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692000" cx="7560000"/>
  <p:notesSz cx="6858000" cy="9144000"/>
  <p:embeddedFontLst>
    <p:embeddedFont>
      <p:font typeface="Cabin"/>
      <p:regular r:id="rId24"/>
      <p:bold r:id="rId25"/>
      <p:italic r:id="rId26"/>
      <p:boldItalic r:id="rId27"/>
    </p:embeddedFont>
    <p:embeddedFont>
      <p:font typeface="Mada"/>
      <p:regular r:id="rId28"/>
      <p:bold r:id="rId29"/>
    </p:embeddedFont>
    <p:embeddedFont>
      <p:font typeface="Pacifico"/>
      <p:regular r:id="rId30"/>
    </p:embeddedFont>
    <p:embeddedFont>
      <p:font typeface="Exo Thin"/>
      <p:bold r:id="rId31"/>
      <p:boldItalic r:id="rId32"/>
    </p:embeddedFont>
    <p:embeddedFont>
      <p:font typeface="Ex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155117-B5A0-4FFC-AB25-3239F44ED1F6}">
  <a:tblStyle styleId="{DF155117-B5A0-4FFC-AB25-3239F44ED1F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bin-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italic.fntdata"/><Relationship Id="rId25" Type="http://schemas.openxmlformats.org/officeDocument/2006/relationships/font" Target="fonts/Cabin-bold.fntdata"/><Relationship Id="rId28" Type="http://schemas.openxmlformats.org/officeDocument/2006/relationships/font" Target="fonts/Mada-regular.fntdata"/><Relationship Id="rId27" Type="http://schemas.openxmlformats.org/officeDocument/2006/relationships/font" Target="fonts/Cabin-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d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Thin-bold.fntdata"/><Relationship Id="rId30" Type="http://schemas.openxmlformats.org/officeDocument/2006/relationships/font" Target="fonts/Pacifico-regular.fntdata"/><Relationship Id="rId11" Type="http://schemas.openxmlformats.org/officeDocument/2006/relationships/slide" Target="slides/slide6.xml"/><Relationship Id="rId33" Type="http://schemas.openxmlformats.org/officeDocument/2006/relationships/font" Target="fonts/Exo-regular.fntdata"/><Relationship Id="rId10" Type="http://schemas.openxmlformats.org/officeDocument/2006/relationships/slide" Target="slides/slide5.xml"/><Relationship Id="rId32" Type="http://schemas.openxmlformats.org/officeDocument/2006/relationships/font" Target="fonts/ExoThin-boldItalic.fntdata"/><Relationship Id="rId13" Type="http://schemas.openxmlformats.org/officeDocument/2006/relationships/slide" Target="slides/slide8.xml"/><Relationship Id="rId35" Type="http://schemas.openxmlformats.org/officeDocument/2006/relationships/font" Target="fonts/Exo-italic.fntdata"/><Relationship Id="rId12" Type="http://schemas.openxmlformats.org/officeDocument/2006/relationships/slide" Target="slides/slide7.xml"/><Relationship Id="rId34" Type="http://schemas.openxmlformats.org/officeDocument/2006/relationships/font" Target="fonts/Exo-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Ex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 name="Google Shape;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b5a43e63b6_0_39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b5a43e63b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afe682ee26_0_31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afe682ee26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afe682ee26_0_3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afe682ee26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fe682ee26_0_34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fe682ee26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afe682ee26_0_35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afe682ee26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afe682ee26_0_3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afe682ee26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8a3d44ea8f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8a3d44ea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7969c55feb_0_2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7969c55feb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b5a43e63b6_0_3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b5a43e63b6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7969c55feb_9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969c55feb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5a43e63b6_0_4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5a43e63b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fe682ee26_0_11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fe682ee26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afe682ee26_0_16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afe682ee2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b5a43e63b6_0_16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b5a43e63b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afe682ee26_0_17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afe682ee26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5a43e63b6_0_23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5a43e63b6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Exo"/>
                <a:ea typeface="Exo"/>
                <a:cs typeface="Exo"/>
                <a:sym typeface="Exo"/>
              </a:defRPr>
            </a:lvl1pPr>
            <a:lvl2pPr lvl="1" algn="ctr">
              <a:buNone/>
              <a:defRPr b="1" sz="1400">
                <a:solidFill>
                  <a:schemeClr val="lt1"/>
                </a:solidFill>
                <a:latin typeface="Exo"/>
                <a:ea typeface="Exo"/>
                <a:cs typeface="Exo"/>
                <a:sym typeface="Exo"/>
              </a:defRPr>
            </a:lvl2pPr>
            <a:lvl3pPr lvl="2" algn="ctr">
              <a:buNone/>
              <a:defRPr b="1" sz="1400">
                <a:solidFill>
                  <a:schemeClr val="lt1"/>
                </a:solidFill>
                <a:latin typeface="Exo"/>
                <a:ea typeface="Exo"/>
                <a:cs typeface="Exo"/>
                <a:sym typeface="Exo"/>
              </a:defRPr>
            </a:lvl3pPr>
            <a:lvl4pPr lvl="3" algn="ctr">
              <a:buNone/>
              <a:defRPr b="1" sz="1400">
                <a:solidFill>
                  <a:schemeClr val="lt1"/>
                </a:solidFill>
                <a:latin typeface="Exo"/>
                <a:ea typeface="Exo"/>
                <a:cs typeface="Exo"/>
                <a:sym typeface="Exo"/>
              </a:defRPr>
            </a:lvl4pPr>
            <a:lvl5pPr lvl="4" algn="ctr">
              <a:buNone/>
              <a:defRPr b="1" sz="1400">
                <a:solidFill>
                  <a:schemeClr val="lt1"/>
                </a:solidFill>
                <a:latin typeface="Exo"/>
                <a:ea typeface="Exo"/>
                <a:cs typeface="Exo"/>
                <a:sym typeface="Exo"/>
              </a:defRPr>
            </a:lvl5pPr>
            <a:lvl6pPr lvl="5" algn="ctr">
              <a:buNone/>
              <a:defRPr b="1" sz="1400">
                <a:solidFill>
                  <a:schemeClr val="lt1"/>
                </a:solidFill>
                <a:latin typeface="Exo"/>
                <a:ea typeface="Exo"/>
                <a:cs typeface="Exo"/>
                <a:sym typeface="Exo"/>
              </a:defRPr>
            </a:lvl6pPr>
            <a:lvl7pPr lvl="6" algn="ctr">
              <a:buNone/>
              <a:defRPr b="1" sz="1400">
                <a:solidFill>
                  <a:schemeClr val="lt1"/>
                </a:solidFill>
                <a:latin typeface="Exo"/>
                <a:ea typeface="Exo"/>
                <a:cs typeface="Exo"/>
                <a:sym typeface="Exo"/>
              </a:defRPr>
            </a:lvl7pPr>
            <a:lvl8pPr lvl="7" algn="ctr">
              <a:buNone/>
              <a:defRPr b="1" sz="1400">
                <a:solidFill>
                  <a:schemeClr val="lt1"/>
                </a:solidFill>
                <a:latin typeface="Exo"/>
                <a:ea typeface="Exo"/>
                <a:cs typeface="Exo"/>
                <a:sym typeface="Exo"/>
              </a:defRPr>
            </a:lvl8pPr>
            <a:lvl9pPr lvl="8"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
        <p:nvSpPr>
          <p:cNvPr id="17" name="Google Shape;17;p3"/>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p:txBody>
      </p:sp>
      <p:cxnSp>
        <p:nvCxnSpPr>
          <p:cNvPr id="18" name="Google Shape;18;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22" name="Google Shape;22;p4"/>
          <p:cNvSpPr txBox="1"/>
          <p:nvPr>
            <p:ph idx="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23" name="Shape 23"/>
        <p:cNvGrpSpPr/>
        <p:nvPr/>
      </p:nvGrpSpPr>
      <p:grpSpPr>
        <a:xfrm>
          <a:off x="0" y="0"/>
          <a:ext cx="0" cy="0"/>
          <a:chOff x="0" y="0"/>
          <a:chExt cx="0" cy="0"/>
        </a:xfrm>
      </p:grpSpPr>
      <p:cxnSp>
        <p:nvCxnSpPr>
          <p:cNvPr id="24" name="Google Shape;24;p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5" name="Google Shape;25;p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8" name="Google Shape;28;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9" name="Google Shape;29;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0" name="Google Shape;30;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3" name="Google Shape;33;p7"/>
          <p:cNvSpPr/>
          <p:nvPr/>
        </p:nvSpPr>
        <p:spPr>
          <a:xfrm>
            <a:off x="-91200" y="-91200"/>
            <a:ext cx="7751100" cy="108969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hyperlink" Target="https://docs.google.com/presentation/d/1TKjgKmuF8-7aGjiAgt-2f6dUWPkTI7rnH1d3RF0xuIw/edit?usp=sharing" TargetMode="External"/><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5.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3.png"/><Relationship Id="rId4" Type="http://schemas.openxmlformats.org/officeDocument/2006/relationships/image" Target="../media/image58.png"/><Relationship Id="rId9"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6.png"/><Relationship Id="rId6"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79.png"/><Relationship Id="rId5" Type="http://schemas.openxmlformats.org/officeDocument/2006/relationships/image" Target="../media/image36.png"/><Relationship Id="rId6" Type="http://schemas.openxmlformats.org/officeDocument/2006/relationships/image" Target="../media/image47.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76.png"/><Relationship Id="rId6" Type="http://schemas.openxmlformats.org/officeDocument/2006/relationships/image" Target="../media/image84.png"/><Relationship Id="rId7" Type="http://schemas.openxmlformats.org/officeDocument/2006/relationships/image" Target="../media/image70.png"/><Relationship Id="rId8"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forms.gle/5bhKW2hufJ2NrmJP7" TargetMode="Externa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2.jp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5.png"/><Relationship Id="rId13" Type="http://schemas.openxmlformats.org/officeDocument/2006/relationships/image" Target="../media/image17.jp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27.png"/><Relationship Id="rId15" Type="http://schemas.openxmlformats.org/officeDocument/2006/relationships/image" Target="../media/image21.png"/><Relationship Id="rId14" Type="http://schemas.openxmlformats.org/officeDocument/2006/relationships/image" Target="../media/image9.png"/><Relationship Id="rId17" Type="http://schemas.openxmlformats.org/officeDocument/2006/relationships/image" Target="../media/image23.png"/><Relationship Id="rId16"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24.png"/><Relationship Id="rId18"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8.png"/><Relationship Id="rId13" Type="http://schemas.openxmlformats.org/officeDocument/2006/relationships/image" Target="../media/image34.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18.png"/><Relationship Id="rId5" Type="http://schemas.openxmlformats.org/officeDocument/2006/relationships/image" Target="../media/image40.png"/><Relationship Id="rId6" Type="http://schemas.openxmlformats.org/officeDocument/2006/relationships/image" Target="../media/image45.png"/><Relationship Id="rId7" Type="http://schemas.openxmlformats.org/officeDocument/2006/relationships/image" Target="../media/image74.png"/><Relationship Id="rId8"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5.jpg"/><Relationship Id="rId7" Type="http://schemas.openxmlformats.org/officeDocument/2006/relationships/image" Target="../media/image33.png"/></Relationships>
</file>

<file path=ppt/slides/_rels/slide7.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jpg"/><Relationship Id="rId4" Type="http://schemas.openxmlformats.org/officeDocument/2006/relationships/image" Target="../media/image38.jpg"/><Relationship Id="rId9"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9.png"/></Relationships>
</file>

<file path=ppt/slides/_rels/slide8.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68.png"/><Relationship Id="rId5" Type="http://schemas.openxmlformats.org/officeDocument/2006/relationships/image" Target="../media/image44.png"/><Relationship Id="rId6" Type="http://schemas.openxmlformats.org/officeDocument/2006/relationships/image" Target="../media/image54.png"/><Relationship Id="rId7" Type="http://schemas.openxmlformats.org/officeDocument/2006/relationships/image" Target="../media/image59.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8.png"/><Relationship Id="rId4" Type="http://schemas.openxmlformats.org/officeDocument/2006/relationships/image" Target="../media/image53.png"/><Relationship Id="rId5"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8"/>
          <p:cNvSpPr txBox="1"/>
          <p:nvPr/>
        </p:nvSpPr>
        <p:spPr>
          <a:xfrm>
            <a:off x="610500" y="5921325"/>
            <a:ext cx="65799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400">
                <a:solidFill>
                  <a:srgbClr val="674EA7"/>
                </a:solidFill>
                <a:latin typeface="Mada"/>
                <a:ea typeface="Mada"/>
                <a:cs typeface="Mada"/>
                <a:sym typeface="Mada"/>
              </a:rPr>
              <a:t>Objectives:</a:t>
            </a:r>
            <a:endParaRPr b="1" sz="2400">
              <a:solidFill>
                <a:srgbClr val="674EA7"/>
              </a:solidFill>
              <a:latin typeface="Mada"/>
              <a:ea typeface="Mada"/>
              <a:cs typeface="Mada"/>
              <a:sym typeface="Mada"/>
            </a:endParaRPr>
          </a:p>
          <a:p>
            <a:pPr indent="-336550" lvl="0" marL="457200" rtl="0" algn="l">
              <a:lnSpc>
                <a:spcPct val="115000"/>
              </a:lnSpc>
              <a:spcBef>
                <a:spcPts val="1200"/>
              </a:spcBef>
              <a:spcAft>
                <a:spcPts val="0"/>
              </a:spcAft>
              <a:buSzPts val="1700"/>
              <a:buFont typeface="Mada"/>
              <a:buChar char="★"/>
            </a:pPr>
            <a:r>
              <a:rPr b="1" lang="ar" sz="1600">
                <a:latin typeface="Mada"/>
                <a:ea typeface="Mada"/>
                <a:cs typeface="Mada"/>
                <a:sym typeface="Mada"/>
              </a:rPr>
              <a:t>Understand the basic of Spondyloarthritis.</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To differentiate between inflammatory and mechanical back pain.</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To be able to take full detailed history and examination related to spondyloarthritis.</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To understand the basic lab and genetics for SpA.</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Basics therapy for spondyloarthritis.</a:t>
            </a:r>
            <a:endParaRPr b="1" sz="16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b="1" lang="ar" sz="1600">
                <a:latin typeface="Mada"/>
                <a:ea typeface="Mada"/>
                <a:cs typeface="Mada"/>
                <a:sym typeface="Mada"/>
              </a:rPr>
              <a:t>To know the extra-articular features for SpA.</a:t>
            </a:r>
            <a:endParaRPr b="1" sz="1600">
              <a:latin typeface="Mada"/>
              <a:ea typeface="Mada"/>
              <a:cs typeface="Mada"/>
              <a:sym typeface="Mada"/>
            </a:endParaRPr>
          </a:p>
          <a:p>
            <a:pPr indent="0" lvl="0" marL="0" rtl="0" algn="l">
              <a:lnSpc>
                <a:spcPct val="115000"/>
              </a:lnSpc>
              <a:spcBef>
                <a:spcPts val="1200"/>
              </a:spcBef>
              <a:spcAft>
                <a:spcPts val="1200"/>
              </a:spcAft>
              <a:buNone/>
            </a:pPr>
            <a:r>
              <a:t/>
            </a:r>
            <a:endParaRPr b="1" sz="1200">
              <a:latin typeface="Mada"/>
              <a:ea typeface="Mada"/>
              <a:cs typeface="Mada"/>
              <a:sym typeface="Mada"/>
            </a:endParaRPr>
          </a:p>
        </p:txBody>
      </p:sp>
      <p:sp>
        <p:nvSpPr>
          <p:cNvPr id="39" name="Google Shape;39;p8"/>
          <p:cNvSpPr/>
          <p:nvPr/>
        </p:nvSpPr>
        <p:spPr>
          <a:xfrm>
            <a:off x="880125" y="4467225"/>
            <a:ext cx="5829300" cy="1149900"/>
          </a:xfrm>
          <a:prstGeom prst="snip2DiagRect">
            <a:avLst>
              <a:gd fmla="val 0" name="adj1"/>
              <a:gd fmla="val 16667" name="adj2"/>
            </a:avLst>
          </a:prstGeom>
          <a:noFill/>
          <a:ln cap="flat" cmpd="sng" w="28575">
            <a:solidFill>
              <a:srgbClr val="8E7CC3"/>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300">
                <a:solidFill>
                  <a:srgbClr val="674EA7"/>
                </a:solidFill>
                <a:latin typeface="Mada"/>
                <a:ea typeface="Mada"/>
                <a:cs typeface="Mada"/>
                <a:sym typeface="Mada"/>
              </a:rPr>
              <a:t>Seronegative Spondyloarthropathies (SpA)</a:t>
            </a:r>
            <a:endParaRPr b="1" sz="3300">
              <a:solidFill>
                <a:srgbClr val="674EA7"/>
              </a:solidFill>
              <a:latin typeface="Mada"/>
              <a:ea typeface="Mada"/>
              <a:cs typeface="Mada"/>
              <a:sym typeface="Mada"/>
            </a:endParaRPr>
          </a:p>
        </p:txBody>
      </p:sp>
      <p:sp>
        <p:nvSpPr>
          <p:cNvPr id="40" name="Google Shape;40;p8"/>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uFill>
                  <a:noFill/>
                </a:uFill>
                <a:latin typeface="Mada"/>
                <a:ea typeface="Mada"/>
                <a:cs typeface="Mada"/>
                <a:sym typeface="Mada"/>
                <a:hlinkClick r:id="rId3">
                  <a:extLst>
                    <a:ext uri="{A12FA001-AC4F-418D-AE19-62706E023703}">
                      <ahyp:hlinkClr val="tx"/>
                    </a:ext>
                  </a:extLst>
                </a:hlinkClick>
              </a:rPr>
              <a:t> </a:t>
            </a:r>
            <a:r>
              <a:rPr b="1" lang="ar" sz="1800" u="sng">
                <a:solidFill>
                  <a:srgbClr val="FFFFFF"/>
                </a:solidFill>
                <a:latin typeface="Mada"/>
                <a:ea typeface="Mada"/>
                <a:cs typeface="Mada"/>
                <a:sym typeface="Mada"/>
                <a:hlinkClick r:id="rId4">
                  <a:extLst>
                    <a:ext uri="{A12FA001-AC4F-418D-AE19-62706E023703}">
                      <ahyp:hlinkClr val="tx"/>
                    </a:ext>
                  </a:extLst>
                </a:hlinkClick>
              </a:rPr>
              <a:t>Editing file</a:t>
            </a:r>
            <a:endParaRPr b="1" sz="1800" u="sng">
              <a:solidFill>
                <a:srgbClr val="FFFFFF"/>
              </a:solidFill>
              <a:latin typeface="Mada"/>
              <a:ea typeface="Mada"/>
              <a:cs typeface="Mada"/>
              <a:sym typeface="Mada"/>
            </a:endParaRPr>
          </a:p>
        </p:txBody>
      </p:sp>
      <p:sp>
        <p:nvSpPr>
          <p:cNvPr id="41" name="Google Shape;41;p8"/>
          <p:cNvSpPr txBox="1"/>
          <p:nvPr/>
        </p:nvSpPr>
        <p:spPr>
          <a:xfrm>
            <a:off x="-85500" y="812400"/>
            <a:ext cx="16770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400">
                <a:solidFill>
                  <a:schemeClr val="lt1"/>
                </a:solidFill>
                <a:latin typeface="Mada"/>
                <a:ea typeface="Mada"/>
                <a:cs typeface="Mada"/>
                <a:sym typeface="Mada"/>
              </a:rPr>
              <a:t>Lecture 33 31</a:t>
            </a:r>
            <a:endParaRPr b="1">
              <a:latin typeface="Mada"/>
              <a:ea typeface="Mada"/>
              <a:cs typeface="Mada"/>
              <a:sym typeface="Mada"/>
            </a:endParaRPr>
          </a:p>
        </p:txBody>
      </p:sp>
      <p:sp>
        <p:nvSpPr>
          <p:cNvPr id="42" name="Google Shape;42;p8"/>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43" name="Google Shape;43;p8"/>
          <p:cNvSpPr/>
          <p:nvPr/>
        </p:nvSpPr>
        <p:spPr>
          <a:xfrm rot="566">
            <a:off x="1208512"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grpSp>
        <p:nvGrpSpPr>
          <p:cNvPr id="44" name="Google Shape;44;p8"/>
          <p:cNvGrpSpPr/>
          <p:nvPr/>
        </p:nvGrpSpPr>
        <p:grpSpPr>
          <a:xfrm>
            <a:off x="432511" y="9889788"/>
            <a:ext cx="7018645" cy="802225"/>
            <a:chOff x="1603750" y="11157175"/>
            <a:chExt cx="7631450" cy="802225"/>
          </a:xfrm>
        </p:grpSpPr>
        <p:sp>
          <p:nvSpPr>
            <p:cNvPr id="45" name="Google Shape;45;p8"/>
            <p:cNvSpPr txBox="1"/>
            <p:nvPr/>
          </p:nvSpPr>
          <p:spPr>
            <a:xfrm>
              <a:off x="1675200" y="11407700"/>
              <a:ext cx="75600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46" name="Google Shape;46;p8"/>
            <p:cNvSpPr txBox="1"/>
            <p:nvPr/>
          </p:nvSpPr>
          <p:spPr>
            <a:xfrm>
              <a:off x="1603750" y="11157175"/>
              <a:ext cx="7560000" cy="40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600">
                  <a:solidFill>
                    <a:schemeClr val="dk1"/>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chemeClr val="dk1"/>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47" name="Google Shape;47;p8"/>
          <p:cNvSpPr txBox="1"/>
          <p:nvPr/>
        </p:nvSpPr>
        <p:spPr>
          <a:xfrm>
            <a:off x="3069650" y="9286700"/>
            <a:ext cx="19143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400">
                <a:solidFill>
                  <a:srgbClr val="674EA7"/>
                </a:solidFill>
                <a:latin typeface="Mada"/>
                <a:ea typeface="Mada"/>
                <a:cs typeface="Mada"/>
                <a:sym typeface="Mada"/>
              </a:rPr>
              <a:t>C</a:t>
            </a:r>
            <a:r>
              <a:rPr b="1" lang="ar" sz="2400">
                <a:solidFill>
                  <a:srgbClr val="674EA7"/>
                </a:solidFill>
                <a:latin typeface="Mada"/>
                <a:ea typeface="Mada"/>
                <a:cs typeface="Mada"/>
                <a:sym typeface="Mada"/>
              </a:rPr>
              <a:t>olor index:</a:t>
            </a:r>
            <a:endParaRPr b="1" sz="2400">
              <a:solidFill>
                <a:srgbClr val="674EA7"/>
              </a:solidFill>
              <a:latin typeface="Mada"/>
              <a:ea typeface="Mada"/>
              <a:cs typeface="Mada"/>
              <a:sym typeface="Mada"/>
            </a:endParaRPr>
          </a:p>
        </p:txBody>
      </p:sp>
      <p:pic>
        <p:nvPicPr>
          <p:cNvPr id="48" name="Google Shape;48;p8"/>
          <p:cNvPicPr preferRelativeResize="0"/>
          <p:nvPr/>
        </p:nvPicPr>
        <p:blipFill>
          <a:blip r:embed="rId5">
            <a:alphaModFix/>
          </a:blip>
          <a:stretch>
            <a:fillRect/>
          </a:stretch>
        </p:blipFill>
        <p:spPr>
          <a:xfrm rot="-994148">
            <a:off x="1774872" y="1827128"/>
            <a:ext cx="2150466" cy="2177521"/>
          </a:xfrm>
          <a:prstGeom prst="rect">
            <a:avLst/>
          </a:prstGeom>
          <a:noFill/>
          <a:ln>
            <a:noFill/>
          </a:ln>
        </p:spPr>
      </p:pic>
      <p:pic>
        <p:nvPicPr>
          <p:cNvPr id="49" name="Google Shape;49;p8"/>
          <p:cNvPicPr preferRelativeResize="0"/>
          <p:nvPr/>
        </p:nvPicPr>
        <p:blipFill>
          <a:blip r:embed="rId6">
            <a:alphaModFix/>
          </a:blip>
          <a:stretch>
            <a:fillRect/>
          </a:stretch>
        </p:blipFill>
        <p:spPr>
          <a:xfrm rot="-994148">
            <a:off x="3780748" y="1860092"/>
            <a:ext cx="1883890" cy="1907625"/>
          </a:xfrm>
          <a:prstGeom prst="rect">
            <a:avLst/>
          </a:prstGeom>
          <a:noFill/>
          <a:ln>
            <a:noFill/>
          </a:ln>
        </p:spPr>
      </p:pic>
      <p:pic>
        <p:nvPicPr>
          <p:cNvPr id="50" name="Google Shape;50;p8"/>
          <p:cNvPicPr preferRelativeResize="0"/>
          <p:nvPr/>
        </p:nvPicPr>
        <p:blipFill rotWithShape="1">
          <a:blip r:embed="rId7">
            <a:alphaModFix/>
          </a:blip>
          <a:srcRect b="15002" l="0" r="0" t="0"/>
          <a:stretch/>
        </p:blipFill>
        <p:spPr>
          <a:xfrm>
            <a:off x="5181150" y="482025"/>
            <a:ext cx="872675" cy="484150"/>
          </a:xfrm>
          <a:prstGeom prst="rect">
            <a:avLst/>
          </a:prstGeom>
          <a:noFill/>
          <a:ln>
            <a:noFill/>
          </a:ln>
        </p:spPr>
      </p:pic>
      <p:pic>
        <p:nvPicPr>
          <p:cNvPr id="51" name="Google Shape;51;p8"/>
          <p:cNvPicPr preferRelativeResize="0"/>
          <p:nvPr/>
        </p:nvPicPr>
        <p:blipFill>
          <a:blip r:embed="rId8">
            <a:alphaModFix/>
          </a:blip>
          <a:stretch>
            <a:fillRect/>
          </a:stretch>
        </p:blipFill>
        <p:spPr>
          <a:xfrm>
            <a:off x="6053825" y="482025"/>
            <a:ext cx="1478450" cy="1149901"/>
          </a:xfrm>
          <a:prstGeom prst="rect">
            <a:avLst/>
          </a:prstGeom>
          <a:noFill/>
          <a:ln>
            <a:noFill/>
          </a:ln>
        </p:spPr>
      </p:pic>
      <p:pic>
        <p:nvPicPr>
          <p:cNvPr id="52" name="Google Shape;52;p8"/>
          <p:cNvPicPr preferRelativeResize="0"/>
          <p:nvPr/>
        </p:nvPicPr>
        <p:blipFill>
          <a:blip r:embed="rId9">
            <a:alphaModFix/>
          </a:blip>
          <a:stretch>
            <a:fillRect/>
          </a:stretch>
        </p:blipFill>
        <p:spPr>
          <a:xfrm>
            <a:off x="6317273" y="1818250"/>
            <a:ext cx="1031126" cy="1031100"/>
          </a:xfrm>
          <a:prstGeom prst="rect">
            <a:avLst/>
          </a:prstGeom>
          <a:noFill/>
          <a:ln>
            <a:noFill/>
          </a:ln>
        </p:spPr>
      </p:pic>
      <p:grpSp>
        <p:nvGrpSpPr>
          <p:cNvPr id="53" name="Google Shape;53;p8"/>
          <p:cNvGrpSpPr/>
          <p:nvPr/>
        </p:nvGrpSpPr>
        <p:grpSpPr>
          <a:xfrm rot="8103956">
            <a:off x="7449924" y="295799"/>
            <a:ext cx="39695" cy="42587"/>
            <a:chOff x="481483" y="4193428"/>
            <a:chExt cx="322998" cy="346532"/>
          </a:xfrm>
        </p:grpSpPr>
        <p:grpSp>
          <p:nvGrpSpPr>
            <p:cNvPr id="54" name="Google Shape;54;p8"/>
            <p:cNvGrpSpPr/>
            <p:nvPr/>
          </p:nvGrpSpPr>
          <p:grpSpPr>
            <a:xfrm>
              <a:off x="481483" y="4193428"/>
              <a:ext cx="322998" cy="346532"/>
              <a:chOff x="-64406125" y="3362225"/>
              <a:chExt cx="318225" cy="314800"/>
            </a:xfrm>
          </p:grpSpPr>
          <p:sp>
            <p:nvSpPr>
              <p:cNvPr id="55" name="Google Shape;55;p8"/>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7"/>
          <p:cNvSpPr txBox="1"/>
          <p:nvPr>
            <p:ph idx="12" type="sldNum"/>
          </p:nvPr>
        </p:nvSpPr>
        <p:spPr>
          <a:xfrm>
            <a:off x="7015200" y="0"/>
            <a:ext cx="5448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367" name="Google Shape;367;p17"/>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1- Ankylosing spondylitis (AS) cont.</a:t>
            </a:r>
            <a:endParaRPr b="1" sz="2600">
              <a:latin typeface="Mada"/>
              <a:ea typeface="Mada"/>
              <a:cs typeface="Mada"/>
              <a:sym typeface="Mada"/>
            </a:endParaRPr>
          </a:p>
        </p:txBody>
      </p:sp>
      <p:sp>
        <p:nvSpPr>
          <p:cNvPr id="368" name="Google Shape;368;p17"/>
          <p:cNvSpPr txBox="1"/>
          <p:nvPr/>
        </p:nvSpPr>
        <p:spPr>
          <a:xfrm>
            <a:off x="160150" y="7135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369" name="Google Shape;369;p17"/>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374" name="Google Shape;374;p17"/>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375" name="Google Shape;375;p17"/>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txBox="1"/>
          <p:nvPr/>
        </p:nvSpPr>
        <p:spPr>
          <a:xfrm>
            <a:off x="333375" y="1164100"/>
            <a:ext cx="6858000" cy="11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Aims and outcomes of therapy in AS: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Decrease signs and symptoms </a:t>
            </a:r>
            <a:r>
              <a:rPr lang="ar" sz="1200">
                <a:latin typeface="Mada"/>
                <a:ea typeface="Mada"/>
                <a:cs typeface="Mada"/>
                <a:sym typeface="Mada"/>
              </a:rPr>
              <a:t>(Disease activity, pain, morning stiffness, fatigue)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Improve spinal mobility, activity, </a:t>
            </a:r>
            <a:r>
              <a:rPr lang="ar" sz="1200">
                <a:latin typeface="Mada"/>
                <a:ea typeface="Mada"/>
                <a:cs typeface="Mada"/>
                <a:sym typeface="Mada"/>
              </a:rPr>
              <a:t>participation, </a:t>
            </a:r>
            <a:r>
              <a:rPr lang="ar" sz="1200">
                <a:latin typeface="Mada"/>
                <a:ea typeface="Mada"/>
                <a:cs typeface="Mada"/>
                <a:sym typeface="Mada"/>
              </a:rPr>
              <a:t>productivity and quality of life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Prevent </a:t>
            </a:r>
            <a:r>
              <a:rPr lang="ar" sz="1200">
                <a:latin typeface="Mada"/>
                <a:ea typeface="Mada"/>
                <a:cs typeface="Mada"/>
                <a:sym typeface="Mada"/>
              </a:rPr>
              <a:t>osteoproliferative</a:t>
            </a:r>
            <a:r>
              <a:rPr lang="ar" sz="1200">
                <a:latin typeface="Mada"/>
                <a:ea typeface="Mada"/>
                <a:cs typeface="Mada"/>
                <a:sym typeface="Mada"/>
              </a:rPr>
              <a:t> and osteo</a:t>
            </a:r>
            <a:r>
              <a:rPr lang="ar" sz="1200">
                <a:latin typeface="Mada"/>
                <a:ea typeface="Mada"/>
                <a:cs typeface="Mada"/>
                <a:sym typeface="Mada"/>
              </a:rPr>
              <a:t>destructive</a:t>
            </a:r>
            <a:r>
              <a:rPr lang="ar" sz="1200">
                <a:latin typeface="Mada"/>
                <a:ea typeface="Mada"/>
                <a:cs typeface="Mada"/>
                <a:sym typeface="Mada"/>
              </a:rPr>
              <a:t> changes in the axial skeleton and peripheral joints and entheses</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ASAS/EULAR Recommendations for the Management of Ankylosing Spondylitis:</a:t>
            </a:r>
            <a:endParaRPr b="1" sz="12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Education, </a:t>
            </a:r>
            <a:r>
              <a:rPr b="1" lang="ar" sz="1100">
                <a:solidFill>
                  <a:srgbClr val="CC0000"/>
                </a:solidFill>
                <a:latin typeface="Mada"/>
                <a:ea typeface="Mada"/>
                <a:cs typeface="Mada"/>
                <a:sym typeface="Mada"/>
              </a:rPr>
              <a:t>Exercise</a:t>
            </a:r>
            <a:r>
              <a:rPr lang="ar" sz="1100">
                <a:latin typeface="Mada"/>
                <a:ea typeface="Mada"/>
                <a:cs typeface="Mada"/>
                <a:sym typeface="Mada"/>
              </a:rPr>
              <a:t>, Physical therapy, Rehabilitation, Patient association, Self help groups</a:t>
            </a:r>
            <a:endParaRPr sz="1100">
              <a:latin typeface="Mada"/>
              <a:ea typeface="Mada"/>
              <a:cs typeface="Mada"/>
              <a:sym typeface="Mada"/>
            </a:endParaRPr>
          </a:p>
        </p:txBody>
      </p:sp>
      <p:sp>
        <p:nvSpPr>
          <p:cNvPr id="378" name="Google Shape;378;p17"/>
          <p:cNvSpPr txBox="1"/>
          <p:nvPr/>
        </p:nvSpPr>
        <p:spPr>
          <a:xfrm>
            <a:off x="9324975" y="2276475"/>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9" name="Google Shape;379;p17"/>
          <p:cNvSpPr/>
          <p:nvPr/>
        </p:nvSpPr>
        <p:spPr>
          <a:xfrm>
            <a:off x="466725" y="2675150"/>
            <a:ext cx="30297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NSAIDS</a:t>
            </a:r>
            <a:endParaRPr b="1" sz="900">
              <a:latin typeface="Mada"/>
              <a:ea typeface="Mada"/>
              <a:cs typeface="Mada"/>
              <a:sym typeface="Mada"/>
            </a:endParaRPr>
          </a:p>
        </p:txBody>
      </p:sp>
      <p:sp>
        <p:nvSpPr>
          <p:cNvPr id="380" name="Google Shape;380;p17"/>
          <p:cNvSpPr/>
          <p:nvPr/>
        </p:nvSpPr>
        <p:spPr>
          <a:xfrm>
            <a:off x="466725" y="2983021"/>
            <a:ext cx="765900" cy="306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Axial disease</a:t>
            </a:r>
            <a:endParaRPr b="1" sz="900">
              <a:latin typeface="Mada"/>
              <a:ea typeface="Mada"/>
              <a:cs typeface="Mada"/>
              <a:sym typeface="Mada"/>
            </a:endParaRPr>
          </a:p>
        </p:txBody>
      </p:sp>
      <p:sp>
        <p:nvSpPr>
          <p:cNvPr id="381" name="Google Shape;381;p17"/>
          <p:cNvSpPr/>
          <p:nvPr/>
        </p:nvSpPr>
        <p:spPr>
          <a:xfrm>
            <a:off x="1757315" y="2983021"/>
            <a:ext cx="1042200" cy="306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Peripheral disease</a:t>
            </a:r>
            <a:endParaRPr b="1" sz="900">
              <a:latin typeface="Mada"/>
              <a:ea typeface="Mada"/>
              <a:cs typeface="Mada"/>
              <a:sym typeface="Mada"/>
            </a:endParaRPr>
          </a:p>
        </p:txBody>
      </p:sp>
      <p:sp>
        <p:nvSpPr>
          <p:cNvPr id="382" name="Google Shape;382;p17"/>
          <p:cNvSpPr/>
          <p:nvPr/>
        </p:nvSpPr>
        <p:spPr>
          <a:xfrm>
            <a:off x="1536465" y="3353617"/>
            <a:ext cx="12630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Sulfasalazine</a:t>
            </a:r>
            <a:endParaRPr b="1" sz="900">
              <a:latin typeface="Mada"/>
              <a:ea typeface="Mada"/>
              <a:cs typeface="Mada"/>
              <a:sym typeface="Mada"/>
            </a:endParaRPr>
          </a:p>
        </p:txBody>
      </p:sp>
      <p:sp>
        <p:nvSpPr>
          <p:cNvPr id="383" name="Google Shape;383;p17"/>
          <p:cNvSpPr/>
          <p:nvPr/>
        </p:nvSpPr>
        <p:spPr>
          <a:xfrm>
            <a:off x="1108460" y="3671893"/>
            <a:ext cx="16908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Local corticosteroids</a:t>
            </a:r>
            <a:endParaRPr b="1" sz="900">
              <a:latin typeface="Mada"/>
              <a:ea typeface="Mada"/>
              <a:cs typeface="Mada"/>
              <a:sym typeface="Mada"/>
            </a:endParaRPr>
          </a:p>
        </p:txBody>
      </p:sp>
      <p:sp>
        <p:nvSpPr>
          <p:cNvPr id="384" name="Google Shape;384;p17"/>
          <p:cNvSpPr/>
          <p:nvPr/>
        </p:nvSpPr>
        <p:spPr>
          <a:xfrm>
            <a:off x="466725" y="3973390"/>
            <a:ext cx="23325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TNF blockers</a:t>
            </a:r>
            <a:endParaRPr b="1" sz="900">
              <a:latin typeface="Mada"/>
              <a:ea typeface="Mada"/>
              <a:cs typeface="Mada"/>
              <a:sym typeface="Mada"/>
            </a:endParaRPr>
          </a:p>
        </p:txBody>
      </p:sp>
      <p:sp>
        <p:nvSpPr>
          <p:cNvPr id="385" name="Google Shape;385;p17"/>
          <p:cNvSpPr/>
          <p:nvPr/>
        </p:nvSpPr>
        <p:spPr>
          <a:xfrm rot="-5400000">
            <a:off x="2461576" y="3479517"/>
            <a:ext cx="1227900" cy="2349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Analgesics</a:t>
            </a:r>
            <a:endParaRPr b="1" sz="900">
              <a:latin typeface="Mada"/>
              <a:ea typeface="Mada"/>
              <a:cs typeface="Mada"/>
              <a:sym typeface="Mada"/>
            </a:endParaRPr>
          </a:p>
        </p:txBody>
      </p:sp>
      <p:sp>
        <p:nvSpPr>
          <p:cNvPr id="386" name="Google Shape;386;p17"/>
          <p:cNvSpPr/>
          <p:nvPr/>
        </p:nvSpPr>
        <p:spPr>
          <a:xfrm rot="-5400000">
            <a:off x="2929945" y="3633163"/>
            <a:ext cx="943500" cy="207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Surgery</a:t>
            </a:r>
            <a:endParaRPr b="1" sz="900">
              <a:latin typeface="Mada"/>
              <a:ea typeface="Mada"/>
              <a:cs typeface="Mada"/>
              <a:sym typeface="Mada"/>
            </a:endParaRPr>
          </a:p>
        </p:txBody>
      </p:sp>
      <p:sp>
        <p:nvSpPr>
          <p:cNvPr id="387" name="Google Shape;387;p17"/>
          <p:cNvSpPr/>
          <p:nvPr/>
        </p:nvSpPr>
        <p:spPr>
          <a:xfrm>
            <a:off x="466725" y="2675150"/>
            <a:ext cx="3029700" cy="1533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88" name="Google Shape;388;p17"/>
          <p:cNvSpPr/>
          <p:nvPr/>
        </p:nvSpPr>
        <p:spPr>
          <a:xfrm>
            <a:off x="257175" y="4410874"/>
            <a:ext cx="4676400" cy="1847100"/>
          </a:xfrm>
          <a:prstGeom prst="roundRect">
            <a:avLst>
              <a:gd fmla="val 10044"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txBox="1"/>
          <p:nvPr/>
        </p:nvSpPr>
        <p:spPr>
          <a:xfrm>
            <a:off x="-7951700" y="4553000"/>
            <a:ext cx="481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t>Put a new title and start PsA here</a:t>
            </a:r>
            <a:endParaRPr/>
          </a:p>
        </p:txBody>
      </p:sp>
      <p:sp>
        <p:nvSpPr>
          <p:cNvPr id="390" name="Google Shape;390;p17"/>
          <p:cNvSpPr txBox="1"/>
          <p:nvPr/>
        </p:nvSpPr>
        <p:spPr>
          <a:xfrm>
            <a:off x="333375" y="4410874"/>
            <a:ext cx="4676400" cy="17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u="sng">
                <a:highlight>
                  <a:srgbClr val="D9D2E9"/>
                </a:highlight>
                <a:latin typeface="Mada"/>
                <a:ea typeface="Mada"/>
                <a:cs typeface="Mada"/>
                <a:sym typeface="Mada"/>
              </a:rPr>
              <a:t>Explanation:</a:t>
            </a:r>
            <a:endParaRPr b="1" sz="1200" u="sng">
              <a:highlight>
                <a:srgbClr val="D9D2E9"/>
              </a:highlight>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First line: </a:t>
            </a:r>
            <a:r>
              <a:rPr lang="ar" sz="1200">
                <a:solidFill>
                  <a:srgbClr val="6AA84F"/>
                </a:solidFill>
                <a:latin typeface="Mada"/>
                <a:ea typeface="Mada"/>
                <a:cs typeface="Mada"/>
                <a:sym typeface="Mada"/>
              </a:rPr>
              <a:t>NSAIDs (e.g. Diclofenac, Ibuprofen)  to </a:t>
            </a:r>
            <a:r>
              <a:rPr lang="ar" sz="1200">
                <a:solidFill>
                  <a:srgbClr val="6AA84F"/>
                </a:solidFill>
                <a:latin typeface="Mada"/>
                <a:ea typeface="Mada"/>
                <a:cs typeface="Mada"/>
                <a:sym typeface="Mada"/>
              </a:rPr>
              <a:t>relieve</a:t>
            </a:r>
            <a:r>
              <a:rPr lang="ar" sz="1200">
                <a:solidFill>
                  <a:srgbClr val="6AA84F"/>
                </a:solidFill>
                <a:latin typeface="Mada"/>
                <a:ea typeface="Mada"/>
                <a:cs typeface="Mada"/>
                <a:sym typeface="Mada"/>
              </a:rPr>
              <a:t> symptoms</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Second line: (To prevent further damage)</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Axial (spine) AS: </a:t>
            </a:r>
            <a:r>
              <a:rPr lang="ar" sz="1200">
                <a:solidFill>
                  <a:srgbClr val="6AA84F"/>
                </a:solidFill>
                <a:latin typeface="Mada"/>
                <a:ea typeface="Mada"/>
                <a:cs typeface="Mada"/>
                <a:sym typeface="Mada"/>
              </a:rPr>
              <a:t>Biologic therapy (</a:t>
            </a:r>
            <a:r>
              <a:rPr lang="ar" sz="1200">
                <a:solidFill>
                  <a:srgbClr val="6AA84F"/>
                </a:solidFill>
                <a:latin typeface="Mada"/>
                <a:ea typeface="Mada"/>
                <a:cs typeface="Mada"/>
                <a:sym typeface="Mada"/>
              </a:rPr>
              <a:t>Anti-TNF or IL-17 inhibitors)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Peripheral (e.g. knee) AS: </a:t>
            </a:r>
            <a:r>
              <a:rPr lang="ar" sz="1200">
                <a:solidFill>
                  <a:srgbClr val="6AA84F"/>
                </a:solidFill>
                <a:latin typeface="Mada"/>
                <a:ea typeface="Mada"/>
                <a:cs typeface="Mada"/>
                <a:sym typeface="Mada"/>
              </a:rPr>
              <a:t>Sulfasalazine ± </a:t>
            </a:r>
            <a:r>
              <a:rPr lang="ar" sz="1200">
                <a:solidFill>
                  <a:srgbClr val="6AA84F"/>
                </a:solidFill>
                <a:latin typeface="Mada"/>
                <a:ea typeface="Mada"/>
                <a:cs typeface="Mada"/>
                <a:sym typeface="Mada"/>
              </a:rPr>
              <a:t> Local corticosteroids</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didn’t work? → Anti-TNF or IL-17 </a:t>
            </a:r>
            <a:r>
              <a:rPr lang="ar" sz="1200">
                <a:solidFill>
                  <a:srgbClr val="6AA84F"/>
                </a:solidFill>
                <a:latin typeface="Mada"/>
                <a:ea typeface="Mada"/>
                <a:cs typeface="Mada"/>
                <a:sym typeface="Mada"/>
              </a:rPr>
              <a:t>inhibitors</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u="sng">
                <a:solidFill>
                  <a:srgbClr val="CC0000"/>
                </a:solidFill>
                <a:latin typeface="Mada"/>
                <a:ea typeface="Mada"/>
                <a:cs typeface="Mada"/>
                <a:sym typeface="Mada"/>
              </a:rPr>
              <a:t>Sulfasalazine &amp; Local corticosteroids are NOT used for axial AS! </a:t>
            </a:r>
            <a:r>
              <a:rPr b="1" lang="ar" sz="1200">
                <a:solidFill>
                  <a:srgbClr val="6AA84F"/>
                </a:solidFill>
                <a:latin typeface="Mada"/>
                <a:ea typeface="Mada"/>
                <a:cs typeface="Mada"/>
                <a:sym typeface="Mada"/>
              </a:rPr>
              <a:t>Anti-TNF can treat axial and peripheral arthritis</a:t>
            </a:r>
            <a:r>
              <a:rPr lang="ar" sz="1200">
                <a:solidFill>
                  <a:srgbClr val="6AA84F"/>
                </a:solidFill>
                <a:latin typeface="Mada"/>
                <a:ea typeface="Mada"/>
                <a:cs typeface="Mada"/>
                <a:sym typeface="Mada"/>
              </a:rPr>
              <a:t>, it can also treat all the </a:t>
            </a:r>
            <a:r>
              <a:rPr lang="ar" sz="1200">
                <a:solidFill>
                  <a:srgbClr val="6AA84F"/>
                </a:solidFill>
                <a:latin typeface="Mada"/>
                <a:ea typeface="Mada"/>
                <a:cs typeface="Mada"/>
                <a:sym typeface="Mada"/>
              </a:rPr>
              <a:t>associated</a:t>
            </a:r>
            <a:r>
              <a:rPr lang="ar" sz="1200">
                <a:solidFill>
                  <a:srgbClr val="6AA84F"/>
                </a:solidFill>
                <a:latin typeface="Mada"/>
                <a:ea typeface="Mada"/>
                <a:cs typeface="Mada"/>
                <a:sym typeface="Mada"/>
              </a:rPr>
              <a:t> features e.g. uveitis, </a:t>
            </a:r>
            <a:r>
              <a:rPr lang="ar" sz="1200">
                <a:solidFill>
                  <a:srgbClr val="6AA84F"/>
                </a:solidFill>
                <a:latin typeface="Mada"/>
                <a:ea typeface="Mada"/>
                <a:cs typeface="Mada"/>
                <a:sym typeface="Mada"/>
              </a:rPr>
              <a:t>enthesitis and </a:t>
            </a:r>
            <a:r>
              <a:rPr lang="ar" sz="1200">
                <a:solidFill>
                  <a:srgbClr val="6AA84F"/>
                </a:solidFill>
                <a:latin typeface="Mada"/>
                <a:ea typeface="Mada"/>
                <a:cs typeface="Mada"/>
                <a:sym typeface="Mada"/>
              </a:rPr>
              <a:t>skin psoriasis </a:t>
            </a:r>
            <a:endParaRPr baseline="30000" sz="1200">
              <a:solidFill>
                <a:srgbClr val="6AA84F"/>
              </a:solidFill>
              <a:latin typeface="Mada"/>
              <a:ea typeface="Mada"/>
              <a:cs typeface="Mada"/>
              <a:sym typeface="Mada"/>
            </a:endParaRPr>
          </a:p>
        </p:txBody>
      </p:sp>
      <p:pic>
        <p:nvPicPr>
          <p:cNvPr id="391" name="Google Shape;391;p17"/>
          <p:cNvPicPr preferRelativeResize="0"/>
          <p:nvPr/>
        </p:nvPicPr>
        <p:blipFill>
          <a:blip r:embed="rId3">
            <a:alphaModFix/>
          </a:blip>
          <a:stretch>
            <a:fillRect/>
          </a:stretch>
        </p:blipFill>
        <p:spPr>
          <a:xfrm>
            <a:off x="3813376" y="2693550"/>
            <a:ext cx="2796976" cy="1442701"/>
          </a:xfrm>
          <a:prstGeom prst="rect">
            <a:avLst/>
          </a:prstGeom>
          <a:noFill/>
          <a:ln cap="flat" cmpd="sng" w="9525">
            <a:solidFill>
              <a:schemeClr val="dk2"/>
            </a:solidFill>
            <a:prstDash val="dot"/>
            <a:round/>
            <a:headEnd len="sm" w="sm" type="none"/>
            <a:tailEnd len="sm" w="sm" type="none"/>
          </a:ln>
        </p:spPr>
      </p:pic>
      <p:sp>
        <p:nvSpPr>
          <p:cNvPr id="392" name="Google Shape;392;p17"/>
          <p:cNvSpPr txBox="1"/>
          <p:nvPr/>
        </p:nvSpPr>
        <p:spPr>
          <a:xfrm>
            <a:off x="5057775" y="4333875"/>
            <a:ext cx="23325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Drug names</a:t>
            </a:r>
            <a:endParaRPr b="1"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TNF-blockers: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Adalimumab (the best)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Infliximab</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Etanercept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Golimumab</a:t>
            </a:r>
            <a:endParaRPr sz="1200">
              <a:solidFill>
                <a:srgbClr val="6AA84F"/>
              </a:solidFill>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Certolizumab</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6AA84F"/>
                </a:solidFill>
                <a:latin typeface="Mada"/>
                <a:ea typeface="Mada"/>
                <a:cs typeface="Mada"/>
                <a:sym typeface="Mada"/>
              </a:rPr>
              <a:t>IL-17 inhibitors: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Secukinumab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Ixekizumab</a:t>
            </a:r>
            <a:endParaRPr sz="1200">
              <a:solidFill>
                <a:srgbClr val="6AA84F"/>
              </a:solidFill>
              <a:latin typeface="Mada"/>
              <a:ea typeface="Mada"/>
              <a:cs typeface="Mada"/>
              <a:sym typeface="Mada"/>
            </a:endParaRPr>
          </a:p>
        </p:txBody>
      </p:sp>
      <p:cxnSp>
        <p:nvCxnSpPr>
          <p:cNvPr id="393" name="Google Shape;393;p17"/>
          <p:cNvCxnSpPr/>
          <p:nvPr/>
        </p:nvCxnSpPr>
        <p:spPr>
          <a:xfrm flipH="1" rot="10800000">
            <a:off x="1355300" y="6912850"/>
            <a:ext cx="4827000" cy="12000"/>
          </a:xfrm>
          <a:prstGeom prst="straightConnector1">
            <a:avLst/>
          </a:prstGeom>
          <a:noFill/>
          <a:ln cap="flat" cmpd="sng" w="38100">
            <a:solidFill>
              <a:srgbClr val="674EA7"/>
            </a:solidFill>
            <a:prstDash val="solid"/>
            <a:round/>
            <a:headEnd len="med" w="med" type="diamond"/>
            <a:tailEnd len="med" w="med" type="diamond"/>
          </a:ln>
        </p:spPr>
      </p:cxnSp>
      <p:sp>
        <p:nvSpPr>
          <p:cNvPr id="394" name="Google Shape;394;p17"/>
          <p:cNvSpPr txBox="1"/>
          <p:nvPr/>
        </p:nvSpPr>
        <p:spPr>
          <a:xfrm>
            <a:off x="1149450" y="6343650"/>
            <a:ext cx="52611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600">
                <a:latin typeface="Mada"/>
                <a:ea typeface="Mada"/>
                <a:cs typeface="Mada"/>
                <a:sym typeface="Mada"/>
              </a:rPr>
              <a:t>2- Psoriatic Arthritis (PsA)</a:t>
            </a:r>
            <a:endParaRPr b="1" sz="2800">
              <a:latin typeface="Mada"/>
              <a:ea typeface="Mada"/>
              <a:cs typeface="Mada"/>
              <a:sym typeface="Mada"/>
            </a:endParaRPr>
          </a:p>
        </p:txBody>
      </p:sp>
      <p:grpSp>
        <p:nvGrpSpPr>
          <p:cNvPr id="395" name="Google Shape;395;p17"/>
          <p:cNvGrpSpPr/>
          <p:nvPr/>
        </p:nvGrpSpPr>
        <p:grpSpPr>
          <a:xfrm>
            <a:off x="285575" y="7092054"/>
            <a:ext cx="6989106" cy="1749692"/>
            <a:chOff x="259048" y="1656639"/>
            <a:chExt cx="6339900" cy="1928886"/>
          </a:xfrm>
        </p:grpSpPr>
        <p:sp>
          <p:nvSpPr>
            <p:cNvPr id="396" name="Google Shape;396;p17"/>
            <p:cNvSpPr/>
            <p:nvPr/>
          </p:nvSpPr>
          <p:spPr>
            <a:xfrm>
              <a:off x="259048" y="1899225"/>
              <a:ext cx="6339900" cy="16863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Arthritis </a:t>
              </a:r>
              <a:r>
                <a:rPr b="1" lang="ar" sz="1100">
                  <a:solidFill>
                    <a:srgbClr val="CC0000"/>
                  </a:solidFill>
                  <a:latin typeface="Mada"/>
                  <a:ea typeface="Mada"/>
                  <a:cs typeface="Mada"/>
                  <a:sym typeface="Mada"/>
                </a:rPr>
                <a:t>associated with psoriasis</a:t>
              </a:r>
              <a:r>
                <a:rPr lang="ar" sz="1100">
                  <a:latin typeface="Mada"/>
                  <a:ea typeface="Mada"/>
                  <a:cs typeface="Mada"/>
                  <a:sym typeface="Mada"/>
                </a:rPr>
                <a:t>, </a:t>
              </a:r>
              <a:r>
                <a:rPr lang="ar" sz="1100">
                  <a:solidFill>
                    <a:srgbClr val="2F497E"/>
                  </a:solidFill>
                  <a:latin typeface="Mada"/>
                  <a:ea typeface="Mada"/>
                  <a:cs typeface="Mada"/>
                  <a:sym typeface="Mada"/>
                </a:rPr>
                <a:t>which is a scaly rash, most frequently occurring on the elbows, knees, and scalp</a:t>
              </a:r>
              <a:endParaRPr sz="1100">
                <a:solidFill>
                  <a:srgbClr val="2F497E"/>
                </a:solidFill>
                <a:latin typeface="Mada"/>
                <a:ea typeface="Mada"/>
                <a:cs typeface="Mada"/>
                <a:sym typeface="Mada"/>
              </a:endParaRPr>
            </a:p>
            <a:p>
              <a:pPr indent="-298450" lvl="0" marL="457200" rtl="0" algn="l">
                <a:spcBef>
                  <a:spcPts val="0"/>
                </a:spcBef>
                <a:spcAft>
                  <a:spcPts val="0"/>
                </a:spcAft>
                <a:buClr>
                  <a:srgbClr val="2F497E"/>
                </a:buClr>
                <a:buSzPts val="1100"/>
                <a:buFont typeface="Mada"/>
                <a:buChar char="●"/>
              </a:pPr>
              <a:r>
                <a:rPr b="1" lang="ar" sz="1100">
                  <a:solidFill>
                    <a:srgbClr val="2F497E"/>
                  </a:solidFill>
                  <a:latin typeface="Mada"/>
                  <a:ea typeface="Mada"/>
                  <a:cs typeface="Mada"/>
                  <a:sym typeface="Mada"/>
                </a:rPr>
                <a:t>Has 2 main identifying features:</a:t>
              </a:r>
              <a:endParaRPr b="1" sz="1100">
                <a:solidFill>
                  <a:srgbClr val="2F497E"/>
                </a:solidFill>
                <a:latin typeface="Mada"/>
                <a:ea typeface="Mada"/>
                <a:cs typeface="Mada"/>
                <a:sym typeface="Mada"/>
              </a:endParaRPr>
            </a:p>
            <a:p>
              <a:pPr indent="-298450" lvl="1" marL="914400" rtl="0" algn="l">
                <a:spcBef>
                  <a:spcPts val="0"/>
                </a:spcBef>
                <a:spcAft>
                  <a:spcPts val="0"/>
                </a:spcAft>
                <a:buClr>
                  <a:srgbClr val="2F497E"/>
                </a:buClr>
                <a:buSzPts val="1100"/>
                <a:buFont typeface="Mada"/>
                <a:buAutoNum type="arabicPeriod"/>
              </a:pPr>
              <a:r>
                <a:rPr lang="ar" sz="1100">
                  <a:solidFill>
                    <a:srgbClr val="2F497E"/>
                  </a:solidFill>
                  <a:latin typeface="Mada"/>
                  <a:ea typeface="Mada"/>
                  <a:cs typeface="Mada"/>
                  <a:sym typeface="Mada"/>
                </a:rPr>
                <a:t>Psoriasis</a:t>
              </a:r>
              <a:endParaRPr sz="1100">
                <a:solidFill>
                  <a:srgbClr val="2F497E"/>
                </a:solidFill>
                <a:latin typeface="Mada"/>
                <a:ea typeface="Mada"/>
                <a:cs typeface="Mada"/>
                <a:sym typeface="Mada"/>
              </a:endParaRPr>
            </a:p>
            <a:p>
              <a:pPr indent="-298450" lvl="1" marL="914400" rtl="0" algn="l">
                <a:spcBef>
                  <a:spcPts val="0"/>
                </a:spcBef>
                <a:spcAft>
                  <a:spcPts val="0"/>
                </a:spcAft>
                <a:buSzPts val="1100"/>
                <a:buFont typeface="Mada"/>
                <a:buAutoNum type="arabicPeriod"/>
              </a:pPr>
              <a:r>
                <a:rPr lang="ar" sz="1100">
                  <a:solidFill>
                    <a:srgbClr val="2F497E"/>
                  </a:solidFill>
                  <a:latin typeface="Mada"/>
                  <a:ea typeface="Mada"/>
                  <a:cs typeface="Mada"/>
                  <a:sym typeface="Mada"/>
                </a:rPr>
                <a:t>Other manifestations such as: Peripheral arthritis, Spondylitis, tenosynovitis, enthesitis and</a:t>
              </a:r>
              <a:r>
                <a:rPr lang="ar" sz="1100">
                  <a:latin typeface="Mada"/>
                  <a:ea typeface="Mada"/>
                  <a:cs typeface="Mada"/>
                  <a:sym typeface="Mada"/>
                </a:rPr>
                <a:t> </a:t>
              </a:r>
              <a:r>
                <a:rPr b="1" lang="ar" sz="1100">
                  <a:solidFill>
                    <a:srgbClr val="CC0000"/>
                  </a:solidFill>
                  <a:latin typeface="Mada"/>
                  <a:ea typeface="Mada"/>
                  <a:cs typeface="Mada"/>
                  <a:sym typeface="Mada"/>
                </a:rPr>
                <a:t>dactylitis</a:t>
              </a:r>
              <a:r>
                <a:rPr lang="ar" sz="1100">
                  <a:latin typeface="Mada"/>
                  <a:ea typeface="Mada"/>
                  <a:cs typeface="Mada"/>
                  <a:sym typeface="Mada"/>
                </a:rPr>
                <a:t>.</a:t>
              </a:r>
              <a:endParaRPr sz="1100">
                <a:latin typeface="Mada"/>
                <a:ea typeface="Mada"/>
                <a:cs typeface="Mada"/>
                <a:sym typeface="Mada"/>
              </a:endParaRPr>
            </a:p>
            <a:p>
              <a:pPr indent="0" lvl="0" marL="0" rtl="0" algn="l">
                <a:spcBef>
                  <a:spcPts val="0"/>
                </a:spcBef>
                <a:spcAft>
                  <a:spcPts val="0"/>
                </a:spcAft>
                <a:buNone/>
              </a:pPr>
              <a:r>
                <a:rPr b="1" lang="ar" sz="1100" u="sng">
                  <a:solidFill>
                    <a:srgbClr val="2F497E"/>
                  </a:solidFill>
                  <a:latin typeface="Mada"/>
                  <a:ea typeface="Mada"/>
                  <a:cs typeface="Mada"/>
                  <a:sym typeface="Mada"/>
                </a:rPr>
                <a:t>Note:</a:t>
              </a:r>
              <a:r>
                <a:rPr b="1" lang="ar" sz="1100">
                  <a:solidFill>
                    <a:srgbClr val="2F497E"/>
                  </a:solidFill>
                  <a:latin typeface="Mada"/>
                  <a:ea typeface="Mada"/>
                  <a:cs typeface="Mada"/>
                  <a:sym typeface="Mada"/>
                </a:rPr>
                <a:t> </a:t>
              </a:r>
              <a:r>
                <a:rPr lang="ar" sz="1100">
                  <a:solidFill>
                    <a:srgbClr val="2F497E"/>
                  </a:solidFill>
                  <a:latin typeface="Mada"/>
                  <a:ea typeface="Mada"/>
                  <a:cs typeface="Mada"/>
                  <a:sym typeface="Mada"/>
                </a:rPr>
                <a:t>Psoriatic plaques typically precede development of the arthritic component.</a:t>
              </a:r>
              <a:endParaRPr sz="1100">
                <a:solidFill>
                  <a:srgbClr val="2F497E"/>
                </a:solidFill>
                <a:latin typeface="Mada"/>
                <a:ea typeface="Mada"/>
                <a:cs typeface="Mada"/>
                <a:sym typeface="Mada"/>
              </a:endParaRPr>
            </a:p>
          </p:txBody>
        </p:sp>
        <p:sp>
          <p:nvSpPr>
            <p:cNvPr id="397" name="Google Shape;397;p17"/>
            <p:cNvSpPr/>
            <p:nvPr/>
          </p:nvSpPr>
          <p:spPr>
            <a:xfrm>
              <a:off x="485327" y="1656639"/>
              <a:ext cx="1954800" cy="363600"/>
            </a:xfrm>
            <a:prstGeom prst="flowChartAlternateProcess">
              <a:avLst/>
            </a:prstGeom>
            <a:solidFill>
              <a:srgbClr val="674EA7"/>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Definition</a:t>
              </a:r>
              <a:endParaRPr b="1" sz="1800">
                <a:solidFill>
                  <a:srgbClr val="FFFFFF"/>
                </a:solidFill>
                <a:latin typeface="Mada"/>
                <a:ea typeface="Mada"/>
                <a:cs typeface="Mada"/>
                <a:sym typeface="Mada"/>
              </a:endParaRPr>
            </a:p>
          </p:txBody>
        </p:sp>
      </p:grpSp>
      <p:sp>
        <p:nvSpPr>
          <p:cNvPr id="398" name="Google Shape;398;p17"/>
          <p:cNvSpPr txBox="1"/>
          <p:nvPr/>
        </p:nvSpPr>
        <p:spPr>
          <a:xfrm>
            <a:off x="285550" y="8918225"/>
            <a:ext cx="6989100" cy="167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20-30% of psoriasis patients will develop psoriatic arthritis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Ankylosing spondylitis and PsA are very similar, there are two key features to differentiate between them:</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arenR"/>
            </a:pPr>
            <a:r>
              <a:rPr lang="ar" sz="1200">
                <a:solidFill>
                  <a:srgbClr val="6AA84F"/>
                </a:solidFill>
                <a:latin typeface="Mada"/>
                <a:ea typeface="Mada"/>
                <a:cs typeface="Mada"/>
                <a:sym typeface="Mada"/>
              </a:rPr>
              <a:t>In ankylosing spondylitis: patient develops </a:t>
            </a:r>
            <a:r>
              <a:rPr b="1" lang="ar" sz="1200">
                <a:solidFill>
                  <a:srgbClr val="6AA84F"/>
                </a:solidFill>
                <a:latin typeface="Mada"/>
                <a:ea typeface="Mada"/>
                <a:cs typeface="Mada"/>
                <a:sym typeface="Mada"/>
              </a:rPr>
              <a:t>back pain FIRST</a:t>
            </a:r>
            <a:r>
              <a:rPr lang="ar" sz="1200">
                <a:solidFill>
                  <a:srgbClr val="6AA84F"/>
                </a:solidFill>
                <a:latin typeface="Mada"/>
                <a:ea typeface="Mada"/>
                <a:cs typeface="Mada"/>
                <a:sym typeface="Mada"/>
              </a:rPr>
              <a:t>, then it may progress to develop psoriasis. While in psoriasis arthritis the patient presents with </a:t>
            </a:r>
            <a:r>
              <a:rPr b="1" lang="ar" sz="1200">
                <a:solidFill>
                  <a:srgbClr val="6AA84F"/>
                </a:solidFill>
                <a:latin typeface="Mada"/>
                <a:ea typeface="Mada"/>
                <a:cs typeface="Mada"/>
                <a:sym typeface="Mada"/>
              </a:rPr>
              <a:t>Psoriasis FIRST</a:t>
            </a:r>
            <a:r>
              <a:rPr lang="ar" sz="1200">
                <a:solidFill>
                  <a:srgbClr val="6AA84F"/>
                </a:solidFill>
                <a:latin typeface="Mada"/>
                <a:ea typeface="Mada"/>
                <a:cs typeface="Mada"/>
                <a:sym typeface="Mada"/>
              </a:rPr>
              <a:t>, then slowly develops back pain</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arenR"/>
            </a:pPr>
            <a:r>
              <a:rPr lang="ar" sz="1200">
                <a:solidFill>
                  <a:srgbClr val="6AA84F"/>
                </a:solidFill>
                <a:latin typeface="Mada"/>
                <a:ea typeface="Mada"/>
                <a:cs typeface="Mada"/>
                <a:sym typeface="Mada"/>
              </a:rPr>
              <a:t>The arthritis in AS involves the large joints, mainly lower extremity. While in PsA the arthritis involves the joints of the </a:t>
            </a:r>
            <a:r>
              <a:rPr b="1" lang="ar" sz="1200">
                <a:solidFill>
                  <a:srgbClr val="CC0000"/>
                </a:solidFill>
                <a:latin typeface="Mada"/>
                <a:ea typeface="Mada"/>
                <a:cs typeface="Mada"/>
                <a:sym typeface="Mada"/>
              </a:rPr>
              <a:t>hands</a:t>
            </a:r>
            <a:r>
              <a:rPr lang="ar" sz="1200">
                <a:solidFill>
                  <a:srgbClr val="6AA84F"/>
                </a:solidFill>
                <a:latin typeface="Mada"/>
                <a:ea typeface="Mada"/>
                <a:cs typeface="Mada"/>
                <a:sym typeface="Mada"/>
              </a:rPr>
              <a:t>, mainly small joints.</a:t>
            </a:r>
            <a:endParaRPr sz="1200">
              <a:solidFill>
                <a:srgbClr val="6AA84F"/>
              </a:solidFill>
              <a:latin typeface="Mada"/>
              <a:ea typeface="Mada"/>
              <a:cs typeface="Mada"/>
              <a:sym typeface="Mada"/>
            </a:endParaRPr>
          </a:p>
        </p:txBody>
      </p:sp>
      <p:sp>
        <p:nvSpPr>
          <p:cNvPr id="399" name="Google Shape;399;p17"/>
          <p:cNvSpPr txBox="1"/>
          <p:nvPr/>
        </p:nvSpPr>
        <p:spPr>
          <a:xfrm>
            <a:off x="6772275" y="3190875"/>
            <a:ext cx="695400" cy="492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999999"/>
                </a:solidFill>
                <a:latin typeface="Mada"/>
                <a:ea typeface="Mada"/>
                <a:cs typeface="Mada"/>
                <a:sym typeface="Mada"/>
              </a:rPr>
              <a:t>skipped by dr</a:t>
            </a:r>
            <a:endParaRPr sz="1000">
              <a:solidFill>
                <a:srgbClr val="999999"/>
              </a:solidFill>
              <a:latin typeface="Mada"/>
              <a:ea typeface="Mada"/>
              <a:cs typeface="Mada"/>
              <a:sym typeface="Mada"/>
            </a:endParaRPr>
          </a:p>
        </p:txBody>
      </p:sp>
      <p:cxnSp>
        <p:nvCxnSpPr>
          <p:cNvPr id="400" name="Google Shape;400;p17"/>
          <p:cNvCxnSpPr>
            <a:endCxn id="399" idx="1"/>
          </p:cNvCxnSpPr>
          <p:nvPr/>
        </p:nvCxnSpPr>
        <p:spPr>
          <a:xfrm>
            <a:off x="6610275" y="3414975"/>
            <a:ext cx="162000" cy="22200"/>
          </a:xfrm>
          <a:prstGeom prst="curvedConnector3">
            <a:avLst>
              <a:gd fmla="val 50000" name="adj1"/>
            </a:avLst>
          </a:prstGeom>
          <a:noFill/>
          <a:ln cap="flat" cmpd="sng" w="9525">
            <a:solidFill>
              <a:schemeClr val="dk2"/>
            </a:solidFill>
            <a:prstDash val="dot"/>
            <a:round/>
            <a:headEnd len="med" w="med" type="none"/>
            <a:tailEnd len="med" w="med" type="none"/>
          </a:ln>
        </p:spPr>
      </p:cxnSp>
      <p:sp>
        <p:nvSpPr>
          <p:cNvPr id="401" name="Google Shape;401;p17"/>
          <p:cNvSpPr/>
          <p:nvPr/>
        </p:nvSpPr>
        <p:spPr>
          <a:xfrm>
            <a:off x="-5096100" y="2412331"/>
            <a:ext cx="765900" cy="306300"/>
          </a:xfrm>
          <a:prstGeom prst="rect">
            <a:avLst/>
          </a:prstGeom>
          <a:solidFill>
            <a:srgbClr val="D9D2E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Axial disease</a:t>
            </a:r>
            <a:endParaRPr b="1" sz="900">
              <a:latin typeface="Mada"/>
              <a:ea typeface="Mada"/>
              <a:cs typeface="Mada"/>
              <a:sym typeface="Mada"/>
            </a:endParaRPr>
          </a:p>
        </p:txBody>
      </p:sp>
      <p:sp>
        <p:nvSpPr>
          <p:cNvPr id="402" name="Google Shape;402;p17"/>
          <p:cNvSpPr/>
          <p:nvPr/>
        </p:nvSpPr>
        <p:spPr>
          <a:xfrm>
            <a:off x="-4121997" y="2412335"/>
            <a:ext cx="1358700" cy="306300"/>
          </a:xfrm>
          <a:prstGeom prst="rect">
            <a:avLst/>
          </a:prstGeom>
          <a:solidFill>
            <a:srgbClr val="D9D2E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Peripheral disease</a:t>
            </a:r>
            <a:endParaRPr b="1" sz="900">
              <a:latin typeface="Mada"/>
              <a:ea typeface="Mada"/>
              <a:cs typeface="Mada"/>
              <a:sym typeface="Mada"/>
            </a:endParaRPr>
          </a:p>
        </p:txBody>
      </p:sp>
      <p:sp>
        <p:nvSpPr>
          <p:cNvPr id="403" name="Google Shape;403;p17"/>
          <p:cNvSpPr/>
          <p:nvPr/>
        </p:nvSpPr>
        <p:spPr>
          <a:xfrm>
            <a:off x="-4121900" y="2948175"/>
            <a:ext cx="1358700" cy="351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Sulfasalazine</a:t>
            </a:r>
            <a:endParaRPr b="1" sz="900">
              <a:latin typeface="Mada"/>
              <a:ea typeface="Mada"/>
              <a:cs typeface="Mada"/>
              <a:sym typeface="Mada"/>
            </a:endParaRPr>
          </a:p>
          <a:p>
            <a:pPr indent="0" lvl="0" marL="0" rtl="0" algn="ctr">
              <a:spcBef>
                <a:spcPts val="0"/>
              </a:spcBef>
              <a:spcAft>
                <a:spcPts val="0"/>
              </a:spcAft>
              <a:buNone/>
            </a:pPr>
            <a:r>
              <a:rPr b="1" lang="ar" sz="900" u="sng">
                <a:solidFill>
                  <a:schemeClr val="dk1"/>
                </a:solidFill>
                <a:latin typeface="Mada"/>
                <a:ea typeface="Mada"/>
                <a:cs typeface="Mada"/>
                <a:sym typeface="Mada"/>
              </a:rPr>
              <a:t>+</a:t>
            </a:r>
            <a:r>
              <a:rPr b="1" lang="ar" sz="900">
                <a:solidFill>
                  <a:schemeClr val="dk1"/>
                </a:solidFill>
                <a:latin typeface="Mada"/>
                <a:ea typeface="Mada"/>
                <a:cs typeface="Mada"/>
                <a:sym typeface="Mada"/>
              </a:rPr>
              <a:t> Local corticosteroids</a:t>
            </a:r>
            <a:endParaRPr b="1" sz="900">
              <a:latin typeface="Mada"/>
              <a:ea typeface="Mada"/>
              <a:cs typeface="Mada"/>
              <a:sym typeface="Mada"/>
            </a:endParaRPr>
          </a:p>
        </p:txBody>
      </p:sp>
      <p:sp>
        <p:nvSpPr>
          <p:cNvPr id="404" name="Google Shape;404;p17"/>
          <p:cNvSpPr/>
          <p:nvPr/>
        </p:nvSpPr>
        <p:spPr>
          <a:xfrm>
            <a:off x="-5096100" y="3534465"/>
            <a:ext cx="23325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TNF blockers</a:t>
            </a:r>
            <a:endParaRPr b="1" sz="900">
              <a:latin typeface="Mada"/>
              <a:ea typeface="Mada"/>
              <a:cs typeface="Mada"/>
              <a:sym typeface="Mada"/>
            </a:endParaRPr>
          </a:p>
        </p:txBody>
      </p:sp>
      <p:sp>
        <p:nvSpPr>
          <p:cNvPr id="405" name="Google Shape;405;p17"/>
          <p:cNvSpPr/>
          <p:nvPr/>
        </p:nvSpPr>
        <p:spPr>
          <a:xfrm rot="-5400000">
            <a:off x="-3417925" y="2826950"/>
            <a:ext cx="1688100" cy="2349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Analgesics</a:t>
            </a:r>
            <a:endParaRPr b="1" sz="900">
              <a:latin typeface="Mada"/>
              <a:ea typeface="Mada"/>
              <a:cs typeface="Mada"/>
              <a:sym typeface="Mada"/>
            </a:endParaRPr>
          </a:p>
        </p:txBody>
      </p:sp>
      <p:sp>
        <p:nvSpPr>
          <p:cNvPr id="406" name="Google Shape;406;p17"/>
          <p:cNvSpPr/>
          <p:nvPr/>
        </p:nvSpPr>
        <p:spPr>
          <a:xfrm rot="-5400000">
            <a:off x="-3083450" y="2845399"/>
            <a:ext cx="1678800" cy="207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Surgery</a:t>
            </a:r>
            <a:endParaRPr b="1" sz="900">
              <a:latin typeface="Mada"/>
              <a:ea typeface="Mada"/>
              <a:cs typeface="Mada"/>
              <a:sym typeface="Mada"/>
            </a:endParaRPr>
          </a:p>
        </p:txBody>
      </p:sp>
      <p:sp>
        <p:nvSpPr>
          <p:cNvPr id="407" name="Google Shape;407;p17"/>
          <p:cNvSpPr/>
          <p:nvPr/>
        </p:nvSpPr>
        <p:spPr>
          <a:xfrm>
            <a:off x="-5096100" y="2095600"/>
            <a:ext cx="2333700" cy="243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NSAIDS</a:t>
            </a:r>
            <a:endParaRPr b="1" sz="900">
              <a:latin typeface="Mada"/>
              <a:ea typeface="Mada"/>
              <a:cs typeface="Mada"/>
              <a:sym typeface="Mada"/>
            </a:endParaRPr>
          </a:p>
        </p:txBody>
      </p:sp>
      <p:cxnSp>
        <p:nvCxnSpPr>
          <p:cNvPr id="408" name="Google Shape;408;p17"/>
          <p:cNvCxnSpPr>
            <a:stCxn id="401" idx="2"/>
          </p:cNvCxnSpPr>
          <p:nvPr/>
        </p:nvCxnSpPr>
        <p:spPr>
          <a:xfrm>
            <a:off x="-4713150" y="2718631"/>
            <a:ext cx="0" cy="796200"/>
          </a:xfrm>
          <a:prstGeom prst="straightConnector1">
            <a:avLst/>
          </a:prstGeom>
          <a:noFill/>
          <a:ln cap="flat" cmpd="sng" w="28575">
            <a:solidFill>
              <a:srgbClr val="674EA7"/>
            </a:solidFill>
            <a:prstDash val="solid"/>
            <a:round/>
            <a:headEnd len="med" w="med" type="none"/>
            <a:tailEnd len="med" w="med" type="stealth"/>
          </a:ln>
        </p:spPr>
      </p:cxnSp>
      <p:cxnSp>
        <p:nvCxnSpPr>
          <p:cNvPr id="409" name="Google Shape;409;p17"/>
          <p:cNvCxnSpPr>
            <a:stCxn id="402" idx="2"/>
            <a:endCxn id="403" idx="0"/>
          </p:cNvCxnSpPr>
          <p:nvPr/>
        </p:nvCxnSpPr>
        <p:spPr>
          <a:xfrm>
            <a:off x="-3442647" y="2718635"/>
            <a:ext cx="0" cy="229500"/>
          </a:xfrm>
          <a:prstGeom prst="straightConnector1">
            <a:avLst/>
          </a:prstGeom>
          <a:noFill/>
          <a:ln cap="flat" cmpd="sng" w="28575">
            <a:solidFill>
              <a:srgbClr val="674EA7"/>
            </a:solidFill>
            <a:prstDash val="solid"/>
            <a:round/>
            <a:headEnd len="med" w="med" type="none"/>
            <a:tailEnd len="med" w="med" type="stealth"/>
          </a:ln>
        </p:spPr>
      </p:cxnSp>
      <p:cxnSp>
        <p:nvCxnSpPr>
          <p:cNvPr id="410" name="Google Shape;410;p17"/>
          <p:cNvCxnSpPr>
            <a:stCxn id="403" idx="2"/>
          </p:cNvCxnSpPr>
          <p:nvPr/>
        </p:nvCxnSpPr>
        <p:spPr>
          <a:xfrm>
            <a:off x="-3442550" y="3299775"/>
            <a:ext cx="0" cy="215100"/>
          </a:xfrm>
          <a:prstGeom prst="straightConnector1">
            <a:avLst/>
          </a:prstGeom>
          <a:noFill/>
          <a:ln cap="flat" cmpd="sng" w="28575">
            <a:solidFill>
              <a:srgbClr val="674EA7"/>
            </a:solidFill>
            <a:prstDash val="solid"/>
            <a:round/>
            <a:headEnd len="med" w="med" type="none"/>
            <a:tailEnd len="med" w="med" type="stealth"/>
          </a:ln>
        </p:spPr>
      </p:cxnSp>
      <p:sp>
        <p:nvSpPr>
          <p:cNvPr id="411" name="Google Shape;411;p17"/>
          <p:cNvSpPr/>
          <p:nvPr/>
        </p:nvSpPr>
        <p:spPr>
          <a:xfrm>
            <a:off x="5057175" y="4339650"/>
            <a:ext cx="2333700" cy="20040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17"/>
          <p:cNvPicPr preferRelativeResize="0"/>
          <p:nvPr/>
        </p:nvPicPr>
        <p:blipFill>
          <a:blip r:embed="rId4">
            <a:alphaModFix/>
          </a:blip>
          <a:stretch>
            <a:fillRect/>
          </a:stretch>
        </p:blipFill>
        <p:spPr>
          <a:xfrm>
            <a:off x="-3652212" y="3140428"/>
            <a:ext cx="3192975" cy="16312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8"/>
          <p:cNvSpPr txBox="1"/>
          <p:nvPr>
            <p:ph idx="12" type="sldNum"/>
          </p:nvPr>
        </p:nvSpPr>
        <p:spPr>
          <a:xfrm>
            <a:off x="7015200" y="0"/>
            <a:ext cx="5448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418" name="Google Shape;418;p18"/>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2- Psoriatic Arthritis (PsA)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sp>
        <p:nvSpPr>
          <p:cNvPr id="419" name="Google Shape;419;p18"/>
          <p:cNvSpPr txBox="1"/>
          <p:nvPr/>
        </p:nvSpPr>
        <p:spPr>
          <a:xfrm>
            <a:off x="-12700" y="10206950"/>
            <a:ext cx="7493100" cy="4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cxnSp>
        <p:nvCxnSpPr>
          <p:cNvPr id="420" name="Google Shape;420;p18"/>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21" name="Google Shape;421;p18"/>
          <p:cNvSpPr txBox="1"/>
          <p:nvPr/>
        </p:nvSpPr>
        <p:spPr>
          <a:xfrm>
            <a:off x="160150" y="8659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Pathogenesis of PsA</a:t>
            </a:r>
            <a:endParaRPr b="1" sz="2200">
              <a:highlight>
                <a:schemeClr val="accent4"/>
              </a:highlight>
              <a:latin typeface="Mada"/>
              <a:ea typeface="Mada"/>
              <a:cs typeface="Mada"/>
              <a:sym typeface="Mada"/>
            </a:endParaRPr>
          </a:p>
        </p:txBody>
      </p:sp>
      <p:sp>
        <p:nvSpPr>
          <p:cNvPr id="422" name="Google Shape;422;p18"/>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427" name="Google Shape;427;p18"/>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428" name="Google Shape;428;p18"/>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txBox="1"/>
          <p:nvPr/>
        </p:nvSpPr>
        <p:spPr>
          <a:xfrm>
            <a:off x="160150" y="1346475"/>
            <a:ext cx="7026600" cy="70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latin typeface="Mada"/>
                <a:ea typeface="Mada"/>
                <a:cs typeface="Mada"/>
                <a:sym typeface="Mada"/>
              </a:rPr>
              <a:t>PsA is a chronic progressive disease.</a:t>
            </a:r>
            <a:r>
              <a:rPr lang="ar" sz="1200">
                <a:solidFill>
                  <a:srgbClr val="1C4588"/>
                </a:solidFill>
                <a:latin typeface="Mada"/>
                <a:ea typeface="Mada"/>
                <a:cs typeface="Mada"/>
                <a:sym typeface="Mada"/>
              </a:rPr>
              <a:t> </a:t>
            </a:r>
            <a:r>
              <a:rPr lang="ar" sz="1200">
                <a:latin typeface="Mada"/>
                <a:ea typeface="Mada"/>
                <a:cs typeface="Mada"/>
                <a:sym typeface="Mada"/>
              </a:rPr>
              <a:t>Genetic factors have an important role in PsA and family studies have suggested that heritability may exceed 80%. Variants in the </a:t>
            </a:r>
            <a:r>
              <a:rPr b="1" lang="ar" sz="1200">
                <a:latin typeface="Mada"/>
                <a:ea typeface="Mada"/>
                <a:cs typeface="Mada"/>
                <a:sym typeface="Mada"/>
              </a:rPr>
              <a:t>HLA-B and HLA-C</a:t>
            </a:r>
            <a:r>
              <a:rPr lang="ar" sz="1200">
                <a:latin typeface="Mada"/>
                <a:ea typeface="Mada"/>
                <a:cs typeface="Mada"/>
                <a:sym typeface="Mada"/>
              </a:rPr>
              <a:t> genes are the strongest genetic risk factors.</a:t>
            </a:r>
            <a:endParaRPr sz="1200">
              <a:latin typeface="Mada"/>
              <a:ea typeface="Mada"/>
              <a:cs typeface="Mada"/>
              <a:sym typeface="Mada"/>
            </a:endParaRPr>
          </a:p>
        </p:txBody>
      </p:sp>
      <p:grpSp>
        <p:nvGrpSpPr>
          <p:cNvPr id="431" name="Google Shape;431;p18"/>
          <p:cNvGrpSpPr/>
          <p:nvPr/>
        </p:nvGrpSpPr>
        <p:grpSpPr>
          <a:xfrm>
            <a:off x="293325" y="1972900"/>
            <a:ext cx="7296325" cy="1931364"/>
            <a:chOff x="293320" y="829881"/>
            <a:chExt cx="7296325" cy="1470507"/>
          </a:xfrm>
        </p:grpSpPr>
        <p:grpSp>
          <p:nvGrpSpPr>
            <p:cNvPr id="432" name="Google Shape;432;p18"/>
            <p:cNvGrpSpPr/>
            <p:nvPr/>
          </p:nvGrpSpPr>
          <p:grpSpPr>
            <a:xfrm>
              <a:off x="3594389" y="960522"/>
              <a:ext cx="549554" cy="617033"/>
              <a:chOff x="4630955" y="3996981"/>
              <a:chExt cx="914400" cy="1828787"/>
            </a:xfrm>
          </p:grpSpPr>
          <p:sp>
            <p:nvSpPr>
              <p:cNvPr id="433" name="Google Shape;433;p18"/>
              <p:cNvSpPr/>
              <p:nvPr/>
            </p:nvSpPr>
            <p:spPr>
              <a:xfrm>
                <a:off x="4630955" y="3996981"/>
                <a:ext cx="914400" cy="914400"/>
              </a:xfrm>
              <a:prstGeom prst="rtTriangle">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434" name="Google Shape;434;p18"/>
              <p:cNvSpPr/>
              <p:nvPr/>
            </p:nvSpPr>
            <p:spPr>
              <a:xfrm rot="5400000">
                <a:off x="4630955" y="4911368"/>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435" name="Google Shape;435;p18"/>
            <p:cNvGrpSpPr/>
            <p:nvPr/>
          </p:nvGrpSpPr>
          <p:grpSpPr>
            <a:xfrm rot="10800000">
              <a:off x="3015360" y="1260076"/>
              <a:ext cx="549554" cy="617040"/>
              <a:chOff x="4630955" y="3996960"/>
              <a:chExt cx="914400" cy="1828808"/>
            </a:xfrm>
          </p:grpSpPr>
          <p:sp>
            <p:nvSpPr>
              <p:cNvPr id="436" name="Google Shape;436;p18"/>
              <p:cNvSpPr/>
              <p:nvPr/>
            </p:nvSpPr>
            <p:spPr>
              <a:xfrm>
                <a:off x="4630955" y="3996960"/>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Arial"/>
                  <a:ea typeface="Arial"/>
                  <a:cs typeface="Arial"/>
                  <a:sym typeface="Arial"/>
                </a:endParaRPr>
              </a:p>
            </p:txBody>
          </p:sp>
          <p:sp>
            <p:nvSpPr>
              <p:cNvPr id="437" name="Google Shape;437;p18"/>
              <p:cNvSpPr/>
              <p:nvPr/>
            </p:nvSpPr>
            <p:spPr>
              <a:xfrm rot="5400000">
                <a:off x="4630955" y="4911368"/>
                <a:ext cx="914400" cy="914400"/>
              </a:xfrm>
              <a:prstGeom prst="rtTriangle">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438" name="Google Shape;438;p18"/>
            <p:cNvGrpSpPr/>
            <p:nvPr/>
          </p:nvGrpSpPr>
          <p:grpSpPr>
            <a:xfrm>
              <a:off x="3594389" y="1598441"/>
              <a:ext cx="549554" cy="617033"/>
              <a:chOff x="4630955" y="3996981"/>
              <a:chExt cx="914400" cy="1828787"/>
            </a:xfrm>
          </p:grpSpPr>
          <p:sp>
            <p:nvSpPr>
              <p:cNvPr id="439" name="Google Shape;439;p18"/>
              <p:cNvSpPr/>
              <p:nvPr/>
            </p:nvSpPr>
            <p:spPr>
              <a:xfrm>
                <a:off x="4630955" y="3996981"/>
                <a:ext cx="914400" cy="914400"/>
              </a:xfrm>
              <a:prstGeom prst="rtTriangle">
                <a:avLst/>
              </a:prstGeom>
              <a:solidFill>
                <a:srgbClr val="8E7CC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440" name="Google Shape;440;p18"/>
              <p:cNvSpPr/>
              <p:nvPr/>
            </p:nvSpPr>
            <p:spPr>
              <a:xfrm rot="5400000">
                <a:off x="4630955" y="4911368"/>
                <a:ext cx="914400" cy="914400"/>
              </a:xfrm>
              <a:prstGeom prst="rtTriangle">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sp>
          <p:nvSpPr>
            <p:cNvPr id="441" name="Google Shape;441;p18"/>
            <p:cNvSpPr txBox="1"/>
            <p:nvPr/>
          </p:nvSpPr>
          <p:spPr>
            <a:xfrm>
              <a:off x="4173545" y="1764288"/>
              <a:ext cx="3416100" cy="5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Associated enthesitis present.</a:t>
              </a:r>
              <a:r>
                <a:rPr b="1" lang="ar" sz="1200">
                  <a:solidFill>
                    <a:schemeClr val="accent1"/>
                  </a:solidFill>
                  <a:latin typeface="Mada"/>
                  <a:ea typeface="Mada"/>
                  <a:cs typeface="Mada"/>
                  <a:sym typeface="Mada"/>
                </a:rPr>
                <a:t> </a:t>
              </a:r>
              <a:endParaRPr b="1" sz="1200">
                <a:solidFill>
                  <a:schemeClr val="accent1"/>
                </a:solidFill>
                <a:latin typeface="Mada"/>
                <a:ea typeface="Mada"/>
                <a:cs typeface="Mada"/>
                <a:sym typeface="Mada"/>
              </a:endParaRPr>
            </a:p>
          </p:txBody>
        </p:sp>
        <p:sp>
          <p:nvSpPr>
            <p:cNvPr id="442" name="Google Shape;442;p18"/>
            <p:cNvSpPr txBox="1"/>
            <p:nvPr/>
          </p:nvSpPr>
          <p:spPr>
            <a:xfrm>
              <a:off x="4064445" y="829881"/>
              <a:ext cx="3416100" cy="9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Synovial hyperplasia and cellular infiltration:</a:t>
              </a:r>
              <a:endParaRPr b="1" sz="1200">
                <a:solidFill>
                  <a:schemeClr val="accent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Pannus</a:t>
              </a:r>
              <a:r>
                <a:rPr lang="ar" sz="1200">
                  <a:latin typeface="Mada"/>
                  <a:ea typeface="Mada"/>
                  <a:cs typeface="Mada"/>
                  <a:sym typeface="Mada"/>
                </a:rPr>
                <a:t> formation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Cartilage </a:t>
              </a:r>
              <a:r>
                <a:rPr b="1" lang="ar" sz="1200">
                  <a:latin typeface="Mada"/>
                  <a:ea typeface="Mada"/>
                  <a:cs typeface="Mada"/>
                  <a:sym typeface="Mada"/>
                </a:rPr>
                <a:t>erosion</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Prominent role for cytotoxic</a:t>
              </a:r>
              <a:r>
                <a:rPr b="1" lang="ar" sz="1200">
                  <a:latin typeface="Mada"/>
                  <a:ea typeface="Mada"/>
                  <a:cs typeface="Mada"/>
                  <a:sym typeface="Mada"/>
                </a:rPr>
                <a:t> (CD8+) T cells</a:t>
              </a:r>
              <a:endParaRPr b="1" sz="1200">
                <a:solidFill>
                  <a:schemeClr val="accent1"/>
                </a:solidFill>
                <a:latin typeface="Mada"/>
                <a:ea typeface="Mada"/>
                <a:cs typeface="Mada"/>
                <a:sym typeface="Mada"/>
              </a:endParaRPr>
            </a:p>
          </p:txBody>
        </p:sp>
        <p:sp>
          <p:nvSpPr>
            <p:cNvPr id="443" name="Google Shape;443;p18"/>
            <p:cNvSpPr txBox="1"/>
            <p:nvPr/>
          </p:nvSpPr>
          <p:spPr>
            <a:xfrm>
              <a:off x="293320" y="1230330"/>
              <a:ext cx="2834400" cy="55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rgbClr val="9FC5E8"/>
                  </a:solidFill>
                  <a:latin typeface="Mada"/>
                  <a:ea typeface="Mada"/>
                  <a:cs typeface="Mada"/>
                  <a:sym typeface="Mada"/>
                </a:rPr>
                <a:t> </a:t>
              </a:r>
              <a:r>
                <a:rPr b="1" lang="ar" sz="1200">
                  <a:solidFill>
                    <a:schemeClr val="accent1"/>
                  </a:solidFill>
                  <a:latin typeface="Mada"/>
                  <a:ea typeface="Mada"/>
                  <a:cs typeface="Mada"/>
                  <a:sym typeface="Mada"/>
                </a:rPr>
                <a:t>Increased levels of TNFα found in joint:</a:t>
              </a:r>
              <a:endParaRPr b="1" sz="1200">
                <a:solidFill>
                  <a:schemeClr val="accent1"/>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Pro-inflammatory effect</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Stimulation of proteases</a:t>
              </a:r>
              <a:endParaRPr sz="1200">
                <a:latin typeface="Mada"/>
                <a:ea typeface="Mada"/>
                <a:cs typeface="Mada"/>
                <a:sym typeface="Mada"/>
              </a:endParaRPr>
            </a:p>
            <a:p>
              <a:pPr indent="0" lvl="0" marL="0" rtl="0" algn="l">
                <a:spcBef>
                  <a:spcPts val="0"/>
                </a:spcBef>
                <a:spcAft>
                  <a:spcPts val="0"/>
                </a:spcAft>
                <a:buNone/>
              </a:pPr>
              <a:r>
                <a:t/>
              </a:r>
              <a:endParaRPr sz="1100">
                <a:solidFill>
                  <a:srgbClr val="666666"/>
                </a:solidFill>
                <a:latin typeface="Mada"/>
                <a:ea typeface="Mada"/>
                <a:cs typeface="Mada"/>
                <a:sym typeface="Mada"/>
              </a:endParaRPr>
            </a:p>
          </p:txBody>
        </p:sp>
      </p:grpSp>
      <p:pic>
        <p:nvPicPr>
          <p:cNvPr id="444" name="Google Shape;444;p18"/>
          <p:cNvPicPr preferRelativeResize="0"/>
          <p:nvPr/>
        </p:nvPicPr>
        <p:blipFill>
          <a:blip r:embed="rId3">
            <a:alphaModFix/>
          </a:blip>
          <a:stretch>
            <a:fillRect/>
          </a:stretch>
        </p:blipFill>
        <p:spPr>
          <a:xfrm>
            <a:off x="8679975" y="1944843"/>
            <a:ext cx="5189665" cy="3642884"/>
          </a:xfrm>
          <a:prstGeom prst="rect">
            <a:avLst/>
          </a:prstGeom>
          <a:noFill/>
          <a:ln>
            <a:noFill/>
          </a:ln>
        </p:spPr>
      </p:pic>
      <p:sp>
        <p:nvSpPr>
          <p:cNvPr id="445" name="Google Shape;445;p18"/>
          <p:cNvSpPr/>
          <p:nvPr/>
        </p:nvSpPr>
        <p:spPr>
          <a:xfrm>
            <a:off x="381325" y="4954125"/>
            <a:ext cx="6717300" cy="562200"/>
          </a:xfrm>
          <a:prstGeom prst="stripedRightArrow">
            <a:avLst>
              <a:gd fmla="val 58253"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txBox="1"/>
          <p:nvPr/>
        </p:nvSpPr>
        <p:spPr>
          <a:xfrm>
            <a:off x="2408000" y="5035125"/>
            <a:ext cx="265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chemeClr val="accent1"/>
                </a:solidFill>
                <a:latin typeface="Mada"/>
                <a:ea typeface="Mada"/>
                <a:cs typeface="Mada"/>
                <a:sym typeface="Mada"/>
              </a:rPr>
              <a:t>Time/Years</a:t>
            </a:r>
            <a:endParaRPr b="1">
              <a:solidFill>
                <a:schemeClr val="accent1"/>
              </a:solidFill>
              <a:latin typeface="Mada"/>
              <a:ea typeface="Mada"/>
              <a:cs typeface="Mada"/>
              <a:sym typeface="Mada"/>
            </a:endParaRPr>
          </a:p>
        </p:txBody>
      </p:sp>
      <p:pic>
        <p:nvPicPr>
          <p:cNvPr id="447" name="Google Shape;447;p18"/>
          <p:cNvPicPr preferRelativeResize="0"/>
          <p:nvPr/>
        </p:nvPicPr>
        <p:blipFill>
          <a:blip r:embed="rId4">
            <a:alphaModFix/>
          </a:blip>
          <a:stretch>
            <a:fillRect/>
          </a:stretch>
        </p:blipFill>
        <p:spPr>
          <a:xfrm>
            <a:off x="132000" y="4302700"/>
            <a:ext cx="7164325" cy="704100"/>
          </a:xfrm>
          <a:prstGeom prst="rect">
            <a:avLst/>
          </a:prstGeom>
          <a:noFill/>
          <a:ln>
            <a:noFill/>
          </a:ln>
        </p:spPr>
      </p:pic>
      <p:sp>
        <p:nvSpPr>
          <p:cNvPr id="448" name="Google Shape;448;p18"/>
          <p:cNvSpPr/>
          <p:nvPr/>
        </p:nvSpPr>
        <p:spPr>
          <a:xfrm>
            <a:off x="236400" y="3986800"/>
            <a:ext cx="1527900" cy="315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Skin changes</a:t>
            </a:r>
            <a:endParaRPr b="1" sz="1100">
              <a:latin typeface="Mada"/>
              <a:ea typeface="Mada"/>
              <a:cs typeface="Mada"/>
              <a:sym typeface="Mada"/>
            </a:endParaRPr>
          </a:p>
        </p:txBody>
      </p:sp>
      <p:sp>
        <p:nvSpPr>
          <p:cNvPr id="449" name="Google Shape;449;p18"/>
          <p:cNvSpPr/>
          <p:nvPr/>
        </p:nvSpPr>
        <p:spPr>
          <a:xfrm>
            <a:off x="2058500" y="3986800"/>
            <a:ext cx="1527900" cy="315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Swelling</a:t>
            </a:r>
            <a:endParaRPr b="1" sz="1100">
              <a:latin typeface="Mada"/>
              <a:ea typeface="Mada"/>
              <a:cs typeface="Mada"/>
              <a:sym typeface="Mada"/>
            </a:endParaRPr>
          </a:p>
        </p:txBody>
      </p:sp>
      <p:sp>
        <p:nvSpPr>
          <p:cNvPr id="450" name="Google Shape;450;p18"/>
          <p:cNvSpPr/>
          <p:nvPr/>
        </p:nvSpPr>
        <p:spPr>
          <a:xfrm>
            <a:off x="3898275" y="3986800"/>
            <a:ext cx="1510200" cy="315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Affected nails</a:t>
            </a:r>
            <a:endParaRPr b="1" sz="1100">
              <a:latin typeface="Mada"/>
              <a:ea typeface="Mada"/>
              <a:cs typeface="Mada"/>
              <a:sym typeface="Mada"/>
            </a:endParaRPr>
          </a:p>
        </p:txBody>
      </p:sp>
      <p:sp>
        <p:nvSpPr>
          <p:cNvPr id="451" name="Google Shape;451;p18"/>
          <p:cNvSpPr/>
          <p:nvPr/>
        </p:nvSpPr>
        <p:spPr>
          <a:xfrm>
            <a:off x="5716800" y="3986800"/>
            <a:ext cx="1510200" cy="3159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Mutations</a:t>
            </a:r>
            <a:endParaRPr b="1" sz="1100">
              <a:latin typeface="Mada"/>
              <a:ea typeface="Mada"/>
              <a:cs typeface="Mada"/>
              <a:sym typeface="Mada"/>
            </a:endParaRPr>
          </a:p>
        </p:txBody>
      </p:sp>
      <p:sp>
        <p:nvSpPr>
          <p:cNvPr id="452" name="Google Shape;452;p18"/>
          <p:cNvSpPr txBox="1"/>
          <p:nvPr/>
        </p:nvSpPr>
        <p:spPr>
          <a:xfrm>
            <a:off x="132000" y="5623975"/>
            <a:ext cx="3989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Clinical features of PsA</a:t>
            </a:r>
            <a:endParaRPr b="1" sz="2200">
              <a:highlight>
                <a:schemeClr val="accent4"/>
              </a:highlight>
              <a:latin typeface="Mada"/>
              <a:ea typeface="Mada"/>
              <a:cs typeface="Mada"/>
              <a:sym typeface="Mada"/>
            </a:endParaRPr>
          </a:p>
        </p:txBody>
      </p:sp>
      <p:pic>
        <p:nvPicPr>
          <p:cNvPr id="453" name="Google Shape;453;p18"/>
          <p:cNvPicPr preferRelativeResize="0"/>
          <p:nvPr/>
        </p:nvPicPr>
        <p:blipFill>
          <a:blip r:embed="rId5">
            <a:alphaModFix/>
          </a:blip>
          <a:stretch>
            <a:fillRect/>
          </a:stretch>
        </p:blipFill>
        <p:spPr>
          <a:xfrm>
            <a:off x="-4436225" y="6593500"/>
            <a:ext cx="3268599" cy="3686809"/>
          </a:xfrm>
          <a:prstGeom prst="rect">
            <a:avLst/>
          </a:prstGeom>
          <a:noFill/>
          <a:ln>
            <a:noFill/>
          </a:ln>
        </p:spPr>
      </p:pic>
      <p:graphicFrame>
        <p:nvGraphicFramePr>
          <p:cNvPr id="454" name="Google Shape;454;p18"/>
          <p:cNvGraphicFramePr/>
          <p:nvPr/>
        </p:nvGraphicFramePr>
        <p:xfrm>
          <a:off x="-6058350" y="942100"/>
          <a:ext cx="3000000" cy="3000000"/>
        </p:xfrm>
        <a:graphic>
          <a:graphicData uri="http://schemas.openxmlformats.org/drawingml/2006/table">
            <a:tbl>
              <a:tblPr>
                <a:noFill/>
                <a:tableStyleId>{DF155117-B5A0-4FFC-AB25-3239F44ED1F6}</a:tableStyleId>
              </a:tblPr>
              <a:tblGrid>
                <a:gridCol w="3407050"/>
                <a:gridCol w="694350"/>
              </a:tblGrid>
              <a:tr h="1515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Clinical feature</a:t>
                      </a:r>
                      <a:endParaRPr b="1" sz="12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Pt %</a:t>
                      </a:r>
                      <a:endParaRPr b="1" sz="1200">
                        <a:solidFill>
                          <a:srgbClr val="FFFFFF"/>
                        </a:solidFill>
                        <a:latin typeface="Mada"/>
                        <a:ea typeface="Mada"/>
                        <a:cs typeface="Mada"/>
                        <a:sym typeface="Mada"/>
                      </a:endParaRPr>
                    </a:p>
                  </a:txBody>
                  <a:tcPr marT="91425" marB="91425" marR="91425" marL="91425">
                    <a:solidFill>
                      <a:schemeClr val="accent1"/>
                    </a:solidFill>
                  </a:tcPr>
                </a:tc>
              </a:tr>
              <a:tr h="151500">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Actively inflamed joints</a:t>
                      </a:r>
                      <a:endParaRPr b="1" sz="1200">
                        <a:solidFill>
                          <a:srgbClr val="CC0000"/>
                        </a:solidFill>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97</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Plaque psoriasis</a:t>
                      </a:r>
                      <a:endParaRPr b="1" sz="1200">
                        <a:solidFill>
                          <a:srgbClr val="CC0000"/>
                        </a:solidFill>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94</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Nail lesions</a:t>
                      </a:r>
                      <a:endParaRPr b="1" sz="1200">
                        <a:solidFill>
                          <a:srgbClr val="CC0000"/>
                        </a:solidFill>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83</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DIP joint disease</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54</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Morning stiffness</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52</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Deformities: ≥1 / ≥5</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43/16</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Skin and joints flaring simultaneously</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35</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Dactylitis</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33</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Inflammatory </a:t>
                      </a:r>
                      <a:r>
                        <a:rPr b="1" lang="ar" sz="1200" u="sng">
                          <a:latin typeface="Mada"/>
                          <a:ea typeface="Mada"/>
                          <a:cs typeface="Mada"/>
                          <a:sym typeface="Mada"/>
                        </a:rPr>
                        <a:t>neck</a:t>
                      </a:r>
                      <a:r>
                        <a:rPr b="1" lang="ar" sz="1200">
                          <a:latin typeface="Mada"/>
                          <a:ea typeface="Mada"/>
                          <a:cs typeface="Mada"/>
                          <a:sym typeface="Mada"/>
                        </a:rPr>
                        <a:t> pain and stiffness</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23</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Inflammatory </a:t>
                      </a:r>
                      <a:r>
                        <a:rPr b="1" lang="ar" sz="1200" u="sng">
                          <a:latin typeface="Mada"/>
                          <a:ea typeface="Mada"/>
                          <a:cs typeface="Mada"/>
                          <a:sym typeface="Mada"/>
                        </a:rPr>
                        <a:t>back</a:t>
                      </a:r>
                      <a:r>
                        <a:rPr b="1" lang="ar" sz="1200">
                          <a:latin typeface="Mada"/>
                          <a:ea typeface="Mada"/>
                          <a:cs typeface="Mada"/>
                          <a:sym typeface="Mada"/>
                        </a:rPr>
                        <a:t> pain and stiffness</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19</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ACR functional class III/IV</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11</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Sacroiliac stress pain</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10</a:t>
                      </a:r>
                      <a:endParaRPr b="1" sz="1200">
                        <a:latin typeface="Mada"/>
                        <a:ea typeface="Mada"/>
                        <a:cs typeface="Mada"/>
                        <a:sym typeface="Mada"/>
                      </a:endParaRPr>
                    </a:p>
                  </a:txBody>
                  <a:tcPr marT="91425" marB="91425" marR="91425" marL="91425" anchor="ctr"/>
                </a:tc>
              </a:tr>
              <a:tr h="151500">
                <a:tc>
                  <a:txBody>
                    <a:bodyPr/>
                    <a:lstStyle/>
                    <a:p>
                      <a:pPr indent="0" lvl="0" marL="0" rtl="0" algn="ctr">
                        <a:spcBef>
                          <a:spcPts val="0"/>
                        </a:spcBef>
                        <a:spcAft>
                          <a:spcPts val="0"/>
                        </a:spcAft>
                        <a:buNone/>
                      </a:pPr>
                      <a:r>
                        <a:rPr b="1" lang="ar" sz="1200">
                          <a:latin typeface="Mada"/>
                          <a:ea typeface="Mada"/>
                          <a:cs typeface="Mada"/>
                          <a:sym typeface="Mada"/>
                        </a:rPr>
                        <a:t>Iritis</a:t>
                      </a:r>
                      <a:endParaRPr b="1" sz="12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sz="1200">
                          <a:latin typeface="Mada"/>
                          <a:ea typeface="Mada"/>
                          <a:cs typeface="Mada"/>
                          <a:sym typeface="Mada"/>
                        </a:rPr>
                        <a:t>7</a:t>
                      </a:r>
                      <a:endParaRPr b="1" sz="1200">
                        <a:latin typeface="Mada"/>
                        <a:ea typeface="Mada"/>
                        <a:cs typeface="Mada"/>
                        <a:sym typeface="Mada"/>
                      </a:endParaRPr>
                    </a:p>
                  </a:txBody>
                  <a:tcPr marT="91425" marB="91425" marR="91425" marL="91425" anchor="ctr"/>
                </a:tc>
              </a:tr>
            </a:tbl>
          </a:graphicData>
        </a:graphic>
      </p:graphicFrame>
      <p:pic>
        <p:nvPicPr>
          <p:cNvPr id="455" name="Google Shape;455;p18"/>
          <p:cNvPicPr preferRelativeResize="0"/>
          <p:nvPr/>
        </p:nvPicPr>
        <p:blipFill>
          <a:blip r:embed="rId6">
            <a:alphaModFix/>
          </a:blip>
          <a:stretch>
            <a:fillRect/>
          </a:stretch>
        </p:blipFill>
        <p:spPr>
          <a:xfrm>
            <a:off x="4521785" y="6778083"/>
            <a:ext cx="2512123" cy="515664"/>
          </a:xfrm>
          <a:prstGeom prst="rect">
            <a:avLst/>
          </a:prstGeom>
          <a:noFill/>
          <a:ln>
            <a:noFill/>
          </a:ln>
        </p:spPr>
      </p:pic>
      <p:sp>
        <p:nvSpPr>
          <p:cNvPr id="456" name="Google Shape;456;p18"/>
          <p:cNvSpPr txBox="1"/>
          <p:nvPr/>
        </p:nvSpPr>
        <p:spPr>
          <a:xfrm>
            <a:off x="4387875" y="7332647"/>
            <a:ext cx="26460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Plaque psoriasis:</a:t>
            </a:r>
            <a:r>
              <a:rPr lang="ar" sz="1000">
                <a:latin typeface="Mada"/>
                <a:ea typeface="Mada"/>
                <a:cs typeface="Mada"/>
                <a:sym typeface="Mada"/>
              </a:rPr>
              <a:t> Scaly rash, most frequently occurring on the scalp, elbows and knees</a:t>
            </a:r>
            <a:endParaRPr sz="1000">
              <a:latin typeface="Mada"/>
              <a:ea typeface="Mada"/>
              <a:cs typeface="Mada"/>
              <a:sym typeface="Mada"/>
            </a:endParaRPr>
          </a:p>
        </p:txBody>
      </p:sp>
      <p:sp>
        <p:nvSpPr>
          <p:cNvPr id="457" name="Google Shape;457;p18"/>
          <p:cNvSpPr/>
          <p:nvPr/>
        </p:nvSpPr>
        <p:spPr>
          <a:xfrm>
            <a:off x="4379338" y="6717062"/>
            <a:ext cx="2762400" cy="1101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8" name="Google Shape;458;p18"/>
          <p:cNvPicPr preferRelativeResize="0"/>
          <p:nvPr/>
        </p:nvPicPr>
        <p:blipFill>
          <a:blip r:embed="rId7">
            <a:alphaModFix/>
          </a:blip>
          <a:stretch>
            <a:fillRect/>
          </a:stretch>
        </p:blipFill>
        <p:spPr>
          <a:xfrm>
            <a:off x="4885405" y="7938939"/>
            <a:ext cx="1750282" cy="721296"/>
          </a:xfrm>
          <a:prstGeom prst="rect">
            <a:avLst/>
          </a:prstGeom>
          <a:noFill/>
          <a:ln>
            <a:noFill/>
          </a:ln>
        </p:spPr>
      </p:pic>
      <p:sp>
        <p:nvSpPr>
          <p:cNvPr id="459" name="Google Shape;459;p18"/>
          <p:cNvSpPr txBox="1"/>
          <p:nvPr/>
        </p:nvSpPr>
        <p:spPr>
          <a:xfrm>
            <a:off x="4527738" y="8603647"/>
            <a:ext cx="251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latin typeface="Mada"/>
                <a:ea typeface="Mada"/>
                <a:cs typeface="Mada"/>
                <a:sym typeface="Mada"/>
              </a:rPr>
              <a:t>Moderate to severe nail changes in patient with Psoriasis</a:t>
            </a:r>
            <a:endParaRPr sz="1000">
              <a:latin typeface="Mada"/>
              <a:ea typeface="Mada"/>
              <a:cs typeface="Mada"/>
              <a:sym typeface="Mada"/>
            </a:endParaRPr>
          </a:p>
        </p:txBody>
      </p:sp>
      <p:sp>
        <p:nvSpPr>
          <p:cNvPr id="460" name="Google Shape;460;p18"/>
          <p:cNvSpPr/>
          <p:nvPr/>
        </p:nvSpPr>
        <p:spPr>
          <a:xfrm>
            <a:off x="4390638" y="7888245"/>
            <a:ext cx="2762400" cy="11340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18"/>
          <p:cNvPicPr preferRelativeResize="0"/>
          <p:nvPr/>
        </p:nvPicPr>
        <p:blipFill>
          <a:blip r:embed="rId8">
            <a:alphaModFix/>
          </a:blip>
          <a:stretch>
            <a:fillRect/>
          </a:stretch>
        </p:blipFill>
        <p:spPr>
          <a:xfrm>
            <a:off x="5019939" y="9163645"/>
            <a:ext cx="1527786" cy="585503"/>
          </a:xfrm>
          <a:prstGeom prst="rect">
            <a:avLst/>
          </a:prstGeom>
          <a:noFill/>
          <a:ln>
            <a:noFill/>
          </a:ln>
        </p:spPr>
      </p:pic>
      <p:sp>
        <p:nvSpPr>
          <p:cNvPr id="462" name="Google Shape;462;p18"/>
          <p:cNvSpPr txBox="1"/>
          <p:nvPr/>
        </p:nvSpPr>
        <p:spPr>
          <a:xfrm>
            <a:off x="4515738" y="9728763"/>
            <a:ext cx="2512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200">
                <a:latin typeface="Mada"/>
                <a:ea typeface="Mada"/>
                <a:cs typeface="Mada"/>
                <a:sym typeface="Mada"/>
              </a:rPr>
              <a:t>Fingernail </a:t>
            </a:r>
            <a:r>
              <a:rPr b="1" lang="ar" sz="1200">
                <a:solidFill>
                  <a:srgbClr val="CC0000"/>
                </a:solidFill>
                <a:latin typeface="Mada"/>
                <a:ea typeface="Mada"/>
                <a:cs typeface="Mada"/>
                <a:sym typeface="Mada"/>
              </a:rPr>
              <a:t>pitting</a:t>
            </a:r>
            <a:endParaRPr b="1" sz="1200">
              <a:solidFill>
                <a:srgbClr val="CC0000"/>
              </a:solidFill>
              <a:latin typeface="Mada"/>
              <a:ea typeface="Mada"/>
              <a:cs typeface="Mada"/>
              <a:sym typeface="Mada"/>
            </a:endParaRPr>
          </a:p>
        </p:txBody>
      </p:sp>
      <p:sp>
        <p:nvSpPr>
          <p:cNvPr id="463" name="Google Shape;463;p18"/>
          <p:cNvSpPr/>
          <p:nvPr/>
        </p:nvSpPr>
        <p:spPr>
          <a:xfrm>
            <a:off x="4379325" y="9110762"/>
            <a:ext cx="2762400" cy="9552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4" name="Google Shape;464;p18"/>
          <p:cNvPicPr preferRelativeResize="0"/>
          <p:nvPr/>
        </p:nvPicPr>
        <p:blipFill>
          <a:blip r:embed="rId9">
            <a:alphaModFix/>
          </a:blip>
          <a:stretch>
            <a:fillRect/>
          </a:stretch>
        </p:blipFill>
        <p:spPr>
          <a:xfrm>
            <a:off x="885825" y="6691750"/>
            <a:ext cx="2886452" cy="3353251"/>
          </a:xfrm>
          <a:prstGeom prst="rect">
            <a:avLst/>
          </a:prstGeom>
          <a:noFill/>
          <a:ln>
            <a:noFill/>
          </a:ln>
        </p:spPr>
      </p:pic>
      <p:sp>
        <p:nvSpPr>
          <p:cNvPr id="465" name="Google Shape;465;p18"/>
          <p:cNvSpPr txBox="1"/>
          <p:nvPr/>
        </p:nvSpPr>
        <p:spPr>
          <a:xfrm>
            <a:off x="189200" y="6042675"/>
            <a:ext cx="7026600" cy="55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latin typeface="Mada"/>
                <a:ea typeface="Mada"/>
                <a:cs typeface="Mada"/>
                <a:sym typeface="Mada"/>
              </a:rPr>
              <a:t>The presentation is with </a:t>
            </a:r>
            <a:r>
              <a:rPr b="1" lang="ar" sz="1200">
                <a:latin typeface="Mada"/>
                <a:ea typeface="Mada"/>
                <a:cs typeface="Mada"/>
                <a:sym typeface="Mada"/>
              </a:rPr>
              <a:t>pain</a:t>
            </a:r>
            <a:r>
              <a:rPr lang="ar" sz="1200">
                <a:latin typeface="Mada"/>
                <a:ea typeface="Mada"/>
                <a:cs typeface="Mada"/>
                <a:sym typeface="Mada"/>
              </a:rPr>
              <a:t> and </a:t>
            </a:r>
            <a:r>
              <a:rPr b="1" lang="ar" sz="1200">
                <a:latin typeface="Mada"/>
                <a:ea typeface="Mada"/>
                <a:cs typeface="Mada"/>
                <a:sym typeface="Mada"/>
              </a:rPr>
              <a:t>stiffness</a:t>
            </a:r>
            <a:r>
              <a:rPr lang="ar" sz="1200">
                <a:latin typeface="Mada"/>
                <a:ea typeface="Mada"/>
                <a:cs typeface="Mada"/>
                <a:sym typeface="Mada"/>
              </a:rPr>
              <a:t> affecting joints, tendons, spine and entheses. Joints are typically </a:t>
            </a:r>
            <a:r>
              <a:rPr b="1" lang="ar" sz="1200">
                <a:latin typeface="Mada"/>
                <a:ea typeface="Mada"/>
                <a:cs typeface="Mada"/>
                <a:sym typeface="Mada"/>
              </a:rPr>
              <a:t>not swollen</a:t>
            </a:r>
            <a:r>
              <a:rPr lang="ar" sz="1200">
                <a:latin typeface="Mada"/>
                <a:ea typeface="Mada"/>
                <a:cs typeface="Mada"/>
                <a:sym typeface="Mada"/>
              </a:rPr>
              <a:t>; however, several patterns of joint involvement are recognised</a:t>
            </a:r>
            <a:r>
              <a:rPr lang="ar" sz="1200">
                <a:solidFill>
                  <a:srgbClr val="1C4588"/>
                </a:solidFill>
                <a:latin typeface="Mada"/>
                <a:ea typeface="Mada"/>
                <a:cs typeface="Mada"/>
                <a:sym typeface="Mada"/>
              </a:rPr>
              <a:t> </a:t>
            </a:r>
            <a:r>
              <a:rPr lang="ar" sz="1200">
                <a:solidFill>
                  <a:srgbClr val="999999"/>
                </a:solidFill>
                <a:latin typeface="Mada"/>
                <a:ea typeface="Mada"/>
                <a:cs typeface="Mada"/>
                <a:sym typeface="Mada"/>
              </a:rPr>
              <a:t>(see next page)</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p:txBody>
      </p:sp>
      <p:sp>
        <p:nvSpPr>
          <p:cNvPr id="466" name="Google Shape;466;p18"/>
          <p:cNvSpPr/>
          <p:nvPr/>
        </p:nvSpPr>
        <p:spPr>
          <a:xfrm>
            <a:off x="0" y="0"/>
            <a:ext cx="1285800" cy="4506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OBJ.</a:t>
            </a:r>
            <a:endParaRPr b="1" sz="2000">
              <a:solidFill>
                <a:srgbClr val="FFFFF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472" name="Google Shape;472;p19"/>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2- Psoriatic Arthritis (PsA) </a:t>
            </a:r>
            <a:r>
              <a:rPr b="1" i="1" lang="ar" sz="2600">
                <a:solidFill>
                  <a:schemeClr val="dk1"/>
                </a:solidFill>
                <a:latin typeface="Mada"/>
                <a:ea typeface="Mada"/>
                <a:cs typeface="Mada"/>
                <a:sym typeface="Mada"/>
              </a:rPr>
              <a:t>cont.</a:t>
            </a:r>
            <a:endParaRPr b="1" sz="2600">
              <a:latin typeface="Mada"/>
              <a:ea typeface="Mada"/>
              <a:cs typeface="Mada"/>
              <a:sym typeface="Mada"/>
            </a:endParaRPr>
          </a:p>
        </p:txBody>
      </p:sp>
      <p:sp>
        <p:nvSpPr>
          <p:cNvPr id="473" name="Google Shape;473;p19"/>
          <p:cNvSpPr txBox="1"/>
          <p:nvPr/>
        </p:nvSpPr>
        <p:spPr>
          <a:xfrm>
            <a:off x="-12700" y="10002050"/>
            <a:ext cx="74931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100">
                <a:solidFill>
                  <a:srgbClr val="1C4588"/>
                </a:solidFill>
                <a:latin typeface="Mada"/>
                <a:ea typeface="Mada"/>
                <a:cs typeface="Mada"/>
                <a:sym typeface="Mada"/>
              </a:rPr>
              <a:t>1- Nodules and other extra-articular features of RA are absent and arthritis is generally less extensive and more benign.</a:t>
            </a:r>
            <a:endParaRPr sz="11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999999"/>
                </a:solidFill>
                <a:latin typeface="Mada"/>
                <a:ea typeface="Mada"/>
                <a:cs typeface="Mada"/>
                <a:sym typeface="Mada"/>
              </a:rPr>
              <a:t>2- Both rheumatoid arthritis and psoriatic arthritis affect the hands. However, in psoriatic arthritis patients have psoriasis and Distal interphalangeal joint ​(DIP) involvement.​ In contrast, ​DIP joint is spared in RA.</a:t>
            </a:r>
            <a:endParaRPr sz="1100">
              <a:solidFill>
                <a:srgbClr val="999999"/>
              </a:solidFill>
              <a:latin typeface="Mada"/>
              <a:ea typeface="Mada"/>
              <a:cs typeface="Mada"/>
              <a:sym typeface="Mada"/>
            </a:endParaRPr>
          </a:p>
        </p:txBody>
      </p:sp>
      <p:cxnSp>
        <p:nvCxnSpPr>
          <p:cNvPr id="474" name="Google Shape;474;p19"/>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75" name="Google Shape;475;p19"/>
          <p:cNvSpPr txBox="1"/>
          <p:nvPr/>
        </p:nvSpPr>
        <p:spPr>
          <a:xfrm>
            <a:off x="160150" y="7897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Patterns of joint involvement in PsA</a:t>
            </a:r>
            <a:endParaRPr b="1" sz="2200">
              <a:highlight>
                <a:schemeClr val="accent4"/>
              </a:highlight>
              <a:latin typeface="Mada"/>
              <a:ea typeface="Mada"/>
              <a:cs typeface="Mada"/>
              <a:sym typeface="Mada"/>
            </a:endParaRPr>
          </a:p>
        </p:txBody>
      </p:sp>
      <p:sp>
        <p:nvSpPr>
          <p:cNvPr id="476" name="Google Shape;476;p19"/>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481" name="Google Shape;481;p19"/>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482" name="Google Shape;482;p19"/>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84" name="Google Shape;484;p19"/>
          <p:cNvGraphicFramePr/>
          <p:nvPr/>
        </p:nvGraphicFramePr>
        <p:xfrm>
          <a:off x="307175" y="2189950"/>
          <a:ext cx="3000000" cy="3000000"/>
        </p:xfrm>
        <a:graphic>
          <a:graphicData uri="http://schemas.openxmlformats.org/drawingml/2006/table">
            <a:tbl>
              <a:tblPr>
                <a:noFill/>
                <a:tableStyleId>{DF155117-B5A0-4FFC-AB25-3239F44ED1F6}</a:tableStyleId>
              </a:tblPr>
              <a:tblGrid>
                <a:gridCol w="1326725"/>
                <a:gridCol w="5064450"/>
                <a:gridCol w="561825"/>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Pattern</a:t>
                      </a:r>
                      <a:endParaRPr b="1">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Features</a:t>
                      </a:r>
                      <a:endParaRPr b="1">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Rate</a:t>
                      </a:r>
                      <a:endParaRPr b="1">
                        <a:solidFill>
                          <a:srgbClr val="FFFFFF"/>
                        </a:solidFill>
                        <a:latin typeface="Mada"/>
                        <a:ea typeface="Mada"/>
                        <a:cs typeface="Mada"/>
                        <a:sym typeface="Mada"/>
                      </a:endParaRPr>
                    </a:p>
                  </a:txBody>
                  <a:tcPr marT="91425" marB="91425" marR="91425" marL="91425" anchor="ctr">
                    <a:solidFill>
                      <a:schemeClr val="accent1"/>
                    </a:solidFill>
                  </a:tcPr>
                </a:tc>
              </a:tr>
              <a:tr h="381000">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Asymmetrical oligoarthritis</a:t>
                      </a:r>
                      <a:endParaRPr b="1" sz="1300">
                        <a:solidFill>
                          <a:schemeClr val="accent1"/>
                        </a:solidFill>
                        <a:latin typeface="Mada"/>
                        <a:ea typeface="Mada"/>
                        <a:cs typeface="Mada"/>
                        <a:sym typeface="Mada"/>
                      </a:endParaRPr>
                    </a:p>
                  </a:txBody>
                  <a:tcPr marT="91425" marB="91425" marR="91425" marL="91425">
                    <a:solidFill>
                      <a:srgbClr val="F3F3F3"/>
                    </a:solidFill>
                  </a:tcPr>
                </a:tc>
                <a:tc>
                  <a:txBody>
                    <a:bodyPr/>
                    <a:lstStyle/>
                    <a:p>
                      <a:pPr indent="-228250" lvl="0" marL="244800" rtl="0" algn="l">
                        <a:spcBef>
                          <a:spcPts val="0"/>
                        </a:spcBef>
                        <a:spcAft>
                          <a:spcPts val="0"/>
                        </a:spcAft>
                        <a:buSzPts val="1100"/>
                        <a:buFont typeface="Mada"/>
                        <a:buChar char="●"/>
                      </a:pPr>
                      <a:r>
                        <a:rPr lang="ar" sz="1100">
                          <a:latin typeface="Mada"/>
                          <a:ea typeface="Mada"/>
                          <a:cs typeface="Mada"/>
                          <a:sym typeface="Mada"/>
                        </a:rPr>
                        <a:t>Usually involves </a:t>
                      </a:r>
                      <a:r>
                        <a:rPr b="1" lang="ar" sz="1100">
                          <a:latin typeface="Mada"/>
                          <a:ea typeface="Mada"/>
                          <a:cs typeface="Mada"/>
                          <a:sym typeface="Mada"/>
                        </a:rPr>
                        <a:t>small</a:t>
                      </a:r>
                      <a:r>
                        <a:rPr b="1" lang="ar" sz="1100">
                          <a:latin typeface="Mada"/>
                          <a:ea typeface="Mada"/>
                          <a:cs typeface="Mada"/>
                          <a:sym typeface="Mada"/>
                        </a:rPr>
                        <a:t> joints</a:t>
                      </a:r>
                      <a:r>
                        <a:rPr lang="ar" sz="1100">
                          <a:latin typeface="Mada"/>
                          <a:ea typeface="Mada"/>
                          <a:cs typeface="Mada"/>
                          <a:sym typeface="Mada"/>
                        </a:rPr>
                        <a:t>, less frequently involves large joints</a:t>
                      </a:r>
                      <a:endParaRPr sz="1100">
                        <a:latin typeface="Mada"/>
                        <a:ea typeface="Mada"/>
                        <a:cs typeface="Mada"/>
                        <a:sym typeface="Mada"/>
                      </a:endParaRPr>
                    </a:p>
                    <a:p>
                      <a:pPr indent="-228250" lvl="0" marL="244800" rtl="0" algn="l">
                        <a:spcBef>
                          <a:spcPts val="0"/>
                        </a:spcBef>
                        <a:spcAft>
                          <a:spcPts val="0"/>
                        </a:spcAft>
                        <a:buClr>
                          <a:srgbClr val="2F497E"/>
                        </a:buClr>
                        <a:buSzPts val="1100"/>
                        <a:buFont typeface="Mada"/>
                        <a:buChar char="●"/>
                      </a:pPr>
                      <a:r>
                        <a:rPr lang="ar" sz="1100">
                          <a:latin typeface="Mada"/>
                          <a:ea typeface="Mada"/>
                          <a:cs typeface="Mada"/>
                          <a:sym typeface="Mada"/>
                        </a:rPr>
                        <a:t>It occurs most characteristically in the </a:t>
                      </a:r>
                      <a:r>
                        <a:rPr b="1" lang="ar" sz="1100">
                          <a:latin typeface="Mada"/>
                          <a:ea typeface="Mada"/>
                          <a:cs typeface="Mada"/>
                          <a:sym typeface="Mada"/>
                        </a:rPr>
                        <a:t>hands and feet</a:t>
                      </a:r>
                      <a:r>
                        <a:rPr lang="ar" sz="1100">
                          <a:latin typeface="Mada"/>
                          <a:ea typeface="Mada"/>
                          <a:cs typeface="Mada"/>
                          <a:sym typeface="Mada"/>
                        </a:rPr>
                        <a:t>, when synovitis of a finger or toe is coupled with tenosynovitis, enthesitis and inflammation of intervening tissue to give a</a:t>
                      </a:r>
                      <a:r>
                        <a:rPr lang="ar" sz="1100">
                          <a:solidFill>
                            <a:srgbClr val="2F497E"/>
                          </a:solidFill>
                          <a:latin typeface="Mada"/>
                          <a:ea typeface="Mada"/>
                          <a:cs typeface="Mada"/>
                          <a:sym typeface="Mada"/>
                        </a:rPr>
                        <a:t> </a:t>
                      </a:r>
                      <a:r>
                        <a:rPr b="1" lang="ar" sz="1100">
                          <a:solidFill>
                            <a:srgbClr val="CC0000"/>
                          </a:solidFill>
                          <a:latin typeface="Mada"/>
                          <a:ea typeface="Mada"/>
                          <a:cs typeface="Mada"/>
                          <a:sym typeface="Mada"/>
                        </a:rPr>
                        <a:t>‘sausage digit’ or dactylitis</a:t>
                      </a:r>
                      <a:endParaRPr b="1" sz="1100">
                        <a:solidFill>
                          <a:srgbClr val="CC0000"/>
                        </a:solidFill>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Normally </a:t>
                      </a:r>
                      <a:r>
                        <a:rPr b="1" lang="ar" sz="1100">
                          <a:solidFill>
                            <a:srgbClr val="CC0000"/>
                          </a:solidFill>
                          <a:latin typeface="Mada"/>
                          <a:ea typeface="Mada"/>
                          <a:cs typeface="Mada"/>
                          <a:sym typeface="Mada"/>
                        </a:rPr>
                        <a:t>oligoarthritis (≤4 joints)</a:t>
                      </a:r>
                      <a:endParaRPr b="1" sz="1100">
                        <a:solidFill>
                          <a:srgbClr val="CC0000"/>
                        </a:solidFill>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Asymmetric psoriatic arthritis does not affect matching pairs of joints on opposite sides of the body.</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Arthritis onset usually develop </a:t>
                      </a:r>
                      <a:r>
                        <a:rPr b="1" lang="ar" sz="1100">
                          <a:solidFill>
                            <a:srgbClr val="CC0000"/>
                          </a:solidFill>
                          <a:latin typeface="Mada"/>
                          <a:ea typeface="Mada"/>
                          <a:cs typeface="Mada"/>
                          <a:sym typeface="Mada"/>
                        </a:rPr>
                        <a:t>after the psoriasis</a:t>
                      </a:r>
                      <a:r>
                        <a:rPr lang="ar" sz="1100">
                          <a:latin typeface="Mada"/>
                          <a:ea typeface="Mada"/>
                          <a:cs typeface="Mada"/>
                          <a:sym typeface="Mada"/>
                        </a:rPr>
                        <a:t>.</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100">
                          <a:latin typeface="Mada"/>
                          <a:ea typeface="Mada"/>
                          <a:cs typeface="Mada"/>
                          <a:sym typeface="Mada"/>
                        </a:rPr>
                        <a:t>47%</a:t>
                      </a:r>
                      <a:endParaRPr b="1" sz="1100">
                        <a:latin typeface="Mada"/>
                        <a:ea typeface="Mada"/>
                        <a:cs typeface="Mada"/>
                        <a:sym typeface="Mada"/>
                      </a:endParaRPr>
                    </a:p>
                  </a:txBody>
                  <a:tcPr marT="91425" marB="91425" marR="91425" marL="91425" anchor="ctr"/>
                </a:tc>
              </a:tr>
              <a:tr h="1178375">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Symmetrical polyarthritis</a:t>
                      </a:r>
                      <a:endParaRPr b="1" sz="1300">
                        <a:solidFill>
                          <a:schemeClr val="accent1"/>
                        </a:solidFill>
                        <a:latin typeface="Mada"/>
                        <a:ea typeface="Mada"/>
                        <a:cs typeface="Mada"/>
                        <a:sym typeface="Mada"/>
                      </a:endParaRPr>
                    </a:p>
                  </a:txBody>
                  <a:tcPr marT="91425" marB="91425" marR="91425" marL="91425">
                    <a:solidFill>
                      <a:srgbClr val="F3F3F3"/>
                    </a:solidFill>
                  </a:tcPr>
                </a:tc>
                <a:tc>
                  <a:txBody>
                    <a:bodyPr/>
                    <a:lstStyle/>
                    <a:p>
                      <a:pPr indent="-228250" lvl="0" marL="244800" rtl="0" algn="l">
                        <a:spcBef>
                          <a:spcPts val="0"/>
                        </a:spcBef>
                        <a:spcAft>
                          <a:spcPts val="0"/>
                        </a:spcAft>
                        <a:buSzPts val="1100"/>
                        <a:buFont typeface="Mada"/>
                        <a:buChar char="●"/>
                      </a:pPr>
                      <a:r>
                        <a:rPr lang="ar" sz="1100">
                          <a:latin typeface="Mada"/>
                          <a:ea typeface="Mada"/>
                          <a:cs typeface="Mada"/>
                          <a:sym typeface="Mada"/>
                        </a:rPr>
                        <a:t>Involves </a:t>
                      </a:r>
                      <a:r>
                        <a:rPr b="1" lang="ar" sz="1100">
                          <a:latin typeface="Mada"/>
                          <a:ea typeface="Mada"/>
                          <a:cs typeface="Mada"/>
                          <a:sym typeface="Mada"/>
                        </a:rPr>
                        <a:t>small joints and large joints</a:t>
                      </a:r>
                      <a:endParaRPr b="1"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Symmetric psoriatic arthritis affects the same joints -- usually in multiple matching pairs -- on opposite sides of the body.</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Symmetric psoriatic arthritis can be disabling, causing varying degrees of progressive, destructive disease and loss of function in 50% of people with this type of arthritis</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More common in women</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May be </a:t>
                      </a:r>
                      <a:r>
                        <a:rPr b="1" lang="ar" sz="1100">
                          <a:latin typeface="Mada"/>
                          <a:ea typeface="Mada"/>
                          <a:cs typeface="Mada"/>
                          <a:sym typeface="Mada"/>
                        </a:rPr>
                        <a:t>RF positive</a:t>
                      </a:r>
                      <a:r>
                        <a:rPr lang="ar" sz="1100">
                          <a:latin typeface="Mada"/>
                          <a:ea typeface="Mada"/>
                          <a:cs typeface="Mada"/>
                          <a:sym typeface="Mada"/>
                        </a:rPr>
                        <a:t> (clinically similar to RA)</a:t>
                      </a:r>
                      <a:r>
                        <a:rPr baseline="30000" lang="ar" sz="1100">
                          <a:solidFill>
                            <a:srgbClr val="2F497E"/>
                          </a:solidFill>
                          <a:latin typeface="Mada"/>
                          <a:ea typeface="Mada"/>
                          <a:cs typeface="Mada"/>
                          <a:sym typeface="Mada"/>
                        </a:rPr>
                        <a:t>1</a:t>
                      </a:r>
                      <a:endParaRPr baseline="30000" sz="1100">
                        <a:solidFill>
                          <a:srgbClr val="2F497E"/>
                        </a:solidFill>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Arthritis onset may develop </a:t>
                      </a:r>
                      <a:r>
                        <a:rPr b="1" lang="ar" sz="1100">
                          <a:solidFill>
                            <a:srgbClr val="CC0000"/>
                          </a:solidFill>
                          <a:latin typeface="Mada"/>
                          <a:ea typeface="Mada"/>
                          <a:cs typeface="Mada"/>
                          <a:sym typeface="Mada"/>
                        </a:rPr>
                        <a:t>concurrently with psoriasis</a:t>
                      </a:r>
                      <a:endParaRPr b="1" sz="1100">
                        <a:solidFill>
                          <a:srgbClr val="CC0000"/>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100">
                          <a:latin typeface="Mada"/>
                          <a:ea typeface="Mada"/>
                          <a:cs typeface="Mada"/>
                          <a:sym typeface="Mada"/>
                        </a:rPr>
                        <a:t>25%</a:t>
                      </a:r>
                      <a:endParaRPr b="1" sz="11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Psoriatic Spondylitis</a:t>
                      </a:r>
                      <a:endParaRPr b="1" sz="1300">
                        <a:solidFill>
                          <a:schemeClr val="accent1"/>
                        </a:solidFill>
                        <a:latin typeface="Mada"/>
                        <a:ea typeface="Mada"/>
                        <a:cs typeface="Mada"/>
                        <a:sym typeface="Mada"/>
                      </a:endParaRPr>
                    </a:p>
                  </a:txBody>
                  <a:tcPr marT="91425" marB="91425" marR="91425" marL="91425">
                    <a:solidFill>
                      <a:srgbClr val="F3F3F3"/>
                    </a:solidFill>
                  </a:tcPr>
                </a:tc>
                <a:tc>
                  <a:txBody>
                    <a:bodyPr/>
                    <a:lstStyle/>
                    <a:p>
                      <a:pPr indent="-228250" lvl="0" marL="244800" rtl="0" algn="l">
                        <a:spcBef>
                          <a:spcPts val="0"/>
                        </a:spcBef>
                        <a:spcAft>
                          <a:spcPts val="0"/>
                        </a:spcAft>
                        <a:buSzPts val="1100"/>
                        <a:buFont typeface="Mada"/>
                        <a:buChar char="●"/>
                      </a:pPr>
                      <a:r>
                        <a:rPr b="1" lang="ar" sz="1100">
                          <a:latin typeface="Mada"/>
                          <a:ea typeface="Mada"/>
                          <a:cs typeface="Mada"/>
                          <a:sym typeface="Mada"/>
                        </a:rPr>
                        <a:t>SIJ</a:t>
                      </a:r>
                      <a:r>
                        <a:rPr lang="ar" sz="1100">
                          <a:latin typeface="Mada"/>
                          <a:ea typeface="Mada"/>
                          <a:cs typeface="Mada"/>
                          <a:sym typeface="Mada"/>
                        </a:rPr>
                        <a:t> and </a:t>
                      </a:r>
                      <a:r>
                        <a:rPr b="1" lang="ar" sz="1100">
                          <a:latin typeface="Mada"/>
                          <a:ea typeface="Mada"/>
                          <a:cs typeface="Mada"/>
                          <a:sym typeface="Mada"/>
                        </a:rPr>
                        <a:t>vertebrae</a:t>
                      </a:r>
                      <a:r>
                        <a:rPr lang="ar" sz="1100">
                          <a:latin typeface="Mada"/>
                          <a:ea typeface="Mada"/>
                          <a:cs typeface="Mada"/>
                          <a:sym typeface="Mada"/>
                        </a:rPr>
                        <a:t> affected </a:t>
                      </a:r>
                      <a:r>
                        <a:rPr b="1" lang="ar" sz="1100">
                          <a:solidFill>
                            <a:srgbClr val="CC0000"/>
                          </a:solidFill>
                          <a:latin typeface="Mada"/>
                          <a:ea typeface="Mada"/>
                          <a:cs typeface="Mada"/>
                          <a:sym typeface="Mada"/>
                        </a:rPr>
                        <a:t>asymmetrically</a:t>
                      </a:r>
                      <a:endParaRPr b="1" sz="1100">
                        <a:solidFill>
                          <a:srgbClr val="CC0000"/>
                        </a:solidFill>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More common in men</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This type presents with inflammatory back or neck pain and prominent stiffness symptoms</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May coexist with peripheral PsA</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Enthesitis prevalent. Coarse, asymmetrical non-marginal syndesmophytes.</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Arthritis onset usually develop </a:t>
                      </a:r>
                      <a:r>
                        <a:rPr b="1" lang="ar" sz="1100">
                          <a:solidFill>
                            <a:srgbClr val="CC0000"/>
                          </a:solidFill>
                          <a:latin typeface="Mada"/>
                          <a:ea typeface="Mada"/>
                          <a:cs typeface="Mada"/>
                          <a:sym typeface="Mada"/>
                        </a:rPr>
                        <a:t>after the psoriasis</a:t>
                      </a:r>
                      <a:endParaRPr b="1" sz="1100">
                        <a:solidFill>
                          <a:srgbClr val="CC0000"/>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100">
                          <a:latin typeface="Mada"/>
                          <a:ea typeface="Mada"/>
                          <a:cs typeface="Mada"/>
                          <a:sym typeface="Mada"/>
                        </a:rPr>
                        <a:t>23%</a:t>
                      </a:r>
                      <a:endParaRPr b="1" sz="1100">
                        <a:latin typeface="Mada"/>
                        <a:ea typeface="Mada"/>
                        <a:cs typeface="Mada"/>
                        <a:sym typeface="Mada"/>
                      </a:endParaRPr>
                    </a:p>
                  </a:txBody>
                  <a:tcPr marT="91425" marB="91425" marR="91425" marL="91425" anchor="ctr"/>
                </a:tc>
              </a:tr>
              <a:tr h="995500">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DIP synovitis</a:t>
                      </a:r>
                      <a:endParaRPr b="1" sz="1300">
                        <a:solidFill>
                          <a:schemeClr val="accent1"/>
                        </a:solidFill>
                        <a:latin typeface="Mada"/>
                        <a:ea typeface="Mada"/>
                        <a:cs typeface="Mada"/>
                        <a:sym typeface="Mada"/>
                      </a:endParaRPr>
                    </a:p>
                  </a:txBody>
                  <a:tcPr marT="91425" marB="91425" marR="91425" marL="91425">
                    <a:solidFill>
                      <a:srgbClr val="F3F3F3"/>
                    </a:solidFill>
                  </a:tcPr>
                </a:tc>
                <a:tc>
                  <a:txBody>
                    <a:bodyPr/>
                    <a:lstStyle/>
                    <a:p>
                      <a:pPr indent="-228250" lvl="0" marL="244800" rtl="0" algn="l">
                        <a:spcBef>
                          <a:spcPts val="0"/>
                        </a:spcBef>
                        <a:spcAft>
                          <a:spcPts val="0"/>
                        </a:spcAft>
                        <a:buSzPts val="1100"/>
                        <a:buFont typeface="Mada"/>
                        <a:buChar char="●"/>
                      </a:pPr>
                      <a:r>
                        <a:rPr lang="ar" sz="1100">
                          <a:latin typeface="Mada"/>
                          <a:ea typeface="Mada"/>
                          <a:cs typeface="Mada"/>
                          <a:sym typeface="Mada"/>
                        </a:rPr>
                        <a:t>Restricted to </a:t>
                      </a:r>
                      <a:r>
                        <a:rPr b="1" lang="ar" sz="1100">
                          <a:latin typeface="Mada"/>
                          <a:ea typeface="Mada"/>
                          <a:cs typeface="Mada"/>
                          <a:sym typeface="Mada"/>
                        </a:rPr>
                        <a:t>only DIP joints.</a:t>
                      </a:r>
                      <a:r>
                        <a:rPr b="1" baseline="30000" lang="ar" sz="1100">
                          <a:latin typeface="Mada"/>
                          <a:ea typeface="Mada"/>
                          <a:cs typeface="Mada"/>
                          <a:sym typeface="Mada"/>
                        </a:rPr>
                        <a:t>2</a:t>
                      </a:r>
                      <a:r>
                        <a:rPr b="1" lang="ar" sz="1100">
                          <a:latin typeface="Mada"/>
                          <a:ea typeface="Mada"/>
                          <a:cs typeface="Mada"/>
                          <a:sym typeface="Mada"/>
                        </a:rPr>
                        <a:t> </a:t>
                      </a:r>
                      <a:r>
                        <a:rPr lang="ar" sz="1100">
                          <a:latin typeface="Mada"/>
                          <a:ea typeface="Mada"/>
                          <a:cs typeface="Mada"/>
                          <a:sym typeface="Mada"/>
                        </a:rPr>
                        <a:t>Distal interphalangeal predominant psoriatic arthritis involves primarily the small joints in the fingers and toes closest to the nail. With nail dystrophy in the affected digit.</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DIP psoriatic arthritis is sometimes confused with osteoarthritis, a chronic disease that causes the deterioration of joint cartilage and bone at the joints.</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Associated with </a:t>
                      </a:r>
                      <a:r>
                        <a:rPr b="1" lang="ar" sz="1100">
                          <a:latin typeface="Mada"/>
                          <a:ea typeface="Mada"/>
                          <a:cs typeface="Mada"/>
                          <a:sym typeface="Mada"/>
                        </a:rPr>
                        <a:t>dactylitis</a:t>
                      </a:r>
                      <a:endParaRPr b="1"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Associated with </a:t>
                      </a:r>
                      <a:r>
                        <a:rPr b="1" lang="ar" sz="1100">
                          <a:latin typeface="Mada"/>
                          <a:ea typeface="Mada"/>
                          <a:cs typeface="Mada"/>
                          <a:sym typeface="Mada"/>
                        </a:rPr>
                        <a:t>psoriatic nail disease</a:t>
                      </a:r>
                      <a:endParaRPr b="1"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t/>
                      </a:r>
                      <a:endParaRPr b="1" sz="1100">
                        <a:latin typeface="Mada"/>
                        <a:ea typeface="Mada"/>
                        <a:cs typeface="Mada"/>
                        <a:sym typeface="Mada"/>
                      </a:endParaRPr>
                    </a:p>
                  </a:txBody>
                  <a:tcPr marT="91425" marB="91425" marR="91425" marL="91425" anchor="ctr"/>
                </a:tc>
              </a:tr>
              <a:tr h="1387725">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Arthritis mutilans</a:t>
                      </a:r>
                      <a:endParaRPr b="1" sz="1300">
                        <a:solidFill>
                          <a:schemeClr val="accent1"/>
                        </a:solidFill>
                        <a:latin typeface="Mada"/>
                        <a:ea typeface="Mada"/>
                        <a:cs typeface="Mada"/>
                        <a:sym typeface="Mada"/>
                      </a:endParaRPr>
                    </a:p>
                  </a:txBody>
                  <a:tcPr marT="91425" marB="91425" marR="91425" marL="91425">
                    <a:solidFill>
                      <a:srgbClr val="F3F3F3"/>
                    </a:solidFill>
                  </a:tcPr>
                </a:tc>
                <a:tc>
                  <a:txBody>
                    <a:bodyPr/>
                    <a:lstStyle/>
                    <a:p>
                      <a:pPr indent="-228250" lvl="0" marL="244800" rtl="0" algn="l">
                        <a:spcBef>
                          <a:spcPts val="0"/>
                        </a:spcBef>
                        <a:spcAft>
                          <a:spcPts val="0"/>
                        </a:spcAft>
                        <a:buSzPts val="1100"/>
                        <a:buFont typeface="Mada"/>
                        <a:buChar char="●"/>
                      </a:pPr>
                      <a:r>
                        <a:rPr lang="ar" sz="1100">
                          <a:latin typeface="Mada"/>
                          <a:ea typeface="Mada"/>
                          <a:cs typeface="Mada"/>
                          <a:sym typeface="Mada"/>
                        </a:rPr>
                        <a:t>This is a </a:t>
                      </a:r>
                      <a:r>
                        <a:rPr b="1" lang="ar" sz="1100">
                          <a:latin typeface="Mada"/>
                          <a:ea typeface="Mada"/>
                          <a:cs typeface="Mada"/>
                          <a:sym typeface="Mada"/>
                        </a:rPr>
                        <a:t>deforming destructive  erosive arthritis</a:t>
                      </a:r>
                      <a:r>
                        <a:rPr lang="ar" sz="1100">
                          <a:latin typeface="Mada"/>
                          <a:ea typeface="Mada"/>
                          <a:cs typeface="Mada"/>
                          <a:sym typeface="Mada"/>
                        </a:rPr>
                        <a:t> targeting the fingers and toes closest to the nails (</a:t>
                      </a:r>
                      <a:r>
                        <a:rPr b="1" lang="ar" sz="1100">
                          <a:solidFill>
                            <a:srgbClr val="CC0000"/>
                          </a:solidFill>
                          <a:latin typeface="Mada"/>
                          <a:ea typeface="Mada"/>
                          <a:cs typeface="Mada"/>
                          <a:sym typeface="Mada"/>
                        </a:rPr>
                        <a:t>Joint lysis</a:t>
                      </a:r>
                      <a:r>
                        <a:rPr lang="ar" sz="1100">
                          <a:latin typeface="Mada"/>
                          <a:ea typeface="Mada"/>
                          <a:cs typeface="Mada"/>
                          <a:sym typeface="Mada"/>
                        </a:rPr>
                        <a:t>)</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Prominent cartilage and bone destruction results in marked instability.</a:t>
                      </a:r>
                      <a:endParaRPr sz="1100">
                        <a:latin typeface="Mada"/>
                        <a:ea typeface="Mada"/>
                        <a:cs typeface="Mada"/>
                        <a:sym typeface="Mada"/>
                      </a:endParaRPr>
                    </a:p>
                    <a:p>
                      <a:pPr indent="-228250" lvl="0" marL="244800" rtl="0" algn="l">
                        <a:spcBef>
                          <a:spcPts val="0"/>
                        </a:spcBef>
                        <a:spcAft>
                          <a:spcPts val="0"/>
                        </a:spcAft>
                        <a:buSzPts val="1100"/>
                        <a:buFont typeface="Mada"/>
                        <a:buChar char="●"/>
                      </a:pPr>
                      <a:r>
                        <a:rPr lang="ar" sz="1100">
                          <a:latin typeface="Mada"/>
                          <a:ea typeface="Mada"/>
                          <a:cs typeface="Mada"/>
                          <a:sym typeface="Mada"/>
                        </a:rPr>
                        <a:t>The encasing skin appears invaginated</a:t>
                      </a:r>
                      <a:r>
                        <a:rPr lang="ar" sz="1100">
                          <a:solidFill>
                            <a:srgbClr val="2A4271"/>
                          </a:solidFill>
                          <a:latin typeface="Mada"/>
                          <a:ea typeface="Mada"/>
                          <a:cs typeface="Mada"/>
                          <a:sym typeface="Mada"/>
                        </a:rPr>
                        <a:t> and</a:t>
                      </a:r>
                      <a:r>
                        <a:rPr lang="ar" sz="1100">
                          <a:latin typeface="Mada"/>
                          <a:ea typeface="Mada"/>
                          <a:cs typeface="Mada"/>
                          <a:sym typeface="Mada"/>
                        </a:rPr>
                        <a:t> </a:t>
                      </a:r>
                      <a:r>
                        <a:rPr b="1" lang="ar" sz="1100">
                          <a:solidFill>
                            <a:srgbClr val="CC0000"/>
                          </a:solidFill>
                          <a:latin typeface="Mada"/>
                          <a:ea typeface="Mada"/>
                          <a:cs typeface="Mada"/>
                          <a:sym typeface="Mada"/>
                        </a:rPr>
                        <a:t>‘telescoped’ </a:t>
                      </a:r>
                      <a:r>
                        <a:rPr lang="ar" sz="1100">
                          <a:latin typeface="Mada"/>
                          <a:ea typeface="Mada"/>
                          <a:cs typeface="Mada"/>
                          <a:sym typeface="Mada"/>
                        </a:rPr>
                        <a:t>(‘main en lorgnette’) and the finger can be pulled back to its original length.</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100">
                          <a:solidFill>
                            <a:srgbClr val="2A4271"/>
                          </a:solidFill>
                          <a:latin typeface="Mada"/>
                          <a:ea typeface="Mada"/>
                          <a:cs typeface="Mada"/>
                          <a:sym typeface="Mada"/>
                        </a:rPr>
                        <a:t>5%</a:t>
                      </a:r>
                      <a:endParaRPr b="1" sz="1100">
                        <a:solidFill>
                          <a:srgbClr val="2A4271"/>
                        </a:solidFill>
                        <a:latin typeface="Mada"/>
                        <a:ea typeface="Mada"/>
                        <a:cs typeface="Mada"/>
                        <a:sym typeface="Mada"/>
                      </a:endParaRPr>
                    </a:p>
                    <a:p>
                      <a:pPr indent="0" lvl="0" marL="0" rtl="0" algn="ctr">
                        <a:spcBef>
                          <a:spcPts val="0"/>
                        </a:spcBef>
                        <a:spcAft>
                          <a:spcPts val="0"/>
                        </a:spcAft>
                        <a:buNone/>
                      </a:pPr>
                      <a:r>
                        <a:rPr b="1" lang="ar" sz="1100">
                          <a:solidFill>
                            <a:srgbClr val="2A4271"/>
                          </a:solidFill>
                          <a:latin typeface="Mada"/>
                          <a:ea typeface="Mada"/>
                          <a:cs typeface="Mada"/>
                          <a:sym typeface="Mada"/>
                        </a:rPr>
                        <a:t>(rare)</a:t>
                      </a:r>
                      <a:endParaRPr b="1" sz="1100">
                        <a:solidFill>
                          <a:srgbClr val="2A4271"/>
                        </a:solidFill>
                        <a:latin typeface="Mada"/>
                        <a:ea typeface="Mada"/>
                        <a:cs typeface="Mada"/>
                        <a:sym typeface="Mada"/>
                      </a:endParaRPr>
                    </a:p>
                  </a:txBody>
                  <a:tcPr marT="91425" marB="91425" marR="91425" marL="91425" anchor="ctr"/>
                </a:tc>
              </a:tr>
            </a:tbl>
          </a:graphicData>
        </a:graphic>
      </p:graphicFrame>
      <p:sp>
        <p:nvSpPr>
          <p:cNvPr id="485" name="Google Shape;485;p19"/>
          <p:cNvSpPr txBox="1"/>
          <p:nvPr/>
        </p:nvSpPr>
        <p:spPr>
          <a:xfrm>
            <a:off x="176000" y="1240300"/>
            <a:ext cx="6953100" cy="873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accent1"/>
              </a:buClr>
              <a:buSzPts val="1300"/>
              <a:buFont typeface="Mada"/>
              <a:buChar char="●"/>
            </a:pPr>
            <a:r>
              <a:rPr b="1" lang="ar" sz="1300">
                <a:solidFill>
                  <a:schemeClr val="accent1"/>
                </a:solidFill>
                <a:latin typeface="Mada"/>
                <a:ea typeface="Mada"/>
                <a:cs typeface="Mada"/>
                <a:sym typeface="Mada"/>
              </a:rPr>
              <a:t>Some features are common to nearly all patterns of PsA:</a:t>
            </a:r>
            <a:endParaRPr b="1" sz="1300">
              <a:solidFill>
                <a:schemeClr val="accent1"/>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Morning stiffness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Nail disease</a:t>
            </a:r>
            <a:r>
              <a:rPr lang="ar" sz="1200">
                <a:latin typeface="Mada"/>
                <a:ea typeface="Mada"/>
                <a:cs typeface="Mada"/>
                <a:sym typeface="Mada"/>
              </a:rPr>
              <a:t> </a:t>
            </a:r>
            <a:r>
              <a:rPr lang="ar" sz="1200">
                <a:solidFill>
                  <a:srgbClr val="999999"/>
                </a:solidFill>
                <a:latin typeface="Mada"/>
                <a:ea typeface="Mada"/>
                <a:cs typeface="Mada"/>
                <a:sym typeface="Mada"/>
              </a:rPr>
              <a:t>which are </a:t>
            </a:r>
            <a:r>
              <a:rPr b="1" lang="ar" sz="1200">
                <a:solidFill>
                  <a:srgbClr val="999999"/>
                </a:solidFill>
                <a:latin typeface="Mada"/>
                <a:ea typeface="Mada"/>
                <a:cs typeface="Mada"/>
                <a:sym typeface="Mada"/>
              </a:rPr>
              <a:t>onycholysis</a:t>
            </a:r>
            <a:r>
              <a:rPr lang="ar" sz="1200">
                <a:solidFill>
                  <a:srgbClr val="999999"/>
                </a:solidFill>
                <a:latin typeface="Mada"/>
                <a:ea typeface="Mada"/>
                <a:cs typeface="Mada"/>
                <a:sym typeface="Mada"/>
              </a:rPr>
              <a:t>, </a:t>
            </a:r>
            <a:r>
              <a:rPr b="1" lang="ar" sz="1200">
                <a:solidFill>
                  <a:srgbClr val="999999"/>
                </a:solidFill>
                <a:latin typeface="Mada"/>
                <a:ea typeface="Mada"/>
                <a:cs typeface="Mada"/>
                <a:sym typeface="Mada"/>
              </a:rPr>
              <a:t>ridging</a:t>
            </a:r>
            <a:r>
              <a:rPr lang="ar" sz="1200">
                <a:solidFill>
                  <a:srgbClr val="999999"/>
                </a:solidFill>
                <a:latin typeface="Mada"/>
                <a:ea typeface="Mada"/>
                <a:cs typeface="Mada"/>
                <a:sym typeface="Mada"/>
              </a:rPr>
              <a:t> and </a:t>
            </a:r>
            <a:r>
              <a:rPr b="1" lang="ar" sz="1200">
                <a:solidFill>
                  <a:srgbClr val="999999"/>
                </a:solidFill>
                <a:latin typeface="Mada"/>
                <a:ea typeface="Mada"/>
                <a:cs typeface="Mada"/>
                <a:sym typeface="Mada"/>
              </a:rPr>
              <a:t>pitting</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Joint pain</a:t>
            </a:r>
            <a:endParaRPr b="1" sz="1200">
              <a:latin typeface="Mada"/>
              <a:ea typeface="Mada"/>
              <a:cs typeface="Mada"/>
              <a:sym typeface="Mada"/>
            </a:endParaRPr>
          </a:p>
        </p:txBody>
      </p:sp>
      <p:pic>
        <p:nvPicPr>
          <p:cNvPr id="486" name="Google Shape;486;p19"/>
          <p:cNvPicPr preferRelativeResize="0"/>
          <p:nvPr/>
        </p:nvPicPr>
        <p:blipFill rotWithShape="1">
          <a:blip r:embed="rId3">
            <a:alphaModFix/>
          </a:blip>
          <a:srcRect b="0" l="11621" r="0" t="8600"/>
          <a:stretch/>
        </p:blipFill>
        <p:spPr>
          <a:xfrm>
            <a:off x="464275" y="3179800"/>
            <a:ext cx="990300" cy="798475"/>
          </a:xfrm>
          <a:prstGeom prst="rect">
            <a:avLst/>
          </a:prstGeom>
          <a:noFill/>
          <a:ln>
            <a:noFill/>
          </a:ln>
        </p:spPr>
      </p:pic>
      <p:pic>
        <p:nvPicPr>
          <p:cNvPr id="487" name="Google Shape;487;p19"/>
          <p:cNvPicPr preferRelativeResize="0"/>
          <p:nvPr/>
        </p:nvPicPr>
        <p:blipFill>
          <a:blip r:embed="rId4">
            <a:alphaModFix/>
          </a:blip>
          <a:stretch>
            <a:fillRect/>
          </a:stretch>
        </p:blipFill>
        <p:spPr>
          <a:xfrm>
            <a:off x="358775" y="4844863"/>
            <a:ext cx="1201304" cy="798475"/>
          </a:xfrm>
          <a:prstGeom prst="rect">
            <a:avLst/>
          </a:prstGeom>
          <a:noFill/>
          <a:ln>
            <a:noFill/>
          </a:ln>
        </p:spPr>
      </p:pic>
      <p:pic>
        <p:nvPicPr>
          <p:cNvPr id="488" name="Google Shape;488;p19"/>
          <p:cNvPicPr preferRelativeResize="0"/>
          <p:nvPr/>
        </p:nvPicPr>
        <p:blipFill>
          <a:blip r:embed="rId5">
            <a:alphaModFix/>
          </a:blip>
          <a:stretch>
            <a:fillRect/>
          </a:stretch>
        </p:blipFill>
        <p:spPr>
          <a:xfrm>
            <a:off x="464275" y="7644857"/>
            <a:ext cx="990300" cy="777648"/>
          </a:xfrm>
          <a:prstGeom prst="rect">
            <a:avLst/>
          </a:prstGeom>
          <a:noFill/>
          <a:ln>
            <a:noFill/>
          </a:ln>
        </p:spPr>
      </p:pic>
      <p:pic>
        <p:nvPicPr>
          <p:cNvPr id="489" name="Google Shape;489;p19"/>
          <p:cNvPicPr preferRelativeResize="0"/>
          <p:nvPr/>
        </p:nvPicPr>
        <p:blipFill>
          <a:blip r:embed="rId6">
            <a:alphaModFix/>
          </a:blip>
          <a:stretch>
            <a:fillRect/>
          </a:stretch>
        </p:blipFill>
        <p:spPr>
          <a:xfrm>
            <a:off x="464275" y="9043653"/>
            <a:ext cx="990300" cy="782397"/>
          </a:xfrm>
          <a:prstGeom prst="rect">
            <a:avLst/>
          </a:prstGeom>
          <a:noFill/>
          <a:ln>
            <a:noFill/>
          </a:ln>
        </p:spPr>
      </p:pic>
      <p:sp>
        <p:nvSpPr>
          <p:cNvPr id="490" name="Google Shape;490;p19"/>
          <p:cNvSpPr/>
          <p:nvPr/>
        </p:nvSpPr>
        <p:spPr>
          <a:xfrm>
            <a:off x="0" y="0"/>
            <a:ext cx="1285800" cy="4506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OBJ.</a:t>
            </a:r>
            <a:endParaRPr b="1" sz="2000">
              <a:solidFill>
                <a:srgbClr val="FFFFFF"/>
              </a:solidFill>
              <a:latin typeface="Mada"/>
              <a:ea typeface="Mada"/>
              <a:cs typeface="Mada"/>
              <a:sym typeface="Mada"/>
            </a:endParaRPr>
          </a:p>
        </p:txBody>
      </p:sp>
      <p:sp>
        <p:nvSpPr>
          <p:cNvPr id="491" name="Google Shape;491;p19"/>
          <p:cNvSpPr/>
          <p:nvPr/>
        </p:nvSpPr>
        <p:spPr>
          <a:xfrm>
            <a:off x="815800" y="1708400"/>
            <a:ext cx="191400" cy="2136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497" name="Google Shape;497;p20"/>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2- Psoriatic Arthritis (PsA) </a:t>
            </a:r>
            <a:r>
              <a:rPr b="1" i="1" lang="ar" sz="2600">
                <a:solidFill>
                  <a:schemeClr val="dk1"/>
                </a:solidFill>
                <a:latin typeface="Mada"/>
                <a:ea typeface="Mada"/>
                <a:cs typeface="Mada"/>
                <a:sym typeface="Mada"/>
              </a:rPr>
              <a:t>cont.</a:t>
            </a:r>
            <a:endParaRPr b="1" sz="2600">
              <a:latin typeface="Mada"/>
              <a:ea typeface="Mada"/>
              <a:cs typeface="Mada"/>
              <a:sym typeface="Mada"/>
            </a:endParaRPr>
          </a:p>
        </p:txBody>
      </p:sp>
      <p:sp>
        <p:nvSpPr>
          <p:cNvPr id="498" name="Google Shape;498;p20"/>
          <p:cNvSpPr txBox="1"/>
          <p:nvPr/>
        </p:nvSpPr>
        <p:spPr>
          <a:xfrm>
            <a:off x="-12700" y="9773450"/>
            <a:ext cx="7493100" cy="9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cxnSp>
        <p:nvCxnSpPr>
          <p:cNvPr id="499" name="Google Shape;499;p20"/>
          <p:cNvCxnSpPr/>
          <p:nvPr/>
        </p:nvCxnSpPr>
        <p:spPr>
          <a:xfrm rot="10800000">
            <a:off x="8900" y="10306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00" name="Google Shape;500;p20"/>
          <p:cNvSpPr txBox="1"/>
          <p:nvPr/>
        </p:nvSpPr>
        <p:spPr>
          <a:xfrm>
            <a:off x="160150" y="7897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Investigations</a:t>
            </a:r>
            <a:endParaRPr b="1" sz="2200">
              <a:highlight>
                <a:schemeClr val="accent4"/>
              </a:highlight>
              <a:latin typeface="Mada"/>
              <a:ea typeface="Mada"/>
              <a:cs typeface="Mada"/>
              <a:sym typeface="Mada"/>
            </a:endParaRPr>
          </a:p>
        </p:txBody>
      </p:sp>
      <p:sp>
        <p:nvSpPr>
          <p:cNvPr id="501" name="Google Shape;501;p20"/>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506" name="Google Shape;506;p20"/>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507" name="Google Shape;507;p20"/>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20"/>
          <p:cNvGrpSpPr/>
          <p:nvPr/>
        </p:nvGrpSpPr>
        <p:grpSpPr>
          <a:xfrm>
            <a:off x="285223" y="2457859"/>
            <a:ext cx="2740814" cy="4117602"/>
            <a:chOff x="4655841" y="5356746"/>
            <a:chExt cx="2740814" cy="4542307"/>
          </a:xfrm>
        </p:grpSpPr>
        <p:sp>
          <p:nvSpPr>
            <p:cNvPr id="510" name="Google Shape;510;p20"/>
            <p:cNvSpPr/>
            <p:nvPr/>
          </p:nvSpPr>
          <p:spPr>
            <a:xfrm>
              <a:off x="5107354" y="5356746"/>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800">
                  <a:solidFill>
                    <a:schemeClr val="accent1"/>
                  </a:solidFill>
                  <a:latin typeface="Mada"/>
                  <a:ea typeface="Mada"/>
                  <a:cs typeface="Mada"/>
                  <a:sym typeface="Mada"/>
                </a:rPr>
                <a:t>Blood tests</a:t>
              </a:r>
              <a:endParaRPr b="1" sz="1800">
                <a:solidFill>
                  <a:schemeClr val="accent1"/>
                </a:solidFill>
                <a:latin typeface="Mada"/>
                <a:ea typeface="Mada"/>
                <a:cs typeface="Mada"/>
                <a:sym typeface="Mada"/>
              </a:endParaRPr>
            </a:p>
          </p:txBody>
        </p:sp>
        <p:sp>
          <p:nvSpPr>
            <p:cNvPr id="511" name="Google Shape;511;p20"/>
            <p:cNvSpPr/>
            <p:nvPr/>
          </p:nvSpPr>
          <p:spPr>
            <a:xfrm>
              <a:off x="4655854" y="5356811"/>
              <a:ext cx="882000" cy="618286"/>
            </a:xfrm>
            <a:prstGeom prst="flowChartMerge">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512" name="Google Shape;512;p20"/>
            <p:cNvSpPr/>
            <p:nvPr/>
          </p:nvSpPr>
          <p:spPr>
            <a:xfrm>
              <a:off x="5107354" y="7032342"/>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800">
                  <a:solidFill>
                    <a:schemeClr val="accent1"/>
                  </a:solidFill>
                  <a:latin typeface="Mada"/>
                  <a:ea typeface="Mada"/>
                  <a:cs typeface="Mada"/>
                  <a:sym typeface="Mada"/>
                </a:rPr>
                <a:t>X-Ray</a:t>
              </a:r>
              <a:endParaRPr b="1" sz="1800">
                <a:solidFill>
                  <a:schemeClr val="accent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100"/>
                <a:buFont typeface="Arial"/>
                <a:buNone/>
              </a:pPr>
              <a:r>
                <a:rPr b="1" lang="ar" sz="1200">
                  <a:solidFill>
                    <a:srgbClr val="2F497E"/>
                  </a:solidFill>
                  <a:latin typeface="Mada"/>
                  <a:ea typeface="Mada"/>
                  <a:cs typeface="Mada"/>
                  <a:sym typeface="Mada"/>
                </a:rPr>
                <a:t>(Best initial)</a:t>
              </a:r>
              <a:endParaRPr b="1" sz="1200">
                <a:solidFill>
                  <a:srgbClr val="2F497E"/>
                </a:solidFill>
                <a:latin typeface="Mada"/>
                <a:ea typeface="Mada"/>
                <a:cs typeface="Mada"/>
                <a:sym typeface="Mada"/>
              </a:endParaRPr>
            </a:p>
          </p:txBody>
        </p:sp>
        <p:sp>
          <p:nvSpPr>
            <p:cNvPr id="513" name="Google Shape;513;p20"/>
            <p:cNvSpPr/>
            <p:nvPr/>
          </p:nvSpPr>
          <p:spPr>
            <a:xfrm>
              <a:off x="4655854" y="7032407"/>
              <a:ext cx="882000" cy="618286"/>
            </a:xfrm>
            <a:prstGeom prst="flowChartMerge">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514" name="Google Shape;514;p20"/>
            <p:cNvSpPr/>
            <p:nvPr/>
          </p:nvSpPr>
          <p:spPr>
            <a:xfrm>
              <a:off x="5107341" y="9280701"/>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800">
                  <a:solidFill>
                    <a:schemeClr val="accent1"/>
                  </a:solidFill>
                  <a:latin typeface="Mada"/>
                  <a:ea typeface="Mada"/>
                  <a:cs typeface="Mada"/>
                  <a:sym typeface="Mada"/>
                </a:rPr>
                <a:t>MRI and US</a:t>
              </a:r>
              <a:endParaRPr sz="1200">
                <a:latin typeface="Mada"/>
                <a:ea typeface="Mada"/>
                <a:cs typeface="Mada"/>
                <a:sym typeface="Mada"/>
              </a:endParaRPr>
            </a:p>
          </p:txBody>
        </p:sp>
        <p:sp>
          <p:nvSpPr>
            <p:cNvPr id="515" name="Google Shape;515;p20"/>
            <p:cNvSpPr/>
            <p:nvPr/>
          </p:nvSpPr>
          <p:spPr>
            <a:xfrm>
              <a:off x="4655841" y="9280767"/>
              <a:ext cx="882000" cy="618286"/>
            </a:xfrm>
            <a:prstGeom prst="flowChartMerge">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grpSp>
      <p:sp>
        <p:nvSpPr>
          <p:cNvPr id="516" name="Google Shape;516;p20"/>
          <p:cNvSpPr txBox="1"/>
          <p:nvPr/>
        </p:nvSpPr>
        <p:spPr>
          <a:xfrm>
            <a:off x="701725" y="3129075"/>
            <a:ext cx="6543600" cy="7389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Autoantibodies are generally negative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Acute phase reactants, such as ESR and CRP, are raised in only a proportion of patients with active disease but are often </a:t>
            </a:r>
            <a:r>
              <a:rPr b="1" lang="ar" sz="1200">
                <a:latin typeface="Mada"/>
                <a:ea typeface="Mada"/>
                <a:cs typeface="Mada"/>
                <a:sym typeface="Mada"/>
              </a:rPr>
              <a:t>normal</a:t>
            </a:r>
            <a:r>
              <a:rPr lang="ar" sz="1200">
                <a:latin typeface="Mada"/>
                <a:ea typeface="Mada"/>
                <a:cs typeface="Mada"/>
                <a:sym typeface="Mada"/>
              </a:rPr>
              <a:t>.</a:t>
            </a:r>
            <a:endParaRPr sz="1200">
              <a:latin typeface="Mada"/>
              <a:ea typeface="Mada"/>
              <a:cs typeface="Mada"/>
              <a:sym typeface="Mada"/>
            </a:endParaRPr>
          </a:p>
        </p:txBody>
      </p:sp>
      <p:sp>
        <p:nvSpPr>
          <p:cNvPr id="517" name="Google Shape;517;p20"/>
          <p:cNvSpPr txBox="1"/>
          <p:nvPr/>
        </p:nvSpPr>
        <p:spPr>
          <a:xfrm>
            <a:off x="701725" y="4616475"/>
            <a:ext cx="4534200" cy="12930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Characteristic peripheral joint destruction progresses to cause a </a:t>
            </a:r>
            <a:r>
              <a:rPr b="1" lang="ar" sz="1200">
                <a:solidFill>
                  <a:srgbClr val="CC0000"/>
                </a:solidFill>
                <a:latin typeface="Mada"/>
                <a:ea typeface="Mada"/>
                <a:cs typeface="Mada"/>
                <a:sym typeface="Mada"/>
              </a:rPr>
              <a:t>“pencil in cup” </a:t>
            </a:r>
            <a:r>
              <a:rPr lang="ar" sz="1200">
                <a:latin typeface="Mada"/>
                <a:ea typeface="Mada"/>
                <a:cs typeface="Mada"/>
                <a:sym typeface="Mada"/>
              </a:rPr>
              <a:t>appearance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Radiologically, psoriatic arthritis is erosive but the erosions are central in the joint, not juxta-articular.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 spondylitis subtype, may also see sacroiliitis and changes in the spine.</a:t>
            </a:r>
            <a:endParaRPr sz="1200">
              <a:latin typeface="Mada"/>
              <a:ea typeface="Mada"/>
              <a:cs typeface="Mada"/>
              <a:sym typeface="Mada"/>
            </a:endParaRPr>
          </a:p>
        </p:txBody>
      </p:sp>
      <p:sp>
        <p:nvSpPr>
          <p:cNvPr id="518" name="Google Shape;518;p20"/>
          <p:cNvSpPr txBox="1"/>
          <p:nvPr/>
        </p:nvSpPr>
        <p:spPr>
          <a:xfrm>
            <a:off x="701725" y="6660875"/>
            <a:ext cx="6543600" cy="5541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l">
              <a:spcBef>
                <a:spcPts val="0"/>
              </a:spcBef>
              <a:spcAft>
                <a:spcPts val="0"/>
              </a:spcAft>
              <a:buClr>
                <a:srgbClr val="2A4271"/>
              </a:buClr>
              <a:buSzPts val="1200"/>
              <a:buFont typeface="Mada"/>
              <a:buChar char="●"/>
            </a:pPr>
            <a:r>
              <a:rPr lang="ar" sz="1200">
                <a:latin typeface="Mada"/>
                <a:ea typeface="Mada"/>
                <a:cs typeface="Mada"/>
                <a:sym typeface="Mada"/>
              </a:rPr>
              <a:t>MRI and ultrasound with power Doppler are increasingly employed to detect synovial inflammation and inflammation at the entheses</a:t>
            </a:r>
            <a:r>
              <a:rPr lang="ar" sz="1200">
                <a:solidFill>
                  <a:srgbClr val="2A4271"/>
                </a:solidFill>
                <a:latin typeface="Mada"/>
                <a:ea typeface="Mada"/>
                <a:cs typeface="Mada"/>
                <a:sym typeface="Mada"/>
              </a:rPr>
              <a:t>.</a:t>
            </a:r>
            <a:endParaRPr sz="1200">
              <a:solidFill>
                <a:srgbClr val="2A4271"/>
              </a:solidFill>
              <a:latin typeface="Mada"/>
              <a:ea typeface="Mada"/>
              <a:cs typeface="Mada"/>
              <a:sym typeface="Mada"/>
            </a:endParaRPr>
          </a:p>
        </p:txBody>
      </p:sp>
      <p:pic>
        <p:nvPicPr>
          <p:cNvPr id="519" name="Google Shape;519;p20"/>
          <p:cNvPicPr preferRelativeResize="0"/>
          <p:nvPr/>
        </p:nvPicPr>
        <p:blipFill>
          <a:blip r:embed="rId3">
            <a:alphaModFix/>
          </a:blip>
          <a:stretch>
            <a:fillRect/>
          </a:stretch>
        </p:blipFill>
        <p:spPr>
          <a:xfrm>
            <a:off x="5361325" y="4352525"/>
            <a:ext cx="1884000" cy="1630300"/>
          </a:xfrm>
          <a:prstGeom prst="rect">
            <a:avLst/>
          </a:prstGeom>
          <a:noFill/>
          <a:ln>
            <a:noFill/>
          </a:ln>
        </p:spPr>
      </p:pic>
      <p:sp>
        <p:nvSpPr>
          <p:cNvPr id="520" name="Google Shape;520;p20"/>
          <p:cNvSpPr txBox="1"/>
          <p:nvPr/>
        </p:nvSpPr>
        <p:spPr>
          <a:xfrm>
            <a:off x="273350" y="1291538"/>
            <a:ext cx="70839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Arthritis in the presence of psoriasis is the key to clinical diagnosis.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The onset of arthritis depends on the subtype:</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Delayed</a:t>
            </a:r>
            <a:r>
              <a:rPr lang="ar" sz="1200">
                <a:latin typeface="Mada"/>
                <a:ea typeface="Mada"/>
                <a:cs typeface="Mada"/>
                <a:sym typeface="Mada"/>
              </a:rPr>
              <a:t> after psoriasis onset: Asymmetrical, Spondylitis.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Concurrent</a:t>
            </a:r>
            <a:r>
              <a:rPr lang="ar" sz="1200">
                <a:latin typeface="Mada"/>
                <a:ea typeface="Mada"/>
                <a:cs typeface="Mada"/>
                <a:sym typeface="Mada"/>
              </a:rPr>
              <a:t> with psoriasis: Symmetrical.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Diagnosis is clinical and radiographic.</a:t>
            </a:r>
            <a:endParaRPr/>
          </a:p>
        </p:txBody>
      </p:sp>
      <p:sp>
        <p:nvSpPr>
          <p:cNvPr id="521" name="Google Shape;521;p20"/>
          <p:cNvSpPr txBox="1"/>
          <p:nvPr/>
        </p:nvSpPr>
        <p:spPr>
          <a:xfrm>
            <a:off x="197150" y="73766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a:t>
            </a:r>
            <a:r>
              <a:rPr b="1" lang="ar" sz="2200">
                <a:highlight>
                  <a:schemeClr val="accent4"/>
                </a:highlight>
                <a:latin typeface="Mada"/>
                <a:ea typeface="Mada"/>
                <a:cs typeface="Mada"/>
                <a:sym typeface="Mada"/>
              </a:rPr>
              <a:t> algorithm</a:t>
            </a:r>
            <a:endParaRPr b="1" sz="2200">
              <a:highlight>
                <a:schemeClr val="accent4"/>
              </a:highlight>
              <a:latin typeface="Mada"/>
              <a:ea typeface="Mada"/>
              <a:cs typeface="Mada"/>
              <a:sym typeface="Mada"/>
            </a:endParaRPr>
          </a:p>
        </p:txBody>
      </p:sp>
      <p:pic>
        <p:nvPicPr>
          <p:cNvPr id="522" name="Google Shape;522;p20"/>
          <p:cNvPicPr preferRelativeResize="0"/>
          <p:nvPr/>
        </p:nvPicPr>
        <p:blipFill>
          <a:blip r:embed="rId4">
            <a:alphaModFix/>
          </a:blip>
          <a:stretch>
            <a:fillRect/>
          </a:stretch>
        </p:blipFill>
        <p:spPr>
          <a:xfrm>
            <a:off x="285225" y="8118780"/>
            <a:ext cx="3899757" cy="1726674"/>
          </a:xfrm>
          <a:prstGeom prst="rect">
            <a:avLst/>
          </a:prstGeom>
          <a:noFill/>
          <a:ln>
            <a:noFill/>
          </a:ln>
        </p:spPr>
      </p:pic>
      <p:sp>
        <p:nvSpPr>
          <p:cNvPr id="523" name="Google Shape;523;p20"/>
          <p:cNvSpPr/>
          <p:nvPr/>
        </p:nvSpPr>
        <p:spPr>
          <a:xfrm>
            <a:off x="3754675" y="7979600"/>
            <a:ext cx="1173300" cy="1964400"/>
          </a:xfrm>
          <a:prstGeom prst="rightBrace">
            <a:avLst>
              <a:gd fmla="val 50000" name="adj1"/>
              <a:gd fmla="val 50000" name="adj2"/>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5001350" y="8756813"/>
            <a:ext cx="1173300" cy="4506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Present?</a:t>
            </a:r>
            <a:endParaRPr b="1">
              <a:latin typeface="Mada"/>
              <a:ea typeface="Mada"/>
              <a:cs typeface="Mada"/>
              <a:sym typeface="Mada"/>
            </a:endParaRPr>
          </a:p>
        </p:txBody>
      </p:sp>
      <p:sp>
        <p:nvSpPr>
          <p:cNvPr id="525" name="Google Shape;525;p20"/>
          <p:cNvSpPr/>
          <p:nvPr/>
        </p:nvSpPr>
        <p:spPr>
          <a:xfrm>
            <a:off x="5361400" y="7641325"/>
            <a:ext cx="1884000" cy="6282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latin typeface="Mada"/>
                <a:ea typeface="Mada"/>
                <a:cs typeface="Mada"/>
                <a:sym typeface="Mada"/>
              </a:rPr>
              <a:t>Start confirmation</a:t>
            </a:r>
            <a:endParaRPr b="1" sz="1300">
              <a:latin typeface="Mada"/>
              <a:ea typeface="Mada"/>
              <a:cs typeface="Mada"/>
              <a:sym typeface="Mada"/>
            </a:endParaRPr>
          </a:p>
          <a:p>
            <a:pPr indent="-90600" lvl="0" marL="100799" rtl="0" algn="l">
              <a:spcBef>
                <a:spcPts val="0"/>
              </a:spcBef>
              <a:spcAft>
                <a:spcPts val="0"/>
              </a:spcAft>
              <a:buSzPts val="1200"/>
              <a:buFont typeface="Mada"/>
              <a:buChar char="-"/>
            </a:pPr>
            <a:r>
              <a:rPr lang="ar" sz="1200">
                <a:latin typeface="Mada"/>
                <a:ea typeface="Mada"/>
                <a:cs typeface="Mada"/>
                <a:sym typeface="Mada"/>
              </a:rPr>
              <a:t>Involved joints in X-ray</a:t>
            </a:r>
            <a:endParaRPr sz="1200">
              <a:latin typeface="Mada"/>
              <a:ea typeface="Mada"/>
              <a:cs typeface="Mada"/>
              <a:sym typeface="Mada"/>
            </a:endParaRPr>
          </a:p>
          <a:p>
            <a:pPr indent="-90600" lvl="0" marL="100799" rtl="0" algn="l">
              <a:spcBef>
                <a:spcPts val="0"/>
              </a:spcBef>
              <a:spcAft>
                <a:spcPts val="0"/>
              </a:spcAft>
              <a:buSzPts val="1200"/>
              <a:buFont typeface="Mada"/>
              <a:buChar char="-"/>
            </a:pPr>
            <a:r>
              <a:rPr lang="ar" sz="1200">
                <a:latin typeface="Mada"/>
                <a:ea typeface="Mada"/>
                <a:cs typeface="Mada"/>
                <a:sym typeface="Mada"/>
              </a:rPr>
              <a:t>HLA B27</a:t>
            </a:r>
            <a:endParaRPr sz="1200">
              <a:latin typeface="Mada"/>
              <a:ea typeface="Mada"/>
              <a:cs typeface="Mada"/>
              <a:sym typeface="Mada"/>
            </a:endParaRPr>
          </a:p>
        </p:txBody>
      </p:sp>
      <p:sp>
        <p:nvSpPr>
          <p:cNvPr id="526" name="Google Shape;526;p20"/>
          <p:cNvSpPr/>
          <p:nvPr/>
        </p:nvSpPr>
        <p:spPr>
          <a:xfrm>
            <a:off x="5162675" y="9694725"/>
            <a:ext cx="2333700" cy="376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latin typeface="Mada"/>
                <a:ea typeface="Mada"/>
                <a:cs typeface="Mada"/>
                <a:sym typeface="Mada"/>
              </a:rPr>
              <a:t>Connect to Rheumatologist</a:t>
            </a:r>
            <a:endParaRPr sz="1200">
              <a:latin typeface="Mada"/>
              <a:ea typeface="Mada"/>
              <a:cs typeface="Mada"/>
              <a:sym typeface="Mada"/>
            </a:endParaRPr>
          </a:p>
        </p:txBody>
      </p:sp>
      <p:cxnSp>
        <p:nvCxnSpPr>
          <p:cNvPr id="527" name="Google Shape;527;p20"/>
          <p:cNvCxnSpPr>
            <a:stCxn id="524" idx="0"/>
            <a:endCxn id="525" idx="2"/>
          </p:cNvCxnSpPr>
          <p:nvPr/>
        </p:nvCxnSpPr>
        <p:spPr>
          <a:xfrm flipH="1" rot="10800000">
            <a:off x="5588000" y="8269613"/>
            <a:ext cx="715500" cy="487200"/>
          </a:xfrm>
          <a:prstGeom prst="straightConnector1">
            <a:avLst/>
          </a:prstGeom>
          <a:noFill/>
          <a:ln cap="flat" cmpd="sng" w="19050">
            <a:solidFill>
              <a:schemeClr val="accent1"/>
            </a:solidFill>
            <a:prstDash val="solid"/>
            <a:round/>
            <a:headEnd len="med" w="med" type="none"/>
            <a:tailEnd len="med" w="med" type="triangle"/>
          </a:ln>
        </p:spPr>
      </p:cxnSp>
      <p:cxnSp>
        <p:nvCxnSpPr>
          <p:cNvPr id="528" name="Google Shape;528;p20"/>
          <p:cNvCxnSpPr>
            <a:stCxn id="524" idx="2"/>
            <a:endCxn id="526" idx="0"/>
          </p:cNvCxnSpPr>
          <p:nvPr/>
        </p:nvCxnSpPr>
        <p:spPr>
          <a:xfrm>
            <a:off x="5588000" y="9207413"/>
            <a:ext cx="741600" cy="487200"/>
          </a:xfrm>
          <a:prstGeom prst="straightConnector1">
            <a:avLst/>
          </a:prstGeom>
          <a:noFill/>
          <a:ln cap="flat" cmpd="sng" w="19050">
            <a:solidFill>
              <a:schemeClr val="accent1"/>
            </a:solidFill>
            <a:prstDash val="solid"/>
            <a:round/>
            <a:headEnd len="med" w="med" type="none"/>
            <a:tailEnd len="med" w="med" type="triangle"/>
          </a:ln>
        </p:spPr>
      </p:cxnSp>
      <p:pic>
        <p:nvPicPr>
          <p:cNvPr id="529" name="Google Shape;529;p20"/>
          <p:cNvPicPr preferRelativeResize="0"/>
          <p:nvPr/>
        </p:nvPicPr>
        <p:blipFill>
          <a:blip r:embed="rId5">
            <a:alphaModFix/>
          </a:blip>
          <a:stretch>
            <a:fillRect/>
          </a:stretch>
        </p:blipFill>
        <p:spPr>
          <a:xfrm>
            <a:off x="3026025" y="3969837"/>
            <a:ext cx="544800" cy="544800"/>
          </a:xfrm>
          <a:prstGeom prst="rect">
            <a:avLst/>
          </a:prstGeom>
          <a:noFill/>
          <a:ln>
            <a:noFill/>
          </a:ln>
        </p:spPr>
      </p:pic>
      <p:pic>
        <p:nvPicPr>
          <p:cNvPr id="530" name="Google Shape;530;p20"/>
          <p:cNvPicPr preferRelativeResize="0"/>
          <p:nvPr/>
        </p:nvPicPr>
        <p:blipFill>
          <a:blip r:embed="rId6">
            <a:alphaModFix/>
          </a:blip>
          <a:stretch>
            <a:fillRect/>
          </a:stretch>
        </p:blipFill>
        <p:spPr>
          <a:xfrm>
            <a:off x="3138325" y="2450998"/>
            <a:ext cx="616350" cy="512425"/>
          </a:xfrm>
          <a:prstGeom prst="rect">
            <a:avLst/>
          </a:prstGeom>
          <a:noFill/>
          <a:ln>
            <a:noFill/>
          </a:ln>
        </p:spPr>
      </p:pic>
      <p:pic>
        <p:nvPicPr>
          <p:cNvPr id="531" name="Google Shape;531;p20"/>
          <p:cNvPicPr preferRelativeResize="0"/>
          <p:nvPr/>
        </p:nvPicPr>
        <p:blipFill>
          <a:blip r:embed="rId7">
            <a:alphaModFix/>
          </a:blip>
          <a:stretch>
            <a:fillRect/>
          </a:stretch>
        </p:blipFill>
        <p:spPr>
          <a:xfrm>
            <a:off x="3065175" y="6012783"/>
            <a:ext cx="544800" cy="544800"/>
          </a:xfrm>
          <a:prstGeom prst="rect">
            <a:avLst/>
          </a:prstGeom>
          <a:noFill/>
          <a:ln>
            <a:noFill/>
          </a:ln>
        </p:spPr>
      </p:pic>
      <p:sp>
        <p:nvSpPr>
          <p:cNvPr id="532" name="Google Shape;532;p20"/>
          <p:cNvSpPr/>
          <p:nvPr/>
        </p:nvSpPr>
        <p:spPr>
          <a:xfrm>
            <a:off x="0" y="0"/>
            <a:ext cx="1285800" cy="4506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OBJ.</a:t>
            </a:r>
            <a:endParaRPr b="1" sz="2000">
              <a:solidFill>
                <a:srgbClr val="FFFFFF"/>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538" name="Google Shape;538;p21"/>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2- Psoriatic Arthritis (PsA) </a:t>
            </a:r>
            <a:r>
              <a:rPr b="1" i="1" lang="ar" sz="2600">
                <a:solidFill>
                  <a:schemeClr val="dk1"/>
                </a:solidFill>
                <a:latin typeface="Mada"/>
                <a:ea typeface="Mada"/>
                <a:cs typeface="Mada"/>
                <a:sym typeface="Mada"/>
              </a:rPr>
              <a:t>cont.</a:t>
            </a:r>
            <a:endParaRPr b="1" sz="2600">
              <a:latin typeface="Mada"/>
              <a:ea typeface="Mada"/>
              <a:cs typeface="Mada"/>
              <a:sym typeface="Mada"/>
            </a:endParaRPr>
          </a:p>
        </p:txBody>
      </p:sp>
      <p:sp>
        <p:nvSpPr>
          <p:cNvPr id="539" name="Google Shape;539;p21"/>
          <p:cNvSpPr txBox="1"/>
          <p:nvPr/>
        </p:nvSpPr>
        <p:spPr>
          <a:xfrm>
            <a:off x="-12700" y="9773450"/>
            <a:ext cx="7493100" cy="9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sp>
        <p:nvSpPr>
          <p:cNvPr id="540" name="Google Shape;540;p21"/>
          <p:cNvSpPr txBox="1"/>
          <p:nvPr/>
        </p:nvSpPr>
        <p:spPr>
          <a:xfrm>
            <a:off x="160150" y="7135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541" name="Google Shape;541;p21"/>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546" name="Google Shape;546;p21"/>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547" name="Google Shape;547;p21"/>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7801913" y="646500"/>
            <a:ext cx="6315900" cy="3176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p:nvPr/>
        </p:nvSpPr>
        <p:spPr>
          <a:xfrm>
            <a:off x="7801913" y="646500"/>
            <a:ext cx="6315900" cy="351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EULAR Treatment Algorithm for PsA</a:t>
            </a:r>
            <a:endParaRPr b="1">
              <a:solidFill>
                <a:srgbClr val="FFFFFF"/>
              </a:solidFill>
              <a:latin typeface="Mada"/>
              <a:ea typeface="Mada"/>
              <a:cs typeface="Mada"/>
              <a:sym typeface="Mada"/>
            </a:endParaRPr>
          </a:p>
        </p:txBody>
      </p:sp>
      <p:pic>
        <p:nvPicPr>
          <p:cNvPr id="551" name="Google Shape;551;p21"/>
          <p:cNvPicPr preferRelativeResize="0"/>
          <p:nvPr/>
        </p:nvPicPr>
        <p:blipFill>
          <a:blip r:embed="rId3">
            <a:alphaModFix/>
          </a:blip>
          <a:stretch>
            <a:fillRect/>
          </a:stretch>
        </p:blipFill>
        <p:spPr>
          <a:xfrm>
            <a:off x="7801900" y="998400"/>
            <a:ext cx="3276762" cy="2824174"/>
          </a:xfrm>
          <a:prstGeom prst="rect">
            <a:avLst/>
          </a:prstGeom>
          <a:noFill/>
          <a:ln>
            <a:noFill/>
          </a:ln>
        </p:spPr>
      </p:pic>
      <p:pic>
        <p:nvPicPr>
          <p:cNvPr id="552" name="Google Shape;552;p21"/>
          <p:cNvPicPr preferRelativeResize="0"/>
          <p:nvPr/>
        </p:nvPicPr>
        <p:blipFill>
          <a:blip r:embed="rId4">
            <a:alphaModFix/>
          </a:blip>
          <a:stretch>
            <a:fillRect/>
          </a:stretch>
        </p:blipFill>
        <p:spPr>
          <a:xfrm>
            <a:off x="11078663" y="998400"/>
            <a:ext cx="3039090" cy="2824174"/>
          </a:xfrm>
          <a:prstGeom prst="rect">
            <a:avLst/>
          </a:prstGeom>
          <a:noFill/>
          <a:ln>
            <a:noFill/>
          </a:ln>
        </p:spPr>
      </p:pic>
      <p:sp>
        <p:nvSpPr>
          <p:cNvPr id="553" name="Google Shape;553;p21"/>
          <p:cNvSpPr/>
          <p:nvPr/>
        </p:nvSpPr>
        <p:spPr>
          <a:xfrm>
            <a:off x="7801838" y="3928850"/>
            <a:ext cx="6315900" cy="2302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7801913" y="3928850"/>
            <a:ext cx="6315900" cy="351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GRAPPA Treatment Recommendations for PsA (2009)</a:t>
            </a:r>
            <a:endParaRPr b="1">
              <a:solidFill>
                <a:srgbClr val="FFFFFF"/>
              </a:solidFill>
              <a:latin typeface="Mada"/>
              <a:ea typeface="Mada"/>
              <a:cs typeface="Mada"/>
              <a:sym typeface="Mada"/>
            </a:endParaRPr>
          </a:p>
        </p:txBody>
      </p:sp>
      <p:pic>
        <p:nvPicPr>
          <p:cNvPr id="555" name="Google Shape;555;p21"/>
          <p:cNvPicPr preferRelativeResize="0"/>
          <p:nvPr/>
        </p:nvPicPr>
        <p:blipFill>
          <a:blip r:embed="rId5">
            <a:alphaModFix/>
          </a:blip>
          <a:stretch>
            <a:fillRect/>
          </a:stretch>
        </p:blipFill>
        <p:spPr>
          <a:xfrm>
            <a:off x="9186000" y="4280750"/>
            <a:ext cx="3559019" cy="1939850"/>
          </a:xfrm>
          <a:prstGeom prst="rect">
            <a:avLst/>
          </a:prstGeom>
          <a:noFill/>
          <a:ln>
            <a:noFill/>
          </a:ln>
        </p:spPr>
      </p:pic>
      <p:sp>
        <p:nvSpPr>
          <p:cNvPr id="556" name="Google Shape;556;p21"/>
          <p:cNvSpPr txBox="1"/>
          <p:nvPr/>
        </p:nvSpPr>
        <p:spPr>
          <a:xfrm>
            <a:off x="409575" y="1179400"/>
            <a:ext cx="6886500" cy="146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Same as AS, except that we start with methotrexate instead of </a:t>
            </a:r>
            <a:r>
              <a:rPr b="1" lang="ar" sz="1200">
                <a:solidFill>
                  <a:srgbClr val="6AA84F"/>
                </a:solidFill>
                <a:latin typeface="Mada"/>
                <a:ea typeface="Mada"/>
                <a:cs typeface="Mada"/>
                <a:sym typeface="Mada"/>
              </a:rPr>
              <a:t>sulfasalazine</a:t>
            </a:r>
            <a:r>
              <a:rPr b="1" lang="ar" sz="1200">
                <a:solidFill>
                  <a:srgbClr val="999999"/>
                </a:solidFill>
                <a:latin typeface="Mada"/>
                <a:ea typeface="Mada"/>
                <a:cs typeface="Mada"/>
                <a:sym typeface="Mada"/>
              </a:rPr>
              <a:t> </a:t>
            </a:r>
            <a:r>
              <a:rPr b="1" lang="ar" sz="1100">
                <a:solidFill>
                  <a:srgbClr val="999999"/>
                </a:solidFill>
                <a:latin typeface="Mada"/>
                <a:ea typeface="Mada"/>
                <a:cs typeface="Mada"/>
                <a:sym typeface="Mada"/>
              </a:rPr>
              <a:t>(</a:t>
            </a:r>
            <a:r>
              <a:rPr b="1" lang="ar" sz="1100" u="sng">
                <a:solidFill>
                  <a:srgbClr val="999999"/>
                </a:solidFill>
                <a:latin typeface="Mada"/>
                <a:ea typeface="Mada"/>
                <a:cs typeface="Mada"/>
                <a:sym typeface="Mada"/>
              </a:rPr>
              <a:t>Oral</a:t>
            </a:r>
            <a:r>
              <a:rPr b="1" lang="ar" sz="1100">
                <a:solidFill>
                  <a:srgbClr val="999999"/>
                </a:solidFill>
                <a:latin typeface="Mada"/>
                <a:ea typeface="Mada"/>
                <a:cs typeface="Mada"/>
                <a:sym typeface="Mada"/>
              </a:rPr>
              <a:t> corticosteroids may destabilize skin disease; they are best avoided. Local synovitis responds to intra-articular CS injections.)</a:t>
            </a:r>
            <a:endParaRPr b="1" sz="1100">
              <a:solidFill>
                <a:srgbClr val="99999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First line: </a:t>
            </a:r>
            <a:r>
              <a:rPr lang="ar" sz="1200">
                <a:solidFill>
                  <a:srgbClr val="6AA84F"/>
                </a:solidFill>
                <a:latin typeface="Mada"/>
                <a:ea typeface="Mada"/>
                <a:cs typeface="Mada"/>
                <a:sym typeface="Mada"/>
              </a:rPr>
              <a:t>NSAIDs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Second line:</a:t>
            </a:r>
            <a:r>
              <a:rPr lang="ar" sz="1200">
                <a:solidFill>
                  <a:srgbClr val="6AA84F"/>
                </a:solidFill>
                <a:latin typeface="Mada"/>
                <a:ea typeface="Mada"/>
                <a:cs typeface="Mada"/>
                <a:sym typeface="Mada"/>
              </a:rPr>
              <a:t> Methotrexate (Only treats peripheral disease). If MTX fails, start them on sulfasalazine. if </a:t>
            </a:r>
            <a:r>
              <a:rPr lang="ar" sz="1200">
                <a:solidFill>
                  <a:srgbClr val="6AA84F"/>
                </a:solidFill>
                <a:latin typeface="Mada"/>
                <a:ea typeface="Mada"/>
                <a:cs typeface="Mada"/>
                <a:sym typeface="Mada"/>
              </a:rPr>
              <a:t>sulfasalazine fails then give biologic therapy.</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Third line: </a:t>
            </a:r>
            <a:r>
              <a:rPr lang="ar" sz="1200">
                <a:solidFill>
                  <a:srgbClr val="6AA84F"/>
                </a:solidFill>
                <a:latin typeface="Mada"/>
                <a:ea typeface="Mada"/>
                <a:cs typeface="Mada"/>
                <a:sym typeface="Mada"/>
              </a:rPr>
              <a:t>Biologic Therapy (TNF blockers/IL-17 Inhibitors)</a:t>
            </a:r>
            <a:r>
              <a:rPr lang="ar" sz="1100">
                <a:solidFill>
                  <a:srgbClr val="6AA84F"/>
                </a:solidFill>
                <a:latin typeface="Mada"/>
                <a:ea typeface="Mada"/>
                <a:cs typeface="Mada"/>
                <a:sym typeface="Mada"/>
              </a:rPr>
              <a:t>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If Axial, use biologic therapy</a:t>
            </a:r>
            <a:r>
              <a:rPr lang="ar" sz="1200">
                <a:solidFill>
                  <a:srgbClr val="6AA84F"/>
                </a:solidFill>
                <a:latin typeface="Mada"/>
                <a:ea typeface="Mada"/>
                <a:cs typeface="Mada"/>
                <a:sym typeface="Mada"/>
              </a:rPr>
              <a:t> as 2nd line instead of MTX and sulfasalazine</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cxnSp>
        <p:nvCxnSpPr>
          <p:cNvPr id="557" name="Google Shape;557;p21"/>
          <p:cNvCxnSpPr/>
          <p:nvPr/>
        </p:nvCxnSpPr>
        <p:spPr>
          <a:xfrm flipH="1" rot="10800000">
            <a:off x="1355300" y="3179050"/>
            <a:ext cx="4827000" cy="12000"/>
          </a:xfrm>
          <a:prstGeom prst="straightConnector1">
            <a:avLst/>
          </a:prstGeom>
          <a:noFill/>
          <a:ln cap="flat" cmpd="sng" w="38100">
            <a:solidFill>
              <a:srgbClr val="674EA7"/>
            </a:solidFill>
            <a:prstDash val="solid"/>
            <a:round/>
            <a:headEnd len="med" w="med" type="diamond"/>
            <a:tailEnd len="med" w="med" type="diamond"/>
          </a:ln>
        </p:spPr>
      </p:cxnSp>
      <p:sp>
        <p:nvSpPr>
          <p:cNvPr id="558" name="Google Shape;558;p21"/>
          <p:cNvSpPr txBox="1"/>
          <p:nvPr/>
        </p:nvSpPr>
        <p:spPr>
          <a:xfrm>
            <a:off x="1149450" y="2609850"/>
            <a:ext cx="52611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600">
                <a:latin typeface="Mada"/>
                <a:ea typeface="Mada"/>
                <a:cs typeface="Mada"/>
                <a:sym typeface="Mada"/>
              </a:rPr>
              <a:t>3</a:t>
            </a:r>
            <a:r>
              <a:rPr b="1" lang="ar" sz="2600">
                <a:latin typeface="Mada"/>
                <a:ea typeface="Mada"/>
                <a:cs typeface="Mada"/>
                <a:sym typeface="Mada"/>
              </a:rPr>
              <a:t>- Reactive arthritis (ReA)</a:t>
            </a:r>
            <a:endParaRPr b="1" sz="2800">
              <a:latin typeface="Mada"/>
              <a:ea typeface="Mada"/>
              <a:cs typeface="Mada"/>
              <a:sym typeface="Mada"/>
            </a:endParaRPr>
          </a:p>
        </p:txBody>
      </p:sp>
      <p:pic>
        <p:nvPicPr>
          <p:cNvPr id="559" name="Google Shape;559;p21"/>
          <p:cNvPicPr preferRelativeResize="0"/>
          <p:nvPr/>
        </p:nvPicPr>
        <p:blipFill>
          <a:blip r:embed="rId6">
            <a:alphaModFix/>
          </a:blip>
          <a:stretch>
            <a:fillRect/>
          </a:stretch>
        </p:blipFill>
        <p:spPr>
          <a:xfrm>
            <a:off x="-3571875" y="3324600"/>
            <a:ext cx="3106840" cy="2302500"/>
          </a:xfrm>
          <a:prstGeom prst="rect">
            <a:avLst/>
          </a:prstGeom>
          <a:noFill/>
          <a:ln>
            <a:noFill/>
          </a:ln>
        </p:spPr>
      </p:pic>
      <p:grpSp>
        <p:nvGrpSpPr>
          <p:cNvPr id="560" name="Google Shape;560;p21"/>
          <p:cNvGrpSpPr/>
          <p:nvPr/>
        </p:nvGrpSpPr>
        <p:grpSpPr>
          <a:xfrm>
            <a:off x="285575" y="3434404"/>
            <a:ext cx="6989106" cy="1003329"/>
            <a:chOff x="259048" y="1656639"/>
            <a:chExt cx="6339900" cy="1143786"/>
          </a:xfrm>
        </p:grpSpPr>
        <p:sp>
          <p:nvSpPr>
            <p:cNvPr id="561" name="Google Shape;561;p21"/>
            <p:cNvSpPr/>
            <p:nvPr/>
          </p:nvSpPr>
          <p:spPr>
            <a:xfrm>
              <a:off x="259048" y="1899225"/>
              <a:ext cx="6339900" cy="901200"/>
            </a:xfrm>
            <a:prstGeom prst="roundRect">
              <a:avLst>
                <a:gd fmla="val 16667" name="adj"/>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Clr>
                  <a:srgbClr val="2F497E"/>
                </a:buClr>
                <a:buSzPts val="1100"/>
                <a:buFont typeface="Mada"/>
                <a:buChar char="●"/>
              </a:pPr>
              <a:r>
                <a:rPr b="1" lang="ar" sz="1100">
                  <a:solidFill>
                    <a:srgbClr val="2F497E"/>
                  </a:solidFill>
                  <a:latin typeface="Mada"/>
                  <a:ea typeface="Mada"/>
                  <a:cs typeface="Mada"/>
                  <a:sym typeface="Mada"/>
                </a:rPr>
                <a:t>React</a:t>
              </a:r>
              <a:r>
                <a:rPr b="1" lang="ar" sz="1100">
                  <a:solidFill>
                    <a:srgbClr val="2F497E"/>
                  </a:solidFill>
                  <a:latin typeface="Mada"/>
                  <a:ea typeface="Mada"/>
                  <a:cs typeface="Mada"/>
                  <a:sym typeface="Mada"/>
                </a:rPr>
                <a:t>i</a:t>
              </a:r>
              <a:r>
                <a:rPr b="1" lang="ar" sz="1100">
                  <a:solidFill>
                    <a:srgbClr val="2F497E"/>
                  </a:solidFill>
                  <a:latin typeface="Mada"/>
                  <a:ea typeface="Mada"/>
                  <a:cs typeface="Mada"/>
                  <a:sym typeface="Mada"/>
                </a:rPr>
                <a:t>ve (spondylo)arthritis (ReA)</a:t>
              </a:r>
              <a:r>
                <a:rPr lang="ar" sz="1100">
                  <a:solidFill>
                    <a:srgbClr val="2F497E"/>
                  </a:solidFill>
                  <a:latin typeface="Mada"/>
                  <a:ea typeface="Mada"/>
                  <a:cs typeface="Mada"/>
                  <a:sym typeface="Mada"/>
                </a:rPr>
                <a:t> is a ‘reaction’ to a number of bacterial triggers with clinical features in keeping with all SpA conditions. It’s simply </a:t>
              </a:r>
              <a:r>
                <a:rPr b="1" lang="ar" sz="1100">
                  <a:solidFill>
                    <a:srgbClr val="CC0000"/>
                  </a:solidFill>
                  <a:latin typeface="Mada"/>
                  <a:ea typeface="Mada"/>
                  <a:cs typeface="Mada"/>
                  <a:sym typeface="Mada"/>
                </a:rPr>
                <a:t>sterile</a:t>
              </a:r>
              <a:r>
                <a:rPr b="1" lang="ar" sz="1100">
                  <a:solidFill>
                    <a:srgbClr val="2F497E"/>
                  </a:solidFill>
                  <a:latin typeface="Mada"/>
                  <a:ea typeface="Mada"/>
                  <a:cs typeface="Mada"/>
                  <a:sym typeface="Mada"/>
                </a:rPr>
                <a:t> synovitis</a:t>
              </a:r>
              <a:r>
                <a:rPr lang="ar" sz="1100">
                  <a:solidFill>
                    <a:srgbClr val="2F497E"/>
                  </a:solidFill>
                  <a:latin typeface="Mada"/>
                  <a:ea typeface="Mada"/>
                  <a:cs typeface="Mada"/>
                  <a:sym typeface="Mada"/>
                </a:rPr>
                <a:t>, which occurs </a:t>
              </a:r>
              <a:r>
                <a:rPr b="1" lang="ar" sz="1100">
                  <a:solidFill>
                    <a:srgbClr val="2F497E"/>
                  </a:solidFill>
                  <a:latin typeface="Mada"/>
                  <a:ea typeface="Mada"/>
                  <a:cs typeface="Mada"/>
                  <a:sym typeface="Mada"/>
                </a:rPr>
                <a:t>following an infection.</a:t>
              </a:r>
              <a:endParaRPr b="1" sz="1100">
                <a:solidFill>
                  <a:srgbClr val="2F497E"/>
                </a:solidFill>
                <a:latin typeface="Mada"/>
                <a:ea typeface="Mada"/>
                <a:cs typeface="Mada"/>
                <a:sym typeface="Mada"/>
              </a:endParaRPr>
            </a:p>
            <a:p>
              <a:pPr indent="-298450" lvl="0" marL="457200" rtl="0" algn="l">
                <a:spcBef>
                  <a:spcPts val="0"/>
                </a:spcBef>
                <a:spcAft>
                  <a:spcPts val="0"/>
                </a:spcAft>
                <a:buClr>
                  <a:srgbClr val="2F497E"/>
                </a:buClr>
                <a:buSzPts val="1100"/>
                <a:buFont typeface="Mada"/>
                <a:buChar char="●"/>
              </a:pPr>
              <a:r>
                <a:rPr b="1" lang="ar" sz="1100">
                  <a:solidFill>
                    <a:srgbClr val="2F497E"/>
                  </a:solidFill>
                  <a:latin typeface="Mada"/>
                  <a:ea typeface="Mada"/>
                  <a:cs typeface="Mada"/>
                  <a:sym typeface="Mada"/>
                </a:rPr>
                <a:t>Formerly called Reiter syndrome, classic triad: Conjunctivitis, Urethritis, Reactive Arthritis</a:t>
              </a:r>
              <a:endParaRPr b="1" sz="1100">
                <a:solidFill>
                  <a:srgbClr val="2F497E"/>
                </a:solidFill>
                <a:latin typeface="Mada"/>
                <a:ea typeface="Mada"/>
                <a:cs typeface="Mada"/>
                <a:sym typeface="Mada"/>
              </a:endParaRPr>
            </a:p>
          </p:txBody>
        </p:sp>
        <p:sp>
          <p:nvSpPr>
            <p:cNvPr id="562" name="Google Shape;562;p21"/>
            <p:cNvSpPr/>
            <p:nvPr/>
          </p:nvSpPr>
          <p:spPr>
            <a:xfrm>
              <a:off x="485327" y="1656639"/>
              <a:ext cx="1954800" cy="363600"/>
            </a:xfrm>
            <a:prstGeom prst="flowChartAlternateProcess">
              <a:avLst/>
            </a:prstGeom>
            <a:solidFill>
              <a:srgbClr val="674EA7"/>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Definition</a:t>
              </a:r>
              <a:endParaRPr b="1" sz="1800">
                <a:solidFill>
                  <a:srgbClr val="FFFFFF"/>
                </a:solidFill>
                <a:latin typeface="Mada"/>
                <a:ea typeface="Mada"/>
                <a:cs typeface="Mada"/>
                <a:sym typeface="Mada"/>
              </a:endParaRPr>
            </a:p>
          </p:txBody>
        </p:sp>
      </p:grpSp>
      <p:sp>
        <p:nvSpPr>
          <p:cNvPr id="563" name="Google Shape;563;p21"/>
          <p:cNvSpPr txBox="1"/>
          <p:nvPr/>
        </p:nvSpPr>
        <p:spPr>
          <a:xfrm>
            <a:off x="160150" y="4437775"/>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Etiology</a:t>
            </a:r>
            <a:endParaRPr b="1" sz="2200">
              <a:highlight>
                <a:schemeClr val="accent4"/>
              </a:highlight>
              <a:latin typeface="Mada"/>
              <a:ea typeface="Mada"/>
              <a:cs typeface="Mada"/>
              <a:sym typeface="Mada"/>
            </a:endParaRPr>
          </a:p>
        </p:txBody>
      </p:sp>
      <p:sp>
        <p:nvSpPr>
          <p:cNvPr id="564" name="Google Shape;564;p21"/>
          <p:cNvSpPr txBox="1"/>
          <p:nvPr/>
        </p:nvSpPr>
        <p:spPr>
          <a:xfrm>
            <a:off x="323850" y="4888375"/>
            <a:ext cx="6886500" cy="13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Preceding enteric infection (i.e. diarrhea)</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Salmonella</a:t>
            </a:r>
            <a:r>
              <a:rPr lang="ar" sz="1200">
                <a:latin typeface="Mada"/>
                <a:ea typeface="Mada"/>
                <a:cs typeface="Mada"/>
                <a:sym typeface="Mada"/>
              </a:rPr>
              <a:t> of various serovars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Shigella</a:t>
            </a:r>
            <a:r>
              <a:rPr lang="ar" sz="1200">
                <a:latin typeface="Mada"/>
                <a:ea typeface="Mada"/>
                <a:cs typeface="Mada"/>
                <a:sym typeface="Mada"/>
              </a:rPr>
              <a:t>, especially Shigella flexneri, but also dysenteriae and sonnei.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Yersinia</a:t>
            </a:r>
            <a:r>
              <a:rPr lang="ar" sz="1200">
                <a:latin typeface="Mada"/>
                <a:ea typeface="Mada"/>
                <a:cs typeface="Mada"/>
                <a:sym typeface="Mada"/>
              </a:rPr>
              <a:t> including Yersinia enterocolitica 0:3 and 0:9 and Yersinia pseudotuberculosis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Campylobacter</a:t>
            </a:r>
            <a:r>
              <a:rPr lang="ar" sz="1200">
                <a:latin typeface="Mada"/>
                <a:ea typeface="Mada"/>
                <a:cs typeface="Mada"/>
                <a:sym typeface="Mada"/>
              </a:rPr>
              <a:t> especially campylobacter jejuni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Clostridium</a:t>
            </a:r>
            <a:r>
              <a:rPr lang="ar" sz="1200">
                <a:latin typeface="Mada"/>
                <a:ea typeface="Mada"/>
                <a:cs typeface="Mada"/>
                <a:sym typeface="Mada"/>
              </a:rPr>
              <a:t> difficile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Preceding genitourinary infection (i.e. urethritis)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Chlamydia</a:t>
            </a:r>
            <a:r>
              <a:rPr lang="ar" sz="1200">
                <a:latin typeface="Mada"/>
                <a:ea typeface="Mada"/>
                <a:cs typeface="Mada"/>
                <a:sym typeface="Mada"/>
              </a:rPr>
              <a:t> trachomatis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Note:</a:t>
            </a:r>
            <a:r>
              <a:rPr lang="ar" sz="1200">
                <a:solidFill>
                  <a:srgbClr val="2F497E"/>
                </a:solidFill>
                <a:latin typeface="Mada"/>
                <a:ea typeface="Mada"/>
                <a:cs typeface="Mada"/>
                <a:sym typeface="Mada"/>
              </a:rPr>
              <a:t> The arthritis associated with rheumatic fever is also an example of a reactive arthritis that is not associated with HLA-B27.</a:t>
            </a:r>
            <a:endParaRPr sz="1200">
              <a:solidFill>
                <a:srgbClr val="2F497E"/>
              </a:solidFill>
              <a:latin typeface="Mada"/>
              <a:ea typeface="Mada"/>
              <a:cs typeface="Mada"/>
              <a:sym typeface="Mada"/>
            </a:endParaRPr>
          </a:p>
        </p:txBody>
      </p:sp>
      <p:sp>
        <p:nvSpPr>
          <p:cNvPr id="565" name="Google Shape;565;p21"/>
          <p:cNvSpPr txBox="1"/>
          <p:nvPr/>
        </p:nvSpPr>
        <p:spPr>
          <a:xfrm>
            <a:off x="160150" y="6908275"/>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2F497E"/>
              </a:buClr>
              <a:buSzPts val="2200"/>
              <a:buFont typeface="Mada"/>
              <a:buChar char="◄"/>
            </a:pPr>
            <a:r>
              <a:rPr b="1" lang="ar" sz="2200">
                <a:solidFill>
                  <a:srgbClr val="2F497E"/>
                </a:solidFill>
                <a:highlight>
                  <a:schemeClr val="accent4"/>
                </a:highlight>
                <a:latin typeface="Mada"/>
                <a:ea typeface="Mada"/>
                <a:cs typeface="Mada"/>
                <a:sym typeface="Mada"/>
              </a:rPr>
              <a:t>Clinical features</a:t>
            </a:r>
            <a:endParaRPr b="1" sz="2200">
              <a:solidFill>
                <a:srgbClr val="2F497E"/>
              </a:solidFill>
              <a:highlight>
                <a:schemeClr val="accent4"/>
              </a:highlight>
              <a:latin typeface="Mada"/>
              <a:ea typeface="Mada"/>
              <a:cs typeface="Mada"/>
              <a:sym typeface="Mada"/>
            </a:endParaRPr>
          </a:p>
        </p:txBody>
      </p:sp>
      <p:sp>
        <p:nvSpPr>
          <p:cNvPr id="566" name="Google Shape;566;p21"/>
          <p:cNvSpPr/>
          <p:nvPr/>
        </p:nvSpPr>
        <p:spPr>
          <a:xfrm>
            <a:off x="564779" y="7429500"/>
            <a:ext cx="6747300" cy="1334100"/>
          </a:xfrm>
          <a:prstGeom prst="snip1Rect">
            <a:avLst>
              <a:gd fmla="val 16667"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448050" y="7576450"/>
            <a:ext cx="6747300" cy="28896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txBox="1"/>
          <p:nvPr/>
        </p:nvSpPr>
        <p:spPr>
          <a:xfrm>
            <a:off x="323100" y="7839575"/>
            <a:ext cx="5261100" cy="244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1C4588"/>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b="1" lang="ar" sz="1100">
                <a:latin typeface="Mada"/>
                <a:ea typeface="Mada"/>
                <a:cs typeface="Mada"/>
                <a:sym typeface="Mada"/>
              </a:rPr>
              <a:t>Lower limb</a:t>
            </a:r>
            <a:r>
              <a:rPr lang="ar" sz="1100">
                <a:latin typeface="Mada"/>
                <a:ea typeface="Mada"/>
                <a:cs typeface="Mada"/>
                <a:sym typeface="Mada"/>
              </a:rPr>
              <a:t> joints and entheses</a:t>
            </a:r>
            <a:r>
              <a:rPr lang="ar" sz="1100">
                <a:solidFill>
                  <a:srgbClr val="1C4588"/>
                </a:solidFill>
                <a:latin typeface="Mada"/>
                <a:ea typeface="Mada"/>
                <a:cs typeface="Mada"/>
                <a:sym typeface="Mada"/>
              </a:rPr>
              <a:t> (</a:t>
            </a:r>
            <a:r>
              <a:rPr b="1" lang="ar" sz="1100">
                <a:solidFill>
                  <a:srgbClr val="CC0000"/>
                </a:solidFill>
                <a:latin typeface="Mada"/>
                <a:ea typeface="Mada"/>
                <a:cs typeface="Mada"/>
                <a:sym typeface="Mada"/>
              </a:rPr>
              <a:t>Achilles insertional enthesitis</a:t>
            </a:r>
            <a:r>
              <a:rPr lang="ar" sz="1100">
                <a:solidFill>
                  <a:srgbClr val="2F497E"/>
                </a:solidFill>
                <a:latin typeface="Mada"/>
                <a:ea typeface="Mada"/>
                <a:cs typeface="Mada"/>
                <a:sym typeface="Mada"/>
              </a:rPr>
              <a:t>)</a:t>
            </a:r>
            <a:r>
              <a:rPr lang="ar" sz="1100">
                <a:solidFill>
                  <a:srgbClr val="1C4588"/>
                </a:solidFill>
                <a:latin typeface="Mada"/>
                <a:ea typeface="Mada"/>
                <a:cs typeface="Mada"/>
                <a:sym typeface="Mada"/>
              </a:rPr>
              <a:t> </a:t>
            </a:r>
            <a:r>
              <a:rPr lang="ar" sz="1100">
                <a:latin typeface="Mada"/>
                <a:ea typeface="Mada"/>
                <a:cs typeface="Mada"/>
                <a:sym typeface="Mada"/>
              </a:rPr>
              <a:t>are predominantly affected in an </a:t>
            </a:r>
            <a:r>
              <a:rPr b="1" lang="ar" sz="1100">
                <a:latin typeface="Mada"/>
                <a:ea typeface="Mada"/>
                <a:cs typeface="Mada"/>
                <a:sym typeface="Mada"/>
              </a:rPr>
              <a:t>asymmetrical pattern.</a:t>
            </a:r>
            <a:endParaRPr b="1" sz="1100">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b="1" lang="ar" sz="1100">
                <a:latin typeface="Mada"/>
                <a:ea typeface="Mada"/>
                <a:cs typeface="Mada"/>
                <a:sym typeface="Mada"/>
              </a:rPr>
              <a:t>Low back pain</a:t>
            </a:r>
            <a:r>
              <a:rPr lang="ar" sz="1100">
                <a:latin typeface="Mada"/>
                <a:ea typeface="Mada"/>
                <a:cs typeface="Mada"/>
                <a:sym typeface="Mada"/>
              </a:rPr>
              <a:t> and </a:t>
            </a:r>
            <a:r>
              <a:rPr b="1" lang="ar" sz="1100">
                <a:latin typeface="Mada"/>
                <a:ea typeface="Mada"/>
                <a:cs typeface="Mada"/>
                <a:sym typeface="Mada"/>
              </a:rPr>
              <a:t>stiffness</a:t>
            </a:r>
            <a:r>
              <a:rPr lang="ar" sz="1100">
                <a:latin typeface="Mada"/>
                <a:ea typeface="Mada"/>
                <a:cs typeface="Mada"/>
                <a:sym typeface="Mada"/>
              </a:rPr>
              <a:t> due to enthesitis and osteitis are common and 15–20% of patients develop sacroiliitis</a:t>
            </a:r>
            <a:r>
              <a:rPr lang="ar"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b="1" lang="ar" sz="1100">
                <a:solidFill>
                  <a:srgbClr val="CC0000"/>
                </a:solidFill>
                <a:latin typeface="Mada"/>
                <a:ea typeface="Mada"/>
                <a:cs typeface="Mada"/>
                <a:sym typeface="Mada"/>
              </a:rPr>
              <a:t>Circinate balanitis</a:t>
            </a:r>
            <a:r>
              <a:rPr lang="ar" sz="1100">
                <a:solidFill>
                  <a:srgbClr val="1C4588"/>
                </a:solidFill>
                <a:latin typeface="Mada"/>
                <a:ea typeface="Mada"/>
                <a:cs typeface="Mada"/>
                <a:sym typeface="Mada"/>
              </a:rPr>
              <a:t>, </a:t>
            </a:r>
            <a:r>
              <a:rPr lang="ar" sz="1100">
                <a:latin typeface="Mada"/>
                <a:ea typeface="Mada"/>
                <a:cs typeface="Mada"/>
                <a:sym typeface="Mada"/>
              </a:rPr>
              <a:t>which starts as </a:t>
            </a:r>
            <a:r>
              <a:rPr b="1" lang="ar" sz="1100">
                <a:latin typeface="Mada"/>
                <a:ea typeface="Mada"/>
                <a:cs typeface="Mada"/>
                <a:sym typeface="Mada"/>
              </a:rPr>
              <a:t>vesicles</a:t>
            </a:r>
            <a:r>
              <a:rPr lang="ar" sz="1100">
                <a:latin typeface="Mada"/>
                <a:ea typeface="Mada"/>
                <a:cs typeface="Mada"/>
                <a:sym typeface="Mada"/>
              </a:rPr>
              <a:t> on the coronal margin of the </a:t>
            </a:r>
            <a:r>
              <a:rPr b="1" lang="ar" sz="1100">
                <a:latin typeface="Mada"/>
                <a:ea typeface="Mada"/>
                <a:cs typeface="Mada"/>
                <a:sym typeface="Mada"/>
              </a:rPr>
              <a:t>prepuce and glans penis</a:t>
            </a:r>
            <a:r>
              <a:rPr lang="ar" sz="1100">
                <a:latin typeface="Mada"/>
                <a:ea typeface="Mada"/>
                <a:cs typeface="Mada"/>
                <a:sym typeface="Mada"/>
              </a:rPr>
              <a:t>, later rupturing to form superficial erosions with minimal surrounding erythema, some coalescing to give a circular pattern</a:t>
            </a:r>
            <a:endParaRPr sz="1100">
              <a:latin typeface="Mada"/>
              <a:ea typeface="Mada"/>
              <a:cs typeface="Mada"/>
              <a:sym typeface="Mada"/>
            </a:endParaRPr>
          </a:p>
          <a:p>
            <a:pPr indent="-298450" lvl="0" marL="457200" rtl="0" algn="l">
              <a:lnSpc>
                <a:spcPct val="115000"/>
              </a:lnSpc>
              <a:spcBef>
                <a:spcPts val="0"/>
              </a:spcBef>
              <a:spcAft>
                <a:spcPts val="0"/>
              </a:spcAft>
              <a:buClr>
                <a:srgbClr val="1C4588"/>
              </a:buClr>
              <a:buSzPts val="1100"/>
              <a:buFont typeface="Mada"/>
              <a:buChar char="●"/>
            </a:pPr>
            <a:r>
              <a:rPr b="1" lang="ar" sz="1100">
                <a:solidFill>
                  <a:srgbClr val="CC0000"/>
                </a:solidFill>
                <a:latin typeface="Mada"/>
                <a:ea typeface="Mada"/>
                <a:cs typeface="Mada"/>
                <a:sym typeface="Mada"/>
              </a:rPr>
              <a:t>keratoderma blennorrhagica</a:t>
            </a:r>
            <a:r>
              <a:rPr lang="ar" sz="1100">
                <a:solidFill>
                  <a:srgbClr val="1C4588"/>
                </a:solidFill>
                <a:latin typeface="Mada"/>
                <a:ea typeface="Mada"/>
                <a:cs typeface="Mada"/>
                <a:sym typeface="Mada"/>
              </a:rPr>
              <a:t>, </a:t>
            </a:r>
            <a:r>
              <a:rPr lang="ar" sz="1100">
                <a:latin typeface="Mada"/>
                <a:ea typeface="Mada"/>
                <a:cs typeface="Mada"/>
                <a:sym typeface="Mada"/>
              </a:rPr>
              <a:t>which begins as discrete waxy, </a:t>
            </a:r>
            <a:r>
              <a:rPr b="1" lang="ar" sz="1100">
                <a:latin typeface="Mada"/>
                <a:ea typeface="Mada"/>
                <a:cs typeface="Mada"/>
                <a:sym typeface="Mada"/>
              </a:rPr>
              <a:t>yellow–brown vesico-papules</a:t>
            </a:r>
            <a:r>
              <a:rPr lang="ar" sz="1100">
                <a:latin typeface="Mada"/>
                <a:ea typeface="Mada"/>
                <a:cs typeface="Mada"/>
                <a:sym typeface="Mada"/>
              </a:rPr>
              <a:t> with desquamating margins, occasionally coalescing to form large crusty plaques on the </a:t>
            </a:r>
            <a:r>
              <a:rPr b="1" lang="ar" sz="1100">
                <a:latin typeface="Mada"/>
                <a:ea typeface="Mada"/>
                <a:cs typeface="Mada"/>
                <a:sym typeface="Mada"/>
              </a:rPr>
              <a:t>palms</a:t>
            </a:r>
            <a:r>
              <a:rPr lang="ar" sz="1100">
                <a:latin typeface="Mada"/>
                <a:ea typeface="Mada"/>
                <a:cs typeface="Mada"/>
                <a:sym typeface="Mada"/>
              </a:rPr>
              <a:t> and </a:t>
            </a:r>
            <a:r>
              <a:rPr b="1" lang="ar" sz="1100">
                <a:latin typeface="Mada"/>
                <a:ea typeface="Mada"/>
                <a:cs typeface="Mada"/>
                <a:sym typeface="Mada"/>
              </a:rPr>
              <a:t>soles of the feet</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ar" sz="1100">
                <a:latin typeface="Mada"/>
                <a:ea typeface="Mada"/>
                <a:cs typeface="Mada"/>
                <a:sym typeface="Mada"/>
              </a:rPr>
              <a:t>Nail dystrophy</a:t>
            </a:r>
            <a:endParaRPr b="1" sz="1100">
              <a:latin typeface="Mada"/>
              <a:ea typeface="Mada"/>
              <a:cs typeface="Mada"/>
              <a:sym typeface="Mada"/>
            </a:endParaRPr>
          </a:p>
        </p:txBody>
      </p:sp>
      <p:pic>
        <p:nvPicPr>
          <p:cNvPr id="569" name="Google Shape;569;p21"/>
          <p:cNvPicPr preferRelativeResize="0"/>
          <p:nvPr/>
        </p:nvPicPr>
        <p:blipFill>
          <a:blip r:embed="rId7">
            <a:alphaModFix/>
          </a:blip>
          <a:stretch>
            <a:fillRect/>
          </a:stretch>
        </p:blipFill>
        <p:spPr>
          <a:xfrm>
            <a:off x="7869175" y="6593750"/>
            <a:ext cx="924700" cy="1740625"/>
          </a:xfrm>
          <a:prstGeom prst="rect">
            <a:avLst/>
          </a:prstGeom>
          <a:noFill/>
          <a:ln>
            <a:noFill/>
          </a:ln>
        </p:spPr>
      </p:pic>
      <p:pic>
        <p:nvPicPr>
          <p:cNvPr id="570" name="Google Shape;570;p21"/>
          <p:cNvPicPr preferRelativeResize="0"/>
          <p:nvPr/>
        </p:nvPicPr>
        <p:blipFill>
          <a:blip r:embed="rId8">
            <a:alphaModFix/>
          </a:blip>
          <a:stretch>
            <a:fillRect/>
          </a:stretch>
        </p:blipFill>
        <p:spPr>
          <a:xfrm>
            <a:off x="5561510" y="8407225"/>
            <a:ext cx="1581791" cy="1939851"/>
          </a:xfrm>
          <a:prstGeom prst="rect">
            <a:avLst/>
          </a:prstGeom>
          <a:noFill/>
          <a:ln>
            <a:noFill/>
          </a:ln>
        </p:spPr>
      </p:pic>
      <p:sp>
        <p:nvSpPr>
          <p:cNvPr id="571" name="Google Shape;571;p21"/>
          <p:cNvSpPr txBox="1"/>
          <p:nvPr/>
        </p:nvSpPr>
        <p:spPr>
          <a:xfrm>
            <a:off x="333375" y="7642600"/>
            <a:ext cx="6696900" cy="3519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1C4588"/>
              </a:buClr>
              <a:buSzPts val="1100"/>
              <a:buFont typeface="Mada"/>
              <a:buChar char="●"/>
            </a:pPr>
            <a:r>
              <a:rPr lang="ar" sz="1100">
                <a:latin typeface="Mada"/>
                <a:ea typeface="Mada"/>
                <a:cs typeface="Mada"/>
                <a:sym typeface="Mada"/>
              </a:rPr>
              <a:t>The typical case is a young man who presents with an</a:t>
            </a:r>
            <a:r>
              <a:rPr lang="ar" sz="1100">
                <a:solidFill>
                  <a:srgbClr val="1C4588"/>
                </a:solidFill>
                <a:latin typeface="Mada"/>
                <a:ea typeface="Mada"/>
                <a:cs typeface="Mada"/>
                <a:sym typeface="Mada"/>
              </a:rPr>
              <a:t> </a:t>
            </a:r>
            <a:r>
              <a:rPr b="1" lang="ar" sz="1100">
                <a:solidFill>
                  <a:srgbClr val="CC0000"/>
                </a:solidFill>
                <a:latin typeface="Mada"/>
                <a:ea typeface="Mada"/>
                <a:cs typeface="Mada"/>
                <a:sym typeface="Mada"/>
              </a:rPr>
              <a:t>acute arthritis shortly (within 4 weeks, it never occurs in the first 2 weeks) after  an enteric or sexually acquired infection</a:t>
            </a:r>
            <a:r>
              <a:rPr lang="ar"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ar" sz="1100">
                <a:latin typeface="Mada"/>
                <a:ea typeface="Mada"/>
                <a:cs typeface="Mada"/>
                <a:sym typeface="Mada"/>
              </a:rPr>
              <a:t>The onset is typically </a:t>
            </a:r>
            <a:r>
              <a:rPr b="1" lang="ar" sz="1100">
                <a:latin typeface="Mada"/>
                <a:ea typeface="Mada"/>
                <a:cs typeface="Mada"/>
                <a:sym typeface="Mada"/>
              </a:rPr>
              <a:t>acute</a:t>
            </a:r>
            <a:r>
              <a:rPr lang="ar" sz="1100">
                <a:latin typeface="Mada"/>
                <a:ea typeface="Mada"/>
                <a:cs typeface="Mada"/>
                <a:sym typeface="Mada"/>
              </a:rPr>
              <a:t>, with an inflammatory enthesitis, </a:t>
            </a:r>
            <a:r>
              <a:rPr b="1" lang="ar" sz="1100">
                <a:latin typeface="Mada"/>
                <a:ea typeface="Mada"/>
                <a:cs typeface="Mada"/>
                <a:sym typeface="Mada"/>
              </a:rPr>
              <a:t>oligoarthritis</a:t>
            </a:r>
            <a:r>
              <a:rPr lang="ar" sz="1100">
                <a:latin typeface="Mada"/>
                <a:ea typeface="Mada"/>
                <a:cs typeface="Mada"/>
                <a:sym typeface="Mada"/>
              </a:rPr>
              <a:t> and/or spinal inflammation.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577" name="Google Shape;577;p22"/>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3- Reactive arthritis</a:t>
            </a:r>
            <a:r>
              <a:rPr b="1" lang="ar" sz="2800">
                <a:solidFill>
                  <a:schemeClr val="dk1"/>
                </a:solidFill>
                <a:latin typeface="Mada"/>
                <a:ea typeface="Mada"/>
                <a:cs typeface="Mada"/>
                <a:sym typeface="Mada"/>
              </a:rPr>
              <a:t> </a:t>
            </a:r>
            <a:r>
              <a:rPr b="1" i="1" lang="ar" sz="2800">
                <a:solidFill>
                  <a:schemeClr val="dk1"/>
                </a:solidFill>
                <a:latin typeface="Mada"/>
                <a:ea typeface="Mada"/>
                <a:cs typeface="Mada"/>
                <a:sym typeface="Mada"/>
              </a:rPr>
              <a:t>cont.</a:t>
            </a:r>
            <a:endParaRPr b="1" i="1" sz="2600">
              <a:latin typeface="Mada"/>
              <a:ea typeface="Mada"/>
              <a:cs typeface="Mada"/>
              <a:sym typeface="Mada"/>
            </a:endParaRPr>
          </a:p>
        </p:txBody>
      </p:sp>
      <p:sp>
        <p:nvSpPr>
          <p:cNvPr id="578" name="Google Shape;578;p22"/>
          <p:cNvSpPr txBox="1"/>
          <p:nvPr/>
        </p:nvSpPr>
        <p:spPr>
          <a:xfrm>
            <a:off x="160150" y="9421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Investigations</a:t>
            </a:r>
            <a:endParaRPr b="1" sz="2200">
              <a:highlight>
                <a:schemeClr val="accent4"/>
              </a:highlight>
              <a:latin typeface="Mada"/>
              <a:ea typeface="Mada"/>
              <a:cs typeface="Mada"/>
              <a:sym typeface="Mada"/>
            </a:endParaRPr>
          </a:p>
        </p:txBody>
      </p:sp>
      <p:sp>
        <p:nvSpPr>
          <p:cNvPr id="579" name="Google Shape;579;p22"/>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584" name="Google Shape;584;p22"/>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585" name="Google Shape;585;p22"/>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txBox="1"/>
          <p:nvPr/>
        </p:nvSpPr>
        <p:spPr>
          <a:xfrm>
            <a:off x="464950" y="1466850"/>
            <a:ext cx="6896100" cy="2946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The diagnosis is usually made clinically but joint aspiration may be required to exclude crystal arthritis and articular infection.</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Joint aspirate: Aspirated synovial fluid is sterile, with a high neutrophil count.</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ESR</a:t>
            </a:r>
            <a:r>
              <a:rPr lang="ar" sz="1200">
                <a:latin typeface="Mada"/>
                <a:ea typeface="Mada"/>
                <a:cs typeface="Mada"/>
                <a:sym typeface="Mada"/>
              </a:rPr>
              <a:t> and </a:t>
            </a:r>
            <a:r>
              <a:rPr b="1" lang="ar" sz="1200">
                <a:latin typeface="Mada"/>
                <a:ea typeface="Mada"/>
                <a:cs typeface="Mada"/>
                <a:sym typeface="Mada"/>
              </a:rPr>
              <a:t>CRP</a:t>
            </a:r>
            <a:r>
              <a:rPr lang="ar" sz="1200">
                <a:latin typeface="Mada"/>
                <a:ea typeface="Mada"/>
                <a:cs typeface="Mada"/>
                <a:sym typeface="Mada"/>
              </a:rPr>
              <a:t> are </a:t>
            </a:r>
            <a:r>
              <a:rPr b="1" lang="ar" sz="1200">
                <a:latin typeface="Mada"/>
                <a:ea typeface="Mada"/>
                <a:cs typeface="Mada"/>
                <a:sym typeface="Mada"/>
              </a:rPr>
              <a:t>raised</a:t>
            </a:r>
            <a:r>
              <a:rPr lang="ar" sz="1200">
                <a:latin typeface="Mada"/>
                <a:ea typeface="Mada"/>
                <a:cs typeface="Mada"/>
                <a:sym typeface="Mada"/>
              </a:rPr>
              <a:t>, urethritis may be confirmed in the </a:t>
            </a:r>
            <a:r>
              <a:rPr b="1" lang="ar" sz="1200">
                <a:latin typeface="Mada"/>
                <a:ea typeface="Mada"/>
                <a:cs typeface="Mada"/>
                <a:sym typeface="Mada"/>
              </a:rPr>
              <a:t>‘two-glass test’</a:t>
            </a:r>
            <a:r>
              <a:rPr lang="ar" sz="1200">
                <a:latin typeface="Mada"/>
                <a:ea typeface="Mada"/>
                <a:cs typeface="Mada"/>
                <a:sym typeface="Mada"/>
              </a:rPr>
              <a:t> by demonstration of mucoid threads in the </a:t>
            </a:r>
            <a:r>
              <a:rPr b="1" lang="ar" sz="1200">
                <a:latin typeface="Mada"/>
                <a:ea typeface="Mada"/>
                <a:cs typeface="Mada"/>
                <a:sym typeface="Mada"/>
              </a:rPr>
              <a:t>first-void specimen that clear in the second</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High vaginal swabs may reveal </a:t>
            </a:r>
            <a:r>
              <a:rPr b="1" lang="ar" sz="1200">
                <a:latin typeface="Mada"/>
                <a:ea typeface="Mada"/>
                <a:cs typeface="Mada"/>
                <a:sym typeface="Mada"/>
              </a:rPr>
              <a:t>Chlamydia on culture</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Except</a:t>
            </a:r>
            <a:r>
              <a:rPr lang="ar" sz="1200">
                <a:latin typeface="Mada"/>
                <a:ea typeface="Mada"/>
                <a:cs typeface="Mada"/>
                <a:sym typeface="Mada"/>
              </a:rPr>
              <a:t> for </a:t>
            </a:r>
            <a:r>
              <a:rPr b="1" lang="ar" sz="1200">
                <a:latin typeface="Mada"/>
                <a:ea typeface="Mada"/>
                <a:cs typeface="Mada"/>
                <a:sym typeface="Mada"/>
              </a:rPr>
              <a:t>post-Salmonella</a:t>
            </a:r>
            <a:r>
              <a:rPr lang="ar" sz="1200">
                <a:latin typeface="Mada"/>
                <a:ea typeface="Mada"/>
                <a:cs typeface="Mada"/>
                <a:sym typeface="Mada"/>
              </a:rPr>
              <a:t> arthritis, </a:t>
            </a:r>
            <a:r>
              <a:rPr b="1" lang="ar" sz="1200">
                <a:latin typeface="Mada"/>
                <a:ea typeface="Mada"/>
                <a:cs typeface="Mada"/>
                <a:sym typeface="Mada"/>
              </a:rPr>
              <a:t>stool cultures are usually negative</a:t>
            </a:r>
            <a:r>
              <a:rPr lang="ar" sz="1200">
                <a:latin typeface="Mada"/>
                <a:ea typeface="Mada"/>
                <a:cs typeface="Mada"/>
                <a:sym typeface="Mada"/>
              </a:rPr>
              <a:t> by the time the arthritis presents but serology may help confirm previous dysentery. </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Serology: </a:t>
            </a:r>
            <a:r>
              <a:rPr lang="ar" sz="1200">
                <a:latin typeface="Mada"/>
                <a:ea typeface="Mada"/>
                <a:cs typeface="Mada"/>
                <a:sym typeface="Mada"/>
              </a:rPr>
              <a:t>RF, ACPA and ANA are negative.</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Radiology: </a:t>
            </a:r>
            <a:endParaRPr b="1" sz="1200">
              <a:latin typeface="Mada"/>
              <a:ea typeface="Mada"/>
              <a:cs typeface="Mada"/>
              <a:sym typeface="Mada"/>
            </a:endParaRPr>
          </a:p>
          <a:p>
            <a:pPr indent="-304800" lvl="1" marL="914400" rtl="0" algn="l">
              <a:spcBef>
                <a:spcPts val="0"/>
              </a:spcBef>
              <a:spcAft>
                <a:spcPts val="0"/>
              </a:spcAft>
              <a:buSzPts val="1200"/>
              <a:buFont typeface="Mada"/>
              <a:buAutoNum type="alphaLcParenR"/>
            </a:pPr>
            <a:r>
              <a:rPr lang="ar" sz="1200">
                <a:latin typeface="Mada"/>
                <a:ea typeface="Mada"/>
                <a:cs typeface="Mada"/>
                <a:sym typeface="Mada"/>
              </a:rPr>
              <a:t>In contrast to AS, radiographic sacroiliitis is often </a:t>
            </a:r>
            <a:r>
              <a:rPr b="1" lang="ar" sz="1200">
                <a:latin typeface="Mada"/>
                <a:ea typeface="Mada"/>
                <a:cs typeface="Mada"/>
                <a:sym typeface="Mada"/>
              </a:rPr>
              <a:t>asymmetrical</a:t>
            </a:r>
            <a:r>
              <a:rPr lang="ar" sz="1200">
                <a:latin typeface="Mada"/>
                <a:ea typeface="Mada"/>
                <a:cs typeface="Mada"/>
                <a:sym typeface="Mada"/>
              </a:rPr>
              <a:t> and sometimes </a:t>
            </a:r>
            <a:r>
              <a:rPr b="1" lang="ar" sz="1200">
                <a:latin typeface="Mada"/>
                <a:ea typeface="Mada"/>
                <a:cs typeface="Mada"/>
                <a:sym typeface="Mada"/>
              </a:rPr>
              <a:t>unilateral</a:t>
            </a:r>
            <a:r>
              <a:rPr lang="ar" sz="1200">
                <a:latin typeface="Mada"/>
                <a:ea typeface="Mada"/>
                <a:cs typeface="Mada"/>
                <a:sym typeface="Mada"/>
              </a:rPr>
              <a:t>, and </a:t>
            </a:r>
            <a:r>
              <a:rPr b="1" lang="ar" sz="1200">
                <a:latin typeface="Mada"/>
                <a:ea typeface="Mada"/>
                <a:cs typeface="Mada"/>
                <a:sym typeface="Mada"/>
              </a:rPr>
              <a:t>syndesmophytes</a:t>
            </a:r>
            <a:r>
              <a:rPr lang="ar" sz="1200">
                <a:latin typeface="Mada"/>
                <a:ea typeface="Mada"/>
                <a:cs typeface="Mada"/>
                <a:sym typeface="Mada"/>
              </a:rPr>
              <a:t> are predominantly </a:t>
            </a:r>
            <a:r>
              <a:rPr b="1" lang="ar" sz="1200">
                <a:latin typeface="Mada"/>
                <a:ea typeface="Mada"/>
                <a:cs typeface="Mada"/>
                <a:sym typeface="Mada"/>
              </a:rPr>
              <a:t>coarse and asymmetrical</a:t>
            </a:r>
            <a:r>
              <a:rPr lang="ar" sz="1200">
                <a:latin typeface="Mada"/>
                <a:ea typeface="Mada"/>
                <a:cs typeface="Mada"/>
                <a:sym typeface="Mada"/>
              </a:rPr>
              <a:t>, often extending beyond the contours of the annulus (</a:t>
            </a:r>
            <a:r>
              <a:rPr b="1" lang="ar" sz="1200">
                <a:latin typeface="Mada"/>
                <a:ea typeface="Mada"/>
                <a:cs typeface="Mada"/>
                <a:sym typeface="Mada"/>
              </a:rPr>
              <a:t>‘non-marginal’</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Clr>
                <a:srgbClr val="2F497E"/>
              </a:buClr>
              <a:buSzPts val="1200"/>
              <a:buFont typeface="Mada"/>
              <a:buAutoNum type="alphaLcParenR"/>
            </a:pPr>
            <a:r>
              <a:rPr lang="ar" sz="1200">
                <a:latin typeface="Mada"/>
                <a:ea typeface="Mada"/>
                <a:cs typeface="Mada"/>
                <a:sym typeface="Mada"/>
              </a:rPr>
              <a:t>Radiographic changes in the peripheral joints and spine are</a:t>
            </a:r>
            <a:r>
              <a:rPr lang="ar" sz="1200">
                <a:solidFill>
                  <a:srgbClr val="2F497E"/>
                </a:solidFill>
                <a:latin typeface="Mada"/>
                <a:ea typeface="Mada"/>
                <a:cs typeface="Mada"/>
                <a:sym typeface="Mada"/>
              </a:rPr>
              <a:t> </a:t>
            </a:r>
            <a:r>
              <a:rPr b="1" lang="ar" sz="1200">
                <a:solidFill>
                  <a:srgbClr val="CC0000"/>
                </a:solidFill>
                <a:latin typeface="Mada"/>
                <a:ea typeface="Mada"/>
                <a:cs typeface="Mada"/>
                <a:sym typeface="Mada"/>
              </a:rPr>
              <a:t>identical to those seen in psoriasis.</a:t>
            </a:r>
            <a:endParaRPr b="1" sz="1200">
              <a:solidFill>
                <a:srgbClr val="CC0000"/>
              </a:solidFill>
              <a:latin typeface="Mada"/>
              <a:ea typeface="Mada"/>
              <a:cs typeface="Mada"/>
              <a:sym typeface="Mada"/>
            </a:endParaRPr>
          </a:p>
        </p:txBody>
      </p:sp>
      <p:sp>
        <p:nvSpPr>
          <p:cNvPr id="588" name="Google Shape;588;p22"/>
          <p:cNvSpPr txBox="1"/>
          <p:nvPr/>
        </p:nvSpPr>
        <p:spPr>
          <a:xfrm>
            <a:off x="160150" y="450445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589" name="Google Shape;589;p22"/>
          <p:cNvSpPr txBox="1"/>
          <p:nvPr/>
        </p:nvSpPr>
        <p:spPr>
          <a:xfrm>
            <a:off x="323850" y="4953000"/>
            <a:ext cx="6915300" cy="235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Acute ReA</a:t>
            </a:r>
            <a:r>
              <a:rPr lang="ar" sz="1200">
                <a:latin typeface="Mada"/>
                <a:ea typeface="Mada"/>
                <a:cs typeface="Mada"/>
                <a:sym typeface="Mada"/>
              </a:rPr>
              <a:t>  → rest, NSAIDs and analgesics.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Monarticular synovitis</a:t>
            </a:r>
            <a:r>
              <a:rPr lang="ar" sz="1200">
                <a:latin typeface="Mada"/>
                <a:ea typeface="Mada"/>
                <a:cs typeface="Mada"/>
                <a:sym typeface="Mada"/>
              </a:rPr>
              <a:t> → </a:t>
            </a:r>
            <a:r>
              <a:rPr lang="ar" sz="1200">
                <a:latin typeface="Mada"/>
                <a:ea typeface="Mada"/>
                <a:cs typeface="Mada"/>
                <a:sym typeface="Mada"/>
              </a:rPr>
              <a:t>Intra-articular glucocorticoids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Polyarticular disease</a:t>
            </a:r>
            <a:r>
              <a:rPr lang="ar" sz="1200">
                <a:latin typeface="Mada"/>
                <a:ea typeface="Mada"/>
                <a:cs typeface="Mada"/>
                <a:sym typeface="Mada"/>
              </a:rPr>
              <a:t> → Systemic glucocorticoids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If </a:t>
            </a:r>
            <a:r>
              <a:rPr b="1" lang="ar" sz="1200">
                <a:latin typeface="Mada"/>
                <a:ea typeface="Mada"/>
                <a:cs typeface="Mada"/>
                <a:sym typeface="Mada"/>
              </a:rPr>
              <a:t>chlamydial urethritis</a:t>
            </a:r>
            <a:r>
              <a:rPr lang="ar" sz="1200">
                <a:latin typeface="Mada"/>
                <a:ea typeface="Mada"/>
                <a:cs typeface="Mada"/>
                <a:sym typeface="Mada"/>
              </a:rPr>
              <a:t> is diagnosed, it should be treated empirically with a short course of </a:t>
            </a:r>
            <a:r>
              <a:rPr b="1" lang="ar" sz="1200">
                <a:latin typeface="Mada"/>
                <a:ea typeface="Mada"/>
                <a:cs typeface="Mada"/>
                <a:sym typeface="Mada"/>
              </a:rPr>
              <a:t>doxycycline</a:t>
            </a:r>
            <a:r>
              <a:rPr lang="ar" sz="1200">
                <a:latin typeface="Mada"/>
                <a:ea typeface="Mada"/>
                <a:cs typeface="Mada"/>
                <a:sym typeface="Mada"/>
              </a:rPr>
              <a:t> or a single dose of </a:t>
            </a:r>
            <a:r>
              <a:rPr b="1" lang="ar" sz="1200">
                <a:latin typeface="Mada"/>
                <a:ea typeface="Mada"/>
                <a:cs typeface="Mada"/>
                <a:sym typeface="Mada"/>
              </a:rPr>
              <a:t>azithromycin</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Relapsing cases, persistent marked symptoms</a:t>
            </a:r>
            <a:r>
              <a:rPr lang="ar" sz="1200">
                <a:latin typeface="Mada"/>
                <a:ea typeface="Mada"/>
                <a:cs typeface="Mada"/>
                <a:sym typeface="Mada"/>
              </a:rPr>
              <a:t>, </a:t>
            </a:r>
            <a:r>
              <a:rPr b="1" lang="ar" sz="1200">
                <a:latin typeface="Mada"/>
                <a:ea typeface="Mada"/>
                <a:cs typeface="Mada"/>
                <a:sym typeface="Mada"/>
              </a:rPr>
              <a:t>recurrent arthritis</a:t>
            </a:r>
            <a:r>
              <a:rPr lang="ar" sz="1200">
                <a:latin typeface="Mada"/>
                <a:ea typeface="Mada"/>
                <a:cs typeface="Mada"/>
                <a:sym typeface="Mada"/>
              </a:rPr>
              <a:t> or </a:t>
            </a:r>
            <a:r>
              <a:rPr b="1" lang="ar" sz="1200">
                <a:latin typeface="Mada"/>
                <a:ea typeface="Mada"/>
                <a:cs typeface="Mada"/>
                <a:sym typeface="Mada"/>
              </a:rPr>
              <a:t>severe keratoderma blennorrhagica</a:t>
            </a:r>
            <a:r>
              <a:rPr lang="ar" sz="1200">
                <a:latin typeface="Mada"/>
                <a:ea typeface="Mada"/>
                <a:cs typeface="Mada"/>
                <a:sym typeface="Mada"/>
              </a:rPr>
              <a:t>. → Treatment with DMARDs (usually sulfasalazine or methotrexate)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Anterior uveitis</a:t>
            </a:r>
            <a:r>
              <a:rPr lang="ar" sz="1200">
                <a:latin typeface="Mada"/>
                <a:ea typeface="Mada"/>
                <a:cs typeface="Mada"/>
                <a:sym typeface="Mada"/>
              </a:rPr>
              <a:t> is a medical emergency requiring topical, subconjunctival or systemic glucocorticoids.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For </a:t>
            </a:r>
            <a:r>
              <a:rPr b="1" lang="ar" sz="1200">
                <a:latin typeface="Mada"/>
                <a:ea typeface="Mada"/>
                <a:cs typeface="Mada"/>
                <a:sym typeface="Mada"/>
              </a:rPr>
              <a:t>DMARD-recalcitrant cases</a:t>
            </a:r>
            <a:r>
              <a:rPr lang="ar" sz="1200">
                <a:latin typeface="Mada"/>
                <a:ea typeface="Mada"/>
                <a:cs typeface="Mada"/>
                <a:sym typeface="Mada"/>
              </a:rPr>
              <a:t>, anti-TNF therapy should be considered.</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Note: </a:t>
            </a:r>
            <a:r>
              <a:rPr lang="ar" sz="1200">
                <a:latin typeface="Mada"/>
                <a:ea typeface="Mada"/>
                <a:cs typeface="Mada"/>
                <a:sym typeface="Mada"/>
              </a:rPr>
              <a:t>There is no convincing evidence for the use of antibiotics unless a triggering infection is identified. </a:t>
            </a:r>
            <a:endParaRPr sz="1200">
              <a:latin typeface="Mada"/>
              <a:ea typeface="Mada"/>
              <a:cs typeface="Mada"/>
              <a:sym typeface="Mada"/>
            </a:endParaRPr>
          </a:p>
        </p:txBody>
      </p:sp>
      <p:pic>
        <p:nvPicPr>
          <p:cNvPr id="590" name="Google Shape;590;p22"/>
          <p:cNvPicPr preferRelativeResize="0"/>
          <p:nvPr/>
        </p:nvPicPr>
        <p:blipFill>
          <a:blip r:embed="rId3">
            <a:alphaModFix/>
          </a:blip>
          <a:stretch>
            <a:fillRect/>
          </a:stretch>
        </p:blipFill>
        <p:spPr>
          <a:xfrm>
            <a:off x="2125437" y="7622825"/>
            <a:ext cx="3309125" cy="2165150"/>
          </a:xfrm>
          <a:prstGeom prst="rect">
            <a:avLst/>
          </a:prstGeom>
          <a:noFill/>
          <a:ln>
            <a:noFill/>
          </a:ln>
        </p:spPr>
      </p:pic>
      <p:sp>
        <p:nvSpPr>
          <p:cNvPr id="591" name="Google Shape;591;p22"/>
          <p:cNvSpPr/>
          <p:nvPr/>
        </p:nvSpPr>
        <p:spPr>
          <a:xfrm>
            <a:off x="0" y="0"/>
            <a:ext cx="1285800" cy="4506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OBJ.</a:t>
            </a:r>
            <a:endParaRPr b="1" sz="2000">
              <a:solidFill>
                <a:srgbClr val="FFFFFF"/>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graphicFrame>
        <p:nvGraphicFramePr>
          <p:cNvPr id="596" name="Google Shape;596;p23"/>
          <p:cNvGraphicFramePr/>
          <p:nvPr/>
        </p:nvGraphicFramePr>
        <p:xfrm>
          <a:off x="142875" y="964500"/>
          <a:ext cx="3000000" cy="3000000"/>
        </p:xfrm>
        <a:graphic>
          <a:graphicData uri="http://schemas.openxmlformats.org/drawingml/2006/table">
            <a:tbl>
              <a:tblPr>
                <a:noFill/>
                <a:tableStyleId>{DF155117-B5A0-4FFC-AB25-3239F44ED1F6}</a:tableStyleId>
              </a:tblPr>
              <a:tblGrid>
                <a:gridCol w="1217950"/>
                <a:gridCol w="3656950"/>
                <a:gridCol w="2437450"/>
              </a:tblGrid>
              <a:tr h="396200">
                <a:tc gridSpan="3">
                  <a:txBody>
                    <a:bodyPr/>
                    <a:lstStyle/>
                    <a:p>
                      <a:pPr indent="0" lvl="0" marL="0" rtl="0" algn="ctr">
                        <a:spcBef>
                          <a:spcPts val="0"/>
                        </a:spcBef>
                        <a:spcAft>
                          <a:spcPts val="0"/>
                        </a:spcAft>
                        <a:buNone/>
                      </a:pPr>
                      <a:r>
                        <a:rPr b="1" lang="ar" sz="1700">
                          <a:solidFill>
                            <a:srgbClr val="FFFFFF"/>
                          </a:solidFill>
                          <a:latin typeface="Mada"/>
                          <a:ea typeface="Mada"/>
                          <a:cs typeface="Mada"/>
                          <a:sym typeface="Mada"/>
                        </a:rPr>
                        <a:t>Ankylosing spondylitis</a:t>
                      </a:r>
                      <a:endParaRPr b="1" sz="1700">
                        <a:solidFill>
                          <a:srgbClr val="FFFFFF"/>
                        </a:solidFill>
                        <a:latin typeface="Mada"/>
                        <a:ea typeface="Mada"/>
                        <a:cs typeface="Mada"/>
                        <a:sym typeface="Mada"/>
                      </a:endParaRPr>
                    </a:p>
                  </a:txBody>
                  <a:tcPr marT="91425" marB="91425" marR="91425" marL="91425" anchor="ctr">
                    <a:solidFill>
                      <a:schemeClr val="accent1"/>
                    </a:solidFill>
                  </a:tcPr>
                </a:tc>
                <a:tc hMerge="1"/>
                <a:tc hMerge="1"/>
              </a:tr>
              <a:tr h="396200">
                <a:tc>
                  <a:txBody>
                    <a:bodyPr/>
                    <a:lstStyle/>
                    <a:p>
                      <a:pPr indent="0" lvl="0" marL="0" rtl="0" algn="ctr">
                        <a:spcBef>
                          <a:spcPts val="0"/>
                        </a:spcBef>
                        <a:spcAft>
                          <a:spcPts val="0"/>
                        </a:spcAft>
                        <a:buNone/>
                      </a:pPr>
                      <a:r>
                        <a:rPr b="1" lang="ar" sz="1300">
                          <a:latin typeface="Mada"/>
                          <a:ea typeface="Mada"/>
                          <a:cs typeface="Mada"/>
                          <a:sym typeface="Mada"/>
                        </a:rPr>
                        <a:t>Definition</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rPr lang="ar" sz="1200">
                          <a:latin typeface="Mada"/>
                          <a:ea typeface="Mada"/>
                          <a:cs typeface="Mada"/>
                          <a:sym typeface="Mada"/>
                        </a:rPr>
                        <a:t>Ankylosing spondylitis (AS) is defined by the presence of </a:t>
                      </a:r>
                      <a:r>
                        <a:rPr b="1" lang="ar" sz="1200">
                          <a:solidFill>
                            <a:srgbClr val="CC0000"/>
                          </a:solidFill>
                          <a:latin typeface="Mada"/>
                          <a:ea typeface="Mada"/>
                          <a:cs typeface="Mada"/>
                          <a:sym typeface="Mada"/>
                        </a:rPr>
                        <a:t>sacroiliitis on X-ray</a:t>
                      </a:r>
                      <a:r>
                        <a:rPr lang="ar" sz="1200">
                          <a:latin typeface="Mada"/>
                          <a:ea typeface="Mada"/>
                          <a:cs typeface="Mada"/>
                          <a:sym typeface="Mada"/>
                        </a:rPr>
                        <a:t> and other structural changes on spine X-rays, which may eventually progress to bony fusion of the spine. SI joint is the most common to be affected.</a:t>
                      </a:r>
                      <a:endParaRPr sz="1200">
                        <a:latin typeface="Mada"/>
                        <a:ea typeface="Mada"/>
                        <a:cs typeface="Mada"/>
                        <a:sym typeface="Mada"/>
                      </a:endParaRPr>
                    </a:p>
                  </a:txBody>
                  <a:tcPr marT="91425" marB="91425" marR="91425" marL="91425"/>
                </a:tc>
                <a:tc hMerge="1"/>
              </a:tr>
              <a:tr h="381000">
                <a:tc>
                  <a:txBody>
                    <a:bodyPr/>
                    <a:lstStyle/>
                    <a:p>
                      <a:pPr indent="0" lvl="0" marL="0" rtl="0" algn="ctr">
                        <a:spcBef>
                          <a:spcPts val="0"/>
                        </a:spcBef>
                        <a:spcAft>
                          <a:spcPts val="0"/>
                        </a:spcAft>
                        <a:buNone/>
                      </a:pPr>
                      <a:r>
                        <a:rPr b="1" lang="ar" sz="1300">
                          <a:latin typeface="Mada"/>
                          <a:ea typeface="Mada"/>
                          <a:cs typeface="Mada"/>
                          <a:sym typeface="Mada"/>
                        </a:rPr>
                        <a:t>Association</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rPr lang="ar" sz="1200">
                          <a:latin typeface="Mada"/>
                          <a:ea typeface="Mada"/>
                          <a:cs typeface="Mada"/>
                          <a:sym typeface="Mada"/>
                        </a:rPr>
                        <a:t>HLA-B27</a:t>
                      </a:r>
                      <a:endParaRPr sz="1200">
                        <a:latin typeface="Mada"/>
                        <a:ea typeface="Mada"/>
                        <a:cs typeface="Mada"/>
                        <a:sym typeface="Mada"/>
                      </a:endParaRPr>
                    </a:p>
                  </a:txBody>
                  <a:tcPr marT="91425" marB="91425" marR="91425" marL="91425"/>
                </a:tc>
                <a:tc hMerge="1"/>
              </a:tr>
              <a:tr h="381000">
                <a:tc>
                  <a:txBody>
                    <a:bodyPr/>
                    <a:lstStyle/>
                    <a:p>
                      <a:pPr indent="0" lvl="0" marL="0" rtl="0" algn="ctr">
                        <a:spcBef>
                          <a:spcPts val="0"/>
                        </a:spcBef>
                        <a:spcAft>
                          <a:spcPts val="0"/>
                        </a:spcAft>
                        <a:buNone/>
                      </a:pPr>
                      <a:r>
                        <a:rPr b="1" lang="ar" sz="1300">
                          <a:latin typeface="Mada"/>
                          <a:ea typeface="Mada"/>
                          <a:cs typeface="Mada"/>
                          <a:sym typeface="Mada"/>
                        </a:rPr>
                        <a:t>Typical presentation</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rPr lang="ar" sz="1200">
                          <a:latin typeface="Mada"/>
                          <a:ea typeface="Mada"/>
                          <a:cs typeface="Mada"/>
                          <a:sym typeface="Mada"/>
                        </a:rPr>
                        <a:t>Young man (late teens, early 20s) who presents with  </a:t>
                      </a:r>
                      <a:r>
                        <a:rPr b="1" lang="ar" sz="1200">
                          <a:solidFill>
                            <a:srgbClr val="CC0000"/>
                          </a:solidFill>
                          <a:latin typeface="Mada"/>
                          <a:ea typeface="Mada"/>
                          <a:cs typeface="Mada"/>
                          <a:sym typeface="Mada"/>
                        </a:rPr>
                        <a:t>low back pain</a:t>
                      </a:r>
                      <a:r>
                        <a:rPr lang="ar" sz="1200">
                          <a:latin typeface="Mada"/>
                          <a:ea typeface="Mada"/>
                          <a:cs typeface="Mada"/>
                          <a:sym typeface="Mada"/>
                        </a:rPr>
                        <a:t> and </a:t>
                      </a:r>
                      <a:r>
                        <a:rPr b="1" lang="ar" sz="1200">
                          <a:solidFill>
                            <a:srgbClr val="CC0000"/>
                          </a:solidFill>
                          <a:latin typeface="Mada"/>
                          <a:ea typeface="Mada"/>
                          <a:cs typeface="Mada"/>
                          <a:sym typeface="Mada"/>
                        </a:rPr>
                        <a:t>early morning stiffness</a:t>
                      </a:r>
                      <a:r>
                        <a:rPr lang="ar" sz="1200">
                          <a:latin typeface="Mada"/>
                          <a:ea typeface="Mada"/>
                          <a:cs typeface="Mada"/>
                          <a:sym typeface="Mada"/>
                        </a:rPr>
                        <a:t> with radiation to the buttocks or posterior thighs. </a:t>
                      </a:r>
                      <a:r>
                        <a:rPr b="1" lang="ar" sz="1200">
                          <a:solidFill>
                            <a:srgbClr val="CC0000"/>
                          </a:solidFill>
                          <a:latin typeface="Mada"/>
                          <a:ea typeface="Mada"/>
                          <a:cs typeface="Mada"/>
                          <a:sym typeface="Mada"/>
                        </a:rPr>
                        <a:t>Pain and stiffness improve with exercise,</a:t>
                      </a:r>
                      <a:r>
                        <a:rPr lang="ar" sz="1200">
                          <a:latin typeface="Mada"/>
                          <a:ea typeface="Mada"/>
                          <a:cs typeface="Mada"/>
                          <a:sym typeface="Mada"/>
                        </a:rPr>
                        <a:t> hot shower and worsen with rest. There is a  progressive  loss of spinal movement</a:t>
                      </a:r>
                      <a:endParaRPr sz="1200">
                        <a:latin typeface="Mada"/>
                        <a:ea typeface="Mada"/>
                        <a:cs typeface="Mada"/>
                        <a:sym typeface="Mada"/>
                      </a:endParaRPr>
                    </a:p>
                  </a:txBody>
                  <a:tcPr marT="91425" marB="91425" marR="91425" marL="91425"/>
                </a:tc>
                <a:tc hMerge="1"/>
              </a:tr>
              <a:tr h="381000">
                <a:tc>
                  <a:txBody>
                    <a:bodyPr/>
                    <a:lstStyle/>
                    <a:p>
                      <a:pPr indent="0" lvl="0" marL="0" rtl="0" algn="ctr">
                        <a:spcBef>
                          <a:spcPts val="0"/>
                        </a:spcBef>
                        <a:spcAft>
                          <a:spcPts val="0"/>
                        </a:spcAft>
                        <a:buNone/>
                      </a:pPr>
                      <a:r>
                        <a:rPr b="1" lang="ar" sz="1300">
                          <a:latin typeface="Mada"/>
                          <a:ea typeface="Mada"/>
                          <a:cs typeface="Mada"/>
                          <a:sym typeface="Mada"/>
                        </a:rPr>
                        <a:t>Other features</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Anterior </a:t>
                      </a:r>
                      <a:r>
                        <a:rPr b="1" lang="ar" sz="1200">
                          <a:solidFill>
                            <a:srgbClr val="CC0000"/>
                          </a:solidFill>
                          <a:latin typeface="Mada"/>
                          <a:ea typeface="Mada"/>
                          <a:cs typeface="Mada"/>
                          <a:sym typeface="Mada"/>
                        </a:rPr>
                        <a:t>uveitis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Loss of Lordosis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Kyphosis</a:t>
                      </a:r>
                      <a:r>
                        <a:rPr lang="ar" sz="1200">
                          <a:latin typeface="Mada"/>
                          <a:ea typeface="Mada"/>
                          <a:cs typeface="Mada"/>
                          <a:sym typeface="Mada"/>
                        </a:rPr>
                        <a:t> </a:t>
                      </a:r>
                      <a:endParaRPr sz="1200">
                        <a:latin typeface="Mada"/>
                        <a:ea typeface="Mada"/>
                        <a:cs typeface="Mada"/>
                        <a:sym typeface="Mada"/>
                      </a:endParaRPr>
                    </a:p>
                  </a:txBody>
                  <a:tcPr marT="91425" marB="91425" marR="91425" marL="91425"/>
                </a:tc>
                <a:tc hMerge="1"/>
              </a:tr>
              <a:tr h="381000">
                <a:tc>
                  <a:txBody>
                    <a:bodyPr/>
                    <a:lstStyle/>
                    <a:p>
                      <a:pPr indent="0" lvl="0" marL="0" rtl="0" algn="ctr">
                        <a:spcBef>
                          <a:spcPts val="0"/>
                        </a:spcBef>
                        <a:spcAft>
                          <a:spcPts val="0"/>
                        </a:spcAft>
                        <a:buNone/>
                      </a:pPr>
                      <a:r>
                        <a:rPr b="1" lang="ar" sz="1300">
                          <a:latin typeface="Mada"/>
                          <a:ea typeface="Mada"/>
                          <a:cs typeface="Mada"/>
                          <a:sym typeface="Mada"/>
                        </a:rPr>
                        <a:t>Investigations</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rPr b="1" lang="ar" sz="1200">
                          <a:latin typeface="Mada"/>
                          <a:ea typeface="Mada"/>
                          <a:cs typeface="Mada"/>
                          <a:sym typeface="Mada"/>
                        </a:rPr>
                        <a:t>X-ray (Best initial)</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Sacroiliac joint show irregularity and loss of cortical margins, widening of the joint space and subsequently sclerosis, joint space narrowing and </a:t>
                      </a:r>
                      <a:r>
                        <a:rPr b="1" lang="ar" sz="1200">
                          <a:solidFill>
                            <a:srgbClr val="CC0000"/>
                          </a:solidFill>
                          <a:latin typeface="Mada"/>
                          <a:ea typeface="Mada"/>
                          <a:cs typeface="Mada"/>
                          <a:sym typeface="Mada"/>
                        </a:rPr>
                        <a:t>fusion</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MRI (most accurate)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More </a:t>
                      </a:r>
                      <a:r>
                        <a:rPr lang="ar" sz="1200">
                          <a:latin typeface="Mada"/>
                          <a:ea typeface="Mada"/>
                          <a:cs typeface="Mada"/>
                          <a:sym typeface="Mada"/>
                        </a:rPr>
                        <a:t>sensitive</a:t>
                      </a:r>
                      <a:r>
                        <a:rPr lang="ar" sz="1200">
                          <a:latin typeface="Mada"/>
                          <a:ea typeface="Mada"/>
                          <a:cs typeface="Mada"/>
                          <a:sym typeface="Mada"/>
                        </a:rPr>
                        <a:t> than x-ray</a:t>
                      </a:r>
                      <a:endParaRPr sz="1200">
                        <a:latin typeface="Mada"/>
                        <a:ea typeface="Mada"/>
                        <a:cs typeface="Mada"/>
                        <a:sym typeface="Mada"/>
                      </a:endParaRPr>
                    </a:p>
                  </a:txBody>
                  <a:tcPr marT="91425" marB="91425" marR="91425" marL="91425"/>
                </a:tc>
                <a:tc hMerge="1"/>
              </a:tr>
              <a:tr h="2609850">
                <a:tc>
                  <a:txBody>
                    <a:bodyPr/>
                    <a:lstStyle/>
                    <a:p>
                      <a:pPr indent="0" lvl="0" marL="0" rtl="0" algn="ctr">
                        <a:spcBef>
                          <a:spcPts val="0"/>
                        </a:spcBef>
                        <a:spcAft>
                          <a:spcPts val="0"/>
                        </a:spcAft>
                        <a:buNone/>
                      </a:pPr>
                      <a:r>
                        <a:rPr b="1" lang="ar" sz="1300">
                          <a:latin typeface="Mada"/>
                          <a:ea typeface="Mada"/>
                          <a:cs typeface="Mada"/>
                          <a:sym typeface="Mada"/>
                        </a:rPr>
                        <a:t>Criteria</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c hMerge="1"/>
              </a:tr>
              <a:tr h="609600">
                <a:tc>
                  <a:txBody>
                    <a:bodyPr/>
                    <a:lstStyle/>
                    <a:p>
                      <a:pPr indent="0" lvl="0" marL="0" rtl="0" algn="ctr">
                        <a:spcBef>
                          <a:spcPts val="0"/>
                        </a:spcBef>
                        <a:spcAft>
                          <a:spcPts val="0"/>
                        </a:spcAft>
                        <a:buNone/>
                      </a:pPr>
                      <a:r>
                        <a:rPr b="1" lang="ar" sz="1300">
                          <a:latin typeface="Mada"/>
                          <a:ea typeface="Mada"/>
                          <a:cs typeface="Mada"/>
                          <a:sym typeface="Mada"/>
                        </a:rPr>
                        <a:t>Treatment</a:t>
                      </a:r>
                      <a:endParaRPr b="1" sz="1300">
                        <a:latin typeface="Mada"/>
                        <a:ea typeface="Mada"/>
                        <a:cs typeface="Mada"/>
                        <a:sym typeface="Mada"/>
                      </a:endParaRPr>
                    </a:p>
                  </a:txBody>
                  <a:tcPr marT="91425" marB="91425" marR="91425" marL="91425" anchor="ctr">
                    <a:solidFill>
                      <a:schemeClr val="accent4"/>
                    </a:solidFill>
                  </a:tcPr>
                </a:tc>
                <a:tc gridSpan="2">
                  <a:txBody>
                    <a:bodyPr/>
                    <a:lstStyle/>
                    <a:p>
                      <a:pPr indent="0" lvl="0" marL="0" rtl="0" algn="l">
                        <a:spcBef>
                          <a:spcPts val="0"/>
                        </a:spcBef>
                        <a:spcAft>
                          <a:spcPts val="0"/>
                        </a:spcAft>
                        <a:buNone/>
                      </a:pPr>
                      <a:r>
                        <a:rPr b="1" lang="ar" sz="1200">
                          <a:latin typeface="Mada"/>
                          <a:ea typeface="Mada"/>
                          <a:cs typeface="Mada"/>
                          <a:sym typeface="Mada"/>
                        </a:rPr>
                        <a:t>First line:</a:t>
                      </a:r>
                      <a:r>
                        <a:rPr lang="ar" sz="1200">
                          <a:latin typeface="Mada"/>
                          <a:ea typeface="Mada"/>
                          <a:cs typeface="Mada"/>
                          <a:sym typeface="Mada"/>
                        </a:rPr>
                        <a:t> NSAIDs (e.g. Diclofenac, Ibuprofen)  to relieve symptoms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Second line: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Axial AS: Biologic therapy (Anti-TNF or IL-17 inhibitors)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Peripheral AS: Sulfasalazine, failed? → Local corticosteroids, failed? → Anti-TNF or IL-17 inhibitors</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NOTE:</a:t>
                      </a:r>
                      <a:r>
                        <a:rPr lang="ar" sz="1200">
                          <a:latin typeface="Mada"/>
                          <a:ea typeface="Mada"/>
                          <a:cs typeface="Mada"/>
                          <a:sym typeface="Mada"/>
                        </a:rPr>
                        <a:t> Sulfasalazine &amp; Local corticosteroids are NOT used for axial AS! Anti-TNF can also treat all the associated features e.g. uveitis, enthesitis, peripheral arthritis, skin psoriasis </a:t>
                      </a:r>
                      <a:endParaRPr sz="1200">
                        <a:latin typeface="Mada"/>
                        <a:ea typeface="Mada"/>
                        <a:cs typeface="Mada"/>
                        <a:sym typeface="Mada"/>
                      </a:endParaRPr>
                    </a:p>
                  </a:txBody>
                  <a:tcPr marT="91425" marB="91425" marR="91425" marL="91425"/>
                </a:tc>
                <a:tc hMerge="1"/>
              </a:tr>
            </a:tbl>
          </a:graphicData>
        </a:graphic>
      </p:graphicFrame>
      <p:pic>
        <p:nvPicPr>
          <p:cNvPr id="597" name="Google Shape;597;p23"/>
          <p:cNvPicPr preferRelativeResize="0"/>
          <p:nvPr/>
        </p:nvPicPr>
        <p:blipFill>
          <a:blip r:embed="rId3">
            <a:alphaModFix/>
          </a:blip>
          <a:stretch>
            <a:fillRect/>
          </a:stretch>
        </p:blipFill>
        <p:spPr>
          <a:xfrm>
            <a:off x="2286000" y="5193450"/>
            <a:ext cx="4386688" cy="228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4"/>
          <p:cNvSpPr/>
          <p:nvPr/>
        </p:nvSpPr>
        <p:spPr>
          <a:xfrm>
            <a:off x="138722" y="818449"/>
            <a:ext cx="7281000" cy="92073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100">
                <a:solidFill>
                  <a:srgbClr val="674EA7"/>
                </a:solidFill>
                <a:latin typeface="Cabin"/>
                <a:ea typeface="Cabin"/>
                <a:cs typeface="Cabin"/>
                <a:sym typeface="Cabin"/>
              </a:rPr>
              <a:t>Q1: </a:t>
            </a:r>
            <a:r>
              <a:rPr b="1" lang="ar" sz="1100">
                <a:solidFill>
                  <a:srgbClr val="674EA7"/>
                </a:solidFill>
                <a:latin typeface="Cabin"/>
                <a:ea typeface="Cabin"/>
                <a:cs typeface="Cabin"/>
                <a:sym typeface="Cabin"/>
              </a:rPr>
              <a:t>A 23-year-old man presents to the rheumatology clinic with lower back and hip pain. These have been occurring every day for the past two months. Pain and stiffness are worse in the mornings. He also mentions that his right heel has been hurting. He is previously fit and well, but had occasions of lower back pain when he was a teenager. His symptoms have stopped him from playing tennis. Recent blood tests organized by his GP have shown a raised C-reactive protein (CRP) and erythrocyte sedimentation rate (ESR). What is the most appropriate treatment?</a:t>
            </a:r>
            <a:endParaRPr b="1" sz="1100">
              <a:solidFill>
                <a:srgbClr val="674EA7"/>
              </a:solidFill>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A- </a:t>
            </a:r>
            <a:r>
              <a:rPr lang="ar" sz="1100">
                <a:latin typeface="Cabin"/>
                <a:ea typeface="Cabin"/>
                <a:cs typeface="Cabin"/>
                <a:sym typeface="Cabin"/>
              </a:rPr>
              <a:t>NSAID and spinal exercises</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B- </a:t>
            </a:r>
            <a:r>
              <a:rPr lang="ar" sz="1100">
                <a:latin typeface="Cabin"/>
                <a:ea typeface="Cabin"/>
                <a:cs typeface="Cabin"/>
                <a:sym typeface="Cabin"/>
              </a:rPr>
              <a:t>NSAID and bed rest</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C- </a:t>
            </a:r>
            <a:r>
              <a:rPr lang="ar" sz="1100">
                <a:latin typeface="Cabin"/>
                <a:ea typeface="Cabin"/>
                <a:cs typeface="Cabin"/>
                <a:sym typeface="Cabin"/>
              </a:rPr>
              <a:t>Oral prednisolone</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D- </a:t>
            </a:r>
            <a:r>
              <a:rPr lang="ar" sz="1100">
                <a:latin typeface="Cabin"/>
                <a:ea typeface="Cabin"/>
                <a:cs typeface="Cabin"/>
                <a:sym typeface="Cabin"/>
              </a:rPr>
              <a:t>Methotrexate plus sulfasalazine</a:t>
            </a:r>
            <a:endParaRPr sz="1100">
              <a:latin typeface="Cabin"/>
              <a:ea typeface="Cabin"/>
              <a:cs typeface="Cabin"/>
              <a:sym typeface="Cabin"/>
            </a:endParaRPr>
          </a:p>
          <a:p>
            <a:pPr indent="0" lvl="0" marL="0" rtl="0" algn="l">
              <a:spcBef>
                <a:spcPts val="0"/>
              </a:spcBef>
              <a:spcAft>
                <a:spcPts val="0"/>
              </a:spcAft>
              <a:buNone/>
            </a:pPr>
            <a:r>
              <a:rPr lang="ar" sz="1100">
                <a:latin typeface="Cabin"/>
                <a:ea typeface="Cabin"/>
                <a:cs typeface="Cabin"/>
                <a:sym typeface="Cabin"/>
              </a:rPr>
              <a:t>E- Bed rest</a:t>
            </a:r>
            <a:endParaRPr sz="1100">
              <a:latin typeface="Cabin"/>
              <a:ea typeface="Cabin"/>
              <a:cs typeface="Cabin"/>
              <a:sym typeface="Cabin"/>
            </a:endParaRPr>
          </a:p>
          <a:p>
            <a:pPr indent="0" lvl="0" marL="0" rtl="0" algn="l">
              <a:spcBef>
                <a:spcPts val="0"/>
              </a:spcBef>
              <a:spcAft>
                <a:spcPts val="0"/>
              </a:spcAft>
              <a:buNone/>
            </a:pPr>
            <a:r>
              <a:t/>
            </a:r>
            <a:endParaRPr sz="1100">
              <a:solidFill>
                <a:srgbClr val="674EA7"/>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Q2: </a:t>
            </a:r>
            <a:r>
              <a:rPr b="1" lang="ar" sz="1100">
                <a:solidFill>
                  <a:srgbClr val="674EA7"/>
                </a:solidFill>
                <a:latin typeface="Cabin"/>
                <a:ea typeface="Cabin"/>
                <a:cs typeface="Cabin"/>
                <a:sym typeface="Cabin"/>
              </a:rPr>
              <a:t>A 20-year-old man presents to accident and emergency with sudden onset pain in the right eye, with associated blurred vision and discomfort when gazing at the lights. He has a history of back pain and has recently been diagnosed with ankylosing spondylosis. What is the most likely cause of his eye pain? </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A-</a:t>
            </a:r>
            <a:r>
              <a:rPr lang="ar" sz="1100">
                <a:latin typeface="Cabin"/>
                <a:ea typeface="Cabin"/>
                <a:cs typeface="Cabin"/>
                <a:sym typeface="Cabin"/>
              </a:rPr>
              <a:t> Conjunctivitis</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Retinal detachment</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Anterior uveitis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Corneal ulceration</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Acute glaucoma</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Q3: </a:t>
            </a:r>
            <a:r>
              <a:rPr b="1" lang="ar" sz="1100">
                <a:solidFill>
                  <a:srgbClr val="674EA7"/>
                </a:solidFill>
                <a:latin typeface="Cabin"/>
                <a:ea typeface="Cabin"/>
                <a:cs typeface="Cabin"/>
                <a:sym typeface="Cabin"/>
              </a:rPr>
              <a:t>A 55-year-old man presents to his GP with a 2-week history of pain in his hands. The pain is particularly bad in his right hand. On examination, brown discoloration of the nails with onycholysis is noted and the distal interphalangeal joints are tender on palpation. What is the most likely diagnosis? </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a:t>
            </a:r>
            <a:r>
              <a:rPr lang="ar" sz="1100">
                <a:solidFill>
                  <a:schemeClr val="dk1"/>
                </a:solidFill>
                <a:latin typeface="Cabin"/>
                <a:ea typeface="Cabin"/>
                <a:cs typeface="Cabin"/>
                <a:sym typeface="Cabin"/>
              </a:rPr>
              <a:t>Rheumatoid 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Dermatomyositis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Reactive 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Osteoarthritis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Psoriatic arthritis</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Q4: </a:t>
            </a:r>
            <a:r>
              <a:rPr b="1" lang="ar" sz="1100">
                <a:solidFill>
                  <a:srgbClr val="674EA7"/>
                </a:solidFill>
                <a:latin typeface="Cabin"/>
                <a:ea typeface="Cabin"/>
                <a:cs typeface="Cabin"/>
                <a:sym typeface="Cabin"/>
              </a:rPr>
              <a:t>A 30-year-old man presents to his GP with a 1-week history of painful, swollen knees and a painful right heel. Further history reveals that he has been experiencing burning pains while urinating for the past 2 weeks and that his eyes have become red and itchy. What is the most likely diagnosis?</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a:t>
            </a:r>
            <a:r>
              <a:rPr lang="ar" sz="1100">
                <a:solidFill>
                  <a:schemeClr val="dk1"/>
                </a:solidFill>
                <a:latin typeface="Cabin"/>
                <a:ea typeface="Cabin"/>
                <a:cs typeface="Cabin"/>
                <a:sym typeface="Cabin"/>
              </a:rPr>
              <a:t>Septic 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a:t>
            </a:r>
            <a:r>
              <a:rPr lang="ar" sz="1100">
                <a:solidFill>
                  <a:schemeClr val="dk1"/>
                </a:solidFill>
                <a:latin typeface="Cabin"/>
                <a:ea typeface="Cabin"/>
                <a:cs typeface="Cabin"/>
                <a:sym typeface="Cabin"/>
              </a:rPr>
              <a:t>Gout</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a:t>
            </a:r>
            <a:r>
              <a:rPr lang="ar" sz="1100">
                <a:solidFill>
                  <a:schemeClr val="dk1"/>
                </a:solidFill>
                <a:latin typeface="Cabin"/>
                <a:ea typeface="Cabin"/>
                <a:cs typeface="Cabin"/>
                <a:sym typeface="Cabin"/>
              </a:rPr>
              <a:t>Ankylosing spondylitis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Enteropathic arthritis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Reactive arthritis</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solidFill>
                <a:srgbClr val="674EA7"/>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rgbClr val="674EA7"/>
                </a:solidFill>
                <a:latin typeface="Cabin"/>
                <a:ea typeface="Cabin"/>
                <a:cs typeface="Cabin"/>
                <a:sym typeface="Cabin"/>
              </a:rPr>
              <a:t>Q5: A 22-year-old man develops the insidious onset of low back pain improved with exercise and worsened by rest. There is no history of diarrhea, conjunctivitis, urethritis, rash, or nail changes. On examination, the patient has loss of mobility with respect to lumbar flexion and extension. He has a kyphotic posture. Which test or group of tests would be most supportive of your suspected diagnosis? </a:t>
            </a:r>
            <a:endParaRPr b="1" sz="1100">
              <a:solidFill>
                <a:srgbClr val="674EA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A- </a:t>
            </a:r>
            <a:r>
              <a:rPr lang="ar" sz="1100">
                <a:latin typeface="Cabin"/>
                <a:ea typeface="Cabin"/>
                <a:cs typeface="Cabin"/>
                <a:sym typeface="Cabin"/>
              </a:rPr>
              <a:t>MRI of the lumbosacral spine showing spinal compression fractures associated with bony destruction</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B- </a:t>
            </a:r>
            <a:r>
              <a:rPr lang="ar" sz="1100">
                <a:latin typeface="Cabin"/>
                <a:ea typeface="Cabin"/>
                <a:cs typeface="Cabin"/>
                <a:sym typeface="Cabin"/>
              </a:rPr>
              <a:t>An elevated sedimentation rate, a mild anemia on CBC, positive HLA-B27 in blood and sclerosis</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of the sacroiliac joints on plain films of the back.</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latin typeface="Cabin"/>
                <a:ea typeface="Cabin"/>
                <a:cs typeface="Cabin"/>
                <a:sym typeface="Cabin"/>
              </a:rPr>
              <a:t>C- </a:t>
            </a:r>
            <a:r>
              <a:rPr lang="ar" sz="1100">
                <a:latin typeface="Cabin"/>
                <a:ea typeface="Cabin"/>
                <a:cs typeface="Cabin"/>
                <a:sym typeface="Cabin"/>
              </a:rPr>
              <a:t>A positive rheumatoid factor, anti-CCP, and an elevated C-reactive protein level</a:t>
            </a:r>
            <a:endParaRPr sz="11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t>
            </a:r>
            <a:r>
              <a:rPr lang="ar" sz="1100">
                <a:solidFill>
                  <a:schemeClr val="dk1"/>
                </a:solidFill>
                <a:latin typeface="Cabin"/>
                <a:ea typeface="Cabin"/>
                <a:cs typeface="Cabin"/>
                <a:sym typeface="Cabin"/>
              </a:rPr>
              <a:t>Lumbosacral x-rays showing vertebral joint space narrowing and osteophyte formation at various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levels.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A colonoscopy with biopsy results consistent with Crohn disease.</a:t>
            </a:r>
            <a:endParaRPr sz="1100">
              <a:solidFill>
                <a:schemeClr val="dk1"/>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1100">
              <a:latin typeface="Cabin"/>
              <a:ea typeface="Cabin"/>
              <a:cs typeface="Cabin"/>
              <a:sym typeface="Cabin"/>
            </a:endParaRPr>
          </a:p>
        </p:txBody>
      </p:sp>
      <p:sp>
        <p:nvSpPr>
          <p:cNvPr id="603" name="Google Shape;603;p24"/>
          <p:cNvSpPr/>
          <p:nvPr/>
        </p:nvSpPr>
        <p:spPr>
          <a:xfrm>
            <a:off x="1034725" y="10307950"/>
            <a:ext cx="52641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B8D2D5"/>
                </a:solidFill>
                <a:latin typeface="Cabin"/>
                <a:ea typeface="Cabin"/>
                <a:cs typeface="Cabin"/>
                <a:sym typeface="Cabin"/>
              </a:rPr>
              <a:t>Answers: Q1:A | Q2:C | Q3:E | Q4:E | Q5:B</a:t>
            </a:r>
            <a:endParaRPr sz="1200">
              <a:solidFill>
                <a:srgbClr val="B8D2D5"/>
              </a:solidFill>
              <a:latin typeface="Cabin"/>
              <a:ea typeface="Cabin"/>
              <a:cs typeface="Cabin"/>
              <a:sym typeface="Cabin"/>
            </a:endParaRPr>
          </a:p>
        </p:txBody>
      </p:sp>
      <p:grpSp>
        <p:nvGrpSpPr>
          <p:cNvPr id="604" name="Google Shape;604;p24"/>
          <p:cNvGrpSpPr/>
          <p:nvPr/>
        </p:nvGrpSpPr>
        <p:grpSpPr>
          <a:xfrm>
            <a:off x="5686775" y="10392850"/>
            <a:ext cx="1411200" cy="209400"/>
            <a:chOff x="5686775" y="10392850"/>
            <a:chExt cx="1411200" cy="209400"/>
          </a:xfrm>
        </p:grpSpPr>
        <p:sp>
          <p:nvSpPr>
            <p:cNvPr id="605" name="Google Shape;605;p24">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606" name="Google Shape;606;p24"/>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7" name="Google Shape;607;p24"/>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608" name="Google Shape;608;p24"/>
          <p:cNvSpPr txBox="1"/>
          <p:nvPr/>
        </p:nvSpPr>
        <p:spPr>
          <a:xfrm>
            <a:off x="7641325" y="880000"/>
            <a:ext cx="5984100" cy="831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800"/>
              <a:t>Explanation:</a:t>
            </a:r>
            <a:endParaRPr sz="800"/>
          </a:p>
          <a:p>
            <a:pPr indent="0" lvl="0" marL="0" rtl="0" algn="l">
              <a:spcBef>
                <a:spcPts val="0"/>
              </a:spcBef>
              <a:spcAft>
                <a:spcPts val="0"/>
              </a:spcAft>
              <a:buNone/>
            </a:pPr>
            <a:r>
              <a:rPr lang="ar" sz="800"/>
              <a:t>Q1: This is a difficult question as it requires knowledge of the diagnosis and then knowledge of the treatment. The case presented is of a patient with ankylosing spondylosis. The diagnosis is clinical, with involvement of the sacroiliac joint as the earliest manifestation. The disease course is variable and may progress to a marked kyphosis of the spine. Other features include enthesitis (such as the Archilles tendon enthesitis in this case), costochondritis, peripheral joint involvement (usually asymmetrical and involving the large joints), aortic regurgitation, apical pulmonary fibrosis and amyloidosis. The ESR and CRP are usually raised. Initial x-rays may be unremarkable. However, later in the disease, syndesmophytes (bony spurs due to inflammatory enthesitis) may be seen between vertebrae resulting in the characteristic bamboo spine appearance. Ankylosing spondylosis is managed with exercises, not bed rest. NSAIDs are given, unless there are contraindications, for the management of pain. Therefore, NSAID and spinal exercises (A) is the correct answer and NSAID and bed rest (B) and bed rest (E) are incorrect. Local steroid injections may be used for pain relief, particularly for peripheral arthritis and enthesitis. However, oral prednisolone (C) is not normally used. Methotrexate and sulfasalazine (D) may be given to patients with peripheral arthritis, but do not help the back pain, making this answer incorrect.</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None/>
            </a:pPr>
            <a:r>
              <a:rPr lang="ar" sz="800"/>
              <a:t>Q2:Anterior uveitis (C) is associated with ankylosing spondylosis and may</a:t>
            </a:r>
            <a:endParaRPr sz="800"/>
          </a:p>
          <a:p>
            <a:pPr indent="0" lvl="0" marL="0" rtl="0" algn="l">
              <a:spcBef>
                <a:spcPts val="0"/>
              </a:spcBef>
              <a:spcAft>
                <a:spcPts val="0"/>
              </a:spcAft>
              <a:buClr>
                <a:schemeClr val="dk1"/>
              </a:buClr>
              <a:buSzPts val="1100"/>
              <a:buFont typeface="Arial"/>
              <a:buNone/>
            </a:pPr>
            <a:r>
              <a:rPr lang="ar" sz="800"/>
              <a:t>occur in up to one-third of patients. The symptoms described in this patient with ankylosing spondylosis means anterior uveitis is the correct answer. Conjunctivitis (A) is associated with ankylosing spondylosis but would present with red, itchy eyes without blurred vision or photophobia, making this answer incorrect. Retinal detachment (B) is not associated with ankylosing spndylosis and usually presents with flashes of light in the affected eye and increase in the number of floaters followed by visual loss. Therefore, this answer is incorrect. Corneal ulceration (D) is not associated with ankylosing spondylosis and presents with redness and eye pain without visual loss, making it the wrong answer. Acute glaucoma (E) may present with eye pain but is not associated with ankylosing spondylosis, making this answer incorrect. Patients would present with a red eye, sudden onset eye pain, decreased visual acuity and nausea or vomiting.</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ar" sz="800"/>
              <a:t>Q3: Approximately 5 per cent of patients with psoriasis develop arthritis. The</a:t>
            </a:r>
            <a:endParaRPr sz="800"/>
          </a:p>
          <a:p>
            <a:pPr indent="0" lvl="0" marL="0" rtl="0" algn="l">
              <a:spcBef>
                <a:spcPts val="0"/>
              </a:spcBef>
              <a:spcAft>
                <a:spcPts val="0"/>
              </a:spcAft>
              <a:buNone/>
            </a:pPr>
            <a:r>
              <a:rPr lang="ar" sz="800"/>
              <a:t>pattern of arthritis is variable but most commonly affects the distal interphalangeal joints and is asymmetrical. Nail or skin changes of psoriasis are usually present, but may develop after the arthritis. It is also important to note that psoriatic arthritis may present as a symmetrical polyarthritis, resembling rheumatoid arthritis. A small number of patients with psoriatic arthritis may develop arthritis mutilans, where peri-articular osteolysis and bone shortening occur, producing marked deformity. The pattern of asymmetrical arthritis affecting the distal interphalangeal joints with nail changes should indicate that psoriatic arthritis (E) is the correct answer. The distal interphalangeal joints are usually spared at onset of rheumatoid arthritis (A) and the asymmetrical pattern described with nail changes mean that this is the incorrect answer. Dermatomyositis (B) presents with symmetrical proximal muscle weakness with characteristic skin changes. It does not cause a polyarthritis of the hands, thus making this answer incorrect. Reactive arthritis (C) is an asymmetrical lower limb arthritis, making this answer wrong. Osteoarthritis (D) may affect the distal interphalangeal joints, but does not cause nail changes, making this answer incorrect as well.</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ar" sz="800"/>
              <a:t>Q4: Reactive arthritis (E) is a sterile arthritis, which follows an attack of</a:t>
            </a:r>
            <a:endParaRPr sz="800"/>
          </a:p>
          <a:p>
            <a:pPr indent="0" lvl="0" marL="0" rtl="0" algn="l">
              <a:spcBef>
                <a:spcPts val="0"/>
              </a:spcBef>
              <a:spcAft>
                <a:spcPts val="0"/>
              </a:spcAft>
              <a:buNone/>
            </a:pPr>
            <a:r>
              <a:rPr lang="ar" sz="800"/>
              <a:t>dysentery (caused by Campylobacter, Salmonella, Shigella or Yersinia spp.) or urethritis (caused by Chlamydia or Ureaplasma spp.). Clinical features of reactive arthritis are an acute, asymmetrical lower limb arthritis occurring 1–4 weeks following an infection. Other features of reactive arthritis include conjunctivitis (as described by this case), enthesitis (which may result in plantar fasciitis or Archilles tendonitis), circinate balanitis (painless superficial ulceration of glans penis), keratoderma blenorrhagica (painless, red plaques on the soles and palmes), nail dystrophy, mouth ulcers and, rarely, aortic incompetence. The triad of urethritis, arthritis and conjunctivitis is known as Reiter’s disease. Treatment of reactive arthritis is with NSAIDs and local steroid injection for symptomatic control. Any underlying infection should be treated but is unlikely to influence the course of the arthritis. Individuals who develop recurrent attacks of arthritis can be considered for therapy with sulfasalazine or methotrexate. Septic arthritis (A) is a monoarthritis, presenting as a hot, swollen, tender joint. Therefore this is the incorrect answer. Gout (B) also usually presents as an acute monoarthritis and does not cause conjunctivitis or urethritis, making this answer incorrect. Ankylosing spondylosis (C) does not affect the knees or cause urethritis, although it can cause conjunctivitis. Enteropathic arthritis (D) is an asymmetrical lower limb arthritis, associated with inflammatory bowel disease. The absence of bowel symptoms in this patient means this is the incorrect answer.</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ar" sz="800"/>
              <a:t>Q5: The answer is b. As indicated in the question, insidious back pain occurring in a young male and improving with exercise suggests one of the spondyloarthropathies—ankylosing spondylitis, reactive arthritis (formerly termed Reiter syndrome), psoriatic arthritis, or enteropathic arthritis. In the absence of symptoms or findings to suggest one of the other conditions, laboratory tests that show a mild anemia, a positive HLA-B27 (present in 90% of patients with ankylosing spondylitis), an elevated sedimentation rate, and symmetrical sacroiliitis on x-ray would all be very supportive of the diagnosis of ankylosing spondylitis. The prognosis in ankylosing spondylitis is generally good, with only 6% dying of the disease itself. While pulmonary fibrosis and restrictive lung disease can occur, they are rarely a cause of death (cervical fracture, heart block, and amyloidosis are leading causes of death as a result of ankylosing spondylitis). The MRI described in answer a would be more suggestive of spinal tuberculosis (Pott disease) or metastatic cancer. Rheumatoid factor is negative in all the spondyloarthropathies as would be the anti-CCP test, although the C-reactive protein level could be elevated in any inflammatory condition. Joint space narrowing and osteophytes are the hallmarks of osteoarthritis which would be unusual in a young man. While Crohn disease can cause an enteropathic arthritis, which may precede the GI manifestations, this diagnosis is far less likely in this case than ankylosing spondylitis.</a:t>
            </a:r>
            <a:endParaRPr sz="800"/>
          </a:p>
          <a:p>
            <a:pPr indent="0" lvl="0" marL="0" rtl="0" algn="l">
              <a:spcBef>
                <a:spcPts val="0"/>
              </a:spcBef>
              <a:spcAft>
                <a:spcPts val="0"/>
              </a:spcAft>
              <a:buNone/>
            </a:pPr>
            <a:r>
              <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None/>
            </a:pPr>
            <a:r>
              <a:t/>
            </a:r>
            <a:endParaRPr sz="800"/>
          </a:p>
        </p:txBody>
      </p:sp>
      <p:grpSp>
        <p:nvGrpSpPr>
          <p:cNvPr id="609" name="Google Shape;609;p24"/>
          <p:cNvGrpSpPr/>
          <p:nvPr/>
        </p:nvGrpSpPr>
        <p:grpSpPr>
          <a:xfrm rot="-2696044">
            <a:off x="51524" y="10370874"/>
            <a:ext cx="39695" cy="42587"/>
            <a:chOff x="481483" y="4193428"/>
            <a:chExt cx="322998" cy="346532"/>
          </a:xfrm>
        </p:grpSpPr>
        <p:grpSp>
          <p:nvGrpSpPr>
            <p:cNvPr id="610" name="Google Shape;610;p24"/>
            <p:cNvGrpSpPr/>
            <p:nvPr/>
          </p:nvGrpSpPr>
          <p:grpSpPr>
            <a:xfrm>
              <a:off x="481483" y="4193428"/>
              <a:ext cx="322998" cy="346532"/>
              <a:chOff x="-64406125" y="3362225"/>
              <a:chExt cx="318225" cy="314800"/>
            </a:xfrm>
          </p:grpSpPr>
          <p:sp>
            <p:nvSpPr>
              <p:cNvPr id="611" name="Google Shape;611;p2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201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4"/>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grpSp>
        <p:nvGrpSpPr>
          <p:cNvPr id="618" name="Google Shape;618;p25"/>
          <p:cNvGrpSpPr/>
          <p:nvPr/>
        </p:nvGrpSpPr>
        <p:grpSpPr>
          <a:xfrm>
            <a:off x="-1774523" y="-1292725"/>
            <a:ext cx="10683620" cy="8827587"/>
            <a:chOff x="-1774523" y="-1292725"/>
            <a:chExt cx="10683620" cy="8827587"/>
          </a:xfrm>
        </p:grpSpPr>
        <p:sp>
          <p:nvSpPr>
            <p:cNvPr id="619" name="Google Shape;619;p25"/>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20" name="Google Shape;620;p25"/>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25"/>
            <p:cNvGrpSpPr/>
            <p:nvPr/>
          </p:nvGrpSpPr>
          <p:grpSpPr>
            <a:xfrm>
              <a:off x="6233909" y="4499366"/>
              <a:ext cx="294716" cy="273655"/>
              <a:chOff x="4786297" y="2980907"/>
              <a:chExt cx="189564" cy="189564"/>
            </a:xfrm>
          </p:grpSpPr>
          <p:sp>
            <p:nvSpPr>
              <p:cNvPr id="622" name="Google Shape;622;p25"/>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5"/>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5"/>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 name="Google Shape;625;p25"/>
            <p:cNvGrpSpPr/>
            <p:nvPr/>
          </p:nvGrpSpPr>
          <p:grpSpPr>
            <a:xfrm>
              <a:off x="6730897" y="2553643"/>
              <a:ext cx="323310" cy="273663"/>
              <a:chOff x="5099945" y="1562040"/>
              <a:chExt cx="215986" cy="196894"/>
            </a:xfrm>
          </p:grpSpPr>
          <p:sp>
            <p:nvSpPr>
              <p:cNvPr id="626" name="Google Shape;626;p25"/>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5"/>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5"/>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25"/>
            <p:cNvGrpSpPr/>
            <p:nvPr/>
          </p:nvGrpSpPr>
          <p:grpSpPr>
            <a:xfrm>
              <a:off x="5510564" y="5207134"/>
              <a:ext cx="460558" cy="192901"/>
              <a:chOff x="5427392" y="3652956"/>
              <a:chExt cx="296236" cy="133625"/>
            </a:xfrm>
          </p:grpSpPr>
          <p:sp>
            <p:nvSpPr>
              <p:cNvPr id="630" name="Google Shape;630;p2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25"/>
            <p:cNvGrpSpPr/>
            <p:nvPr/>
          </p:nvGrpSpPr>
          <p:grpSpPr>
            <a:xfrm>
              <a:off x="7200498" y="2639841"/>
              <a:ext cx="271715" cy="241528"/>
              <a:chOff x="7456777" y="1936895"/>
              <a:chExt cx="174770" cy="167309"/>
            </a:xfrm>
          </p:grpSpPr>
          <p:sp>
            <p:nvSpPr>
              <p:cNvPr id="634" name="Google Shape;634;p25"/>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25"/>
            <p:cNvGrpSpPr/>
            <p:nvPr/>
          </p:nvGrpSpPr>
          <p:grpSpPr>
            <a:xfrm>
              <a:off x="6187636" y="5036716"/>
              <a:ext cx="265989" cy="241390"/>
              <a:chOff x="3923092" y="3421606"/>
              <a:chExt cx="171087" cy="167214"/>
            </a:xfrm>
          </p:grpSpPr>
          <p:sp>
            <p:nvSpPr>
              <p:cNvPr id="639" name="Google Shape;639;p25"/>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 name="Google Shape;643;p25"/>
            <p:cNvGrpSpPr/>
            <p:nvPr/>
          </p:nvGrpSpPr>
          <p:grpSpPr>
            <a:xfrm>
              <a:off x="5801382" y="4601754"/>
              <a:ext cx="120088" cy="295337"/>
              <a:chOff x="6689991" y="3974566"/>
              <a:chExt cx="77242" cy="204583"/>
            </a:xfrm>
          </p:grpSpPr>
          <p:sp>
            <p:nvSpPr>
              <p:cNvPr id="644" name="Google Shape;644;p25"/>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25"/>
            <p:cNvGrpSpPr/>
            <p:nvPr/>
          </p:nvGrpSpPr>
          <p:grpSpPr>
            <a:xfrm>
              <a:off x="5193184" y="5104648"/>
              <a:ext cx="120038" cy="295379"/>
              <a:chOff x="4308549" y="4159596"/>
              <a:chExt cx="77210" cy="204613"/>
            </a:xfrm>
          </p:grpSpPr>
          <p:sp>
            <p:nvSpPr>
              <p:cNvPr id="649" name="Google Shape;649;p25"/>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25"/>
            <p:cNvGrpSpPr/>
            <p:nvPr/>
          </p:nvGrpSpPr>
          <p:grpSpPr>
            <a:xfrm>
              <a:off x="6630902" y="3487361"/>
              <a:ext cx="265720" cy="232428"/>
              <a:chOff x="4366946" y="1834186"/>
              <a:chExt cx="177537" cy="173778"/>
            </a:xfrm>
          </p:grpSpPr>
          <p:sp>
            <p:nvSpPr>
              <p:cNvPr id="654" name="Google Shape;654;p25"/>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 name="Google Shape;658;p25"/>
            <p:cNvGrpSpPr/>
            <p:nvPr/>
          </p:nvGrpSpPr>
          <p:grpSpPr>
            <a:xfrm>
              <a:off x="6693933" y="4917802"/>
              <a:ext cx="271715" cy="241530"/>
              <a:chOff x="7373945" y="2491538"/>
              <a:chExt cx="174770" cy="167311"/>
            </a:xfrm>
          </p:grpSpPr>
          <p:sp>
            <p:nvSpPr>
              <p:cNvPr id="659" name="Google Shape;659;p25"/>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25"/>
            <p:cNvGrpSpPr/>
            <p:nvPr/>
          </p:nvGrpSpPr>
          <p:grpSpPr>
            <a:xfrm>
              <a:off x="7109737" y="3130115"/>
              <a:ext cx="120088" cy="295337"/>
              <a:chOff x="7089311" y="1211098"/>
              <a:chExt cx="77242" cy="204583"/>
            </a:xfrm>
          </p:grpSpPr>
          <p:sp>
            <p:nvSpPr>
              <p:cNvPr id="664" name="Google Shape;664;p25"/>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 name="Google Shape;668;p25"/>
            <p:cNvGrpSpPr/>
            <p:nvPr/>
          </p:nvGrpSpPr>
          <p:grpSpPr>
            <a:xfrm>
              <a:off x="6390144" y="3813442"/>
              <a:ext cx="1082091" cy="1072938"/>
              <a:chOff x="4332233" y="3324392"/>
              <a:chExt cx="1191206" cy="1180090"/>
            </a:xfrm>
          </p:grpSpPr>
          <p:sp>
            <p:nvSpPr>
              <p:cNvPr id="669" name="Google Shape;669;p25"/>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5"/>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5"/>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5"/>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5"/>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5"/>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5"/>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 name="Google Shape;695;p25"/>
            <p:cNvGrpSpPr/>
            <p:nvPr/>
          </p:nvGrpSpPr>
          <p:grpSpPr>
            <a:xfrm>
              <a:off x="7002589" y="3756903"/>
              <a:ext cx="460558" cy="192901"/>
              <a:chOff x="5427392" y="3652956"/>
              <a:chExt cx="296236" cy="133625"/>
            </a:xfrm>
          </p:grpSpPr>
          <p:sp>
            <p:nvSpPr>
              <p:cNvPr id="696" name="Google Shape;696;p2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99" name="Google Shape;699;p25"/>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700" name="Google Shape;700;p25"/>
          <p:cNvGrpSpPr/>
          <p:nvPr/>
        </p:nvGrpSpPr>
        <p:grpSpPr>
          <a:xfrm>
            <a:off x="799050" y="1782863"/>
            <a:ext cx="6541800" cy="1888638"/>
            <a:chOff x="799050" y="1361463"/>
            <a:chExt cx="6541800" cy="1888638"/>
          </a:xfrm>
        </p:grpSpPr>
        <p:sp>
          <p:nvSpPr>
            <p:cNvPr id="701" name="Google Shape;701;p25"/>
            <p:cNvSpPr txBox="1"/>
            <p:nvPr/>
          </p:nvSpPr>
          <p:spPr>
            <a:xfrm>
              <a:off x="799050" y="13614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702" name="Google Shape;702;p25"/>
            <p:cNvSpPr txBox="1"/>
            <p:nvPr/>
          </p:nvSpPr>
          <p:spPr>
            <a:xfrm>
              <a:off x="2647950" y="1965028"/>
              <a:ext cx="3026100" cy="91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p:txBody>
        </p:sp>
        <p:sp>
          <p:nvSpPr>
            <p:cNvPr id="703" name="Google Shape;703;p25"/>
            <p:cNvSpPr txBox="1"/>
            <p:nvPr/>
          </p:nvSpPr>
          <p:spPr>
            <a:xfrm>
              <a:off x="1518900" y="2610500"/>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Pacifico"/>
                <a:ea typeface="Pacifico"/>
                <a:cs typeface="Pacifico"/>
                <a:sym typeface="Pacifico"/>
              </a:endParaRPr>
            </a:p>
          </p:txBody>
        </p:sp>
      </p:grpSp>
      <p:grpSp>
        <p:nvGrpSpPr>
          <p:cNvPr id="704" name="Google Shape;704;p25"/>
          <p:cNvGrpSpPr/>
          <p:nvPr/>
        </p:nvGrpSpPr>
        <p:grpSpPr>
          <a:xfrm>
            <a:off x="-1685884" y="5753484"/>
            <a:ext cx="10384167" cy="4605366"/>
            <a:chOff x="-1557559" y="5606217"/>
            <a:chExt cx="10384167" cy="4605366"/>
          </a:xfrm>
        </p:grpSpPr>
        <p:sp>
          <p:nvSpPr>
            <p:cNvPr id="705" name="Google Shape;705;p25"/>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706" name="Google Shape;706;p25"/>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707" name="Google Shape;707;p25"/>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708" name="Google Shape;708;p25"/>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709" name="Google Shape;709;p25"/>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710" name="Google Shape;710;p25"/>
            <p:cNvGrpSpPr/>
            <p:nvPr/>
          </p:nvGrpSpPr>
          <p:grpSpPr>
            <a:xfrm>
              <a:off x="1656025" y="8761125"/>
              <a:ext cx="4020900" cy="998700"/>
              <a:chOff x="1656025" y="8761125"/>
              <a:chExt cx="4020900" cy="998700"/>
            </a:xfrm>
          </p:grpSpPr>
          <p:sp>
            <p:nvSpPr>
              <p:cNvPr id="711" name="Google Shape;711;p25"/>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712" name="Google Shape;712;p25">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713" name="Google Shape;713;p25"/>
          <p:cNvGrpSpPr/>
          <p:nvPr/>
        </p:nvGrpSpPr>
        <p:grpSpPr>
          <a:xfrm>
            <a:off x="258081" y="3971276"/>
            <a:ext cx="1131856" cy="1357967"/>
            <a:chOff x="876055" y="2338940"/>
            <a:chExt cx="862498" cy="998652"/>
          </a:xfrm>
        </p:grpSpPr>
        <p:grpSp>
          <p:nvGrpSpPr>
            <p:cNvPr id="714" name="Google Shape;714;p25"/>
            <p:cNvGrpSpPr/>
            <p:nvPr/>
          </p:nvGrpSpPr>
          <p:grpSpPr>
            <a:xfrm>
              <a:off x="876055" y="2338940"/>
              <a:ext cx="431131" cy="998652"/>
              <a:chOff x="6094678" y="3600952"/>
              <a:chExt cx="431131" cy="998652"/>
            </a:xfrm>
          </p:grpSpPr>
          <p:sp>
            <p:nvSpPr>
              <p:cNvPr id="715" name="Google Shape;715;p25"/>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5"/>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5"/>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5"/>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5"/>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5"/>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5"/>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5"/>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5"/>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5"/>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5"/>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5"/>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5"/>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5"/>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25"/>
            <p:cNvGrpSpPr/>
            <p:nvPr/>
          </p:nvGrpSpPr>
          <p:grpSpPr>
            <a:xfrm>
              <a:off x="1396606" y="2521080"/>
              <a:ext cx="341947" cy="634395"/>
              <a:chOff x="5257252" y="2296731"/>
              <a:chExt cx="543549" cy="1048934"/>
            </a:xfrm>
          </p:grpSpPr>
          <p:sp>
            <p:nvSpPr>
              <p:cNvPr id="733" name="Google Shape;733;p25"/>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5"/>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5"/>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5"/>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5"/>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5"/>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5"/>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5"/>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5"/>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5"/>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5"/>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5"/>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5"/>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5"/>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5"/>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5"/>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5"/>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5"/>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5"/>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5"/>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5"/>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5"/>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5"/>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5"/>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5"/>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5"/>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5"/>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5"/>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5"/>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5"/>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5"/>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5"/>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5"/>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5"/>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5"/>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5"/>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5"/>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5"/>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5"/>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5"/>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5"/>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5"/>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5"/>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5"/>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5"/>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5"/>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5"/>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5"/>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5"/>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5"/>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5"/>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5"/>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5"/>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5"/>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5"/>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5"/>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5"/>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63" name="Google Shape;63;p9"/>
          <p:cNvSpPr txBox="1"/>
          <p:nvPr/>
        </p:nvSpPr>
        <p:spPr>
          <a:xfrm>
            <a:off x="312550" y="19050"/>
            <a:ext cx="65817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Back pain</a:t>
            </a:r>
            <a:endParaRPr b="1" sz="2600">
              <a:latin typeface="Mada"/>
              <a:ea typeface="Mada"/>
              <a:cs typeface="Mada"/>
              <a:sym typeface="Mada"/>
            </a:endParaRPr>
          </a:p>
        </p:txBody>
      </p:sp>
      <p:sp>
        <p:nvSpPr>
          <p:cNvPr id="64" name="Google Shape;64;p9"/>
          <p:cNvSpPr txBox="1"/>
          <p:nvPr/>
        </p:nvSpPr>
        <p:spPr>
          <a:xfrm>
            <a:off x="171300" y="82865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Introduction</a:t>
            </a:r>
            <a:r>
              <a:rPr b="1" lang="ar" sz="2200">
                <a:highlight>
                  <a:schemeClr val="accent4"/>
                </a:highlight>
                <a:latin typeface="Mada"/>
                <a:ea typeface="Mada"/>
                <a:cs typeface="Mada"/>
                <a:sym typeface="Mada"/>
              </a:rPr>
              <a:t> </a:t>
            </a:r>
            <a:endParaRPr b="1" sz="2200">
              <a:highlight>
                <a:schemeClr val="accent4"/>
              </a:highlight>
              <a:latin typeface="Mada"/>
              <a:ea typeface="Mada"/>
              <a:cs typeface="Mada"/>
              <a:sym typeface="Mada"/>
            </a:endParaRPr>
          </a:p>
        </p:txBody>
      </p:sp>
      <p:sp>
        <p:nvSpPr>
          <p:cNvPr id="65" name="Google Shape;65;p9"/>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9"/>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9"/>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70" name="Google Shape;70;p9"/>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71" name="Google Shape;71;p9"/>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nvSpPr>
        <p:spPr>
          <a:xfrm>
            <a:off x="209850" y="1369725"/>
            <a:ext cx="7181400" cy="246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80% of the population will experience back pain during their lifetime.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More than 85% cannot attribute it to a specific disease or spinal abnormality.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Up to one third (1/3) of patients report persistent back pain of at least moderate intensity 1 year after an acute episode.</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There are 2 types of back pain:</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arenR"/>
            </a:pPr>
            <a:r>
              <a:rPr b="1" lang="ar" sz="1200">
                <a:solidFill>
                  <a:srgbClr val="6AA84F"/>
                </a:solidFill>
                <a:latin typeface="Mada"/>
                <a:ea typeface="Mada"/>
                <a:cs typeface="Mada"/>
                <a:sym typeface="Mada"/>
              </a:rPr>
              <a:t>Mechanical: </a:t>
            </a:r>
            <a:r>
              <a:rPr lang="ar" sz="1200">
                <a:latin typeface="Mada"/>
                <a:ea typeface="Mada"/>
                <a:cs typeface="Mada"/>
                <a:sym typeface="Mada"/>
              </a:rPr>
              <a:t>Symptomatic herniated</a:t>
            </a:r>
            <a:r>
              <a:rPr b="1" lang="ar" sz="1200">
                <a:latin typeface="Mada"/>
                <a:ea typeface="Mada"/>
                <a:cs typeface="Mada"/>
                <a:sym typeface="Mada"/>
              </a:rPr>
              <a:t> </a:t>
            </a:r>
            <a:r>
              <a:rPr lang="ar" sz="1200">
                <a:latin typeface="Mada"/>
                <a:ea typeface="Mada"/>
                <a:cs typeface="Mada"/>
                <a:sym typeface="Mada"/>
              </a:rPr>
              <a:t>disc, Spinal stenosis, Compression fracture. </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arenR"/>
            </a:pPr>
            <a:r>
              <a:rPr b="1" lang="ar" sz="1200">
                <a:solidFill>
                  <a:srgbClr val="6AA84F"/>
                </a:solidFill>
                <a:latin typeface="Mada"/>
                <a:ea typeface="Mada"/>
                <a:cs typeface="Mada"/>
                <a:sym typeface="Mada"/>
              </a:rPr>
              <a:t>Inflammatory: </a:t>
            </a:r>
            <a:r>
              <a:rPr b="1" lang="ar" sz="1200">
                <a:solidFill>
                  <a:srgbClr val="CC0000"/>
                </a:solidFill>
                <a:latin typeface="Mada"/>
                <a:ea typeface="Mada"/>
                <a:cs typeface="Mada"/>
                <a:sym typeface="Mada"/>
              </a:rPr>
              <a:t>Ankylosing</a:t>
            </a:r>
            <a:r>
              <a:rPr b="1" lang="ar" sz="1200">
                <a:solidFill>
                  <a:srgbClr val="CC0000"/>
                </a:solidFill>
                <a:latin typeface="Mada"/>
                <a:ea typeface="Mada"/>
                <a:cs typeface="Mada"/>
                <a:sym typeface="Mada"/>
              </a:rPr>
              <a:t> spondylitis (3%)</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arenR"/>
            </a:pPr>
            <a:r>
              <a:rPr lang="ar" sz="1200">
                <a:latin typeface="Mada"/>
                <a:ea typeface="Mada"/>
                <a:cs typeface="Mada"/>
                <a:sym typeface="Mada"/>
              </a:rPr>
              <a:t>Others: </a:t>
            </a:r>
            <a:r>
              <a:rPr lang="ar" sz="1200">
                <a:solidFill>
                  <a:schemeClr val="dk1"/>
                </a:solidFill>
                <a:latin typeface="Mada"/>
                <a:ea typeface="Mada"/>
                <a:cs typeface="Mada"/>
                <a:sym typeface="Mada"/>
              </a:rPr>
              <a:t>Cancer, spinal infection</a:t>
            </a:r>
            <a:endParaRPr sz="1200">
              <a:latin typeface="Mada"/>
              <a:ea typeface="Mada"/>
              <a:cs typeface="Mada"/>
              <a:sym typeface="Mada"/>
            </a:endParaRPr>
          </a:p>
        </p:txBody>
      </p:sp>
      <p:graphicFrame>
        <p:nvGraphicFramePr>
          <p:cNvPr id="74" name="Google Shape;74;p9"/>
          <p:cNvGraphicFramePr/>
          <p:nvPr/>
        </p:nvGraphicFramePr>
        <p:xfrm>
          <a:off x="362400" y="3069525"/>
          <a:ext cx="3000000" cy="3000000"/>
        </p:xfrm>
        <a:graphic>
          <a:graphicData uri="http://schemas.openxmlformats.org/drawingml/2006/table">
            <a:tbl>
              <a:tblPr>
                <a:noFill/>
                <a:tableStyleId>{DF155117-B5A0-4FFC-AB25-3239F44ED1F6}</a:tableStyleId>
              </a:tblPr>
              <a:tblGrid>
                <a:gridCol w="3441875"/>
                <a:gridCol w="3441875"/>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Inflammatory back pain</a:t>
                      </a:r>
                      <a:endParaRPr b="1">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Mechanical back pain</a:t>
                      </a:r>
                      <a:endParaRPr b="1">
                        <a:solidFill>
                          <a:srgbClr val="FFFFFF"/>
                        </a:solidFill>
                        <a:latin typeface="Mada"/>
                        <a:ea typeface="Mada"/>
                        <a:cs typeface="Mada"/>
                        <a:sym typeface="Mada"/>
                      </a:endParaRPr>
                    </a:p>
                  </a:txBody>
                  <a:tcPr marT="91425" marB="91425" marR="91425" marL="91425" anchor="ctr">
                    <a:solidFill>
                      <a:schemeClr val="accent1"/>
                    </a:solidFill>
                  </a:tcPr>
                </a:tc>
              </a:tr>
              <a:tr h="381000">
                <a:tc>
                  <a:txBody>
                    <a:bodyPr/>
                    <a:lstStyle/>
                    <a:p>
                      <a:pPr indent="0" lvl="0" marL="0" rtl="0" algn="ctr">
                        <a:spcBef>
                          <a:spcPts val="0"/>
                        </a:spcBef>
                        <a:spcAft>
                          <a:spcPts val="0"/>
                        </a:spcAft>
                        <a:buNone/>
                      </a:pPr>
                      <a:r>
                        <a:rPr b="1" lang="ar" sz="1200">
                          <a:latin typeface="Mada"/>
                          <a:ea typeface="Mada"/>
                          <a:cs typeface="Mada"/>
                          <a:sym typeface="Mada"/>
                        </a:rPr>
                        <a:t>&lt;40y/o</a:t>
                      </a:r>
                      <a:endParaRPr b="1"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latin typeface="Mada"/>
                          <a:ea typeface="Mada"/>
                          <a:cs typeface="Mada"/>
                          <a:sym typeface="Mada"/>
                        </a:rPr>
                        <a:t>any age</a:t>
                      </a:r>
                      <a:endParaRPr b="1"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latin typeface="Mada"/>
                          <a:ea typeface="Mada"/>
                          <a:cs typeface="Mada"/>
                          <a:sym typeface="Mada"/>
                        </a:rPr>
                        <a:t>Insidious onset: Slowly progressive</a:t>
                      </a:r>
                      <a:endParaRPr b="1"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latin typeface="Mada"/>
                          <a:ea typeface="Mada"/>
                          <a:cs typeface="Mada"/>
                          <a:sym typeface="Mada"/>
                        </a:rPr>
                        <a:t>Variable onset: can be acute</a:t>
                      </a:r>
                      <a:endParaRPr b="1"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latin typeface="Mada"/>
                          <a:ea typeface="Mada"/>
                          <a:cs typeface="Mada"/>
                          <a:sym typeface="Mada"/>
                        </a:rPr>
                        <a:t>Pain improves with exercise</a:t>
                      </a:r>
                      <a:endParaRPr b="1"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latin typeface="Mada"/>
                          <a:ea typeface="Mada"/>
                          <a:cs typeface="Mada"/>
                          <a:sym typeface="Mada"/>
                        </a:rPr>
                        <a:t>Pain may worsen with movement</a:t>
                      </a:r>
                      <a:endParaRPr b="1"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latin typeface="Mada"/>
                          <a:ea typeface="Mada"/>
                          <a:cs typeface="Mada"/>
                          <a:sym typeface="Mada"/>
                        </a:rPr>
                        <a:t>Pain does not improve with rest</a:t>
                      </a:r>
                      <a:endParaRPr b="1"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latin typeface="Mada"/>
                          <a:ea typeface="Mada"/>
                          <a:cs typeface="Mada"/>
                          <a:sym typeface="Mada"/>
                        </a:rPr>
                        <a:t>Pain often improves with rest</a:t>
                      </a:r>
                      <a:endParaRPr b="1"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Significant early morning stiffness &gt;30min</a:t>
                      </a:r>
                      <a:endParaRPr b="1" sz="1200">
                        <a:solidFill>
                          <a:srgbClr val="CC0000"/>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solidFill>
                            <a:srgbClr val="2F497E"/>
                          </a:solidFill>
                          <a:latin typeface="Mada"/>
                          <a:ea typeface="Mada"/>
                          <a:cs typeface="Mada"/>
                          <a:sym typeface="Mada"/>
                        </a:rPr>
                        <a:t>Onset often sudden and precipitated by lifting or bending</a:t>
                      </a:r>
                      <a:endParaRPr b="1" sz="1200">
                        <a:solidFill>
                          <a:srgbClr val="2F497E"/>
                        </a:solidFill>
                        <a:latin typeface="Mada"/>
                        <a:ea typeface="Mada"/>
                        <a:cs typeface="Mada"/>
                        <a:sym typeface="Mada"/>
                      </a:endParaRPr>
                    </a:p>
                  </a:txBody>
                  <a:tcPr marT="91425" marB="91425" marR="91425" marL="91425"/>
                </a:tc>
              </a:tr>
            </a:tbl>
          </a:graphicData>
        </a:graphic>
      </p:graphicFrame>
      <p:sp>
        <p:nvSpPr>
          <p:cNvPr id="75" name="Google Shape;75;p9"/>
          <p:cNvSpPr txBox="1"/>
          <p:nvPr/>
        </p:nvSpPr>
        <p:spPr>
          <a:xfrm>
            <a:off x="171300" y="56483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Criteria for diagnosing IBP</a:t>
            </a:r>
            <a:endParaRPr b="1" sz="2200">
              <a:highlight>
                <a:schemeClr val="accent4"/>
              </a:highlight>
              <a:latin typeface="Mada"/>
              <a:ea typeface="Mada"/>
              <a:cs typeface="Mada"/>
              <a:sym typeface="Mada"/>
            </a:endParaRPr>
          </a:p>
        </p:txBody>
      </p:sp>
      <p:sp>
        <p:nvSpPr>
          <p:cNvPr id="76" name="Google Shape;76;p9"/>
          <p:cNvSpPr txBox="1"/>
          <p:nvPr/>
        </p:nvSpPr>
        <p:spPr>
          <a:xfrm>
            <a:off x="312550" y="6162675"/>
            <a:ext cx="693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latin typeface="Mada"/>
                <a:ea typeface="Mada"/>
                <a:cs typeface="Mada"/>
                <a:sym typeface="Mada"/>
              </a:rPr>
              <a:t>ASAS inflammatory back pain criteria by experts (chronic back pain; n=648): </a:t>
            </a:r>
            <a:r>
              <a:rPr b="1" lang="ar" sz="1200">
                <a:solidFill>
                  <a:srgbClr val="FF0000"/>
                </a:solidFill>
                <a:latin typeface="Mada"/>
                <a:ea typeface="Mada"/>
                <a:cs typeface="Mada"/>
                <a:sym typeface="Mada"/>
              </a:rPr>
              <a:t>(IPAIN)</a:t>
            </a:r>
            <a:endParaRPr b="1" sz="1200">
              <a:solidFill>
                <a:srgbClr val="FF0000"/>
              </a:solidFill>
              <a:latin typeface="Mada"/>
              <a:ea typeface="Mada"/>
              <a:cs typeface="Mada"/>
              <a:sym typeface="Mada"/>
            </a:endParaRPr>
          </a:p>
        </p:txBody>
      </p:sp>
      <p:grpSp>
        <p:nvGrpSpPr>
          <p:cNvPr id="77" name="Google Shape;77;p9"/>
          <p:cNvGrpSpPr/>
          <p:nvPr/>
        </p:nvGrpSpPr>
        <p:grpSpPr>
          <a:xfrm>
            <a:off x="257348" y="6648467"/>
            <a:ext cx="6696082" cy="2412065"/>
            <a:chOff x="4655841" y="5356746"/>
            <a:chExt cx="2740814" cy="2673537"/>
          </a:xfrm>
        </p:grpSpPr>
        <p:sp>
          <p:nvSpPr>
            <p:cNvPr id="78" name="Google Shape;78;p9"/>
            <p:cNvSpPr/>
            <p:nvPr/>
          </p:nvSpPr>
          <p:spPr>
            <a:xfrm>
              <a:off x="5107354" y="5356746"/>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500">
                  <a:solidFill>
                    <a:srgbClr val="FF0000"/>
                  </a:solidFill>
                  <a:latin typeface="Mada"/>
                  <a:ea typeface="Mada"/>
                  <a:cs typeface="Mada"/>
                  <a:sym typeface="Mada"/>
                </a:rPr>
                <a:t>I</a:t>
              </a:r>
              <a:r>
                <a:rPr b="1" lang="ar" sz="1500">
                  <a:solidFill>
                    <a:schemeClr val="dk1"/>
                  </a:solidFill>
                  <a:latin typeface="Mada"/>
                  <a:ea typeface="Mada"/>
                  <a:cs typeface="Mada"/>
                  <a:sym typeface="Mada"/>
                </a:rPr>
                <a:t>nsidious onset</a:t>
              </a:r>
              <a:endParaRPr b="1" sz="1500">
                <a:latin typeface="Mada"/>
                <a:ea typeface="Mada"/>
                <a:cs typeface="Mada"/>
                <a:sym typeface="Mada"/>
              </a:endParaRPr>
            </a:p>
          </p:txBody>
        </p:sp>
        <p:sp>
          <p:nvSpPr>
            <p:cNvPr id="79" name="Google Shape;79;p9"/>
            <p:cNvSpPr/>
            <p:nvPr/>
          </p:nvSpPr>
          <p:spPr>
            <a:xfrm>
              <a:off x="4655854" y="5356811"/>
              <a:ext cx="882000" cy="618286"/>
            </a:xfrm>
            <a:prstGeom prst="flowChartMerge">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80" name="Google Shape;80;p9"/>
            <p:cNvSpPr/>
            <p:nvPr/>
          </p:nvSpPr>
          <p:spPr>
            <a:xfrm>
              <a:off x="5107354" y="6041742"/>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500">
                  <a:solidFill>
                    <a:srgbClr val="FF0000"/>
                  </a:solidFill>
                  <a:latin typeface="Mada"/>
                  <a:ea typeface="Mada"/>
                  <a:cs typeface="Mada"/>
                  <a:sym typeface="Mada"/>
                </a:rPr>
                <a:t>P</a:t>
              </a:r>
              <a:r>
                <a:rPr b="1" lang="ar" sz="1500">
                  <a:solidFill>
                    <a:schemeClr val="dk1"/>
                  </a:solidFill>
                  <a:latin typeface="Mada"/>
                  <a:ea typeface="Mada"/>
                  <a:cs typeface="Mada"/>
                  <a:sym typeface="Mada"/>
                </a:rPr>
                <a:t>ain at night (with improvement upon getting up)</a:t>
              </a:r>
              <a:endParaRPr b="1" sz="1500">
                <a:latin typeface="Mada"/>
                <a:ea typeface="Mada"/>
                <a:cs typeface="Mada"/>
                <a:sym typeface="Mada"/>
              </a:endParaRPr>
            </a:p>
          </p:txBody>
        </p:sp>
        <p:sp>
          <p:nvSpPr>
            <p:cNvPr id="81" name="Google Shape;81;p9"/>
            <p:cNvSpPr/>
            <p:nvPr/>
          </p:nvSpPr>
          <p:spPr>
            <a:xfrm>
              <a:off x="4655854" y="6041807"/>
              <a:ext cx="882000" cy="618286"/>
            </a:xfrm>
            <a:prstGeom prst="flowChartMerge">
              <a:avLst/>
            </a:prstGeom>
            <a:solidFill>
              <a:srgbClr val="8E7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82" name="Google Shape;82;p9"/>
            <p:cNvSpPr/>
            <p:nvPr/>
          </p:nvSpPr>
          <p:spPr>
            <a:xfrm>
              <a:off x="5107341" y="6726803"/>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500">
                  <a:solidFill>
                    <a:srgbClr val="FF0000"/>
                  </a:solidFill>
                  <a:latin typeface="Mada"/>
                  <a:ea typeface="Mada"/>
                  <a:cs typeface="Mada"/>
                  <a:sym typeface="Mada"/>
                </a:rPr>
                <a:t>A</a:t>
              </a:r>
              <a:r>
                <a:rPr b="1" lang="ar" sz="1500">
                  <a:solidFill>
                    <a:schemeClr val="dk1"/>
                  </a:solidFill>
                  <a:latin typeface="Mada"/>
                  <a:ea typeface="Mada"/>
                  <a:cs typeface="Mada"/>
                  <a:sym typeface="Mada"/>
                </a:rPr>
                <a:t>ge at onset &lt;40 years</a:t>
              </a:r>
              <a:endParaRPr b="1" sz="1500">
                <a:latin typeface="Mada"/>
                <a:ea typeface="Mada"/>
                <a:cs typeface="Mada"/>
                <a:sym typeface="Mada"/>
              </a:endParaRPr>
            </a:p>
          </p:txBody>
        </p:sp>
        <p:sp>
          <p:nvSpPr>
            <p:cNvPr id="83" name="Google Shape;83;p9"/>
            <p:cNvSpPr/>
            <p:nvPr/>
          </p:nvSpPr>
          <p:spPr>
            <a:xfrm>
              <a:off x="4655841" y="6726869"/>
              <a:ext cx="882000" cy="618286"/>
            </a:xfrm>
            <a:prstGeom prst="flowChartMerge">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84" name="Google Shape;84;p9"/>
            <p:cNvSpPr/>
            <p:nvPr/>
          </p:nvSpPr>
          <p:spPr>
            <a:xfrm>
              <a:off x="5107341" y="7411931"/>
              <a:ext cx="2289300" cy="618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500">
                  <a:solidFill>
                    <a:srgbClr val="FF0000"/>
                  </a:solidFill>
                  <a:latin typeface="Mada"/>
                  <a:ea typeface="Mada"/>
                  <a:cs typeface="Mada"/>
                  <a:sym typeface="Mada"/>
                </a:rPr>
                <a:t>I</a:t>
              </a:r>
              <a:r>
                <a:rPr b="1" lang="ar" sz="1500">
                  <a:solidFill>
                    <a:schemeClr val="dk1"/>
                  </a:solidFill>
                  <a:latin typeface="Mada"/>
                  <a:ea typeface="Mada"/>
                  <a:cs typeface="Mada"/>
                  <a:sym typeface="Mada"/>
                </a:rPr>
                <a:t>mprovement with exercise</a:t>
              </a:r>
              <a:endParaRPr b="1" sz="1500">
                <a:latin typeface="Mada"/>
                <a:ea typeface="Mada"/>
                <a:cs typeface="Mada"/>
                <a:sym typeface="Mada"/>
              </a:endParaRPr>
            </a:p>
          </p:txBody>
        </p:sp>
        <p:sp>
          <p:nvSpPr>
            <p:cNvPr id="85" name="Google Shape;85;p9"/>
            <p:cNvSpPr/>
            <p:nvPr/>
          </p:nvSpPr>
          <p:spPr>
            <a:xfrm>
              <a:off x="4655841" y="7411997"/>
              <a:ext cx="882000" cy="618286"/>
            </a:xfrm>
            <a:prstGeom prst="flowChartMerge">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4</a:t>
              </a:r>
              <a:endParaRPr b="1" sz="1800">
                <a:solidFill>
                  <a:srgbClr val="FFFFFF"/>
                </a:solidFill>
                <a:latin typeface="Mada"/>
                <a:ea typeface="Mada"/>
                <a:cs typeface="Mada"/>
                <a:sym typeface="Mada"/>
              </a:endParaRPr>
            </a:p>
          </p:txBody>
        </p:sp>
      </p:grpSp>
      <p:sp>
        <p:nvSpPr>
          <p:cNvPr id="86" name="Google Shape;86;p9"/>
          <p:cNvSpPr/>
          <p:nvPr/>
        </p:nvSpPr>
        <p:spPr>
          <a:xfrm>
            <a:off x="1360536" y="9141646"/>
            <a:ext cx="5592900" cy="558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500">
                <a:solidFill>
                  <a:srgbClr val="FF0000"/>
                </a:solidFill>
                <a:latin typeface="Mada"/>
                <a:ea typeface="Mada"/>
                <a:cs typeface="Mada"/>
                <a:sym typeface="Mada"/>
              </a:rPr>
              <a:t>N</a:t>
            </a:r>
            <a:r>
              <a:rPr b="1" lang="ar" sz="1500">
                <a:solidFill>
                  <a:schemeClr val="dk1"/>
                </a:solidFill>
                <a:latin typeface="Mada"/>
                <a:ea typeface="Mada"/>
                <a:cs typeface="Mada"/>
                <a:sym typeface="Mada"/>
              </a:rPr>
              <a:t>o improvement with rest</a:t>
            </a:r>
            <a:endParaRPr b="1" sz="1500">
              <a:latin typeface="Mada"/>
              <a:ea typeface="Mada"/>
              <a:cs typeface="Mada"/>
              <a:sym typeface="Mada"/>
            </a:endParaRPr>
          </a:p>
        </p:txBody>
      </p:sp>
      <p:sp>
        <p:nvSpPr>
          <p:cNvPr id="87" name="Google Shape;87;p9"/>
          <p:cNvSpPr/>
          <p:nvPr/>
        </p:nvSpPr>
        <p:spPr>
          <a:xfrm>
            <a:off x="257351" y="9141638"/>
            <a:ext cx="2154815" cy="557796"/>
          </a:xfrm>
          <a:prstGeom prst="flowChartMerg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5</a:t>
            </a:r>
            <a:endParaRPr b="1" sz="1800">
              <a:solidFill>
                <a:srgbClr val="FFFFFF"/>
              </a:solidFill>
              <a:latin typeface="Mada"/>
              <a:ea typeface="Mada"/>
              <a:cs typeface="Mada"/>
              <a:sym typeface="Mada"/>
            </a:endParaRPr>
          </a:p>
        </p:txBody>
      </p:sp>
      <p:sp>
        <p:nvSpPr>
          <p:cNvPr id="88" name="Google Shape;88;p9"/>
          <p:cNvSpPr txBox="1"/>
          <p:nvPr/>
        </p:nvSpPr>
        <p:spPr>
          <a:xfrm>
            <a:off x="361950" y="9886950"/>
            <a:ext cx="6819900" cy="523800"/>
          </a:xfrm>
          <a:prstGeom prst="rect">
            <a:avLst/>
          </a:prstGeom>
          <a:noFill/>
          <a:ln cap="flat" cmpd="sng" w="28575">
            <a:solidFill>
              <a:schemeClr val="accent1"/>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CC0000"/>
                </a:solidFill>
                <a:latin typeface="Mada"/>
                <a:ea typeface="Mada"/>
                <a:cs typeface="Mada"/>
                <a:sym typeface="Mada"/>
              </a:rPr>
              <a:t>Inflammatory back pain is present if </a:t>
            </a:r>
            <a:r>
              <a:rPr b="1" lang="ar" u="sng">
                <a:solidFill>
                  <a:srgbClr val="CC0000"/>
                </a:solidFill>
                <a:latin typeface="Mada"/>
                <a:ea typeface="Mada"/>
                <a:cs typeface="Mada"/>
                <a:sym typeface="Mada"/>
              </a:rPr>
              <a:t>at least 4 out of 5 parameters</a:t>
            </a:r>
            <a:r>
              <a:rPr b="1" lang="ar">
                <a:solidFill>
                  <a:srgbClr val="CC0000"/>
                </a:solidFill>
                <a:latin typeface="Mada"/>
                <a:ea typeface="Mada"/>
                <a:cs typeface="Mada"/>
                <a:sym typeface="Mada"/>
              </a:rPr>
              <a:t> are </a:t>
            </a:r>
            <a:r>
              <a:rPr b="1" lang="ar">
                <a:solidFill>
                  <a:srgbClr val="CC0000"/>
                </a:solidFill>
                <a:latin typeface="Mada"/>
                <a:ea typeface="Mada"/>
                <a:cs typeface="Mada"/>
                <a:sym typeface="Mada"/>
              </a:rPr>
              <a:t>fulfilled</a:t>
            </a:r>
            <a:endParaRPr b="1">
              <a:solidFill>
                <a:srgbClr val="CC0000"/>
              </a:solidFill>
              <a:latin typeface="Mada"/>
              <a:ea typeface="Mada"/>
              <a:cs typeface="Mada"/>
              <a:sym typeface="Mada"/>
            </a:endParaRPr>
          </a:p>
        </p:txBody>
      </p:sp>
      <p:sp>
        <p:nvSpPr>
          <p:cNvPr id="89" name="Google Shape;89;p9"/>
          <p:cNvSpPr/>
          <p:nvPr/>
        </p:nvSpPr>
        <p:spPr>
          <a:xfrm>
            <a:off x="76200" y="38100"/>
            <a:ext cx="1057200" cy="838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txBox="1"/>
          <p:nvPr/>
        </p:nvSpPr>
        <p:spPr>
          <a:xfrm>
            <a:off x="332400" y="252900"/>
            <a:ext cx="544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FFFFFF"/>
                </a:solidFill>
                <a:latin typeface="Mada"/>
                <a:ea typeface="Mada"/>
                <a:cs typeface="Mada"/>
                <a:sym typeface="Mada"/>
              </a:rPr>
              <a:t>EXAM Q</a:t>
            </a:r>
            <a:endParaRPr b="1" sz="1000">
              <a:solidFill>
                <a:srgbClr val="FFFFFF"/>
              </a:solidFill>
              <a:latin typeface="Mada"/>
              <a:ea typeface="Mada"/>
              <a:cs typeface="Mada"/>
              <a:sym typeface="Mada"/>
            </a:endParaRPr>
          </a:p>
        </p:txBody>
      </p:sp>
      <p:sp>
        <p:nvSpPr>
          <p:cNvPr id="91" name="Google Shape;91;p9"/>
          <p:cNvSpPr/>
          <p:nvPr/>
        </p:nvSpPr>
        <p:spPr>
          <a:xfrm>
            <a:off x="209850" y="6253948"/>
            <a:ext cx="165000" cy="1653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97" name="Google Shape;97;p10"/>
          <p:cNvSpPr txBox="1"/>
          <p:nvPr/>
        </p:nvSpPr>
        <p:spPr>
          <a:xfrm>
            <a:off x="312550" y="19050"/>
            <a:ext cx="65817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sp>
        <p:nvSpPr>
          <p:cNvPr id="98" name="Google Shape;98;p10"/>
          <p:cNvSpPr txBox="1"/>
          <p:nvPr/>
        </p:nvSpPr>
        <p:spPr>
          <a:xfrm>
            <a:off x="171300" y="75245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What are Spondyloarthropathies (SpAs)? </a:t>
            </a:r>
            <a:endParaRPr b="1" sz="2200">
              <a:highlight>
                <a:schemeClr val="accent4"/>
              </a:highlight>
              <a:latin typeface="Mada"/>
              <a:ea typeface="Mada"/>
              <a:cs typeface="Mada"/>
              <a:sym typeface="Mada"/>
            </a:endParaRPr>
          </a:p>
        </p:txBody>
      </p:sp>
      <p:sp>
        <p:nvSpPr>
          <p:cNvPr id="99" name="Google Shape;99;p10"/>
          <p:cNvSpPr txBox="1"/>
          <p:nvPr/>
        </p:nvSpPr>
        <p:spPr>
          <a:xfrm>
            <a:off x="171300" y="1216350"/>
            <a:ext cx="70185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Spondyloarthropathies (SpAs)</a:t>
            </a:r>
            <a:r>
              <a:rPr lang="ar" sz="1200">
                <a:latin typeface="Mada"/>
                <a:ea typeface="Mada"/>
                <a:cs typeface="Mada"/>
                <a:sym typeface="Mada"/>
              </a:rPr>
              <a:t> </a:t>
            </a:r>
            <a:r>
              <a:rPr b="1" lang="ar" sz="1200">
                <a:latin typeface="Mada"/>
                <a:ea typeface="Mada"/>
                <a:cs typeface="Mada"/>
                <a:sym typeface="Mada"/>
              </a:rPr>
              <a:t>aka</a:t>
            </a:r>
            <a:r>
              <a:rPr lang="ar" sz="1200">
                <a:latin typeface="Mada"/>
                <a:ea typeface="Mada"/>
                <a:cs typeface="Mada"/>
                <a:sym typeface="Mada"/>
              </a:rPr>
              <a:t> </a:t>
            </a:r>
            <a:r>
              <a:rPr b="1" lang="ar" sz="1200" u="sng">
                <a:latin typeface="Mada"/>
                <a:ea typeface="Mada"/>
                <a:cs typeface="Mada"/>
                <a:sym typeface="Mada"/>
              </a:rPr>
              <a:t>Seronegative</a:t>
            </a:r>
            <a:r>
              <a:rPr b="1" lang="ar" sz="1200">
                <a:latin typeface="Mada"/>
                <a:ea typeface="Mada"/>
                <a:cs typeface="Mada"/>
                <a:sym typeface="Mada"/>
              </a:rPr>
              <a:t> Spondyloarthropath</a:t>
            </a:r>
            <a:r>
              <a:rPr b="1" lang="ar" sz="1200">
                <a:solidFill>
                  <a:schemeClr val="dk1"/>
                </a:solidFill>
                <a:latin typeface="Mada"/>
                <a:ea typeface="Mada"/>
                <a:cs typeface="Mada"/>
                <a:sym typeface="Mada"/>
              </a:rPr>
              <a:t>ies</a:t>
            </a:r>
            <a:r>
              <a:rPr lang="ar" sz="1200">
                <a:latin typeface="Mada"/>
                <a:ea typeface="Mada"/>
                <a:cs typeface="Mada"/>
                <a:sym typeface="Mada"/>
              </a:rPr>
              <a:t> comprise a </a:t>
            </a:r>
            <a:r>
              <a:rPr b="1" lang="ar" sz="1200">
                <a:latin typeface="Mada"/>
                <a:ea typeface="Mada"/>
                <a:cs typeface="Mada"/>
                <a:sym typeface="Mada"/>
              </a:rPr>
              <a:t>group</a:t>
            </a:r>
            <a:r>
              <a:rPr lang="ar" sz="1200">
                <a:latin typeface="Mada"/>
                <a:ea typeface="Mada"/>
                <a:cs typeface="Mada"/>
                <a:sym typeface="Mada"/>
              </a:rPr>
              <a:t> </a:t>
            </a:r>
            <a:r>
              <a:rPr b="1" lang="ar" sz="1200">
                <a:latin typeface="Mada"/>
                <a:ea typeface="Mada"/>
                <a:cs typeface="Mada"/>
                <a:sym typeface="Mada"/>
              </a:rPr>
              <a:t>of related</a:t>
            </a:r>
            <a:r>
              <a:rPr lang="ar" sz="1200">
                <a:latin typeface="Mada"/>
                <a:ea typeface="Mada"/>
                <a:cs typeface="Mada"/>
                <a:sym typeface="Mada"/>
              </a:rPr>
              <a:t> </a:t>
            </a:r>
            <a:r>
              <a:rPr b="1" lang="ar" sz="1200">
                <a:latin typeface="Mada"/>
                <a:ea typeface="Mada"/>
                <a:cs typeface="Mada"/>
                <a:sym typeface="Mada"/>
              </a:rPr>
              <a:t>inflammatory</a:t>
            </a:r>
            <a:r>
              <a:rPr lang="ar" sz="1200">
                <a:latin typeface="Mada"/>
                <a:ea typeface="Mada"/>
                <a:cs typeface="Mada"/>
                <a:sym typeface="Mada"/>
              </a:rPr>
              <a:t> musculoskeletal diseases that show overlap in their clinical features and have a shared </a:t>
            </a:r>
            <a:r>
              <a:rPr b="1" lang="ar" sz="1200">
                <a:latin typeface="Mada"/>
                <a:ea typeface="Mada"/>
                <a:cs typeface="Mada"/>
                <a:sym typeface="Mada"/>
              </a:rPr>
              <a:t>immunogenetic association</a:t>
            </a:r>
            <a:r>
              <a:rPr lang="ar" sz="1200">
                <a:latin typeface="Mada"/>
                <a:ea typeface="Mada"/>
                <a:cs typeface="Mada"/>
                <a:sym typeface="Mada"/>
              </a:rPr>
              <a:t> with </a:t>
            </a:r>
            <a:r>
              <a:rPr b="1" lang="ar" sz="1200">
                <a:solidFill>
                  <a:srgbClr val="CEA320"/>
                </a:solidFill>
                <a:latin typeface="Mada"/>
                <a:ea typeface="Mada"/>
                <a:cs typeface="Mada"/>
                <a:sym typeface="Mada"/>
              </a:rPr>
              <a:t>HLA-B27</a:t>
            </a:r>
            <a:r>
              <a:rPr b="1" lang="ar" sz="1200">
                <a:solidFill>
                  <a:srgbClr val="CC0000"/>
                </a:solidFill>
                <a:latin typeface="Mada"/>
                <a:ea typeface="Mada"/>
                <a:cs typeface="Mada"/>
                <a:sym typeface="Mada"/>
              </a:rPr>
              <a:t>. </a:t>
            </a:r>
            <a:r>
              <a:rPr b="1" lang="ar" sz="1200">
                <a:latin typeface="Mada"/>
                <a:ea typeface="Mada"/>
                <a:cs typeface="Mada"/>
                <a:sym typeface="Mada"/>
              </a:rPr>
              <a:t>They include: </a:t>
            </a:r>
            <a:endParaRPr b="1" sz="1200">
              <a:latin typeface="Mada"/>
              <a:ea typeface="Mada"/>
              <a:cs typeface="Mada"/>
              <a:sym typeface="Mada"/>
            </a:endParaRPr>
          </a:p>
        </p:txBody>
      </p:sp>
      <p:sp>
        <p:nvSpPr>
          <p:cNvPr id="100" name="Google Shape;100;p10"/>
          <p:cNvSpPr/>
          <p:nvPr/>
        </p:nvSpPr>
        <p:spPr>
          <a:xfrm>
            <a:off x="329175" y="2159325"/>
            <a:ext cx="2094000" cy="433500"/>
          </a:xfrm>
          <a:prstGeom prst="roundRect">
            <a:avLst>
              <a:gd fmla="val 16667" name="adj"/>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Ankylosing spondylitis (AS)</a:t>
            </a:r>
            <a:endParaRPr b="1" sz="1200">
              <a:latin typeface="Mada"/>
              <a:ea typeface="Mada"/>
              <a:cs typeface="Mada"/>
              <a:sym typeface="Mada"/>
            </a:endParaRPr>
          </a:p>
        </p:txBody>
      </p:sp>
      <p:sp>
        <p:nvSpPr>
          <p:cNvPr id="101" name="Google Shape;101;p10"/>
          <p:cNvSpPr/>
          <p:nvPr/>
        </p:nvSpPr>
        <p:spPr>
          <a:xfrm>
            <a:off x="160150" y="1968825"/>
            <a:ext cx="443692"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1</a:t>
            </a:r>
            <a:endParaRPr b="1">
              <a:latin typeface="Mada"/>
              <a:ea typeface="Mada"/>
              <a:cs typeface="Mada"/>
              <a:sym typeface="Mada"/>
            </a:endParaRPr>
          </a:p>
        </p:txBody>
      </p:sp>
      <p:sp>
        <p:nvSpPr>
          <p:cNvPr id="102" name="Google Shape;102;p10"/>
          <p:cNvSpPr/>
          <p:nvPr/>
        </p:nvSpPr>
        <p:spPr>
          <a:xfrm>
            <a:off x="2851325" y="2159325"/>
            <a:ext cx="1869900" cy="433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Psoriatic arthritis (PsA)</a:t>
            </a:r>
            <a:endParaRPr b="1" sz="1200">
              <a:latin typeface="Mada"/>
              <a:ea typeface="Mada"/>
              <a:cs typeface="Mada"/>
              <a:sym typeface="Mada"/>
            </a:endParaRPr>
          </a:p>
        </p:txBody>
      </p:sp>
      <p:sp>
        <p:nvSpPr>
          <p:cNvPr id="103" name="Google Shape;103;p10"/>
          <p:cNvSpPr/>
          <p:nvPr/>
        </p:nvSpPr>
        <p:spPr>
          <a:xfrm>
            <a:off x="2627212" y="1968825"/>
            <a:ext cx="443692"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2</a:t>
            </a:r>
            <a:endParaRPr b="1">
              <a:latin typeface="Mada"/>
              <a:ea typeface="Mada"/>
              <a:cs typeface="Mada"/>
              <a:sym typeface="Mada"/>
            </a:endParaRPr>
          </a:p>
        </p:txBody>
      </p:sp>
      <p:sp>
        <p:nvSpPr>
          <p:cNvPr id="104" name="Google Shape;104;p10"/>
          <p:cNvSpPr/>
          <p:nvPr/>
        </p:nvSpPr>
        <p:spPr>
          <a:xfrm>
            <a:off x="5338825" y="2159325"/>
            <a:ext cx="1917300" cy="4335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Reactive arthritis (ReA)</a:t>
            </a:r>
            <a:endParaRPr b="1" sz="1200">
              <a:latin typeface="Mada"/>
              <a:ea typeface="Mada"/>
              <a:cs typeface="Mada"/>
              <a:sym typeface="Mada"/>
            </a:endParaRPr>
          </a:p>
        </p:txBody>
      </p:sp>
      <p:sp>
        <p:nvSpPr>
          <p:cNvPr id="105" name="Google Shape;105;p10"/>
          <p:cNvSpPr/>
          <p:nvPr/>
        </p:nvSpPr>
        <p:spPr>
          <a:xfrm>
            <a:off x="5114708" y="1968825"/>
            <a:ext cx="443692"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3</a:t>
            </a:r>
            <a:endParaRPr b="1">
              <a:latin typeface="Mada"/>
              <a:ea typeface="Mada"/>
              <a:cs typeface="Mada"/>
              <a:sym typeface="Mada"/>
            </a:endParaRPr>
          </a:p>
        </p:txBody>
      </p:sp>
      <p:sp>
        <p:nvSpPr>
          <p:cNvPr id="106" name="Google Shape;106;p10"/>
          <p:cNvSpPr/>
          <p:nvPr/>
        </p:nvSpPr>
        <p:spPr>
          <a:xfrm>
            <a:off x="398275" y="2921325"/>
            <a:ext cx="2333700" cy="4506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Enteropathic spondyloarthritis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(IBD + Arthritis)</a:t>
            </a:r>
            <a:endParaRPr b="1" sz="1200">
              <a:latin typeface="Mada"/>
              <a:ea typeface="Mada"/>
              <a:cs typeface="Mada"/>
              <a:sym typeface="Mada"/>
            </a:endParaRPr>
          </a:p>
        </p:txBody>
      </p:sp>
      <p:sp>
        <p:nvSpPr>
          <p:cNvPr id="107" name="Google Shape;107;p10"/>
          <p:cNvSpPr/>
          <p:nvPr/>
        </p:nvSpPr>
        <p:spPr>
          <a:xfrm>
            <a:off x="252976" y="2730825"/>
            <a:ext cx="443693"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4</a:t>
            </a:r>
            <a:endParaRPr b="1">
              <a:latin typeface="Mada"/>
              <a:ea typeface="Mada"/>
              <a:cs typeface="Mada"/>
              <a:sym typeface="Mada"/>
            </a:endParaRPr>
          </a:p>
        </p:txBody>
      </p:sp>
      <p:sp>
        <p:nvSpPr>
          <p:cNvPr id="108" name="Google Shape;108;p10"/>
          <p:cNvSpPr/>
          <p:nvPr/>
        </p:nvSpPr>
        <p:spPr>
          <a:xfrm>
            <a:off x="3020350" y="2921325"/>
            <a:ext cx="2174400" cy="4506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Non-radiographic Axial spondyloarthritis (nr-axSpA)</a:t>
            </a:r>
            <a:endParaRPr b="1" sz="1200">
              <a:latin typeface="Mada"/>
              <a:ea typeface="Mada"/>
              <a:cs typeface="Mada"/>
              <a:sym typeface="Mada"/>
            </a:endParaRPr>
          </a:p>
        </p:txBody>
      </p:sp>
      <p:sp>
        <p:nvSpPr>
          <p:cNvPr id="109" name="Google Shape;109;p10"/>
          <p:cNvSpPr/>
          <p:nvPr/>
        </p:nvSpPr>
        <p:spPr>
          <a:xfrm>
            <a:off x="2796243" y="2730825"/>
            <a:ext cx="443693"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5</a:t>
            </a:r>
            <a:endParaRPr b="1">
              <a:latin typeface="Mada"/>
              <a:ea typeface="Mada"/>
              <a:cs typeface="Mada"/>
              <a:sym typeface="Mada"/>
            </a:endParaRPr>
          </a:p>
        </p:txBody>
      </p:sp>
      <p:sp>
        <p:nvSpPr>
          <p:cNvPr id="110" name="Google Shape;110;p10"/>
          <p:cNvSpPr/>
          <p:nvPr/>
        </p:nvSpPr>
        <p:spPr>
          <a:xfrm>
            <a:off x="5507850" y="2921325"/>
            <a:ext cx="1869900" cy="4506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Undifferentiated</a:t>
            </a:r>
            <a:r>
              <a:rPr b="1" lang="ar" sz="1200">
                <a:latin typeface="Mada"/>
                <a:ea typeface="Mada"/>
                <a:cs typeface="Mada"/>
                <a:sym typeface="Mada"/>
              </a:rPr>
              <a:t> peripheral SpA</a:t>
            </a:r>
            <a:endParaRPr b="1" sz="1200">
              <a:latin typeface="Mada"/>
              <a:ea typeface="Mada"/>
              <a:cs typeface="Mada"/>
              <a:sym typeface="Mada"/>
            </a:endParaRPr>
          </a:p>
        </p:txBody>
      </p:sp>
      <p:sp>
        <p:nvSpPr>
          <p:cNvPr id="111" name="Google Shape;111;p10"/>
          <p:cNvSpPr/>
          <p:nvPr/>
        </p:nvSpPr>
        <p:spPr>
          <a:xfrm>
            <a:off x="5283745" y="2730825"/>
            <a:ext cx="443693"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6</a:t>
            </a:r>
            <a:endParaRPr b="1">
              <a:latin typeface="Mada"/>
              <a:ea typeface="Mada"/>
              <a:cs typeface="Mada"/>
              <a:sym typeface="Mada"/>
            </a:endParaRPr>
          </a:p>
        </p:txBody>
      </p:sp>
      <p:sp>
        <p:nvSpPr>
          <p:cNvPr id="112" name="Google Shape;112;p10"/>
          <p:cNvSpPr txBox="1"/>
          <p:nvPr/>
        </p:nvSpPr>
        <p:spPr>
          <a:xfrm>
            <a:off x="171300" y="4004000"/>
            <a:ext cx="6935100" cy="90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In axial spondylitis and ankylosing spondylitis, the axial skeleton (i.e. the central core skeleton) is predominantly affected. </a:t>
            </a:r>
            <a:r>
              <a:rPr b="1" lang="ar" sz="1200">
                <a:solidFill>
                  <a:srgbClr val="2F497E"/>
                </a:solidFill>
                <a:latin typeface="Mada"/>
                <a:ea typeface="Mada"/>
                <a:cs typeface="Mada"/>
                <a:sym typeface="Mada"/>
              </a:rPr>
              <a:t>Based on this concept, SpAs can be classified into: </a:t>
            </a:r>
            <a:endParaRPr b="1" sz="1200">
              <a:solidFill>
                <a:srgbClr val="2F497E"/>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b="1" lang="ar" sz="1200">
                <a:solidFill>
                  <a:srgbClr val="2F497E"/>
                </a:solidFill>
                <a:latin typeface="Mada"/>
                <a:ea typeface="Mada"/>
                <a:cs typeface="Mada"/>
                <a:sym typeface="Mada"/>
              </a:rPr>
              <a:t>Predominantly axial SpA </a:t>
            </a:r>
            <a:r>
              <a:rPr lang="ar" sz="1200">
                <a:solidFill>
                  <a:srgbClr val="2F497E"/>
                </a:solidFill>
                <a:latin typeface="Mada"/>
                <a:ea typeface="Mada"/>
                <a:cs typeface="Mada"/>
                <a:sym typeface="Mada"/>
              </a:rPr>
              <a:t>(Spine or Chest or Hip Joints)</a:t>
            </a:r>
            <a:r>
              <a:rPr b="1" lang="ar" sz="1200">
                <a:solidFill>
                  <a:srgbClr val="2F497E"/>
                </a:solidFill>
                <a:latin typeface="Mada"/>
                <a:ea typeface="Mada"/>
                <a:cs typeface="Mada"/>
                <a:sym typeface="Mada"/>
              </a:rPr>
              <a:t>:</a:t>
            </a:r>
            <a:r>
              <a:rPr lang="ar" sz="1200">
                <a:solidFill>
                  <a:srgbClr val="2F497E"/>
                </a:solidFill>
                <a:latin typeface="Mada"/>
                <a:ea typeface="Mada"/>
                <a:cs typeface="Mada"/>
                <a:sym typeface="Mada"/>
              </a:rPr>
              <a:t> nr-axSpA and AS</a:t>
            </a:r>
            <a:endParaRPr sz="1200">
              <a:solidFill>
                <a:srgbClr val="2F497E"/>
              </a:solidFill>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b="1" lang="ar" sz="1200">
                <a:solidFill>
                  <a:srgbClr val="2F497E"/>
                </a:solidFill>
                <a:latin typeface="Mada"/>
                <a:ea typeface="Mada"/>
                <a:cs typeface="Mada"/>
                <a:sym typeface="Mada"/>
              </a:rPr>
              <a:t>Predominantly peripheral SpA </a:t>
            </a:r>
            <a:r>
              <a:rPr lang="ar" sz="1200">
                <a:solidFill>
                  <a:srgbClr val="2F497E"/>
                </a:solidFill>
                <a:latin typeface="Mada"/>
                <a:ea typeface="Mada"/>
                <a:cs typeface="Mada"/>
                <a:sym typeface="Mada"/>
              </a:rPr>
              <a:t>(Fingers or Knees or Toes)</a:t>
            </a:r>
            <a:r>
              <a:rPr b="1" lang="ar" sz="1200">
                <a:solidFill>
                  <a:srgbClr val="2F497E"/>
                </a:solidFill>
                <a:latin typeface="Mada"/>
                <a:ea typeface="Mada"/>
                <a:cs typeface="Mada"/>
                <a:sym typeface="Mada"/>
              </a:rPr>
              <a:t>:</a:t>
            </a:r>
            <a:r>
              <a:rPr lang="ar" sz="1200">
                <a:solidFill>
                  <a:srgbClr val="2F497E"/>
                </a:solidFill>
                <a:latin typeface="Mada"/>
                <a:ea typeface="Mada"/>
                <a:cs typeface="Mada"/>
                <a:sym typeface="Mada"/>
              </a:rPr>
              <a:t> All SpAs except AS and nr-axSpA</a:t>
            </a:r>
            <a:endParaRPr sz="1200">
              <a:solidFill>
                <a:srgbClr val="2F497E"/>
              </a:solidFill>
              <a:latin typeface="Mada"/>
              <a:ea typeface="Mada"/>
              <a:cs typeface="Mada"/>
              <a:sym typeface="Mada"/>
            </a:endParaRPr>
          </a:p>
        </p:txBody>
      </p:sp>
      <p:sp>
        <p:nvSpPr>
          <p:cNvPr id="113" name="Google Shape;113;p10"/>
          <p:cNvSpPr txBox="1"/>
          <p:nvPr/>
        </p:nvSpPr>
        <p:spPr>
          <a:xfrm>
            <a:off x="160150" y="49045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Features common to</a:t>
            </a:r>
            <a:r>
              <a:rPr b="1" lang="ar" sz="2200">
                <a:highlight>
                  <a:schemeClr val="accent4"/>
                </a:highlight>
                <a:latin typeface="Mada"/>
                <a:ea typeface="Mada"/>
                <a:cs typeface="Mada"/>
                <a:sym typeface="Mada"/>
              </a:rPr>
              <a:t> SpAs </a:t>
            </a:r>
            <a:endParaRPr b="1" sz="2200">
              <a:highlight>
                <a:schemeClr val="accent4"/>
              </a:highlight>
              <a:latin typeface="Mada"/>
              <a:ea typeface="Mada"/>
              <a:cs typeface="Mada"/>
              <a:sym typeface="Mada"/>
            </a:endParaRPr>
          </a:p>
        </p:txBody>
      </p:sp>
      <p:sp>
        <p:nvSpPr>
          <p:cNvPr id="114" name="Google Shape;114;p10"/>
          <p:cNvSpPr txBox="1"/>
          <p:nvPr/>
        </p:nvSpPr>
        <p:spPr>
          <a:xfrm>
            <a:off x="160150" y="5376000"/>
            <a:ext cx="72276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In contrast to RA, in the SpAs there are frequent and notable </a:t>
            </a:r>
            <a:r>
              <a:rPr b="1" lang="ar" sz="1200">
                <a:solidFill>
                  <a:srgbClr val="2F497E"/>
                </a:solidFill>
                <a:latin typeface="Mada"/>
                <a:ea typeface="Mada"/>
                <a:cs typeface="Mada"/>
                <a:sym typeface="Mada"/>
              </a:rPr>
              <a:t>non-synovial musculoskeletal lesions</a:t>
            </a:r>
            <a:r>
              <a:rPr lang="ar" sz="1200">
                <a:solidFill>
                  <a:srgbClr val="2F497E"/>
                </a:solidFill>
                <a:latin typeface="Mada"/>
                <a:ea typeface="Mada"/>
                <a:cs typeface="Mada"/>
                <a:sym typeface="Mada"/>
              </a:rPr>
              <a:t> – mainly inflammatory in nature – of ligaments, tendons, periosteum and other bone lesions.</a:t>
            </a:r>
            <a:endParaRPr sz="1200">
              <a:solidFill>
                <a:srgbClr val="2F497E"/>
              </a:solidFill>
              <a:latin typeface="Mada"/>
              <a:ea typeface="Mada"/>
              <a:cs typeface="Mada"/>
              <a:sym typeface="Mada"/>
            </a:endParaRPr>
          </a:p>
        </p:txBody>
      </p:sp>
      <p:sp>
        <p:nvSpPr>
          <p:cNvPr id="115" name="Google Shape;115;p10"/>
          <p:cNvSpPr/>
          <p:nvPr/>
        </p:nvSpPr>
        <p:spPr>
          <a:xfrm>
            <a:off x="603850" y="596017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252975" y="5904375"/>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txBox="1"/>
          <p:nvPr/>
        </p:nvSpPr>
        <p:spPr>
          <a:xfrm>
            <a:off x="654275" y="5955275"/>
            <a:ext cx="209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600">
                <a:latin typeface="Mada"/>
                <a:ea typeface="Mada"/>
                <a:cs typeface="Mada"/>
                <a:sym typeface="Mada"/>
              </a:rPr>
              <a:t>Enthesitis</a:t>
            </a:r>
            <a:endParaRPr b="1" sz="1600">
              <a:latin typeface="Mada"/>
              <a:ea typeface="Mada"/>
              <a:cs typeface="Mada"/>
              <a:sym typeface="Mada"/>
            </a:endParaRPr>
          </a:p>
        </p:txBody>
      </p:sp>
      <p:sp>
        <p:nvSpPr>
          <p:cNvPr id="122" name="Google Shape;122;p10"/>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123" name="Google Shape;123;p10"/>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124" name="Google Shape;124;p10"/>
          <p:cNvSpPr txBox="1"/>
          <p:nvPr/>
        </p:nvSpPr>
        <p:spPr>
          <a:xfrm>
            <a:off x="398275" y="6544300"/>
            <a:ext cx="5427600" cy="16092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Enthesitis= Inflammation at the site of a ligament or tendon insertion into bone. </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Causes severe pain and tenderness.</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Relatively specific to SpA</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b="1" lang="ar" sz="1200">
                <a:latin typeface="Mada"/>
                <a:ea typeface="Mada"/>
                <a:cs typeface="Mada"/>
                <a:sym typeface="Mada"/>
              </a:rPr>
              <a:t>Most common sites: </a:t>
            </a:r>
            <a:r>
              <a:rPr b="1" lang="ar" sz="1200">
                <a:solidFill>
                  <a:srgbClr val="CC0000"/>
                </a:solidFill>
                <a:latin typeface="Mada"/>
                <a:ea typeface="Mada"/>
                <a:cs typeface="Mada"/>
                <a:sym typeface="Mada"/>
              </a:rPr>
              <a:t>Achilles</a:t>
            </a:r>
            <a:r>
              <a:rPr b="1" lang="ar" sz="1200">
                <a:solidFill>
                  <a:srgbClr val="CC0000"/>
                </a:solidFill>
                <a:latin typeface="Mada"/>
                <a:ea typeface="Mada"/>
                <a:cs typeface="Mada"/>
                <a:sym typeface="Mada"/>
              </a:rPr>
              <a:t> tendons (heel enthesitis, most common),</a:t>
            </a:r>
            <a:r>
              <a:rPr lang="ar" sz="1200">
                <a:latin typeface="Mada"/>
                <a:ea typeface="Mada"/>
                <a:cs typeface="Mada"/>
                <a:sym typeface="Mada"/>
              </a:rPr>
              <a:t> plantar fascia ligament into the calcaneus, lateral epicondyles, tenosynovitis </a:t>
            </a:r>
            <a:r>
              <a:rPr lang="ar" sz="1200">
                <a:latin typeface="Mada"/>
                <a:ea typeface="Mada"/>
                <a:cs typeface="Mada"/>
                <a:sym typeface="Mada"/>
              </a:rPr>
              <a:t>enthesitis and </a:t>
            </a:r>
            <a:r>
              <a:rPr lang="ar" sz="1200">
                <a:solidFill>
                  <a:srgbClr val="1C4588"/>
                </a:solidFill>
                <a:latin typeface="Mada"/>
                <a:ea typeface="Mada"/>
                <a:cs typeface="Mada"/>
                <a:sym typeface="Mada"/>
              </a:rPr>
              <a:t>gluteus medius insertion</a:t>
            </a:r>
            <a:endParaRPr sz="1200">
              <a:solidFill>
                <a:srgbClr val="1C4588"/>
              </a:solidFill>
              <a:latin typeface="Mada"/>
              <a:ea typeface="Mada"/>
              <a:cs typeface="Mada"/>
              <a:sym typeface="Mada"/>
            </a:endParaRPr>
          </a:p>
          <a:p>
            <a:pPr indent="-198600"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Can also happen in the chest (Costochondritis)</a:t>
            </a:r>
            <a:endParaRPr sz="1200">
              <a:solidFill>
                <a:srgbClr val="6AA84F"/>
              </a:solidFill>
              <a:latin typeface="Mada"/>
              <a:ea typeface="Mada"/>
              <a:cs typeface="Mada"/>
              <a:sym typeface="Mada"/>
            </a:endParaRPr>
          </a:p>
        </p:txBody>
      </p:sp>
      <p:sp>
        <p:nvSpPr>
          <p:cNvPr id="125" name="Google Shape;125;p10"/>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7" name="Google Shape;127;p10"/>
          <p:cNvPicPr preferRelativeResize="0"/>
          <p:nvPr/>
        </p:nvPicPr>
        <p:blipFill rotWithShape="1">
          <a:blip r:embed="rId3">
            <a:alphaModFix/>
          </a:blip>
          <a:srcRect b="0" l="0" r="0" t="3260"/>
          <a:stretch/>
        </p:blipFill>
        <p:spPr>
          <a:xfrm>
            <a:off x="5882625" y="6076950"/>
            <a:ext cx="1677375" cy="1250998"/>
          </a:xfrm>
          <a:prstGeom prst="rect">
            <a:avLst/>
          </a:prstGeom>
          <a:noFill/>
          <a:ln>
            <a:noFill/>
          </a:ln>
        </p:spPr>
      </p:pic>
      <p:pic>
        <p:nvPicPr>
          <p:cNvPr id="128" name="Google Shape;128;p10"/>
          <p:cNvPicPr preferRelativeResize="0"/>
          <p:nvPr/>
        </p:nvPicPr>
        <p:blipFill>
          <a:blip r:embed="rId4">
            <a:alphaModFix/>
          </a:blip>
          <a:stretch>
            <a:fillRect/>
          </a:stretch>
        </p:blipFill>
        <p:spPr>
          <a:xfrm>
            <a:off x="341625" y="6007750"/>
            <a:ext cx="367500" cy="367500"/>
          </a:xfrm>
          <a:prstGeom prst="rect">
            <a:avLst/>
          </a:prstGeom>
          <a:noFill/>
          <a:ln>
            <a:noFill/>
          </a:ln>
        </p:spPr>
      </p:pic>
      <p:pic>
        <p:nvPicPr>
          <p:cNvPr id="129" name="Google Shape;129;p10"/>
          <p:cNvPicPr preferRelativeResize="0"/>
          <p:nvPr/>
        </p:nvPicPr>
        <p:blipFill>
          <a:blip r:embed="rId5">
            <a:alphaModFix/>
          </a:blip>
          <a:stretch>
            <a:fillRect/>
          </a:stretch>
        </p:blipFill>
        <p:spPr>
          <a:xfrm>
            <a:off x="-4238650" y="7005393"/>
            <a:ext cx="3974927" cy="2165968"/>
          </a:xfrm>
          <a:prstGeom prst="rect">
            <a:avLst/>
          </a:prstGeom>
          <a:noFill/>
          <a:ln>
            <a:noFill/>
          </a:ln>
        </p:spPr>
      </p:pic>
      <p:pic>
        <p:nvPicPr>
          <p:cNvPr id="130" name="Google Shape;130;p10"/>
          <p:cNvPicPr preferRelativeResize="0"/>
          <p:nvPr/>
        </p:nvPicPr>
        <p:blipFill rotWithShape="1">
          <a:blip r:embed="rId6">
            <a:alphaModFix/>
          </a:blip>
          <a:srcRect b="0" l="16075" r="16466" t="18387"/>
          <a:stretch/>
        </p:blipFill>
        <p:spPr>
          <a:xfrm>
            <a:off x="6268822" y="7432811"/>
            <a:ext cx="1108923" cy="900599"/>
          </a:xfrm>
          <a:prstGeom prst="rect">
            <a:avLst/>
          </a:prstGeom>
          <a:noFill/>
          <a:ln>
            <a:noFill/>
          </a:ln>
        </p:spPr>
      </p:pic>
      <p:sp>
        <p:nvSpPr>
          <p:cNvPr id="131" name="Google Shape;131;p10"/>
          <p:cNvSpPr/>
          <p:nvPr/>
        </p:nvSpPr>
        <p:spPr>
          <a:xfrm>
            <a:off x="603850" y="832237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
          <p:cNvSpPr/>
          <p:nvPr/>
        </p:nvSpPr>
        <p:spPr>
          <a:xfrm>
            <a:off x="252975" y="8266575"/>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0"/>
          <p:cNvSpPr txBox="1"/>
          <p:nvPr/>
        </p:nvSpPr>
        <p:spPr>
          <a:xfrm>
            <a:off x="654275" y="8317475"/>
            <a:ext cx="209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ar" sz="1600">
                <a:solidFill>
                  <a:schemeClr val="dk1"/>
                </a:solidFill>
                <a:latin typeface="Mada"/>
                <a:ea typeface="Mada"/>
                <a:cs typeface="Mada"/>
                <a:sym typeface="Mada"/>
              </a:rPr>
              <a:t>Dactylitis</a:t>
            </a:r>
            <a:endParaRPr b="1" sz="1600">
              <a:latin typeface="Mada"/>
              <a:ea typeface="Mada"/>
              <a:cs typeface="Mada"/>
              <a:sym typeface="Mada"/>
            </a:endParaRPr>
          </a:p>
        </p:txBody>
      </p:sp>
      <p:sp>
        <p:nvSpPr>
          <p:cNvPr id="134" name="Google Shape;134;p10"/>
          <p:cNvSpPr txBox="1"/>
          <p:nvPr/>
        </p:nvSpPr>
        <p:spPr>
          <a:xfrm>
            <a:off x="398275" y="8906500"/>
            <a:ext cx="5427600" cy="16092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solidFill>
                  <a:schemeClr val="dk1"/>
                </a:solidFill>
                <a:latin typeface="Mada"/>
                <a:ea typeface="Mada"/>
                <a:cs typeface="Mada"/>
                <a:sym typeface="Mada"/>
              </a:rPr>
              <a:t>Unlike synovitis, in which swelling is confined to the joints, with dactylitis, the </a:t>
            </a:r>
            <a:r>
              <a:rPr b="1" lang="ar" sz="1200">
                <a:solidFill>
                  <a:schemeClr val="dk1"/>
                </a:solidFill>
                <a:latin typeface="Mada"/>
                <a:ea typeface="Mada"/>
                <a:cs typeface="Mada"/>
                <a:sym typeface="Mada"/>
              </a:rPr>
              <a:t>entire digit is swollen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K</a:t>
            </a:r>
            <a:r>
              <a:rPr lang="ar" sz="1200">
                <a:latin typeface="Mada"/>
                <a:ea typeface="Mada"/>
                <a:cs typeface="Mada"/>
                <a:sym typeface="Mada"/>
              </a:rPr>
              <a:t>nown as </a:t>
            </a:r>
            <a:r>
              <a:rPr b="1" lang="ar" sz="1200">
                <a:latin typeface="Mada"/>
                <a:ea typeface="Mada"/>
                <a:cs typeface="Mada"/>
                <a:sym typeface="Mada"/>
              </a:rPr>
              <a:t>sausage toe</a:t>
            </a:r>
            <a:r>
              <a:rPr lang="ar" sz="1200">
                <a:latin typeface="Mada"/>
                <a:ea typeface="Mada"/>
                <a:cs typeface="Mada"/>
                <a:sym typeface="Mada"/>
              </a:rPr>
              <a:t>/digit/finger.</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b="1" lang="ar" sz="1200">
                <a:latin typeface="Mada"/>
                <a:ea typeface="Mada"/>
                <a:cs typeface="Mada"/>
                <a:sym typeface="Mada"/>
              </a:rPr>
              <a:t>Usually seen in:</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Psoriatic arthritis</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Occasionally reactive arthritis</a:t>
            </a:r>
            <a:endParaRPr sz="1200">
              <a:solidFill>
                <a:schemeClr val="dk1"/>
              </a:solidFill>
              <a:latin typeface="Mada"/>
              <a:ea typeface="Mada"/>
              <a:cs typeface="Mada"/>
              <a:sym typeface="Mada"/>
            </a:endParaRPr>
          </a:p>
          <a:p>
            <a:pPr indent="-198600"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Dactylitis is </a:t>
            </a:r>
            <a:r>
              <a:rPr b="1" lang="ar" sz="1200">
                <a:solidFill>
                  <a:schemeClr val="dk1"/>
                </a:solidFill>
                <a:latin typeface="Mada"/>
                <a:ea typeface="Mada"/>
                <a:cs typeface="Mada"/>
                <a:sym typeface="Mada"/>
              </a:rPr>
              <a:t>not specific for SpA</a:t>
            </a:r>
            <a:r>
              <a:rPr lang="ar" sz="1200">
                <a:solidFill>
                  <a:schemeClr val="dk1"/>
                </a:solidFill>
                <a:latin typeface="Mada"/>
                <a:ea typeface="Mada"/>
                <a:cs typeface="Mada"/>
                <a:sym typeface="Mada"/>
              </a:rPr>
              <a:t> and may also be seen in: Tuberculosis, Syphilis, Sarcoidosis, Sickle cell disease, Tophaceous gout.</a:t>
            </a:r>
            <a:endParaRPr sz="1200">
              <a:solidFill>
                <a:schemeClr val="dk1"/>
              </a:solidFill>
              <a:latin typeface="Mada"/>
              <a:ea typeface="Mada"/>
              <a:cs typeface="Mada"/>
              <a:sym typeface="Mada"/>
            </a:endParaRPr>
          </a:p>
        </p:txBody>
      </p:sp>
      <p:pic>
        <p:nvPicPr>
          <p:cNvPr id="135" name="Google Shape;135;p10"/>
          <p:cNvPicPr preferRelativeResize="0"/>
          <p:nvPr/>
        </p:nvPicPr>
        <p:blipFill>
          <a:blip r:embed="rId7">
            <a:alphaModFix/>
          </a:blip>
          <a:stretch>
            <a:fillRect/>
          </a:stretch>
        </p:blipFill>
        <p:spPr>
          <a:xfrm>
            <a:off x="5940949" y="9012300"/>
            <a:ext cx="1450452" cy="815599"/>
          </a:xfrm>
          <a:prstGeom prst="rect">
            <a:avLst/>
          </a:prstGeom>
          <a:noFill/>
          <a:ln>
            <a:noFill/>
          </a:ln>
        </p:spPr>
      </p:pic>
      <p:pic>
        <p:nvPicPr>
          <p:cNvPr id="136" name="Google Shape;136;p10"/>
          <p:cNvPicPr preferRelativeResize="0"/>
          <p:nvPr/>
        </p:nvPicPr>
        <p:blipFill>
          <a:blip r:embed="rId8">
            <a:alphaModFix/>
          </a:blip>
          <a:stretch>
            <a:fillRect/>
          </a:stretch>
        </p:blipFill>
        <p:spPr>
          <a:xfrm>
            <a:off x="343688" y="8347450"/>
            <a:ext cx="363375" cy="363375"/>
          </a:xfrm>
          <a:prstGeom prst="rect">
            <a:avLst/>
          </a:prstGeom>
          <a:noFill/>
          <a:ln>
            <a:noFill/>
          </a:ln>
        </p:spPr>
      </p:pic>
      <p:sp>
        <p:nvSpPr>
          <p:cNvPr id="137" name="Google Shape;137;p10"/>
          <p:cNvSpPr/>
          <p:nvPr/>
        </p:nvSpPr>
        <p:spPr>
          <a:xfrm>
            <a:off x="6183150" y="9025425"/>
            <a:ext cx="119100" cy="107100"/>
          </a:xfrm>
          <a:prstGeom prst="ellipse">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txBox="1"/>
          <p:nvPr/>
        </p:nvSpPr>
        <p:spPr>
          <a:xfrm>
            <a:off x="5940925" y="9895350"/>
            <a:ext cx="1450500" cy="4311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latin typeface="Mada"/>
                <a:ea typeface="Mada"/>
                <a:cs typeface="Mada"/>
                <a:sym typeface="Mada"/>
              </a:rPr>
              <a:t>*Psoriasis plaque lesions </a:t>
            </a:r>
            <a:endParaRPr sz="900">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circle:</a:t>
            </a:r>
            <a:r>
              <a:rPr lang="ar" sz="900">
                <a:latin typeface="Mada"/>
                <a:ea typeface="Mada"/>
                <a:cs typeface="Mada"/>
                <a:sym typeface="Mada"/>
              </a:rPr>
              <a:t> </a:t>
            </a:r>
            <a:r>
              <a:rPr lang="ar" sz="900">
                <a:solidFill>
                  <a:srgbClr val="6AA84F"/>
                </a:solidFill>
                <a:latin typeface="Mada"/>
                <a:ea typeface="Mada"/>
                <a:cs typeface="Mada"/>
                <a:sym typeface="Mada"/>
              </a:rPr>
              <a:t>Onycholysis</a:t>
            </a:r>
            <a:endParaRPr sz="900">
              <a:solidFill>
                <a:srgbClr val="6AA84F"/>
              </a:solidFill>
              <a:latin typeface="Mada"/>
              <a:ea typeface="Mada"/>
              <a:cs typeface="Mada"/>
              <a:sym typeface="Mada"/>
            </a:endParaRPr>
          </a:p>
        </p:txBody>
      </p:sp>
      <p:sp>
        <p:nvSpPr>
          <p:cNvPr id="139" name="Google Shape;139;p10"/>
          <p:cNvSpPr/>
          <p:nvPr/>
        </p:nvSpPr>
        <p:spPr>
          <a:xfrm>
            <a:off x="2972400" y="3627150"/>
            <a:ext cx="1917300" cy="363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Juvenile SpA</a:t>
            </a:r>
            <a:endParaRPr b="1" sz="1200">
              <a:latin typeface="Mada"/>
              <a:ea typeface="Mada"/>
              <a:cs typeface="Mada"/>
              <a:sym typeface="Mada"/>
            </a:endParaRPr>
          </a:p>
        </p:txBody>
      </p:sp>
      <p:sp>
        <p:nvSpPr>
          <p:cNvPr id="140" name="Google Shape;140;p10"/>
          <p:cNvSpPr/>
          <p:nvPr/>
        </p:nvSpPr>
        <p:spPr>
          <a:xfrm>
            <a:off x="2748283" y="3436650"/>
            <a:ext cx="443692" cy="247650"/>
          </a:xfrm>
          <a:prstGeom prst="flowChartDisplay">
            <a:avLst/>
          </a:pr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7</a:t>
            </a:r>
            <a:endParaRPr b="1">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146" name="Google Shape;146;p11"/>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 cont.</a:t>
            </a:r>
            <a:endParaRPr b="1" sz="2600">
              <a:latin typeface="Mada"/>
              <a:ea typeface="Mada"/>
              <a:cs typeface="Mada"/>
              <a:sym typeface="Mada"/>
            </a:endParaRPr>
          </a:p>
        </p:txBody>
      </p:sp>
      <p:sp>
        <p:nvSpPr>
          <p:cNvPr id="147" name="Google Shape;147;p11"/>
          <p:cNvSpPr txBox="1"/>
          <p:nvPr/>
        </p:nvSpPr>
        <p:spPr>
          <a:xfrm>
            <a:off x="160150" y="7897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Features common to SpAs cont.</a:t>
            </a:r>
            <a:endParaRPr b="1" sz="2200">
              <a:highlight>
                <a:schemeClr val="accent4"/>
              </a:highlight>
              <a:latin typeface="Mada"/>
              <a:ea typeface="Mada"/>
              <a:cs typeface="Mada"/>
              <a:sym typeface="Mada"/>
            </a:endParaRPr>
          </a:p>
        </p:txBody>
      </p:sp>
      <p:sp>
        <p:nvSpPr>
          <p:cNvPr id="148" name="Google Shape;148;p11"/>
          <p:cNvSpPr/>
          <p:nvPr/>
        </p:nvSpPr>
        <p:spPr>
          <a:xfrm>
            <a:off x="603850" y="621557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252975" y="6159775"/>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txBox="1"/>
          <p:nvPr/>
        </p:nvSpPr>
        <p:spPr>
          <a:xfrm>
            <a:off x="723700" y="6225325"/>
            <a:ext cx="209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600">
                <a:latin typeface="Mada"/>
                <a:ea typeface="Mada"/>
                <a:cs typeface="Mada"/>
                <a:sym typeface="Mada"/>
              </a:rPr>
              <a:t>Other features</a:t>
            </a:r>
            <a:endParaRPr b="1" sz="1600">
              <a:latin typeface="Mada"/>
              <a:ea typeface="Mada"/>
              <a:cs typeface="Mada"/>
              <a:sym typeface="Mada"/>
            </a:endParaRPr>
          </a:p>
        </p:txBody>
      </p:sp>
      <p:sp>
        <p:nvSpPr>
          <p:cNvPr id="155" name="Google Shape;155;p11"/>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156" name="Google Shape;156;p11"/>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157" name="Google Shape;157;p11"/>
          <p:cNvSpPr txBox="1"/>
          <p:nvPr/>
        </p:nvSpPr>
        <p:spPr>
          <a:xfrm>
            <a:off x="409400" y="6861850"/>
            <a:ext cx="5427600" cy="17772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History of inflammatory </a:t>
            </a:r>
            <a:r>
              <a:rPr b="1" lang="ar" sz="1200">
                <a:solidFill>
                  <a:srgbClr val="1C4588"/>
                </a:solidFill>
                <a:latin typeface="Mada"/>
                <a:ea typeface="Mada"/>
                <a:cs typeface="Mada"/>
                <a:sym typeface="Mada"/>
              </a:rPr>
              <a:t>back pain</a:t>
            </a:r>
            <a:endParaRPr b="1" sz="1200">
              <a:solidFill>
                <a:srgbClr val="1C4588"/>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Sacroiliitis and spinal osteitis</a:t>
            </a:r>
            <a:endParaRPr sz="1200">
              <a:solidFill>
                <a:srgbClr val="1C4588"/>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Tendency for familial aggregation</a:t>
            </a:r>
            <a:endParaRPr sz="1200">
              <a:solidFill>
                <a:srgbClr val="1C4588"/>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b="1" lang="ar" sz="1200">
                <a:latin typeface="Mada"/>
                <a:ea typeface="Mada"/>
                <a:cs typeface="Mada"/>
                <a:sym typeface="Mada"/>
              </a:rPr>
              <a:t>Skin: </a:t>
            </a:r>
            <a:r>
              <a:rPr lang="ar" sz="1200">
                <a:latin typeface="Mada"/>
                <a:ea typeface="Mada"/>
                <a:cs typeface="Mada"/>
                <a:sym typeface="Mada"/>
              </a:rPr>
              <a:t>Psoriasis (associated with all forms of SpA), Erythema nodosum, Pyoderma gangrenosum and Keratoderma blenorrhagicum</a:t>
            </a:r>
            <a:endParaRPr sz="1200">
              <a:latin typeface="Mada"/>
              <a:ea typeface="Mada"/>
              <a:cs typeface="Mada"/>
              <a:sym typeface="Mada"/>
            </a:endParaRPr>
          </a:p>
          <a:p>
            <a:pPr indent="-198600" lvl="0" marL="208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Uveitis </a:t>
            </a:r>
            <a:endParaRPr b="1" sz="1200">
              <a:solidFill>
                <a:srgbClr val="CC0000"/>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Sterile urethritis and/or prostatitis</a:t>
            </a:r>
            <a:endParaRPr sz="1200">
              <a:solidFill>
                <a:srgbClr val="1C4588"/>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Inflammatory bowel disease</a:t>
            </a:r>
            <a:endParaRPr sz="1200">
              <a:solidFill>
                <a:srgbClr val="1C4588"/>
              </a:solidFill>
              <a:latin typeface="Mada"/>
              <a:ea typeface="Mada"/>
              <a:cs typeface="Mada"/>
              <a:sym typeface="Mada"/>
            </a:endParaRPr>
          </a:p>
          <a:p>
            <a:pPr indent="-198600"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Aortic root lesions (aortic incompetence, conduction defects)</a:t>
            </a:r>
            <a:endParaRPr sz="1200">
              <a:solidFill>
                <a:srgbClr val="1C4588"/>
              </a:solidFill>
              <a:latin typeface="Mada"/>
              <a:ea typeface="Mada"/>
              <a:cs typeface="Mada"/>
              <a:sym typeface="Mada"/>
            </a:endParaRPr>
          </a:p>
        </p:txBody>
      </p:sp>
      <p:sp>
        <p:nvSpPr>
          <p:cNvPr id="158" name="Google Shape;158;p11"/>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11"/>
          <p:cNvPicPr preferRelativeResize="0"/>
          <p:nvPr/>
        </p:nvPicPr>
        <p:blipFill>
          <a:blip r:embed="rId3">
            <a:alphaModFix/>
          </a:blip>
          <a:stretch>
            <a:fillRect/>
          </a:stretch>
        </p:blipFill>
        <p:spPr>
          <a:xfrm>
            <a:off x="3674725" y="6921689"/>
            <a:ext cx="971095" cy="562200"/>
          </a:xfrm>
          <a:prstGeom prst="rect">
            <a:avLst/>
          </a:prstGeom>
          <a:noFill/>
          <a:ln>
            <a:noFill/>
          </a:ln>
        </p:spPr>
      </p:pic>
      <p:pic>
        <p:nvPicPr>
          <p:cNvPr id="161" name="Google Shape;161;p11"/>
          <p:cNvPicPr preferRelativeResize="0"/>
          <p:nvPr/>
        </p:nvPicPr>
        <p:blipFill>
          <a:blip r:embed="rId4">
            <a:alphaModFix/>
          </a:blip>
          <a:stretch>
            <a:fillRect/>
          </a:stretch>
        </p:blipFill>
        <p:spPr>
          <a:xfrm>
            <a:off x="4710127" y="6921700"/>
            <a:ext cx="999832" cy="562200"/>
          </a:xfrm>
          <a:prstGeom prst="rect">
            <a:avLst/>
          </a:prstGeom>
          <a:noFill/>
          <a:ln>
            <a:noFill/>
          </a:ln>
        </p:spPr>
      </p:pic>
      <p:pic>
        <p:nvPicPr>
          <p:cNvPr id="162" name="Google Shape;162;p11"/>
          <p:cNvPicPr preferRelativeResize="0"/>
          <p:nvPr/>
        </p:nvPicPr>
        <p:blipFill>
          <a:blip r:embed="rId5">
            <a:alphaModFix/>
          </a:blip>
          <a:stretch>
            <a:fillRect/>
          </a:stretch>
        </p:blipFill>
        <p:spPr>
          <a:xfrm>
            <a:off x="298575" y="6214075"/>
            <a:ext cx="453600" cy="453600"/>
          </a:xfrm>
          <a:prstGeom prst="rect">
            <a:avLst/>
          </a:prstGeom>
          <a:noFill/>
          <a:ln>
            <a:noFill/>
          </a:ln>
        </p:spPr>
      </p:pic>
      <p:pic>
        <p:nvPicPr>
          <p:cNvPr id="163" name="Google Shape;163;p11"/>
          <p:cNvPicPr preferRelativeResize="0"/>
          <p:nvPr/>
        </p:nvPicPr>
        <p:blipFill rotWithShape="1">
          <a:blip r:embed="rId6">
            <a:alphaModFix/>
          </a:blip>
          <a:srcRect b="16843" l="15643" r="13569" t="18943"/>
          <a:stretch/>
        </p:blipFill>
        <p:spPr>
          <a:xfrm>
            <a:off x="3089151" y="9034997"/>
            <a:ext cx="1188002" cy="745129"/>
          </a:xfrm>
          <a:prstGeom prst="rect">
            <a:avLst/>
          </a:prstGeom>
          <a:noFill/>
          <a:ln>
            <a:noFill/>
          </a:ln>
        </p:spPr>
      </p:pic>
      <p:pic>
        <p:nvPicPr>
          <p:cNvPr id="164" name="Google Shape;164;p11"/>
          <p:cNvPicPr preferRelativeResize="0"/>
          <p:nvPr/>
        </p:nvPicPr>
        <p:blipFill>
          <a:blip r:embed="rId7">
            <a:alphaModFix/>
          </a:blip>
          <a:stretch>
            <a:fillRect/>
          </a:stretch>
        </p:blipFill>
        <p:spPr>
          <a:xfrm>
            <a:off x="222850" y="8845700"/>
            <a:ext cx="544799" cy="968274"/>
          </a:xfrm>
          <a:prstGeom prst="rect">
            <a:avLst/>
          </a:prstGeom>
          <a:noFill/>
          <a:ln>
            <a:noFill/>
          </a:ln>
        </p:spPr>
      </p:pic>
      <p:pic>
        <p:nvPicPr>
          <p:cNvPr id="165" name="Google Shape;165;p11"/>
          <p:cNvPicPr preferRelativeResize="0"/>
          <p:nvPr/>
        </p:nvPicPr>
        <p:blipFill>
          <a:blip r:embed="rId8">
            <a:alphaModFix/>
          </a:blip>
          <a:stretch>
            <a:fillRect/>
          </a:stretch>
        </p:blipFill>
        <p:spPr>
          <a:xfrm>
            <a:off x="9030171" y="2478111"/>
            <a:ext cx="4218803" cy="2331624"/>
          </a:xfrm>
          <a:prstGeom prst="rect">
            <a:avLst/>
          </a:prstGeom>
          <a:noFill/>
          <a:ln>
            <a:noFill/>
          </a:ln>
        </p:spPr>
      </p:pic>
      <p:pic>
        <p:nvPicPr>
          <p:cNvPr id="166" name="Google Shape;166;p11"/>
          <p:cNvPicPr preferRelativeResize="0"/>
          <p:nvPr/>
        </p:nvPicPr>
        <p:blipFill rotWithShape="1">
          <a:blip r:embed="rId9">
            <a:alphaModFix/>
          </a:blip>
          <a:srcRect b="4902" l="19813" r="24763" t="18020"/>
          <a:stretch/>
        </p:blipFill>
        <p:spPr>
          <a:xfrm>
            <a:off x="3102475" y="6041900"/>
            <a:ext cx="665924" cy="741173"/>
          </a:xfrm>
          <a:prstGeom prst="rect">
            <a:avLst/>
          </a:prstGeom>
          <a:noFill/>
          <a:ln>
            <a:noFill/>
          </a:ln>
        </p:spPr>
      </p:pic>
      <p:pic>
        <p:nvPicPr>
          <p:cNvPr id="167" name="Google Shape;167;p11"/>
          <p:cNvPicPr preferRelativeResize="0"/>
          <p:nvPr/>
        </p:nvPicPr>
        <p:blipFill rotWithShape="1">
          <a:blip r:embed="rId10">
            <a:alphaModFix/>
          </a:blip>
          <a:srcRect b="13946" l="4839" r="9799" t="10295"/>
          <a:stretch/>
        </p:blipFill>
        <p:spPr>
          <a:xfrm>
            <a:off x="6292675" y="6783067"/>
            <a:ext cx="770576" cy="652857"/>
          </a:xfrm>
          <a:prstGeom prst="rect">
            <a:avLst/>
          </a:prstGeom>
          <a:noFill/>
          <a:ln>
            <a:noFill/>
          </a:ln>
        </p:spPr>
      </p:pic>
      <p:pic>
        <p:nvPicPr>
          <p:cNvPr id="168" name="Google Shape;168;p11"/>
          <p:cNvPicPr preferRelativeResize="0"/>
          <p:nvPr/>
        </p:nvPicPr>
        <p:blipFill rotWithShape="1">
          <a:blip r:embed="rId11">
            <a:alphaModFix/>
          </a:blip>
          <a:srcRect b="0" l="25744" r="23346" t="15597"/>
          <a:stretch/>
        </p:blipFill>
        <p:spPr>
          <a:xfrm>
            <a:off x="1894725" y="8879537"/>
            <a:ext cx="770565" cy="900599"/>
          </a:xfrm>
          <a:prstGeom prst="rect">
            <a:avLst/>
          </a:prstGeom>
          <a:noFill/>
          <a:ln>
            <a:noFill/>
          </a:ln>
        </p:spPr>
      </p:pic>
      <p:pic>
        <p:nvPicPr>
          <p:cNvPr id="169" name="Google Shape;169;p11"/>
          <p:cNvPicPr preferRelativeResize="0"/>
          <p:nvPr/>
        </p:nvPicPr>
        <p:blipFill rotWithShape="1">
          <a:blip r:embed="rId12">
            <a:alphaModFix/>
          </a:blip>
          <a:srcRect b="29703" l="13598" r="13642" t="11490"/>
          <a:stretch/>
        </p:blipFill>
        <p:spPr>
          <a:xfrm>
            <a:off x="4581725" y="8888325"/>
            <a:ext cx="1435798" cy="705475"/>
          </a:xfrm>
          <a:prstGeom prst="rect">
            <a:avLst/>
          </a:prstGeom>
          <a:noFill/>
          <a:ln>
            <a:noFill/>
          </a:ln>
        </p:spPr>
      </p:pic>
      <p:sp>
        <p:nvSpPr>
          <p:cNvPr id="170" name="Google Shape;170;p11"/>
          <p:cNvSpPr/>
          <p:nvPr/>
        </p:nvSpPr>
        <p:spPr>
          <a:xfrm>
            <a:off x="603850" y="14472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a:off x="252975" y="1391425"/>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txBox="1"/>
          <p:nvPr/>
        </p:nvSpPr>
        <p:spPr>
          <a:xfrm>
            <a:off x="723700" y="1456975"/>
            <a:ext cx="209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600">
                <a:latin typeface="Mada"/>
                <a:ea typeface="Mada"/>
                <a:cs typeface="Mada"/>
                <a:sym typeface="Mada"/>
              </a:rPr>
              <a:t>Peripheral arthritis</a:t>
            </a:r>
            <a:endParaRPr b="1" sz="1600">
              <a:latin typeface="Mada"/>
              <a:ea typeface="Mada"/>
              <a:cs typeface="Mada"/>
              <a:sym typeface="Mada"/>
            </a:endParaRPr>
          </a:p>
        </p:txBody>
      </p:sp>
      <p:sp>
        <p:nvSpPr>
          <p:cNvPr id="173" name="Google Shape;173;p11"/>
          <p:cNvSpPr txBox="1"/>
          <p:nvPr/>
        </p:nvSpPr>
        <p:spPr>
          <a:xfrm>
            <a:off x="409400" y="2061250"/>
            <a:ext cx="5427600" cy="12510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Predominantly involves the </a:t>
            </a:r>
            <a:r>
              <a:rPr b="1" lang="ar" sz="1200">
                <a:latin typeface="Mada"/>
                <a:ea typeface="Mada"/>
                <a:cs typeface="Mada"/>
                <a:sym typeface="Mada"/>
              </a:rPr>
              <a:t>lower extremities </a:t>
            </a:r>
            <a:r>
              <a:rPr b="1" lang="ar" sz="1200">
                <a:solidFill>
                  <a:srgbClr val="6AA84F"/>
                </a:solidFill>
                <a:latin typeface="Mada"/>
                <a:ea typeface="Mada"/>
                <a:cs typeface="Mada"/>
                <a:sym typeface="Mada"/>
              </a:rPr>
              <a:t>(Hip, knee and ankle)</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Arthritis is frequently </a:t>
            </a:r>
            <a:r>
              <a:rPr b="1" lang="ar" sz="1200">
                <a:solidFill>
                  <a:srgbClr val="CC0000"/>
                </a:solidFill>
                <a:latin typeface="Mada"/>
                <a:ea typeface="Mada"/>
                <a:cs typeface="Mada"/>
                <a:sym typeface="Mada"/>
              </a:rPr>
              <a:t>​ASYMMETRICAL inflammatory </a:t>
            </a:r>
            <a:r>
              <a:rPr b="1" lang="ar" sz="1200">
                <a:solidFill>
                  <a:srgbClr val="CC0000"/>
                </a:solidFill>
                <a:latin typeface="Mada"/>
                <a:ea typeface="Mada"/>
                <a:cs typeface="Mada"/>
                <a:sym typeface="Mada"/>
              </a:rPr>
              <a:t>Mono</a:t>
            </a:r>
            <a:r>
              <a:rPr b="1" lang="ar" sz="1200">
                <a:solidFill>
                  <a:srgbClr val="CC0000"/>
                </a:solidFill>
                <a:latin typeface="Mada"/>
                <a:ea typeface="Mada"/>
                <a:cs typeface="Mada"/>
                <a:sym typeface="Mada"/>
              </a:rPr>
              <a:t>/Oligoarthritis </a:t>
            </a:r>
            <a:r>
              <a:rPr lang="ar" sz="1200">
                <a:latin typeface="Mada"/>
                <a:ea typeface="Mada"/>
                <a:cs typeface="Mada"/>
                <a:sym typeface="Mada"/>
              </a:rPr>
              <a:t>(affects only one to three joints)</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The severity ranges from mild to disabling.</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b="1" lang="ar" sz="1200">
                <a:latin typeface="Mada"/>
                <a:ea typeface="Mada"/>
                <a:cs typeface="Mada"/>
                <a:sym typeface="Mada"/>
              </a:rPr>
              <a:t>The presence of ​asymmetrical ​oligoarthritis is very suggestive of SpA</a:t>
            </a:r>
            <a:r>
              <a:rPr lang="ar" sz="1200">
                <a:latin typeface="Mada"/>
                <a:ea typeface="Mada"/>
                <a:cs typeface="Mada"/>
                <a:sym typeface="Mada"/>
              </a:rPr>
              <a:t>. But, it’s absence would not be helpful in excluding this possibility.</a:t>
            </a:r>
            <a:endParaRPr sz="1200">
              <a:latin typeface="Mada"/>
              <a:ea typeface="Mada"/>
              <a:cs typeface="Mada"/>
              <a:sym typeface="Mada"/>
            </a:endParaRPr>
          </a:p>
        </p:txBody>
      </p:sp>
      <p:pic>
        <p:nvPicPr>
          <p:cNvPr id="174" name="Google Shape;174;p11"/>
          <p:cNvPicPr preferRelativeResize="0"/>
          <p:nvPr/>
        </p:nvPicPr>
        <p:blipFill>
          <a:blip r:embed="rId13">
            <a:alphaModFix/>
          </a:blip>
          <a:stretch>
            <a:fillRect/>
          </a:stretch>
        </p:blipFill>
        <p:spPr>
          <a:xfrm>
            <a:off x="5953422" y="2113678"/>
            <a:ext cx="1535789" cy="1101601"/>
          </a:xfrm>
          <a:prstGeom prst="rect">
            <a:avLst/>
          </a:prstGeom>
          <a:noFill/>
          <a:ln>
            <a:noFill/>
          </a:ln>
        </p:spPr>
      </p:pic>
      <p:pic>
        <p:nvPicPr>
          <p:cNvPr id="175" name="Google Shape;175;p11"/>
          <p:cNvPicPr preferRelativeResize="0"/>
          <p:nvPr/>
        </p:nvPicPr>
        <p:blipFill>
          <a:blip r:embed="rId14">
            <a:alphaModFix/>
          </a:blip>
          <a:stretch>
            <a:fillRect/>
          </a:stretch>
        </p:blipFill>
        <p:spPr>
          <a:xfrm>
            <a:off x="341625" y="1496736"/>
            <a:ext cx="367500" cy="367489"/>
          </a:xfrm>
          <a:prstGeom prst="rect">
            <a:avLst/>
          </a:prstGeom>
          <a:noFill/>
          <a:ln>
            <a:noFill/>
          </a:ln>
        </p:spPr>
      </p:pic>
      <p:pic>
        <p:nvPicPr>
          <p:cNvPr id="176" name="Google Shape;176;p11"/>
          <p:cNvPicPr preferRelativeResize="0"/>
          <p:nvPr/>
        </p:nvPicPr>
        <p:blipFill>
          <a:blip r:embed="rId15">
            <a:alphaModFix/>
          </a:blip>
          <a:stretch>
            <a:fillRect/>
          </a:stretch>
        </p:blipFill>
        <p:spPr>
          <a:xfrm>
            <a:off x="-7689000" y="562206"/>
            <a:ext cx="7471503" cy="4071246"/>
          </a:xfrm>
          <a:prstGeom prst="rect">
            <a:avLst/>
          </a:prstGeom>
          <a:noFill/>
          <a:ln>
            <a:noFill/>
          </a:ln>
        </p:spPr>
      </p:pic>
      <p:graphicFrame>
        <p:nvGraphicFramePr>
          <p:cNvPr id="177" name="Google Shape;177;p11"/>
          <p:cNvGraphicFramePr/>
          <p:nvPr/>
        </p:nvGraphicFramePr>
        <p:xfrm>
          <a:off x="184625" y="3479100"/>
          <a:ext cx="3000000" cy="3000000"/>
        </p:xfrm>
        <a:graphic>
          <a:graphicData uri="http://schemas.openxmlformats.org/drawingml/2006/table">
            <a:tbl>
              <a:tblPr>
                <a:noFill/>
                <a:tableStyleId>{DF155117-B5A0-4FFC-AB25-3239F44ED1F6}</a:tableStyleId>
              </a:tblPr>
              <a:tblGrid>
                <a:gridCol w="3328750"/>
                <a:gridCol w="3862000"/>
              </a:tblGrid>
              <a:tr h="342175">
                <a:tc gridSpan="2">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Peripheral arthritis associated with IBD</a:t>
                      </a:r>
                      <a:endParaRPr b="1" sz="1500">
                        <a:solidFill>
                          <a:srgbClr val="FFFFFF"/>
                        </a:solidFill>
                        <a:latin typeface="Mada"/>
                        <a:ea typeface="Mada"/>
                        <a:cs typeface="Mada"/>
                        <a:sym typeface="Mada"/>
                      </a:endParaRPr>
                    </a:p>
                  </a:txBody>
                  <a:tcPr marT="91425" marB="91425" marR="91425" marL="91425" anchor="ctr">
                    <a:solidFill>
                      <a:schemeClr val="accent1"/>
                    </a:solidFill>
                  </a:tcPr>
                </a:tc>
                <a:tc hMerge="1"/>
              </a:tr>
              <a:tr h="3295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Type 1 arthropathy</a:t>
                      </a:r>
                      <a:endParaRPr b="1">
                        <a:solidFill>
                          <a:schemeClr val="accent1"/>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Type 2 arthropathy</a:t>
                      </a:r>
                      <a:endParaRPr b="1">
                        <a:solidFill>
                          <a:schemeClr val="accent1"/>
                        </a:solidFill>
                        <a:latin typeface="Mada"/>
                        <a:ea typeface="Mada"/>
                        <a:cs typeface="Mada"/>
                        <a:sym typeface="Mada"/>
                      </a:endParaRPr>
                    </a:p>
                  </a:txBody>
                  <a:tcPr marT="91425" marB="91425" marR="91425" marL="91425" anchor="ctr">
                    <a:solidFill>
                      <a:srgbClr val="EFEFEF"/>
                    </a:solidFill>
                  </a:tcPr>
                </a:tc>
              </a:tr>
              <a:tr h="1267400">
                <a:tc>
                  <a:txBody>
                    <a:bodyPr/>
                    <a:lstStyle/>
                    <a:p>
                      <a:pPr indent="-156250" lvl="0" marL="244800" rtl="0" algn="l">
                        <a:spcBef>
                          <a:spcPts val="0"/>
                        </a:spcBef>
                        <a:spcAft>
                          <a:spcPts val="0"/>
                        </a:spcAft>
                        <a:buSzPts val="1100"/>
                        <a:buFont typeface="Mada"/>
                        <a:buChar char="●"/>
                      </a:pPr>
                      <a:r>
                        <a:rPr lang="ar" sz="1100">
                          <a:latin typeface="Mada"/>
                          <a:ea typeface="Mada"/>
                          <a:cs typeface="Mada"/>
                          <a:sym typeface="Mada"/>
                        </a:rPr>
                        <a:t>Acute, pauciarticular</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The knee is the joint most commonly affected</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Early in the course of the bowel disease</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Self-limiting, nonerosive</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May occur prior to the onset of IBD → flares of the bowel disease</a:t>
                      </a:r>
                      <a:endParaRPr sz="1100">
                        <a:latin typeface="Mada"/>
                        <a:ea typeface="Mada"/>
                        <a:cs typeface="Mada"/>
                        <a:sym typeface="Mada"/>
                      </a:endParaRPr>
                    </a:p>
                  </a:txBody>
                  <a:tcPr marT="91425" marB="91425" marR="91425" marL="91425"/>
                </a:tc>
                <a:tc>
                  <a:txBody>
                    <a:bodyPr/>
                    <a:lstStyle/>
                    <a:p>
                      <a:pPr indent="-156250" lvl="0" marL="244800" rtl="0" algn="l">
                        <a:spcBef>
                          <a:spcPts val="0"/>
                        </a:spcBef>
                        <a:spcAft>
                          <a:spcPts val="0"/>
                        </a:spcAft>
                        <a:buSzPts val="1100"/>
                        <a:buFont typeface="Mada"/>
                        <a:buChar char="●"/>
                      </a:pPr>
                      <a:r>
                        <a:rPr lang="ar" sz="1100">
                          <a:latin typeface="Mada"/>
                          <a:ea typeface="Mada"/>
                          <a:cs typeface="Mada"/>
                          <a:sym typeface="Mada"/>
                        </a:rPr>
                        <a:t>Polyarticular disease</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(MCP) joints being </a:t>
                      </a:r>
                      <a:r>
                        <a:rPr lang="ar" sz="1100">
                          <a:latin typeface="Mada"/>
                          <a:ea typeface="Mada"/>
                          <a:cs typeface="Mada"/>
                          <a:sym typeface="Mada"/>
                        </a:rPr>
                        <a:t>particularly</a:t>
                      </a:r>
                      <a:r>
                        <a:rPr lang="ar" sz="1100">
                          <a:latin typeface="Mada"/>
                          <a:ea typeface="Mada"/>
                          <a:cs typeface="Mada"/>
                          <a:sym typeface="Mada"/>
                        </a:rPr>
                        <a:t> involved</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Episodes of exacerbations and remissions may continue for years</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Articular involvement rarely preceded the diagnosis of IBD</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Joint symptoms may occur prior to the onset of IBD symptoms, and this form of arthritis is often associated with flares of the bowel disease</a:t>
                      </a:r>
                      <a:endParaRPr sz="1100">
                        <a:latin typeface="Mada"/>
                        <a:ea typeface="Mada"/>
                        <a:cs typeface="Mada"/>
                        <a:sym typeface="Mada"/>
                      </a:endParaRPr>
                    </a:p>
                  </a:txBody>
                  <a:tcPr marT="91425" marB="91425" marR="91425" marL="91425"/>
                </a:tc>
              </a:tr>
            </a:tbl>
          </a:graphicData>
        </a:graphic>
      </p:graphicFrame>
      <p:sp>
        <p:nvSpPr>
          <p:cNvPr id="178" name="Google Shape;178;p11"/>
          <p:cNvSpPr txBox="1"/>
          <p:nvPr/>
        </p:nvSpPr>
        <p:spPr>
          <a:xfrm>
            <a:off x="190425" y="9879300"/>
            <a:ext cx="1280400" cy="461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latin typeface="Mada"/>
                <a:ea typeface="Mada"/>
                <a:cs typeface="Mada"/>
                <a:sym typeface="Mada"/>
              </a:rPr>
              <a:t>Psoriasis. </a:t>
            </a:r>
            <a:r>
              <a:rPr lang="ar" sz="900">
                <a:latin typeface="Mada"/>
                <a:ea typeface="Mada"/>
                <a:cs typeface="Mada"/>
                <a:sym typeface="Mada"/>
              </a:rPr>
              <a:t>Scaly patches and plaques</a:t>
            </a:r>
            <a:endParaRPr sz="900">
              <a:latin typeface="Mada"/>
              <a:ea typeface="Mada"/>
              <a:cs typeface="Mada"/>
              <a:sym typeface="Mada"/>
            </a:endParaRPr>
          </a:p>
        </p:txBody>
      </p:sp>
      <p:sp>
        <p:nvSpPr>
          <p:cNvPr id="179" name="Google Shape;179;p11"/>
          <p:cNvSpPr txBox="1"/>
          <p:nvPr/>
        </p:nvSpPr>
        <p:spPr>
          <a:xfrm>
            <a:off x="1686000" y="9874125"/>
            <a:ext cx="1188000" cy="4311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Keratoderma Blenorrhagicum</a:t>
            </a:r>
            <a:endParaRPr b="1" sz="900">
              <a:latin typeface="Mada"/>
              <a:ea typeface="Mada"/>
              <a:cs typeface="Mada"/>
              <a:sym typeface="Mada"/>
            </a:endParaRPr>
          </a:p>
        </p:txBody>
      </p:sp>
      <p:sp>
        <p:nvSpPr>
          <p:cNvPr id="180" name="Google Shape;180;p11"/>
          <p:cNvSpPr txBox="1"/>
          <p:nvPr/>
        </p:nvSpPr>
        <p:spPr>
          <a:xfrm>
            <a:off x="3089150" y="9825300"/>
            <a:ext cx="1188000" cy="6528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Moderate to severe nail changes in patient with Psoriasis</a:t>
            </a:r>
            <a:endParaRPr b="1" sz="900">
              <a:latin typeface="Mada"/>
              <a:ea typeface="Mada"/>
              <a:cs typeface="Mada"/>
              <a:sym typeface="Mada"/>
            </a:endParaRPr>
          </a:p>
          <a:p>
            <a:pPr indent="0" lvl="0" marL="0" rtl="0" algn="ctr">
              <a:spcBef>
                <a:spcPts val="0"/>
              </a:spcBef>
              <a:spcAft>
                <a:spcPts val="0"/>
              </a:spcAft>
              <a:buNone/>
            </a:pPr>
            <a:r>
              <a:t/>
            </a:r>
            <a:endParaRPr b="1" sz="900">
              <a:latin typeface="Mada"/>
              <a:ea typeface="Mada"/>
              <a:cs typeface="Mada"/>
              <a:sym typeface="Mada"/>
            </a:endParaRPr>
          </a:p>
          <a:p>
            <a:pPr indent="0" lvl="0" marL="0" rtl="0" algn="ctr">
              <a:spcBef>
                <a:spcPts val="0"/>
              </a:spcBef>
              <a:spcAft>
                <a:spcPts val="0"/>
              </a:spcAft>
              <a:buNone/>
            </a:pPr>
            <a:r>
              <a:t/>
            </a:r>
            <a:endParaRPr b="1" sz="900">
              <a:latin typeface="Mada"/>
              <a:ea typeface="Mada"/>
              <a:cs typeface="Mada"/>
              <a:sym typeface="Mada"/>
            </a:endParaRPr>
          </a:p>
        </p:txBody>
      </p:sp>
      <p:sp>
        <p:nvSpPr>
          <p:cNvPr id="181" name="Google Shape;181;p11"/>
          <p:cNvSpPr txBox="1"/>
          <p:nvPr/>
        </p:nvSpPr>
        <p:spPr>
          <a:xfrm>
            <a:off x="4405325" y="9656175"/>
            <a:ext cx="1788600" cy="822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Circinate balanitis </a:t>
            </a:r>
            <a:r>
              <a:rPr lang="ar" sz="900">
                <a:latin typeface="Mada"/>
                <a:ea typeface="Mada"/>
                <a:cs typeface="Mada"/>
                <a:sym typeface="Mada"/>
              </a:rPr>
              <a:t>characterized by shallow ulcers on the glans penis and the shaft of the penis (arrows). The lesions are generally asymptomatic.</a:t>
            </a:r>
            <a:endParaRPr sz="900">
              <a:latin typeface="Mada"/>
              <a:ea typeface="Mada"/>
              <a:cs typeface="Mada"/>
              <a:sym typeface="Mada"/>
            </a:endParaRPr>
          </a:p>
          <a:p>
            <a:pPr indent="0" lvl="0" marL="0" rtl="0" algn="ctr">
              <a:spcBef>
                <a:spcPts val="0"/>
              </a:spcBef>
              <a:spcAft>
                <a:spcPts val="0"/>
              </a:spcAft>
              <a:buNone/>
            </a:pPr>
            <a:r>
              <a:t/>
            </a:r>
            <a:endParaRPr b="1" sz="900">
              <a:latin typeface="Mada"/>
              <a:ea typeface="Mada"/>
              <a:cs typeface="Mada"/>
              <a:sym typeface="Mada"/>
            </a:endParaRPr>
          </a:p>
          <a:p>
            <a:pPr indent="0" lvl="0" marL="0" rtl="0" algn="ctr">
              <a:spcBef>
                <a:spcPts val="0"/>
              </a:spcBef>
              <a:spcAft>
                <a:spcPts val="0"/>
              </a:spcAft>
              <a:buNone/>
            </a:pPr>
            <a:r>
              <a:t/>
            </a:r>
            <a:endParaRPr b="1" sz="900">
              <a:latin typeface="Mada"/>
              <a:ea typeface="Mada"/>
              <a:cs typeface="Mada"/>
              <a:sym typeface="Mada"/>
            </a:endParaRPr>
          </a:p>
        </p:txBody>
      </p:sp>
      <p:sp>
        <p:nvSpPr>
          <p:cNvPr id="182" name="Google Shape;182;p11"/>
          <p:cNvSpPr txBox="1"/>
          <p:nvPr/>
        </p:nvSpPr>
        <p:spPr>
          <a:xfrm>
            <a:off x="3838200" y="6212386"/>
            <a:ext cx="1188000" cy="400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Pyoderma Gangrenosum</a:t>
            </a:r>
            <a:endParaRPr b="1" sz="900">
              <a:latin typeface="Mada"/>
              <a:ea typeface="Mada"/>
              <a:cs typeface="Mada"/>
              <a:sym typeface="Mada"/>
            </a:endParaRPr>
          </a:p>
        </p:txBody>
      </p:sp>
      <p:sp>
        <p:nvSpPr>
          <p:cNvPr id="183" name="Google Shape;183;p11"/>
          <p:cNvSpPr txBox="1"/>
          <p:nvPr/>
        </p:nvSpPr>
        <p:spPr>
          <a:xfrm>
            <a:off x="5953050" y="7483700"/>
            <a:ext cx="1535700" cy="9684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800">
                <a:latin typeface="Mada"/>
                <a:ea typeface="Mada"/>
                <a:cs typeface="Mada"/>
                <a:sym typeface="Mada"/>
              </a:rPr>
              <a:t>Palatal erosion in reactive arthritis. </a:t>
            </a:r>
            <a:r>
              <a:rPr lang="ar" sz="800">
                <a:latin typeface="Mada"/>
                <a:ea typeface="Mada"/>
                <a:cs typeface="Mada"/>
                <a:sym typeface="Mada"/>
              </a:rPr>
              <a:t>A sharply demarcated erosion of the hard palate is shown. This is among the more common of the oral manifestations of reactive arthritis</a:t>
            </a:r>
            <a:endParaRPr sz="800">
              <a:latin typeface="Mada"/>
              <a:ea typeface="Mada"/>
              <a:cs typeface="Mada"/>
              <a:sym typeface="Mada"/>
            </a:endParaRPr>
          </a:p>
        </p:txBody>
      </p:sp>
      <p:pic>
        <p:nvPicPr>
          <p:cNvPr id="184" name="Google Shape;184;p11"/>
          <p:cNvPicPr preferRelativeResize="0"/>
          <p:nvPr/>
        </p:nvPicPr>
        <p:blipFill rotWithShape="1">
          <a:blip r:embed="rId16">
            <a:alphaModFix/>
          </a:blip>
          <a:srcRect b="10761" l="20850" r="11845" t="16675"/>
          <a:stretch/>
        </p:blipFill>
        <p:spPr>
          <a:xfrm>
            <a:off x="804950" y="8956100"/>
            <a:ext cx="665927" cy="705484"/>
          </a:xfrm>
          <a:prstGeom prst="rect">
            <a:avLst/>
          </a:prstGeom>
          <a:noFill/>
          <a:ln>
            <a:noFill/>
          </a:ln>
        </p:spPr>
      </p:pic>
      <p:pic>
        <p:nvPicPr>
          <p:cNvPr id="185" name="Google Shape;185;p11"/>
          <p:cNvPicPr preferRelativeResize="0"/>
          <p:nvPr/>
        </p:nvPicPr>
        <p:blipFill rotWithShape="1">
          <a:blip r:embed="rId17">
            <a:alphaModFix/>
          </a:blip>
          <a:srcRect b="8995" l="9153" r="10337" t="18404"/>
          <a:stretch/>
        </p:blipFill>
        <p:spPr>
          <a:xfrm>
            <a:off x="5194246" y="6089028"/>
            <a:ext cx="999825" cy="646915"/>
          </a:xfrm>
          <a:prstGeom prst="rect">
            <a:avLst/>
          </a:prstGeom>
          <a:noFill/>
          <a:ln>
            <a:noFill/>
          </a:ln>
        </p:spPr>
      </p:pic>
      <p:sp>
        <p:nvSpPr>
          <p:cNvPr id="186" name="Google Shape;186;p11"/>
          <p:cNvSpPr txBox="1"/>
          <p:nvPr/>
        </p:nvSpPr>
        <p:spPr>
          <a:xfrm>
            <a:off x="6292675" y="6173000"/>
            <a:ext cx="1082700" cy="400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Erythema</a:t>
            </a:r>
            <a:r>
              <a:rPr b="1" lang="ar" sz="900">
                <a:latin typeface="Mada"/>
                <a:ea typeface="Mada"/>
                <a:cs typeface="Mada"/>
                <a:sym typeface="Mada"/>
              </a:rPr>
              <a:t> </a:t>
            </a:r>
            <a:r>
              <a:rPr b="1" lang="ar" sz="900">
                <a:latin typeface="Mada"/>
                <a:ea typeface="Mada"/>
                <a:cs typeface="Mada"/>
                <a:sym typeface="Mada"/>
              </a:rPr>
              <a:t>nodosum</a:t>
            </a:r>
            <a:endParaRPr b="1" sz="900">
              <a:latin typeface="Mada"/>
              <a:ea typeface="Mada"/>
              <a:cs typeface="Mada"/>
              <a:sym typeface="Mada"/>
            </a:endParaRPr>
          </a:p>
        </p:txBody>
      </p:sp>
      <p:pic>
        <p:nvPicPr>
          <p:cNvPr id="187" name="Google Shape;187;p11"/>
          <p:cNvPicPr preferRelativeResize="0"/>
          <p:nvPr/>
        </p:nvPicPr>
        <p:blipFill rotWithShape="1">
          <a:blip r:embed="rId18">
            <a:alphaModFix/>
          </a:blip>
          <a:srcRect b="4535" l="4641" r="3437" t="24147"/>
          <a:stretch/>
        </p:blipFill>
        <p:spPr>
          <a:xfrm>
            <a:off x="6429975" y="8921223"/>
            <a:ext cx="999824" cy="639666"/>
          </a:xfrm>
          <a:prstGeom prst="rect">
            <a:avLst/>
          </a:prstGeom>
          <a:noFill/>
          <a:ln>
            <a:noFill/>
          </a:ln>
        </p:spPr>
      </p:pic>
      <p:sp>
        <p:nvSpPr>
          <p:cNvPr id="188" name="Google Shape;188;p11"/>
          <p:cNvSpPr txBox="1"/>
          <p:nvPr/>
        </p:nvSpPr>
        <p:spPr>
          <a:xfrm>
            <a:off x="6322100" y="9661575"/>
            <a:ext cx="1188000" cy="562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Mild nail changes in a patient with psoriasis</a:t>
            </a:r>
            <a:endParaRPr b="1" sz="900">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194" name="Google Shape;194;p12"/>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1- Ankylosing spondylitis (AS)</a:t>
            </a:r>
            <a:endParaRPr b="1" sz="2600">
              <a:latin typeface="Mada"/>
              <a:ea typeface="Mada"/>
              <a:cs typeface="Mada"/>
              <a:sym typeface="Mada"/>
            </a:endParaRPr>
          </a:p>
        </p:txBody>
      </p:sp>
      <p:sp>
        <p:nvSpPr>
          <p:cNvPr id="195" name="Google Shape;195;p12"/>
          <p:cNvSpPr txBox="1"/>
          <p:nvPr/>
        </p:nvSpPr>
        <p:spPr>
          <a:xfrm>
            <a:off x="-12700" y="10223625"/>
            <a:ext cx="7493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1- Even if severe ankylosis develops, functional limitation may not be marked, as long as the spine is fused in an erect posture. In AS, spinal fusion varies in its extent and in most cases does not cause a gross flexion deformity. </a:t>
            </a:r>
            <a:endParaRPr sz="1000">
              <a:solidFill>
                <a:srgbClr val="1C4588"/>
              </a:solidFill>
              <a:latin typeface="Mada"/>
              <a:ea typeface="Mada"/>
              <a:cs typeface="Mada"/>
              <a:sym typeface="Mada"/>
            </a:endParaRPr>
          </a:p>
        </p:txBody>
      </p:sp>
      <p:cxnSp>
        <p:nvCxnSpPr>
          <p:cNvPr id="196" name="Google Shape;196;p12"/>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97" name="Google Shape;197;p12"/>
          <p:cNvSpPr txBox="1"/>
          <p:nvPr/>
        </p:nvSpPr>
        <p:spPr>
          <a:xfrm>
            <a:off x="160150" y="7897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What is ankylosing spondylitis?</a:t>
            </a:r>
            <a:endParaRPr b="1" sz="2200">
              <a:highlight>
                <a:schemeClr val="accent4"/>
              </a:highlight>
              <a:latin typeface="Mada"/>
              <a:ea typeface="Mada"/>
              <a:cs typeface="Mada"/>
              <a:sym typeface="Mada"/>
            </a:endParaRPr>
          </a:p>
        </p:txBody>
      </p:sp>
      <p:sp>
        <p:nvSpPr>
          <p:cNvPr id="198" name="Google Shape;198;p12"/>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203" name="Google Shape;203;p12"/>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204" name="Google Shape;204;p12"/>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2"/>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
          <p:cNvSpPr txBox="1"/>
          <p:nvPr/>
        </p:nvSpPr>
        <p:spPr>
          <a:xfrm>
            <a:off x="285750" y="1240300"/>
            <a:ext cx="6972900" cy="2884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This is an </a:t>
            </a:r>
            <a:r>
              <a:rPr b="1" lang="ar" sz="1200">
                <a:solidFill>
                  <a:srgbClr val="2F497E"/>
                </a:solidFill>
                <a:latin typeface="Mada"/>
                <a:ea typeface="Mada"/>
                <a:cs typeface="Mada"/>
                <a:sym typeface="Mada"/>
              </a:rPr>
              <a:t>inflammatory disorder of the spine</a:t>
            </a:r>
            <a:r>
              <a:rPr lang="ar" sz="1200">
                <a:solidFill>
                  <a:srgbClr val="2F497E"/>
                </a:solidFill>
                <a:latin typeface="Mada"/>
                <a:ea typeface="Mada"/>
                <a:cs typeface="Mada"/>
                <a:sym typeface="Mada"/>
              </a:rPr>
              <a:t>, affecting mainly young adults.</a:t>
            </a:r>
            <a:endParaRPr sz="1200">
              <a:solidFill>
                <a:srgbClr val="2F497E"/>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Ankylosing spondylitis (AS) is defined by the </a:t>
            </a:r>
            <a:r>
              <a:rPr b="1" lang="ar" sz="1200">
                <a:solidFill>
                  <a:srgbClr val="6AA84F"/>
                </a:solidFill>
                <a:latin typeface="Mada"/>
                <a:ea typeface="Mada"/>
                <a:cs typeface="Mada"/>
                <a:sym typeface="Mada"/>
              </a:rPr>
              <a:t>presence of sacroiliitis</a:t>
            </a:r>
            <a:r>
              <a:rPr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on X-ray</a:t>
            </a:r>
            <a:r>
              <a:rPr lang="ar" sz="1200">
                <a:solidFill>
                  <a:srgbClr val="6AA84F"/>
                </a:solidFill>
                <a:latin typeface="Mada"/>
                <a:ea typeface="Mada"/>
                <a:cs typeface="Mada"/>
                <a:sym typeface="Mada"/>
              </a:rPr>
              <a:t> and other structural changes on spine X-rays, which may eventually progress to bony fusion of the spine. </a:t>
            </a:r>
            <a:r>
              <a:rPr b="1" lang="ar" sz="1200">
                <a:solidFill>
                  <a:srgbClr val="6AA84F"/>
                </a:solidFill>
                <a:latin typeface="Mada"/>
                <a:ea typeface="Mada"/>
                <a:cs typeface="Mada"/>
                <a:sym typeface="Mada"/>
              </a:rPr>
              <a:t>What if the changes (</a:t>
            </a:r>
            <a:r>
              <a:rPr b="1" lang="ar" sz="1200">
                <a:solidFill>
                  <a:srgbClr val="6AA84F"/>
                </a:solidFill>
                <a:latin typeface="Mada"/>
                <a:ea typeface="Mada"/>
                <a:cs typeface="Mada"/>
                <a:sym typeface="Mada"/>
              </a:rPr>
              <a:t>sacroiliitis</a:t>
            </a:r>
            <a:r>
              <a:rPr b="1" lang="ar" sz="1200">
                <a:solidFill>
                  <a:srgbClr val="6AA84F"/>
                </a:solidFill>
                <a:latin typeface="Mada"/>
                <a:ea typeface="Mada"/>
                <a:cs typeface="Mada"/>
                <a:sym typeface="Mada"/>
              </a:rPr>
              <a:t>) were only seen on MRI?</a:t>
            </a:r>
            <a:r>
              <a:rPr lang="ar" sz="1200">
                <a:solidFill>
                  <a:srgbClr val="6AA84F"/>
                </a:solidFill>
                <a:latin typeface="Mada"/>
                <a:ea typeface="Mada"/>
                <a:cs typeface="Mada"/>
                <a:sym typeface="Mada"/>
              </a:rPr>
              <a:t> then the term used is ‘Non-radiographic </a:t>
            </a:r>
            <a:r>
              <a:rPr b="1" lang="ar" sz="1200">
                <a:solidFill>
                  <a:srgbClr val="6AA84F"/>
                </a:solidFill>
                <a:latin typeface="Mada"/>
                <a:ea typeface="Mada"/>
                <a:cs typeface="Mada"/>
                <a:sym typeface="Mada"/>
              </a:rPr>
              <a:t>Axial</a:t>
            </a:r>
            <a:r>
              <a:rPr lang="ar" sz="1200">
                <a:solidFill>
                  <a:srgbClr val="6AA84F"/>
                </a:solidFill>
                <a:latin typeface="Mada"/>
                <a:ea typeface="Mada"/>
                <a:cs typeface="Mada"/>
                <a:sym typeface="Mada"/>
              </a:rPr>
              <a:t> spondyloarthritis (nr-axSpA)’ </a:t>
            </a:r>
            <a:r>
              <a:rPr b="1" lang="ar" sz="1200">
                <a:solidFill>
                  <a:srgbClr val="6AA84F"/>
                </a:solidFill>
                <a:latin typeface="Mada"/>
                <a:ea typeface="Mada"/>
                <a:cs typeface="Mada"/>
                <a:sym typeface="Mada"/>
              </a:rPr>
              <a:t>NOT</a:t>
            </a:r>
            <a:r>
              <a:rPr lang="ar" sz="1200">
                <a:solidFill>
                  <a:srgbClr val="6AA84F"/>
                </a:solidFill>
                <a:latin typeface="Mada"/>
                <a:ea typeface="Mada"/>
                <a:cs typeface="Mada"/>
                <a:sym typeface="Mada"/>
              </a:rPr>
              <a:t> ankylosing spondylitis.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 general, MRI is much more </a:t>
            </a:r>
            <a:r>
              <a:rPr lang="ar" sz="1200">
                <a:solidFill>
                  <a:srgbClr val="6AA84F"/>
                </a:solidFill>
                <a:latin typeface="Mada"/>
                <a:ea typeface="Mada"/>
                <a:cs typeface="Mada"/>
                <a:sym typeface="Mada"/>
              </a:rPr>
              <a:t>sensitive</a:t>
            </a:r>
            <a:r>
              <a:rPr lang="ar" sz="1200">
                <a:solidFill>
                  <a:srgbClr val="6AA84F"/>
                </a:solidFill>
                <a:latin typeface="Mada"/>
                <a:ea typeface="Mada"/>
                <a:cs typeface="Mada"/>
                <a:sym typeface="Mada"/>
              </a:rPr>
              <a:t> than X-ray in detecting </a:t>
            </a:r>
            <a:r>
              <a:rPr lang="ar" sz="1200">
                <a:solidFill>
                  <a:srgbClr val="6AA84F"/>
                </a:solidFill>
                <a:latin typeface="Mada"/>
                <a:ea typeface="Mada"/>
                <a:cs typeface="Mada"/>
                <a:sym typeface="Mada"/>
              </a:rPr>
              <a:t>sacroiliitis</a:t>
            </a:r>
            <a:r>
              <a:rPr lang="ar" sz="1200">
                <a:solidFill>
                  <a:srgbClr val="6AA84F"/>
                </a:solidFill>
                <a:latin typeface="Mada"/>
                <a:ea typeface="Mada"/>
                <a:cs typeface="Mada"/>
                <a:sym typeface="Mada"/>
              </a:rPr>
              <a:t>. In X-ray, changes will not appear until the disease is advanced</a:t>
            </a:r>
            <a:r>
              <a:rPr lang="ar" sz="1200">
                <a:solidFill>
                  <a:srgbClr val="6AA84F"/>
                </a:solidFill>
                <a:latin typeface="Mada"/>
                <a:ea typeface="Mada"/>
                <a:cs typeface="Mada"/>
                <a:sym typeface="Mada"/>
              </a:rPr>
              <a:t>, w</a:t>
            </a:r>
            <a:r>
              <a:rPr lang="ar" sz="1200">
                <a:solidFill>
                  <a:srgbClr val="6AA84F"/>
                </a:solidFill>
                <a:latin typeface="Mada"/>
                <a:ea typeface="Mada"/>
                <a:cs typeface="Mada"/>
                <a:sym typeface="Mada"/>
              </a:rPr>
              <a:t>hile in MRI you can sometimes see the changes as early as a day after the symptoms develop..</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 the past, with the use of X-ray only, they used to say that AS is more common in males. But after MRI has been introduced this has changed:</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Female gender generally &gt;50% of non-radiographic axial SpA </a:t>
            </a:r>
            <a:r>
              <a:rPr lang="ar" sz="1200">
                <a:solidFill>
                  <a:srgbClr val="6AA84F"/>
                </a:solidFill>
                <a:latin typeface="Mada"/>
                <a:ea typeface="Mada"/>
                <a:cs typeface="Mada"/>
                <a:sym typeface="Mada"/>
              </a:rPr>
              <a:t>(detected by MRI or HLA-B27)</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Male gender more common in AS study population</a:t>
            </a:r>
            <a:endParaRPr sz="1200">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6AA84F"/>
                </a:solidFill>
                <a:latin typeface="Mada"/>
                <a:ea typeface="Mada"/>
                <a:cs typeface="Mada"/>
                <a:sym typeface="Mada"/>
              </a:rPr>
              <a:t>AS can affect any part of the spine, but </a:t>
            </a:r>
            <a:r>
              <a:rPr b="1" lang="ar" sz="1200">
                <a:solidFill>
                  <a:srgbClr val="CC0000"/>
                </a:solidFill>
                <a:latin typeface="Mada"/>
                <a:ea typeface="Mada"/>
                <a:cs typeface="Mada"/>
                <a:sym typeface="Mada"/>
              </a:rPr>
              <a:t>most commonly affects the Sacroiliac (SI) joint.</a:t>
            </a:r>
            <a:r>
              <a:rPr b="1" lang="ar" sz="1200">
                <a:solidFill>
                  <a:srgbClr val="999999"/>
                </a:solidFill>
                <a:latin typeface="Mada"/>
                <a:ea typeface="Mada"/>
                <a:cs typeface="Mada"/>
                <a:sym typeface="Mada"/>
              </a:rPr>
              <a:t> </a:t>
            </a:r>
            <a:r>
              <a:rPr lang="ar" sz="1200">
                <a:solidFill>
                  <a:srgbClr val="999999"/>
                </a:solidFill>
                <a:latin typeface="Mada"/>
                <a:ea typeface="Mada"/>
                <a:cs typeface="Mada"/>
                <a:sym typeface="Mada"/>
              </a:rPr>
              <a:t>It also affects big joints like the knees and ankles.</a:t>
            </a:r>
            <a:endParaRPr sz="1200">
              <a:solidFill>
                <a:srgbClr val="999999"/>
              </a:solidFill>
              <a:latin typeface="Mada"/>
              <a:ea typeface="Mada"/>
              <a:cs typeface="Mada"/>
              <a:sym typeface="Mada"/>
            </a:endParaRPr>
          </a:p>
        </p:txBody>
      </p:sp>
      <p:graphicFrame>
        <p:nvGraphicFramePr>
          <p:cNvPr id="207" name="Google Shape;207;p12"/>
          <p:cNvGraphicFramePr/>
          <p:nvPr/>
        </p:nvGraphicFramePr>
        <p:xfrm>
          <a:off x="-8188050" y="3445332"/>
          <a:ext cx="3000000" cy="3000000"/>
        </p:xfrm>
        <a:graphic>
          <a:graphicData uri="http://schemas.openxmlformats.org/drawingml/2006/table">
            <a:tbl>
              <a:tblPr>
                <a:noFill/>
                <a:tableStyleId>{DF155117-B5A0-4FFC-AB25-3239F44ED1F6}</a:tableStyleId>
              </a:tblPr>
              <a:tblGrid>
                <a:gridCol w="3026650"/>
                <a:gridCol w="382850"/>
                <a:gridCol w="3563500"/>
              </a:tblGrid>
              <a:tr h="335525">
                <a:tc gridSpan="2">
                  <a:txBody>
                    <a:bodyPr/>
                    <a:lstStyle/>
                    <a:p>
                      <a:pPr indent="0" lvl="0" marL="0" rtl="0" algn="ctr">
                        <a:spcBef>
                          <a:spcPts val="0"/>
                        </a:spcBef>
                        <a:spcAft>
                          <a:spcPts val="0"/>
                        </a:spcAft>
                        <a:buNone/>
                      </a:pPr>
                      <a:r>
                        <a:rPr b="1" lang="ar">
                          <a:solidFill>
                            <a:schemeClr val="accent4"/>
                          </a:solidFill>
                          <a:latin typeface="Mada"/>
                          <a:ea typeface="Mada"/>
                          <a:cs typeface="Mada"/>
                          <a:sym typeface="Mada"/>
                        </a:rPr>
                        <a:t>Main features</a:t>
                      </a:r>
                      <a:r>
                        <a:rPr b="1" lang="ar">
                          <a:solidFill>
                            <a:schemeClr val="accent4"/>
                          </a:solidFill>
                          <a:latin typeface="Mada"/>
                          <a:ea typeface="Mada"/>
                          <a:cs typeface="Mada"/>
                          <a:sym typeface="Mada"/>
                        </a:rPr>
                        <a:t>:</a:t>
                      </a:r>
                      <a:endParaRPr b="1">
                        <a:solidFill>
                          <a:schemeClr val="accent4"/>
                        </a:solidFill>
                        <a:latin typeface="Mada"/>
                        <a:ea typeface="Mada"/>
                        <a:cs typeface="Mada"/>
                        <a:sym typeface="Mada"/>
                      </a:endParaRPr>
                    </a:p>
                  </a:txBody>
                  <a:tcPr marT="91425" marB="91425" marR="91425" marL="91425" anchor="ctr">
                    <a:solidFill>
                      <a:schemeClr val="accent1"/>
                    </a:solidFill>
                  </a:tcPr>
                </a:tc>
                <a:tc hMerge="1"/>
                <a:tc>
                  <a:txBody>
                    <a:bodyPr/>
                    <a:lstStyle/>
                    <a:p>
                      <a:pPr indent="0" lvl="0" marL="0" rtl="0" algn="ctr">
                        <a:spcBef>
                          <a:spcPts val="0"/>
                        </a:spcBef>
                        <a:spcAft>
                          <a:spcPts val="0"/>
                        </a:spcAft>
                        <a:buNone/>
                      </a:pPr>
                      <a:r>
                        <a:t/>
                      </a:r>
                      <a:endParaRPr b="1">
                        <a:solidFill>
                          <a:schemeClr val="accent4"/>
                        </a:solidFill>
                        <a:latin typeface="Mada"/>
                        <a:ea typeface="Mada"/>
                        <a:cs typeface="Mada"/>
                        <a:sym typeface="Mada"/>
                      </a:endParaRPr>
                    </a:p>
                  </a:txBody>
                  <a:tcPr marT="91425" marB="91425" marR="91425" marL="91425" anchor="ctr">
                    <a:solidFill>
                      <a:schemeClr val="accent1"/>
                    </a:solidFill>
                  </a:tcPr>
                </a:tc>
              </a:tr>
              <a:tr h="464575">
                <a:tc gridSpan="2">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Loss of ​lumbar lordosis ( lumbar inward inversion) and increased kyphosis </a:t>
                      </a:r>
                      <a:r>
                        <a:rPr lang="ar" sz="1200">
                          <a:solidFill>
                            <a:srgbClr val="1C4588"/>
                          </a:solidFill>
                          <a:latin typeface="Mada"/>
                          <a:ea typeface="Mada"/>
                          <a:cs typeface="Mada"/>
                          <a:sym typeface="Mada"/>
                        </a:rPr>
                        <a:t>of the dorsal and cervical spine that may interfere with forward vision</a:t>
                      </a:r>
                      <a:r>
                        <a:rPr baseline="30000" lang="ar" sz="1200">
                          <a:solidFill>
                            <a:srgbClr val="1C4588"/>
                          </a:solidFill>
                          <a:latin typeface="Mada"/>
                          <a:ea typeface="Mada"/>
                          <a:cs typeface="Mada"/>
                          <a:sym typeface="Mada"/>
                        </a:rPr>
                        <a:t>2</a:t>
                      </a:r>
                      <a:endParaRPr baseline="30000"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Limitation of lumbar spine mobility. (Reduced spinal flexion is demonstrated by the​ ​Schober test​)</a:t>
                      </a:r>
                      <a:endParaRPr sz="1200">
                        <a:latin typeface="Mada"/>
                        <a:ea typeface="Mada"/>
                        <a:cs typeface="Mada"/>
                        <a:sym typeface="Mada"/>
                      </a:endParaRPr>
                    </a:p>
                  </a:txBody>
                  <a:tcPr marT="91425" marB="91425" marR="91425" marL="91425"/>
                </a:tc>
                <a:tc hMerge="1"/>
                <a:tc>
                  <a:txBody>
                    <a:bodyPr/>
                    <a:lstStyle/>
                    <a:p>
                      <a:pPr indent="-228600" lvl="0" marL="457200" rtl="0" algn="l">
                        <a:spcBef>
                          <a:spcPts val="0"/>
                        </a:spcBef>
                        <a:spcAft>
                          <a:spcPts val="0"/>
                        </a:spcAft>
                        <a:buNone/>
                      </a:pPr>
                      <a:r>
                        <a:t/>
                      </a:r>
                      <a:endParaRPr sz="1200">
                        <a:latin typeface="Mada"/>
                        <a:ea typeface="Mada"/>
                        <a:cs typeface="Mada"/>
                        <a:sym typeface="Mada"/>
                      </a:endParaRPr>
                    </a:p>
                  </a:txBody>
                  <a:tcPr marT="91425" marB="91425" marR="91425" marL="91425"/>
                </a:tc>
              </a:tr>
              <a:tr h="335525">
                <a:tc gridSpan="3">
                  <a:txBody>
                    <a:bodyPr/>
                    <a:lstStyle/>
                    <a:p>
                      <a:pPr indent="0" lvl="0" marL="0" rtl="0" algn="ctr">
                        <a:spcBef>
                          <a:spcPts val="0"/>
                        </a:spcBef>
                        <a:spcAft>
                          <a:spcPts val="0"/>
                        </a:spcAft>
                        <a:buNone/>
                      </a:pPr>
                      <a:r>
                        <a:rPr b="1" lang="ar">
                          <a:solidFill>
                            <a:schemeClr val="accent4"/>
                          </a:solidFill>
                          <a:latin typeface="Mada"/>
                          <a:ea typeface="Mada"/>
                          <a:cs typeface="Mada"/>
                          <a:sym typeface="Mada"/>
                        </a:rPr>
                        <a:t>Extra-articular features</a:t>
                      </a:r>
                      <a:endParaRPr/>
                    </a:p>
                  </a:txBody>
                  <a:tcPr marT="91425" marB="91425" marR="91425" marL="91425">
                    <a:solidFill>
                      <a:schemeClr val="accent1"/>
                    </a:solidFill>
                  </a:tcPr>
                </a:tc>
                <a:tc hMerge="1"/>
                <a:tc hMerge="1"/>
              </a:tr>
              <a:tr h="322625">
                <a:tc>
                  <a:txBody>
                    <a:bodyPr/>
                    <a:lstStyle/>
                    <a:p>
                      <a:pPr indent="0" lvl="0" marL="0" rtl="0" algn="ctr">
                        <a:spcBef>
                          <a:spcPts val="0"/>
                        </a:spcBef>
                        <a:spcAft>
                          <a:spcPts val="0"/>
                        </a:spcAft>
                        <a:buNone/>
                      </a:pPr>
                      <a:r>
                        <a:rPr lang="ar" sz="1300">
                          <a:latin typeface="Mada"/>
                          <a:ea typeface="Mada"/>
                          <a:cs typeface="Mada"/>
                          <a:sym typeface="Mada"/>
                        </a:rPr>
                        <a:t>Acute </a:t>
                      </a:r>
                      <a:r>
                        <a:rPr b="1" lang="ar" sz="1300" u="sng">
                          <a:solidFill>
                            <a:srgbClr val="CC0000"/>
                          </a:solidFill>
                          <a:latin typeface="Mada"/>
                          <a:ea typeface="Mada"/>
                          <a:cs typeface="Mada"/>
                          <a:sym typeface="Mada"/>
                        </a:rPr>
                        <a:t>anterior</a:t>
                      </a:r>
                      <a:r>
                        <a:rPr lang="ar" sz="1300">
                          <a:latin typeface="Mada"/>
                          <a:ea typeface="Mada"/>
                          <a:cs typeface="Mada"/>
                          <a:sym typeface="Mada"/>
                        </a:rPr>
                        <a:t> uveitis</a:t>
                      </a:r>
                      <a:endParaRPr sz="1300">
                        <a:latin typeface="Mada"/>
                        <a:ea typeface="Mada"/>
                        <a:cs typeface="Mada"/>
                        <a:sym typeface="Mada"/>
                      </a:endParaRPr>
                    </a:p>
                  </a:txBody>
                  <a:tcPr marT="91425" marB="91425" marR="91425" marL="91425">
                    <a:solidFill>
                      <a:schemeClr val="accent4"/>
                    </a:solidFill>
                  </a:tcPr>
                </a:tc>
                <a:tc gridSpan="2">
                  <a:txBody>
                    <a:bodyPr/>
                    <a:lstStyle/>
                    <a:p>
                      <a:pPr indent="0" lvl="0" marL="0" rtl="0" algn="ctr">
                        <a:spcBef>
                          <a:spcPts val="0"/>
                        </a:spcBef>
                        <a:spcAft>
                          <a:spcPts val="0"/>
                        </a:spcAft>
                        <a:buNone/>
                      </a:pPr>
                      <a:r>
                        <a:rPr lang="ar" sz="1300">
                          <a:latin typeface="Mada"/>
                          <a:ea typeface="Mada"/>
                          <a:cs typeface="Mada"/>
                          <a:sym typeface="Mada"/>
                        </a:rPr>
                        <a:t>Other features</a:t>
                      </a:r>
                      <a:endParaRPr sz="1300">
                        <a:latin typeface="Mada"/>
                        <a:ea typeface="Mada"/>
                        <a:cs typeface="Mada"/>
                        <a:sym typeface="Mada"/>
                      </a:endParaRPr>
                    </a:p>
                  </a:txBody>
                  <a:tcPr marT="91425" marB="91425" marR="91425" marL="91425">
                    <a:solidFill>
                      <a:schemeClr val="accent4"/>
                    </a:solidFill>
                  </a:tcPr>
                </a:tc>
                <a:tc hMerge="1"/>
              </a:tr>
              <a:tr h="1148600">
                <a:tc>
                  <a:txBody>
                    <a:bodyPr/>
                    <a:lstStyle/>
                    <a:p>
                      <a:pPr indent="-156249" lvl="0" marL="208799" rtl="0" algn="l">
                        <a:spcBef>
                          <a:spcPts val="0"/>
                        </a:spcBef>
                        <a:spcAft>
                          <a:spcPts val="0"/>
                        </a:spcAft>
                        <a:buSzPts val="1100"/>
                        <a:buFont typeface="Mada"/>
                        <a:buChar char="●"/>
                      </a:pPr>
                      <a:r>
                        <a:rPr b="1" lang="ar" sz="1100">
                          <a:solidFill>
                            <a:srgbClr val="CC0000"/>
                          </a:solidFill>
                          <a:latin typeface="Mada"/>
                          <a:ea typeface="Mada"/>
                          <a:cs typeface="Mada"/>
                          <a:sym typeface="Mada"/>
                        </a:rPr>
                        <a:t>Most common</a:t>
                      </a:r>
                      <a:r>
                        <a:rPr lang="ar" sz="1100">
                          <a:latin typeface="Mada"/>
                          <a:ea typeface="Mada"/>
                          <a:cs typeface="Mada"/>
                          <a:sym typeface="Mada"/>
                        </a:rPr>
                        <a:t> </a:t>
                      </a:r>
                      <a:r>
                        <a:rPr b="1" lang="ar" sz="1100">
                          <a:latin typeface="Mada"/>
                          <a:ea typeface="Mada"/>
                          <a:cs typeface="Mada"/>
                          <a:sym typeface="Mada"/>
                        </a:rPr>
                        <a:t>extra-articular manifestation</a:t>
                      </a:r>
                      <a:r>
                        <a:rPr lang="ar" sz="1100">
                          <a:latin typeface="Mada"/>
                          <a:ea typeface="Mada"/>
                          <a:cs typeface="Mada"/>
                          <a:sym typeface="Mada"/>
                        </a:rPr>
                        <a:t> of AS. </a:t>
                      </a:r>
                      <a:r>
                        <a:rPr lang="ar" sz="1100">
                          <a:solidFill>
                            <a:srgbClr val="1C4588"/>
                          </a:solidFill>
                          <a:latin typeface="Mada"/>
                          <a:ea typeface="Mada"/>
                          <a:cs typeface="Mada"/>
                          <a:sym typeface="Mada"/>
                        </a:rPr>
                        <a:t>Occasionally precedes joint disease.</a:t>
                      </a:r>
                      <a:endParaRPr sz="1100">
                        <a:solidFill>
                          <a:srgbClr val="1C4588"/>
                        </a:solidFill>
                        <a:latin typeface="Mada"/>
                        <a:ea typeface="Mada"/>
                        <a:cs typeface="Mada"/>
                        <a:sym typeface="Mada"/>
                      </a:endParaRPr>
                    </a:p>
                    <a:p>
                      <a:pPr indent="-156249" lvl="0" marL="208799" rtl="0" algn="l">
                        <a:spcBef>
                          <a:spcPts val="0"/>
                        </a:spcBef>
                        <a:spcAft>
                          <a:spcPts val="0"/>
                        </a:spcAft>
                        <a:buSzPts val="1100"/>
                        <a:buFont typeface="Mada"/>
                        <a:buChar char="●"/>
                      </a:pPr>
                      <a:r>
                        <a:rPr lang="ar" sz="1100">
                          <a:solidFill>
                            <a:schemeClr val="dk1"/>
                          </a:solidFill>
                          <a:latin typeface="Mada"/>
                          <a:ea typeface="Mada"/>
                          <a:cs typeface="Mada"/>
                          <a:sym typeface="Mada"/>
                        </a:rPr>
                        <a:t>It’s </a:t>
                      </a:r>
                      <a:r>
                        <a:rPr b="1" lang="ar" sz="1100">
                          <a:solidFill>
                            <a:srgbClr val="CC0000"/>
                          </a:solidFill>
                          <a:latin typeface="Mada"/>
                          <a:ea typeface="Mada"/>
                          <a:cs typeface="Mada"/>
                          <a:sym typeface="Mada"/>
                        </a:rPr>
                        <a:t>u</a:t>
                      </a:r>
                      <a:r>
                        <a:rPr b="1" lang="ar" sz="1100">
                          <a:solidFill>
                            <a:srgbClr val="CC0000"/>
                          </a:solidFill>
                          <a:latin typeface="Mada"/>
                          <a:ea typeface="Mada"/>
                          <a:cs typeface="Mada"/>
                          <a:sym typeface="Mada"/>
                        </a:rPr>
                        <a:t>nilateral</a:t>
                      </a:r>
                      <a:r>
                        <a:rPr lang="ar" sz="1100">
                          <a:solidFill>
                            <a:schemeClr val="dk1"/>
                          </a:solidFill>
                          <a:latin typeface="Mada"/>
                          <a:ea typeface="Mada"/>
                          <a:cs typeface="Mada"/>
                          <a:sym typeface="Mada"/>
                        </a:rPr>
                        <a:t> with </a:t>
                      </a:r>
                      <a:r>
                        <a:rPr lang="ar" sz="1100">
                          <a:latin typeface="Mada"/>
                          <a:ea typeface="Mada"/>
                          <a:cs typeface="Mada"/>
                          <a:sym typeface="Mada"/>
                        </a:rPr>
                        <a:t>Acute onset</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Spontaneous remission</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Does NOT correlate with disease activity</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Recurrent &amp; Related to </a:t>
                      </a:r>
                      <a:r>
                        <a:rPr b="1" lang="ar" sz="1100">
                          <a:solidFill>
                            <a:srgbClr val="CC0000"/>
                          </a:solidFill>
                          <a:latin typeface="Mada"/>
                          <a:ea typeface="Mada"/>
                          <a:cs typeface="Mada"/>
                          <a:sym typeface="Mada"/>
                        </a:rPr>
                        <a:t>HLA-B27.</a:t>
                      </a:r>
                      <a:endParaRPr b="1" sz="1100">
                        <a:solidFill>
                          <a:srgbClr val="CC0000"/>
                        </a:solidFill>
                        <a:latin typeface="Mada"/>
                        <a:ea typeface="Mada"/>
                        <a:cs typeface="Mada"/>
                        <a:sym typeface="Mada"/>
                      </a:endParaRPr>
                    </a:p>
                  </a:txBody>
                  <a:tcPr marT="91425" marB="91425" marR="91425" marL="91425"/>
                </a:tc>
                <a:tc gridSpan="2">
                  <a:txBody>
                    <a:bodyPr/>
                    <a:lstStyle/>
                    <a:p>
                      <a:pPr indent="-156249" lvl="0" marL="208799" rtl="0" algn="l">
                        <a:spcBef>
                          <a:spcPts val="0"/>
                        </a:spcBef>
                        <a:spcAft>
                          <a:spcPts val="0"/>
                        </a:spcAft>
                        <a:buSzPts val="1100"/>
                        <a:buFont typeface="Mada"/>
                        <a:buChar char="●"/>
                      </a:pPr>
                      <a:r>
                        <a:rPr b="1" lang="ar" sz="1100">
                          <a:latin typeface="Mada"/>
                          <a:ea typeface="Mada"/>
                          <a:cs typeface="Mada"/>
                          <a:sym typeface="Mada"/>
                        </a:rPr>
                        <a:t>Psoriasis</a:t>
                      </a:r>
                      <a:r>
                        <a:rPr lang="ar" sz="1100">
                          <a:latin typeface="Mada"/>
                          <a:ea typeface="Mada"/>
                          <a:cs typeface="Mada"/>
                          <a:sym typeface="Mada"/>
                        </a:rPr>
                        <a:t> (Present in up to 10% of pts with AS)</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b="1" lang="ar" sz="1100">
                          <a:latin typeface="Mada"/>
                          <a:ea typeface="Mada"/>
                          <a:cs typeface="Mada"/>
                          <a:sym typeface="Mada"/>
                        </a:rPr>
                        <a:t>Enthesitis</a:t>
                      </a:r>
                      <a:r>
                        <a:rPr lang="ar" sz="1100">
                          <a:latin typeface="Mada"/>
                          <a:ea typeface="Mada"/>
                          <a:cs typeface="Mada"/>
                          <a:sym typeface="Mada"/>
                        </a:rPr>
                        <a:t>:​ Achilles tendonitis and plantar fasciitis</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b="1" lang="ar" sz="1100">
                          <a:latin typeface="Mada"/>
                          <a:ea typeface="Mada"/>
                          <a:cs typeface="Mada"/>
                          <a:sym typeface="Mada"/>
                        </a:rPr>
                        <a:t>Tenderness​</a:t>
                      </a:r>
                      <a:r>
                        <a:rPr lang="ar" sz="1100">
                          <a:latin typeface="Mada"/>
                          <a:ea typeface="Mada"/>
                          <a:cs typeface="Mada"/>
                          <a:sym typeface="Mada"/>
                        </a:rPr>
                        <a:t> around the pelvis and chest wall</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b="1" lang="ar" sz="1100">
                          <a:latin typeface="Mada"/>
                          <a:ea typeface="Mada"/>
                          <a:cs typeface="Mada"/>
                          <a:sym typeface="Mada"/>
                        </a:rPr>
                        <a:t>Transient ​peripheral arthritis​</a:t>
                      </a:r>
                      <a:r>
                        <a:rPr lang="ar" sz="1100">
                          <a:latin typeface="Mada"/>
                          <a:ea typeface="Mada"/>
                          <a:cs typeface="Mada"/>
                          <a:sym typeface="Mada"/>
                        </a:rPr>
                        <a:t> of knees, hips, and shoulders (50%)</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b="1" lang="ar" sz="1100">
                          <a:latin typeface="Mada"/>
                          <a:ea typeface="Mada"/>
                          <a:cs typeface="Mada"/>
                          <a:sym typeface="Mada"/>
                        </a:rPr>
                        <a:t>Reduction in chest expansion​</a:t>
                      </a:r>
                      <a:r>
                        <a:rPr lang="ar" sz="1100">
                          <a:latin typeface="Mada"/>
                          <a:ea typeface="Mada"/>
                          <a:cs typeface="Mada"/>
                          <a:sym typeface="Mada"/>
                        </a:rPr>
                        <a:t> (due to costovertebral joint involvement).</a:t>
                      </a:r>
                      <a:endParaRPr sz="1100">
                        <a:latin typeface="Mada"/>
                        <a:ea typeface="Mada"/>
                        <a:cs typeface="Mada"/>
                        <a:sym typeface="Mada"/>
                      </a:endParaRPr>
                    </a:p>
                  </a:txBody>
                  <a:tcPr marT="91425" marB="91425" marR="91425" marL="91425"/>
                </a:tc>
                <a:tc hMerge="1"/>
              </a:tr>
            </a:tbl>
          </a:graphicData>
        </a:graphic>
      </p:graphicFrame>
      <p:pic>
        <p:nvPicPr>
          <p:cNvPr id="208" name="Google Shape;208;p12"/>
          <p:cNvPicPr preferRelativeResize="0"/>
          <p:nvPr/>
        </p:nvPicPr>
        <p:blipFill>
          <a:blip r:embed="rId3">
            <a:alphaModFix/>
          </a:blip>
          <a:stretch>
            <a:fillRect/>
          </a:stretch>
        </p:blipFill>
        <p:spPr>
          <a:xfrm>
            <a:off x="7995900" y="3950061"/>
            <a:ext cx="1588130" cy="1101601"/>
          </a:xfrm>
          <a:prstGeom prst="rect">
            <a:avLst/>
          </a:prstGeom>
          <a:noFill/>
          <a:ln>
            <a:noFill/>
          </a:ln>
        </p:spPr>
      </p:pic>
      <p:pic>
        <p:nvPicPr>
          <p:cNvPr id="209" name="Google Shape;209;p12"/>
          <p:cNvPicPr preferRelativeResize="0"/>
          <p:nvPr/>
        </p:nvPicPr>
        <p:blipFill>
          <a:blip r:embed="rId4">
            <a:alphaModFix/>
          </a:blip>
          <a:stretch>
            <a:fillRect/>
          </a:stretch>
        </p:blipFill>
        <p:spPr>
          <a:xfrm>
            <a:off x="9116819" y="243203"/>
            <a:ext cx="2842826" cy="1220951"/>
          </a:xfrm>
          <a:prstGeom prst="rect">
            <a:avLst/>
          </a:prstGeom>
          <a:noFill/>
          <a:ln>
            <a:noFill/>
          </a:ln>
        </p:spPr>
      </p:pic>
      <p:pic>
        <p:nvPicPr>
          <p:cNvPr id="210" name="Google Shape;210;p12"/>
          <p:cNvPicPr preferRelativeResize="0"/>
          <p:nvPr/>
        </p:nvPicPr>
        <p:blipFill>
          <a:blip r:embed="rId5">
            <a:alphaModFix/>
          </a:blip>
          <a:stretch>
            <a:fillRect/>
          </a:stretch>
        </p:blipFill>
        <p:spPr>
          <a:xfrm>
            <a:off x="9116825" y="1890756"/>
            <a:ext cx="3830899" cy="1554581"/>
          </a:xfrm>
          <a:prstGeom prst="rect">
            <a:avLst/>
          </a:prstGeom>
          <a:noFill/>
          <a:ln>
            <a:noFill/>
          </a:ln>
        </p:spPr>
      </p:pic>
      <p:pic>
        <p:nvPicPr>
          <p:cNvPr id="211" name="Google Shape;211;p12"/>
          <p:cNvPicPr preferRelativeResize="0"/>
          <p:nvPr/>
        </p:nvPicPr>
        <p:blipFill>
          <a:blip r:embed="rId6">
            <a:alphaModFix/>
          </a:blip>
          <a:stretch>
            <a:fillRect/>
          </a:stretch>
        </p:blipFill>
        <p:spPr>
          <a:xfrm>
            <a:off x="9661628" y="3738759"/>
            <a:ext cx="3760850" cy="1524213"/>
          </a:xfrm>
          <a:prstGeom prst="rect">
            <a:avLst/>
          </a:prstGeom>
          <a:noFill/>
          <a:ln>
            <a:noFill/>
          </a:ln>
        </p:spPr>
      </p:pic>
      <p:pic>
        <p:nvPicPr>
          <p:cNvPr id="212" name="Google Shape;212;p12"/>
          <p:cNvPicPr preferRelativeResize="0"/>
          <p:nvPr/>
        </p:nvPicPr>
        <p:blipFill>
          <a:blip r:embed="rId7">
            <a:alphaModFix/>
          </a:blip>
          <a:stretch>
            <a:fillRect/>
          </a:stretch>
        </p:blipFill>
        <p:spPr>
          <a:xfrm>
            <a:off x="9343122" y="5451842"/>
            <a:ext cx="3604601" cy="1896875"/>
          </a:xfrm>
          <a:prstGeom prst="rect">
            <a:avLst/>
          </a:prstGeom>
          <a:noFill/>
          <a:ln>
            <a:noFill/>
          </a:ln>
        </p:spPr>
      </p:pic>
      <p:pic>
        <p:nvPicPr>
          <p:cNvPr id="213" name="Google Shape;213;p12"/>
          <p:cNvPicPr preferRelativeResize="0"/>
          <p:nvPr/>
        </p:nvPicPr>
        <p:blipFill>
          <a:blip r:embed="rId8">
            <a:alphaModFix/>
          </a:blip>
          <a:stretch>
            <a:fillRect/>
          </a:stretch>
        </p:blipFill>
        <p:spPr>
          <a:xfrm>
            <a:off x="9661635" y="7814281"/>
            <a:ext cx="3085966" cy="1554574"/>
          </a:xfrm>
          <a:prstGeom prst="rect">
            <a:avLst/>
          </a:prstGeom>
          <a:noFill/>
          <a:ln>
            <a:noFill/>
          </a:ln>
        </p:spPr>
      </p:pic>
      <p:sp>
        <p:nvSpPr>
          <p:cNvPr id="214" name="Google Shape;214;p12"/>
          <p:cNvSpPr txBox="1"/>
          <p:nvPr/>
        </p:nvSpPr>
        <p:spPr>
          <a:xfrm>
            <a:off x="160150" y="39520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Etiology</a:t>
            </a:r>
            <a:endParaRPr b="1" sz="2200">
              <a:highlight>
                <a:schemeClr val="accent4"/>
              </a:highlight>
              <a:latin typeface="Mada"/>
              <a:ea typeface="Mada"/>
              <a:cs typeface="Mada"/>
              <a:sym typeface="Mada"/>
            </a:endParaRPr>
          </a:p>
        </p:txBody>
      </p:sp>
      <p:sp>
        <p:nvSpPr>
          <p:cNvPr id="215" name="Google Shape;215;p12"/>
          <p:cNvSpPr txBox="1"/>
          <p:nvPr/>
        </p:nvSpPr>
        <p:spPr>
          <a:xfrm>
            <a:off x="285750" y="4402600"/>
            <a:ext cx="7025700" cy="2665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The </a:t>
            </a:r>
            <a:r>
              <a:rPr b="1" lang="ar" sz="1100">
                <a:latin typeface="Mada"/>
                <a:ea typeface="Mada"/>
                <a:cs typeface="Mada"/>
                <a:sym typeface="Mada"/>
              </a:rPr>
              <a:t>cause of AS is not completely understood</a:t>
            </a:r>
            <a:r>
              <a:rPr lang="ar" sz="1100">
                <a:latin typeface="Mada"/>
                <a:ea typeface="Mada"/>
                <a:cs typeface="Mada"/>
                <a:sym typeface="Mada"/>
              </a:rPr>
              <a:t>, but there are theories that genetics is the major player in the pathogenesis of this disease.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Genome-wide studies have </a:t>
            </a:r>
            <a:r>
              <a:rPr b="1" lang="ar" sz="1100">
                <a:latin typeface="Mada"/>
                <a:ea typeface="Mada"/>
                <a:cs typeface="Mada"/>
                <a:sym typeface="Mada"/>
              </a:rPr>
              <a:t>NOT</a:t>
            </a:r>
            <a:r>
              <a:rPr lang="ar" sz="1100">
                <a:latin typeface="Mada"/>
                <a:ea typeface="Mada"/>
                <a:cs typeface="Mada"/>
                <a:sym typeface="Mada"/>
              </a:rPr>
              <a:t> revealed strong insights on the </a:t>
            </a:r>
            <a:r>
              <a:rPr lang="ar" sz="1100">
                <a:latin typeface="Mada"/>
                <a:ea typeface="Mada"/>
                <a:cs typeface="Mada"/>
                <a:sym typeface="Mada"/>
              </a:rPr>
              <a:t>pathogenesis</a:t>
            </a:r>
            <a:r>
              <a:rPr lang="ar" sz="1100">
                <a:latin typeface="Mada"/>
                <a:ea typeface="Mada"/>
                <a:cs typeface="Mada"/>
                <a:sym typeface="Mada"/>
              </a:rPr>
              <a:t> of new bone formation on AS. (Genetic influences, Microbes effects, Biochemical stress)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Many genes are involved but the major gene product associated with AS and the other forms of SpA is</a:t>
            </a:r>
            <a:r>
              <a:rPr b="1" lang="ar" sz="1100">
                <a:solidFill>
                  <a:srgbClr val="CC0000"/>
                </a:solidFill>
                <a:latin typeface="Mada"/>
                <a:ea typeface="Mada"/>
                <a:cs typeface="Mada"/>
                <a:sym typeface="Mada"/>
              </a:rPr>
              <a:t> HLA-B27</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HLA-B27</a:t>
            </a:r>
            <a:r>
              <a:rPr lang="ar" sz="1100">
                <a:latin typeface="Mada"/>
                <a:ea typeface="Mada"/>
                <a:cs typeface="Mada"/>
                <a:sym typeface="Mada"/>
              </a:rPr>
              <a:t> is present in about </a:t>
            </a:r>
            <a:r>
              <a:rPr b="1" lang="ar" sz="1100">
                <a:latin typeface="Mada"/>
                <a:ea typeface="Mada"/>
                <a:cs typeface="Mada"/>
                <a:sym typeface="Mada"/>
              </a:rPr>
              <a:t>80 to 95% of patients with AS</a:t>
            </a:r>
            <a:r>
              <a:rPr lang="ar" sz="1100">
                <a:latin typeface="Mada"/>
                <a:ea typeface="Mada"/>
                <a:cs typeface="Mada"/>
                <a:sym typeface="Mada"/>
              </a:rPr>
              <a:t> in most ethnic groups.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6% of the general population</a:t>
            </a:r>
            <a:r>
              <a:rPr lang="ar" sz="1100">
                <a:latin typeface="Mada"/>
                <a:ea typeface="Mada"/>
                <a:cs typeface="Mada"/>
                <a:sym typeface="Mada"/>
              </a:rPr>
              <a:t> have the gene. </a:t>
            </a:r>
            <a:r>
              <a:rPr lang="ar" sz="1100">
                <a:solidFill>
                  <a:srgbClr val="2F497E"/>
                </a:solidFill>
                <a:latin typeface="Mada"/>
                <a:ea typeface="Mada"/>
                <a:cs typeface="Mada"/>
                <a:sym typeface="Mada"/>
              </a:rPr>
              <a:t>Fewer than 5% of HLA-B27 carriers in the general population develop disease.</a:t>
            </a:r>
            <a:endParaRPr sz="1100">
              <a:solidFill>
                <a:srgbClr val="2F497E"/>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Familial predisposition: </a:t>
            </a:r>
            <a:r>
              <a:rPr lang="ar" sz="1100">
                <a:latin typeface="Mada"/>
                <a:ea typeface="Mada"/>
                <a:cs typeface="Mada"/>
                <a:sym typeface="Mada"/>
              </a:rPr>
              <a:t>First, second, and third-degree relatives of patients with AS have markedly increased risks of developing the disease (relative risks of 94, 25, and 4, respectively).</a:t>
            </a:r>
            <a:endParaRPr sz="11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Arthritogenic peptide hypothesis:</a:t>
            </a:r>
            <a:r>
              <a:rPr lang="ar" sz="1000">
                <a:latin typeface="Mada"/>
                <a:ea typeface="Mada"/>
                <a:cs typeface="Mada"/>
                <a:sym typeface="Mada"/>
              </a:rPr>
              <a:t> </a:t>
            </a:r>
            <a:r>
              <a:rPr lang="ar" sz="1000">
                <a:solidFill>
                  <a:srgbClr val="999999"/>
                </a:solidFill>
                <a:latin typeface="Mada"/>
                <a:ea typeface="Mada"/>
                <a:cs typeface="Mada"/>
                <a:sym typeface="Mada"/>
              </a:rPr>
              <a:t>(They simply injected the gene into a rat and it developed SpA)</a:t>
            </a:r>
            <a:endParaRPr sz="1000">
              <a:solidFill>
                <a:srgbClr val="999999"/>
              </a:solidFill>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HLA-B27-transgenic rats.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Microinjection of fertilized 1-cell rat eggs with DNA fragments containing both HLA-B*2705</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Spontaneously developed several SpA-like disease </a:t>
            </a:r>
            <a:r>
              <a:rPr lang="ar" sz="1000">
                <a:latin typeface="Mada"/>
                <a:ea typeface="Mada"/>
                <a:cs typeface="Mada"/>
                <a:sym typeface="Mada"/>
              </a:rPr>
              <a:t>manifestations</a:t>
            </a:r>
            <a:r>
              <a:rPr lang="ar" sz="1000">
                <a:latin typeface="Mada"/>
                <a:ea typeface="Mada"/>
                <a:cs typeface="Mada"/>
                <a:sym typeface="Mada"/>
              </a:rPr>
              <a:t> </a:t>
            </a:r>
            <a:r>
              <a:rPr lang="ar" sz="1000">
                <a:latin typeface="Mada"/>
                <a:ea typeface="Mada"/>
                <a:cs typeface="Mada"/>
                <a:sym typeface="Mada"/>
              </a:rPr>
              <a:t>beginning at age </a:t>
            </a:r>
            <a:r>
              <a:rPr lang="ar" sz="1000">
                <a:latin typeface="Mada"/>
                <a:ea typeface="Mada"/>
                <a:cs typeface="Mada"/>
                <a:sym typeface="Mada"/>
              </a:rPr>
              <a:t> 10 weeks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ar" sz="1000">
                <a:latin typeface="Mada"/>
                <a:ea typeface="Mada"/>
                <a:cs typeface="Mada"/>
                <a:sym typeface="Mada"/>
              </a:rPr>
              <a:t>The most common persistent manifestation: Diarrhea, Arthritis of the hind limbs, dystrophy of the nails and hyperkeratosis of the tail.</a:t>
            </a:r>
            <a:endParaRPr sz="1000">
              <a:latin typeface="Mada"/>
              <a:ea typeface="Mada"/>
              <a:cs typeface="Mada"/>
              <a:sym typeface="Mada"/>
            </a:endParaRPr>
          </a:p>
        </p:txBody>
      </p:sp>
      <p:sp>
        <p:nvSpPr>
          <p:cNvPr id="216" name="Google Shape;216;p12"/>
          <p:cNvSpPr txBox="1"/>
          <p:nvPr/>
        </p:nvSpPr>
        <p:spPr>
          <a:xfrm>
            <a:off x="160150" y="7295275"/>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Clinical features</a:t>
            </a:r>
            <a:endParaRPr b="1" sz="2200">
              <a:highlight>
                <a:schemeClr val="accent4"/>
              </a:highlight>
              <a:latin typeface="Mada"/>
              <a:ea typeface="Mada"/>
              <a:cs typeface="Mada"/>
              <a:sym typeface="Mada"/>
            </a:endParaRPr>
          </a:p>
        </p:txBody>
      </p:sp>
      <p:sp>
        <p:nvSpPr>
          <p:cNvPr id="217" name="Google Shape;217;p12"/>
          <p:cNvSpPr txBox="1"/>
          <p:nvPr/>
        </p:nvSpPr>
        <p:spPr>
          <a:xfrm>
            <a:off x="228600" y="7753200"/>
            <a:ext cx="4815900" cy="467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AS typically evolves slowly, with fluctuating symptoms of spinal inflammation; ankylosis develops in many patients over a period of many years.</a:t>
            </a:r>
            <a:r>
              <a:rPr baseline="30000" lang="ar" sz="1200">
                <a:solidFill>
                  <a:srgbClr val="1C4588"/>
                </a:solidFill>
                <a:latin typeface="Mada"/>
                <a:ea typeface="Mada"/>
                <a:cs typeface="Mada"/>
                <a:sym typeface="Mada"/>
              </a:rPr>
              <a:t>1</a:t>
            </a:r>
            <a:endParaRPr baseline="30000" sz="1200">
              <a:solidFill>
                <a:srgbClr val="1C4588"/>
              </a:solidFill>
              <a:latin typeface="Mada"/>
              <a:ea typeface="Mada"/>
              <a:cs typeface="Mada"/>
              <a:sym typeface="Mada"/>
            </a:endParaRPr>
          </a:p>
        </p:txBody>
      </p:sp>
      <p:sp>
        <p:nvSpPr>
          <p:cNvPr id="218" name="Google Shape;218;p12"/>
          <p:cNvSpPr/>
          <p:nvPr/>
        </p:nvSpPr>
        <p:spPr>
          <a:xfrm>
            <a:off x="390525" y="9058275"/>
            <a:ext cx="4434900" cy="996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solidFill>
                  <a:srgbClr val="2F497E"/>
                </a:solidFill>
                <a:latin typeface="Mada"/>
                <a:ea typeface="Mada"/>
                <a:cs typeface="Mada"/>
                <a:sym typeface="Mada"/>
              </a:rPr>
              <a:t>Young man</a:t>
            </a:r>
            <a:r>
              <a:rPr lang="ar" sz="1100">
                <a:solidFill>
                  <a:srgbClr val="2F497E"/>
                </a:solidFill>
                <a:latin typeface="Mada"/>
                <a:ea typeface="Mada"/>
                <a:cs typeface="Mada"/>
                <a:sym typeface="Mada"/>
              </a:rPr>
              <a:t> (late teens, early 20s) who presents with</a:t>
            </a:r>
            <a:r>
              <a:rPr lang="ar" sz="1100">
                <a:latin typeface="Mada"/>
                <a:ea typeface="Mada"/>
                <a:cs typeface="Mada"/>
                <a:sym typeface="Mada"/>
              </a:rPr>
              <a:t> </a:t>
            </a:r>
            <a:r>
              <a:rPr b="1" lang="ar" sz="1100" u="sng">
                <a:solidFill>
                  <a:srgbClr val="CC0000"/>
                </a:solidFill>
                <a:latin typeface="Mada"/>
                <a:ea typeface="Mada"/>
                <a:cs typeface="Mada"/>
                <a:sym typeface="Mada"/>
              </a:rPr>
              <a:t>​low back pain</a:t>
            </a:r>
            <a:r>
              <a:rPr lang="ar" sz="1100">
                <a:latin typeface="Mada"/>
                <a:ea typeface="Mada"/>
                <a:cs typeface="Mada"/>
                <a:sym typeface="Mada"/>
              </a:rPr>
              <a:t> </a:t>
            </a:r>
            <a:r>
              <a:rPr lang="ar" sz="1100">
                <a:solidFill>
                  <a:srgbClr val="2F497E"/>
                </a:solidFill>
                <a:latin typeface="Mada"/>
                <a:ea typeface="Mada"/>
                <a:cs typeface="Mada"/>
                <a:sym typeface="Mada"/>
              </a:rPr>
              <a:t>and</a:t>
            </a:r>
            <a:r>
              <a:rPr lang="ar" sz="1100">
                <a:latin typeface="Mada"/>
                <a:ea typeface="Mada"/>
                <a:cs typeface="Mada"/>
                <a:sym typeface="Mada"/>
              </a:rPr>
              <a:t> </a:t>
            </a:r>
            <a:r>
              <a:rPr b="1" lang="ar" sz="1100">
                <a:solidFill>
                  <a:srgbClr val="CC0000"/>
                </a:solidFill>
                <a:latin typeface="Mada"/>
                <a:ea typeface="Mada"/>
                <a:cs typeface="Mada"/>
                <a:sym typeface="Mada"/>
              </a:rPr>
              <a:t>early morning stiffness</a:t>
            </a:r>
            <a:r>
              <a:rPr lang="ar" sz="1100">
                <a:latin typeface="Mada"/>
                <a:ea typeface="Mada"/>
                <a:cs typeface="Mada"/>
                <a:sym typeface="Mada"/>
              </a:rPr>
              <a:t> </a:t>
            </a:r>
            <a:r>
              <a:rPr lang="ar" sz="1100">
                <a:solidFill>
                  <a:srgbClr val="2F497E"/>
                </a:solidFill>
                <a:latin typeface="Mada"/>
                <a:ea typeface="Mada"/>
                <a:cs typeface="Mada"/>
                <a:sym typeface="Mada"/>
              </a:rPr>
              <a:t>with </a:t>
            </a:r>
            <a:r>
              <a:rPr b="1" lang="ar" sz="1100">
                <a:solidFill>
                  <a:srgbClr val="2F497E"/>
                </a:solidFill>
                <a:latin typeface="Mada"/>
                <a:ea typeface="Mada"/>
                <a:cs typeface="Mada"/>
                <a:sym typeface="Mada"/>
              </a:rPr>
              <a:t>radiation to the buttocks</a:t>
            </a:r>
            <a:r>
              <a:rPr lang="ar" sz="1100">
                <a:solidFill>
                  <a:srgbClr val="2F497E"/>
                </a:solidFill>
                <a:latin typeface="Mada"/>
                <a:ea typeface="Mada"/>
                <a:cs typeface="Mada"/>
                <a:sym typeface="Mada"/>
              </a:rPr>
              <a:t> or </a:t>
            </a:r>
            <a:r>
              <a:rPr b="1" lang="ar" sz="1100">
                <a:solidFill>
                  <a:srgbClr val="2F497E"/>
                </a:solidFill>
                <a:latin typeface="Mada"/>
                <a:ea typeface="Mada"/>
                <a:cs typeface="Mada"/>
                <a:sym typeface="Mada"/>
              </a:rPr>
              <a:t>posterior thighs</a:t>
            </a:r>
            <a:r>
              <a:rPr lang="ar" sz="1100">
                <a:solidFill>
                  <a:srgbClr val="2F497E"/>
                </a:solidFill>
                <a:latin typeface="Mada"/>
                <a:ea typeface="Mada"/>
                <a:cs typeface="Mada"/>
                <a:sym typeface="Mada"/>
              </a:rPr>
              <a:t>. Pain and stiffness</a:t>
            </a:r>
            <a:r>
              <a:rPr lang="ar" sz="1100">
                <a:latin typeface="Mada"/>
                <a:ea typeface="Mada"/>
                <a:cs typeface="Mada"/>
                <a:sym typeface="Mada"/>
              </a:rPr>
              <a:t> </a:t>
            </a:r>
            <a:r>
              <a:rPr b="1" lang="ar" sz="1100">
                <a:solidFill>
                  <a:srgbClr val="CC0000"/>
                </a:solidFill>
                <a:latin typeface="Mada"/>
                <a:ea typeface="Mada"/>
                <a:cs typeface="Mada"/>
                <a:sym typeface="Mada"/>
              </a:rPr>
              <a:t>improve with exercise, </a:t>
            </a:r>
            <a:r>
              <a:rPr lang="ar" sz="1100">
                <a:solidFill>
                  <a:srgbClr val="2F497E"/>
                </a:solidFill>
                <a:latin typeface="Mada"/>
                <a:ea typeface="Mada"/>
                <a:cs typeface="Mada"/>
                <a:sym typeface="Mada"/>
              </a:rPr>
              <a:t>hot shower and worsen with rest. There is a ​progressive​ </a:t>
            </a:r>
            <a:r>
              <a:rPr b="1" lang="ar" sz="1100">
                <a:solidFill>
                  <a:srgbClr val="2F497E"/>
                </a:solidFill>
                <a:latin typeface="Mada"/>
                <a:ea typeface="Mada"/>
                <a:cs typeface="Mada"/>
                <a:sym typeface="Mada"/>
              </a:rPr>
              <a:t>loss of spinal movement</a:t>
            </a:r>
            <a:endParaRPr b="1" sz="1100">
              <a:solidFill>
                <a:srgbClr val="2F497E"/>
              </a:solidFill>
              <a:latin typeface="Mada"/>
              <a:ea typeface="Mada"/>
              <a:cs typeface="Mada"/>
              <a:sym typeface="Mada"/>
            </a:endParaRPr>
          </a:p>
        </p:txBody>
      </p:sp>
      <p:sp>
        <p:nvSpPr>
          <p:cNvPr id="219" name="Google Shape;219;p12"/>
          <p:cNvSpPr/>
          <p:nvPr/>
        </p:nvSpPr>
        <p:spPr>
          <a:xfrm>
            <a:off x="609600" y="8693150"/>
            <a:ext cx="2238300" cy="450600"/>
          </a:xfrm>
          <a:prstGeom prst="snip2DiagRect">
            <a:avLst>
              <a:gd fmla="val 0" name="adj1"/>
              <a:gd fmla="val 16667" name="adj2"/>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Typical presentation</a:t>
            </a:r>
            <a:endParaRPr b="1">
              <a:latin typeface="Mada"/>
              <a:ea typeface="Mada"/>
              <a:cs typeface="Mada"/>
              <a:sym typeface="Mada"/>
            </a:endParaRPr>
          </a:p>
        </p:txBody>
      </p:sp>
      <p:pic>
        <p:nvPicPr>
          <p:cNvPr id="220" name="Google Shape;220;p12"/>
          <p:cNvPicPr preferRelativeResize="0"/>
          <p:nvPr/>
        </p:nvPicPr>
        <p:blipFill>
          <a:blip r:embed="rId9">
            <a:alphaModFix/>
          </a:blip>
          <a:stretch>
            <a:fillRect/>
          </a:stretch>
        </p:blipFill>
        <p:spPr>
          <a:xfrm>
            <a:off x="4440635" y="9368838"/>
            <a:ext cx="766700" cy="766700"/>
          </a:xfrm>
          <a:prstGeom prst="rect">
            <a:avLst/>
          </a:prstGeom>
          <a:noFill/>
          <a:ln>
            <a:noFill/>
          </a:ln>
        </p:spPr>
      </p:pic>
      <p:pic>
        <p:nvPicPr>
          <p:cNvPr id="221" name="Google Shape;221;p12"/>
          <p:cNvPicPr preferRelativeResize="0"/>
          <p:nvPr/>
        </p:nvPicPr>
        <p:blipFill rotWithShape="1">
          <a:blip r:embed="rId10">
            <a:alphaModFix/>
          </a:blip>
          <a:srcRect b="3067" l="27962" r="29645" t="18880"/>
          <a:stretch/>
        </p:blipFill>
        <p:spPr>
          <a:xfrm>
            <a:off x="8034000" y="7062751"/>
            <a:ext cx="1279175" cy="2375198"/>
          </a:xfrm>
          <a:prstGeom prst="rect">
            <a:avLst/>
          </a:prstGeom>
          <a:noFill/>
          <a:ln>
            <a:noFill/>
          </a:ln>
        </p:spPr>
      </p:pic>
      <p:sp>
        <p:nvSpPr>
          <p:cNvPr id="222" name="Google Shape;222;p12"/>
          <p:cNvSpPr txBox="1"/>
          <p:nvPr/>
        </p:nvSpPr>
        <p:spPr>
          <a:xfrm>
            <a:off x="7879488" y="9558175"/>
            <a:ext cx="1588200" cy="562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900">
                <a:latin typeface="Mada"/>
                <a:ea typeface="Mada"/>
                <a:cs typeface="Mada"/>
                <a:sym typeface="Mada"/>
              </a:rPr>
              <a:t>AS patient with </a:t>
            </a:r>
            <a:r>
              <a:rPr lang="ar" sz="900">
                <a:latin typeface="Mada"/>
                <a:ea typeface="Mada"/>
                <a:cs typeface="Mada"/>
                <a:sym typeface="Mada"/>
              </a:rPr>
              <a:t>disappearance</a:t>
            </a:r>
            <a:r>
              <a:rPr lang="ar" sz="900">
                <a:latin typeface="Mada"/>
                <a:ea typeface="Mada"/>
                <a:cs typeface="Mada"/>
                <a:sym typeface="Mada"/>
              </a:rPr>
              <a:t> of the lordosis of the lumbar spine</a:t>
            </a:r>
            <a:endParaRPr sz="900">
              <a:latin typeface="Mada"/>
              <a:ea typeface="Mada"/>
              <a:cs typeface="Mada"/>
              <a:sym typeface="Mada"/>
            </a:endParaRPr>
          </a:p>
        </p:txBody>
      </p:sp>
      <p:pic>
        <p:nvPicPr>
          <p:cNvPr id="223" name="Google Shape;223;p12"/>
          <p:cNvPicPr preferRelativeResize="0"/>
          <p:nvPr/>
        </p:nvPicPr>
        <p:blipFill>
          <a:blip r:embed="rId11">
            <a:alphaModFix/>
          </a:blip>
          <a:stretch>
            <a:fillRect/>
          </a:stretch>
        </p:blipFill>
        <p:spPr>
          <a:xfrm>
            <a:off x="-2426750" y="5700752"/>
            <a:ext cx="2333699" cy="1537529"/>
          </a:xfrm>
          <a:prstGeom prst="rect">
            <a:avLst/>
          </a:prstGeom>
          <a:noFill/>
          <a:ln>
            <a:noFill/>
          </a:ln>
        </p:spPr>
      </p:pic>
      <p:pic>
        <p:nvPicPr>
          <p:cNvPr id="224" name="Google Shape;224;p12"/>
          <p:cNvPicPr preferRelativeResize="0"/>
          <p:nvPr/>
        </p:nvPicPr>
        <p:blipFill>
          <a:blip r:embed="rId7">
            <a:alphaModFix/>
          </a:blip>
          <a:stretch>
            <a:fillRect/>
          </a:stretch>
        </p:blipFill>
        <p:spPr>
          <a:xfrm>
            <a:off x="7779847" y="5700742"/>
            <a:ext cx="3604601" cy="1896875"/>
          </a:xfrm>
          <a:prstGeom prst="rect">
            <a:avLst/>
          </a:prstGeom>
          <a:noFill/>
          <a:ln>
            <a:noFill/>
          </a:ln>
        </p:spPr>
      </p:pic>
      <p:pic>
        <p:nvPicPr>
          <p:cNvPr id="225" name="Google Shape;225;p12"/>
          <p:cNvPicPr preferRelativeResize="0"/>
          <p:nvPr/>
        </p:nvPicPr>
        <p:blipFill>
          <a:blip r:embed="rId8">
            <a:alphaModFix/>
          </a:blip>
          <a:stretch>
            <a:fillRect/>
          </a:stretch>
        </p:blipFill>
        <p:spPr>
          <a:xfrm>
            <a:off x="7846248" y="9304819"/>
            <a:ext cx="3085966" cy="1554574"/>
          </a:xfrm>
          <a:prstGeom prst="rect">
            <a:avLst/>
          </a:prstGeom>
          <a:noFill/>
          <a:ln>
            <a:noFill/>
          </a:ln>
        </p:spPr>
      </p:pic>
      <p:pic>
        <p:nvPicPr>
          <p:cNvPr id="226" name="Google Shape;226;p12"/>
          <p:cNvPicPr preferRelativeResize="0"/>
          <p:nvPr/>
        </p:nvPicPr>
        <p:blipFill>
          <a:blip r:embed="rId12">
            <a:alphaModFix/>
          </a:blip>
          <a:stretch>
            <a:fillRect/>
          </a:stretch>
        </p:blipFill>
        <p:spPr>
          <a:xfrm>
            <a:off x="5255237" y="8467777"/>
            <a:ext cx="2194438" cy="1667773"/>
          </a:xfrm>
          <a:prstGeom prst="rect">
            <a:avLst/>
          </a:prstGeom>
          <a:noFill/>
          <a:ln cap="flat" cmpd="sng" w="9525">
            <a:solidFill>
              <a:srgbClr val="CC0000"/>
            </a:solidFill>
            <a:prstDash val="solid"/>
            <a:round/>
            <a:headEnd len="sm" w="sm" type="none"/>
            <a:tailEnd len="sm" w="sm" type="none"/>
          </a:ln>
        </p:spPr>
      </p:pic>
      <p:pic>
        <p:nvPicPr>
          <p:cNvPr id="227" name="Google Shape;227;p12"/>
          <p:cNvPicPr preferRelativeResize="0"/>
          <p:nvPr/>
        </p:nvPicPr>
        <p:blipFill>
          <a:blip r:embed="rId13">
            <a:alphaModFix/>
          </a:blip>
          <a:stretch>
            <a:fillRect/>
          </a:stretch>
        </p:blipFill>
        <p:spPr>
          <a:xfrm>
            <a:off x="5465261" y="7226674"/>
            <a:ext cx="1893826" cy="1153021"/>
          </a:xfrm>
          <a:prstGeom prst="rect">
            <a:avLst/>
          </a:prstGeom>
          <a:noFill/>
          <a:ln cap="flat" cmpd="sng" w="9525">
            <a:solidFill>
              <a:srgbClr val="CC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233" name="Google Shape;233;p13"/>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1- Ankylosing spondylitis (AS) cont.</a:t>
            </a:r>
            <a:endParaRPr b="1" sz="2600">
              <a:latin typeface="Mada"/>
              <a:ea typeface="Mada"/>
              <a:cs typeface="Mada"/>
              <a:sym typeface="Mada"/>
            </a:endParaRPr>
          </a:p>
        </p:txBody>
      </p:sp>
      <p:sp>
        <p:nvSpPr>
          <p:cNvPr id="234" name="Google Shape;234;p13"/>
          <p:cNvSpPr txBox="1"/>
          <p:nvPr/>
        </p:nvSpPr>
        <p:spPr>
          <a:xfrm>
            <a:off x="-12700" y="10078250"/>
            <a:ext cx="7560000" cy="5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1- This may prove incapacitating, especially when associated with fixed flexion contractures of hips or knees.</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2- Spinal stiffness can be measured by Schober's test; the skin over the midline of the spine is marked 5 cm below and 10 cm above the dimples of Venus and the increase in distance between those marks during flexion is recorded. An increase of &lt;5 cm implies spinal stiffness.</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p:txBody>
      </p:sp>
      <p:cxnSp>
        <p:nvCxnSpPr>
          <p:cNvPr id="235" name="Google Shape;235;p13"/>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36" name="Google Shape;236;p13"/>
          <p:cNvSpPr txBox="1"/>
          <p:nvPr/>
        </p:nvSpPr>
        <p:spPr>
          <a:xfrm>
            <a:off x="160150" y="7897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Clinical features cont.</a:t>
            </a:r>
            <a:endParaRPr b="1" sz="2200">
              <a:highlight>
                <a:schemeClr val="accent4"/>
              </a:highlight>
              <a:latin typeface="Mada"/>
              <a:ea typeface="Mada"/>
              <a:cs typeface="Mada"/>
              <a:sym typeface="Mada"/>
            </a:endParaRPr>
          </a:p>
        </p:txBody>
      </p:sp>
      <p:sp>
        <p:nvSpPr>
          <p:cNvPr id="237" name="Google Shape;237;p13"/>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242" name="Google Shape;242;p13"/>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243" name="Google Shape;243;p13"/>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45" name="Google Shape;245;p13"/>
          <p:cNvGraphicFramePr/>
          <p:nvPr/>
        </p:nvGraphicFramePr>
        <p:xfrm>
          <a:off x="154050" y="7067568"/>
          <a:ext cx="3000000" cy="3000000"/>
        </p:xfrm>
        <a:graphic>
          <a:graphicData uri="http://schemas.openxmlformats.org/drawingml/2006/table">
            <a:tbl>
              <a:tblPr>
                <a:noFill/>
                <a:tableStyleId>{DF155117-B5A0-4FFC-AB25-3239F44ED1F6}</a:tableStyleId>
              </a:tblPr>
              <a:tblGrid>
                <a:gridCol w="3708400"/>
                <a:gridCol w="3543500"/>
              </a:tblGrid>
              <a:tr h="448200">
                <a:tc gridSpan="2">
                  <a:txBody>
                    <a:bodyPr/>
                    <a:lstStyle/>
                    <a:p>
                      <a:pPr indent="0" lvl="0" marL="0" rtl="0" algn="ctr">
                        <a:spcBef>
                          <a:spcPts val="0"/>
                        </a:spcBef>
                        <a:spcAft>
                          <a:spcPts val="0"/>
                        </a:spcAft>
                        <a:buNone/>
                      </a:pPr>
                      <a:r>
                        <a:rPr b="1" lang="ar" sz="1600">
                          <a:solidFill>
                            <a:schemeClr val="accent4"/>
                          </a:solidFill>
                          <a:latin typeface="Mada"/>
                          <a:ea typeface="Mada"/>
                          <a:cs typeface="Mada"/>
                          <a:sym typeface="Mada"/>
                        </a:rPr>
                        <a:t>Extra-articular features</a:t>
                      </a:r>
                      <a:endParaRPr sz="1600">
                        <a:latin typeface="Mada"/>
                        <a:ea typeface="Mada"/>
                        <a:cs typeface="Mada"/>
                        <a:sym typeface="Mada"/>
                      </a:endParaRPr>
                    </a:p>
                  </a:txBody>
                  <a:tcPr marT="91425" marB="91425" marR="91425" marL="91425">
                    <a:solidFill>
                      <a:schemeClr val="accent1"/>
                    </a:solidFill>
                  </a:tcPr>
                </a:tc>
                <a:tc hMerge="1"/>
              </a:tr>
              <a:tr h="416200">
                <a:tc>
                  <a:txBody>
                    <a:bodyPr/>
                    <a:lstStyle/>
                    <a:p>
                      <a:pPr indent="0" lvl="0" marL="0" rtl="0" algn="ctr">
                        <a:spcBef>
                          <a:spcPts val="0"/>
                        </a:spcBef>
                        <a:spcAft>
                          <a:spcPts val="0"/>
                        </a:spcAft>
                        <a:buNone/>
                      </a:pPr>
                      <a:r>
                        <a:rPr b="1" lang="ar">
                          <a:solidFill>
                            <a:schemeClr val="dk1"/>
                          </a:solidFill>
                          <a:latin typeface="Mada"/>
                          <a:ea typeface="Mada"/>
                          <a:cs typeface="Mada"/>
                          <a:sym typeface="Mada"/>
                        </a:rPr>
                        <a:t>Acute </a:t>
                      </a:r>
                      <a:r>
                        <a:rPr b="1" lang="ar" u="sng">
                          <a:solidFill>
                            <a:srgbClr val="CC0000"/>
                          </a:solidFill>
                          <a:latin typeface="Mada"/>
                          <a:ea typeface="Mada"/>
                          <a:cs typeface="Mada"/>
                          <a:sym typeface="Mada"/>
                        </a:rPr>
                        <a:t>anterior</a:t>
                      </a:r>
                      <a:r>
                        <a:rPr lang="ar">
                          <a:solidFill>
                            <a:schemeClr val="dk1"/>
                          </a:solidFill>
                          <a:latin typeface="Mada"/>
                          <a:ea typeface="Mada"/>
                          <a:cs typeface="Mada"/>
                          <a:sym typeface="Mada"/>
                        </a:rPr>
                        <a:t> </a:t>
                      </a:r>
                      <a:r>
                        <a:rPr b="1" lang="ar">
                          <a:solidFill>
                            <a:schemeClr val="dk1"/>
                          </a:solidFill>
                          <a:latin typeface="Mada"/>
                          <a:ea typeface="Mada"/>
                          <a:cs typeface="Mada"/>
                          <a:sym typeface="Mada"/>
                        </a:rPr>
                        <a:t>uveitis</a:t>
                      </a:r>
                      <a:endParaRPr b="1">
                        <a:latin typeface="Mada"/>
                        <a:ea typeface="Mada"/>
                        <a:cs typeface="Mada"/>
                        <a:sym typeface="Mada"/>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ar">
                          <a:latin typeface="Mada"/>
                          <a:ea typeface="Mada"/>
                          <a:cs typeface="Mada"/>
                          <a:sym typeface="Mada"/>
                        </a:rPr>
                        <a:t>Other features</a:t>
                      </a:r>
                      <a:endParaRPr b="1">
                        <a:latin typeface="Mada"/>
                        <a:ea typeface="Mada"/>
                        <a:cs typeface="Mada"/>
                        <a:sym typeface="Mada"/>
                      </a:endParaRPr>
                    </a:p>
                  </a:txBody>
                  <a:tcPr marT="91425" marB="91425" marR="91425" marL="91425">
                    <a:solidFill>
                      <a:schemeClr val="accent4"/>
                    </a:solidFill>
                  </a:tcPr>
                </a:tc>
              </a:tr>
              <a:tr h="1921000">
                <a:tc>
                  <a:txBody>
                    <a:bodyPr/>
                    <a:lstStyle/>
                    <a:p>
                      <a:pPr indent="-162599" lvl="0" marL="208799"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Most common</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extra-articular manifestation</a:t>
                      </a:r>
                      <a:r>
                        <a:rPr lang="ar" sz="1200">
                          <a:solidFill>
                            <a:schemeClr val="dk1"/>
                          </a:solidFill>
                          <a:latin typeface="Mada"/>
                          <a:ea typeface="Mada"/>
                          <a:cs typeface="Mada"/>
                          <a:sym typeface="Mada"/>
                        </a:rPr>
                        <a:t> of AS. </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Occasionally precedes joint disease.</a:t>
                      </a:r>
                      <a:endParaRPr sz="1200">
                        <a:solidFill>
                          <a:srgbClr val="1C4588"/>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It’s </a:t>
                      </a:r>
                      <a:r>
                        <a:rPr b="1" lang="ar" sz="1200">
                          <a:solidFill>
                            <a:srgbClr val="CC0000"/>
                          </a:solidFill>
                          <a:latin typeface="Mada"/>
                          <a:ea typeface="Mada"/>
                          <a:cs typeface="Mada"/>
                          <a:sym typeface="Mada"/>
                        </a:rPr>
                        <a:t>unilateral</a:t>
                      </a:r>
                      <a:r>
                        <a:rPr lang="ar" sz="1200">
                          <a:solidFill>
                            <a:schemeClr val="dk1"/>
                          </a:solidFill>
                          <a:latin typeface="Mada"/>
                          <a:ea typeface="Mada"/>
                          <a:cs typeface="Mada"/>
                          <a:sym typeface="Mada"/>
                        </a:rPr>
                        <a:t> with Acute onset</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Spontaneous remission</a:t>
                      </a:r>
                      <a:endParaRPr sz="1200">
                        <a:solidFill>
                          <a:schemeClr val="dk1"/>
                        </a:solidFill>
                        <a:latin typeface="Mada"/>
                        <a:ea typeface="Mada"/>
                        <a:cs typeface="Mada"/>
                        <a:sym typeface="Mada"/>
                      </a:endParaRPr>
                    </a:p>
                    <a:p>
                      <a:pPr indent="-162599"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Does </a:t>
                      </a:r>
                      <a:r>
                        <a:rPr b="1" lang="ar" sz="1200">
                          <a:solidFill>
                            <a:srgbClr val="6AA84F"/>
                          </a:solidFill>
                          <a:latin typeface="Mada"/>
                          <a:ea typeface="Mada"/>
                          <a:cs typeface="Mada"/>
                          <a:sym typeface="Mada"/>
                        </a:rPr>
                        <a:t>NOT</a:t>
                      </a:r>
                      <a:r>
                        <a:rPr lang="ar" sz="1200">
                          <a:solidFill>
                            <a:srgbClr val="6AA84F"/>
                          </a:solidFill>
                          <a:latin typeface="Mada"/>
                          <a:ea typeface="Mada"/>
                          <a:cs typeface="Mada"/>
                          <a:sym typeface="Mada"/>
                        </a:rPr>
                        <a:t> correlate with disease activity</a:t>
                      </a:r>
                      <a:endParaRPr sz="1200">
                        <a:solidFill>
                          <a:srgbClr val="6AA84F"/>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Recurrent</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Related to </a:t>
                      </a:r>
                      <a:r>
                        <a:rPr b="1" lang="ar" sz="1200">
                          <a:solidFill>
                            <a:srgbClr val="CC0000"/>
                          </a:solidFill>
                          <a:latin typeface="Mada"/>
                          <a:ea typeface="Mada"/>
                          <a:cs typeface="Mada"/>
                          <a:sym typeface="Mada"/>
                        </a:rPr>
                        <a:t>HLA-B27.</a:t>
                      </a:r>
                      <a:endParaRPr b="1" sz="1200">
                        <a:solidFill>
                          <a:srgbClr val="CC0000"/>
                        </a:solidFill>
                        <a:latin typeface="Mada"/>
                        <a:ea typeface="Mada"/>
                        <a:cs typeface="Mada"/>
                        <a:sym typeface="Mada"/>
                      </a:endParaRPr>
                    </a:p>
                    <a:p>
                      <a:pPr indent="-162599" lvl="0" marL="208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Unlikely</a:t>
                      </a:r>
                      <a:r>
                        <a:rPr lang="ar" sz="1200">
                          <a:solidFill>
                            <a:srgbClr val="6AA84F"/>
                          </a:solidFill>
                          <a:latin typeface="Mada"/>
                          <a:ea typeface="Mada"/>
                          <a:cs typeface="Mada"/>
                          <a:sym typeface="Mada"/>
                        </a:rPr>
                        <a:t> to cause vision changes </a:t>
                      </a:r>
                      <a:r>
                        <a:rPr lang="ar" sz="1200">
                          <a:solidFill>
                            <a:srgbClr val="999999"/>
                          </a:solidFill>
                          <a:latin typeface="Mada"/>
                          <a:ea typeface="Mada"/>
                          <a:cs typeface="Mada"/>
                          <a:sym typeface="Mada"/>
                        </a:rPr>
                        <a:t>(Usually presents with eye pain, redness)</a:t>
                      </a:r>
                      <a:endParaRPr sz="1200">
                        <a:solidFill>
                          <a:srgbClr val="999999"/>
                        </a:solidFill>
                        <a:latin typeface="Mada"/>
                        <a:ea typeface="Mada"/>
                        <a:cs typeface="Mada"/>
                        <a:sym typeface="Mada"/>
                      </a:endParaRPr>
                    </a:p>
                  </a:txBody>
                  <a:tcPr marT="91425" marB="91425" marR="91425" marL="91425"/>
                </a:tc>
                <a:tc>
                  <a:txBody>
                    <a:bodyPr/>
                    <a:lstStyle/>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Psoriasis</a:t>
                      </a:r>
                      <a:r>
                        <a:rPr lang="ar" sz="1200">
                          <a:solidFill>
                            <a:schemeClr val="dk1"/>
                          </a:solidFill>
                          <a:latin typeface="Mada"/>
                          <a:ea typeface="Mada"/>
                          <a:cs typeface="Mada"/>
                          <a:sym typeface="Mada"/>
                        </a:rPr>
                        <a:t> (p</a:t>
                      </a:r>
                      <a:r>
                        <a:rPr lang="ar" sz="1200">
                          <a:solidFill>
                            <a:schemeClr val="dk1"/>
                          </a:solidFill>
                          <a:latin typeface="Mada"/>
                          <a:ea typeface="Mada"/>
                          <a:cs typeface="Mada"/>
                          <a:sym typeface="Mada"/>
                        </a:rPr>
                        <a:t>resent in up to 10% of pts with AS)</a:t>
                      </a:r>
                      <a:endParaRPr sz="1200">
                        <a:solidFill>
                          <a:schemeClr val="dk1"/>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Fatigue, anaemia</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Prostatitis</a:t>
                      </a:r>
                      <a:r>
                        <a:rPr lang="ar" sz="1200">
                          <a:solidFill>
                            <a:srgbClr val="1C4588"/>
                          </a:solidFill>
                          <a:latin typeface="Mada"/>
                          <a:ea typeface="Mada"/>
                          <a:cs typeface="Mada"/>
                          <a:sym typeface="Mada"/>
                        </a:rPr>
                        <a:t> (80% of men) and sterile urethritis</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Inflammatory bowel disease (up to 50% have IBD lesions)</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Osteoporosis</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Cardiovascular disease (aortic valve disease 20%)</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Amyloidosis (rare)</a:t>
                      </a:r>
                      <a:endParaRPr sz="1200">
                        <a:solidFill>
                          <a:srgbClr val="1C4588"/>
                        </a:solidFill>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Atypical upper lobe pulmonary fibrosis (very rare)</a:t>
                      </a:r>
                      <a:endParaRPr sz="1200">
                        <a:solidFill>
                          <a:srgbClr val="1C4588"/>
                        </a:solidFill>
                        <a:latin typeface="Mada"/>
                        <a:ea typeface="Mada"/>
                        <a:cs typeface="Mada"/>
                        <a:sym typeface="Mada"/>
                      </a:endParaRPr>
                    </a:p>
                  </a:txBody>
                  <a:tcPr marT="91425" marB="91425" marR="91425" marL="91425"/>
                </a:tc>
              </a:tr>
            </a:tbl>
          </a:graphicData>
        </a:graphic>
      </p:graphicFrame>
      <p:pic>
        <p:nvPicPr>
          <p:cNvPr id="246" name="Google Shape;246;p13"/>
          <p:cNvPicPr preferRelativeResize="0"/>
          <p:nvPr/>
        </p:nvPicPr>
        <p:blipFill>
          <a:blip r:embed="rId3">
            <a:alphaModFix/>
          </a:blip>
          <a:stretch>
            <a:fillRect/>
          </a:stretch>
        </p:blipFill>
        <p:spPr>
          <a:xfrm>
            <a:off x="3089616" y="8284625"/>
            <a:ext cx="639484" cy="450600"/>
          </a:xfrm>
          <a:prstGeom prst="rect">
            <a:avLst/>
          </a:prstGeom>
          <a:noFill/>
          <a:ln>
            <a:noFill/>
          </a:ln>
        </p:spPr>
      </p:pic>
      <p:graphicFrame>
        <p:nvGraphicFramePr>
          <p:cNvPr id="247" name="Google Shape;247;p13"/>
          <p:cNvGraphicFramePr/>
          <p:nvPr/>
        </p:nvGraphicFramePr>
        <p:xfrm>
          <a:off x="154050" y="1352567"/>
          <a:ext cx="3000000" cy="3000000"/>
        </p:xfrm>
        <a:graphic>
          <a:graphicData uri="http://schemas.openxmlformats.org/drawingml/2006/table">
            <a:tbl>
              <a:tblPr>
                <a:noFill/>
                <a:tableStyleId>{DF155117-B5A0-4FFC-AB25-3239F44ED1F6}</a:tableStyleId>
              </a:tblPr>
              <a:tblGrid>
                <a:gridCol w="3575050"/>
                <a:gridCol w="3676850"/>
              </a:tblGrid>
              <a:tr h="236275">
                <a:tc gridSpan="2">
                  <a:txBody>
                    <a:bodyPr/>
                    <a:lstStyle/>
                    <a:p>
                      <a:pPr indent="0" lvl="0" marL="0" rtl="0" algn="ctr">
                        <a:spcBef>
                          <a:spcPts val="0"/>
                        </a:spcBef>
                        <a:spcAft>
                          <a:spcPts val="0"/>
                        </a:spcAft>
                        <a:buNone/>
                      </a:pPr>
                      <a:r>
                        <a:rPr b="1" lang="ar" sz="1600">
                          <a:solidFill>
                            <a:schemeClr val="accent4"/>
                          </a:solidFill>
                          <a:latin typeface="Mada"/>
                          <a:ea typeface="Mada"/>
                          <a:cs typeface="Mada"/>
                          <a:sym typeface="Mada"/>
                        </a:rPr>
                        <a:t>Articular features</a:t>
                      </a:r>
                      <a:endParaRPr sz="1600">
                        <a:latin typeface="Mada"/>
                        <a:ea typeface="Mada"/>
                        <a:cs typeface="Mada"/>
                        <a:sym typeface="Mada"/>
                      </a:endParaRPr>
                    </a:p>
                  </a:txBody>
                  <a:tcPr marT="91425" marB="91425" marR="91425" marL="91425">
                    <a:solidFill>
                      <a:schemeClr val="accent1"/>
                    </a:solidFill>
                  </a:tcPr>
                </a:tc>
                <a:tc hMerge="1"/>
              </a:tr>
              <a:tr h="236275">
                <a:tc>
                  <a:txBody>
                    <a:bodyPr/>
                    <a:lstStyle/>
                    <a:p>
                      <a:pPr indent="0" lvl="0" marL="0" rtl="0" algn="ctr">
                        <a:spcBef>
                          <a:spcPts val="0"/>
                        </a:spcBef>
                        <a:spcAft>
                          <a:spcPts val="0"/>
                        </a:spcAft>
                        <a:buNone/>
                      </a:pPr>
                      <a:r>
                        <a:rPr b="1" lang="ar">
                          <a:latin typeface="Mada"/>
                          <a:ea typeface="Mada"/>
                          <a:cs typeface="Mada"/>
                          <a:sym typeface="Mada"/>
                        </a:rPr>
                        <a:t>Spine  features</a:t>
                      </a:r>
                      <a:endParaRPr b="1">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b="1" lang="ar">
                          <a:latin typeface="Mada"/>
                          <a:ea typeface="Mada"/>
                          <a:cs typeface="Mada"/>
                          <a:sym typeface="Mada"/>
                        </a:rPr>
                        <a:t>Other features</a:t>
                      </a:r>
                      <a:endParaRPr b="1">
                        <a:latin typeface="Mada"/>
                        <a:ea typeface="Mada"/>
                        <a:cs typeface="Mada"/>
                        <a:sym typeface="Mada"/>
                      </a:endParaRPr>
                    </a:p>
                  </a:txBody>
                  <a:tcPr marT="91425" marB="91425" marR="91425" marL="91425" anchor="ctr">
                    <a:solidFill>
                      <a:schemeClr val="accent4"/>
                    </a:solidFill>
                  </a:tcPr>
                </a:tc>
              </a:tr>
              <a:tr h="708900">
                <a:tc>
                  <a:txBody>
                    <a:bodyPr/>
                    <a:lstStyle/>
                    <a:p>
                      <a:pPr indent="-162599" lvl="0" marL="208799" rtl="0" algn="l">
                        <a:spcBef>
                          <a:spcPts val="0"/>
                        </a:spcBef>
                        <a:spcAft>
                          <a:spcPts val="0"/>
                        </a:spcAft>
                        <a:buClr>
                          <a:schemeClr val="dk1"/>
                        </a:buClr>
                        <a:buSzPts val="1200"/>
                        <a:buFont typeface="Mada"/>
                        <a:buChar char="●"/>
                      </a:pPr>
                      <a:r>
                        <a:rPr b="1" lang="ar" sz="1200">
                          <a:solidFill>
                            <a:srgbClr val="2F497E"/>
                          </a:solidFill>
                          <a:latin typeface="Mada"/>
                          <a:ea typeface="Mada"/>
                          <a:cs typeface="Mada"/>
                          <a:sym typeface="Mada"/>
                        </a:rPr>
                        <a:t>Loss</a:t>
                      </a:r>
                      <a:r>
                        <a:rPr lang="ar" sz="1200">
                          <a:solidFill>
                            <a:srgbClr val="2F497E"/>
                          </a:solidFill>
                          <a:latin typeface="Mada"/>
                          <a:ea typeface="Mada"/>
                          <a:cs typeface="Mada"/>
                          <a:sym typeface="Mada"/>
                        </a:rPr>
                        <a:t> </a:t>
                      </a:r>
                      <a:r>
                        <a:rPr lang="ar" sz="1200">
                          <a:solidFill>
                            <a:srgbClr val="2F497E"/>
                          </a:solidFill>
                          <a:latin typeface="Mada"/>
                          <a:ea typeface="Mada"/>
                          <a:cs typeface="Mada"/>
                          <a:sym typeface="Mada"/>
                        </a:rPr>
                        <a:t>of ​lumbar </a:t>
                      </a:r>
                      <a:r>
                        <a:rPr b="1" lang="ar" sz="1200">
                          <a:solidFill>
                            <a:srgbClr val="2F497E"/>
                          </a:solidFill>
                          <a:latin typeface="Mada"/>
                          <a:ea typeface="Mada"/>
                          <a:cs typeface="Mada"/>
                          <a:sym typeface="Mada"/>
                        </a:rPr>
                        <a:t>lordosis</a:t>
                      </a:r>
                      <a:r>
                        <a:rPr lang="ar" sz="1200">
                          <a:solidFill>
                            <a:srgbClr val="2F497E"/>
                          </a:solidFill>
                          <a:latin typeface="Mada"/>
                          <a:ea typeface="Mada"/>
                          <a:cs typeface="Mada"/>
                          <a:sym typeface="Mada"/>
                        </a:rPr>
                        <a:t> (lumbar inward inversion) and increased </a:t>
                      </a:r>
                      <a:r>
                        <a:rPr b="1" lang="ar" sz="1200">
                          <a:solidFill>
                            <a:srgbClr val="2F497E"/>
                          </a:solidFill>
                          <a:latin typeface="Mada"/>
                          <a:ea typeface="Mada"/>
                          <a:cs typeface="Mada"/>
                          <a:sym typeface="Mada"/>
                        </a:rPr>
                        <a:t>kyphosis</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of the dorsal and cervical spine that may interfere with forward vision</a:t>
                      </a:r>
                      <a:r>
                        <a:rPr baseline="30000" lang="ar" sz="1200">
                          <a:solidFill>
                            <a:srgbClr val="1C4588"/>
                          </a:solidFill>
                          <a:latin typeface="Mada"/>
                          <a:ea typeface="Mada"/>
                          <a:cs typeface="Mada"/>
                          <a:sym typeface="Mada"/>
                        </a:rPr>
                        <a:t>1</a:t>
                      </a:r>
                      <a:endParaRPr baseline="30000" sz="1200">
                        <a:solidFill>
                          <a:srgbClr val="1C4588"/>
                        </a:solidFill>
                        <a:latin typeface="Mada"/>
                        <a:ea typeface="Mada"/>
                        <a:cs typeface="Mada"/>
                        <a:sym typeface="Mada"/>
                      </a:endParaRPr>
                    </a:p>
                    <a:p>
                      <a:pPr indent="-162599" lvl="0" marL="208799" rtl="0" algn="l">
                        <a:spcBef>
                          <a:spcPts val="0"/>
                        </a:spcBef>
                        <a:spcAft>
                          <a:spcPts val="0"/>
                        </a:spcAft>
                        <a:buClr>
                          <a:srgbClr val="2A4271"/>
                        </a:buClr>
                        <a:buSzPts val="1200"/>
                        <a:buFont typeface="Mada"/>
                        <a:buChar char="●"/>
                      </a:pPr>
                      <a:r>
                        <a:rPr b="1" lang="ar" sz="1200">
                          <a:solidFill>
                            <a:srgbClr val="2A4271"/>
                          </a:solidFill>
                          <a:latin typeface="Mada"/>
                          <a:ea typeface="Mada"/>
                          <a:cs typeface="Mada"/>
                          <a:sym typeface="Mada"/>
                        </a:rPr>
                        <a:t>Limitation</a:t>
                      </a:r>
                      <a:r>
                        <a:rPr lang="ar" sz="1200">
                          <a:solidFill>
                            <a:srgbClr val="2A4271"/>
                          </a:solidFill>
                          <a:latin typeface="Mada"/>
                          <a:ea typeface="Mada"/>
                          <a:cs typeface="Mada"/>
                          <a:sym typeface="Mada"/>
                        </a:rPr>
                        <a:t> of lumbar spine mobility. (Reduced spinal flexion is demonstrated by the​ </a:t>
                      </a:r>
                      <a:r>
                        <a:rPr b="1" lang="ar" sz="1200">
                          <a:solidFill>
                            <a:srgbClr val="2A4271"/>
                          </a:solidFill>
                          <a:latin typeface="Mada"/>
                          <a:ea typeface="Mada"/>
                          <a:cs typeface="Mada"/>
                          <a:sym typeface="Mada"/>
                        </a:rPr>
                        <a:t>​Schober test</a:t>
                      </a:r>
                      <a:r>
                        <a:rPr b="1" baseline="30000" lang="ar" sz="1200">
                          <a:solidFill>
                            <a:srgbClr val="2A4271"/>
                          </a:solidFill>
                          <a:latin typeface="Mada"/>
                          <a:ea typeface="Mada"/>
                          <a:cs typeface="Mada"/>
                          <a:sym typeface="Mada"/>
                        </a:rPr>
                        <a:t>2</a:t>
                      </a:r>
                      <a:r>
                        <a:rPr b="1" lang="ar" sz="1200">
                          <a:solidFill>
                            <a:srgbClr val="2A4271"/>
                          </a:solidFill>
                          <a:latin typeface="Mada"/>
                          <a:ea typeface="Mada"/>
                          <a:cs typeface="Mada"/>
                          <a:sym typeface="Mada"/>
                        </a:rPr>
                        <a:t>​</a:t>
                      </a:r>
                      <a:r>
                        <a:rPr lang="ar" sz="1200">
                          <a:solidFill>
                            <a:srgbClr val="2A4271"/>
                          </a:solidFill>
                          <a:latin typeface="Mada"/>
                          <a:ea typeface="Mada"/>
                          <a:cs typeface="Mada"/>
                          <a:sym typeface="Mada"/>
                        </a:rPr>
                        <a:t>)</a:t>
                      </a:r>
                      <a:endParaRPr sz="1200">
                        <a:solidFill>
                          <a:srgbClr val="2A4271"/>
                        </a:solidFill>
                        <a:latin typeface="Mada"/>
                        <a:ea typeface="Mada"/>
                        <a:cs typeface="Mada"/>
                        <a:sym typeface="Mada"/>
                      </a:endParaRPr>
                    </a:p>
                  </a:txBody>
                  <a:tcPr marT="91425" marB="91425" marR="91425" marL="91425"/>
                </a:tc>
                <a:tc>
                  <a:txBody>
                    <a:bodyPr/>
                    <a:lstStyle/>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Enthesitis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Achilles tendonitis</a:t>
                      </a:r>
                      <a:r>
                        <a:rPr lang="ar" sz="1200">
                          <a:solidFill>
                            <a:schemeClr val="dk1"/>
                          </a:solidFill>
                          <a:latin typeface="Mada"/>
                          <a:ea typeface="Mada"/>
                          <a:cs typeface="Mada"/>
                          <a:sym typeface="Mada"/>
                        </a:rPr>
                        <a:t> and plantar fasciitis</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Tenderness​</a:t>
                      </a:r>
                      <a:r>
                        <a:rPr lang="ar" sz="1200">
                          <a:solidFill>
                            <a:schemeClr val="dk1"/>
                          </a:solidFill>
                          <a:latin typeface="Mada"/>
                          <a:ea typeface="Mada"/>
                          <a:cs typeface="Mada"/>
                          <a:sym typeface="Mada"/>
                        </a:rPr>
                        <a:t> around the pelvis and chest wall</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Transient ​peripheral arthritis​</a:t>
                      </a:r>
                      <a:r>
                        <a:rPr lang="ar" sz="1200">
                          <a:solidFill>
                            <a:schemeClr val="dk1"/>
                          </a:solidFill>
                          <a:latin typeface="Mada"/>
                          <a:ea typeface="Mada"/>
                          <a:cs typeface="Mada"/>
                          <a:sym typeface="Mada"/>
                        </a:rPr>
                        <a:t> of knees, hips, and shoulders (50%)</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Reduction in chest expansion​</a:t>
                      </a:r>
                      <a:r>
                        <a:rPr lang="ar" sz="1200">
                          <a:solidFill>
                            <a:schemeClr val="dk1"/>
                          </a:solidFill>
                          <a:latin typeface="Mada"/>
                          <a:ea typeface="Mada"/>
                          <a:cs typeface="Mada"/>
                          <a:sym typeface="Mada"/>
                        </a:rPr>
                        <a:t> (due to costovertebral joint involvement).</a:t>
                      </a:r>
                      <a:endParaRPr sz="1200">
                        <a:latin typeface="Mada"/>
                        <a:ea typeface="Mada"/>
                        <a:cs typeface="Mada"/>
                        <a:sym typeface="Mada"/>
                      </a:endParaRPr>
                    </a:p>
                  </a:txBody>
                  <a:tcPr marT="91425" marB="91425" marR="91425" marL="91425"/>
                </a:tc>
              </a:tr>
            </a:tbl>
          </a:graphicData>
        </a:graphic>
      </p:graphicFrame>
      <p:pic>
        <p:nvPicPr>
          <p:cNvPr id="248" name="Google Shape;248;p13"/>
          <p:cNvPicPr preferRelativeResize="0"/>
          <p:nvPr/>
        </p:nvPicPr>
        <p:blipFill rotWithShape="1">
          <a:blip r:embed="rId4">
            <a:alphaModFix/>
          </a:blip>
          <a:srcRect b="4243" l="28764" r="29176" t="19717"/>
          <a:stretch/>
        </p:blipFill>
        <p:spPr>
          <a:xfrm>
            <a:off x="942975" y="3786350"/>
            <a:ext cx="1219202" cy="2222925"/>
          </a:xfrm>
          <a:prstGeom prst="rect">
            <a:avLst/>
          </a:prstGeom>
          <a:noFill/>
          <a:ln>
            <a:noFill/>
          </a:ln>
        </p:spPr>
      </p:pic>
      <p:pic>
        <p:nvPicPr>
          <p:cNvPr id="249" name="Google Shape;249;p13"/>
          <p:cNvPicPr preferRelativeResize="0"/>
          <p:nvPr/>
        </p:nvPicPr>
        <p:blipFill rotWithShape="1">
          <a:blip r:embed="rId5">
            <a:alphaModFix/>
          </a:blip>
          <a:srcRect b="5572" l="34033" r="36648" t="19324"/>
          <a:stretch/>
        </p:blipFill>
        <p:spPr>
          <a:xfrm>
            <a:off x="4670275" y="3773877"/>
            <a:ext cx="1251096" cy="2222926"/>
          </a:xfrm>
          <a:prstGeom prst="rect">
            <a:avLst/>
          </a:prstGeom>
          <a:noFill/>
          <a:ln>
            <a:noFill/>
          </a:ln>
        </p:spPr>
      </p:pic>
      <p:sp>
        <p:nvSpPr>
          <p:cNvPr id="250" name="Google Shape;250;p13"/>
          <p:cNvSpPr txBox="1"/>
          <p:nvPr/>
        </p:nvSpPr>
        <p:spPr>
          <a:xfrm>
            <a:off x="227775" y="6086475"/>
            <a:ext cx="2751600" cy="4506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AS patient with </a:t>
            </a:r>
            <a:r>
              <a:rPr b="1" lang="ar" sz="1000" u="sng">
                <a:latin typeface="Mada"/>
                <a:ea typeface="Mada"/>
                <a:cs typeface="Mada"/>
                <a:sym typeface="Mada"/>
              </a:rPr>
              <a:t>disappearance of the lordosis</a:t>
            </a:r>
            <a:r>
              <a:rPr b="1" lang="ar" sz="1000">
                <a:latin typeface="Mada"/>
                <a:ea typeface="Mada"/>
                <a:cs typeface="Mada"/>
                <a:sym typeface="Mada"/>
              </a:rPr>
              <a:t> of the lumbar spine </a:t>
            </a:r>
            <a:r>
              <a:rPr b="1" lang="ar" sz="1000">
                <a:solidFill>
                  <a:srgbClr val="6AA84F"/>
                </a:solidFill>
                <a:latin typeface="Mada"/>
                <a:ea typeface="Mada"/>
                <a:cs typeface="Mada"/>
                <a:sym typeface="Mada"/>
              </a:rPr>
              <a:t>(Early stage)</a:t>
            </a:r>
            <a:endParaRPr b="1" sz="1000">
              <a:solidFill>
                <a:srgbClr val="6AA84F"/>
              </a:solidFill>
              <a:latin typeface="Mada"/>
              <a:ea typeface="Mada"/>
              <a:cs typeface="Mada"/>
              <a:sym typeface="Mada"/>
            </a:endParaRPr>
          </a:p>
        </p:txBody>
      </p:sp>
      <p:sp>
        <p:nvSpPr>
          <p:cNvPr id="251" name="Google Shape;251;p13"/>
          <p:cNvSpPr txBox="1"/>
          <p:nvPr/>
        </p:nvSpPr>
        <p:spPr>
          <a:xfrm>
            <a:off x="3381375" y="6086475"/>
            <a:ext cx="3981300" cy="4506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000">
                <a:latin typeface="Mada"/>
                <a:ea typeface="Mada"/>
                <a:cs typeface="Mada"/>
                <a:sym typeface="Mada"/>
              </a:rPr>
              <a:t>Final stage of AS with severe kyphosis of thoracic and cervical spine. </a:t>
            </a:r>
            <a:r>
              <a:rPr lang="ar" sz="1000">
                <a:latin typeface="Mada"/>
                <a:ea typeface="Mada"/>
                <a:cs typeface="Mada"/>
                <a:sym typeface="Mada"/>
              </a:rPr>
              <a:t>Unable to look ahead while walking (patient cannot see the sun)</a:t>
            </a:r>
            <a:endParaRPr sz="10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000">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p:txBody>
      </p:sp>
      <p:sp>
        <p:nvSpPr>
          <p:cNvPr id="252" name="Google Shape;252;p13"/>
          <p:cNvSpPr/>
          <p:nvPr/>
        </p:nvSpPr>
        <p:spPr>
          <a:xfrm>
            <a:off x="2495550" y="4486275"/>
            <a:ext cx="1930200" cy="562200"/>
          </a:xfrm>
          <a:prstGeom prst="striped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txBox="1"/>
          <p:nvPr/>
        </p:nvSpPr>
        <p:spPr>
          <a:xfrm>
            <a:off x="2372388" y="4972050"/>
            <a:ext cx="2172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6AA84F"/>
                </a:solidFill>
                <a:latin typeface="Mada"/>
                <a:ea typeface="Mada"/>
                <a:cs typeface="Mada"/>
                <a:sym typeface="Mada"/>
              </a:rPr>
              <a:t>That’s why early diagnosis is essential, to prevent such damage. Final stage can only be corrected by surgery</a:t>
            </a:r>
            <a:endParaRPr sz="1000">
              <a:solidFill>
                <a:srgbClr val="6AA84F"/>
              </a:solidFill>
              <a:latin typeface="Mada"/>
              <a:ea typeface="Mada"/>
              <a:cs typeface="Mada"/>
              <a:sym typeface="Mada"/>
            </a:endParaRPr>
          </a:p>
        </p:txBody>
      </p:sp>
      <p:sp>
        <p:nvSpPr>
          <p:cNvPr id="254" name="Google Shape;254;p13"/>
          <p:cNvSpPr/>
          <p:nvPr/>
        </p:nvSpPr>
        <p:spPr>
          <a:xfrm>
            <a:off x="227775" y="7993125"/>
            <a:ext cx="191400" cy="2136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3"/>
          <p:cNvPicPr preferRelativeResize="0"/>
          <p:nvPr/>
        </p:nvPicPr>
        <p:blipFill>
          <a:blip r:embed="rId6">
            <a:alphaModFix/>
          </a:blip>
          <a:stretch>
            <a:fillRect/>
          </a:stretch>
        </p:blipFill>
        <p:spPr>
          <a:xfrm>
            <a:off x="6046651" y="3773875"/>
            <a:ext cx="1397909" cy="2222926"/>
          </a:xfrm>
          <a:prstGeom prst="rect">
            <a:avLst/>
          </a:prstGeom>
          <a:noFill/>
          <a:ln>
            <a:noFill/>
          </a:ln>
        </p:spPr>
      </p:pic>
      <p:pic>
        <p:nvPicPr>
          <p:cNvPr id="256" name="Google Shape;256;p13"/>
          <p:cNvPicPr preferRelativeResize="0"/>
          <p:nvPr/>
        </p:nvPicPr>
        <p:blipFill>
          <a:blip r:embed="rId7">
            <a:alphaModFix/>
          </a:blip>
          <a:stretch>
            <a:fillRect/>
          </a:stretch>
        </p:blipFill>
        <p:spPr>
          <a:xfrm>
            <a:off x="2570450" y="3502638"/>
            <a:ext cx="1855293" cy="936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262" name="Google Shape;262;p14"/>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1- Ankylosing spondylitis (AS) cont.</a:t>
            </a:r>
            <a:endParaRPr b="1" sz="2600">
              <a:latin typeface="Mada"/>
              <a:ea typeface="Mada"/>
              <a:cs typeface="Mada"/>
              <a:sym typeface="Mada"/>
            </a:endParaRPr>
          </a:p>
        </p:txBody>
      </p:sp>
      <p:sp>
        <p:nvSpPr>
          <p:cNvPr id="263" name="Google Shape;263;p14"/>
          <p:cNvSpPr txBox="1"/>
          <p:nvPr/>
        </p:nvSpPr>
        <p:spPr>
          <a:xfrm>
            <a:off x="-12700" y="10206950"/>
            <a:ext cx="7560000" cy="4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900">
                <a:solidFill>
                  <a:srgbClr val="1C4588"/>
                </a:solidFill>
                <a:latin typeface="Mada"/>
                <a:ea typeface="Mada"/>
                <a:cs typeface="Mada"/>
                <a:sym typeface="Mada"/>
              </a:rPr>
              <a:t>1- The earliest radiological appearances in the spine X ray are (blurring)​ of the upper or lower vertebral rims at the thoracolumbar junction (best seen on a lateral X-ray), caused by an enthesitis at the insertion of the intervertebral ligaments.</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cxnSp>
        <p:nvCxnSpPr>
          <p:cNvPr id="264" name="Google Shape;264;p14"/>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65" name="Google Shape;265;p14"/>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270" name="Google Shape;270;p14"/>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271" name="Google Shape;271;p14"/>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txBox="1"/>
          <p:nvPr/>
        </p:nvSpPr>
        <p:spPr>
          <a:xfrm>
            <a:off x="160150" y="770650"/>
            <a:ext cx="364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Investigations</a:t>
            </a:r>
            <a:endParaRPr b="1" sz="2200">
              <a:highlight>
                <a:schemeClr val="accent4"/>
              </a:highlight>
              <a:latin typeface="Mada"/>
              <a:ea typeface="Mada"/>
              <a:cs typeface="Mada"/>
              <a:sym typeface="Mada"/>
            </a:endParaRPr>
          </a:p>
        </p:txBody>
      </p:sp>
      <p:sp>
        <p:nvSpPr>
          <p:cNvPr id="274" name="Google Shape;274;p14"/>
          <p:cNvSpPr/>
          <p:nvPr/>
        </p:nvSpPr>
        <p:spPr>
          <a:xfrm>
            <a:off x="519750" y="1388200"/>
            <a:ext cx="2626848" cy="525668"/>
          </a:xfrm>
          <a:custGeom>
            <a:rect b="b" l="l" r="r" t="t"/>
            <a:pathLst>
              <a:path extrusionOk="0" h="1339282" w="2646698">
                <a:moveTo>
                  <a:pt x="439917" y="0"/>
                </a:moveTo>
                <a:cubicBezTo>
                  <a:pt x="465956" y="0"/>
                  <a:pt x="487027" y="514"/>
                  <a:pt x="503130" y="1542"/>
                </a:cubicBezTo>
                <a:cubicBezTo>
                  <a:pt x="519233" y="2570"/>
                  <a:pt x="531396" y="4283"/>
                  <a:pt x="539618" y="6681"/>
                </a:cubicBezTo>
                <a:cubicBezTo>
                  <a:pt x="547841" y="9080"/>
                  <a:pt x="553323" y="12334"/>
                  <a:pt x="556064" y="16446"/>
                </a:cubicBezTo>
                <a:cubicBezTo>
                  <a:pt x="558805" y="20557"/>
                  <a:pt x="560175" y="25696"/>
                  <a:pt x="560175" y="31863"/>
                </a:cubicBezTo>
                <a:lnTo>
                  <a:pt x="560175" y="355558"/>
                </a:lnTo>
                <a:lnTo>
                  <a:pt x="2482741" y="355558"/>
                </a:lnTo>
                <a:cubicBezTo>
                  <a:pt x="2573292" y="355558"/>
                  <a:pt x="2646698" y="428964"/>
                  <a:pt x="2646698" y="519515"/>
                </a:cubicBezTo>
                <a:lnTo>
                  <a:pt x="2646698" y="1175325"/>
                </a:lnTo>
                <a:cubicBezTo>
                  <a:pt x="2646698" y="1265876"/>
                  <a:pt x="2573292" y="1339282"/>
                  <a:pt x="2482741" y="1339282"/>
                </a:cubicBezTo>
                <a:lnTo>
                  <a:pt x="465561" y="1339282"/>
                </a:lnTo>
                <a:lnTo>
                  <a:pt x="465556" y="1339281"/>
                </a:lnTo>
                <a:lnTo>
                  <a:pt x="43170" y="1339281"/>
                </a:lnTo>
                <a:cubicBezTo>
                  <a:pt x="37688" y="1339281"/>
                  <a:pt x="32548" y="1337568"/>
                  <a:pt x="27752" y="1334142"/>
                </a:cubicBezTo>
                <a:cubicBezTo>
                  <a:pt x="22955" y="1330716"/>
                  <a:pt x="18673" y="1325063"/>
                  <a:pt x="14904" y="1317183"/>
                </a:cubicBezTo>
                <a:cubicBezTo>
                  <a:pt x="11135" y="1309302"/>
                  <a:pt x="8223" y="1298681"/>
                  <a:pt x="6167" y="1285319"/>
                </a:cubicBezTo>
                <a:cubicBezTo>
                  <a:pt x="4112" y="1271957"/>
                  <a:pt x="3084" y="1255683"/>
                  <a:pt x="3084" y="1236497"/>
                </a:cubicBezTo>
                <a:cubicBezTo>
                  <a:pt x="3084" y="1216625"/>
                  <a:pt x="3940" y="1200008"/>
                  <a:pt x="5653" y="1186646"/>
                </a:cubicBezTo>
                <a:cubicBezTo>
                  <a:pt x="7366" y="1173284"/>
                  <a:pt x="10107" y="1162492"/>
                  <a:pt x="13876" y="1154269"/>
                </a:cubicBezTo>
                <a:cubicBezTo>
                  <a:pt x="17645" y="1146047"/>
                  <a:pt x="21927" y="1140051"/>
                  <a:pt x="26724" y="1136282"/>
                </a:cubicBezTo>
                <a:cubicBezTo>
                  <a:pt x="31521" y="1132513"/>
                  <a:pt x="37003" y="1130629"/>
                  <a:pt x="43170" y="1130629"/>
                </a:cubicBezTo>
                <a:lnTo>
                  <a:pt x="290880" y="1130629"/>
                </a:lnTo>
                <a:lnTo>
                  <a:pt x="290880" y="265184"/>
                </a:lnTo>
                <a:lnTo>
                  <a:pt x="77088" y="383386"/>
                </a:lnTo>
                <a:cubicBezTo>
                  <a:pt x="61328" y="390924"/>
                  <a:pt x="48480" y="395549"/>
                  <a:pt x="38544" y="397262"/>
                </a:cubicBezTo>
                <a:cubicBezTo>
                  <a:pt x="28608" y="398975"/>
                  <a:pt x="20728" y="396919"/>
                  <a:pt x="14904" y="391095"/>
                </a:cubicBezTo>
                <a:cubicBezTo>
                  <a:pt x="9079" y="385270"/>
                  <a:pt x="5139" y="375163"/>
                  <a:pt x="3084" y="360774"/>
                </a:cubicBezTo>
                <a:cubicBezTo>
                  <a:pt x="1028" y="346384"/>
                  <a:pt x="0" y="326169"/>
                  <a:pt x="0" y="300131"/>
                </a:cubicBezTo>
                <a:cubicBezTo>
                  <a:pt x="0" y="283685"/>
                  <a:pt x="343" y="270152"/>
                  <a:pt x="1028" y="259531"/>
                </a:cubicBezTo>
                <a:cubicBezTo>
                  <a:pt x="1713" y="248910"/>
                  <a:pt x="3426" y="239830"/>
                  <a:pt x="6167" y="232293"/>
                </a:cubicBezTo>
                <a:cubicBezTo>
                  <a:pt x="8908" y="224755"/>
                  <a:pt x="12677" y="218588"/>
                  <a:pt x="17473" y="213792"/>
                </a:cubicBezTo>
                <a:cubicBezTo>
                  <a:pt x="22270" y="208995"/>
                  <a:pt x="28780" y="203856"/>
                  <a:pt x="37003" y="198374"/>
                </a:cubicBezTo>
                <a:lnTo>
                  <a:pt x="322743" y="13362"/>
                </a:lnTo>
                <a:cubicBezTo>
                  <a:pt x="326169" y="10621"/>
                  <a:pt x="330452" y="8394"/>
                  <a:pt x="335591" y="6681"/>
                </a:cubicBezTo>
                <a:cubicBezTo>
                  <a:pt x="340730" y="4968"/>
                  <a:pt x="347411" y="3598"/>
                  <a:pt x="355634" y="2570"/>
                </a:cubicBezTo>
                <a:cubicBezTo>
                  <a:pt x="363857" y="1542"/>
                  <a:pt x="374649" y="857"/>
                  <a:pt x="388011" y="514"/>
                </a:cubicBezTo>
                <a:cubicBezTo>
                  <a:pt x="401373" y="171"/>
                  <a:pt x="418675" y="0"/>
                  <a:pt x="439917" y="0"/>
                </a:cubicBezTo>
                <a:close/>
              </a:path>
            </a:pathLst>
          </a:custGeom>
          <a:noFill/>
          <a:ln cap="flat" cmpd="sng" w="28575">
            <a:solidFill>
              <a:schemeClr val="accent1"/>
            </a:solidFill>
            <a:prstDash val="solid"/>
            <a:miter lim="800000"/>
            <a:headEnd len="sm" w="sm" type="none"/>
            <a:tailEnd len="sm" w="sm" type="none"/>
          </a:ln>
        </p:spPr>
        <p:txBody>
          <a:bodyPr anchorCtr="0" anchor="b" bIns="137150" lIns="914400" spcFirstLastPara="1" rIns="274300" wrap="square" tIns="45700">
            <a:noAutofit/>
          </a:bodyPr>
          <a:lstStyle/>
          <a:p>
            <a:pPr indent="0" lvl="0" marL="0" marR="0" rtl="0" algn="just">
              <a:spcBef>
                <a:spcPts val="600"/>
              </a:spcBef>
              <a:spcAft>
                <a:spcPts val="0"/>
              </a:spcAft>
              <a:buNone/>
            </a:pPr>
            <a:r>
              <a:t/>
            </a:r>
            <a:endParaRPr b="1">
              <a:latin typeface="Mada"/>
              <a:ea typeface="Mada"/>
              <a:cs typeface="Mada"/>
              <a:sym typeface="Mada"/>
            </a:endParaRPr>
          </a:p>
        </p:txBody>
      </p:sp>
      <p:sp>
        <p:nvSpPr>
          <p:cNvPr id="275" name="Google Shape;275;p14"/>
          <p:cNvSpPr txBox="1"/>
          <p:nvPr/>
        </p:nvSpPr>
        <p:spPr>
          <a:xfrm>
            <a:off x="1095375" y="1487375"/>
            <a:ext cx="2279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latin typeface="Mada"/>
                <a:ea typeface="Mada"/>
                <a:cs typeface="Mada"/>
                <a:sym typeface="Mada"/>
              </a:rPr>
              <a:t>X-ray (Best initial)</a:t>
            </a:r>
            <a:endParaRPr b="1" sz="1600">
              <a:latin typeface="Mada"/>
              <a:ea typeface="Mada"/>
              <a:cs typeface="Mada"/>
              <a:sym typeface="Mada"/>
            </a:endParaRPr>
          </a:p>
        </p:txBody>
      </p:sp>
      <p:sp>
        <p:nvSpPr>
          <p:cNvPr id="276" name="Google Shape;276;p14"/>
          <p:cNvSpPr txBox="1"/>
          <p:nvPr/>
        </p:nvSpPr>
        <p:spPr>
          <a:xfrm>
            <a:off x="304800" y="2023150"/>
            <a:ext cx="7101300" cy="2369100"/>
          </a:xfrm>
          <a:prstGeom prst="rect">
            <a:avLst/>
          </a:prstGeom>
          <a:no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AS, X-rays of the sacroiliac joint show </a:t>
            </a:r>
            <a:r>
              <a:rPr b="1" lang="ar" sz="1200">
                <a:solidFill>
                  <a:srgbClr val="1C4588"/>
                </a:solidFill>
                <a:latin typeface="Mada"/>
                <a:ea typeface="Mada"/>
                <a:cs typeface="Mada"/>
                <a:sym typeface="Mada"/>
              </a:rPr>
              <a:t>irregularity</a:t>
            </a:r>
            <a:r>
              <a:rPr lang="ar" sz="1200">
                <a:solidFill>
                  <a:srgbClr val="1C4588"/>
                </a:solidFill>
                <a:latin typeface="Mada"/>
                <a:ea typeface="Mada"/>
                <a:cs typeface="Mada"/>
                <a:sym typeface="Mada"/>
              </a:rPr>
              <a:t> and </a:t>
            </a:r>
            <a:r>
              <a:rPr b="1" lang="ar" sz="1200">
                <a:solidFill>
                  <a:srgbClr val="1C4588"/>
                </a:solidFill>
                <a:latin typeface="Mada"/>
                <a:ea typeface="Mada"/>
                <a:cs typeface="Mada"/>
                <a:sym typeface="Mada"/>
              </a:rPr>
              <a:t>loss of cortical margins</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widening of the joint space</a:t>
            </a:r>
            <a:r>
              <a:rPr lang="ar" sz="1200">
                <a:solidFill>
                  <a:srgbClr val="1C4588"/>
                </a:solidFill>
                <a:latin typeface="Mada"/>
                <a:ea typeface="Mada"/>
                <a:cs typeface="Mada"/>
                <a:sym typeface="Mada"/>
              </a:rPr>
              <a:t> and subsequently </a:t>
            </a:r>
            <a:r>
              <a:rPr b="1" lang="ar" sz="1200">
                <a:solidFill>
                  <a:srgbClr val="1C4588"/>
                </a:solidFill>
                <a:latin typeface="Mada"/>
                <a:ea typeface="Mada"/>
                <a:cs typeface="Mada"/>
                <a:sym typeface="Mada"/>
              </a:rPr>
              <a:t>sclerosis</a:t>
            </a:r>
            <a:r>
              <a:rPr lang="ar" sz="1200">
                <a:solidFill>
                  <a:srgbClr val="1C4588"/>
                </a:solidFill>
                <a:latin typeface="Mada"/>
                <a:ea typeface="Mada"/>
                <a:cs typeface="Mada"/>
                <a:sym typeface="Mada"/>
              </a:rPr>
              <a:t>, joint space narrowing and </a:t>
            </a:r>
            <a:r>
              <a:rPr b="1" lang="ar" sz="1200">
                <a:solidFill>
                  <a:srgbClr val="1C4588"/>
                </a:solidFill>
                <a:latin typeface="Mada"/>
                <a:ea typeface="Mada"/>
                <a:cs typeface="Mada"/>
                <a:sym typeface="Mada"/>
              </a:rPr>
              <a:t>fusion</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Lateral thoracolumbar spine X-rays may show anterior ‘squaring’ of vertebrae due to erosion and sclerosis of the anterior corners and periostitis of the waist.</a:t>
            </a:r>
            <a:r>
              <a:rPr baseline="30000" lang="ar" sz="1200">
                <a:solidFill>
                  <a:srgbClr val="1C4588"/>
                </a:solidFill>
                <a:latin typeface="Mada"/>
                <a:ea typeface="Mada"/>
                <a:cs typeface="Mada"/>
                <a:sym typeface="Mada"/>
              </a:rPr>
              <a:t>1</a:t>
            </a:r>
            <a:r>
              <a:rPr lang="ar" sz="12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CC0000"/>
                </a:solidFill>
                <a:latin typeface="Mada"/>
                <a:ea typeface="Mada"/>
                <a:cs typeface="Mada"/>
                <a:sym typeface="Mada"/>
              </a:rPr>
              <a:t>Bridging syndesmophytes</a:t>
            </a:r>
            <a:r>
              <a:rPr lang="ar" sz="1200">
                <a:solidFill>
                  <a:srgbClr val="1C4588"/>
                </a:solidFill>
                <a:latin typeface="Mada"/>
                <a:ea typeface="Mada"/>
                <a:cs typeface="Mada"/>
                <a:sym typeface="Mada"/>
              </a:rPr>
              <a:t> may also be seen.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A syndesmophyte is bony growth originating inside a ligament</a:t>
            </a:r>
            <a:r>
              <a:rPr lang="ar" sz="1200">
                <a:solidFill>
                  <a:srgbClr val="1C4588"/>
                </a:solidFill>
                <a:latin typeface="Mada"/>
                <a:ea typeface="Mada"/>
                <a:cs typeface="Mada"/>
                <a:sym typeface="Mada"/>
              </a:rPr>
              <a:t>, commonly seen in the ligaments of the spine, specifically the ligaments in the intervertebral joints leading to fusion of vertebrae.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advanced disease, ossification of the anterior longitudinal ligament and facet joint fusion may also be visible.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Calcification of the intervertebral ligaments and fusion of the spinal facet joints and syndesmophytes leads to what is often called a </a:t>
            </a:r>
            <a:r>
              <a:rPr b="1" lang="ar" sz="1200">
                <a:solidFill>
                  <a:srgbClr val="CC0000"/>
                </a:solidFill>
                <a:latin typeface="Mada"/>
                <a:ea typeface="Mada"/>
                <a:cs typeface="Mada"/>
                <a:sym typeface="Mada"/>
              </a:rPr>
              <a:t>'bamboo' spine</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Erosive changes may be seen in the symphysis pubis, ischial tuberosities and peripheral joints. </a:t>
            </a:r>
            <a:endParaRPr sz="1200">
              <a:solidFill>
                <a:srgbClr val="1C4588"/>
              </a:solidFill>
              <a:latin typeface="Mada"/>
              <a:ea typeface="Mada"/>
              <a:cs typeface="Mada"/>
              <a:sym typeface="Mada"/>
            </a:endParaRPr>
          </a:p>
        </p:txBody>
      </p:sp>
      <p:graphicFrame>
        <p:nvGraphicFramePr>
          <p:cNvPr id="277" name="Google Shape;277;p14"/>
          <p:cNvGraphicFramePr/>
          <p:nvPr/>
        </p:nvGraphicFramePr>
        <p:xfrm>
          <a:off x="160150" y="4502650"/>
          <a:ext cx="3000000" cy="3000000"/>
        </p:xfrm>
        <a:graphic>
          <a:graphicData uri="http://schemas.openxmlformats.org/drawingml/2006/table">
            <a:tbl>
              <a:tblPr>
                <a:noFill/>
                <a:tableStyleId>{DF155117-B5A0-4FFC-AB25-3239F44ED1F6}</a:tableStyleId>
              </a:tblPr>
              <a:tblGrid>
                <a:gridCol w="1020225"/>
                <a:gridCol w="6225725"/>
              </a:tblGrid>
              <a:tr h="200250">
                <a:tc gridSpan="2">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 Grading of Radiographic Sacroiliitis (1966)</a:t>
                      </a:r>
                      <a:endParaRPr b="1" sz="1300">
                        <a:solidFill>
                          <a:srgbClr val="FFFFFF"/>
                        </a:solidFill>
                        <a:latin typeface="Mada"/>
                        <a:ea typeface="Mada"/>
                        <a:cs typeface="Mada"/>
                        <a:sym typeface="Mada"/>
                      </a:endParaRPr>
                    </a:p>
                  </a:txBody>
                  <a:tcPr marT="91425" marB="91425" marR="91425" marL="91425" anchor="ctr">
                    <a:solidFill>
                      <a:schemeClr val="accent1"/>
                    </a:solidFill>
                  </a:tcPr>
                </a:tc>
                <a:tc hMerge="1"/>
              </a:tr>
              <a:tr h="200250">
                <a:tc>
                  <a:txBody>
                    <a:bodyPr/>
                    <a:lstStyle/>
                    <a:p>
                      <a:pPr indent="0" lvl="0" marL="0" rtl="0" algn="ctr">
                        <a:spcBef>
                          <a:spcPts val="0"/>
                        </a:spcBef>
                        <a:spcAft>
                          <a:spcPts val="0"/>
                        </a:spcAft>
                        <a:buNone/>
                      </a:pPr>
                      <a:r>
                        <a:rPr b="1" lang="ar" sz="1300">
                          <a:latin typeface="Mada"/>
                          <a:ea typeface="Mada"/>
                          <a:cs typeface="Mada"/>
                          <a:sym typeface="Mada"/>
                        </a:rPr>
                        <a:t>Grade 0</a:t>
                      </a:r>
                      <a:endParaRPr b="1" sz="1300">
                        <a:latin typeface="Mada"/>
                        <a:ea typeface="Mada"/>
                        <a:cs typeface="Mada"/>
                        <a:sym typeface="Mada"/>
                      </a:endParaRPr>
                    </a:p>
                  </a:txBody>
                  <a:tcPr marT="91425" marB="91425" marR="91425" marL="91425" anchor="ctr">
                    <a:solidFill>
                      <a:schemeClr val="accent4"/>
                    </a:solidFill>
                  </a:tcPr>
                </a:tc>
                <a:tc>
                  <a:txBody>
                    <a:bodyPr/>
                    <a:lstStyle/>
                    <a:p>
                      <a:pPr indent="0" lvl="0" marL="0" rtl="0" algn="l">
                        <a:spcBef>
                          <a:spcPts val="0"/>
                        </a:spcBef>
                        <a:spcAft>
                          <a:spcPts val="0"/>
                        </a:spcAft>
                        <a:buNone/>
                      </a:pPr>
                      <a:r>
                        <a:rPr b="1" lang="ar" sz="1100">
                          <a:latin typeface="Mada"/>
                          <a:ea typeface="Mada"/>
                          <a:cs typeface="Mada"/>
                          <a:sym typeface="Mada"/>
                        </a:rPr>
                        <a:t>Normal</a:t>
                      </a:r>
                      <a:endParaRPr b="1" sz="1100">
                        <a:latin typeface="Mada"/>
                        <a:ea typeface="Mada"/>
                        <a:cs typeface="Mada"/>
                        <a:sym typeface="Mada"/>
                      </a:endParaRPr>
                    </a:p>
                  </a:txBody>
                  <a:tcPr marT="91425" marB="91425" marR="91425" marL="91425"/>
                </a:tc>
              </a:tr>
              <a:tr h="200250">
                <a:tc>
                  <a:txBody>
                    <a:bodyPr/>
                    <a:lstStyle/>
                    <a:p>
                      <a:pPr indent="0" lvl="0" marL="0" rtl="0" algn="ctr">
                        <a:spcBef>
                          <a:spcPts val="0"/>
                        </a:spcBef>
                        <a:spcAft>
                          <a:spcPts val="0"/>
                        </a:spcAft>
                        <a:buNone/>
                      </a:pPr>
                      <a:r>
                        <a:rPr b="1" lang="ar" sz="1300">
                          <a:latin typeface="Mada"/>
                          <a:ea typeface="Mada"/>
                          <a:cs typeface="Mada"/>
                          <a:sym typeface="Mada"/>
                        </a:rPr>
                        <a:t>Grade 1</a:t>
                      </a:r>
                      <a:endParaRPr b="1" sz="1300">
                        <a:latin typeface="Mada"/>
                        <a:ea typeface="Mada"/>
                        <a:cs typeface="Mada"/>
                        <a:sym typeface="Mada"/>
                      </a:endParaRPr>
                    </a:p>
                  </a:txBody>
                  <a:tcPr marT="91425" marB="91425" marR="91425" marL="91425" anchor="ctr">
                    <a:solidFill>
                      <a:schemeClr val="accent4"/>
                    </a:solidFill>
                  </a:tcPr>
                </a:tc>
                <a:tc>
                  <a:txBody>
                    <a:bodyPr/>
                    <a:lstStyle/>
                    <a:p>
                      <a:pPr indent="0" lvl="0" marL="0" rtl="0" algn="l">
                        <a:spcBef>
                          <a:spcPts val="0"/>
                        </a:spcBef>
                        <a:spcAft>
                          <a:spcPts val="0"/>
                        </a:spcAft>
                        <a:buNone/>
                      </a:pPr>
                      <a:r>
                        <a:rPr b="1" lang="ar" sz="1100">
                          <a:latin typeface="Mada"/>
                          <a:ea typeface="Mada"/>
                          <a:cs typeface="Mada"/>
                          <a:sym typeface="Mada"/>
                        </a:rPr>
                        <a:t>Suspicious changes</a:t>
                      </a:r>
                      <a:r>
                        <a:rPr lang="ar" sz="1100">
                          <a:latin typeface="Mada"/>
                          <a:ea typeface="Mada"/>
                          <a:cs typeface="Mada"/>
                          <a:sym typeface="Mada"/>
                        </a:rPr>
                        <a:t> </a:t>
                      </a:r>
                      <a:r>
                        <a:rPr lang="ar" sz="1100">
                          <a:solidFill>
                            <a:srgbClr val="6AA84F"/>
                          </a:solidFill>
                          <a:latin typeface="Mada"/>
                          <a:ea typeface="Mada"/>
                          <a:cs typeface="Mada"/>
                          <a:sym typeface="Mada"/>
                        </a:rPr>
                        <a:t>(MRI should be performed)</a:t>
                      </a:r>
                      <a:endParaRPr sz="1100">
                        <a:solidFill>
                          <a:srgbClr val="6AA84F"/>
                        </a:solidFill>
                        <a:latin typeface="Mada"/>
                        <a:ea typeface="Mada"/>
                        <a:cs typeface="Mada"/>
                        <a:sym typeface="Mada"/>
                      </a:endParaRPr>
                    </a:p>
                  </a:txBody>
                  <a:tcPr marT="91425" marB="91425" marR="91425" marL="91425"/>
                </a:tc>
              </a:tr>
              <a:tr h="272350">
                <a:tc>
                  <a:txBody>
                    <a:bodyPr/>
                    <a:lstStyle/>
                    <a:p>
                      <a:pPr indent="0" lvl="0" marL="0" rtl="0" algn="ctr">
                        <a:spcBef>
                          <a:spcPts val="0"/>
                        </a:spcBef>
                        <a:spcAft>
                          <a:spcPts val="0"/>
                        </a:spcAft>
                        <a:buNone/>
                      </a:pPr>
                      <a:r>
                        <a:rPr b="1" lang="ar" sz="1300">
                          <a:latin typeface="Mada"/>
                          <a:ea typeface="Mada"/>
                          <a:cs typeface="Mada"/>
                          <a:sym typeface="Mada"/>
                        </a:rPr>
                        <a:t>Grade 2</a:t>
                      </a:r>
                      <a:endParaRPr b="1" sz="1300">
                        <a:latin typeface="Mada"/>
                        <a:ea typeface="Mada"/>
                        <a:cs typeface="Mada"/>
                        <a:sym typeface="Mada"/>
                      </a:endParaRPr>
                    </a:p>
                  </a:txBody>
                  <a:tcPr marT="91425" marB="91425" marR="91425" marL="91425" anchor="ctr">
                    <a:solidFill>
                      <a:schemeClr val="accent4"/>
                    </a:solidFill>
                  </a:tcPr>
                </a:tc>
                <a:tc>
                  <a:txBody>
                    <a:bodyPr/>
                    <a:lstStyle/>
                    <a:p>
                      <a:pPr indent="0" lvl="0" marL="0" rtl="0" algn="l">
                        <a:spcBef>
                          <a:spcPts val="0"/>
                        </a:spcBef>
                        <a:spcAft>
                          <a:spcPts val="0"/>
                        </a:spcAft>
                        <a:buNone/>
                      </a:pPr>
                      <a:r>
                        <a:rPr b="1" lang="ar" sz="1100">
                          <a:latin typeface="Mada"/>
                          <a:ea typeface="Mada"/>
                          <a:cs typeface="Mada"/>
                          <a:sym typeface="Mada"/>
                        </a:rPr>
                        <a:t>Minimal abnormality: </a:t>
                      </a:r>
                      <a:r>
                        <a:rPr lang="ar" sz="1100">
                          <a:latin typeface="Mada"/>
                          <a:ea typeface="Mada"/>
                          <a:cs typeface="Mada"/>
                          <a:sym typeface="Mada"/>
                        </a:rPr>
                        <a:t>Small localized areas with </a:t>
                      </a:r>
                      <a:r>
                        <a:rPr b="1" lang="ar" sz="1100">
                          <a:solidFill>
                            <a:srgbClr val="CC0000"/>
                          </a:solidFill>
                          <a:latin typeface="Mada"/>
                          <a:ea typeface="Mada"/>
                          <a:cs typeface="Mada"/>
                          <a:sym typeface="Mada"/>
                        </a:rPr>
                        <a:t>erosion or sclerosis</a:t>
                      </a:r>
                      <a:r>
                        <a:rPr lang="ar" sz="1100">
                          <a:latin typeface="Mada"/>
                          <a:ea typeface="Mada"/>
                          <a:cs typeface="Mada"/>
                          <a:sym typeface="Mada"/>
                        </a:rPr>
                        <a:t>, without alteration in the joint width</a:t>
                      </a:r>
                      <a:endParaRPr sz="1100">
                        <a:latin typeface="Mada"/>
                        <a:ea typeface="Mada"/>
                        <a:cs typeface="Mada"/>
                        <a:sym typeface="Mada"/>
                      </a:endParaRPr>
                    </a:p>
                  </a:txBody>
                  <a:tcPr marT="91425" marB="91425" marR="91425" marL="91425"/>
                </a:tc>
              </a:tr>
              <a:tr h="272350">
                <a:tc>
                  <a:txBody>
                    <a:bodyPr/>
                    <a:lstStyle/>
                    <a:p>
                      <a:pPr indent="0" lvl="0" marL="0" rtl="0" algn="ctr">
                        <a:spcBef>
                          <a:spcPts val="0"/>
                        </a:spcBef>
                        <a:spcAft>
                          <a:spcPts val="0"/>
                        </a:spcAft>
                        <a:buNone/>
                      </a:pPr>
                      <a:r>
                        <a:rPr b="1" lang="ar" sz="1300">
                          <a:latin typeface="Mada"/>
                          <a:ea typeface="Mada"/>
                          <a:cs typeface="Mada"/>
                          <a:sym typeface="Mada"/>
                        </a:rPr>
                        <a:t>Grade 3</a:t>
                      </a:r>
                      <a:endParaRPr b="1" sz="1300">
                        <a:latin typeface="Mada"/>
                        <a:ea typeface="Mada"/>
                        <a:cs typeface="Mada"/>
                        <a:sym typeface="Mada"/>
                      </a:endParaRPr>
                    </a:p>
                  </a:txBody>
                  <a:tcPr marT="91425" marB="91425" marR="91425" marL="91425" anchor="ctr">
                    <a:solidFill>
                      <a:schemeClr val="accent4"/>
                    </a:solidFill>
                  </a:tcPr>
                </a:tc>
                <a:tc>
                  <a:txBody>
                    <a:bodyPr/>
                    <a:lstStyle/>
                    <a:p>
                      <a:pPr indent="0" lvl="0" marL="0" rtl="0" algn="l">
                        <a:spcBef>
                          <a:spcPts val="0"/>
                        </a:spcBef>
                        <a:spcAft>
                          <a:spcPts val="0"/>
                        </a:spcAft>
                        <a:buNone/>
                      </a:pPr>
                      <a:r>
                        <a:rPr b="1" lang="ar" sz="1100">
                          <a:latin typeface="Mada"/>
                          <a:ea typeface="Mada"/>
                          <a:cs typeface="Mada"/>
                          <a:sym typeface="Mada"/>
                        </a:rPr>
                        <a:t>Unequivocal abnormality: </a:t>
                      </a:r>
                      <a:r>
                        <a:rPr lang="ar" sz="1100">
                          <a:latin typeface="Mada"/>
                          <a:ea typeface="Mada"/>
                          <a:cs typeface="Mada"/>
                          <a:sym typeface="Mada"/>
                        </a:rPr>
                        <a:t>Moderate or advanced sacroiliitis with one or more of: erosions, evidence of sclerosis, widening, narrowing, or partial ankylosis</a:t>
                      </a:r>
                      <a:r>
                        <a:rPr b="1" lang="ar" sz="1100">
                          <a:solidFill>
                            <a:srgbClr val="CC0000"/>
                          </a:solidFill>
                          <a:latin typeface="Mada"/>
                          <a:ea typeface="Mada"/>
                          <a:cs typeface="Mada"/>
                          <a:sym typeface="Mada"/>
                        </a:rPr>
                        <a:t> “Partial Fusion”</a:t>
                      </a:r>
                      <a:endParaRPr b="1" sz="1100">
                        <a:solidFill>
                          <a:srgbClr val="CC0000"/>
                        </a:solidFill>
                        <a:latin typeface="Mada"/>
                        <a:ea typeface="Mada"/>
                        <a:cs typeface="Mada"/>
                        <a:sym typeface="Mada"/>
                      </a:endParaRPr>
                    </a:p>
                  </a:txBody>
                  <a:tcPr marT="91425" marB="91425" marR="91425" marL="91425"/>
                </a:tc>
              </a:tr>
              <a:tr h="200250">
                <a:tc>
                  <a:txBody>
                    <a:bodyPr/>
                    <a:lstStyle/>
                    <a:p>
                      <a:pPr indent="0" lvl="0" marL="0" rtl="0" algn="ctr">
                        <a:spcBef>
                          <a:spcPts val="0"/>
                        </a:spcBef>
                        <a:spcAft>
                          <a:spcPts val="0"/>
                        </a:spcAft>
                        <a:buNone/>
                      </a:pPr>
                      <a:r>
                        <a:rPr b="1" lang="ar" sz="1300">
                          <a:latin typeface="Mada"/>
                          <a:ea typeface="Mada"/>
                          <a:cs typeface="Mada"/>
                          <a:sym typeface="Mada"/>
                        </a:rPr>
                        <a:t>Grade 4</a:t>
                      </a:r>
                      <a:endParaRPr b="1" sz="1300">
                        <a:latin typeface="Mada"/>
                        <a:ea typeface="Mada"/>
                        <a:cs typeface="Mada"/>
                        <a:sym typeface="Mada"/>
                      </a:endParaRPr>
                    </a:p>
                  </a:txBody>
                  <a:tcPr marT="91425" marB="91425" marR="91425" marL="91425" anchor="ctr">
                    <a:solidFill>
                      <a:schemeClr val="accent4"/>
                    </a:solidFill>
                  </a:tcPr>
                </a:tc>
                <a:tc>
                  <a:txBody>
                    <a:bodyPr/>
                    <a:lstStyle/>
                    <a:p>
                      <a:pPr indent="0" lvl="0" marL="0" rtl="0" algn="l">
                        <a:spcBef>
                          <a:spcPts val="0"/>
                        </a:spcBef>
                        <a:spcAft>
                          <a:spcPts val="0"/>
                        </a:spcAft>
                        <a:buNone/>
                      </a:pPr>
                      <a:r>
                        <a:rPr b="1" lang="ar" sz="1100">
                          <a:latin typeface="Mada"/>
                          <a:ea typeface="Mada"/>
                          <a:cs typeface="Mada"/>
                          <a:sym typeface="Mada"/>
                        </a:rPr>
                        <a:t>Severe abnormality: </a:t>
                      </a:r>
                      <a:r>
                        <a:rPr lang="ar" sz="1100">
                          <a:latin typeface="Mada"/>
                          <a:ea typeface="Mada"/>
                          <a:cs typeface="Mada"/>
                          <a:sym typeface="Mada"/>
                        </a:rPr>
                        <a:t>Total ankylosis </a:t>
                      </a:r>
                      <a:r>
                        <a:rPr b="1" lang="ar" sz="1100">
                          <a:solidFill>
                            <a:srgbClr val="CC0000"/>
                          </a:solidFill>
                          <a:latin typeface="Mada"/>
                          <a:ea typeface="Mada"/>
                          <a:cs typeface="Mada"/>
                          <a:sym typeface="Mada"/>
                        </a:rPr>
                        <a:t>“Total Fusion” </a:t>
                      </a:r>
                      <a:endParaRPr b="1" sz="1100">
                        <a:solidFill>
                          <a:srgbClr val="CC0000"/>
                        </a:solidFill>
                        <a:highlight>
                          <a:srgbClr val="FFFF00"/>
                        </a:highlight>
                        <a:latin typeface="Mada"/>
                        <a:ea typeface="Mada"/>
                        <a:cs typeface="Mada"/>
                        <a:sym typeface="Mada"/>
                      </a:endParaRPr>
                    </a:p>
                  </a:txBody>
                  <a:tcPr marT="91425" marB="91425" marR="91425" marL="91425"/>
                </a:tc>
              </a:tr>
            </a:tbl>
          </a:graphicData>
        </a:graphic>
      </p:graphicFrame>
      <p:pic>
        <p:nvPicPr>
          <p:cNvPr id="278" name="Google Shape;278;p14"/>
          <p:cNvPicPr preferRelativeResize="0"/>
          <p:nvPr/>
        </p:nvPicPr>
        <p:blipFill>
          <a:blip r:embed="rId3">
            <a:alphaModFix/>
          </a:blip>
          <a:stretch>
            <a:fillRect/>
          </a:stretch>
        </p:blipFill>
        <p:spPr>
          <a:xfrm>
            <a:off x="6777777" y="4890325"/>
            <a:ext cx="628324" cy="760051"/>
          </a:xfrm>
          <a:prstGeom prst="rect">
            <a:avLst/>
          </a:prstGeom>
          <a:noFill/>
          <a:ln>
            <a:noFill/>
          </a:ln>
        </p:spPr>
      </p:pic>
      <p:pic>
        <p:nvPicPr>
          <p:cNvPr id="279" name="Google Shape;279;p14"/>
          <p:cNvPicPr preferRelativeResize="0"/>
          <p:nvPr/>
        </p:nvPicPr>
        <p:blipFill>
          <a:blip r:embed="rId4">
            <a:alphaModFix/>
          </a:blip>
          <a:stretch>
            <a:fillRect/>
          </a:stretch>
        </p:blipFill>
        <p:spPr>
          <a:xfrm>
            <a:off x="6777775" y="6491600"/>
            <a:ext cx="628324" cy="571203"/>
          </a:xfrm>
          <a:prstGeom prst="rect">
            <a:avLst/>
          </a:prstGeom>
          <a:noFill/>
          <a:ln>
            <a:noFill/>
          </a:ln>
        </p:spPr>
      </p:pic>
      <p:pic>
        <p:nvPicPr>
          <p:cNvPr id="280" name="Google Shape;280;p14"/>
          <p:cNvPicPr preferRelativeResize="0"/>
          <p:nvPr/>
        </p:nvPicPr>
        <p:blipFill>
          <a:blip r:embed="rId5">
            <a:alphaModFix/>
          </a:blip>
          <a:stretch>
            <a:fillRect/>
          </a:stretch>
        </p:blipFill>
        <p:spPr>
          <a:xfrm>
            <a:off x="4905813" y="845350"/>
            <a:ext cx="938938" cy="1101600"/>
          </a:xfrm>
          <a:prstGeom prst="rect">
            <a:avLst/>
          </a:prstGeom>
          <a:noFill/>
          <a:ln>
            <a:noFill/>
          </a:ln>
        </p:spPr>
      </p:pic>
      <p:sp>
        <p:nvSpPr>
          <p:cNvPr id="281" name="Google Shape;281;p14"/>
          <p:cNvSpPr txBox="1"/>
          <p:nvPr/>
        </p:nvSpPr>
        <p:spPr>
          <a:xfrm>
            <a:off x="5889650" y="1052500"/>
            <a:ext cx="1612200" cy="687300"/>
          </a:xfrm>
          <a:prstGeom prst="rect">
            <a:avLst/>
          </a:prstGeom>
          <a:noFill/>
          <a:ln cap="flat" cmpd="sng" w="9525">
            <a:solidFill>
              <a:srgbClr val="1C4588"/>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900">
                <a:solidFill>
                  <a:srgbClr val="1C4588"/>
                </a:solidFill>
                <a:latin typeface="Mada"/>
                <a:ea typeface="Mada"/>
                <a:cs typeface="Mada"/>
                <a:sym typeface="Mada"/>
              </a:rPr>
              <a:t>Fine </a:t>
            </a:r>
            <a:r>
              <a:rPr b="1" lang="ar" sz="900">
                <a:solidFill>
                  <a:srgbClr val="1C4588"/>
                </a:solidFill>
                <a:latin typeface="Mada"/>
                <a:ea typeface="Mada"/>
                <a:cs typeface="Mada"/>
                <a:sym typeface="Mada"/>
              </a:rPr>
              <a:t>symmetrical</a:t>
            </a:r>
            <a:r>
              <a:rPr lang="ar" sz="900">
                <a:solidFill>
                  <a:srgbClr val="1C4588"/>
                </a:solidFill>
                <a:latin typeface="Mada"/>
                <a:ea typeface="Mada"/>
                <a:cs typeface="Mada"/>
                <a:sym typeface="Mada"/>
              </a:rPr>
              <a:t> marginal </a:t>
            </a:r>
            <a:r>
              <a:rPr b="1" lang="ar" sz="900">
                <a:solidFill>
                  <a:srgbClr val="1C4588"/>
                </a:solidFill>
                <a:latin typeface="Mada"/>
                <a:ea typeface="Mada"/>
                <a:cs typeface="Mada"/>
                <a:sym typeface="Mada"/>
              </a:rPr>
              <a:t>syndesmophytes</a:t>
            </a:r>
            <a:r>
              <a:rPr lang="ar" sz="900">
                <a:solidFill>
                  <a:srgbClr val="1C4588"/>
                </a:solidFill>
                <a:latin typeface="Mada"/>
                <a:ea typeface="Mada"/>
                <a:cs typeface="Mada"/>
                <a:sym typeface="Mada"/>
              </a:rPr>
              <a:t> </a:t>
            </a:r>
            <a:r>
              <a:rPr lang="ar" sz="900">
                <a:solidFill>
                  <a:srgbClr val="1C4588"/>
                </a:solidFill>
                <a:latin typeface="Mada"/>
                <a:ea typeface="Mada"/>
                <a:cs typeface="Mada"/>
                <a:sym typeface="Mada"/>
              </a:rPr>
              <a:t>typical of ankylosing spondylitis (arrow)</a:t>
            </a:r>
            <a:endParaRPr sz="900">
              <a:solidFill>
                <a:srgbClr val="1C4588"/>
              </a:solidFill>
              <a:latin typeface="Mada"/>
              <a:ea typeface="Mada"/>
              <a:cs typeface="Mada"/>
              <a:sym typeface="Mada"/>
            </a:endParaRPr>
          </a:p>
        </p:txBody>
      </p:sp>
      <p:pic>
        <p:nvPicPr>
          <p:cNvPr id="282" name="Google Shape;282;p14"/>
          <p:cNvPicPr preferRelativeResize="0"/>
          <p:nvPr/>
        </p:nvPicPr>
        <p:blipFill>
          <a:blip r:embed="rId6">
            <a:alphaModFix/>
          </a:blip>
          <a:stretch>
            <a:fillRect/>
          </a:stretch>
        </p:blipFill>
        <p:spPr>
          <a:xfrm>
            <a:off x="3146600" y="1365487"/>
            <a:ext cx="544800" cy="544800"/>
          </a:xfrm>
          <a:prstGeom prst="rect">
            <a:avLst/>
          </a:prstGeom>
          <a:noFill/>
          <a:ln>
            <a:noFill/>
          </a:ln>
        </p:spPr>
      </p:pic>
      <p:graphicFrame>
        <p:nvGraphicFramePr>
          <p:cNvPr id="283" name="Google Shape;283;p14"/>
          <p:cNvGraphicFramePr/>
          <p:nvPr/>
        </p:nvGraphicFramePr>
        <p:xfrm>
          <a:off x="160150" y="7137088"/>
          <a:ext cx="3000000" cy="3000000"/>
        </p:xfrm>
        <a:graphic>
          <a:graphicData uri="http://schemas.openxmlformats.org/drawingml/2006/table">
            <a:tbl>
              <a:tblPr>
                <a:noFill/>
                <a:tableStyleId>{DF155117-B5A0-4FFC-AB25-3239F44ED1F6}</a:tableStyleId>
              </a:tblPr>
              <a:tblGrid>
                <a:gridCol w="3622975"/>
                <a:gridCol w="3622975"/>
              </a:tblGrid>
              <a:tr h="14855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Grade 0 (Normal)</a:t>
                      </a:r>
                      <a:endParaRPr b="1">
                        <a:solidFill>
                          <a:schemeClr val="accent1"/>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Grade 1,2</a:t>
                      </a:r>
                      <a:endParaRPr b="1">
                        <a:solidFill>
                          <a:schemeClr val="accent1"/>
                        </a:solidFill>
                        <a:latin typeface="Mada"/>
                        <a:ea typeface="Mada"/>
                        <a:cs typeface="Mada"/>
                        <a:sym typeface="Mada"/>
                      </a:endParaRPr>
                    </a:p>
                  </a:txBody>
                  <a:tcPr marT="91425" marB="91425" marR="91425" marL="91425" anchor="ctr">
                    <a:solidFill>
                      <a:srgbClr val="F3F3F3"/>
                    </a:solidFill>
                  </a:tcPr>
                </a:tc>
              </a:tr>
              <a:tr h="12011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0095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Grade 3</a:t>
                      </a:r>
                      <a:endParaRPr b="1">
                        <a:solidFill>
                          <a:schemeClr val="accent1"/>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Grade 4</a:t>
                      </a:r>
                      <a:endParaRPr b="1">
                        <a:solidFill>
                          <a:schemeClr val="accent1"/>
                        </a:solidFill>
                        <a:latin typeface="Mada"/>
                        <a:ea typeface="Mada"/>
                        <a:cs typeface="Mada"/>
                        <a:sym typeface="Mada"/>
                      </a:endParaRPr>
                    </a:p>
                  </a:txBody>
                  <a:tcPr marT="91425" marB="91425" marR="91425" marL="91425" anchor="ctr">
                    <a:solidFill>
                      <a:srgbClr val="F3F3F3"/>
                    </a:solidFill>
                  </a:tcPr>
                </a:tc>
              </a:tr>
              <a:tr h="10171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84" name="Google Shape;284;p14"/>
          <p:cNvPicPr preferRelativeResize="0"/>
          <p:nvPr/>
        </p:nvPicPr>
        <p:blipFill rotWithShape="1">
          <a:blip r:embed="rId7">
            <a:alphaModFix/>
          </a:blip>
          <a:srcRect b="3892" l="0" r="2190" t="0"/>
          <a:stretch/>
        </p:blipFill>
        <p:spPr>
          <a:xfrm>
            <a:off x="238125" y="7653087"/>
            <a:ext cx="1673601" cy="932525"/>
          </a:xfrm>
          <a:prstGeom prst="rect">
            <a:avLst/>
          </a:prstGeom>
          <a:noFill/>
          <a:ln>
            <a:noFill/>
          </a:ln>
        </p:spPr>
      </p:pic>
      <p:sp>
        <p:nvSpPr>
          <p:cNvPr id="285" name="Google Shape;285;p14"/>
          <p:cNvSpPr/>
          <p:nvPr/>
        </p:nvSpPr>
        <p:spPr>
          <a:xfrm>
            <a:off x="736134" y="7889450"/>
            <a:ext cx="81850" cy="236950"/>
          </a:xfrm>
          <a:custGeom>
            <a:rect b="b" l="l" r="r" t="t"/>
            <a:pathLst>
              <a:path extrusionOk="0" h="9478" w="3274">
                <a:moveTo>
                  <a:pt x="1035" y="0"/>
                </a:moveTo>
                <a:cubicBezTo>
                  <a:pt x="-1158" y="2394"/>
                  <a:pt x="409" y="7951"/>
                  <a:pt x="3274" y="9478"/>
                </a:cubicBezTo>
              </a:path>
            </a:pathLst>
          </a:custGeom>
          <a:noFill/>
          <a:ln cap="flat" cmpd="sng" w="9525">
            <a:solidFill>
              <a:schemeClr val="accent6"/>
            </a:solidFill>
            <a:prstDash val="solid"/>
            <a:round/>
            <a:headEnd len="med" w="med" type="none"/>
            <a:tailEnd len="med" w="med" type="none"/>
          </a:ln>
        </p:spPr>
      </p:sp>
      <p:sp>
        <p:nvSpPr>
          <p:cNvPr id="286" name="Google Shape;286;p14"/>
          <p:cNvSpPr txBox="1"/>
          <p:nvPr/>
        </p:nvSpPr>
        <p:spPr>
          <a:xfrm>
            <a:off x="1981200" y="7925175"/>
            <a:ext cx="17103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You can see the SI joint clearly</a:t>
            </a:r>
            <a:endParaRPr sz="1200">
              <a:solidFill>
                <a:srgbClr val="6AA84F"/>
              </a:solidFill>
              <a:latin typeface="Mada"/>
              <a:ea typeface="Mada"/>
              <a:cs typeface="Mada"/>
              <a:sym typeface="Mada"/>
            </a:endParaRPr>
          </a:p>
        </p:txBody>
      </p:sp>
      <p:pic>
        <p:nvPicPr>
          <p:cNvPr id="287" name="Google Shape;287;p14"/>
          <p:cNvPicPr preferRelativeResize="0"/>
          <p:nvPr/>
        </p:nvPicPr>
        <p:blipFill>
          <a:blip r:embed="rId8">
            <a:alphaModFix/>
          </a:blip>
          <a:stretch>
            <a:fillRect/>
          </a:stretch>
        </p:blipFill>
        <p:spPr>
          <a:xfrm>
            <a:off x="4167375" y="7581900"/>
            <a:ext cx="820100" cy="1101601"/>
          </a:xfrm>
          <a:prstGeom prst="rect">
            <a:avLst/>
          </a:prstGeom>
          <a:noFill/>
          <a:ln>
            <a:noFill/>
          </a:ln>
        </p:spPr>
      </p:pic>
      <p:sp>
        <p:nvSpPr>
          <p:cNvPr id="288" name="Google Shape;288;p14"/>
          <p:cNvSpPr txBox="1"/>
          <p:nvPr/>
        </p:nvSpPr>
        <p:spPr>
          <a:xfrm>
            <a:off x="5235900" y="7889450"/>
            <a:ext cx="19269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Grade 2 right, Grade 1 left</a:t>
            </a:r>
            <a:endParaRPr sz="1200">
              <a:latin typeface="Mada"/>
              <a:ea typeface="Mada"/>
              <a:cs typeface="Mada"/>
              <a:sym typeface="Mada"/>
            </a:endParaRPr>
          </a:p>
        </p:txBody>
      </p:sp>
      <p:pic>
        <p:nvPicPr>
          <p:cNvPr id="289" name="Google Shape;289;p14"/>
          <p:cNvPicPr preferRelativeResize="0"/>
          <p:nvPr/>
        </p:nvPicPr>
        <p:blipFill>
          <a:blip r:embed="rId9">
            <a:alphaModFix/>
          </a:blip>
          <a:stretch>
            <a:fillRect/>
          </a:stretch>
        </p:blipFill>
        <p:spPr>
          <a:xfrm>
            <a:off x="4036325" y="9206825"/>
            <a:ext cx="938927" cy="809075"/>
          </a:xfrm>
          <a:prstGeom prst="rect">
            <a:avLst/>
          </a:prstGeom>
          <a:noFill/>
          <a:ln>
            <a:noFill/>
          </a:ln>
        </p:spPr>
      </p:pic>
      <p:sp>
        <p:nvSpPr>
          <p:cNvPr id="290" name="Google Shape;290;p14"/>
          <p:cNvSpPr txBox="1"/>
          <p:nvPr/>
        </p:nvSpPr>
        <p:spPr>
          <a:xfrm>
            <a:off x="5235900" y="9302500"/>
            <a:ext cx="19269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Bilateral, </a:t>
            </a:r>
            <a:r>
              <a:rPr lang="ar" sz="1200">
                <a:solidFill>
                  <a:srgbClr val="6AA84F"/>
                </a:solidFill>
                <a:latin typeface="Mada"/>
                <a:ea typeface="Mada"/>
                <a:cs typeface="Mada"/>
                <a:sym typeface="Mada"/>
              </a:rPr>
              <a:t>you will not be able to see the sacroiliac joint (Total fusion)</a:t>
            </a:r>
            <a:endParaRPr sz="1200">
              <a:solidFill>
                <a:srgbClr val="6AA84F"/>
              </a:solidFill>
              <a:latin typeface="Mada"/>
              <a:ea typeface="Mada"/>
              <a:cs typeface="Mada"/>
              <a:sym typeface="Mada"/>
            </a:endParaRPr>
          </a:p>
        </p:txBody>
      </p:sp>
      <p:pic>
        <p:nvPicPr>
          <p:cNvPr id="291" name="Google Shape;291;p14"/>
          <p:cNvPicPr preferRelativeResize="0"/>
          <p:nvPr/>
        </p:nvPicPr>
        <p:blipFill>
          <a:blip r:embed="rId10">
            <a:alphaModFix/>
          </a:blip>
          <a:stretch>
            <a:fillRect/>
          </a:stretch>
        </p:blipFill>
        <p:spPr>
          <a:xfrm>
            <a:off x="457200" y="9175900"/>
            <a:ext cx="1370768" cy="932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297" name="Google Shape;297;p15"/>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1- Ankylosing spondylitis (AS) cont.</a:t>
            </a:r>
            <a:endParaRPr b="1" sz="2600">
              <a:latin typeface="Mada"/>
              <a:ea typeface="Mada"/>
              <a:cs typeface="Mada"/>
              <a:sym typeface="Mada"/>
            </a:endParaRPr>
          </a:p>
        </p:txBody>
      </p:sp>
      <p:sp>
        <p:nvSpPr>
          <p:cNvPr id="298" name="Google Shape;298;p15"/>
          <p:cNvSpPr txBox="1"/>
          <p:nvPr/>
        </p:nvSpPr>
        <p:spPr>
          <a:xfrm>
            <a:off x="-12700" y="9773450"/>
            <a:ext cx="7493100" cy="9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sp>
        <p:nvSpPr>
          <p:cNvPr id="299" name="Google Shape;299;p15"/>
          <p:cNvSpPr txBox="1"/>
          <p:nvPr/>
        </p:nvSpPr>
        <p:spPr>
          <a:xfrm>
            <a:off x="160150" y="9421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Investigations cont.</a:t>
            </a:r>
            <a:endParaRPr b="1" sz="2200">
              <a:highlight>
                <a:schemeClr val="accent4"/>
              </a:highlight>
              <a:latin typeface="Mada"/>
              <a:ea typeface="Mada"/>
              <a:cs typeface="Mada"/>
              <a:sym typeface="Mada"/>
            </a:endParaRPr>
          </a:p>
        </p:txBody>
      </p:sp>
      <p:sp>
        <p:nvSpPr>
          <p:cNvPr id="300" name="Google Shape;300;p15"/>
          <p:cNvSpPr/>
          <p:nvPr/>
        </p:nvSpPr>
        <p:spPr>
          <a:xfrm>
            <a:off x="9467700" y="6952925"/>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9116825" y="6897138"/>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txBox="1"/>
          <p:nvPr/>
        </p:nvSpPr>
        <p:spPr>
          <a:xfrm>
            <a:off x="9587550" y="6949075"/>
            <a:ext cx="20940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Dactylitis</a:t>
            </a:r>
            <a:endParaRPr b="1" sz="1600">
              <a:latin typeface="Mada"/>
              <a:ea typeface="Mada"/>
              <a:cs typeface="Mada"/>
              <a:sym typeface="Mada"/>
            </a:endParaRPr>
          </a:p>
        </p:txBody>
      </p:sp>
      <p:sp>
        <p:nvSpPr>
          <p:cNvPr id="305" name="Google Shape;305;p15"/>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306" name="Google Shape;306;p15"/>
          <p:cNvSpPr txBox="1"/>
          <p:nvPr/>
        </p:nvSpPr>
        <p:spPr>
          <a:xfrm>
            <a:off x="9584025" y="7537577"/>
            <a:ext cx="27516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333375" y="1573587"/>
            <a:ext cx="2626848" cy="615920"/>
          </a:xfrm>
          <a:custGeom>
            <a:rect b="b" l="l" r="r" t="t"/>
            <a:pathLst>
              <a:path extrusionOk="0" h="1353671" w="2646698">
                <a:moveTo>
                  <a:pt x="426556" y="0"/>
                </a:moveTo>
                <a:cubicBezTo>
                  <a:pt x="495764" y="0"/>
                  <a:pt x="556236" y="8737"/>
                  <a:pt x="607970" y="26210"/>
                </a:cubicBezTo>
                <a:cubicBezTo>
                  <a:pt x="659705" y="43684"/>
                  <a:pt x="702703" y="68009"/>
                  <a:pt x="736965" y="99187"/>
                </a:cubicBezTo>
                <a:cubicBezTo>
                  <a:pt x="771226" y="130365"/>
                  <a:pt x="796751" y="167368"/>
                  <a:pt x="813539" y="210194"/>
                </a:cubicBezTo>
                <a:cubicBezTo>
                  <a:pt x="830327" y="253021"/>
                  <a:pt x="838721" y="299103"/>
                  <a:pt x="838721" y="348440"/>
                </a:cubicBezTo>
                <a:lnTo>
                  <a:pt x="836640" y="369947"/>
                </a:lnTo>
                <a:lnTo>
                  <a:pt x="2482741" y="369947"/>
                </a:lnTo>
                <a:cubicBezTo>
                  <a:pt x="2573292" y="369947"/>
                  <a:pt x="2646698" y="443353"/>
                  <a:pt x="2646698" y="533904"/>
                </a:cubicBezTo>
                <a:lnTo>
                  <a:pt x="2646698" y="1189714"/>
                </a:lnTo>
                <a:cubicBezTo>
                  <a:pt x="2646698" y="1280265"/>
                  <a:pt x="2573292" y="1353671"/>
                  <a:pt x="2482741" y="1353671"/>
                </a:cubicBezTo>
                <a:lnTo>
                  <a:pt x="850028" y="1353671"/>
                </a:lnTo>
                <a:lnTo>
                  <a:pt x="465561" y="1353671"/>
                </a:lnTo>
                <a:lnTo>
                  <a:pt x="85312" y="1353671"/>
                </a:lnTo>
                <a:cubicBezTo>
                  <a:pt x="70236" y="1353671"/>
                  <a:pt x="57217" y="1352301"/>
                  <a:pt x="46253" y="1349560"/>
                </a:cubicBezTo>
                <a:cubicBezTo>
                  <a:pt x="35290" y="1346819"/>
                  <a:pt x="26382" y="1341508"/>
                  <a:pt x="19529" y="1333628"/>
                </a:cubicBezTo>
                <a:cubicBezTo>
                  <a:pt x="12677" y="1325748"/>
                  <a:pt x="7709" y="1314270"/>
                  <a:pt x="4626" y="1299195"/>
                </a:cubicBezTo>
                <a:cubicBezTo>
                  <a:pt x="1542" y="1284120"/>
                  <a:pt x="0" y="1264591"/>
                  <a:pt x="0" y="1240608"/>
                </a:cubicBezTo>
                <a:cubicBezTo>
                  <a:pt x="0" y="1217996"/>
                  <a:pt x="1028" y="1198638"/>
                  <a:pt x="3084" y="1182535"/>
                </a:cubicBezTo>
                <a:cubicBezTo>
                  <a:pt x="5140" y="1166432"/>
                  <a:pt x="8908" y="1152042"/>
                  <a:pt x="14390" y="1139366"/>
                </a:cubicBezTo>
                <a:cubicBezTo>
                  <a:pt x="19872" y="1126689"/>
                  <a:pt x="26896" y="1114355"/>
                  <a:pt x="35461" y="1102363"/>
                </a:cubicBezTo>
                <a:cubicBezTo>
                  <a:pt x="44026" y="1090372"/>
                  <a:pt x="55161" y="1077181"/>
                  <a:pt x="68866" y="1062791"/>
                </a:cubicBezTo>
                <a:lnTo>
                  <a:pt x="299103" y="816109"/>
                </a:lnTo>
                <a:cubicBezTo>
                  <a:pt x="345013" y="768143"/>
                  <a:pt x="382016" y="724459"/>
                  <a:pt x="410110" y="685059"/>
                </a:cubicBezTo>
                <a:cubicBezTo>
                  <a:pt x="438205" y="645658"/>
                  <a:pt x="460132" y="609683"/>
                  <a:pt x="475892" y="577135"/>
                </a:cubicBezTo>
                <a:cubicBezTo>
                  <a:pt x="491653" y="544586"/>
                  <a:pt x="502445" y="514608"/>
                  <a:pt x="508269" y="487199"/>
                </a:cubicBezTo>
                <a:cubicBezTo>
                  <a:pt x="514094" y="459789"/>
                  <a:pt x="517006" y="433751"/>
                  <a:pt x="517006" y="409082"/>
                </a:cubicBezTo>
                <a:cubicBezTo>
                  <a:pt x="517006" y="386470"/>
                  <a:pt x="513409" y="365056"/>
                  <a:pt x="506214" y="344842"/>
                </a:cubicBezTo>
                <a:cubicBezTo>
                  <a:pt x="499019" y="324628"/>
                  <a:pt x="488398" y="306983"/>
                  <a:pt x="474351" y="291908"/>
                </a:cubicBezTo>
                <a:cubicBezTo>
                  <a:pt x="460303" y="276833"/>
                  <a:pt x="442659" y="265013"/>
                  <a:pt x="421417" y="256447"/>
                </a:cubicBezTo>
                <a:cubicBezTo>
                  <a:pt x="400175" y="247882"/>
                  <a:pt x="375164" y="243599"/>
                  <a:pt x="346384" y="243599"/>
                </a:cubicBezTo>
                <a:cubicBezTo>
                  <a:pt x="305955" y="243599"/>
                  <a:pt x="270152" y="248739"/>
                  <a:pt x="238974" y="259017"/>
                </a:cubicBezTo>
                <a:cubicBezTo>
                  <a:pt x="207796" y="269295"/>
                  <a:pt x="180387" y="280773"/>
                  <a:pt x="156747" y="293450"/>
                </a:cubicBezTo>
                <a:cubicBezTo>
                  <a:pt x="133106" y="306126"/>
                  <a:pt x="113406" y="317776"/>
                  <a:pt x="97646" y="328397"/>
                </a:cubicBezTo>
                <a:cubicBezTo>
                  <a:pt x="81885" y="339018"/>
                  <a:pt x="69551" y="344328"/>
                  <a:pt x="60643" y="344328"/>
                </a:cubicBezTo>
                <a:cubicBezTo>
                  <a:pt x="54476" y="344328"/>
                  <a:pt x="49166" y="342272"/>
                  <a:pt x="44712" y="338161"/>
                </a:cubicBezTo>
                <a:cubicBezTo>
                  <a:pt x="40258" y="334050"/>
                  <a:pt x="36660" y="327197"/>
                  <a:pt x="33919" y="317604"/>
                </a:cubicBezTo>
                <a:cubicBezTo>
                  <a:pt x="31178" y="308011"/>
                  <a:pt x="28951" y="295163"/>
                  <a:pt x="27238" y="279060"/>
                </a:cubicBezTo>
                <a:cubicBezTo>
                  <a:pt x="25525" y="262957"/>
                  <a:pt x="24669" y="243257"/>
                  <a:pt x="24669" y="219959"/>
                </a:cubicBezTo>
                <a:cubicBezTo>
                  <a:pt x="24669" y="204199"/>
                  <a:pt x="25183" y="191008"/>
                  <a:pt x="26210" y="180387"/>
                </a:cubicBezTo>
                <a:cubicBezTo>
                  <a:pt x="27238" y="169766"/>
                  <a:pt x="28780" y="160515"/>
                  <a:pt x="30836" y="152635"/>
                </a:cubicBezTo>
                <a:cubicBezTo>
                  <a:pt x="32891" y="144755"/>
                  <a:pt x="35632" y="137903"/>
                  <a:pt x="39059" y="132078"/>
                </a:cubicBezTo>
                <a:cubicBezTo>
                  <a:pt x="42485" y="126254"/>
                  <a:pt x="48480" y="119230"/>
                  <a:pt x="57046" y="111007"/>
                </a:cubicBezTo>
                <a:cubicBezTo>
                  <a:pt x="65611" y="102785"/>
                  <a:pt x="81371" y="92335"/>
                  <a:pt x="104327" y="79658"/>
                </a:cubicBezTo>
                <a:cubicBezTo>
                  <a:pt x="127282" y="66981"/>
                  <a:pt x="155548" y="54647"/>
                  <a:pt x="189124" y="42656"/>
                </a:cubicBezTo>
                <a:cubicBezTo>
                  <a:pt x="222700" y="30664"/>
                  <a:pt x="259702" y="20557"/>
                  <a:pt x="300131" y="12334"/>
                </a:cubicBezTo>
                <a:cubicBezTo>
                  <a:pt x="340560" y="4112"/>
                  <a:pt x="382701" y="0"/>
                  <a:pt x="426556" y="0"/>
                </a:cubicBezTo>
                <a:close/>
              </a:path>
            </a:pathLst>
          </a:custGeom>
          <a:noFill/>
          <a:ln cap="flat" cmpd="sng" w="28575">
            <a:solidFill>
              <a:schemeClr val="accent1"/>
            </a:solidFill>
            <a:prstDash val="solid"/>
            <a:miter lim="800000"/>
            <a:headEnd len="sm" w="sm" type="none"/>
            <a:tailEnd len="sm" w="sm" type="none"/>
          </a:ln>
        </p:spPr>
        <p:txBody>
          <a:bodyPr anchorCtr="0" anchor="b" bIns="137150" lIns="914400" spcFirstLastPara="1" rIns="274300" wrap="square" tIns="45700">
            <a:noAutofit/>
          </a:bodyPr>
          <a:lstStyle/>
          <a:p>
            <a:pPr indent="0" lvl="0" marL="0" marR="0" rtl="0" algn="just">
              <a:lnSpc>
                <a:spcPct val="100000"/>
              </a:lnSpc>
              <a:spcBef>
                <a:spcPts val="600"/>
              </a:spcBef>
              <a:spcAft>
                <a:spcPts val="0"/>
              </a:spcAft>
              <a:buNone/>
            </a:pPr>
            <a:r>
              <a:t/>
            </a:r>
            <a:endParaRPr b="1">
              <a:latin typeface="Mada"/>
              <a:ea typeface="Mada"/>
              <a:cs typeface="Mada"/>
              <a:sym typeface="Mada"/>
            </a:endParaRPr>
          </a:p>
        </p:txBody>
      </p:sp>
      <p:sp>
        <p:nvSpPr>
          <p:cNvPr id="309" name="Google Shape;309;p15"/>
          <p:cNvSpPr txBox="1"/>
          <p:nvPr/>
        </p:nvSpPr>
        <p:spPr>
          <a:xfrm>
            <a:off x="998925" y="1746375"/>
            <a:ext cx="2279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latin typeface="Mada"/>
                <a:ea typeface="Mada"/>
                <a:cs typeface="Mada"/>
                <a:sym typeface="Mada"/>
              </a:rPr>
              <a:t>MRI</a:t>
            </a:r>
            <a:r>
              <a:rPr b="1" lang="ar" sz="1600">
                <a:latin typeface="Mada"/>
                <a:ea typeface="Mada"/>
                <a:cs typeface="Mada"/>
                <a:sym typeface="Mada"/>
              </a:rPr>
              <a:t> (</a:t>
            </a:r>
            <a:r>
              <a:rPr b="1" lang="ar" sz="1600">
                <a:solidFill>
                  <a:srgbClr val="CC0000"/>
                </a:solidFill>
                <a:latin typeface="Mada"/>
                <a:ea typeface="Mada"/>
                <a:cs typeface="Mada"/>
                <a:sym typeface="Mada"/>
              </a:rPr>
              <a:t>Most accurate</a:t>
            </a:r>
            <a:r>
              <a:rPr b="1" lang="ar" sz="1600">
                <a:latin typeface="Mada"/>
                <a:ea typeface="Mada"/>
                <a:cs typeface="Mada"/>
                <a:sym typeface="Mada"/>
              </a:rPr>
              <a:t>)</a:t>
            </a:r>
            <a:endParaRPr b="1" sz="1600">
              <a:latin typeface="Mada"/>
              <a:ea typeface="Mada"/>
              <a:cs typeface="Mada"/>
              <a:sym typeface="Mada"/>
            </a:endParaRPr>
          </a:p>
        </p:txBody>
      </p:sp>
      <p:sp>
        <p:nvSpPr>
          <p:cNvPr id="310" name="Google Shape;310;p15"/>
          <p:cNvSpPr txBox="1"/>
          <p:nvPr/>
        </p:nvSpPr>
        <p:spPr>
          <a:xfrm>
            <a:off x="466725" y="2352675"/>
            <a:ext cx="6705600" cy="6573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MRI </a:t>
            </a:r>
            <a:r>
              <a:rPr b="1" lang="ar" sz="1100">
                <a:solidFill>
                  <a:srgbClr val="1C4588"/>
                </a:solidFill>
                <a:latin typeface="Mada"/>
                <a:ea typeface="Mada"/>
                <a:cs typeface="Mada"/>
                <a:sym typeface="Mada"/>
              </a:rPr>
              <a:t>with gadolinium </a:t>
            </a:r>
            <a:r>
              <a:rPr lang="ar" sz="1100">
                <a:solidFill>
                  <a:srgbClr val="1C4588"/>
                </a:solidFill>
                <a:latin typeface="Mada"/>
                <a:ea typeface="Mada"/>
                <a:cs typeface="Mada"/>
                <a:sym typeface="Mada"/>
              </a:rPr>
              <a:t>is more sensitive for detection of early sacroiliitis than X-rays and can also detect inflammatory changes in the lumbar spine, as well as persistent enthesitis.</a:t>
            </a:r>
            <a:endParaRPr sz="1100">
              <a:solidFill>
                <a:srgbClr val="1C4588"/>
              </a:solidFill>
              <a:latin typeface="Mada"/>
              <a:ea typeface="Mada"/>
              <a:cs typeface="Mada"/>
              <a:sym typeface="Mada"/>
            </a:endParaRPr>
          </a:p>
        </p:txBody>
      </p:sp>
      <p:pic>
        <p:nvPicPr>
          <p:cNvPr id="311" name="Google Shape;311;p15"/>
          <p:cNvPicPr preferRelativeResize="0"/>
          <p:nvPr/>
        </p:nvPicPr>
        <p:blipFill>
          <a:blip r:embed="rId3">
            <a:alphaModFix/>
          </a:blip>
          <a:stretch>
            <a:fillRect/>
          </a:stretch>
        </p:blipFill>
        <p:spPr>
          <a:xfrm>
            <a:off x="-5740000" y="8734425"/>
            <a:ext cx="5261704" cy="1101600"/>
          </a:xfrm>
          <a:prstGeom prst="rect">
            <a:avLst/>
          </a:prstGeom>
          <a:noFill/>
          <a:ln>
            <a:noFill/>
          </a:ln>
        </p:spPr>
      </p:pic>
      <p:sp>
        <p:nvSpPr>
          <p:cNvPr id="312" name="Google Shape;312;p15"/>
          <p:cNvSpPr txBox="1"/>
          <p:nvPr/>
        </p:nvSpPr>
        <p:spPr>
          <a:xfrm>
            <a:off x="8083375" y="9163050"/>
            <a:ext cx="1734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rgbClr val="999999"/>
                </a:solidFill>
                <a:latin typeface="Mada"/>
                <a:ea typeface="Mada"/>
                <a:cs typeface="Mada"/>
                <a:sym typeface="Mada"/>
              </a:rPr>
              <a:t>T1 shows: </a:t>
            </a:r>
            <a:r>
              <a:rPr lang="ar" sz="1000">
                <a:solidFill>
                  <a:srgbClr val="999999"/>
                </a:solidFill>
                <a:latin typeface="Mada"/>
                <a:ea typeface="Mada"/>
                <a:cs typeface="Mada"/>
                <a:sym typeface="Mada"/>
              </a:rPr>
              <a:t>Bone (structural) changes “Erosion or fusion” </a:t>
            </a:r>
            <a:r>
              <a:rPr b="1" lang="ar" sz="1000">
                <a:solidFill>
                  <a:srgbClr val="999999"/>
                </a:solidFill>
                <a:latin typeface="Mada"/>
                <a:ea typeface="Mada"/>
                <a:cs typeface="Mada"/>
                <a:sym typeface="Mada"/>
              </a:rPr>
              <a:t>T2 shows: </a:t>
            </a:r>
            <a:r>
              <a:rPr lang="ar" sz="1000">
                <a:solidFill>
                  <a:srgbClr val="999999"/>
                </a:solidFill>
                <a:latin typeface="Mada"/>
                <a:ea typeface="Mada"/>
                <a:cs typeface="Mada"/>
                <a:sym typeface="Mada"/>
              </a:rPr>
              <a:t>Bone marrow inflammation</a:t>
            </a:r>
            <a:endParaRPr sz="1000">
              <a:solidFill>
                <a:srgbClr val="999999"/>
              </a:solidFill>
              <a:latin typeface="Mada"/>
              <a:ea typeface="Mada"/>
              <a:cs typeface="Mada"/>
              <a:sym typeface="Mada"/>
            </a:endParaRPr>
          </a:p>
        </p:txBody>
      </p:sp>
      <p:pic>
        <p:nvPicPr>
          <p:cNvPr id="313" name="Google Shape;313;p15"/>
          <p:cNvPicPr preferRelativeResize="0"/>
          <p:nvPr/>
        </p:nvPicPr>
        <p:blipFill>
          <a:blip r:embed="rId4">
            <a:alphaModFix/>
          </a:blip>
          <a:stretch>
            <a:fillRect/>
          </a:stretch>
        </p:blipFill>
        <p:spPr>
          <a:xfrm>
            <a:off x="5258427" y="831150"/>
            <a:ext cx="1887441" cy="1358350"/>
          </a:xfrm>
          <a:prstGeom prst="rect">
            <a:avLst/>
          </a:prstGeom>
          <a:noFill/>
          <a:ln>
            <a:noFill/>
          </a:ln>
        </p:spPr>
      </p:pic>
      <p:pic>
        <p:nvPicPr>
          <p:cNvPr id="314" name="Google Shape;314;p15"/>
          <p:cNvPicPr preferRelativeResize="0"/>
          <p:nvPr/>
        </p:nvPicPr>
        <p:blipFill>
          <a:blip r:embed="rId5">
            <a:alphaModFix/>
          </a:blip>
          <a:stretch>
            <a:fillRect/>
          </a:stretch>
        </p:blipFill>
        <p:spPr>
          <a:xfrm>
            <a:off x="3027075" y="1650283"/>
            <a:ext cx="544800" cy="544800"/>
          </a:xfrm>
          <a:prstGeom prst="rect">
            <a:avLst/>
          </a:prstGeom>
          <a:noFill/>
          <a:ln>
            <a:noFill/>
          </a:ln>
        </p:spPr>
      </p:pic>
      <p:pic>
        <p:nvPicPr>
          <p:cNvPr id="315" name="Google Shape;315;p15"/>
          <p:cNvPicPr preferRelativeResize="0"/>
          <p:nvPr/>
        </p:nvPicPr>
        <p:blipFill>
          <a:blip r:embed="rId6">
            <a:alphaModFix/>
          </a:blip>
          <a:stretch>
            <a:fillRect/>
          </a:stretch>
        </p:blipFill>
        <p:spPr>
          <a:xfrm>
            <a:off x="2539593" y="3253400"/>
            <a:ext cx="1259423" cy="1165349"/>
          </a:xfrm>
          <a:prstGeom prst="rect">
            <a:avLst/>
          </a:prstGeom>
          <a:noFill/>
          <a:ln>
            <a:noFill/>
          </a:ln>
        </p:spPr>
      </p:pic>
      <p:pic>
        <p:nvPicPr>
          <p:cNvPr id="316" name="Google Shape;316;p15"/>
          <p:cNvPicPr preferRelativeResize="0"/>
          <p:nvPr/>
        </p:nvPicPr>
        <p:blipFill>
          <a:blip r:embed="rId7">
            <a:alphaModFix/>
          </a:blip>
          <a:stretch>
            <a:fillRect/>
          </a:stretch>
        </p:blipFill>
        <p:spPr>
          <a:xfrm>
            <a:off x="267687" y="3260101"/>
            <a:ext cx="1801574" cy="1165350"/>
          </a:xfrm>
          <a:prstGeom prst="rect">
            <a:avLst/>
          </a:prstGeom>
          <a:noFill/>
          <a:ln>
            <a:noFill/>
          </a:ln>
        </p:spPr>
      </p:pic>
      <p:pic>
        <p:nvPicPr>
          <p:cNvPr id="317" name="Google Shape;317;p15"/>
          <p:cNvPicPr preferRelativeResize="0"/>
          <p:nvPr/>
        </p:nvPicPr>
        <p:blipFill>
          <a:blip r:embed="rId8">
            <a:alphaModFix/>
          </a:blip>
          <a:stretch>
            <a:fillRect/>
          </a:stretch>
        </p:blipFill>
        <p:spPr>
          <a:xfrm>
            <a:off x="5812164" y="3260090"/>
            <a:ext cx="1292528" cy="1165349"/>
          </a:xfrm>
          <a:prstGeom prst="rect">
            <a:avLst/>
          </a:prstGeom>
          <a:noFill/>
          <a:ln>
            <a:noFill/>
          </a:ln>
        </p:spPr>
      </p:pic>
      <p:pic>
        <p:nvPicPr>
          <p:cNvPr id="318" name="Google Shape;318;p15"/>
          <p:cNvPicPr preferRelativeResize="0"/>
          <p:nvPr/>
        </p:nvPicPr>
        <p:blipFill>
          <a:blip r:embed="rId9">
            <a:alphaModFix/>
          </a:blip>
          <a:stretch>
            <a:fillRect/>
          </a:stretch>
        </p:blipFill>
        <p:spPr>
          <a:xfrm>
            <a:off x="4131589" y="3253400"/>
            <a:ext cx="1237323" cy="1165349"/>
          </a:xfrm>
          <a:prstGeom prst="rect">
            <a:avLst/>
          </a:prstGeom>
          <a:noFill/>
          <a:ln>
            <a:noFill/>
          </a:ln>
        </p:spPr>
      </p:pic>
      <p:sp>
        <p:nvSpPr>
          <p:cNvPr id="319" name="Google Shape;319;p15"/>
          <p:cNvSpPr txBox="1"/>
          <p:nvPr/>
        </p:nvSpPr>
        <p:spPr>
          <a:xfrm>
            <a:off x="114300" y="4463650"/>
            <a:ext cx="2097600" cy="738900"/>
          </a:xfrm>
          <a:prstGeom prst="rect">
            <a:avLst/>
          </a:prstGeom>
          <a:noFill/>
          <a:ln cap="flat" cmpd="sng" w="9525">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000">
                <a:highlight>
                  <a:srgbClr val="FFFFFF"/>
                </a:highlight>
                <a:latin typeface="Mada"/>
                <a:ea typeface="Mada"/>
                <a:cs typeface="Mada"/>
                <a:sym typeface="Mada"/>
              </a:rPr>
              <a:t>Definition of positive MRI-SI joint:</a:t>
            </a:r>
            <a:endParaRPr b="1" sz="1000">
              <a:highlight>
                <a:srgbClr val="FFFFFF"/>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highlight>
                  <a:srgbClr val="FFFFFF"/>
                </a:highlight>
                <a:latin typeface="Mada"/>
                <a:ea typeface="Mada"/>
                <a:cs typeface="Mada"/>
                <a:sym typeface="Mada"/>
              </a:rPr>
              <a:t>Subchondral bone marrow edema</a:t>
            </a:r>
            <a:endParaRPr sz="1000">
              <a:highlight>
                <a:srgbClr val="FFFFFF"/>
              </a:highlight>
              <a:latin typeface="Mada"/>
              <a:ea typeface="Mada"/>
              <a:cs typeface="Mada"/>
              <a:sym typeface="Mada"/>
            </a:endParaRPr>
          </a:p>
          <a:p>
            <a:pPr indent="0" lvl="0" marL="0" rtl="0" algn="ctr">
              <a:spcBef>
                <a:spcPts val="0"/>
              </a:spcBef>
              <a:spcAft>
                <a:spcPts val="0"/>
              </a:spcAft>
              <a:buNone/>
            </a:pPr>
            <a:r>
              <a:rPr lang="ar" sz="1000">
                <a:highlight>
                  <a:srgbClr val="FFFFFF"/>
                </a:highlight>
                <a:latin typeface="Mada"/>
                <a:ea typeface="Mada"/>
                <a:cs typeface="Mada"/>
                <a:sym typeface="Mada"/>
              </a:rPr>
              <a:t>Acute bilateral </a:t>
            </a:r>
            <a:r>
              <a:rPr lang="ar" sz="1000">
                <a:highlight>
                  <a:srgbClr val="FFFFFF"/>
                </a:highlight>
                <a:latin typeface="Mada"/>
                <a:ea typeface="Mada"/>
                <a:cs typeface="Mada"/>
                <a:sym typeface="Mada"/>
              </a:rPr>
              <a:t>sacroiliitis</a:t>
            </a:r>
            <a:endParaRPr sz="1000">
              <a:latin typeface="Mada"/>
              <a:ea typeface="Mada"/>
              <a:cs typeface="Mada"/>
              <a:sym typeface="Mada"/>
            </a:endParaRPr>
          </a:p>
        </p:txBody>
      </p:sp>
      <p:sp>
        <p:nvSpPr>
          <p:cNvPr id="320" name="Google Shape;320;p15"/>
          <p:cNvSpPr txBox="1"/>
          <p:nvPr/>
        </p:nvSpPr>
        <p:spPr>
          <a:xfrm>
            <a:off x="2289216" y="4463650"/>
            <a:ext cx="1737300" cy="738900"/>
          </a:xfrm>
          <a:prstGeom prst="rect">
            <a:avLst/>
          </a:prstGeom>
          <a:noFill/>
          <a:ln cap="flat" cmpd="sng" w="9525">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900">
                <a:highlight>
                  <a:srgbClr val="FFFFFF"/>
                </a:highlight>
                <a:latin typeface="Mada"/>
                <a:ea typeface="Mada"/>
                <a:cs typeface="Mada"/>
                <a:sym typeface="Mada"/>
              </a:rPr>
              <a:t>Early (limited) </a:t>
            </a:r>
            <a:r>
              <a:rPr b="1" lang="ar" sz="900">
                <a:highlight>
                  <a:srgbClr val="FFFFFF"/>
                </a:highlight>
                <a:latin typeface="Mada"/>
                <a:ea typeface="Mada"/>
                <a:cs typeface="Mada"/>
                <a:sym typeface="Mada"/>
              </a:rPr>
              <a:t>sacroiliitis</a:t>
            </a:r>
            <a:r>
              <a:rPr b="1" lang="ar" sz="900">
                <a:highlight>
                  <a:srgbClr val="FFFFFF"/>
                </a:highlight>
                <a:latin typeface="Mada"/>
                <a:ea typeface="Mada"/>
                <a:cs typeface="Mada"/>
                <a:sym typeface="Mada"/>
              </a:rPr>
              <a:t> (Bone marrow edema). </a:t>
            </a:r>
            <a:r>
              <a:rPr lang="ar" sz="900">
                <a:solidFill>
                  <a:srgbClr val="6AA84F"/>
                </a:solidFill>
                <a:highlight>
                  <a:srgbClr val="FFFFFF"/>
                </a:highlight>
                <a:latin typeface="Mada"/>
                <a:ea typeface="Mada"/>
                <a:cs typeface="Mada"/>
                <a:sym typeface="Mada"/>
              </a:rPr>
              <a:t>Normal SI joint but there's inflammation surrounding it (red arrow)</a:t>
            </a:r>
            <a:endParaRPr sz="900">
              <a:solidFill>
                <a:srgbClr val="6AA84F"/>
              </a:solidFill>
              <a:latin typeface="Mada"/>
              <a:ea typeface="Mada"/>
              <a:cs typeface="Mada"/>
              <a:sym typeface="Mada"/>
            </a:endParaRPr>
          </a:p>
        </p:txBody>
      </p:sp>
      <p:sp>
        <p:nvSpPr>
          <p:cNvPr id="321" name="Google Shape;321;p15"/>
          <p:cNvSpPr txBox="1"/>
          <p:nvPr/>
        </p:nvSpPr>
        <p:spPr>
          <a:xfrm>
            <a:off x="4104050" y="4463650"/>
            <a:ext cx="1292400" cy="738900"/>
          </a:xfrm>
          <a:prstGeom prst="rect">
            <a:avLst/>
          </a:prstGeom>
          <a:noFill/>
          <a:ln cap="flat" cmpd="sng" w="9525">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highlight>
                  <a:srgbClr val="FFFFFF"/>
                </a:highlight>
                <a:latin typeface="Mada"/>
                <a:ea typeface="Mada"/>
                <a:cs typeface="Mada"/>
                <a:sym typeface="Mada"/>
              </a:rPr>
              <a:t>Synovitis of sacroiliac joint</a:t>
            </a:r>
            <a:endParaRPr sz="1000">
              <a:solidFill>
                <a:srgbClr val="6AA84F"/>
              </a:solidFill>
              <a:latin typeface="Mada"/>
              <a:ea typeface="Mada"/>
              <a:cs typeface="Mada"/>
              <a:sym typeface="Mada"/>
            </a:endParaRPr>
          </a:p>
        </p:txBody>
      </p:sp>
      <p:sp>
        <p:nvSpPr>
          <p:cNvPr id="322" name="Google Shape;322;p15"/>
          <p:cNvSpPr txBox="1"/>
          <p:nvPr/>
        </p:nvSpPr>
        <p:spPr>
          <a:xfrm>
            <a:off x="5473975" y="4463650"/>
            <a:ext cx="1968900" cy="738900"/>
          </a:xfrm>
          <a:prstGeom prst="rect">
            <a:avLst/>
          </a:prstGeom>
          <a:noFill/>
          <a:ln cap="flat" cmpd="sng" w="9525">
            <a:solidFill>
              <a:srgbClr val="00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000">
                <a:latin typeface="Mada"/>
                <a:ea typeface="Mada"/>
                <a:cs typeface="Mada"/>
                <a:sym typeface="Mada"/>
              </a:rPr>
              <a:t>Bone marrow edema (BME)/Osteitis:</a:t>
            </a:r>
            <a:endParaRPr b="1" sz="1000">
              <a:latin typeface="Mada"/>
              <a:ea typeface="Mada"/>
              <a:cs typeface="Mada"/>
              <a:sym typeface="Mada"/>
            </a:endParaRPr>
          </a:p>
          <a:p>
            <a:pPr indent="0" lvl="0" marL="0" rtl="0" algn="ctr">
              <a:spcBef>
                <a:spcPts val="0"/>
              </a:spcBef>
              <a:spcAft>
                <a:spcPts val="0"/>
              </a:spcAft>
              <a:buNone/>
            </a:pPr>
            <a:r>
              <a:rPr lang="ar" sz="800">
                <a:latin typeface="Mada"/>
                <a:ea typeface="Mada"/>
                <a:cs typeface="Mada"/>
                <a:sym typeface="Mada"/>
              </a:rPr>
              <a:t>Bone marrow edema may be associated with structural changes such erosions</a:t>
            </a:r>
            <a:endParaRPr sz="800">
              <a:latin typeface="Mada"/>
              <a:ea typeface="Mada"/>
              <a:cs typeface="Mada"/>
              <a:sym typeface="Mada"/>
            </a:endParaRPr>
          </a:p>
        </p:txBody>
      </p:sp>
      <p:sp>
        <p:nvSpPr>
          <p:cNvPr id="323" name="Google Shape;323;p15"/>
          <p:cNvSpPr txBox="1"/>
          <p:nvPr/>
        </p:nvSpPr>
        <p:spPr>
          <a:xfrm>
            <a:off x="4572625" y="831450"/>
            <a:ext cx="685800" cy="2805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EXTRA</a:t>
            </a:r>
            <a:endParaRPr b="1" sz="1000">
              <a:latin typeface="Mada"/>
              <a:ea typeface="Mada"/>
              <a:cs typeface="Mada"/>
              <a:sym typeface="Mada"/>
            </a:endParaRPr>
          </a:p>
        </p:txBody>
      </p:sp>
      <p:sp>
        <p:nvSpPr>
          <p:cNvPr id="324" name="Google Shape;324;p15"/>
          <p:cNvSpPr/>
          <p:nvPr/>
        </p:nvSpPr>
        <p:spPr>
          <a:xfrm>
            <a:off x="269275" y="7182700"/>
            <a:ext cx="2623788" cy="616347"/>
          </a:xfrm>
          <a:custGeom>
            <a:rect b="b" l="l" r="r" t="t"/>
            <a:pathLst>
              <a:path extrusionOk="0" h="1377312" w="2643615">
                <a:moveTo>
                  <a:pt x="428611" y="0"/>
                </a:moveTo>
                <a:cubicBezTo>
                  <a:pt x="493023" y="0"/>
                  <a:pt x="550068" y="7538"/>
                  <a:pt x="599747" y="22613"/>
                </a:cubicBezTo>
                <a:cubicBezTo>
                  <a:pt x="649426" y="37688"/>
                  <a:pt x="691225" y="59444"/>
                  <a:pt x="725144" y="87881"/>
                </a:cubicBezTo>
                <a:cubicBezTo>
                  <a:pt x="759063" y="116318"/>
                  <a:pt x="784759" y="151265"/>
                  <a:pt x="802232" y="192721"/>
                </a:cubicBezTo>
                <a:cubicBezTo>
                  <a:pt x="819706" y="234178"/>
                  <a:pt x="828442" y="280944"/>
                  <a:pt x="828442" y="333022"/>
                </a:cubicBezTo>
                <a:lnTo>
                  <a:pt x="820184" y="393588"/>
                </a:lnTo>
                <a:lnTo>
                  <a:pt x="2479658" y="393588"/>
                </a:lnTo>
                <a:cubicBezTo>
                  <a:pt x="2570209" y="393588"/>
                  <a:pt x="2643615" y="466994"/>
                  <a:pt x="2643615" y="557545"/>
                </a:cubicBezTo>
                <a:lnTo>
                  <a:pt x="2643615" y="1213355"/>
                </a:lnTo>
                <a:cubicBezTo>
                  <a:pt x="2643615" y="1303906"/>
                  <a:pt x="2570209" y="1377312"/>
                  <a:pt x="2479658" y="1377312"/>
                </a:cubicBezTo>
                <a:lnTo>
                  <a:pt x="376191" y="1377312"/>
                </a:lnTo>
                <a:cubicBezTo>
                  <a:pt x="330966" y="1377312"/>
                  <a:pt x="288482" y="1374057"/>
                  <a:pt x="248738" y="1367547"/>
                </a:cubicBezTo>
                <a:cubicBezTo>
                  <a:pt x="208995" y="1361037"/>
                  <a:pt x="173877" y="1352986"/>
                  <a:pt x="143384" y="1343393"/>
                </a:cubicBezTo>
                <a:cubicBezTo>
                  <a:pt x="112892" y="1333800"/>
                  <a:pt x="87709" y="1323864"/>
                  <a:pt x="67838" y="1313585"/>
                </a:cubicBezTo>
                <a:cubicBezTo>
                  <a:pt x="47966" y="1303307"/>
                  <a:pt x="34947" y="1295427"/>
                  <a:pt x="28780" y="1289945"/>
                </a:cubicBezTo>
                <a:cubicBezTo>
                  <a:pt x="22613" y="1284463"/>
                  <a:pt x="17987" y="1278296"/>
                  <a:pt x="14904" y="1271444"/>
                </a:cubicBezTo>
                <a:cubicBezTo>
                  <a:pt x="11820" y="1264591"/>
                  <a:pt x="9079" y="1256540"/>
                  <a:pt x="6681" y="1247289"/>
                </a:cubicBezTo>
                <a:cubicBezTo>
                  <a:pt x="4283" y="1238039"/>
                  <a:pt x="2570" y="1226390"/>
                  <a:pt x="1542" y="1212343"/>
                </a:cubicBezTo>
                <a:cubicBezTo>
                  <a:pt x="514" y="1198295"/>
                  <a:pt x="0" y="1181336"/>
                  <a:pt x="0" y="1161464"/>
                </a:cubicBezTo>
                <a:cubicBezTo>
                  <a:pt x="0" y="1128573"/>
                  <a:pt x="2741" y="1105789"/>
                  <a:pt x="8223" y="1093113"/>
                </a:cubicBezTo>
                <a:cubicBezTo>
                  <a:pt x="13705" y="1080436"/>
                  <a:pt x="21927" y="1074098"/>
                  <a:pt x="32891" y="1074098"/>
                </a:cubicBezTo>
                <a:cubicBezTo>
                  <a:pt x="39743" y="1074098"/>
                  <a:pt x="51564" y="1078723"/>
                  <a:pt x="68352" y="1087973"/>
                </a:cubicBezTo>
                <a:cubicBezTo>
                  <a:pt x="85140" y="1097224"/>
                  <a:pt x="106553" y="1107160"/>
                  <a:pt x="132592" y="1117781"/>
                </a:cubicBezTo>
                <a:cubicBezTo>
                  <a:pt x="158631" y="1128402"/>
                  <a:pt x="189123" y="1138338"/>
                  <a:pt x="224070" y="1147588"/>
                </a:cubicBezTo>
                <a:cubicBezTo>
                  <a:pt x="259017" y="1156839"/>
                  <a:pt x="298760" y="1161464"/>
                  <a:pt x="343300" y="1161464"/>
                </a:cubicBezTo>
                <a:cubicBezTo>
                  <a:pt x="380988" y="1161464"/>
                  <a:pt x="414221" y="1157010"/>
                  <a:pt x="443001" y="1148102"/>
                </a:cubicBezTo>
                <a:cubicBezTo>
                  <a:pt x="471780" y="1139194"/>
                  <a:pt x="496277" y="1126689"/>
                  <a:pt x="516492" y="1110586"/>
                </a:cubicBezTo>
                <a:cubicBezTo>
                  <a:pt x="536706" y="1094483"/>
                  <a:pt x="551781" y="1074954"/>
                  <a:pt x="561717" y="1051999"/>
                </a:cubicBezTo>
                <a:cubicBezTo>
                  <a:pt x="571653" y="1029044"/>
                  <a:pt x="576621" y="1003519"/>
                  <a:pt x="576621" y="975425"/>
                </a:cubicBezTo>
                <a:cubicBezTo>
                  <a:pt x="576621" y="944589"/>
                  <a:pt x="570625" y="916837"/>
                  <a:pt x="558633" y="892169"/>
                </a:cubicBezTo>
                <a:cubicBezTo>
                  <a:pt x="546642" y="867501"/>
                  <a:pt x="528826" y="846430"/>
                  <a:pt x="505185" y="828957"/>
                </a:cubicBezTo>
                <a:cubicBezTo>
                  <a:pt x="481545" y="811483"/>
                  <a:pt x="451738" y="797950"/>
                  <a:pt x="415763" y="788357"/>
                </a:cubicBezTo>
                <a:cubicBezTo>
                  <a:pt x="379788" y="778764"/>
                  <a:pt x="337476" y="773967"/>
                  <a:pt x="288824" y="773967"/>
                </a:cubicBezTo>
                <a:lnTo>
                  <a:pt x="173706" y="773967"/>
                </a:lnTo>
                <a:cubicBezTo>
                  <a:pt x="164798" y="773967"/>
                  <a:pt x="157260" y="772768"/>
                  <a:pt x="151093" y="770370"/>
                </a:cubicBezTo>
                <a:cubicBezTo>
                  <a:pt x="144926" y="767971"/>
                  <a:pt x="139787" y="763003"/>
                  <a:pt x="135675" y="755466"/>
                </a:cubicBezTo>
                <a:cubicBezTo>
                  <a:pt x="131564" y="747928"/>
                  <a:pt x="128652" y="737479"/>
                  <a:pt x="126939" y="724117"/>
                </a:cubicBezTo>
                <a:cubicBezTo>
                  <a:pt x="125226" y="710755"/>
                  <a:pt x="124369" y="693453"/>
                  <a:pt x="124369" y="672210"/>
                </a:cubicBezTo>
                <a:cubicBezTo>
                  <a:pt x="124369" y="652339"/>
                  <a:pt x="125226" y="636065"/>
                  <a:pt x="126939" y="623388"/>
                </a:cubicBezTo>
                <a:cubicBezTo>
                  <a:pt x="128652" y="610711"/>
                  <a:pt x="131393" y="600947"/>
                  <a:pt x="135162" y="594094"/>
                </a:cubicBezTo>
                <a:cubicBezTo>
                  <a:pt x="138930" y="587242"/>
                  <a:pt x="143727" y="582445"/>
                  <a:pt x="149551" y="579705"/>
                </a:cubicBezTo>
                <a:cubicBezTo>
                  <a:pt x="155376" y="576964"/>
                  <a:pt x="162399" y="575593"/>
                  <a:pt x="170622" y="575593"/>
                </a:cubicBezTo>
                <a:lnTo>
                  <a:pt x="286769" y="575593"/>
                </a:lnTo>
                <a:cubicBezTo>
                  <a:pt x="326512" y="575593"/>
                  <a:pt x="361801" y="570968"/>
                  <a:pt x="392636" y="561717"/>
                </a:cubicBezTo>
                <a:cubicBezTo>
                  <a:pt x="423472" y="552467"/>
                  <a:pt x="449339" y="539276"/>
                  <a:pt x="470239" y="522145"/>
                </a:cubicBezTo>
                <a:cubicBezTo>
                  <a:pt x="491138" y="505014"/>
                  <a:pt x="507070" y="484286"/>
                  <a:pt x="518033" y="459961"/>
                </a:cubicBezTo>
                <a:cubicBezTo>
                  <a:pt x="528997" y="435635"/>
                  <a:pt x="534479" y="408740"/>
                  <a:pt x="534479" y="379275"/>
                </a:cubicBezTo>
                <a:cubicBezTo>
                  <a:pt x="534479" y="356662"/>
                  <a:pt x="530710" y="335249"/>
                  <a:pt x="523173" y="315035"/>
                </a:cubicBezTo>
                <a:cubicBezTo>
                  <a:pt x="515635" y="294820"/>
                  <a:pt x="504500" y="277347"/>
                  <a:pt x="489768" y="262615"/>
                </a:cubicBezTo>
                <a:cubicBezTo>
                  <a:pt x="475035" y="247882"/>
                  <a:pt x="456020" y="236233"/>
                  <a:pt x="432722" y="227668"/>
                </a:cubicBezTo>
                <a:cubicBezTo>
                  <a:pt x="409425" y="219102"/>
                  <a:pt x="382015" y="214820"/>
                  <a:pt x="350495" y="214820"/>
                </a:cubicBezTo>
                <a:cubicBezTo>
                  <a:pt x="314863" y="214820"/>
                  <a:pt x="281287" y="220130"/>
                  <a:pt x="249766" y="230751"/>
                </a:cubicBezTo>
                <a:cubicBezTo>
                  <a:pt x="218246" y="241372"/>
                  <a:pt x="189980" y="253021"/>
                  <a:pt x="164969" y="265698"/>
                </a:cubicBezTo>
                <a:cubicBezTo>
                  <a:pt x="139958" y="278375"/>
                  <a:pt x="118716" y="290195"/>
                  <a:pt x="101243" y="301159"/>
                </a:cubicBezTo>
                <a:cubicBezTo>
                  <a:pt x="83769" y="312122"/>
                  <a:pt x="70921" y="317604"/>
                  <a:pt x="62699" y="317604"/>
                </a:cubicBezTo>
                <a:cubicBezTo>
                  <a:pt x="57217" y="317604"/>
                  <a:pt x="52420" y="316405"/>
                  <a:pt x="48309" y="314007"/>
                </a:cubicBezTo>
                <a:cubicBezTo>
                  <a:pt x="44197" y="311608"/>
                  <a:pt x="40771" y="306983"/>
                  <a:pt x="38030" y="300131"/>
                </a:cubicBezTo>
                <a:cubicBezTo>
                  <a:pt x="35289" y="293279"/>
                  <a:pt x="33234" y="283343"/>
                  <a:pt x="31863" y="270323"/>
                </a:cubicBezTo>
                <a:cubicBezTo>
                  <a:pt x="30493" y="257304"/>
                  <a:pt x="29808" y="240516"/>
                  <a:pt x="29808" y="219959"/>
                </a:cubicBezTo>
                <a:cubicBezTo>
                  <a:pt x="29808" y="202828"/>
                  <a:pt x="30150" y="188610"/>
                  <a:pt x="30835" y="177303"/>
                </a:cubicBezTo>
                <a:cubicBezTo>
                  <a:pt x="31521" y="165997"/>
                  <a:pt x="32891" y="156575"/>
                  <a:pt x="34947" y="149038"/>
                </a:cubicBezTo>
                <a:cubicBezTo>
                  <a:pt x="37002" y="141500"/>
                  <a:pt x="39572" y="134991"/>
                  <a:pt x="42656" y="129509"/>
                </a:cubicBezTo>
                <a:cubicBezTo>
                  <a:pt x="45739" y="124027"/>
                  <a:pt x="50707" y="118031"/>
                  <a:pt x="57559" y="111521"/>
                </a:cubicBezTo>
                <a:cubicBezTo>
                  <a:pt x="64412" y="105012"/>
                  <a:pt x="78459" y="95247"/>
                  <a:pt x="99701" y="82228"/>
                </a:cubicBezTo>
                <a:cubicBezTo>
                  <a:pt x="120943" y="69209"/>
                  <a:pt x="147667" y="56532"/>
                  <a:pt x="179873" y="44198"/>
                </a:cubicBezTo>
                <a:cubicBezTo>
                  <a:pt x="212079" y="31863"/>
                  <a:pt x="249252" y="21414"/>
                  <a:pt x="291394" y="12848"/>
                </a:cubicBezTo>
                <a:cubicBezTo>
                  <a:pt x="333535" y="4283"/>
                  <a:pt x="379275" y="0"/>
                  <a:pt x="428611" y="0"/>
                </a:cubicBezTo>
                <a:close/>
              </a:path>
            </a:pathLst>
          </a:custGeom>
          <a:noFill/>
          <a:ln cap="flat" cmpd="sng" w="28575">
            <a:solidFill>
              <a:schemeClr val="accent1"/>
            </a:solidFill>
            <a:prstDash val="solid"/>
            <a:miter lim="800000"/>
            <a:headEnd len="sm" w="sm" type="none"/>
            <a:tailEnd len="sm" w="sm" type="none"/>
          </a:ln>
        </p:spPr>
        <p:txBody>
          <a:bodyPr anchorCtr="0" anchor="b" bIns="91425" lIns="1097275" spcFirstLastPara="1" rIns="274300" wrap="square" tIns="45700">
            <a:noAutofit/>
          </a:bodyPr>
          <a:lstStyle/>
          <a:p>
            <a:pPr indent="0" lvl="0" marL="0" marR="0" rtl="0" algn="just">
              <a:lnSpc>
                <a:spcPct val="100000"/>
              </a:lnSpc>
              <a:spcBef>
                <a:spcPts val="600"/>
              </a:spcBef>
              <a:spcAft>
                <a:spcPts val="0"/>
              </a:spcAft>
              <a:buNone/>
            </a:pPr>
            <a:r>
              <a:rPr b="1" lang="ar" sz="1500">
                <a:latin typeface="Mada"/>
                <a:ea typeface="Mada"/>
                <a:cs typeface="Mada"/>
                <a:sym typeface="Mada"/>
              </a:rPr>
              <a:t>Lab tests</a:t>
            </a:r>
            <a:endParaRPr b="1" sz="1500">
              <a:latin typeface="Mada"/>
              <a:ea typeface="Mada"/>
              <a:cs typeface="Mada"/>
              <a:sym typeface="Mada"/>
            </a:endParaRPr>
          </a:p>
        </p:txBody>
      </p:sp>
      <p:sp>
        <p:nvSpPr>
          <p:cNvPr id="325" name="Google Shape;325;p15"/>
          <p:cNvSpPr txBox="1"/>
          <p:nvPr/>
        </p:nvSpPr>
        <p:spPr>
          <a:xfrm>
            <a:off x="238125" y="7991475"/>
            <a:ext cx="7020000" cy="2219400"/>
          </a:xfrm>
          <a:prstGeom prst="rect">
            <a:avLst/>
          </a:prstGeom>
          <a:no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0"/>
              </a:spcBef>
              <a:spcAft>
                <a:spcPts val="0"/>
              </a:spcAft>
              <a:buClr>
                <a:schemeClr val="accent1"/>
              </a:buClr>
              <a:buSzPts val="1300"/>
              <a:buFont typeface="Mada"/>
              <a:buChar char="●"/>
            </a:pPr>
            <a:r>
              <a:rPr b="1" lang="ar" sz="1300">
                <a:solidFill>
                  <a:schemeClr val="accent1"/>
                </a:solidFill>
                <a:latin typeface="Mada"/>
                <a:ea typeface="Mada"/>
                <a:cs typeface="Mada"/>
                <a:sym typeface="Mada"/>
              </a:rPr>
              <a:t>Acute</a:t>
            </a:r>
            <a:r>
              <a:rPr b="1" lang="ar" sz="1300">
                <a:solidFill>
                  <a:schemeClr val="accent1"/>
                </a:solidFill>
                <a:latin typeface="Mada"/>
                <a:ea typeface="Mada"/>
                <a:cs typeface="Mada"/>
                <a:sym typeface="Mada"/>
              </a:rPr>
              <a:t> phase </a:t>
            </a:r>
            <a:r>
              <a:rPr b="1" lang="ar" sz="1300">
                <a:solidFill>
                  <a:schemeClr val="accent1"/>
                </a:solidFill>
                <a:latin typeface="Mada"/>
                <a:ea typeface="Mada"/>
                <a:cs typeface="Mada"/>
                <a:sym typeface="Mada"/>
              </a:rPr>
              <a:t>response</a:t>
            </a:r>
            <a:r>
              <a:rPr b="1" lang="ar" sz="1300">
                <a:solidFill>
                  <a:schemeClr val="accent1"/>
                </a:solidFill>
                <a:latin typeface="Mada"/>
                <a:ea typeface="Mada"/>
                <a:cs typeface="Mada"/>
                <a:sym typeface="Mada"/>
              </a:rPr>
              <a:t> (</a:t>
            </a:r>
            <a:r>
              <a:rPr b="1" lang="ar" sz="1300">
                <a:solidFill>
                  <a:schemeClr val="accent1"/>
                </a:solidFill>
                <a:latin typeface="Mada"/>
                <a:ea typeface="Mada"/>
                <a:cs typeface="Mada"/>
                <a:sym typeface="Mada"/>
              </a:rPr>
              <a:t>ESR &amp; CRP):</a:t>
            </a:r>
            <a:endParaRPr b="1" sz="1300">
              <a:solidFill>
                <a:schemeClr val="accent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Increased in between 35-50% of patients with axial SpA.</a:t>
            </a:r>
            <a:r>
              <a:rPr lang="ar" sz="1200">
                <a:latin typeface="Mada"/>
                <a:ea typeface="Mada"/>
                <a:cs typeface="Mada"/>
                <a:sym typeface="Mada"/>
              </a:rPr>
              <a:t> </a:t>
            </a:r>
            <a:endParaRPr sz="1200">
              <a:solidFill>
                <a:srgbClr val="999999"/>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Elevated levels of CRP are also a predictor of </a:t>
            </a:r>
            <a:r>
              <a:rPr b="1" lang="ar" sz="1200">
                <a:latin typeface="Mada"/>
                <a:ea typeface="Mada"/>
                <a:cs typeface="Mada"/>
                <a:sym typeface="Mada"/>
              </a:rPr>
              <a:t>radiographic progression</a:t>
            </a:r>
            <a:r>
              <a:rPr lang="ar" sz="1200">
                <a:latin typeface="Mada"/>
                <a:ea typeface="Mada"/>
                <a:cs typeface="Mada"/>
                <a:sym typeface="Mada"/>
              </a:rPr>
              <a:t> and for a good response to tumor necrosis factor(TNF)-blocker therapy.</a:t>
            </a:r>
            <a:endParaRPr sz="1200">
              <a:latin typeface="Mada"/>
              <a:ea typeface="Mada"/>
              <a:cs typeface="Mada"/>
              <a:sym typeface="Mada"/>
            </a:endParaRPr>
          </a:p>
          <a:p>
            <a:pPr indent="-304800" lvl="1" marL="914400" rtl="0" algn="l">
              <a:spcBef>
                <a:spcPts val="0"/>
              </a:spcBef>
              <a:spcAft>
                <a:spcPts val="0"/>
              </a:spcAft>
              <a:buClr>
                <a:srgbClr val="2F497E"/>
              </a:buClr>
              <a:buSzPts val="1200"/>
              <a:buFont typeface="Mada"/>
              <a:buChar char="○"/>
            </a:pPr>
            <a:r>
              <a:rPr lang="ar" sz="1200">
                <a:solidFill>
                  <a:srgbClr val="2F497E"/>
                </a:solidFill>
                <a:latin typeface="Mada"/>
                <a:ea typeface="Mada"/>
                <a:cs typeface="Mada"/>
                <a:sym typeface="Mada"/>
              </a:rPr>
              <a:t>If ESR or CRP is normal this doesn’t exclude AS.</a:t>
            </a:r>
            <a:endParaRPr sz="1200">
              <a:solidFill>
                <a:srgbClr val="2F497E"/>
              </a:solidFill>
              <a:latin typeface="Mada"/>
              <a:ea typeface="Mada"/>
              <a:cs typeface="Mada"/>
              <a:sym typeface="Mada"/>
            </a:endParaRPr>
          </a:p>
          <a:p>
            <a:pPr indent="-311150" lvl="0" marL="457200" rtl="0" algn="l">
              <a:spcBef>
                <a:spcPts val="0"/>
              </a:spcBef>
              <a:spcAft>
                <a:spcPts val="0"/>
              </a:spcAft>
              <a:buClr>
                <a:schemeClr val="accent1"/>
              </a:buClr>
              <a:buSzPts val="1300"/>
              <a:buFont typeface="Mada"/>
              <a:buChar char="●"/>
            </a:pPr>
            <a:r>
              <a:rPr b="1" lang="ar" sz="1300">
                <a:solidFill>
                  <a:schemeClr val="accent1"/>
                </a:solidFill>
                <a:latin typeface="Mada"/>
                <a:ea typeface="Mada"/>
                <a:cs typeface="Mada"/>
                <a:sym typeface="Mada"/>
              </a:rPr>
              <a:t>HLA-B27:</a:t>
            </a:r>
            <a:endParaRPr b="1" sz="1300">
              <a:solidFill>
                <a:schemeClr val="accent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Positive in 90% of AS patient. </a:t>
            </a:r>
            <a:r>
              <a:rPr lang="ar" sz="1200">
                <a:solidFill>
                  <a:srgbClr val="999999"/>
                </a:solidFill>
                <a:latin typeface="Mada"/>
                <a:ea typeface="Mada"/>
                <a:cs typeface="Mada"/>
                <a:sym typeface="Mada"/>
              </a:rPr>
              <a:t>(also positive in 6% of general population)</a:t>
            </a:r>
            <a:endParaRPr sz="1200">
              <a:solidFill>
                <a:srgbClr val="999999"/>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50-70% of patients with other forms of SpA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 positive HLA-B27 by itself is not diagnostic of SpA </a:t>
            </a:r>
            <a:r>
              <a:rPr lang="ar" sz="1200">
                <a:solidFill>
                  <a:srgbClr val="999999"/>
                </a:solidFill>
                <a:latin typeface="Mada"/>
                <a:ea typeface="Mada"/>
                <a:cs typeface="Mada"/>
                <a:sym typeface="Mada"/>
              </a:rPr>
              <a:t>(criteria will be discussed next page)</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300">
                <a:solidFill>
                  <a:schemeClr val="accent1"/>
                </a:solidFill>
                <a:latin typeface="Mada"/>
                <a:ea typeface="Mada"/>
                <a:cs typeface="Mada"/>
                <a:sym typeface="Mada"/>
              </a:rPr>
              <a:t>Serology:</a:t>
            </a:r>
            <a:endParaRPr b="1" sz="1300">
              <a:solidFill>
                <a:schemeClr val="accent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Autoantibodies, such as RF, ACPA and ANA, are negative.</a:t>
            </a:r>
            <a:endParaRPr sz="1200">
              <a:solidFill>
                <a:srgbClr val="6AA84F"/>
              </a:solidFill>
              <a:latin typeface="Mada"/>
              <a:ea typeface="Mada"/>
              <a:cs typeface="Mada"/>
              <a:sym typeface="Mada"/>
            </a:endParaRPr>
          </a:p>
        </p:txBody>
      </p:sp>
      <p:pic>
        <p:nvPicPr>
          <p:cNvPr id="326" name="Google Shape;326;p15"/>
          <p:cNvPicPr preferRelativeResize="0"/>
          <p:nvPr/>
        </p:nvPicPr>
        <p:blipFill>
          <a:blip r:embed="rId10">
            <a:alphaModFix/>
          </a:blip>
          <a:stretch>
            <a:fillRect/>
          </a:stretch>
        </p:blipFill>
        <p:spPr>
          <a:xfrm>
            <a:off x="2940700" y="7286623"/>
            <a:ext cx="616350" cy="512425"/>
          </a:xfrm>
          <a:prstGeom prst="rect">
            <a:avLst/>
          </a:prstGeom>
          <a:noFill/>
          <a:ln>
            <a:noFill/>
          </a:ln>
        </p:spPr>
      </p:pic>
      <p:pic>
        <p:nvPicPr>
          <p:cNvPr id="327" name="Google Shape;327;p15"/>
          <p:cNvPicPr preferRelativeResize="0"/>
          <p:nvPr/>
        </p:nvPicPr>
        <p:blipFill>
          <a:blip r:embed="rId11">
            <a:alphaModFix/>
          </a:blip>
          <a:stretch>
            <a:fillRect/>
          </a:stretch>
        </p:blipFill>
        <p:spPr>
          <a:xfrm>
            <a:off x="4729075" y="5345175"/>
            <a:ext cx="2279401" cy="1589025"/>
          </a:xfrm>
          <a:prstGeom prst="rect">
            <a:avLst/>
          </a:prstGeom>
          <a:noFill/>
          <a:ln>
            <a:noFill/>
          </a:ln>
        </p:spPr>
      </p:pic>
      <p:sp>
        <p:nvSpPr>
          <p:cNvPr id="328" name="Google Shape;328;p15"/>
          <p:cNvSpPr txBox="1"/>
          <p:nvPr/>
        </p:nvSpPr>
        <p:spPr>
          <a:xfrm>
            <a:off x="462225" y="5345175"/>
            <a:ext cx="4114800" cy="158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In the past , diagnosis was based on x-ray only which is not really </a:t>
            </a:r>
            <a:r>
              <a:rPr lang="ar" sz="1200">
                <a:solidFill>
                  <a:srgbClr val="6AA84F"/>
                </a:solidFill>
                <a:latin typeface="Mada"/>
                <a:ea typeface="Mada"/>
                <a:cs typeface="Mada"/>
                <a:sym typeface="Mada"/>
              </a:rPr>
              <a:t>sensitive</a:t>
            </a:r>
            <a:r>
              <a:rPr lang="ar" sz="1200">
                <a:solidFill>
                  <a:srgbClr val="6AA84F"/>
                </a:solidFill>
                <a:latin typeface="Mada"/>
                <a:ea typeface="Mada"/>
                <a:cs typeface="Mada"/>
                <a:sym typeface="Mada"/>
              </a:rPr>
              <a:t> and can’t detect early changes in the disease leading to a lot of misdiagnosed cases. This has changed in the new criteria (2008), in which MRI and HLA-B27 testing has been introduced </a:t>
            </a:r>
            <a:endParaRPr sz="1200">
              <a:solidFill>
                <a:srgbClr val="6AA84F"/>
              </a:solidFill>
              <a:latin typeface="Mada"/>
              <a:ea typeface="Mada"/>
              <a:cs typeface="Mada"/>
              <a:sym typeface="Mada"/>
            </a:endParaRPr>
          </a:p>
        </p:txBody>
      </p:sp>
      <p:sp>
        <p:nvSpPr>
          <p:cNvPr id="329" name="Google Shape;329;p15"/>
          <p:cNvSpPr/>
          <p:nvPr/>
        </p:nvSpPr>
        <p:spPr>
          <a:xfrm>
            <a:off x="419100" y="5345175"/>
            <a:ext cx="6705600" cy="1656000"/>
          </a:xfrm>
          <a:prstGeom prst="rect">
            <a:avLst/>
          </a:prstGeom>
          <a:no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6"/>
          <p:cNvSpPr/>
          <p:nvPr/>
        </p:nvSpPr>
        <p:spPr>
          <a:xfrm>
            <a:off x="4850129" y="6312943"/>
            <a:ext cx="2493600" cy="33498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800"/>
              <a:t>‹#›</a:t>
            </a:fld>
            <a:endParaRPr sz="1800"/>
          </a:p>
        </p:txBody>
      </p:sp>
      <p:sp>
        <p:nvSpPr>
          <p:cNvPr id="336" name="Google Shape;336;p16"/>
          <p:cNvSpPr txBox="1"/>
          <p:nvPr/>
        </p:nvSpPr>
        <p:spPr>
          <a:xfrm>
            <a:off x="537600" y="19050"/>
            <a:ext cx="64848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1- Ankylosing spondylitis (AS) cont.</a:t>
            </a:r>
            <a:endParaRPr b="1" sz="2600">
              <a:latin typeface="Mada"/>
              <a:ea typeface="Mada"/>
              <a:cs typeface="Mada"/>
              <a:sym typeface="Mada"/>
            </a:endParaRPr>
          </a:p>
        </p:txBody>
      </p:sp>
      <p:sp>
        <p:nvSpPr>
          <p:cNvPr id="337" name="Google Shape;337;p16"/>
          <p:cNvSpPr txBox="1"/>
          <p:nvPr/>
        </p:nvSpPr>
        <p:spPr>
          <a:xfrm>
            <a:off x="-12700" y="9870175"/>
            <a:ext cx="7560000" cy="8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1- Because AS starts early, 16-45 y/o (But </a:t>
            </a:r>
            <a:r>
              <a:rPr lang="ar" sz="1000">
                <a:solidFill>
                  <a:srgbClr val="6AA84F"/>
                </a:solidFill>
                <a:latin typeface="Mada"/>
                <a:ea typeface="Mada"/>
                <a:cs typeface="Mada"/>
                <a:sym typeface="Mada"/>
              </a:rPr>
              <a:t>be careful</a:t>
            </a:r>
            <a:r>
              <a:rPr lang="ar" sz="1000">
                <a:solidFill>
                  <a:srgbClr val="6AA84F"/>
                </a:solidFill>
                <a:latin typeface="Mada"/>
                <a:ea typeface="Mada"/>
                <a:cs typeface="Mada"/>
                <a:sym typeface="Mada"/>
              </a:rPr>
              <a:t>, if a pt presents in his 50s this does not </a:t>
            </a:r>
            <a:r>
              <a:rPr lang="ar" sz="1000">
                <a:solidFill>
                  <a:srgbClr val="6AA84F"/>
                </a:solidFill>
                <a:latin typeface="Mada"/>
                <a:ea typeface="Mada"/>
                <a:cs typeface="Mada"/>
                <a:sym typeface="Mada"/>
              </a:rPr>
              <a:t>necessarily</a:t>
            </a:r>
            <a:r>
              <a:rPr lang="ar" sz="1000">
                <a:solidFill>
                  <a:srgbClr val="6AA84F"/>
                </a:solidFill>
                <a:latin typeface="Mada"/>
                <a:ea typeface="Mada"/>
                <a:cs typeface="Mada"/>
                <a:sym typeface="Mada"/>
              </a:rPr>
              <a:t> mean that he doesn’t have the disease, you should ask him/her when did the symptoms start, this is a more accurate way, bc it might have started in his 30s but the pt presented to you in his 50s.)</a:t>
            </a:r>
            <a:endParaRPr sz="1000">
              <a:solidFill>
                <a:srgbClr val="6AA84F"/>
              </a:solidFill>
              <a:latin typeface="Mada"/>
              <a:ea typeface="Mada"/>
              <a:cs typeface="Mada"/>
              <a:sym typeface="Mada"/>
            </a:endParaRPr>
          </a:p>
        </p:txBody>
      </p:sp>
      <p:cxnSp>
        <p:nvCxnSpPr>
          <p:cNvPr id="338" name="Google Shape;338;p16"/>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39" name="Google Shape;339;p16"/>
          <p:cNvSpPr txBox="1"/>
          <p:nvPr/>
        </p:nvSpPr>
        <p:spPr>
          <a:xfrm>
            <a:off x="160150" y="942100"/>
            <a:ext cx="5665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ASAS criteria</a:t>
            </a:r>
            <a:endParaRPr b="1" sz="2200">
              <a:highlight>
                <a:schemeClr val="accent4"/>
              </a:highlight>
              <a:latin typeface="Mada"/>
              <a:ea typeface="Mada"/>
              <a:cs typeface="Mada"/>
              <a:sym typeface="Mada"/>
            </a:endParaRPr>
          </a:p>
        </p:txBody>
      </p:sp>
      <p:sp>
        <p:nvSpPr>
          <p:cNvPr id="340" name="Google Shape;340;p16"/>
          <p:cNvSpPr/>
          <p:nvPr/>
        </p:nvSpPr>
        <p:spPr>
          <a:xfrm>
            <a:off x="13599838" y="6895450"/>
            <a:ext cx="2333700" cy="450600"/>
          </a:xfrm>
          <a:prstGeom prst="homePlate">
            <a:avLst>
              <a:gd fmla="val 50000" name="adj"/>
            </a:avLst>
          </a:prstGeom>
          <a:solidFill>
            <a:schemeClr val="accent6"/>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
          <p:cNvSpPr/>
          <p:nvPr/>
        </p:nvSpPr>
        <p:spPr>
          <a:xfrm>
            <a:off x="13248963" y="6839663"/>
            <a:ext cx="544800" cy="562200"/>
          </a:xfrm>
          <a:prstGeom prst="ellipse">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txBox="1"/>
          <p:nvPr/>
        </p:nvSpPr>
        <p:spPr>
          <a:xfrm>
            <a:off x="13793775" y="6912450"/>
            <a:ext cx="2094000" cy="4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Others</a:t>
            </a:r>
            <a:endParaRPr b="1" sz="1600">
              <a:latin typeface="Mada"/>
              <a:ea typeface="Mada"/>
              <a:cs typeface="Mada"/>
              <a:sym typeface="Mada"/>
            </a:endParaRPr>
          </a:p>
        </p:txBody>
      </p:sp>
      <p:sp>
        <p:nvSpPr>
          <p:cNvPr id="343" name="Google Shape;343;p16"/>
          <p:cNvSpPr txBox="1"/>
          <p:nvPr/>
        </p:nvSpPr>
        <p:spPr>
          <a:xfrm>
            <a:off x="13599850" y="7482875"/>
            <a:ext cx="2651700" cy="11016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6"/>
          <p:cNvSpPr/>
          <p:nvPr/>
        </p:nvSpPr>
        <p:spPr>
          <a:xfrm>
            <a:off x="76200" y="38100"/>
            <a:ext cx="1057200" cy="838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6"/>
          <p:cNvSpPr txBox="1"/>
          <p:nvPr/>
        </p:nvSpPr>
        <p:spPr>
          <a:xfrm>
            <a:off x="332400" y="252900"/>
            <a:ext cx="544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FFFFFF"/>
                </a:solidFill>
                <a:latin typeface="Mada"/>
                <a:ea typeface="Mada"/>
                <a:cs typeface="Mada"/>
                <a:sym typeface="Mada"/>
              </a:rPr>
              <a:t>EXAM Q</a:t>
            </a:r>
            <a:endParaRPr b="1" sz="1000">
              <a:solidFill>
                <a:srgbClr val="FFFFFF"/>
              </a:solidFill>
              <a:latin typeface="Mada"/>
              <a:ea typeface="Mada"/>
              <a:cs typeface="Mada"/>
              <a:sym typeface="Mada"/>
            </a:endParaRPr>
          </a:p>
        </p:txBody>
      </p:sp>
      <p:sp>
        <p:nvSpPr>
          <p:cNvPr id="346" name="Google Shape;346;p16"/>
          <p:cNvSpPr txBox="1"/>
          <p:nvPr/>
        </p:nvSpPr>
        <p:spPr>
          <a:xfrm>
            <a:off x="285750" y="1409700"/>
            <a:ext cx="7058100" cy="10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ASAS classification criteria for </a:t>
            </a:r>
            <a:r>
              <a:rPr b="1" lang="ar" u="sng">
                <a:latin typeface="Mada"/>
                <a:ea typeface="Mada"/>
                <a:cs typeface="Mada"/>
                <a:sym typeface="Mada"/>
              </a:rPr>
              <a:t>axial</a:t>
            </a:r>
            <a:r>
              <a:rPr b="1" lang="ar">
                <a:latin typeface="Mada"/>
                <a:ea typeface="Mada"/>
                <a:cs typeface="Mada"/>
                <a:sym typeface="Mada"/>
              </a:rPr>
              <a:t> </a:t>
            </a:r>
            <a:r>
              <a:rPr b="1" lang="ar">
                <a:latin typeface="Mada"/>
                <a:ea typeface="Mada"/>
                <a:cs typeface="Mada"/>
                <a:sym typeface="Mada"/>
              </a:rPr>
              <a:t>spondyloarthritis (SpA):</a:t>
            </a:r>
            <a:endParaRPr b="1">
              <a:latin typeface="Mada"/>
              <a:ea typeface="Mada"/>
              <a:cs typeface="Mada"/>
              <a:sym typeface="Mada"/>
            </a:endParaRPr>
          </a:p>
          <a:p>
            <a:pPr indent="-317500" lvl="0" marL="457200" rtl="0" algn="l">
              <a:spcBef>
                <a:spcPts val="0"/>
              </a:spcBef>
              <a:spcAft>
                <a:spcPts val="0"/>
              </a:spcAft>
              <a:buClr>
                <a:srgbClr val="999999"/>
              </a:buClr>
              <a:buSzPts val="1400"/>
              <a:buFont typeface="Mada"/>
              <a:buChar char="●"/>
            </a:pPr>
            <a:r>
              <a:rPr b="1" lang="ar">
                <a:solidFill>
                  <a:srgbClr val="999999"/>
                </a:solidFill>
                <a:latin typeface="Mada"/>
                <a:ea typeface="Mada"/>
                <a:cs typeface="Mada"/>
                <a:sym typeface="Mada"/>
              </a:rPr>
              <a:t>This criteria only applies to:</a:t>
            </a:r>
            <a:endParaRPr b="1">
              <a:solidFill>
                <a:srgbClr val="999999"/>
              </a:solidFill>
              <a:latin typeface="Mada"/>
              <a:ea typeface="Mada"/>
              <a:cs typeface="Mada"/>
              <a:sym typeface="Mada"/>
            </a:endParaRPr>
          </a:p>
          <a:p>
            <a:pPr indent="0" lvl="0" marL="457200" rtl="0" algn="l">
              <a:spcBef>
                <a:spcPts val="0"/>
              </a:spcBef>
              <a:spcAft>
                <a:spcPts val="0"/>
              </a:spcAft>
              <a:buNone/>
            </a:pPr>
            <a:r>
              <a:rPr lang="ar">
                <a:latin typeface="Mada"/>
                <a:ea typeface="Mada"/>
                <a:cs typeface="Mada"/>
                <a:sym typeface="Mada"/>
              </a:rPr>
              <a:t>Patients with </a:t>
            </a:r>
            <a:r>
              <a:rPr b="1" lang="ar">
                <a:solidFill>
                  <a:srgbClr val="CC0000"/>
                </a:solidFill>
                <a:latin typeface="Mada"/>
                <a:ea typeface="Mada"/>
                <a:cs typeface="Mada"/>
                <a:sym typeface="Mada"/>
              </a:rPr>
              <a:t>≥ 3 months back pain</a:t>
            </a:r>
            <a:r>
              <a:rPr lang="ar">
                <a:latin typeface="Mada"/>
                <a:ea typeface="Mada"/>
                <a:cs typeface="Mada"/>
                <a:sym typeface="Mada"/>
              </a:rPr>
              <a:t> and </a:t>
            </a:r>
            <a:r>
              <a:rPr b="1" lang="ar">
                <a:solidFill>
                  <a:srgbClr val="CC0000"/>
                </a:solidFill>
                <a:latin typeface="Mada"/>
                <a:ea typeface="Mada"/>
                <a:cs typeface="Mada"/>
                <a:sym typeface="Mada"/>
              </a:rPr>
              <a:t>age at onset &lt;45 years</a:t>
            </a:r>
            <a:r>
              <a:rPr b="1" baseline="30000" lang="ar">
                <a:solidFill>
                  <a:srgbClr val="6AA84F"/>
                </a:solidFill>
                <a:latin typeface="Mada"/>
                <a:ea typeface="Mada"/>
                <a:cs typeface="Mada"/>
                <a:sym typeface="Mada"/>
              </a:rPr>
              <a:t>1</a:t>
            </a:r>
            <a:endParaRPr b="1" baseline="30000">
              <a:solidFill>
                <a:srgbClr val="6AA84F"/>
              </a:solidFill>
              <a:latin typeface="Mada"/>
              <a:ea typeface="Mada"/>
              <a:cs typeface="Mada"/>
              <a:sym typeface="Mada"/>
            </a:endParaRPr>
          </a:p>
        </p:txBody>
      </p:sp>
      <p:sp>
        <p:nvSpPr>
          <p:cNvPr id="347" name="Google Shape;347;p16"/>
          <p:cNvSpPr/>
          <p:nvPr/>
        </p:nvSpPr>
        <p:spPr>
          <a:xfrm>
            <a:off x="1209675" y="2447925"/>
            <a:ext cx="1866900" cy="6954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Sacroilitis on imaging*</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a:t>
            </a:r>
            <a:endParaRPr b="1" sz="1200">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a:t>
            </a:r>
            <a:r>
              <a:rPr b="1" lang="ar" sz="1200">
                <a:latin typeface="Mada"/>
                <a:ea typeface="Mada"/>
                <a:cs typeface="Mada"/>
                <a:sym typeface="Mada"/>
              </a:rPr>
              <a:t> 1 SpA feature</a:t>
            </a:r>
            <a:endParaRPr b="1" sz="1200">
              <a:latin typeface="Mada"/>
              <a:ea typeface="Mada"/>
              <a:cs typeface="Mada"/>
              <a:sym typeface="Mada"/>
            </a:endParaRPr>
          </a:p>
        </p:txBody>
      </p:sp>
      <p:sp>
        <p:nvSpPr>
          <p:cNvPr id="348" name="Google Shape;348;p16"/>
          <p:cNvSpPr/>
          <p:nvPr/>
        </p:nvSpPr>
        <p:spPr>
          <a:xfrm>
            <a:off x="4610100" y="2447925"/>
            <a:ext cx="1866900" cy="6954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+ve HLA-B27</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 2 </a:t>
            </a:r>
            <a:r>
              <a:rPr b="1" lang="ar" sz="1200" u="sng">
                <a:latin typeface="Mada"/>
                <a:ea typeface="Mada"/>
                <a:cs typeface="Mada"/>
                <a:sym typeface="Mada"/>
              </a:rPr>
              <a:t>other</a:t>
            </a:r>
            <a:r>
              <a:rPr b="1" lang="ar" sz="1200">
                <a:latin typeface="Mada"/>
                <a:ea typeface="Mada"/>
                <a:cs typeface="Mada"/>
                <a:sym typeface="Mada"/>
              </a:rPr>
              <a:t> SpA features</a:t>
            </a:r>
            <a:endParaRPr b="1" sz="1200">
              <a:latin typeface="Mada"/>
              <a:ea typeface="Mada"/>
              <a:cs typeface="Mada"/>
              <a:sym typeface="Mada"/>
            </a:endParaRPr>
          </a:p>
        </p:txBody>
      </p:sp>
      <p:sp>
        <p:nvSpPr>
          <p:cNvPr id="349" name="Google Shape;349;p16"/>
          <p:cNvSpPr txBox="1"/>
          <p:nvPr/>
        </p:nvSpPr>
        <p:spPr>
          <a:xfrm>
            <a:off x="76200" y="2594775"/>
            <a:ext cx="84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Criteria</a:t>
            </a:r>
            <a:endParaRPr b="1" sz="1200">
              <a:latin typeface="Mada"/>
              <a:ea typeface="Mada"/>
              <a:cs typeface="Mada"/>
              <a:sym typeface="Mada"/>
            </a:endParaRPr>
          </a:p>
        </p:txBody>
      </p:sp>
      <p:sp>
        <p:nvSpPr>
          <p:cNvPr id="350" name="Google Shape;350;p16"/>
          <p:cNvSpPr txBox="1"/>
          <p:nvPr/>
        </p:nvSpPr>
        <p:spPr>
          <a:xfrm>
            <a:off x="3362288" y="2594775"/>
            <a:ext cx="962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Or</a:t>
            </a:r>
            <a:endParaRPr b="1" sz="1200">
              <a:latin typeface="Mada"/>
              <a:ea typeface="Mada"/>
              <a:cs typeface="Mada"/>
              <a:sym typeface="Mada"/>
            </a:endParaRPr>
          </a:p>
        </p:txBody>
      </p:sp>
      <p:sp>
        <p:nvSpPr>
          <p:cNvPr id="351" name="Google Shape;351;p16"/>
          <p:cNvSpPr/>
          <p:nvPr/>
        </p:nvSpPr>
        <p:spPr>
          <a:xfrm>
            <a:off x="2376600" y="3590925"/>
            <a:ext cx="2876400" cy="251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SpA features</a:t>
            </a:r>
            <a:endParaRPr b="1">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solidFill>
                  <a:schemeClr val="dk1"/>
                </a:solidFill>
                <a:latin typeface="Mada"/>
                <a:ea typeface="Mada"/>
                <a:cs typeface="Mada"/>
                <a:sym typeface="Mada"/>
              </a:rPr>
              <a:t>Dactylitis </a:t>
            </a:r>
            <a:r>
              <a:rPr lang="ar" sz="1200">
                <a:solidFill>
                  <a:srgbClr val="999999"/>
                </a:solidFill>
                <a:latin typeface="Mada"/>
                <a:ea typeface="Mada"/>
                <a:cs typeface="Mada"/>
                <a:sym typeface="Mada"/>
              </a:rPr>
              <a:t>(</a:t>
            </a:r>
            <a:r>
              <a:rPr b="1" lang="ar" sz="1200">
                <a:solidFill>
                  <a:srgbClr val="FF0000"/>
                </a:solidFill>
                <a:latin typeface="Mada"/>
                <a:ea typeface="Mada"/>
                <a:cs typeface="Mada"/>
                <a:sym typeface="Mada"/>
              </a:rPr>
              <a:t>S</a:t>
            </a:r>
            <a:r>
              <a:rPr lang="ar" sz="1200">
                <a:solidFill>
                  <a:srgbClr val="999999"/>
                </a:solidFill>
                <a:latin typeface="Mada"/>
                <a:ea typeface="Mada"/>
                <a:cs typeface="Mada"/>
                <a:sym typeface="Mada"/>
              </a:rPr>
              <a:t>ausage digit)</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P</a:t>
            </a:r>
            <a:r>
              <a:rPr lang="ar" sz="1200">
                <a:solidFill>
                  <a:schemeClr val="dk1"/>
                </a:solidFill>
                <a:latin typeface="Mada"/>
                <a:ea typeface="Mada"/>
                <a:cs typeface="Mada"/>
                <a:sym typeface="Mada"/>
              </a:rPr>
              <a:t>soriasis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arenR"/>
            </a:pPr>
            <a:r>
              <a:rPr b="1" lang="ar" sz="1200">
                <a:solidFill>
                  <a:srgbClr val="FF0000"/>
                </a:solidFill>
                <a:latin typeface="Mada"/>
                <a:ea typeface="Mada"/>
                <a:cs typeface="Mada"/>
                <a:sym typeface="Mada"/>
              </a:rPr>
              <a:t>P</a:t>
            </a:r>
            <a:r>
              <a:rPr lang="ar" sz="1200">
                <a:solidFill>
                  <a:schemeClr val="dk1"/>
                </a:solidFill>
                <a:latin typeface="Mada"/>
                <a:ea typeface="Mada"/>
                <a:cs typeface="Mada"/>
                <a:sym typeface="Mada"/>
              </a:rPr>
              <a:t>ositive family history for SpA</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I</a:t>
            </a:r>
            <a:r>
              <a:rPr lang="ar" sz="1200">
                <a:latin typeface="Mada"/>
                <a:ea typeface="Mada"/>
                <a:cs typeface="Mada"/>
                <a:sym typeface="Mada"/>
              </a:rPr>
              <a:t>nflammatory back pain</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solidFill>
                  <a:schemeClr val="dk1"/>
                </a:solidFill>
                <a:latin typeface="Mada"/>
                <a:ea typeface="Mada"/>
                <a:cs typeface="Mada"/>
                <a:sym typeface="Mada"/>
              </a:rPr>
              <a:t>Good response to </a:t>
            </a:r>
            <a:r>
              <a:rPr b="1" lang="ar" sz="1200">
                <a:solidFill>
                  <a:srgbClr val="FF0000"/>
                </a:solidFill>
                <a:latin typeface="Mada"/>
                <a:ea typeface="Mada"/>
                <a:cs typeface="Mada"/>
                <a:sym typeface="Mada"/>
              </a:rPr>
              <a:t>N</a:t>
            </a:r>
            <a:r>
              <a:rPr lang="ar" sz="1200">
                <a:solidFill>
                  <a:schemeClr val="dk1"/>
                </a:solidFill>
                <a:latin typeface="Mada"/>
                <a:ea typeface="Mada"/>
                <a:cs typeface="Mada"/>
                <a:sym typeface="Mada"/>
              </a:rPr>
              <a:t>SAIDS</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E</a:t>
            </a:r>
            <a:r>
              <a:rPr lang="ar" sz="1200">
                <a:solidFill>
                  <a:schemeClr val="dk1"/>
                </a:solidFill>
                <a:latin typeface="Mada"/>
                <a:ea typeface="Mada"/>
                <a:cs typeface="Mada"/>
                <a:sym typeface="Mada"/>
              </a:rPr>
              <a:t>nthesitis (heel)</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A</a:t>
            </a:r>
            <a:r>
              <a:rPr lang="ar" sz="1200">
                <a:latin typeface="Mada"/>
                <a:ea typeface="Mada"/>
                <a:cs typeface="Mada"/>
                <a:sym typeface="Mada"/>
              </a:rPr>
              <a:t>rthritis</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C</a:t>
            </a:r>
            <a:r>
              <a:rPr lang="ar" sz="1200">
                <a:solidFill>
                  <a:schemeClr val="dk1"/>
                </a:solidFill>
                <a:latin typeface="Mada"/>
                <a:ea typeface="Mada"/>
                <a:cs typeface="Mada"/>
                <a:sym typeface="Mada"/>
              </a:rPr>
              <a:t>rohn’s/colitis</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H</a:t>
            </a:r>
            <a:r>
              <a:rPr lang="ar" sz="1200">
                <a:solidFill>
                  <a:schemeClr val="dk1"/>
                </a:solidFill>
                <a:latin typeface="Mada"/>
                <a:ea typeface="Mada"/>
                <a:cs typeface="Mada"/>
                <a:sym typeface="Mada"/>
              </a:rPr>
              <a:t>LA-B27</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Uveitis (</a:t>
            </a:r>
            <a:r>
              <a:rPr b="1" lang="ar" sz="1200">
                <a:solidFill>
                  <a:srgbClr val="FF0000"/>
                </a:solidFill>
                <a:latin typeface="Mada"/>
                <a:ea typeface="Mada"/>
                <a:cs typeface="Mada"/>
                <a:sym typeface="Mada"/>
              </a:rPr>
              <a:t>E</a:t>
            </a:r>
            <a:r>
              <a:rPr lang="ar" sz="1200">
                <a:solidFill>
                  <a:srgbClr val="999999"/>
                </a:solidFill>
                <a:latin typeface="Mada"/>
                <a:ea typeface="Mada"/>
                <a:cs typeface="Mada"/>
                <a:sym typeface="Mada"/>
              </a:rPr>
              <a:t>ye</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solidFill>
                  <a:srgbClr val="FF0000"/>
                </a:solidFill>
                <a:latin typeface="Mada"/>
                <a:ea typeface="Mada"/>
                <a:cs typeface="Mada"/>
                <a:sym typeface="Mada"/>
              </a:rPr>
              <a:t>E</a:t>
            </a:r>
            <a:r>
              <a:rPr lang="ar" sz="1200">
                <a:latin typeface="Mada"/>
                <a:ea typeface="Mada"/>
                <a:cs typeface="Mada"/>
                <a:sym typeface="Mada"/>
              </a:rPr>
              <a:t>levated CRP</a:t>
            </a:r>
            <a:endParaRPr sz="1200">
              <a:latin typeface="Mada"/>
              <a:ea typeface="Mada"/>
              <a:cs typeface="Mada"/>
              <a:sym typeface="Mada"/>
            </a:endParaRPr>
          </a:p>
        </p:txBody>
      </p:sp>
      <p:cxnSp>
        <p:nvCxnSpPr>
          <p:cNvPr id="352" name="Google Shape;352;p16"/>
          <p:cNvCxnSpPr>
            <a:stCxn id="348" idx="2"/>
            <a:endCxn id="351" idx="0"/>
          </p:cNvCxnSpPr>
          <p:nvPr/>
        </p:nvCxnSpPr>
        <p:spPr>
          <a:xfrm flipH="1">
            <a:off x="3814950" y="3143325"/>
            <a:ext cx="1728600" cy="447600"/>
          </a:xfrm>
          <a:prstGeom prst="straightConnector1">
            <a:avLst/>
          </a:prstGeom>
          <a:noFill/>
          <a:ln cap="flat" cmpd="sng" w="9525">
            <a:solidFill>
              <a:schemeClr val="dk2"/>
            </a:solidFill>
            <a:prstDash val="solid"/>
            <a:round/>
            <a:headEnd len="med" w="med" type="none"/>
            <a:tailEnd len="med" w="med" type="triangle"/>
          </a:ln>
        </p:spPr>
      </p:cxnSp>
      <p:cxnSp>
        <p:nvCxnSpPr>
          <p:cNvPr id="353" name="Google Shape;353;p16"/>
          <p:cNvCxnSpPr>
            <a:stCxn id="347" idx="2"/>
            <a:endCxn id="351" idx="0"/>
          </p:cNvCxnSpPr>
          <p:nvPr/>
        </p:nvCxnSpPr>
        <p:spPr>
          <a:xfrm>
            <a:off x="2143125" y="3143325"/>
            <a:ext cx="1671600" cy="447600"/>
          </a:xfrm>
          <a:prstGeom prst="straightConnector1">
            <a:avLst/>
          </a:prstGeom>
          <a:noFill/>
          <a:ln cap="flat" cmpd="sng" w="9525">
            <a:solidFill>
              <a:schemeClr val="dk2"/>
            </a:solidFill>
            <a:prstDash val="solid"/>
            <a:round/>
            <a:headEnd len="med" w="med" type="none"/>
            <a:tailEnd len="med" w="med" type="triangle"/>
          </a:ln>
        </p:spPr>
      </p:cxnSp>
      <p:sp>
        <p:nvSpPr>
          <p:cNvPr id="354" name="Google Shape;354;p16"/>
          <p:cNvSpPr txBox="1"/>
          <p:nvPr/>
        </p:nvSpPr>
        <p:spPr>
          <a:xfrm>
            <a:off x="76200" y="3374400"/>
            <a:ext cx="2216400" cy="12966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 Sacroilitis on imaging:</a:t>
            </a:r>
            <a:endParaRPr b="1" sz="1100">
              <a:latin typeface="Mada"/>
              <a:ea typeface="Mada"/>
              <a:cs typeface="Mada"/>
              <a:sym typeface="Mada"/>
            </a:endParaRPr>
          </a:p>
          <a:p>
            <a:pPr indent="-120249" lvl="0" marL="208799" rtl="0" algn="l">
              <a:spcBef>
                <a:spcPts val="0"/>
              </a:spcBef>
              <a:spcAft>
                <a:spcPts val="0"/>
              </a:spcAft>
              <a:buSzPts val="1100"/>
              <a:buFont typeface="Mada"/>
              <a:buChar char="-"/>
            </a:pPr>
            <a:r>
              <a:rPr lang="ar" sz="1100">
                <a:latin typeface="Mada"/>
                <a:ea typeface="Mada"/>
                <a:cs typeface="Mada"/>
                <a:sym typeface="Mada"/>
              </a:rPr>
              <a:t>Active (acute) inflammation on </a:t>
            </a:r>
            <a:r>
              <a:rPr b="1" lang="ar" sz="1100">
                <a:latin typeface="Mada"/>
                <a:ea typeface="Mada"/>
                <a:cs typeface="Mada"/>
                <a:sym typeface="Mada"/>
              </a:rPr>
              <a:t>MRI</a:t>
            </a:r>
            <a:r>
              <a:rPr lang="ar" sz="1100">
                <a:latin typeface="Mada"/>
                <a:ea typeface="Mada"/>
                <a:cs typeface="Mada"/>
                <a:sym typeface="Mada"/>
              </a:rPr>
              <a:t> highly suggestive of sacroiliitis associated with SpA</a:t>
            </a:r>
            <a:endParaRPr sz="1100">
              <a:latin typeface="Mada"/>
              <a:ea typeface="Mada"/>
              <a:cs typeface="Mada"/>
              <a:sym typeface="Mada"/>
            </a:endParaRPr>
          </a:p>
          <a:p>
            <a:pPr indent="-120249" lvl="0" marL="208799" rtl="0" algn="l">
              <a:spcBef>
                <a:spcPts val="0"/>
              </a:spcBef>
              <a:spcAft>
                <a:spcPts val="0"/>
              </a:spcAft>
              <a:buSzPts val="1100"/>
              <a:buFont typeface="Mada"/>
              <a:buChar char="-"/>
            </a:pPr>
            <a:r>
              <a:rPr lang="ar" sz="1100">
                <a:latin typeface="Mada"/>
                <a:ea typeface="Mada"/>
                <a:cs typeface="Mada"/>
                <a:sym typeface="Mada"/>
              </a:rPr>
              <a:t>Definite radiographic (</a:t>
            </a:r>
            <a:r>
              <a:rPr b="1" lang="ar" sz="1100">
                <a:solidFill>
                  <a:srgbClr val="999999"/>
                </a:solidFill>
                <a:latin typeface="Mada"/>
                <a:ea typeface="Mada"/>
                <a:cs typeface="Mada"/>
                <a:sym typeface="Mada"/>
              </a:rPr>
              <a:t>x-ray</a:t>
            </a:r>
            <a:r>
              <a:rPr lang="ar" sz="1100">
                <a:latin typeface="Mada"/>
                <a:ea typeface="Mada"/>
                <a:cs typeface="Mada"/>
                <a:sym typeface="Mada"/>
              </a:rPr>
              <a:t>) sacroiliitis according to mod NY criteria </a:t>
            </a:r>
            <a:r>
              <a:rPr lang="ar" sz="1100">
                <a:solidFill>
                  <a:srgbClr val="999999"/>
                </a:solidFill>
                <a:latin typeface="Mada"/>
                <a:ea typeface="Mada"/>
                <a:cs typeface="Mada"/>
                <a:sym typeface="Mada"/>
              </a:rPr>
              <a:t>(See the pic below)</a:t>
            </a:r>
            <a:endParaRPr baseline="30000" sz="1100">
              <a:solidFill>
                <a:srgbClr val="999999"/>
              </a:solidFill>
              <a:latin typeface="Mada"/>
              <a:ea typeface="Mada"/>
              <a:cs typeface="Mada"/>
              <a:sym typeface="Mada"/>
            </a:endParaRPr>
          </a:p>
        </p:txBody>
      </p:sp>
      <p:sp>
        <p:nvSpPr>
          <p:cNvPr id="355" name="Google Shape;355;p16"/>
          <p:cNvSpPr txBox="1"/>
          <p:nvPr/>
        </p:nvSpPr>
        <p:spPr>
          <a:xfrm>
            <a:off x="5391150" y="4133850"/>
            <a:ext cx="2094000" cy="8382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Q: Can we diagnose AS without imaging? Yes, by positive HLA-B27 + </a:t>
            </a:r>
            <a:r>
              <a:rPr lang="ar" sz="1200">
                <a:solidFill>
                  <a:srgbClr val="6AA84F"/>
                </a:solidFill>
                <a:latin typeface="Mada"/>
                <a:ea typeface="Mada"/>
                <a:cs typeface="Mada"/>
                <a:sym typeface="Mada"/>
              </a:rPr>
              <a:t>≥</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2 other features</a:t>
            </a:r>
            <a:endParaRPr sz="1200">
              <a:solidFill>
                <a:srgbClr val="6AA84F"/>
              </a:solidFill>
              <a:latin typeface="Mada"/>
              <a:ea typeface="Mada"/>
              <a:cs typeface="Mada"/>
              <a:sym typeface="Mada"/>
            </a:endParaRPr>
          </a:p>
        </p:txBody>
      </p:sp>
      <p:pic>
        <p:nvPicPr>
          <p:cNvPr id="356" name="Google Shape;356;p16"/>
          <p:cNvPicPr preferRelativeResize="0"/>
          <p:nvPr/>
        </p:nvPicPr>
        <p:blipFill>
          <a:blip r:embed="rId3">
            <a:alphaModFix/>
          </a:blip>
          <a:stretch>
            <a:fillRect/>
          </a:stretch>
        </p:blipFill>
        <p:spPr>
          <a:xfrm>
            <a:off x="160150" y="6307275"/>
            <a:ext cx="4438321" cy="3349965"/>
          </a:xfrm>
          <a:prstGeom prst="rect">
            <a:avLst/>
          </a:prstGeom>
          <a:noFill/>
          <a:ln cap="flat" cmpd="sng" w="19050">
            <a:solidFill>
              <a:srgbClr val="CC0000"/>
            </a:solidFill>
            <a:prstDash val="solid"/>
            <a:round/>
            <a:headEnd len="sm" w="sm" type="none"/>
            <a:tailEnd len="sm" w="sm" type="none"/>
          </a:ln>
        </p:spPr>
      </p:pic>
      <p:sp>
        <p:nvSpPr>
          <p:cNvPr id="357" name="Google Shape;357;p16"/>
          <p:cNvSpPr/>
          <p:nvPr/>
        </p:nvSpPr>
        <p:spPr>
          <a:xfrm>
            <a:off x="4405350" y="3831600"/>
            <a:ext cx="762000" cy="1599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800">
                <a:solidFill>
                  <a:srgbClr val="FF0000"/>
                </a:solidFill>
                <a:latin typeface="Mada"/>
                <a:ea typeface="Mada"/>
                <a:cs typeface="Mada"/>
                <a:sym typeface="Mada"/>
              </a:rPr>
              <a:t>SPINE-ACHE</a:t>
            </a:r>
            <a:endParaRPr b="1" sz="800">
              <a:solidFill>
                <a:srgbClr val="FF0000"/>
              </a:solidFill>
              <a:latin typeface="Mada"/>
              <a:ea typeface="Mada"/>
              <a:cs typeface="Mada"/>
              <a:sym typeface="Mada"/>
            </a:endParaRPr>
          </a:p>
        </p:txBody>
      </p:sp>
      <p:sp>
        <p:nvSpPr>
          <p:cNvPr id="358" name="Google Shape;358;p16"/>
          <p:cNvSpPr txBox="1"/>
          <p:nvPr/>
        </p:nvSpPr>
        <p:spPr>
          <a:xfrm>
            <a:off x="5078725" y="6305225"/>
            <a:ext cx="22164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If the pt has only peripheral symptoms, use this criteria:</a:t>
            </a:r>
            <a:endParaRPr b="1" sz="1200">
              <a:latin typeface="Mada"/>
              <a:ea typeface="Mada"/>
              <a:cs typeface="Mada"/>
              <a:sym typeface="Mada"/>
            </a:endParaRPr>
          </a:p>
        </p:txBody>
      </p:sp>
      <p:sp>
        <p:nvSpPr>
          <p:cNvPr id="359" name="Google Shape;359;p16"/>
          <p:cNvSpPr/>
          <p:nvPr/>
        </p:nvSpPr>
        <p:spPr>
          <a:xfrm>
            <a:off x="10850875" y="2465075"/>
            <a:ext cx="1828800" cy="1828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 name="Google Shape;360;p16"/>
          <p:cNvPicPr preferRelativeResize="0"/>
          <p:nvPr/>
        </p:nvPicPr>
        <p:blipFill>
          <a:blip r:embed="rId4">
            <a:alphaModFix/>
          </a:blip>
          <a:stretch>
            <a:fillRect/>
          </a:stretch>
        </p:blipFill>
        <p:spPr>
          <a:xfrm>
            <a:off x="4988727" y="6741657"/>
            <a:ext cx="2216397" cy="2858822"/>
          </a:xfrm>
          <a:prstGeom prst="rect">
            <a:avLst/>
          </a:prstGeom>
          <a:noFill/>
          <a:ln>
            <a:noFill/>
          </a:ln>
        </p:spPr>
      </p:pic>
      <p:pic>
        <p:nvPicPr>
          <p:cNvPr id="361" name="Google Shape;361;p16"/>
          <p:cNvPicPr preferRelativeResize="0"/>
          <p:nvPr/>
        </p:nvPicPr>
        <p:blipFill>
          <a:blip r:embed="rId5">
            <a:alphaModFix/>
          </a:blip>
          <a:stretch>
            <a:fillRect/>
          </a:stretch>
        </p:blipFill>
        <p:spPr>
          <a:xfrm>
            <a:off x="95325" y="4799775"/>
            <a:ext cx="2143127" cy="1391301"/>
          </a:xfrm>
          <a:prstGeom prst="rect">
            <a:avLst/>
          </a:prstGeom>
          <a:noFill/>
          <a:ln cap="flat" cmpd="sng" w="9525">
            <a:solidFill>
              <a:srgbClr val="CC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674EA7"/>
      </a:accent1>
      <a:accent2>
        <a:srgbClr val="8E7CC3"/>
      </a:accent2>
      <a:accent3>
        <a:srgbClr val="B4A7D6"/>
      </a:accent3>
      <a:accent4>
        <a:srgbClr val="E1DCEC"/>
      </a:accent4>
      <a:accent5>
        <a:srgbClr val="CEA320"/>
      </a:accent5>
      <a:accent6>
        <a:srgbClr val="D9D2E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