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10692000" cx="7560000"/>
  <p:notesSz cx="6858000" cy="9144000"/>
  <p:embeddedFontLst>
    <p:embeddedFont>
      <p:font typeface="Proxima Nova"/>
      <p:regular r:id="rId22"/>
      <p:bold r:id="rId23"/>
      <p:italic r:id="rId24"/>
      <p:boldItalic r:id="rId25"/>
    </p:embeddedFont>
    <p:embeddedFont>
      <p:font typeface="Cabin"/>
      <p:regular r:id="rId26"/>
      <p:bold r:id="rId27"/>
      <p:italic r:id="rId28"/>
      <p:boldItalic r:id="rId29"/>
    </p:embeddedFont>
    <p:embeddedFont>
      <p:font typeface="Mada"/>
      <p:regular r:id="rId30"/>
      <p:bold r:id="rId31"/>
    </p:embeddedFont>
    <p:embeddedFont>
      <p:font typeface="Cairo"/>
      <p:regular r:id="rId32"/>
      <p:bold r:id="rId33"/>
    </p:embeddedFont>
    <p:embeddedFont>
      <p:font typeface="Mada Black"/>
      <p:bold r:id="rId34"/>
    </p:embeddedFont>
    <p:embeddedFont>
      <p:font typeface="Pacifico"/>
      <p:regular r:id="rId35"/>
    </p:embeddedFont>
    <p:embeddedFont>
      <p:font typeface="Pathway Gothic One"/>
      <p:regular r:id="rId36"/>
    </p:embeddedFont>
    <p:embeddedFont>
      <p:font typeface="Exo Thin"/>
      <p:bold r:id="rId37"/>
      <p:boldItalic r:id="rId38"/>
    </p:embeddedFont>
    <p:embeddedFont>
      <p:font typeface="Exo"/>
      <p:regular r:id="rId39"/>
      <p:bold r:id="rId40"/>
      <p:italic r:id="rId41"/>
      <p:boldItalic r:id="rId42"/>
    </p:embeddedFont>
    <p:embeddedFont>
      <p:font typeface="Alegreya"/>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776B67F-9277-4704-A837-29A35E79B37A}">
  <a:tblStyle styleId="{F776B67F-9277-4704-A837-29A35E79B37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381"/>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xo-bold.fntdata"/><Relationship Id="rId20" Type="http://schemas.openxmlformats.org/officeDocument/2006/relationships/slide" Target="slides/slide14.xml"/><Relationship Id="rId42" Type="http://schemas.openxmlformats.org/officeDocument/2006/relationships/font" Target="fonts/Exo-boldItalic.fntdata"/><Relationship Id="rId41" Type="http://schemas.openxmlformats.org/officeDocument/2006/relationships/font" Target="fonts/Exo-italic.fntdata"/><Relationship Id="rId22" Type="http://schemas.openxmlformats.org/officeDocument/2006/relationships/font" Target="fonts/ProximaNova-regular.fntdata"/><Relationship Id="rId44" Type="http://schemas.openxmlformats.org/officeDocument/2006/relationships/font" Target="fonts/Alegreya-bold.fntdata"/><Relationship Id="rId21" Type="http://schemas.openxmlformats.org/officeDocument/2006/relationships/slide" Target="slides/slide15.xml"/><Relationship Id="rId43" Type="http://schemas.openxmlformats.org/officeDocument/2006/relationships/font" Target="fonts/Alegreya-regular.fntdata"/><Relationship Id="rId24" Type="http://schemas.openxmlformats.org/officeDocument/2006/relationships/font" Target="fonts/ProximaNova-italic.fntdata"/><Relationship Id="rId46" Type="http://schemas.openxmlformats.org/officeDocument/2006/relationships/font" Target="fonts/Alegreya-boldItalic.fntdata"/><Relationship Id="rId23" Type="http://schemas.openxmlformats.org/officeDocument/2006/relationships/font" Target="fonts/ProximaNova-bold.fntdata"/><Relationship Id="rId45" Type="http://schemas.openxmlformats.org/officeDocument/2006/relationships/font" Target="fonts/Alegreya-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Cabin-regular.fntdata"/><Relationship Id="rId25" Type="http://schemas.openxmlformats.org/officeDocument/2006/relationships/font" Target="fonts/ProximaNova-boldItalic.fntdata"/><Relationship Id="rId28" Type="http://schemas.openxmlformats.org/officeDocument/2006/relationships/font" Target="fonts/Cabin-italic.fntdata"/><Relationship Id="rId27" Type="http://schemas.openxmlformats.org/officeDocument/2006/relationships/font" Target="fonts/Cabin-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abin-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ada-bold.fntdata"/><Relationship Id="rId30" Type="http://schemas.openxmlformats.org/officeDocument/2006/relationships/font" Target="fonts/Mada-regular.fntdata"/><Relationship Id="rId11" Type="http://schemas.openxmlformats.org/officeDocument/2006/relationships/slide" Target="slides/slide5.xml"/><Relationship Id="rId33" Type="http://schemas.openxmlformats.org/officeDocument/2006/relationships/font" Target="fonts/Cairo-bold.fntdata"/><Relationship Id="rId10" Type="http://schemas.openxmlformats.org/officeDocument/2006/relationships/slide" Target="slides/slide4.xml"/><Relationship Id="rId32" Type="http://schemas.openxmlformats.org/officeDocument/2006/relationships/font" Target="fonts/Cairo-regular.fntdata"/><Relationship Id="rId13" Type="http://schemas.openxmlformats.org/officeDocument/2006/relationships/slide" Target="slides/slide7.xml"/><Relationship Id="rId35" Type="http://schemas.openxmlformats.org/officeDocument/2006/relationships/font" Target="fonts/Pacifico-regular.fntdata"/><Relationship Id="rId12" Type="http://schemas.openxmlformats.org/officeDocument/2006/relationships/slide" Target="slides/slide6.xml"/><Relationship Id="rId34" Type="http://schemas.openxmlformats.org/officeDocument/2006/relationships/font" Target="fonts/MadaBlack-bold.fntdata"/><Relationship Id="rId15" Type="http://schemas.openxmlformats.org/officeDocument/2006/relationships/slide" Target="slides/slide9.xml"/><Relationship Id="rId37" Type="http://schemas.openxmlformats.org/officeDocument/2006/relationships/font" Target="fonts/ExoThin-bold.fntdata"/><Relationship Id="rId14" Type="http://schemas.openxmlformats.org/officeDocument/2006/relationships/slide" Target="slides/slide8.xml"/><Relationship Id="rId36" Type="http://schemas.openxmlformats.org/officeDocument/2006/relationships/font" Target="fonts/PathwayGothicOne-regular.fntdata"/><Relationship Id="rId17" Type="http://schemas.openxmlformats.org/officeDocument/2006/relationships/slide" Target="slides/slide11.xml"/><Relationship Id="rId39" Type="http://schemas.openxmlformats.org/officeDocument/2006/relationships/font" Target="fonts/Exo-regular.fntdata"/><Relationship Id="rId16" Type="http://schemas.openxmlformats.org/officeDocument/2006/relationships/slide" Target="slides/slide10.xml"/><Relationship Id="rId38" Type="http://schemas.openxmlformats.org/officeDocument/2006/relationships/font" Target="fonts/ExoThin-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5aee22ca1a81ff5d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5aee22ca1a81ff5d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b5d883de4d_8_17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b5d883de4d_8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b5d883de4d_7_313: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b5d883de4d_7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b5d883de4d_7_408: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b5d883de4d_7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3eec6bbc59d0dd94_3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3eec6bbc59d0dd94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b7df4acb80_1_369: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b7df4acb80_1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5aee22ca1a81ff5d_92: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5aee22ca1a81ff5d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5aee22ca1a81ff5d_21: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5aee22ca1a81ff5d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b5d883de4d_4_1: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b5d883de4d_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b5d883de4d_6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b5d883de4d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b5d883de4d_7_209: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b5d883de4d_7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b5f6535e84_1_282: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b5f6535e84_1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b5d883de4d_5_316: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b5d883de4d_5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b5d883de4d_8_78: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b5d883de4d_8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b5d883de4d_8_113: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b5d883de4d_8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7106400" y="-68"/>
            <a:ext cx="453600" cy="562200"/>
          </a:xfrm>
          <a:prstGeom prst="rect">
            <a:avLst/>
          </a:prstGeom>
        </p:spPr>
        <p:txBody>
          <a:bodyPr anchorCtr="0" anchor="ctr" bIns="111700" lIns="111700" spcFirstLastPara="1" rIns="111700" wrap="square" tIns="111700">
            <a:noAutofit/>
          </a:bodyPr>
          <a:lstStyle>
            <a:lvl1pPr lvl="0">
              <a:buNone/>
              <a:defRPr sz="2500">
                <a:latin typeface="Exo"/>
                <a:ea typeface="Exo"/>
                <a:cs typeface="Exo"/>
                <a:sym typeface="Exo"/>
              </a:defRPr>
            </a:lvl1pPr>
            <a:lvl2pPr lvl="1">
              <a:buNone/>
              <a:defRPr sz="2500">
                <a:latin typeface="Exo"/>
                <a:ea typeface="Exo"/>
                <a:cs typeface="Exo"/>
                <a:sym typeface="Exo"/>
              </a:defRPr>
            </a:lvl2pPr>
            <a:lvl3pPr lvl="2">
              <a:buNone/>
              <a:defRPr sz="2500">
                <a:latin typeface="Exo"/>
                <a:ea typeface="Exo"/>
                <a:cs typeface="Exo"/>
                <a:sym typeface="Exo"/>
              </a:defRPr>
            </a:lvl3pPr>
            <a:lvl4pPr lvl="3">
              <a:buNone/>
              <a:defRPr sz="2500">
                <a:latin typeface="Exo"/>
                <a:ea typeface="Exo"/>
                <a:cs typeface="Exo"/>
                <a:sym typeface="Exo"/>
              </a:defRPr>
            </a:lvl4pPr>
            <a:lvl5pPr lvl="4">
              <a:buNone/>
              <a:defRPr sz="2500">
                <a:latin typeface="Exo"/>
                <a:ea typeface="Exo"/>
                <a:cs typeface="Exo"/>
                <a:sym typeface="Exo"/>
              </a:defRPr>
            </a:lvl5pPr>
            <a:lvl6pPr lvl="5">
              <a:buNone/>
              <a:defRPr sz="2500">
                <a:latin typeface="Exo"/>
                <a:ea typeface="Exo"/>
                <a:cs typeface="Exo"/>
                <a:sym typeface="Exo"/>
              </a:defRPr>
            </a:lvl6pPr>
            <a:lvl7pPr lvl="6">
              <a:buNone/>
              <a:defRPr sz="2500">
                <a:latin typeface="Exo"/>
                <a:ea typeface="Exo"/>
                <a:cs typeface="Exo"/>
                <a:sym typeface="Exo"/>
              </a:defRPr>
            </a:lvl7pPr>
            <a:lvl8pPr lvl="7">
              <a:buNone/>
              <a:defRPr sz="2500">
                <a:latin typeface="Exo"/>
                <a:ea typeface="Exo"/>
                <a:cs typeface="Exo"/>
                <a:sym typeface="Exo"/>
              </a:defRPr>
            </a:lvl8pPr>
            <a:lvl9pPr lvl="8">
              <a:buNone/>
              <a:defRPr sz="2500">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
        <p:nvSpPr>
          <p:cNvPr id="11" name="Google Shape;11;p2"/>
          <p:cNvSpPr/>
          <p:nvPr/>
        </p:nvSpPr>
        <p:spPr>
          <a:xfrm rot="-10799591">
            <a:off x="1747" y="382"/>
            <a:ext cx="7556400" cy="3960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p>
        </p:txBody>
      </p:sp>
      <p:sp>
        <p:nvSpPr>
          <p:cNvPr id="12" name="Google Shape;12;p2"/>
          <p:cNvSpPr/>
          <p:nvPr/>
        </p:nvSpPr>
        <p:spPr>
          <a:xfrm>
            <a:off x="-95250" y="847725"/>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95252" y="1566127"/>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7106400" y="0"/>
            <a:ext cx="453600" cy="562200"/>
          </a:xfrm>
          <a:prstGeom prst="rect">
            <a:avLst/>
          </a:prstGeom>
          <a:solidFill>
            <a:srgbClr val="B4A7D6"/>
          </a:solidFill>
          <a:ln cap="flat" cmpd="sng" w="9525">
            <a:solidFill>
              <a:srgbClr val="B4A7D6"/>
            </a:solidFill>
            <a:prstDash val="solid"/>
            <a:round/>
            <a:headEnd len="sm" w="sm" type="none"/>
            <a:tailEnd len="sm" w="sm" type="none"/>
          </a:ln>
        </p:spPr>
        <p:txBody>
          <a:bodyPr anchorCtr="0" anchor="ctr" bIns="232875" lIns="232875" spcFirstLastPara="1" rIns="232875" wrap="square" tIns="232875">
            <a:noAutofit/>
          </a:bodyPr>
          <a:lstStyle/>
          <a:p>
            <a:pPr indent="0" lvl="0" marL="0" rtl="0" algn="l">
              <a:spcBef>
                <a:spcPts val="0"/>
              </a:spcBef>
              <a:spcAft>
                <a:spcPts val="0"/>
              </a:spcAft>
              <a:buNone/>
            </a:pPr>
            <a:r>
              <a:t/>
            </a:r>
            <a:endParaRPr sz="3800">
              <a:solidFill>
                <a:srgbClr val="FFFFFF"/>
              </a:solidFill>
              <a:latin typeface="Exo Thin"/>
              <a:ea typeface="Exo Thin"/>
              <a:cs typeface="Exo Thin"/>
              <a:sym typeface="Exo Thin"/>
            </a:endParaRPr>
          </a:p>
        </p:txBody>
      </p:sp>
      <p:sp>
        <p:nvSpPr>
          <p:cNvPr id="16" name="Google Shape;16;p3"/>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a:buNone/>
              <a:defRPr b="1" sz="1400">
                <a:solidFill>
                  <a:schemeClr val="lt1"/>
                </a:solidFill>
                <a:latin typeface="Exo"/>
                <a:ea typeface="Exo"/>
                <a:cs typeface="Exo"/>
                <a:sym typeface="Exo"/>
              </a:defRPr>
            </a:lvl1pPr>
            <a:lvl2pPr lvl="1">
              <a:buNone/>
              <a:defRPr b="1" sz="1400">
                <a:solidFill>
                  <a:schemeClr val="lt1"/>
                </a:solidFill>
                <a:latin typeface="Exo"/>
                <a:ea typeface="Exo"/>
                <a:cs typeface="Exo"/>
                <a:sym typeface="Exo"/>
              </a:defRPr>
            </a:lvl2pPr>
            <a:lvl3pPr lvl="2">
              <a:buNone/>
              <a:defRPr b="1" sz="1400">
                <a:solidFill>
                  <a:schemeClr val="lt1"/>
                </a:solidFill>
                <a:latin typeface="Exo"/>
                <a:ea typeface="Exo"/>
                <a:cs typeface="Exo"/>
                <a:sym typeface="Exo"/>
              </a:defRPr>
            </a:lvl3pPr>
            <a:lvl4pPr lvl="3">
              <a:buNone/>
              <a:defRPr b="1" sz="1400">
                <a:solidFill>
                  <a:schemeClr val="lt1"/>
                </a:solidFill>
                <a:latin typeface="Exo"/>
                <a:ea typeface="Exo"/>
                <a:cs typeface="Exo"/>
                <a:sym typeface="Exo"/>
              </a:defRPr>
            </a:lvl4pPr>
            <a:lvl5pPr lvl="4">
              <a:buNone/>
              <a:defRPr b="1" sz="1400">
                <a:solidFill>
                  <a:schemeClr val="lt1"/>
                </a:solidFill>
                <a:latin typeface="Exo"/>
                <a:ea typeface="Exo"/>
                <a:cs typeface="Exo"/>
                <a:sym typeface="Exo"/>
              </a:defRPr>
            </a:lvl5pPr>
            <a:lvl6pPr lvl="5">
              <a:buNone/>
              <a:defRPr b="1" sz="1400">
                <a:solidFill>
                  <a:schemeClr val="lt1"/>
                </a:solidFill>
                <a:latin typeface="Exo"/>
                <a:ea typeface="Exo"/>
                <a:cs typeface="Exo"/>
                <a:sym typeface="Exo"/>
              </a:defRPr>
            </a:lvl6pPr>
            <a:lvl7pPr lvl="6">
              <a:buNone/>
              <a:defRPr b="1" sz="1400">
                <a:solidFill>
                  <a:schemeClr val="lt1"/>
                </a:solidFill>
                <a:latin typeface="Exo"/>
                <a:ea typeface="Exo"/>
                <a:cs typeface="Exo"/>
                <a:sym typeface="Exo"/>
              </a:defRPr>
            </a:lvl7pPr>
            <a:lvl8pPr lvl="7">
              <a:buNone/>
              <a:defRPr b="1" sz="1400">
                <a:solidFill>
                  <a:schemeClr val="lt1"/>
                </a:solidFill>
                <a:latin typeface="Exo"/>
                <a:ea typeface="Exo"/>
                <a:cs typeface="Exo"/>
                <a:sym typeface="Exo"/>
              </a:defRPr>
            </a:lvl8pPr>
            <a:lvl9pPr lvl="8">
              <a:buNone/>
              <a:defRPr b="1" sz="1400">
                <a:solidFill>
                  <a:schemeClr val="lt1"/>
                </a:solidFill>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
        <p:nvSpPr>
          <p:cNvPr id="17" name="Google Shape;17;p3"/>
          <p:cNvSpPr txBox="1"/>
          <p:nvPr>
            <p:ph type="title"/>
          </p:nvPr>
        </p:nvSpPr>
        <p:spPr>
          <a:xfrm>
            <a:off x="257705" y="4471058"/>
            <a:ext cx="7044900" cy="1749600"/>
          </a:xfrm>
          <a:prstGeom prst="rect">
            <a:avLst/>
          </a:prstGeom>
        </p:spPr>
        <p:txBody>
          <a:bodyPr anchorCtr="0" anchor="ctr" bIns="111700" lIns="111700" spcFirstLastPara="1" rIns="111700" wrap="square" tIns="111700">
            <a:noAutofit/>
          </a:bodyPr>
          <a:lstStyle>
            <a:lvl1pPr lvl="0" algn="ctr">
              <a:spcBef>
                <a:spcPts val="0"/>
              </a:spcBef>
              <a:spcAft>
                <a:spcPts val="0"/>
              </a:spcAft>
              <a:buSzPts val="4300"/>
              <a:buNone/>
              <a:defRPr sz="4300"/>
            </a:lvl1pPr>
            <a:lvl2pPr lvl="1" algn="ctr">
              <a:spcBef>
                <a:spcPts val="0"/>
              </a:spcBef>
              <a:spcAft>
                <a:spcPts val="0"/>
              </a:spcAft>
              <a:buSzPts val="4300"/>
              <a:buNone/>
              <a:defRPr sz="4300"/>
            </a:lvl2pPr>
            <a:lvl3pPr lvl="2" algn="ctr">
              <a:spcBef>
                <a:spcPts val="0"/>
              </a:spcBef>
              <a:spcAft>
                <a:spcPts val="0"/>
              </a:spcAft>
              <a:buSzPts val="4300"/>
              <a:buNone/>
              <a:defRPr sz="4300"/>
            </a:lvl3pPr>
            <a:lvl4pPr lvl="3" algn="ctr">
              <a:spcBef>
                <a:spcPts val="0"/>
              </a:spcBef>
              <a:spcAft>
                <a:spcPts val="0"/>
              </a:spcAft>
              <a:buSzPts val="4300"/>
              <a:buNone/>
              <a:defRPr sz="4300"/>
            </a:lvl4pPr>
            <a:lvl5pPr lvl="4" algn="ctr">
              <a:spcBef>
                <a:spcPts val="0"/>
              </a:spcBef>
              <a:spcAft>
                <a:spcPts val="0"/>
              </a:spcAft>
              <a:buSzPts val="4300"/>
              <a:buNone/>
              <a:defRPr sz="4300"/>
            </a:lvl5pPr>
            <a:lvl6pPr lvl="5" algn="ctr">
              <a:spcBef>
                <a:spcPts val="0"/>
              </a:spcBef>
              <a:spcAft>
                <a:spcPts val="0"/>
              </a:spcAft>
              <a:buSzPts val="4300"/>
              <a:buNone/>
              <a:defRPr sz="4300"/>
            </a:lvl6pPr>
            <a:lvl7pPr lvl="6" algn="ctr">
              <a:spcBef>
                <a:spcPts val="0"/>
              </a:spcBef>
              <a:spcAft>
                <a:spcPts val="0"/>
              </a:spcAft>
              <a:buSzPts val="4300"/>
              <a:buNone/>
              <a:defRPr sz="4300"/>
            </a:lvl7pPr>
            <a:lvl8pPr lvl="7" algn="ctr">
              <a:spcBef>
                <a:spcPts val="0"/>
              </a:spcBef>
              <a:spcAft>
                <a:spcPts val="0"/>
              </a:spcAft>
              <a:buSzPts val="4300"/>
              <a:buNone/>
              <a:defRPr sz="4300"/>
            </a:lvl8pPr>
            <a:lvl9pPr lvl="8" algn="ctr">
              <a:spcBef>
                <a:spcPts val="0"/>
              </a:spcBef>
              <a:spcAft>
                <a:spcPts val="0"/>
              </a:spcAft>
              <a:buSzPts val="4300"/>
              <a:buNone/>
              <a:defRPr sz="4300"/>
            </a:lvl9pPr>
          </a:lstStyle>
          <a:p/>
        </p:txBody>
      </p:sp>
      <p:cxnSp>
        <p:nvCxnSpPr>
          <p:cNvPr id="18" name="Google Shape;18;p3"/>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19" name="Google Shape;19;p3"/>
          <p:cNvCxnSpPr/>
          <p:nvPr/>
        </p:nvCxnSpPr>
        <p:spPr>
          <a:xfrm>
            <a:off x="205413" y="904850"/>
            <a:ext cx="7132500" cy="0"/>
          </a:xfrm>
          <a:prstGeom prst="straightConnector1">
            <a:avLst/>
          </a:prstGeom>
          <a:noFill/>
          <a:ln cap="flat" cmpd="sng" w="19050">
            <a:solidFill>
              <a:srgbClr val="A4C2F4"/>
            </a:solidFill>
            <a:prstDash val="solid"/>
            <a:round/>
            <a:headEnd len="med" w="med" type="none"/>
            <a:tailEnd len="med" w="med" type="none"/>
          </a:ln>
        </p:spPr>
      </p:cxnSp>
      <p:cxnSp>
        <p:nvCxnSpPr>
          <p:cNvPr id="20" name="Google Shape;20;p3"/>
          <p:cNvCxnSpPr/>
          <p:nvPr/>
        </p:nvCxnSpPr>
        <p:spPr>
          <a:xfrm>
            <a:off x="217813" y="9596628"/>
            <a:ext cx="7132500" cy="0"/>
          </a:xfrm>
          <a:prstGeom prst="straightConnector1">
            <a:avLst/>
          </a:prstGeom>
          <a:noFill/>
          <a:ln cap="flat" cmpd="sng" w="19050">
            <a:solidFill>
              <a:srgbClr val="A4C2F4"/>
            </a:solidFill>
            <a:prstDash val="solid"/>
            <a:round/>
            <a:headEnd len="med" w="med" type="none"/>
            <a:tailEnd len="med" w="med" type="none"/>
          </a:ln>
        </p:spPr>
      </p:cxnSp>
      <p:cxnSp>
        <p:nvCxnSpPr>
          <p:cNvPr id="21" name="Google Shape;21;p3"/>
          <p:cNvCxnSpPr/>
          <p:nvPr/>
        </p:nvCxnSpPr>
        <p:spPr>
          <a:xfrm>
            <a:off x="7354588" y="904850"/>
            <a:ext cx="0" cy="8714700"/>
          </a:xfrm>
          <a:prstGeom prst="straightConnector1">
            <a:avLst/>
          </a:prstGeom>
          <a:noFill/>
          <a:ln cap="flat" cmpd="sng" w="19050">
            <a:solidFill>
              <a:srgbClr val="A4C2F4"/>
            </a:solidFill>
            <a:prstDash val="solid"/>
            <a:round/>
            <a:headEnd len="med" w="med" type="none"/>
            <a:tailEnd len="med" w="med" type="none"/>
          </a:ln>
        </p:spPr>
      </p:cxnSp>
      <p:grpSp>
        <p:nvGrpSpPr>
          <p:cNvPr id="22" name="Google Shape;22;p3"/>
          <p:cNvGrpSpPr/>
          <p:nvPr/>
        </p:nvGrpSpPr>
        <p:grpSpPr>
          <a:xfrm>
            <a:off x="205413" y="904850"/>
            <a:ext cx="7149175" cy="8714700"/>
            <a:chOff x="217025" y="916300"/>
            <a:chExt cx="7149175" cy="8714700"/>
          </a:xfrm>
        </p:grpSpPr>
        <p:cxnSp>
          <p:nvCxnSpPr>
            <p:cNvPr id="23" name="Google Shape;23;p3"/>
            <p:cNvCxnSpPr/>
            <p:nvPr/>
          </p:nvCxnSpPr>
          <p:spPr>
            <a:xfrm>
              <a:off x="217025" y="916300"/>
              <a:ext cx="7132500" cy="0"/>
            </a:xfrm>
            <a:prstGeom prst="straightConnector1">
              <a:avLst/>
            </a:prstGeom>
            <a:noFill/>
            <a:ln cap="flat" cmpd="sng" w="19050">
              <a:solidFill>
                <a:schemeClr val="accent3"/>
              </a:solidFill>
              <a:prstDash val="solid"/>
              <a:round/>
              <a:headEnd len="med" w="med" type="none"/>
              <a:tailEnd len="med" w="med" type="none"/>
            </a:ln>
          </p:spPr>
        </p:cxnSp>
        <p:cxnSp>
          <p:nvCxnSpPr>
            <p:cNvPr id="24" name="Google Shape;24;p3"/>
            <p:cNvCxnSpPr/>
            <p:nvPr/>
          </p:nvCxnSpPr>
          <p:spPr>
            <a:xfrm>
              <a:off x="222600" y="916300"/>
              <a:ext cx="0" cy="8683200"/>
            </a:xfrm>
            <a:prstGeom prst="straightConnector1">
              <a:avLst/>
            </a:prstGeom>
            <a:noFill/>
            <a:ln cap="flat" cmpd="sng" w="19050">
              <a:solidFill>
                <a:schemeClr val="accent3"/>
              </a:solidFill>
              <a:prstDash val="solid"/>
              <a:round/>
              <a:headEnd len="med" w="med" type="none"/>
              <a:tailEnd len="med" w="med" type="none"/>
            </a:ln>
          </p:spPr>
        </p:cxnSp>
        <p:cxnSp>
          <p:nvCxnSpPr>
            <p:cNvPr id="25" name="Google Shape;25;p3"/>
            <p:cNvCxnSpPr/>
            <p:nvPr/>
          </p:nvCxnSpPr>
          <p:spPr>
            <a:xfrm>
              <a:off x="7366200" y="916300"/>
              <a:ext cx="0" cy="8714700"/>
            </a:xfrm>
            <a:prstGeom prst="straightConnector1">
              <a:avLst/>
            </a:prstGeom>
            <a:noFill/>
            <a:ln cap="flat" cmpd="sng" w="19050">
              <a:solidFill>
                <a:schemeClr val="accent3"/>
              </a:solidFill>
              <a:prstDash val="solid"/>
              <a:round/>
              <a:headEnd len="med" w="med" type="none"/>
              <a:tailEnd len="med" w="med" type="none"/>
            </a:ln>
          </p:spPr>
        </p:cxnSp>
        <p:cxnSp>
          <p:nvCxnSpPr>
            <p:cNvPr id="26" name="Google Shape;26;p3"/>
            <p:cNvCxnSpPr/>
            <p:nvPr/>
          </p:nvCxnSpPr>
          <p:spPr>
            <a:xfrm>
              <a:off x="229425" y="9608078"/>
              <a:ext cx="7132500" cy="0"/>
            </a:xfrm>
            <a:prstGeom prst="straightConnector1">
              <a:avLst/>
            </a:prstGeom>
            <a:noFill/>
            <a:ln cap="flat" cmpd="sng" w="19050">
              <a:solidFill>
                <a:schemeClr val="accent3"/>
              </a:solidFill>
              <a:prstDash val="solid"/>
              <a:round/>
              <a:headEnd len="med" w="med" type="none"/>
              <a:tailEnd len="med" w="med" type="none"/>
            </a:ln>
          </p:spPr>
        </p:cxnSp>
      </p:grpSp>
      <p:cxnSp>
        <p:nvCxnSpPr>
          <p:cNvPr id="27" name="Google Shape;27;p3"/>
          <p:cNvCxnSpPr/>
          <p:nvPr/>
        </p:nvCxnSpPr>
        <p:spPr>
          <a:xfrm rot="10800000">
            <a:off x="8900" y="9925850"/>
            <a:ext cx="7612800" cy="0"/>
          </a:xfrm>
          <a:prstGeom prst="straightConnector1">
            <a:avLst/>
          </a:prstGeom>
          <a:noFill/>
          <a:ln cap="flat" cmpd="sng" w="28575">
            <a:solidFill>
              <a:schemeClr val="accent3"/>
            </a:solidFill>
            <a:prstDash val="dot"/>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4"/>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30" name="Google Shape;30;p4"/>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
        <p:nvSpPr>
          <p:cNvPr id="31" name="Google Shape;31;p4"/>
          <p:cNvSpPr txBox="1"/>
          <p:nvPr>
            <p:ph idx="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buNone/>
              <a:defRPr b="1" sz="1400">
                <a:solidFill>
                  <a:schemeClr val="lt1"/>
                </a:solidFill>
                <a:latin typeface="Exo"/>
                <a:ea typeface="Exo"/>
                <a:cs typeface="Exo"/>
                <a:sym typeface="Exo"/>
              </a:defRPr>
            </a:lvl1pPr>
            <a:lvl2pPr lvl="1" rtl="0">
              <a:buNone/>
              <a:defRPr b="1" sz="1400">
                <a:solidFill>
                  <a:schemeClr val="lt1"/>
                </a:solidFill>
                <a:latin typeface="Exo"/>
                <a:ea typeface="Exo"/>
                <a:cs typeface="Exo"/>
                <a:sym typeface="Exo"/>
              </a:defRPr>
            </a:lvl2pPr>
            <a:lvl3pPr lvl="2" rtl="0">
              <a:buNone/>
              <a:defRPr b="1" sz="1400">
                <a:solidFill>
                  <a:schemeClr val="lt1"/>
                </a:solidFill>
                <a:latin typeface="Exo"/>
                <a:ea typeface="Exo"/>
                <a:cs typeface="Exo"/>
                <a:sym typeface="Exo"/>
              </a:defRPr>
            </a:lvl3pPr>
            <a:lvl4pPr lvl="3" rtl="0">
              <a:buNone/>
              <a:defRPr b="1" sz="1400">
                <a:solidFill>
                  <a:schemeClr val="lt1"/>
                </a:solidFill>
                <a:latin typeface="Exo"/>
                <a:ea typeface="Exo"/>
                <a:cs typeface="Exo"/>
                <a:sym typeface="Exo"/>
              </a:defRPr>
            </a:lvl4pPr>
            <a:lvl5pPr lvl="4" rtl="0">
              <a:buNone/>
              <a:defRPr b="1" sz="1400">
                <a:solidFill>
                  <a:schemeClr val="lt1"/>
                </a:solidFill>
                <a:latin typeface="Exo"/>
                <a:ea typeface="Exo"/>
                <a:cs typeface="Exo"/>
                <a:sym typeface="Exo"/>
              </a:defRPr>
            </a:lvl5pPr>
            <a:lvl6pPr lvl="5" rtl="0">
              <a:buNone/>
              <a:defRPr b="1" sz="1400">
                <a:solidFill>
                  <a:schemeClr val="lt1"/>
                </a:solidFill>
                <a:latin typeface="Exo"/>
                <a:ea typeface="Exo"/>
                <a:cs typeface="Exo"/>
                <a:sym typeface="Exo"/>
              </a:defRPr>
            </a:lvl6pPr>
            <a:lvl7pPr lvl="6" rtl="0">
              <a:buNone/>
              <a:defRPr b="1" sz="1400">
                <a:solidFill>
                  <a:schemeClr val="lt1"/>
                </a:solidFill>
                <a:latin typeface="Exo"/>
                <a:ea typeface="Exo"/>
                <a:cs typeface="Exo"/>
                <a:sym typeface="Exo"/>
              </a:defRPr>
            </a:lvl7pPr>
            <a:lvl8pPr lvl="7" rtl="0">
              <a:buNone/>
              <a:defRPr b="1" sz="1400">
                <a:solidFill>
                  <a:schemeClr val="lt1"/>
                </a:solidFill>
                <a:latin typeface="Exo"/>
                <a:ea typeface="Exo"/>
                <a:cs typeface="Exo"/>
                <a:sym typeface="Exo"/>
              </a:defRPr>
            </a:lvl8pPr>
            <a:lvl9pPr lvl="8" rtl="0">
              <a:buNone/>
              <a:defRPr b="1" sz="1400">
                <a:solidFill>
                  <a:schemeClr val="lt1"/>
                </a:solidFill>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شرح 1">
  <p:cSld name="CAPTION_ONLY_1">
    <p:spTree>
      <p:nvGrpSpPr>
        <p:cNvPr id="32" name="Shape 32"/>
        <p:cNvGrpSpPr/>
        <p:nvPr/>
      </p:nvGrpSpPr>
      <p:grpSpPr>
        <a:xfrm>
          <a:off x="0" y="0"/>
          <a:ext cx="0" cy="0"/>
          <a:chOff x="0" y="0"/>
          <a:chExt cx="0" cy="0"/>
        </a:xfrm>
      </p:grpSpPr>
      <p:cxnSp>
        <p:nvCxnSpPr>
          <p:cNvPr id="33" name="Google Shape;33;p5"/>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34" name="Google Shape;34;p5"/>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Summary</a:t>
            </a:r>
            <a:endParaRPr b="1" sz="2600">
              <a:latin typeface="Mada"/>
              <a:ea typeface="Mada"/>
              <a:cs typeface="Mada"/>
              <a:sym typeface="Mad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نقطة رئيسية 1">
  <p:cSld name="MAIN_POINT_1">
    <p:spTree>
      <p:nvGrpSpPr>
        <p:cNvPr id="35" name="Shape 35"/>
        <p:cNvGrpSpPr/>
        <p:nvPr/>
      </p:nvGrpSpPr>
      <p:grpSpPr>
        <a:xfrm>
          <a:off x="0" y="0"/>
          <a:ext cx="0" cy="0"/>
          <a:chOff x="0" y="0"/>
          <a:chExt cx="0" cy="0"/>
        </a:xfrm>
      </p:grpSpPr>
      <p:sp>
        <p:nvSpPr>
          <p:cNvPr id="36" name="Google Shape;36;p6"/>
          <p:cNvSpPr/>
          <p:nvPr/>
        </p:nvSpPr>
        <p:spPr>
          <a:xfrm flipH="1" rot="-273">
            <a:off x="-3463" y="10303462"/>
            <a:ext cx="75669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t/>
            </a:r>
            <a:endParaRPr sz="1400"/>
          </a:p>
        </p:txBody>
      </p:sp>
      <p:sp>
        <p:nvSpPr>
          <p:cNvPr id="37" name="Google Shape;37;p6"/>
          <p:cNvSpPr/>
          <p:nvPr/>
        </p:nvSpPr>
        <p:spPr>
          <a:xfrm>
            <a:off x="138722" y="818449"/>
            <a:ext cx="7281000" cy="92073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rtl="0" algn="l">
              <a:spcBef>
                <a:spcPts val="0"/>
              </a:spcBef>
              <a:spcAft>
                <a:spcPts val="0"/>
              </a:spcAft>
              <a:buClr>
                <a:srgbClr val="000000"/>
              </a:buClr>
              <a:buSzPts val="1100"/>
              <a:buFont typeface="Arial"/>
              <a:buNone/>
            </a:pPr>
            <a:r>
              <a:t/>
            </a:r>
            <a:endParaRPr sz="800">
              <a:latin typeface="Cabin"/>
              <a:ea typeface="Cabin"/>
              <a:cs typeface="Cabin"/>
              <a:sym typeface="Cabin"/>
            </a:endParaRPr>
          </a:p>
        </p:txBody>
      </p:sp>
      <p:cxnSp>
        <p:nvCxnSpPr>
          <p:cNvPr id="38" name="Google Shape;38;p6"/>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39" name="Google Shape;39;p6"/>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Lecture Quiz</a:t>
            </a:r>
            <a:endParaRPr b="1" sz="2600">
              <a:latin typeface="Mada"/>
              <a:ea typeface="Mada"/>
              <a:cs typeface="Mada"/>
              <a:sym typeface="Mad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0" name="Shape 40"/>
        <p:cNvGrpSpPr/>
        <p:nvPr/>
      </p:nvGrpSpPr>
      <p:grpSpPr>
        <a:xfrm>
          <a:off x="0" y="0"/>
          <a:ext cx="0" cy="0"/>
          <a:chOff x="0" y="0"/>
          <a:chExt cx="0" cy="0"/>
        </a:xfrm>
      </p:grpSpPr>
      <p:sp>
        <p:nvSpPr>
          <p:cNvPr id="41" name="Google Shape;41;p7"/>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
        <p:nvSpPr>
          <p:cNvPr id="42" name="Google Shape;42;p7"/>
          <p:cNvSpPr/>
          <p:nvPr/>
        </p:nvSpPr>
        <p:spPr>
          <a:xfrm>
            <a:off x="-91200" y="-91200"/>
            <a:ext cx="7751100" cy="10896900"/>
          </a:xfrm>
          <a:prstGeom prst="rect">
            <a:avLst/>
          </a:prstGeom>
          <a:solidFill>
            <a:srgbClr val="B4A7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3" name="Shape 43"/>
        <p:cNvGrpSpPr/>
        <p:nvPr/>
      </p:nvGrpSpPr>
      <p:grpSpPr>
        <a:xfrm>
          <a:off x="0" y="0"/>
          <a:ext cx="0" cy="0"/>
          <a:chOff x="0" y="0"/>
          <a:chExt cx="0" cy="0"/>
        </a:xfrm>
      </p:grpSpPr>
      <p:sp>
        <p:nvSpPr>
          <p:cNvPr id="44" name="Google Shape;44;p8"/>
          <p:cNvSpPr txBox="1"/>
          <p:nvPr>
            <p:ph type="title"/>
          </p:nvPr>
        </p:nvSpPr>
        <p:spPr>
          <a:xfrm>
            <a:off x="257705" y="925091"/>
            <a:ext cx="7044600" cy="1190400"/>
          </a:xfrm>
          <a:prstGeom prst="rect">
            <a:avLst/>
          </a:prstGeom>
        </p:spPr>
        <p:txBody>
          <a:bodyPr anchorCtr="0" anchor="t" bIns="111700" lIns="111700" spcFirstLastPara="1" rIns="111700" wrap="square" tIns="11170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45" name="Google Shape;45;p8"/>
          <p:cNvSpPr txBox="1"/>
          <p:nvPr>
            <p:ph idx="1" type="body"/>
          </p:nvPr>
        </p:nvSpPr>
        <p:spPr>
          <a:xfrm>
            <a:off x="257705" y="2395696"/>
            <a:ext cx="7044600" cy="7101900"/>
          </a:xfrm>
          <a:prstGeom prst="rect">
            <a:avLst/>
          </a:prstGeom>
        </p:spPr>
        <p:txBody>
          <a:bodyPr anchorCtr="0" anchor="t" bIns="111700" lIns="111700" spcFirstLastPara="1" rIns="111700" wrap="square" tIns="111700">
            <a:noAutofit/>
          </a:bodyPr>
          <a:lstStyle>
            <a:lvl1pPr indent="-374650" lvl="0" marL="457200" rtl="0">
              <a:spcBef>
                <a:spcPts val="0"/>
              </a:spcBef>
              <a:spcAft>
                <a:spcPts val="0"/>
              </a:spcAft>
              <a:buSzPts val="2300"/>
              <a:buChar char="●"/>
              <a:defRPr/>
            </a:lvl1pPr>
            <a:lvl2pPr indent="-342900" lvl="1" marL="914400" rtl="0">
              <a:spcBef>
                <a:spcPts val="2000"/>
              </a:spcBef>
              <a:spcAft>
                <a:spcPts val="0"/>
              </a:spcAft>
              <a:buSzPts val="1800"/>
              <a:buChar char="○"/>
              <a:defRPr/>
            </a:lvl2pPr>
            <a:lvl3pPr indent="-342900" lvl="2" marL="1371600" rtl="0">
              <a:spcBef>
                <a:spcPts val="2000"/>
              </a:spcBef>
              <a:spcAft>
                <a:spcPts val="0"/>
              </a:spcAft>
              <a:buSzPts val="1800"/>
              <a:buChar char="■"/>
              <a:defRPr/>
            </a:lvl3pPr>
            <a:lvl4pPr indent="-342900" lvl="3" marL="1828800" rtl="0">
              <a:spcBef>
                <a:spcPts val="2000"/>
              </a:spcBef>
              <a:spcAft>
                <a:spcPts val="0"/>
              </a:spcAft>
              <a:buSzPts val="1800"/>
              <a:buChar char="●"/>
              <a:defRPr/>
            </a:lvl4pPr>
            <a:lvl5pPr indent="-342900" lvl="4" marL="2286000" rtl="0">
              <a:spcBef>
                <a:spcPts val="2000"/>
              </a:spcBef>
              <a:spcAft>
                <a:spcPts val="0"/>
              </a:spcAft>
              <a:buSzPts val="1800"/>
              <a:buChar char="○"/>
              <a:defRPr/>
            </a:lvl5pPr>
            <a:lvl6pPr indent="-342900" lvl="5" marL="2743200" rtl="0">
              <a:spcBef>
                <a:spcPts val="2000"/>
              </a:spcBef>
              <a:spcAft>
                <a:spcPts val="0"/>
              </a:spcAft>
              <a:buSzPts val="1800"/>
              <a:buChar char="■"/>
              <a:defRPr/>
            </a:lvl6pPr>
            <a:lvl7pPr indent="-342900" lvl="6" marL="3200400" rtl="0">
              <a:spcBef>
                <a:spcPts val="2000"/>
              </a:spcBef>
              <a:spcAft>
                <a:spcPts val="0"/>
              </a:spcAft>
              <a:buSzPts val="1800"/>
              <a:buChar char="●"/>
              <a:defRPr/>
            </a:lvl7pPr>
            <a:lvl8pPr indent="-342900" lvl="7" marL="3657600" rtl="0">
              <a:spcBef>
                <a:spcPts val="2000"/>
              </a:spcBef>
              <a:spcAft>
                <a:spcPts val="0"/>
              </a:spcAft>
              <a:buSzPts val="1800"/>
              <a:buChar char="○"/>
              <a:defRPr/>
            </a:lvl8pPr>
            <a:lvl9pPr indent="-342900" lvl="8" marL="4114800" rtl="0">
              <a:spcBef>
                <a:spcPts val="2000"/>
              </a:spcBef>
              <a:spcAft>
                <a:spcPts val="2000"/>
              </a:spcAft>
              <a:buSzPts val="1800"/>
              <a:buChar char="■"/>
              <a:defRPr/>
            </a:lvl9pPr>
          </a:lstStyle>
          <a:p/>
        </p:txBody>
      </p:sp>
      <p:sp>
        <p:nvSpPr>
          <p:cNvPr id="46" name="Google Shape;46;p8"/>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POINT_2">
  <p:cSld name="MAIN_POINT_2">
    <p:spTree>
      <p:nvGrpSpPr>
        <p:cNvPr id="47" name="Shape 47"/>
        <p:cNvGrpSpPr/>
        <p:nvPr/>
      </p:nvGrpSpPr>
      <p:grpSpPr>
        <a:xfrm>
          <a:off x="0" y="0"/>
          <a:ext cx="0" cy="0"/>
          <a:chOff x="0" y="0"/>
          <a:chExt cx="0" cy="0"/>
        </a:xfrm>
      </p:grpSpPr>
      <p:sp>
        <p:nvSpPr>
          <p:cNvPr id="48" name="Google Shape;48;p9"/>
          <p:cNvSpPr/>
          <p:nvPr/>
        </p:nvSpPr>
        <p:spPr>
          <a:xfrm flipH="1" rot="-273">
            <a:off x="-3463" y="10303462"/>
            <a:ext cx="75669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t/>
            </a:r>
            <a:endParaRPr sz="1400"/>
          </a:p>
        </p:txBody>
      </p:sp>
      <p:sp>
        <p:nvSpPr>
          <p:cNvPr id="49" name="Google Shape;49;p9"/>
          <p:cNvSpPr txBox="1"/>
          <p:nvPr/>
        </p:nvSpPr>
        <p:spPr>
          <a:xfrm>
            <a:off x="996329" y="105779"/>
            <a:ext cx="5569800" cy="6465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500">
                <a:latin typeface="Mada"/>
                <a:ea typeface="Mada"/>
                <a:cs typeface="Mada"/>
                <a:sym typeface="Mada"/>
              </a:rPr>
              <a:t>Lecture Quiz</a:t>
            </a:r>
            <a:endParaRPr b="1" sz="2500">
              <a:latin typeface="Mada"/>
              <a:ea typeface="Mada"/>
              <a:cs typeface="Mada"/>
              <a:sym typeface="Mada"/>
            </a:endParaRPr>
          </a:p>
        </p:txBody>
      </p:sp>
      <p:cxnSp>
        <p:nvCxnSpPr>
          <p:cNvPr id="50" name="Google Shape;50;p9"/>
          <p:cNvCxnSpPr/>
          <p:nvPr/>
        </p:nvCxnSpPr>
        <p:spPr>
          <a:xfrm flipH="1" rot="10800000">
            <a:off x="1376930" y="663995"/>
            <a:ext cx="4808700" cy="12000"/>
          </a:xfrm>
          <a:prstGeom prst="straightConnector1">
            <a:avLst/>
          </a:prstGeom>
          <a:noFill/>
          <a:ln cap="flat" cmpd="sng" w="38100">
            <a:solidFill>
              <a:schemeClr val="accent1"/>
            </a:solidFill>
            <a:prstDash val="solid"/>
            <a:round/>
            <a:headEnd len="med" w="med" type="diamond"/>
            <a:tailEnd len="med" w="med" type="diamond"/>
          </a:ln>
        </p:spPr>
      </p:cxnSp>
      <p:sp>
        <p:nvSpPr>
          <p:cNvPr id="51" name="Google Shape;51;p9"/>
          <p:cNvSpPr/>
          <p:nvPr/>
        </p:nvSpPr>
        <p:spPr>
          <a:xfrm>
            <a:off x="138722" y="818449"/>
            <a:ext cx="7281000" cy="92073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rtl="0" algn="l">
              <a:spcBef>
                <a:spcPts val="0"/>
              </a:spcBef>
              <a:spcAft>
                <a:spcPts val="0"/>
              </a:spcAft>
              <a:buClr>
                <a:srgbClr val="000000"/>
              </a:buClr>
              <a:buSzPts val="1100"/>
              <a:buFont typeface="Arial"/>
              <a:buNone/>
            </a:pPr>
            <a:r>
              <a:t/>
            </a:r>
            <a:endParaRPr sz="800">
              <a:latin typeface="Cabin"/>
              <a:ea typeface="Cabin"/>
              <a:cs typeface="Cabin"/>
              <a:sym typeface="Cabi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شريحة العنوان 1">
  <p:cSld name="TITLE_1">
    <p:spTree>
      <p:nvGrpSpPr>
        <p:cNvPr id="52" name="Shape 52"/>
        <p:cNvGrpSpPr/>
        <p:nvPr/>
      </p:nvGrpSpPr>
      <p:grpSpPr>
        <a:xfrm>
          <a:off x="0" y="0"/>
          <a:ext cx="0" cy="0"/>
          <a:chOff x="0" y="0"/>
          <a:chExt cx="0" cy="0"/>
        </a:xfrm>
      </p:grpSpPr>
      <p:sp>
        <p:nvSpPr>
          <p:cNvPr id="53" name="Google Shape;53;p10"/>
          <p:cNvSpPr txBox="1"/>
          <p:nvPr>
            <p:ph type="ctrTitle"/>
          </p:nvPr>
        </p:nvSpPr>
        <p:spPr>
          <a:xfrm>
            <a:off x="257712" y="1547778"/>
            <a:ext cx="7044300" cy="4266900"/>
          </a:xfrm>
          <a:prstGeom prst="rect">
            <a:avLst/>
          </a:prstGeom>
        </p:spPr>
        <p:txBody>
          <a:bodyPr anchorCtr="0" anchor="b" bIns="111700" lIns="111700" spcFirstLastPara="1" rIns="111700" wrap="square" tIns="11170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4" name="Google Shape;54;p10"/>
          <p:cNvSpPr txBox="1"/>
          <p:nvPr>
            <p:ph idx="1" type="subTitle"/>
          </p:nvPr>
        </p:nvSpPr>
        <p:spPr>
          <a:xfrm>
            <a:off x="257705" y="5891409"/>
            <a:ext cx="7044300" cy="1647600"/>
          </a:xfrm>
          <a:prstGeom prst="rect">
            <a:avLst/>
          </a:prstGeom>
        </p:spPr>
        <p:txBody>
          <a:bodyPr anchorCtr="0" anchor="t" bIns="111700" lIns="111700" spcFirstLastPara="1" rIns="111700" wrap="square" tIns="1117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5" name="Google Shape;55;p10"/>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900" cy="1190700"/>
          </a:xfrm>
          <a:prstGeom prst="rect">
            <a:avLst/>
          </a:prstGeom>
          <a:noFill/>
          <a:ln>
            <a:noFill/>
          </a:ln>
        </p:spPr>
        <p:txBody>
          <a:bodyPr anchorCtr="0" anchor="t" bIns="111700" lIns="111700" spcFirstLastPara="1" rIns="111700" wrap="square" tIns="111700">
            <a:noAutofit/>
          </a:bodyPr>
          <a:lstStyle>
            <a:lvl1pPr lvl="0">
              <a:spcBef>
                <a:spcPts val="0"/>
              </a:spcBef>
              <a:spcAft>
                <a:spcPts val="0"/>
              </a:spcAft>
              <a:buClr>
                <a:schemeClr val="dk1"/>
              </a:buClr>
              <a:buSzPts val="3300"/>
              <a:buNone/>
              <a:defRPr sz="3300">
                <a:solidFill>
                  <a:schemeClr val="dk1"/>
                </a:solidFill>
              </a:defRPr>
            </a:lvl1pPr>
            <a:lvl2pPr lvl="1">
              <a:spcBef>
                <a:spcPts val="0"/>
              </a:spcBef>
              <a:spcAft>
                <a:spcPts val="0"/>
              </a:spcAft>
              <a:buClr>
                <a:schemeClr val="dk1"/>
              </a:buClr>
              <a:buSzPts val="3300"/>
              <a:buNone/>
              <a:defRPr sz="3300">
                <a:solidFill>
                  <a:schemeClr val="dk1"/>
                </a:solidFill>
              </a:defRPr>
            </a:lvl2pPr>
            <a:lvl3pPr lvl="2">
              <a:spcBef>
                <a:spcPts val="0"/>
              </a:spcBef>
              <a:spcAft>
                <a:spcPts val="0"/>
              </a:spcAft>
              <a:buClr>
                <a:schemeClr val="dk1"/>
              </a:buClr>
              <a:buSzPts val="3300"/>
              <a:buNone/>
              <a:defRPr sz="3300">
                <a:solidFill>
                  <a:schemeClr val="dk1"/>
                </a:solidFill>
              </a:defRPr>
            </a:lvl3pPr>
            <a:lvl4pPr lvl="3">
              <a:spcBef>
                <a:spcPts val="0"/>
              </a:spcBef>
              <a:spcAft>
                <a:spcPts val="0"/>
              </a:spcAft>
              <a:buClr>
                <a:schemeClr val="dk1"/>
              </a:buClr>
              <a:buSzPts val="3300"/>
              <a:buNone/>
              <a:defRPr sz="3300">
                <a:solidFill>
                  <a:schemeClr val="dk1"/>
                </a:solidFill>
              </a:defRPr>
            </a:lvl4pPr>
            <a:lvl5pPr lvl="4">
              <a:spcBef>
                <a:spcPts val="0"/>
              </a:spcBef>
              <a:spcAft>
                <a:spcPts val="0"/>
              </a:spcAft>
              <a:buClr>
                <a:schemeClr val="dk1"/>
              </a:buClr>
              <a:buSzPts val="3300"/>
              <a:buNone/>
              <a:defRPr sz="3300">
                <a:solidFill>
                  <a:schemeClr val="dk1"/>
                </a:solidFill>
              </a:defRPr>
            </a:lvl5pPr>
            <a:lvl6pPr lvl="5">
              <a:spcBef>
                <a:spcPts val="0"/>
              </a:spcBef>
              <a:spcAft>
                <a:spcPts val="0"/>
              </a:spcAft>
              <a:buClr>
                <a:schemeClr val="dk1"/>
              </a:buClr>
              <a:buSzPts val="3300"/>
              <a:buNone/>
              <a:defRPr sz="3300">
                <a:solidFill>
                  <a:schemeClr val="dk1"/>
                </a:solidFill>
              </a:defRPr>
            </a:lvl6pPr>
            <a:lvl7pPr lvl="6">
              <a:spcBef>
                <a:spcPts val="0"/>
              </a:spcBef>
              <a:spcAft>
                <a:spcPts val="0"/>
              </a:spcAft>
              <a:buClr>
                <a:schemeClr val="dk1"/>
              </a:buClr>
              <a:buSzPts val="3300"/>
              <a:buNone/>
              <a:defRPr sz="3300">
                <a:solidFill>
                  <a:schemeClr val="dk1"/>
                </a:solidFill>
              </a:defRPr>
            </a:lvl7pPr>
            <a:lvl8pPr lvl="7">
              <a:spcBef>
                <a:spcPts val="0"/>
              </a:spcBef>
              <a:spcAft>
                <a:spcPts val="0"/>
              </a:spcAft>
              <a:buClr>
                <a:schemeClr val="dk1"/>
              </a:buClr>
              <a:buSzPts val="3300"/>
              <a:buNone/>
              <a:defRPr sz="3300">
                <a:solidFill>
                  <a:schemeClr val="dk1"/>
                </a:solidFill>
              </a:defRPr>
            </a:lvl8pPr>
            <a:lvl9pPr lvl="8">
              <a:spcBef>
                <a:spcPts val="0"/>
              </a:spcBef>
              <a:spcAft>
                <a:spcPts val="0"/>
              </a:spcAft>
              <a:buClr>
                <a:schemeClr val="dk1"/>
              </a:buClr>
              <a:buSzPts val="3300"/>
              <a:buNone/>
              <a:defRPr sz="3300">
                <a:solidFill>
                  <a:schemeClr val="dk1"/>
                </a:solidFill>
              </a:defRPr>
            </a:lvl9pPr>
          </a:lstStyle>
          <a:p/>
        </p:txBody>
      </p:sp>
      <p:sp>
        <p:nvSpPr>
          <p:cNvPr id="7" name="Google Shape;7;p1"/>
          <p:cNvSpPr txBox="1"/>
          <p:nvPr>
            <p:ph idx="1" type="body"/>
          </p:nvPr>
        </p:nvSpPr>
        <p:spPr>
          <a:xfrm>
            <a:off x="257705" y="2395696"/>
            <a:ext cx="7044900" cy="7102200"/>
          </a:xfrm>
          <a:prstGeom prst="rect">
            <a:avLst/>
          </a:prstGeom>
          <a:noFill/>
          <a:ln>
            <a:noFill/>
          </a:ln>
        </p:spPr>
        <p:txBody>
          <a:bodyPr anchorCtr="0" anchor="t" bIns="111700" lIns="111700" spcFirstLastPara="1" rIns="111700" wrap="square" tIns="111700">
            <a:no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2000"/>
              </a:spcBef>
              <a:spcAft>
                <a:spcPts val="0"/>
              </a:spcAft>
              <a:buClr>
                <a:schemeClr val="dk2"/>
              </a:buClr>
              <a:buSzPts val="1800"/>
              <a:buChar char="○"/>
              <a:defRPr sz="1800">
                <a:solidFill>
                  <a:schemeClr val="dk2"/>
                </a:solidFill>
              </a:defRPr>
            </a:lvl2pPr>
            <a:lvl3pPr indent="-342900" lvl="2" marL="1371600">
              <a:lnSpc>
                <a:spcPct val="115000"/>
              </a:lnSpc>
              <a:spcBef>
                <a:spcPts val="2000"/>
              </a:spcBef>
              <a:spcAft>
                <a:spcPts val="0"/>
              </a:spcAft>
              <a:buClr>
                <a:schemeClr val="dk2"/>
              </a:buClr>
              <a:buSzPts val="1800"/>
              <a:buChar char="■"/>
              <a:defRPr sz="1800">
                <a:solidFill>
                  <a:schemeClr val="dk2"/>
                </a:solidFill>
              </a:defRPr>
            </a:lvl3pPr>
            <a:lvl4pPr indent="-342900" lvl="3" marL="1828800">
              <a:lnSpc>
                <a:spcPct val="115000"/>
              </a:lnSpc>
              <a:spcBef>
                <a:spcPts val="2000"/>
              </a:spcBef>
              <a:spcAft>
                <a:spcPts val="0"/>
              </a:spcAft>
              <a:buClr>
                <a:schemeClr val="dk2"/>
              </a:buClr>
              <a:buSzPts val="1800"/>
              <a:buChar char="●"/>
              <a:defRPr sz="1800">
                <a:solidFill>
                  <a:schemeClr val="dk2"/>
                </a:solidFill>
              </a:defRPr>
            </a:lvl4pPr>
            <a:lvl5pPr indent="-342900" lvl="4" marL="2286000">
              <a:lnSpc>
                <a:spcPct val="115000"/>
              </a:lnSpc>
              <a:spcBef>
                <a:spcPts val="2000"/>
              </a:spcBef>
              <a:spcAft>
                <a:spcPts val="0"/>
              </a:spcAft>
              <a:buClr>
                <a:schemeClr val="dk2"/>
              </a:buClr>
              <a:buSzPts val="1800"/>
              <a:buChar char="○"/>
              <a:defRPr sz="1800">
                <a:solidFill>
                  <a:schemeClr val="dk2"/>
                </a:solidFill>
              </a:defRPr>
            </a:lvl5pPr>
            <a:lvl6pPr indent="-342900" lvl="5" marL="2743200">
              <a:lnSpc>
                <a:spcPct val="115000"/>
              </a:lnSpc>
              <a:spcBef>
                <a:spcPts val="2000"/>
              </a:spcBef>
              <a:spcAft>
                <a:spcPts val="0"/>
              </a:spcAft>
              <a:buClr>
                <a:schemeClr val="dk2"/>
              </a:buClr>
              <a:buSzPts val="1800"/>
              <a:buChar char="■"/>
              <a:defRPr sz="1800">
                <a:solidFill>
                  <a:schemeClr val="dk2"/>
                </a:solidFill>
              </a:defRPr>
            </a:lvl6pPr>
            <a:lvl7pPr indent="-342900" lvl="6" marL="3200400">
              <a:lnSpc>
                <a:spcPct val="115000"/>
              </a:lnSpc>
              <a:spcBef>
                <a:spcPts val="2000"/>
              </a:spcBef>
              <a:spcAft>
                <a:spcPts val="0"/>
              </a:spcAft>
              <a:buClr>
                <a:schemeClr val="dk2"/>
              </a:buClr>
              <a:buSzPts val="1800"/>
              <a:buChar char="●"/>
              <a:defRPr sz="1800">
                <a:solidFill>
                  <a:schemeClr val="dk2"/>
                </a:solidFill>
              </a:defRPr>
            </a:lvl7pPr>
            <a:lvl8pPr indent="-342900" lvl="7" marL="3657600">
              <a:lnSpc>
                <a:spcPct val="115000"/>
              </a:lnSpc>
              <a:spcBef>
                <a:spcPts val="2000"/>
              </a:spcBef>
              <a:spcAft>
                <a:spcPts val="0"/>
              </a:spcAft>
              <a:buClr>
                <a:schemeClr val="dk2"/>
              </a:buClr>
              <a:buSzPts val="1800"/>
              <a:buChar char="○"/>
              <a:defRPr sz="1800">
                <a:solidFill>
                  <a:schemeClr val="dk2"/>
                </a:solidFill>
              </a:defRPr>
            </a:lvl8pPr>
            <a:lvl9pPr indent="-342900" lvl="8" marL="4114800">
              <a:lnSpc>
                <a:spcPct val="115000"/>
              </a:lnSpc>
              <a:spcBef>
                <a:spcPts val="2000"/>
              </a:spcBef>
              <a:spcAft>
                <a:spcPts val="2000"/>
              </a:spcAft>
              <a:buClr>
                <a:schemeClr val="dk2"/>
              </a:buClr>
              <a:buSzPts val="1800"/>
              <a:buChar char="■"/>
              <a:defRPr sz="1800">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111700" lIns="111700" spcFirstLastPara="1" rIns="111700" wrap="square" tIns="1117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cs.google.com/presentation/d/1TKjgKmuF8-7aGjiAgt-2f6dUWPkTI7rnH1d3RF0xuIw/edit" TargetMode="External"/><Relationship Id="rId4" Type="http://schemas.openxmlformats.org/officeDocument/2006/relationships/image" Target="../media/image20.png"/><Relationship Id="rId5" Type="http://schemas.openxmlformats.org/officeDocument/2006/relationships/image" Target="../media/image27.png"/><Relationship Id="rId6" Type="http://schemas.openxmlformats.org/officeDocument/2006/relationships/image" Target="../media/image14.png"/><Relationship Id="rId7" Type="http://schemas.openxmlformats.org/officeDocument/2006/relationships/image" Target="../media/image8.png"/><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9.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hyperlink" Target="https://docs.google.com/presentation/d/1sAJ_jtBDl2q7lr01asSwJl7SwQpgHFH5gsyUkEmUl2g/edit?usp=sharing" TargetMode="Externa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s://forms.gle/5bhKW2hufJ2NrmJP7" TargetMode="Externa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1.png"/><Relationship Id="rId10" Type="http://schemas.openxmlformats.org/officeDocument/2006/relationships/image" Target="../media/image12.png"/><Relationship Id="rId9"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7.png"/><Relationship Id="rId7" Type="http://schemas.openxmlformats.org/officeDocument/2006/relationships/image" Target="../media/image5.png"/><Relationship Id="rId8"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24.png"/><Relationship Id="rId5" Type="http://schemas.openxmlformats.org/officeDocument/2006/relationships/image" Target="../media/image16.png"/><Relationship Id="rId6" Type="http://schemas.openxmlformats.org/officeDocument/2006/relationships/image" Target="../media/image13.png"/><Relationship Id="rId7" Type="http://schemas.openxmlformats.org/officeDocument/2006/relationships/image" Target="../media/image17.png"/><Relationship Id="rId8"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3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2.png"/><Relationship Id="rId6" Type="http://schemas.openxmlformats.org/officeDocument/2006/relationships/image" Target="../media/image26.png"/><Relationship Id="rId7"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1">
            <a:hlinkClick r:id="rId3"/>
          </p:cNvPr>
          <p:cNvSpPr/>
          <p:nvPr/>
        </p:nvSpPr>
        <p:spPr>
          <a:xfrm>
            <a:off x="-42747" y="1627153"/>
            <a:ext cx="16770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u="sng">
                <a:solidFill>
                  <a:srgbClr val="FFFFFF"/>
                </a:solidFill>
                <a:latin typeface="Mada"/>
                <a:ea typeface="Mada"/>
                <a:cs typeface="Mada"/>
                <a:sym typeface="Mada"/>
              </a:rPr>
              <a:t> Editing file</a:t>
            </a:r>
            <a:endParaRPr b="1" sz="2000" u="sng">
              <a:solidFill>
                <a:srgbClr val="FFFFFF"/>
              </a:solidFill>
              <a:latin typeface="Mada"/>
              <a:ea typeface="Mada"/>
              <a:cs typeface="Mada"/>
              <a:sym typeface="Mada"/>
            </a:endParaRPr>
          </a:p>
        </p:txBody>
      </p:sp>
      <p:sp>
        <p:nvSpPr>
          <p:cNvPr id="61" name="Google Shape;61;p11"/>
          <p:cNvSpPr txBox="1"/>
          <p:nvPr/>
        </p:nvSpPr>
        <p:spPr>
          <a:xfrm>
            <a:off x="0" y="812399"/>
            <a:ext cx="1591500" cy="55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200">
                <a:solidFill>
                  <a:schemeClr val="lt1"/>
                </a:solidFill>
                <a:latin typeface="Mada"/>
                <a:ea typeface="Mada"/>
                <a:cs typeface="Mada"/>
                <a:sym typeface="Mada"/>
              </a:rPr>
              <a:t>Lecture 36</a:t>
            </a:r>
            <a:endParaRPr sz="2200">
              <a:latin typeface="Mada"/>
              <a:ea typeface="Mada"/>
              <a:cs typeface="Mada"/>
              <a:sym typeface="Mada"/>
            </a:endParaRPr>
          </a:p>
        </p:txBody>
      </p:sp>
      <p:sp>
        <p:nvSpPr>
          <p:cNvPr id="62" name="Google Shape;62;p11"/>
          <p:cNvSpPr txBox="1"/>
          <p:nvPr/>
        </p:nvSpPr>
        <p:spPr>
          <a:xfrm>
            <a:off x="0" y="9562694"/>
            <a:ext cx="2085600" cy="7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100">
                <a:solidFill>
                  <a:srgbClr val="FFFFFF"/>
                </a:solidFill>
                <a:latin typeface="Exo"/>
                <a:ea typeface="Exo"/>
                <a:cs typeface="Exo"/>
                <a:sym typeface="Exo"/>
              </a:rPr>
              <a:t>Color index:</a:t>
            </a:r>
            <a:endParaRPr b="1" sz="2100">
              <a:solidFill>
                <a:srgbClr val="FFFFFF"/>
              </a:solidFill>
              <a:latin typeface="Exo"/>
              <a:ea typeface="Exo"/>
              <a:cs typeface="Exo"/>
              <a:sym typeface="Exo"/>
            </a:endParaRPr>
          </a:p>
        </p:txBody>
      </p:sp>
      <p:sp>
        <p:nvSpPr>
          <p:cNvPr id="63" name="Google Shape;63;p11"/>
          <p:cNvSpPr/>
          <p:nvPr/>
        </p:nvSpPr>
        <p:spPr>
          <a:xfrm>
            <a:off x="-3012764" y="165895"/>
            <a:ext cx="2298900" cy="646500"/>
          </a:xfrm>
          <a:prstGeom prst="wedgeRectCallout">
            <a:avLst>
              <a:gd fmla="val 73841" name="adj1"/>
              <a:gd fmla="val 115666" name="adj2"/>
            </a:avLst>
          </a:prstGeom>
          <a:noFill/>
          <a:ln cap="flat" cmpd="sng" w="9525">
            <a:solidFill>
              <a:srgbClr val="999999"/>
            </a:solidFill>
            <a:prstDash val="solid"/>
            <a:round/>
            <a:headEnd len="sm" w="sm" type="none"/>
            <a:tailEnd len="sm" w="sm" type="none"/>
          </a:ln>
        </p:spPr>
        <p:txBody>
          <a:bodyPr anchorCtr="0" anchor="ctr" bIns="91175" lIns="91175" spcFirstLastPara="1" rIns="91175" wrap="square" tIns="91175">
            <a:noAutofit/>
          </a:bodyPr>
          <a:lstStyle/>
          <a:p>
            <a:pPr indent="0" lvl="0" marL="0" rtl="0" algn="ctr">
              <a:spcBef>
                <a:spcPts val="0"/>
              </a:spcBef>
              <a:spcAft>
                <a:spcPts val="0"/>
              </a:spcAft>
              <a:buNone/>
            </a:pPr>
            <a:r>
              <a:rPr b="1" lang="ar">
                <a:solidFill>
                  <a:srgbClr val="808080"/>
                </a:solidFill>
                <a:latin typeface="Alegreya"/>
                <a:ea typeface="Alegreya"/>
                <a:cs typeface="Alegreya"/>
                <a:sym typeface="Alegreya"/>
              </a:rPr>
              <a:t>Filled by the lecture leader</a:t>
            </a:r>
            <a:endParaRPr sz="1400">
              <a:solidFill>
                <a:srgbClr val="808080"/>
              </a:solidFill>
              <a:latin typeface="Alegreya"/>
              <a:ea typeface="Alegreya"/>
              <a:cs typeface="Alegreya"/>
              <a:sym typeface="Alegreya"/>
            </a:endParaRPr>
          </a:p>
        </p:txBody>
      </p:sp>
      <p:sp>
        <p:nvSpPr>
          <p:cNvPr id="64" name="Google Shape;64;p11"/>
          <p:cNvSpPr/>
          <p:nvPr/>
        </p:nvSpPr>
        <p:spPr>
          <a:xfrm rot="566">
            <a:off x="1046687" y="9890250"/>
            <a:ext cx="5466600" cy="801300"/>
          </a:xfrm>
          <a:prstGeom prst="snip2SameRect">
            <a:avLst>
              <a:gd fmla="val 50000" name="adj1"/>
              <a:gd fmla="val 0" name="adj2"/>
            </a:avLst>
          </a:prstGeom>
          <a:solidFill>
            <a:schemeClr val="accent6"/>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p>
        </p:txBody>
      </p:sp>
      <p:sp>
        <p:nvSpPr>
          <p:cNvPr id="65" name="Google Shape;65;p11"/>
          <p:cNvSpPr txBox="1"/>
          <p:nvPr/>
        </p:nvSpPr>
        <p:spPr>
          <a:xfrm>
            <a:off x="2822850" y="9399952"/>
            <a:ext cx="1914300" cy="103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200">
                <a:solidFill>
                  <a:srgbClr val="674EA7"/>
                </a:solidFill>
                <a:latin typeface="Mada"/>
                <a:ea typeface="Mada"/>
                <a:cs typeface="Mada"/>
                <a:sym typeface="Mada"/>
              </a:rPr>
              <a:t>Color index:</a:t>
            </a:r>
            <a:endParaRPr b="1" sz="2200">
              <a:solidFill>
                <a:srgbClr val="674EA7"/>
              </a:solidFill>
              <a:latin typeface="Mada"/>
              <a:ea typeface="Mada"/>
              <a:cs typeface="Mada"/>
              <a:sym typeface="Mada"/>
            </a:endParaRPr>
          </a:p>
        </p:txBody>
      </p:sp>
      <p:grpSp>
        <p:nvGrpSpPr>
          <p:cNvPr id="66" name="Google Shape;66;p11"/>
          <p:cNvGrpSpPr/>
          <p:nvPr/>
        </p:nvGrpSpPr>
        <p:grpSpPr>
          <a:xfrm>
            <a:off x="1046700" y="9957725"/>
            <a:ext cx="5434699" cy="734050"/>
            <a:chOff x="1442323" y="11224701"/>
            <a:chExt cx="7792800" cy="734050"/>
          </a:xfrm>
        </p:grpSpPr>
        <p:sp>
          <p:nvSpPr>
            <p:cNvPr id="67" name="Google Shape;67;p11"/>
            <p:cNvSpPr txBox="1"/>
            <p:nvPr/>
          </p:nvSpPr>
          <p:spPr>
            <a:xfrm>
              <a:off x="1442323" y="11482351"/>
              <a:ext cx="77928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600">
                  <a:solidFill>
                    <a:srgbClr val="6AA84F"/>
                  </a:solidFill>
                  <a:latin typeface="Mada"/>
                  <a:ea typeface="Mada"/>
                  <a:cs typeface="Mada"/>
                  <a:sym typeface="Mada"/>
                </a:rPr>
                <a:t>Doctor’s notes </a:t>
              </a:r>
              <a:r>
                <a:rPr lang="ar" sz="1600">
                  <a:solidFill>
                    <a:srgbClr val="1C4588"/>
                  </a:solidFill>
                  <a:latin typeface="Mada"/>
                  <a:ea typeface="Mada"/>
                  <a:cs typeface="Mada"/>
                  <a:sym typeface="Mada"/>
                </a:rPr>
                <a:t>Textbook </a:t>
              </a:r>
              <a:r>
                <a:rPr lang="ar" sz="1600">
                  <a:solidFill>
                    <a:srgbClr val="CC0000"/>
                  </a:solidFill>
                  <a:latin typeface="Mada"/>
                  <a:ea typeface="Mada"/>
                  <a:cs typeface="Mada"/>
                  <a:sym typeface="Mada"/>
                </a:rPr>
                <a:t>Important</a:t>
              </a:r>
              <a:r>
                <a:rPr lang="ar" sz="1600">
                  <a:latin typeface="Mada"/>
                  <a:ea typeface="Mada"/>
                  <a:cs typeface="Mada"/>
                  <a:sym typeface="Mada"/>
                </a:rPr>
                <a:t> </a:t>
              </a:r>
              <a:r>
                <a:rPr lang="ar" sz="1600">
                  <a:solidFill>
                    <a:srgbClr val="CEA320"/>
                  </a:solidFill>
                  <a:latin typeface="Mada"/>
                  <a:ea typeface="Mada"/>
                  <a:cs typeface="Mada"/>
                  <a:sym typeface="Mada"/>
                </a:rPr>
                <a:t>Golden notes</a:t>
              </a:r>
              <a:r>
                <a:rPr lang="ar" sz="1600">
                  <a:latin typeface="Mada"/>
                  <a:ea typeface="Mada"/>
                  <a:cs typeface="Mada"/>
                  <a:sym typeface="Mada"/>
                </a:rPr>
                <a:t> </a:t>
              </a:r>
              <a:r>
                <a:rPr lang="ar" sz="1600">
                  <a:solidFill>
                    <a:srgbClr val="999999"/>
                  </a:solidFill>
                  <a:latin typeface="Mada"/>
                  <a:ea typeface="Mada"/>
                  <a:cs typeface="Mada"/>
                  <a:sym typeface="Mada"/>
                </a:rPr>
                <a:t>Extra</a:t>
              </a:r>
              <a:endParaRPr sz="1600">
                <a:solidFill>
                  <a:srgbClr val="999999"/>
                </a:solidFill>
                <a:latin typeface="Mada"/>
                <a:ea typeface="Mada"/>
                <a:cs typeface="Mada"/>
                <a:sym typeface="Mada"/>
              </a:endParaRPr>
            </a:p>
          </p:txBody>
        </p:sp>
        <p:sp>
          <p:nvSpPr>
            <p:cNvPr id="68" name="Google Shape;68;p11"/>
            <p:cNvSpPr txBox="1"/>
            <p:nvPr/>
          </p:nvSpPr>
          <p:spPr>
            <a:xfrm>
              <a:off x="1603888" y="11224701"/>
              <a:ext cx="7560000" cy="33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ar" sz="1600">
                  <a:solidFill>
                    <a:srgbClr val="000000"/>
                  </a:solidFill>
                  <a:latin typeface="Mada"/>
                  <a:ea typeface="Mada"/>
                  <a:cs typeface="Mada"/>
                  <a:sym typeface="Mada"/>
                </a:rPr>
                <a:t>Original text </a:t>
              </a:r>
              <a:r>
                <a:rPr lang="ar" sz="1600">
                  <a:solidFill>
                    <a:srgbClr val="A64D79"/>
                  </a:solidFill>
                  <a:latin typeface="Mada"/>
                  <a:ea typeface="Mada"/>
                  <a:cs typeface="Mada"/>
                  <a:sym typeface="Mada"/>
                </a:rPr>
                <a:t>Females slides</a:t>
              </a:r>
              <a:r>
                <a:rPr lang="ar" sz="1600">
                  <a:solidFill>
                    <a:srgbClr val="000000"/>
                  </a:solidFill>
                  <a:latin typeface="Mada"/>
                  <a:ea typeface="Mada"/>
                  <a:cs typeface="Mada"/>
                  <a:sym typeface="Mada"/>
                </a:rPr>
                <a:t> </a:t>
              </a:r>
              <a:r>
                <a:rPr lang="ar" sz="1600">
                  <a:solidFill>
                    <a:srgbClr val="6D9EEB"/>
                  </a:solidFill>
                  <a:latin typeface="Mada"/>
                  <a:ea typeface="Mada"/>
                  <a:cs typeface="Mada"/>
                  <a:sym typeface="Mada"/>
                </a:rPr>
                <a:t>Males slides </a:t>
              </a:r>
              <a:endParaRPr sz="1600">
                <a:solidFill>
                  <a:srgbClr val="6D9EEB"/>
                </a:solidFill>
                <a:latin typeface="Mada"/>
                <a:ea typeface="Mada"/>
                <a:cs typeface="Mada"/>
                <a:sym typeface="Mada"/>
              </a:endParaRPr>
            </a:p>
          </p:txBody>
        </p:sp>
      </p:grpSp>
      <p:sp>
        <p:nvSpPr>
          <p:cNvPr id="69" name="Google Shape;69;p11"/>
          <p:cNvSpPr txBox="1"/>
          <p:nvPr/>
        </p:nvSpPr>
        <p:spPr>
          <a:xfrm>
            <a:off x="693275" y="5768925"/>
            <a:ext cx="6502500" cy="327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2400">
                <a:solidFill>
                  <a:schemeClr val="accent1"/>
                </a:solidFill>
                <a:latin typeface="Mada Black"/>
                <a:ea typeface="Mada Black"/>
                <a:cs typeface="Mada Black"/>
                <a:sym typeface="Mada Black"/>
              </a:rPr>
              <a:t>Objectives:</a:t>
            </a:r>
            <a:endParaRPr sz="2400">
              <a:solidFill>
                <a:schemeClr val="accent1"/>
              </a:solidFill>
              <a:latin typeface="Mada Black"/>
              <a:ea typeface="Mada Black"/>
              <a:cs typeface="Mada Black"/>
              <a:sym typeface="Mada Black"/>
            </a:endParaRPr>
          </a:p>
          <a:p>
            <a:pPr indent="0" lvl="0" marL="0" rtl="0" algn="l">
              <a:lnSpc>
                <a:spcPct val="115000"/>
              </a:lnSpc>
              <a:spcBef>
                <a:spcPts val="1200"/>
              </a:spcBef>
              <a:spcAft>
                <a:spcPts val="0"/>
              </a:spcAft>
              <a:buNone/>
            </a:pPr>
            <a:r>
              <a:rPr lang="ar" sz="1700">
                <a:latin typeface="Mada"/>
                <a:ea typeface="Mada"/>
                <a:cs typeface="Mada"/>
                <a:sym typeface="Mada"/>
              </a:rPr>
              <a:t>By the end of this lecture, students should know the following about Tuberculosis:</a:t>
            </a:r>
            <a:endParaRPr sz="1700">
              <a:latin typeface="Mada"/>
              <a:ea typeface="Mada"/>
              <a:cs typeface="Mada"/>
              <a:sym typeface="Mada"/>
            </a:endParaRPr>
          </a:p>
          <a:p>
            <a:pPr indent="-336550" lvl="0" marL="457200" rtl="0" algn="l">
              <a:lnSpc>
                <a:spcPct val="115000"/>
              </a:lnSpc>
              <a:spcBef>
                <a:spcPts val="1200"/>
              </a:spcBef>
              <a:spcAft>
                <a:spcPts val="0"/>
              </a:spcAft>
              <a:buSzPts val="1700"/>
              <a:buFont typeface="Mada"/>
              <a:buChar char="★"/>
            </a:pPr>
            <a:r>
              <a:rPr lang="ar" sz="1700">
                <a:latin typeface="Mada"/>
                <a:ea typeface="Mada"/>
                <a:cs typeface="Mada"/>
                <a:sym typeface="Mada"/>
              </a:rPr>
              <a:t>Overview of Tuberculosis (TB) Epidemiology.</a:t>
            </a:r>
            <a:endParaRPr sz="1700">
              <a:latin typeface="Mada"/>
              <a:ea typeface="Mada"/>
              <a:cs typeface="Mada"/>
              <a:sym typeface="Mada"/>
            </a:endParaRPr>
          </a:p>
          <a:p>
            <a:pPr indent="-336550" lvl="0" marL="457200" rtl="0" algn="l">
              <a:lnSpc>
                <a:spcPct val="115000"/>
              </a:lnSpc>
              <a:spcBef>
                <a:spcPts val="0"/>
              </a:spcBef>
              <a:spcAft>
                <a:spcPts val="0"/>
              </a:spcAft>
              <a:buSzPts val="1700"/>
              <a:buFont typeface="Mada"/>
              <a:buChar char="★"/>
            </a:pPr>
            <a:r>
              <a:rPr lang="ar" sz="1700">
                <a:latin typeface="Mada"/>
                <a:ea typeface="Mada"/>
                <a:cs typeface="Mada"/>
                <a:sym typeface="Mada"/>
              </a:rPr>
              <a:t>Transmission and Pathogenesis of TB.</a:t>
            </a:r>
            <a:endParaRPr sz="1700">
              <a:latin typeface="Mada"/>
              <a:ea typeface="Mada"/>
              <a:cs typeface="Mada"/>
              <a:sym typeface="Mada"/>
            </a:endParaRPr>
          </a:p>
          <a:p>
            <a:pPr indent="-336550" lvl="0" marL="457200" rtl="0" algn="l">
              <a:lnSpc>
                <a:spcPct val="115000"/>
              </a:lnSpc>
              <a:spcBef>
                <a:spcPts val="0"/>
              </a:spcBef>
              <a:spcAft>
                <a:spcPts val="0"/>
              </a:spcAft>
              <a:buSzPts val="1700"/>
              <a:buFont typeface="Mada"/>
              <a:buChar char="★"/>
            </a:pPr>
            <a:r>
              <a:rPr lang="ar" sz="1700">
                <a:latin typeface="Mada"/>
                <a:ea typeface="Mada"/>
                <a:cs typeface="Mada"/>
                <a:sym typeface="Mada"/>
              </a:rPr>
              <a:t>Testing for TB Infection and Disease.</a:t>
            </a:r>
            <a:endParaRPr sz="1700">
              <a:latin typeface="Mada"/>
              <a:ea typeface="Mada"/>
              <a:cs typeface="Mada"/>
              <a:sym typeface="Mada"/>
            </a:endParaRPr>
          </a:p>
          <a:p>
            <a:pPr indent="-336550" lvl="0" marL="457200" rtl="0" algn="l">
              <a:lnSpc>
                <a:spcPct val="115000"/>
              </a:lnSpc>
              <a:spcBef>
                <a:spcPts val="0"/>
              </a:spcBef>
              <a:spcAft>
                <a:spcPts val="0"/>
              </a:spcAft>
              <a:buSzPts val="1700"/>
              <a:buFont typeface="Mada"/>
              <a:buChar char="★"/>
            </a:pPr>
            <a:r>
              <a:rPr lang="ar" sz="1700">
                <a:latin typeface="Mada"/>
                <a:ea typeface="Mada"/>
                <a:cs typeface="Mada"/>
                <a:sym typeface="Mada"/>
              </a:rPr>
              <a:t>Diagnosis of TB Disease.</a:t>
            </a:r>
            <a:endParaRPr sz="1700">
              <a:latin typeface="Mada"/>
              <a:ea typeface="Mada"/>
              <a:cs typeface="Mada"/>
              <a:sym typeface="Mada"/>
            </a:endParaRPr>
          </a:p>
          <a:p>
            <a:pPr indent="-336550" lvl="0" marL="457200" rtl="0" algn="l">
              <a:lnSpc>
                <a:spcPct val="115000"/>
              </a:lnSpc>
              <a:spcBef>
                <a:spcPts val="0"/>
              </a:spcBef>
              <a:spcAft>
                <a:spcPts val="0"/>
              </a:spcAft>
              <a:buSzPts val="1700"/>
              <a:buFont typeface="Mada"/>
              <a:buChar char="★"/>
            </a:pPr>
            <a:r>
              <a:rPr lang="ar" sz="1700">
                <a:latin typeface="Mada"/>
                <a:ea typeface="Mada"/>
                <a:cs typeface="Mada"/>
                <a:sym typeface="Mada"/>
              </a:rPr>
              <a:t>Treatment for Latent TB Infection.</a:t>
            </a:r>
            <a:endParaRPr sz="1700">
              <a:latin typeface="Mada"/>
              <a:ea typeface="Mada"/>
              <a:cs typeface="Mada"/>
              <a:sym typeface="Mada"/>
            </a:endParaRPr>
          </a:p>
          <a:p>
            <a:pPr indent="-336550" lvl="0" marL="457200" rtl="0" algn="l">
              <a:lnSpc>
                <a:spcPct val="115000"/>
              </a:lnSpc>
              <a:spcBef>
                <a:spcPts val="0"/>
              </a:spcBef>
              <a:spcAft>
                <a:spcPts val="0"/>
              </a:spcAft>
              <a:buSzPts val="1700"/>
              <a:buFont typeface="Mada"/>
              <a:buChar char="★"/>
            </a:pPr>
            <a:r>
              <a:rPr lang="ar" sz="1700">
                <a:latin typeface="Mada"/>
                <a:ea typeface="Mada"/>
                <a:cs typeface="Mada"/>
                <a:sym typeface="Mada"/>
              </a:rPr>
              <a:t>Treatment for TB Disease.</a:t>
            </a:r>
            <a:endParaRPr sz="1700">
              <a:latin typeface="Mada"/>
              <a:ea typeface="Mada"/>
              <a:cs typeface="Mada"/>
              <a:sym typeface="Mada"/>
            </a:endParaRPr>
          </a:p>
          <a:p>
            <a:pPr indent="-336550" lvl="0" marL="457200" rtl="0" algn="l">
              <a:lnSpc>
                <a:spcPct val="115000"/>
              </a:lnSpc>
              <a:spcBef>
                <a:spcPts val="0"/>
              </a:spcBef>
              <a:spcAft>
                <a:spcPts val="0"/>
              </a:spcAft>
              <a:buSzPts val="1700"/>
              <a:buFont typeface="Mada"/>
              <a:buChar char="★"/>
            </a:pPr>
            <a:r>
              <a:rPr lang="ar" sz="1700">
                <a:latin typeface="Mada"/>
                <a:ea typeface="Mada"/>
                <a:cs typeface="Mada"/>
                <a:sym typeface="Mada"/>
              </a:rPr>
              <a:t>TB Infection Control.</a:t>
            </a:r>
            <a:endParaRPr sz="1700">
              <a:latin typeface="Mada"/>
              <a:ea typeface="Mada"/>
              <a:cs typeface="Mada"/>
              <a:sym typeface="Mada"/>
            </a:endParaRPr>
          </a:p>
        </p:txBody>
      </p:sp>
      <p:sp>
        <p:nvSpPr>
          <p:cNvPr id="70" name="Google Shape;70;p11"/>
          <p:cNvSpPr/>
          <p:nvPr/>
        </p:nvSpPr>
        <p:spPr>
          <a:xfrm>
            <a:off x="880125" y="4467225"/>
            <a:ext cx="5829300" cy="1149300"/>
          </a:xfrm>
          <a:prstGeom prst="snip2DiagRect">
            <a:avLst>
              <a:gd fmla="val 0" name="adj1"/>
              <a:gd fmla="val 16667" name="adj2"/>
            </a:avLst>
          </a:prstGeom>
          <a:noFill/>
          <a:ln cap="flat" cmpd="sng" w="28575">
            <a:solidFill>
              <a:schemeClr val="accent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3600">
                <a:solidFill>
                  <a:schemeClr val="accent1"/>
                </a:solidFill>
                <a:latin typeface="Mada"/>
                <a:ea typeface="Mada"/>
                <a:cs typeface="Mada"/>
                <a:sym typeface="Mada"/>
              </a:rPr>
              <a:t>Tuberculosis</a:t>
            </a:r>
            <a:endParaRPr b="1" sz="3600">
              <a:solidFill>
                <a:schemeClr val="accent1"/>
              </a:solidFill>
              <a:latin typeface="Mada"/>
              <a:ea typeface="Mada"/>
              <a:cs typeface="Mada"/>
              <a:sym typeface="Mada"/>
            </a:endParaRPr>
          </a:p>
          <a:p>
            <a:pPr indent="0" lvl="0" marL="0" rtl="0" algn="ctr">
              <a:spcBef>
                <a:spcPts val="0"/>
              </a:spcBef>
              <a:spcAft>
                <a:spcPts val="0"/>
              </a:spcAft>
              <a:buNone/>
            </a:pPr>
            <a:r>
              <a:t/>
            </a:r>
            <a:endParaRPr b="1" sz="3600">
              <a:solidFill>
                <a:schemeClr val="accent1"/>
              </a:solidFill>
              <a:latin typeface="Mada"/>
              <a:ea typeface="Mada"/>
              <a:cs typeface="Mada"/>
              <a:sym typeface="Mada"/>
            </a:endParaRPr>
          </a:p>
        </p:txBody>
      </p:sp>
      <p:pic>
        <p:nvPicPr>
          <p:cNvPr id="71" name="Google Shape;71;p11"/>
          <p:cNvPicPr preferRelativeResize="0"/>
          <p:nvPr/>
        </p:nvPicPr>
        <p:blipFill>
          <a:blip r:embed="rId4">
            <a:alphaModFix/>
          </a:blip>
          <a:stretch>
            <a:fillRect/>
          </a:stretch>
        </p:blipFill>
        <p:spPr>
          <a:xfrm rot="-994148">
            <a:off x="1835122" y="1873428"/>
            <a:ext cx="2150466" cy="2177521"/>
          </a:xfrm>
          <a:prstGeom prst="rect">
            <a:avLst/>
          </a:prstGeom>
          <a:noFill/>
          <a:ln>
            <a:noFill/>
          </a:ln>
        </p:spPr>
      </p:pic>
      <p:pic>
        <p:nvPicPr>
          <p:cNvPr id="72" name="Google Shape;72;p11"/>
          <p:cNvPicPr preferRelativeResize="0"/>
          <p:nvPr/>
        </p:nvPicPr>
        <p:blipFill>
          <a:blip r:embed="rId5">
            <a:alphaModFix/>
          </a:blip>
          <a:stretch>
            <a:fillRect/>
          </a:stretch>
        </p:blipFill>
        <p:spPr>
          <a:xfrm rot="-994148">
            <a:off x="3840998" y="1906392"/>
            <a:ext cx="1883890" cy="1907625"/>
          </a:xfrm>
          <a:prstGeom prst="rect">
            <a:avLst/>
          </a:prstGeom>
          <a:noFill/>
          <a:ln>
            <a:noFill/>
          </a:ln>
        </p:spPr>
      </p:pic>
      <p:pic>
        <p:nvPicPr>
          <p:cNvPr id="73" name="Google Shape;73;p11"/>
          <p:cNvPicPr preferRelativeResize="0"/>
          <p:nvPr/>
        </p:nvPicPr>
        <p:blipFill rotWithShape="1">
          <a:blip r:embed="rId6">
            <a:alphaModFix/>
          </a:blip>
          <a:srcRect b="15002" l="0" r="0" t="0"/>
          <a:stretch/>
        </p:blipFill>
        <p:spPr>
          <a:xfrm>
            <a:off x="5181150" y="482025"/>
            <a:ext cx="872675" cy="484150"/>
          </a:xfrm>
          <a:prstGeom prst="rect">
            <a:avLst/>
          </a:prstGeom>
          <a:noFill/>
          <a:ln>
            <a:noFill/>
          </a:ln>
        </p:spPr>
      </p:pic>
      <p:pic>
        <p:nvPicPr>
          <p:cNvPr id="74" name="Google Shape;74;p11"/>
          <p:cNvPicPr preferRelativeResize="0"/>
          <p:nvPr/>
        </p:nvPicPr>
        <p:blipFill>
          <a:blip r:embed="rId7">
            <a:alphaModFix/>
          </a:blip>
          <a:stretch>
            <a:fillRect/>
          </a:stretch>
        </p:blipFill>
        <p:spPr>
          <a:xfrm>
            <a:off x="6053825" y="482025"/>
            <a:ext cx="1478450" cy="1149901"/>
          </a:xfrm>
          <a:prstGeom prst="rect">
            <a:avLst/>
          </a:prstGeom>
          <a:noFill/>
          <a:ln>
            <a:noFill/>
          </a:ln>
        </p:spPr>
      </p:pic>
      <p:pic>
        <p:nvPicPr>
          <p:cNvPr id="75" name="Google Shape;75;p11"/>
          <p:cNvPicPr preferRelativeResize="0"/>
          <p:nvPr/>
        </p:nvPicPr>
        <p:blipFill>
          <a:blip r:embed="rId8">
            <a:alphaModFix/>
          </a:blip>
          <a:stretch>
            <a:fillRect/>
          </a:stretch>
        </p:blipFill>
        <p:spPr>
          <a:xfrm>
            <a:off x="6386051" y="1818251"/>
            <a:ext cx="962351" cy="962325"/>
          </a:xfrm>
          <a:prstGeom prst="rect">
            <a:avLst/>
          </a:prstGeom>
          <a:noFill/>
          <a:ln>
            <a:noFill/>
          </a:ln>
        </p:spPr>
      </p:pic>
      <p:sp>
        <p:nvSpPr>
          <p:cNvPr id="76" name="Google Shape;76;p11"/>
          <p:cNvSpPr txBox="1"/>
          <p:nvPr/>
        </p:nvSpPr>
        <p:spPr>
          <a:xfrm>
            <a:off x="1173225" y="5010288"/>
            <a:ext cx="5243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200">
                <a:solidFill>
                  <a:srgbClr val="6AA84F"/>
                </a:solidFill>
                <a:latin typeface="Mada"/>
                <a:ea typeface="Mada"/>
                <a:cs typeface="Mada"/>
                <a:sym typeface="Mada"/>
              </a:rPr>
              <a:t>Disclaimer</a:t>
            </a:r>
            <a:r>
              <a:rPr lang="ar" sz="1200">
                <a:solidFill>
                  <a:srgbClr val="6AA84F"/>
                </a:solidFill>
                <a:latin typeface="Mada"/>
                <a:ea typeface="Mada"/>
                <a:cs typeface="Mada"/>
                <a:sym typeface="Mada"/>
              </a:rPr>
              <a:t>: the doctor added more slides during the presentation. However, upon asking him for it; he told us to stick to the ones uploaded to BlackBoard. </a:t>
            </a:r>
            <a:endParaRPr sz="1200">
              <a:solidFill>
                <a:srgbClr val="6AA84F"/>
              </a:solidFill>
              <a:latin typeface="Mada"/>
              <a:ea typeface="Mada"/>
              <a:cs typeface="Mada"/>
              <a:sym typeface="Mada"/>
            </a:endParaRPr>
          </a:p>
        </p:txBody>
      </p:sp>
      <p:grpSp>
        <p:nvGrpSpPr>
          <p:cNvPr id="77" name="Google Shape;77;p11"/>
          <p:cNvGrpSpPr/>
          <p:nvPr/>
        </p:nvGrpSpPr>
        <p:grpSpPr>
          <a:xfrm rot="8103956">
            <a:off x="7449924" y="295799"/>
            <a:ext cx="39695" cy="42587"/>
            <a:chOff x="481483" y="4193428"/>
            <a:chExt cx="322998" cy="346532"/>
          </a:xfrm>
        </p:grpSpPr>
        <p:grpSp>
          <p:nvGrpSpPr>
            <p:cNvPr id="78" name="Google Shape;78;p11"/>
            <p:cNvGrpSpPr/>
            <p:nvPr/>
          </p:nvGrpSpPr>
          <p:grpSpPr>
            <a:xfrm>
              <a:off x="481483" y="4193428"/>
              <a:ext cx="322998" cy="346532"/>
              <a:chOff x="-64406125" y="3362225"/>
              <a:chExt cx="318225" cy="314800"/>
            </a:xfrm>
          </p:grpSpPr>
          <p:sp>
            <p:nvSpPr>
              <p:cNvPr id="79" name="Google Shape;79;p11"/>
              <p:cNvSpPr/>
              <p:nvPr/>
            </p:nvSpPr>
            <p:spPr>
              <a:xfrm>
                <a:off x="-64332100" y="3362225"/>
                <a:ext cx="170150" cy="199025"/>
              </a:xfrm>
              <a:custGeom>
                <a:rect b="b" l="l" r="r" t="t"/>
                <a:pathLst>
                  <a:path extrusionOk="0" h="7961" w="6806">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solidFill>
                <a:srgbClr val="2012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1"/>
              <p:cNvSpPr/>
              <p:nvPr/>
            </p:nvSpPr>
            <p:spPr>
              <a:xfrm>
                <a:off x="-64406125" y="3559050"/>
                <a:ext cx="318225" cy="117975"/>
              </a:xfrm>
              <a:custGeom>
                <a:rect b="b" l="l" r="r" t="t"/>
                <a:pathLst>
                  <a:path extrusionOk="0" h="4719" w="12729">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solidFill>
                <a:srgbClr val="2012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11"/>
            <p:cNvSpPr/>
            <p:nvPr/>
          </p:nvSpPr>
          <p:spPr>
            <a:xfrm>
              <a:off x="626168" y="4322035"/>
              <a:ext cx="33600" cy="336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20"/>
          <p:cNvSpPr txBox="1"/>
          <p:nvPr>
            <p:ph idx="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t>‹#›</a:t>
            </a:fld>
            <a:endParaRPr/>
          </a:p>
        </p:txBody>
      </p:sp>
      <p:cxnSp>
        <p:nvCxnSpPr>
          <p:cNvPr id="390" name="Google Shape;390;p20"/>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391" name="Google Shape;391;p20"/>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IRIS &amp; Special </a:t>
            </a:r>
            <a:r>
              <a:rPr b="1" lang="ar" sz="2600">
                <a:latin typeface="Mada"/>
                <a:ea typeface="Mada"/>
                <a:cs typeface="Mada"/>
                <a:sym typeface="Mada"/>
              </a:rPr>
              <a:t>TB considerations</a:t>
            </a:r>
            <a:endParaRPr b="1" sz="2600">
              <a:latin typeface="Mada"/>
              <a:ea typeface="Mada"/>
              <a:cs typeface="Mada"/>
              <a:sym typeface="Mada"/>
            </a:endParaRPr>
          </a:p>
        </p:txBody>
      </p:sp>
      <p:sp>
        <p:nvSpPr>
          <p:cNvPr id="392" name="Google Shape;392;p20"/>
          <p:cNvSpPr txBox="1"/>
          <p:nvPr/>
        </p:nvSpPr>
        <p:spPr>
          <a:xfrm>
            <a:off x="247500" y="4891100"/>
            <a:ext cx="58269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TB in transplant recipients</a:t>
            </a:r>
            <a:endParaRPr b="1" sz="2200">
              <a:highlight>
                <a:schemeClr val="accent4"/>
              </a:highlight>
              <a:latin typeface="Mada"/>
              <a:ea typeface="Mada"/>
              <a:cs typeface="Mada"/>
              <a:sym typeface="Mada"/>
            </a:endParaRPr>
          </a:p>
        </p:txBody>
      </p:sp>
      <p:sp>
        <p:nvSpPr>
          <p:cNvPr id="393" name="Google Shape;393;p20"/>
          <p:cNvSpPr txBox="1"/>
          <p:nvPr/>
        </p:nvSpPr>
        <p:spPr>
          <a:xfrm>
            <a:off x="336950" y="5248600"/>
            <a:ext cx="7122000" cy="1847100"/>
          </a:xfrm>
          <a:prstGeom prst="rect">
            <a:avLst/>
          </a:prstGeom>
          <a:noFill/>
          <a:ln>
            <a:noFill/>
          </a:ln>
        </p:spPr>
        <p:txBody>
          <a:bodyPr anchorCtr="0" anchor="t" bIns="91425" lIns="91425" spcFirstLastPara="1" rIns="91425" wrap="square" tIns="91425">
            <a:spAutoFit/>
          </a:bodyPr>
          <a:lstStyle/>
          <a:p>
            <a:pPr indent="-304800" lvl="0" marL="457200" rtl="0" algn="l">
              <a:lnSpc>
                <a:spcPct val="100000"/>
              </a:lnSpc>
              <a:spcBef>
                <a:spcPts val="0"/>
              </a:spcBef>
              <a:spcAft>
                <a:spcPts val="0"/>
              </a:spcAft>
              <a:buSzPts val="1200"/>
              <a:buFont typeface="Mada"/>
              <a:buChar char="●"/>
            </a:pPr>
            <a:r>
              <a:rPr lang="ar" sz="1200">
                <a:latin typeface="Mada"/>
                <a:ea typeface="Mada"/>
                <a:cs typeface="Mada"/>
                <a:sym typeface="Mada"/>
              </a:rPr>
              <a:t>Transplant associated immunosuppression increases the risk of active TB disease if the person is infected. </a:t>
            </a:r>
            <a:endParaRPr sz="1200">
              <a:latin typeface="Mada"/>
              <a:ea typeface="Mada"/>
              <a:cs typeface="Mada"/>
              <a:sym typeface="Mada"/>
            </a:endParaRPr>
          </a:p>
          <a:p>
            <a:pPr indent="-304800" lvl="0" marL="457200" rtl="0" algn="l">
              <a:lnSpc>
                <a:spcPct val="100000"/>
              </a:lnSpc>
              <a:spcBef>
                <a:spcPts val="0"/>
              </a:spcBef>
              <a:spcAft>
                <a:spcPts val="0"/>
              </a:spcAft>
              <a:buSzPts val="1200"/>
              <a:buFont typeface="Mada"/>
              <a:buChar char="●"/>
            </a:pPr>
            <a:r>
              <a:rPr lang="ar" sz="1200">
                <a:latin typeface="Mada"/>
                <a:ea typeface="Mada"/>
                <a:cs typeface="Mada"/>
                <a:sym typeface="Mada"/>
              </a:rPr>
              <a:t> Presents atypically and therefore diagnosis is delayed:</a:t>
            </a:r>
            <a:endParaRPr sz="1200">
              <a:latin typeface="Mada"/>
              <a:ea typeface="Mada"/>
              <a:cs typeface="Mada"/>
              <a:sym typeface="Mada"/>
            </a:endParaRPr>
          </a:p>
          <a:p>
            <a:pPr indent="-304800" lvl="1" marL="914400" rtl="0" algn="l">
              <a:lnSpc>
                <a:spcPct val="100000"/>
              </a:lnSpc>
              <a:spcBef>
                <a:spcPts val="0"/>
              </a:spcBef>
              <a:spcAft>
                <a:spcPts val="0"/>
              </a:spcAft>
              <a:buSzPts val="1200"/>
              <a:buFont typeface="Mada"/>
              <a:buChar char="○"/>
            </a:pPr>
            <a:r>
              <a:rPr b="1" lang="ar" sz="1200">
                <a:latin typeface="Mada"/>
                <a:ea typeface="Mada"/>
                <a:cs typeface="Mada"/>
                <a:sym typeface="Mada"/>
              </a:rPr>
              <a:t>One third to half is disseminated or extrapulmonary.</a:t>
            </a:r>
            <a:endParaRPr b="1" sz="1200">
              <a:latin typeface="Mada"/>
              <a:ea typeface="Mada"/>
              <a:cs typeface="Mada"/>
              <a:sym typeface="Mada"/>
            </a:endParaRPr>
          </a:p>
          <a:p>
            <a:pPr indent="-304800" lvl="1" marL="914400" rtl="0" algn="l">
              <a:lnSpc>
                <a:spcPct val="100000"/>
              </a:lnSpc>
              <a:spcBef>
                <a:spcPts val="0"/>
              </a:spcBef>
              <a:spcAft>
                <a:spcPts val="0"/>
              </a:spcAft>
              <a:buSzPts val="1200"/>
              <a:buFont typeface="Mada"/>
              <a:buChar char="○"/>
            </a:pPr>
            <a:r>
              <a:rPr b="1" lang="ar" sz="1200">
                <a:latin typeface="Mada"/>
                <a:ea typeface="Mada"/>
                <a:cs typeface="Mada"/>
                <a:sym typeface="Mada"/>
              </a:rPr>
              <a:t>The ability of granuloma formation is lost by immunosuppression </a:t>
            </a:r>
            <a:r>
              <a:rPr lang="ar" sz="1200">
                <a:latin typeface="Mada"/>
                <a:ea typeface="Mada"/>
                <a:cs typeface="Mada"/>
                <a:sym typeface="Mada"/>
              </a:rPr>
              <a:t>and therefore patients are unable to contain the infection and they rapidly progress and disseminate.</a:t>
            </a:r>
            <a:endParaRPr sz="1200">
              <a:latin typeface="Mada"/>
              <a:ea typeface="Mada"/>
              <a:cs typeface="Mada"/>
              <a:sym typeface="Mada"/>
            </a:endParaRPr>
          </a:p>
          <a:p>
            <a:pPr indent="-304800" lvl="1" marL="914400" rtl="0" algn="l">
              <a:lnSpc>
                <a:spcPct val="100000"/>
              </a:lnSpc>
              <a:spcBef>
                <a:spcPts val="0"/>
              </a:spcBef>
              <a:spcAft>
                <a:spcPts val="0"/>
              </a:spcAft>
              <a:buSzPts val="1200"/>
              <a:buFont typeface="Mada"/>
              <a:buChar char="○"/>
            </a:pPr>
            <a:r>
              <a:rPr lang="ar" sz="1200">
                <a:latin typeface="Mada"/>
                <a:ea typeface="Mada"/>
                <a:cs typeface="Mada"/>
                <a:sym typeface="Mada"/>
              </a:rPr>
              <a:t>4% are thought to be donor derived.</a:t>
            </a:r>
            <a:endParaRPr sz="1200">
              <a:latin typeface="Mada"/>
              <a:ea typeface="Mada"/>
              <a:cs typeface="Mada"/>
              <a:sym typeface="Mada"/>
            </a:endParaRPr>
          </a:p>
          <a:p>
            <a:pPr indent="-304800" lvl="0" marL="457200" rtl="0" algn="l">
              <a:lnSpc>
                <a:spcPct val="100000"/>
              </a:lnSpc>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Can rapidly progress and carry high mortality. </a:t>
            </a:r>
            <a:endParaRPr b="1" sz="1200">
              <a:solidFill>
                <a:srgbClr val="CC0000"/>
              </a:solidFill>
              <a:latin typeface="Mada"/>
              <a:ea typeface="Mada"/>
              <a:cs typeface="Mada"/>
              <a:sym typeface="Mada"/>
            </a:endParaRPr>
          </a:p>
          <a:p>
            <a:pPr indent="-304800" lvl="0" marL="457200" rtl="0" algn="l">
              <a:lnSpc>
                <a:spcPct val="100000"/>
              </a:lnSpc>
              <a:spcBef>
                <a:spcPts val="0"/>
              </a:spcBef>
              <a:spcAft>
                <a:spcPts val="0"/>
              </a:spcAft>
              <a:buSzPts val="1200"/>
              <a:buFont typeface="Mada"/>
              <a:buChar char="●"/>
            </a:pPr>
            <a:r>
              <a:rPr lang="ar" sz="1200">
                <a:latin typeface="Mada"/>
                <a:ea typeface="Mada"/>
                <a:cs typeface="Mada"/>
                <a:sym typeface="Mada"/>
              </a:rPr>
              <a:t>Small proportion are donor derived.</a:t>
            </a:r>
            <a:endParaRPr sz="1200">
              <a:latin typeface="Mada"/>
              <a:ea typeface="Mada"/>
              <a:cs typeface="Mada"/>
              <a:sym typeface="Mada"/>
            </a:endParaRPr>
          </a:p>
        </p:txBody>
      </p:sp>
      <p:sp>
        <p:nvSpPr>
          <p:cNvPr id="394" name="Google Shape;394;p20"/>
          <p:cNvSpPr/>
          <p:nvPr/>
        </p:nvSpPr>
        <p:spPr>
          <a:xfrm>
            <a:off x="471500" y="7291925"/>
            <a:ext cx="6687600" cy="1445700"/>
          </a:xfrm>
          <a:prstGeom prst="snip2SameRect">
            <a:avLst>
              <a:gd fmla="val 4479" name="adj1"/>
              <a:gd fmla="val 5003" name="adj2"/>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800">
              <a:solidFill>
                <a:srgbClr val="CC0000"/>
              </a:solidFill>
              <a:latin typeface="Cabin"/>
              <a:ea typeface="Cabin"/>
              <a:cs typeface="Cabin"/>
              <a:sym typeface="Cabin"/>
            </a:endParaRPr>
          </a:p>
        </p:txBody>
      </p:sp>
      <p:sp>
        <p:nvSpPr>
          <p:cNvPr id="395" name="Google Shape;395;p20"/>
          <p:cNvSpPr/>
          <p:nvPr/>
        </p:nvSpPr>
        <p:spPr>
          <a:xfrm>
            <a:off x="1224950" y="7094453"/>
            <a:ext cx="5180700" cy="468900"/>
          </a:xfrm>
          <a:prstGeom prst="snip2SameRect">
            <a:avLst>
              <a:gd fmla="val 28326" name="adj1"/>
              <a:gd fmla="val 27809" name="adj2"/>
            </a:avLst>
          </a:prstGeom>
          <a:solidFill>
            <a:srgbClr val="674EA7"/>
          </a:solidFill>
          <a:ln cap="flat" cmpd="sng" w="9525">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700">
                <a:solidFill>
                  <a:schemeClr val="lt1"/>
                </a:solidFill>
                <a:latin typeface="Cabin"/>
                <a:ea typeface="Cabin"/>
                <a:cs typeface="Cabin"/>
                <a:sym typeface="Cabin"/>
              </a:rPr>
              <a:t>Drug-Drug interactions</a:t>
            </a:r>
            <a:endParaRPr/>
          </a:p>
        </p:txBody>
      </p:sp>
      <p:sp>
        <p:nvSpPr>
          <p:cNvPr id="396" name="Google Shape;396;p20"/>
          <p:cNvSpPr txBox="1"/>
          <p:nvPr/>
        </p:nvSpPr>
        <p:spPr>
          <a:xfrm>
            <a:off x="382850" y="7424718"/>
            <a:ext cx="6864900" cy="1445700"/>
          </a:xfrm>
          <a:prstGeom prst="rect">
            <a:avLst/>
          </a:prstGeom>
          <a:noFill/>
          <a:ln>
            <a:noFill/>
          </a:ln>
        </p:spPr>
        <p:txBody>
          <a:bodyPr anchorCtr="0" anchor="t" bIns="232875" lIns="232875" spcFirstLastPara="1" rIns="232875" wrap="square" tIns="232875">
            <a:noAutofit/>
          </a:bodyPr>
          <a:lstStyle/>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MTOR inhibitors </a:t>
            </a:r>
            <a:r>
              <a:rPr b="1" lang="ar" sz="1200">
                <a:latin typeface="Mada"/>
                <a:ea typeface="Mada"/>
                <a:cs typeface="Mada"/>
                <a:sym typeface="Mada"/>
              </a:rPr>
              <a:t>(Sirolimus/everolimus).</a:t>
            </a:r>
            <a:endParaRPr b="1"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Calcineurin inhibitors </a:t>
            </a:r>
            <a:r>
              <a:rPr b="1" lang="ar" sz="1200">
                <a:latin typeface="Mada"/>
                <a:ea typeface="Mada"/>
                <a:cs typeface="Mada"/>
                <a:sym typeface="Mada"/>
              </a:rPr>
              <a:t>(Cyclosporin, tacrolimus).</a:t>
            </a:r>
            <a:endParaRPr b="1"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Frequent drug levels of calcineurin and MTORs is advised. </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ar" sz="1200">
                <a:latin typeface="Mada"/>
                <a:ea typeface="Mada"/>
                <a:cs typeface="Mada"/>
                <a:sym typeface="Mada"/>
              </a:rPr>
              <a:t>Corticosteroid and hence they are at risk for graft rejection.</a:t>
            </a:r>
            <a:endParaRPr b="1"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ar" sz="1200">
                <a:latin typeface="Mada"/>
                <a:ea typeface="Mada"/>
                <a:cs typeface="Mada"/>
                <a:sym typeface="Mada"/>
              </a:rPr>
              <a:t>Rifabutin based regimen is preferred to minimize interaction.</a:t>
            </a:r>
            <a:endParaRPr b="1" sz="1200">
              <a:latin typeface="Mada"/>
              <a:ea typeface="Mada"/>
              <a:cs typeface="Mada"/>
              <a:sym typeface="Mada"/>
            </a:endParaRPr>
          </a:p>
        </p:txBody>
      </p:sp>
      <p:sp>
        <p:nvSpPr>
          <p:cNvPr id="397" name="Google Shape;397;p20"/>
          <p:cNvSpPr txBox="1"/>
          <p:nvPr/>
        </p:nvSpPr>
        <p:spPr>
          <a:xfrm>
            <a:off x="247500" y="8777300"/>
            <a:ext cx="58269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TB and TNF alpha inhibitor inhibits</a:t>
            </a:r>
            <a:endParaRPr b="1" sz="2200">
              <a:highlight>
                <a:schemeClr val="accent4"/>
              </a:highlight>
              <a:latin typeface="Mada"/>
              <a:ea typeface="Mada"/>
              <a:cs typeface="Mada"/>
              <a:sym typeface="Mada"/>
            </a:endParaRPr>
          </a:p>
        </p:txBody>
      </p:sp>
      <p:sp>
        <p:nvSpPr>
          <p:cNvPr id="398" name="Google Shape;398;p20"/>
          <p:cNvSpPr txBox="1"/>
          <p:nvPr/>
        </p:nvSpPr>
        <p:spPr>
          <a:xfrm>
            <a:off x="336950" y="9287200"/>
            <a:ext cx="7122000" cy="1477500"/>
          </a:xfrm>
          <a:prstGeom prst="rect">
            <a:avLst/>
          </a:prstGeom>
          <a:noFill/>
          <a:ln>
            <a:noFill/>
          </a:ln>
        </p:spPr>
        <p:txBody>
          <a:bodyPr anchorCtr="0" anchor="t" bIns="91425" lIns="91425" spcFirstLastPara="1" rIns="91425" wrap="square" tIns="91425">
            <a:spAutoFit/>
          </a:bodyPr>
          <a:lstStyle/>
          <a:p>
            <a:pPr indent="-304800" lvl="0" marL="457200" rtl="0" algn="l">
              <a:lnSpc>
                <a:spcPct val="100000"/>
              </a:lnSpc>
              <a:spcBef>
                <a:spcPts val="0"/>
              </a:spcBef>
              <a:spcAft>
                <a:spcPts val="0"/>
              </a:spcAft>
              <a:buSzPts val="1200"/>
              <a:buFont typeface="Mada"/>
              <a:buChar char="●"/>
            </a:pPr>
            <a:r>
              <a:rPr b="1" lang="ar" sz="1200">
                <a:latin typeface="Mada"/>
                <a:ea typeface="Mada"/>
                <a:cs typeface="Mada"/>
                <a:sym typeface="Mada"/>
              </a:rPr>
              <a:t>TNF alpha inhibitors markedly increase the risk of active TB if infected.</a:t>
            </a:r>
            <a:endParaRPr b="1" sz="1200">
              <a:latin typeface="Mada"/>
              <a:ea typeface="Mada"/>
              <a:cs typeface="Mada"/>
              <a:sym typeface="Mada"/>
            </a:endParaRPr>
          </a:p>
          <a:p>
            <a:pPr indent="-304800" lvl="0" marL="457200" rtl="0" algn="l">
              <a:lnSpc>
                <a:spcPct val="100000"/>
              </a:lnSpc>
              <a:spcBef>
                <a:spcPts val="0"/>
              </a:spcBef>
              <a:spcAft>
                <a:spcPts val="0"/>
              </a:spcAft>
              <a:buSzPts val="1200"/>
              <a:buFont typeface="Mada"/>
              <a:buChar char="●"/>
            </a:pPr>
            <a:r>
              <a:rPr lang="ar" sz="1200">
                <a:latin typeface="Mada"/>
                <a:ea typeface="Mada"/>
                <a:cs typeface="Mada"/>
                <a:sym typeface="Mada"/>
              </a:rPr>
              <a:t>Can present with atypical TB (e.g., non-cavitary pulmonary disease, extrapulmonary disseminated).</a:t>
            </a:r>
            <a:endParaRPr sz="1200">
              <a:latin typeface="Mada"/>
              <a:ea typeface="Mada"/>
              <a:cs typeface="Mada"/>
              <a:sym typeface="Mada"/>
            </a:endParaRPr>
          </a:p>
          <a:p>
            <a:pPr indent="-304800" lvl="0" marL="457200" rtl="0" algn="l">
              <a:lnSpc>
                <a:spcPct val="100000"/>
              </a:lnSpc>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Increased TB morbidity and mortality.</a:t>
            </a:r>
            <a:endParaRPr b="1" sz="1200">
              <a:solidFill>
                <a:srgbClr val="CC0000"/>
              </a:solidFill>
              <a:latin typeface="Mada"/>
              <a:ea typeface="Mada"/>
              <a:cs typeface="Mada"/>
              <a:sym typeface="Mada"/>
            </a:endParaRPr>
          </a:p>
          <a:p>
            <a:pPr indent="-304800" lvl="0" marL="457200" rtl="0" algn="l">
              <a:lnSpc>
                <a:spcPct val="100000"/>
              </a:lnSpc>
              <a:spcBef>
                <a:spcPts val="0"/>
              </a:spcBef>
              <a:spcAft>
                <a:spcPts val="0"/>
              </a:spcAft>
              <a:buSzPts val="1200"/>
              <a:buFont typeface="Mada"/>
              <a:buChar char="●"/>
            </a:pPr>
            <a:r>
              <a:rPr lang="ar" sz="1200">
                <a:latin typeface="Mada"/>
                <a:ea typeface="Mada"/>
                <a:cs typeface="Mada"/>
                <a:sym typeface="Mada"/>
              </a:rPr>
              <a:t>Full monoclonal IgG1 monoclonal antibody most potent (i.e., </a:t>
            </a:r>
            <a:r>
              <a:rPr b="1" lang="ar" sz="1200">
                <a:latin typeface="Mada"/>
                <a:ea typeface="Mada"/>
                <a:cs typeface="Mada"/>
                <a:sym typeface="Mada"/>
              </a:rPr>
              <a:t>infliximab, adalimumab, golimumab</a:t>
            </a:r>
            <a:r>
              <a:rPr lang="ar" sz="1200">
                <a:latin typeface="Mada"/>
                <a:ea typeface="Mada"/>
                <a:cs typeface="Mada"/>
                <a:sym typeface="Mada"/>
              </a:rPr>
              <a:t>).</a:t>
            </a:r>
            <a:endParaRPr sz="1200">
              <a:latin typeface="Mada"/>
              <a:ea typeface="Mada"/>
              <a:cs typeface="Mada"/>
              <a:sym typeface="Mada"/>
            </a:endParaRPr>
          </a:p>
          <a:p>
            <a:pPr indent="-304800" lvl="0" marL="457200" rtl="0" algn="l">
              <a:lnSpc>
                <a:spcPct val="100000"/>
              </a:lnSpc>
              <a:spcBef>
                <a:spcPts val="0"/>
              </a:spcBef>
              <a:spcAft>
                <a:spcPts val="0"/>
              </a:spcAft>
              <a:buSzPts val="1200"/>
              <a:buFont typeface="Mada"/>
              <a:buChar char="●"/>
            </a:pPr>
            <a:r>
              <a:rPr b="1" lang="ar" sz="1200">
                <a:latin typeface="Mada"/>
                <a:ea typeface="Mada"/>
                <a:cs typeface="Mada"/>
                <a:sym typeface="Mada"/>
              </a:rPr>
              <a:t>It is recommended to do a PPD or IGRA prior to starting anti TNF:</a:t>
            </a:r>
            <a:endParaRPr b="1" sz="1200">
              <a:latin typeface="Mada"/>
              <a:ea typeface="Mada"/>
              <a:cs typeface="Mada"/>
              <a:sym typeface="Mada"/>
            </a:endParaRPr>
          </a:p>
          <a:p>
            <a:pPr indent="-304800" lvl="1" marL="914400" rtl="0" algn="l">
              <a:lnSpc>
                <a:spcPct val="100000"/>
              </a:lnSpc>
              <a:spcBef>
                <a:spcPts val="0"/>
              </a:spcBef>
              <a:spcAft>
                <a:spcPts val="0"/>
              </a:spcAft>
              <a:buSzPts val="1200"/>
              <a:buFont typeface="Mada"/>
              <a:buChar char="○"/>
            </a:pPr>
            <a:r>
              <a:rPr lang="ar" sz="1200">
                <a:latin typeface="Mada"/>
                <a:ea typeface="Mada"/>
                <a:cs typeface="Mada"/>
                <a:sym typeface="Mada"/>
              </a:rPr>
              <a:t>If any is positive, patient should be started on latent TB management before starting therapy </a:t>
            </a:r>
            <a:endParaRPr sz="1200">
              <a:latin typeface="Mada"/>
              <a:ea typeface="Mada"/>
              <a:cs typeface="Mada"/>
              <a:sym typeface="Mada"/>
            </a:endParaRPr>
          </a:p>
          <a:p>
            <a:pPr indent="0" lvl="0" marL="914400" rtl="0" algn="l">
              <a:lnSpc>
                <a:spcPct val="100000"/>
              </a:lnSpc>
              <a:spcBef>
                <a:spcPts val="0"/>
              </a:spcBef>
              <a:spcAft>
                <a:spcPts val="0"/>
              </a:spcAft>
              <a:buNone/>
            </a:pPr>
            <a:r>
              <a:rPr lang="ar" sz="1200">
                <a:latin typeface="Mada"/>
                <a:ea typeface="Mada"/>
                <a:cs typeface="Mada"/>
                <a:sym typeface="Mada"/>
              </a:rPr>
              <a:t>(2 -8 weeks).</a:t>
            </a:r>
            <a:endParaRPr sz="1200">
              <a:latin typeface="Mada"/>
              <a:ea typeface="Mada"/>
              <a:cs typeface="Mada"/>
              <a:sym typeface="Mada"/>
            </a:endParaRPr>
          </a:p>
        </p:txBody>
      </p:sp>
      <p:sp>
        <p:nvSpPr>
          <p:cNvPr id="399" name="Google Shape;399;p20"/>
          <p:cNvSpPr/>
          <p:nvPr/>
        </p:nvSpPr>
        <p:spPr>
          <a:xfrm>
            <a:off x="-7948800" y="7427740"/>
            <a:ext cx="7124700" cy="2572800"/>
          </a:xfrm>
          <a:prstGeom prst="roundRect">
            <a:avLst>
              <a:gd fmla="val 16667" name="adj"/>
            </a:avLst>
          </a:prstGeom>
          <a:noFill/>
          <a:ln cap="flat" cmpd="sng" w="28575">
            <a:solidFill>
              <a:srgbClr val="EFEFE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ar" sz="2000">
                <a:solidFill>
                  <a:srgbClr val="F3F3F3"/>
                </a:solidFill>
                <a:latin typeface="Pacifico"/>
                <a:ea typeface="Pacifico"/>
                <a:cs typeface="Pacifico"/>
                <a:sym typeface="Pacifico"/>
              </a:rPr>
              <a:t>An area for your notes </a:t>
            </a:r>
            <a:endParaRPr/>
          </a:p>
        </p:txBody>
      </p:sp>
      <p:sp>
        <p:nvSpPr>
          <p:cNvPr id="400" name="Google Shape;400;p20"/>
          <p:cNvSpPr txBox="1"/>
          <p:nvPr/>
        </p:nvSpPr>
        <p:spPr>
          <a:xfrm>
            <a:off x="247500" y="700100"/>
            <a:ext cx="73014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Immune reconstitution inflammatory syndrome (IRIS)</a:t>
            </a:r>
            <a:endParaRPr b="1" sz="2200">
              <a:highlight>
                <a:schemeClr val="accent4"/>
              </a:highlight>
              <a:latin typeface="Mada"/>
              <a:ea typeface="Mada"/>
              <a:cs typeface="Mada"/>
              <a:sym typeface="Mada"/>
            </a:endParaRPr>
          </a:p>
        </p:txBody>
      </p:sp>
      <p:sp>
        <p:nvSpPr>
          <p:cNvPr id="401" name="Google Shape;401;p20"/>
          <p:cNvSpPr txBox="1"/>
          <p:nvPr/>
        </p:nvSpPr>
        <p:spPr>
          <a:xfrm>
            <a:off x="8601650" y="1000700"/>
            <a:ext cx="7122000" cy="3509400"/>
          </a:xfrm>
          <a:prstGeom prst="rect">
            <a:avLst/>
          </a:prstGeom>
          <a:noFill/>
          <a:ln>
            <a:noFill/>
          </a:ln>
        </p:spPr>
        <p:txBody>
          <a:bodyPr anchorCtr="0" anchor="t" bIns="91425" lIns="91425" spcFirstLastPara="1" rIns="91425" wrap="square" tIns="91425">
            <a:spAutoFit/>
          </a:bodyPr>
          <a:lstStyle/>
          <a:p>
            <a:pPr indent="-304800" lvl="0" marL="457200" rtl="0" algn="l">
              <a:lnSpc>
                <a:spcPct val="100000"/>
              </a:lnSpc>
              <a:spcBef>
                <a:spcPts val="0"/>
              </a:spcBef>
              <a:spcAft>
                <a:spcPts val="0"/>
              </a:spcAft>
              <a:buSzPts val="1200"/>
              <a:buFont typeface="Mada"/>
              <a:buChar char="●"/>
            </a:pPr>
            <a:r>
              <a:rPr lang="ar" sz="1200">
                <a:latin typeface="Mada"/>
                <a:ea typeface="Mada"/>
                <a:cs typeface="Mada"/>
                <a:sym typeface="Mada"/>
              </a:rPr>
              <a:t>Two forms: </a:t>
            </a:r>
            <a:endParaRPr sz="1200">
              <a:latin typeface="Mada"/>
              <a:ea typeface="Mada"/>
              <a:cs typeface="Mada"/>
              <a:sym typeface="Mada"/>
            </a:endParaRPr>
          </a:p>
          <a:p>
            <a:pPr indent="-304800" lvl="1" marL="914400" rtl="0" algn="l">
              <a:lnSpc>
                <a:spcPct val="100000"/>
              </a:lnSpc>
              <a:spcBef>
                <a:spcPts val="0"/>
              </a:spcBef>
              <a:spcAft>
                <a:spcPts val="0"/>
              </a:spcAft>
              <a:buSzPts val="1200"/>
              <a:buFont typeface="Mada"/>
              <a:buChar char="○"/>
            </a:pPr>
            <a:r>
              <a:rPr lang="ar" sz="1200">
                <a:latin typeface="Mada"/>
                <a:ea typeface="Mada"/>
                <a:cs typeface="Mada"/>
                <a:sym typeface="Mada"/>
              </a:rPr>
              <a:t>Paradoxical worsening of TB when ART is started after TB treatment.</a:t>
            </a:r>
            <a:endParaRPr sz="1200">
              <a:latin typeface="Mada"/>
              <a:ea typeface="Mada"/>
              <a:cs typeface="Mada"/>
              <a:sym typeface="Mada"/>
            </a:endParaRPr>
          </a:p>
          <a:p>
            <a:pPr indent="-304800" lvl="1" marL="914400" rtl="0" algn="l">
              <a:lnSpc>
                <a:spcPct val="100000"/>
              </a:lnSpc>
              <a:spcBef>
                <a:spcPts val="0"/>
              </a:spcBef>
              <a:spcAft>
                <a:spcPts val="0"/>
              </a:spcAft>
              <a:buSzPts val="1200"/>
              <a:buFont typeface="Mada"/>
              <a:buChar char="○"/>
            </a:pPr>
            <a:r>
              <a:rPr lang="ar" sz="1200">
                <a:latin typeface="Mada"/>
                <a:ea typeface="Mada"/>
                <a:cs typeface="Mada"/>
                <a:sym typeface="Mada"/>
              </a:rPr>
              <a:t>Unmasking TB when ART started in setting of not yet recognized TB. </a:t>
            </a:r>
            <a:endParaRPr sz="1200">
              <a:latin typeface="Mada"/>
              <a:ea typeface="Mada"/>
              <a:cs typeface="Mada"/>
              <a:sym typeface="Mada"/>
            </a:endParaRPr>
          </a:p>
          <a:p>
            <a:pPr indent="-304800" lvl="0" marL="457200" rtl="0" algn="l">
              <a:lnSpc>
                <a:spcPct val="100000"/>
              </a:lnSpc>
              <a:spcBef>
                <a:spcPts val="0"/>
              </a:spcBef>
              <a:spcAft>
                <a:spcPts val="0"/>
              </a:spcAft>
              <a:buSzPts val="1200"/>
              <a:buFont typeface="Mada"/>
              <a:buChar char="●"/>
            </a:pPr>
            <a:r>
              <a:rPr lang="ar" sz="1200">
                <a:latin typeface="Mada"/>
                <a:ea typeface="Mada"/>
                <a:cs typeface="Mada"/>
                <a:sym typeface="Mada"/>
              </a:rPr>
              <a:t>Typically occurs 2 weeks to 3 months after starting ART.</a:t>
            </a:r>
            <a:endParaRPr sz="1200">
              <a:latin typeface="Mada"/>
              <a:ea typeface="Mada"/>
              <a:cs typeface="Mada"/>
              <a:sym typeface="Mada"/>
            </a:endParaRPr>
          </a:p>
          <a:p>
            <a:pPr indent="-304800" lvl="0" marL="457200" rtl="0" algn="l">
              <a:lnSpc>
                <a:spcPct val="100000"/>
              </a:lnSpc>
              <a:spcBef>
                <a:spcPts val="0"/>
              </a:spcBef>
              <a:spcAft>
                <a:spcPts val="0"/>
              </a:spcAft>
              <a:buSzPts val="1200"/>
              <a:buFont typeface="Mada"/>
              <a:buChar char="●"/>
            </a:pPr>
            <a:r>
              <a:rPr b="1" lang="ar" sz="1200">
                <a:latin typeface="Mada"/>
                <a:ea typeface="Mada"/>
                <a:cs typeface="Mada"/>
                <a:sym typeface="Mada"/>
              </a:rPr>
              <a:t>Risk Factors:</a:t>
            </a:r>
            <a:endParaRPr b="1" sz="1200">
              <a:latin typeface="Mada"/>
              <a:ea typeface="Mada"/>
              <a:cs typeface="Mada"/>
              <a:sym typeface="Mada"/>
            </a:endParaRPr>
          </a:p>
          <a:p>
            <a:pPr indent="-304800" lvl="1" marL="914400" rtl="0" algn="l">
              <a:lnSpc>
                <a:spcPct val="100000"/>
              </a:lnSpc>
              <a:spcBef>
                <a:spcPts val="0"/>
              </a:spcBef>
              <a:spcAft>
                <a:spcPts val="0"/>
              </a:spcAft>
              <a:buSzPts val="1200"/>
              <a:buFont typeface="Mada"/>
              <a:buChar char="○"/>
            </a:pPr>
            <a:r>
              <a:rPr lang="ar" sz="1200">
                <a:latin typeface="Mada"/>
                <a:ea typeface="Mada"/>
                <a:cs typeface="Mada"/>
                <a:sym typeface="Mada"/>
              </a:rPr>
              <a:t>CD4&lt; 50.</a:t>
            </a:r>
            <a:endParaRPr sz="1200">
              <a:latin typeface="Mada"/>
              <a:ea typeface="Mada"/>
              <a:cs typeface="Mada"/>
              <a:sym typeface="Mada"/>
            </a:endParaRPr>
          </a:p>
          <a:p>
            <a:pPr indent="-304800" lvl="1" marL="914400" rtl="0" algn="l">
              <a:lnSpc>
                <a:spcPct val="100000"/>
              </a:lnSpc>
              <a:spcBef>
                <a:spcPts val="0"/>
              </a:spcBef>
              <a:spcAft>
                <a:spcPts val="0"/>
              </a:spcAft>
              <a:buSzPts val="1200"/>
              <a:buFont typeface="Mada"/>
              <a:buChar char="○"/>
            </a:pPr>
            <a:r>
              <a:rPr lang="ar" sz="1200">
                <a:latin typeface="Mada"/>
                <a:ea typeface="Mada"/>
                <a:cs typeface="Mada"/>
                <a:sym typeface="Mada"/>
              </a:rPr>
              <a:t>High pre-ART viral load.</a:t>
            </a:r>
            <a:endParaRPr sz="1200">
              <a:latin typeface="Mada"/>
              <a:ea typeface="Mada"/>
              <a:cs typeface="Mada"/>
              <a:sym typeface="Mada"/>
            </a:endParaRPr>
          </a:p>
          <a:p>
            <a:pPr indent="-304800" lvl="1" marL="914400" rtl="0" algn="l">
              <a:lnSpc>
                <a:spcPct val="100000"/>
              </a:lnSpc>
              <a:spcBef>
                <a:spcPts val="0"/>
              </a:spcBef>
              <a:spcAft>
                <a:spcPts val="0"/>
              </a:spcAft>
              <a:buSzPts val="1200"/>
              <a:buFont typeface="Mada"/>
              <a:buChar char="○"/>
            </a:pPr>
            <a:r>
              <a:rPr lang="ar" sz="1200">
                <a:latin typeface="Mada"/>
                <a:ea typeface="Mada"/>
                <a:cs typeface="Mada"/>
                <a:sym typeface="Mada"/>
              </a:rPr>
              <a:t>Severe TB</a:t>
            </a:r>
            <a:endParaRPr sz="1200">
              <a:latin typeface="Mada"/>
              <a:ea typeface="Mada"/>
              <a:cs typeface="Mada"/>
              <a:sym typeface="Mada"/>
            </a:endParaRPr>
          </a:p>
          <a:p>
            <a:pPr indent="-304800" lvl="1" marL="914400" rtl="0" algn="l">
              <a:lnSpc>
                <a:spcPct val="100000"/>
              </a:lnSpc>
              <a:spcBef>
                <a:spcPts val="0"/>
              </a:spcBef>
              <a:spcAft>
                <a:spcPts val="0"/>
              </a:spcAft>
              <a:buSzPts val="1200"/>
              <a:buFont typeface="Mada"/>
              <a:buChar char="○"/>
            </a:pPr>
            <a:r>
              <a:rPr lang="ar" sz="1200">
                <a:latin typeface="Mada"/>
                <a:ea typeface="Mada"/>
                <a:cs typeface="Mada"/>
                <a:sym typeface="Mada"/>
              </a:rPr>
              <a:t>Short interval between initiation of TB treatment and ART.</a:t>
            </a:r>
            <a:endParaRPr sz="1200">
              <a:latin typeface="Mada"/>
              <a:ea typeface="Mada"/>
              <a:cs typeface="Mada"/>
              <a:sym typeface="Mada"/>
            </a:endParaRPr>
          </a:p>
          <a:p>
            <a:pPr indent="-304800" lvl="0" marL="457200" rtl="0" algn="l">
              <a:lnSpc>
                <a:spcPct val="100000"/>
              </a:lnSpc>
              <a:spcBef>
                <a:spcPts val="0"/>
              </a:spcBef>
              <a:spcAft>
                <a:spcPts val="0"/>
              </a:spcAft>
              <a:buSzPts val="1200"/>
              <a:buFont typeface="Mada"/>
              <a:buChar char="●"/>
            </a:pPr>
            <a:r>
              <a:rPr b="1" lang="ar" sz="1200">
                <a:latin typeface="Mada"/>
                <a:ea typeface="Mada"/>
                <a:cs typeface="Mada"/>
                <a:sym typeface="Mada"/>
              </a:rPr>
              <a:t>Protean manifestation:</a:t>
            </a:r>
            <a:endParaRPr b="1" sz="1200">
              <a:latin typeface="Mada"/>
              <a:ea typeface="Mada"/>
              <a:cs typeface="Mada"/>
              <a:sym typeface="Mada"/>
            </a:endParaRPr>
          </a:p>
          <a:p>
            <a:pPr indent="-304800" lvl="1" marL="914400" rtl="0" algn="l">
              <a:lnSpc>
                <a:spcPct val="100000"/>
              </a:lnSpc>
              <a:spcBef>
                <a:spcPts val="0"/>
              </a:spcBef>
              <a:spcAft>
                <a:spcPts val="0"/>
              </a:spcAft>
              <a:buSzPts val="1200"/>
              <a:buFont typeface="Mada"/>
              <a:buChar char="○"/>
            </a:pPr>
            <a:r>
              <a:rPr lang="ar" sz="1200">
                <a:latin typeface="Mada"/>
                <a:ea typeface="Mada"/>
                <a:cs typeface="Mada"/>
                <a:sym typeface="Mada"/>
              </a:rPr>
              <a:t>Fever, new lesion, extension of prior lesions.</a:t>
            </a:r>
            <a:endParaRPr sz="1200">
              <a:latin typeface="Mada"/>
              <a:ea typeface="Mada"/>
              <a:cs typeface="Mada"/>
              <a:sym typeface="Mada"/>
            </a:endParaRPr>
          </a:p>
          <a:p>
            <a:pPr indent="-304800" lvl="0" marL="457200" rtl="0" algn="l">
              <a:lnSpc>
                <a:spcPct val="100000"/>
              </a:lnSpc>
              <a:spcBef>
                <a:spcPts val="0"/>
              </a:spcBef>
              <a:spcAft>
                <a:spcPts val="0"/>
              </a:spcAft>
              <a:buSzPts val="1200"/>
              <a:buFont typeface="Mada"/>
              <a:buChar char="●"/>
            </a:pPr>
            <a:r>
              <a:rPr b="1" lang="ar" sz="1200">
                <a:latin typeface="Mada"/>
                <a:ea typeface="Mada"/>
                <a:cs typeface="Mada"/>
                <a:sym typeface="Mada"/>
              </a:rPr>
              <a:t>Management approach in IRIS:</a:t>
            </a:r>
            <a:endParaRPr b="1" sz="1200">
              <a:latin typeface="Mada"/>
              <a:ea typeface="Mada"/>
              <a:cs typeface="Mada"/>
              <a:sym typeface="Mada"/>
            </a:endParaRPr>
          </a:p>
          <a:p>
            <a:pPr indent="-304800" lvl="1" marL="914400" rtl="0" algn="l">
              <a:lnSpc>
                <a:spcPct val="100000"/>
              </a:lnSpc>
              <a:spcBef>
                <a:spcPts val="0"/>
              </a:spcBef>
              <a:spcAft>
                <a:spcPts val="0"/>
              </a:spcAft>
              <a:buSzPts val="1200"/>
              <a:buFont typeface="Mada"/>
              <a:buChar char="○"/>
            </a:pPr>
            <a:r>
              <a:rPr lang="ar" sz="1200">
                <a:latin typeface="Mada"/>
                <a:ea typeface="Mada"/>
                <a:cs typeface="Mada"/>
                <a:sym typeface="Mada"/>
              </a:rPr>
              <a:t>Deal promptly with any limited space issue: CNS inflammation, obstructing adenopathy), corticosteroid, surgery if needed. Consider other differential diagnosis:</a:t>
            </a:r>
            <a:endParaRPr sz="1200">
              <a:latin typeface="Mada"/>
              <a:ea typeface="Mada"/>
              <a:cs typeface="Mada"/>
              <a:sym typeface="Mada"/>
            </a:endParaRPr>
          </a:p>
          <a:p>
            <a:pPr indent="-304800" lvl="1" marL="914400" rtl="0" algn="l">
              <a:lnSpc>
                <a:spcPct val="100000"/>
              </a:lnSpc>
              <a:spcBef>
                <a:spcPts val="0"/>
              </a:spcBef>
              <a:spcAft>
                <a:spcPts val="0"/>
              </a:spcAft>
              <a:buSzPts val="1200"/>
              <a:buFont typeface="Mada"/>
              <a:buChar char="○"/>
            </a:pPr>
            <a:r>
              <a:rPr lang="ar" sz="1200">
                <a:latin typeface="Mada"/>
                <a:ea typeface="Mada"/>
                <a:cs typeface="Mada"/>
                <a:sym typeface="Mada"/>
              </a:rPr>
              <a:t>Give NSAID in mild cases.</a:t>
            </a:r>
            <a:endParaRPr sz="1200">
              <a:latin typeface="Mada"/>
              <a:ea typeface="Mada"/>
              <a:cs typeface="Mada"/>
              <a:sym typeface="Mada"/>
            </a:endParaRPr>
          </a:p>
          <a:p>
            <a:pPr indent="-304800" lvl="1" marL="914400" rtl="0" algn="l">
              <a:lnSpc>
                <a:spcPct val="100000"/>
              </a:lnSpc>
              <a:spcBef>
                <a:spcPts val="0"/>
              </a:spcBef>
              <a:spcAft>
                <a:spcPts val="0"/>
              </a:spcAft>
              <a:buSzPts val="1200"/>
              <a:buFont typeface="Mada"/>
              <a:buChar char="○"/>
            </a:pPr>
            <a:r>
              <a:rPr lang="ar" sz="1200">
                <a:latin typeface="Mada"/>
                <a:ea typeface="Mada"/>
                <a:cs typeface="Mada"/>
                <a:sym typeface="Mada"/>
              </a:rPr>
              <a:t>Give corticosteroids in more severe and refractory cases: Prednisone 1.5 mg/kg/day for two weeks then 0.75 mg/kg/day for two weeks.</a:t>
            </a:r>
            <a:endParaRPr sz="1200">
              <a:latin typeface="Mada"/>
              <a:ea typeface="Mada"/>
              <a:cs typeface="Mada"/>
              <a:sym typeface="Mada"/>
            </a:endParaRPr>
          </a:p>
          <a:p>
            <a:pPr indent="-304800" lvl="1" marL="914400" rtl="0" algn="l">
              <a:lnSpc>
                <a:spcPct val="100000"/>
              </a:lnSpc>
              <a:spcBef>
                <a:spcPts val="0"/>
              </a:spcBef>
              <a:spcAft>
                <a:spcPts val="0"/>
              </a:spcAft>
              <a:buSzPts val="1200"/>
              <a:buFont typeface="Mada"/>
              <a:buChar char="○"/>
            </a:pPr>
            <a:r>
              <a:rPr lang="ar" sz="1200">
                <a:latin typeface="Mada"/>
                <a:ea typeface="Mada"/>
                <a:cs typeface="Mada"/>
                <a:sym typeface="Mada"/>
              </a:rPr>
              <a:t>Continue both TB plus ART.</a:t>
            </a:r>
            <a:endParaRPr sz="1200">
              <a:latin typeface="Mada"/>
              <a:ea typeface="Mada"/>
              <a:cs typeface="Mada"/>
              <a:sym typeface="Mada"/>
            </a:endParaRPr>
          </a:p>
        </p:txBody>
      </p:sp>
      <p:graphicFrame>
        <p:nvGraphicFramePr>
          <p:cNvPr id="402" name="Google Shape;402;p20"/>
          <p:cNvGraphicFramePr/>
          <p:nvPr/>
        </p:nvGraphicFramePr>
        <p:xfrm>
          <a:off x="129300" y="1226900"/>
          <a:ext cx="3000000" cy="3000000"/>
        </p:xfrm>
        <a:graphic>
          <a:graphicData uri="http://schemas.openxmlformats.org/drawingml/2006/table">
            <a:tbl>
              <a:tblPr>
                <a:noFill/>
                <a:tableStyleId>{F776B67F-9277-4704-A837-29A35E79B37A}</a:tableStyleId>
              </a:tblPr>
              <a:tblGrid>
                <a:gridCol w="1226000"/>
                <a:gridCol w="6075400"/>
              </a:tblGrid>
              <a:tr h="520800">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F</a:t>
                      </a:r>
                      <a:r>
                        <a:rPr b="1" lang="ar" sz="1200">
                          <a:solidFill>
                            <a:srgbClr val="FFFFFF"/>
                          </a:solidFill>
                          <a:latin typeface="Mada"/>
                          <a:ea typeface="Mada"/>
                          <a:cs typeface="Mada"/>
                          <a:sym typeface="Mada"/>
                        </a:rPr>
                        <a:t>orms</a:t>
                      </a:r>
                      <a:endParaRPr b="1" sz="1200">
                        <a:solidFill>
                          <a:srgbClr val="FFFFFF"/>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674EA7"/>
                    </a:solidFill>
                  </a:tcPr>
                </a:tc>
                <a:tc>
                  <a:txBody>
                    <a:bodyPr/>
                    <a:lstStyle/>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Two forms: </a:t>
                      </a:r>
                      <a:endParaRPr sz="1100">
                        <a:solidFill>
                          <a:schemeClr val="dk1"/>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b="1" lang="ar" sz="1100">
                          <a:solidFill>
                            <a:schemeClr val="dk1"/>
                          </a:solidFill>
                          <a:latin typeface="Mada"/>
                          <a:ea typeface="Mada"/>
                          <a:cs typeface="Mada"/>
                          <a:sym typeface="Mada"/>
                        </a:rPr>
                        <a:t>Paradoxical worsening </a:t>
                      </a:r>
                      <a:r>
                        <a:rPr lang="ar" sz="1100">
                          <a:solidFill>
                            <a:schemeClr val="dk1"/>
                          </a:solidFill>
                          <a:latin typeface="Mada"/>
                          <a:ea typeface="Mada"/>
                          <a:cs typeface="Mada"/>
                          <a:sym typeface="Mada"/>
                        </a:rPr>
                        <a:t>of TB when ART is started after TB treatment.</a:t>
                      </a:r>
                      <a:endParaRPr sz="1100">
                        <a:solidFill>
                          <a:schemeClr val="dk1"/>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b="1" lang="ar" sz="1100">
                          <a:solidFill>
                            <a:schemeClr val="dk1"/>
                          </a:solidFill>
                          <a:latin typeface="Mada"/>
                          <a:ea typeface="Mada"/>
                          <a:cs typeface="Mada"/>
                          <a:sym typeface="Mada"/>
                        </a:rPr>
                        <a:t>Unmasking TB</a:t>
                      </a:r>
                      <a:r>
                        <a:rPr lang="ar" sz="1100">
                          <a:solidFill>
                            <a:schemeClr val="dk1"/>
                          </a:solidFill>
                          <a:latin typeface="Mada"/>
                          <a:ea typeface="Mada"/>
                          <a:cs typeface="Mada"/>
                          <a:sym typeface="Mada"/>
                        </a:rPr>
                        <a:t> when ART started in setting of not yet recognized TB. </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Typically occurs 2 weeks to 3 months after starting ART.</a:t>
                      </a:r>
                      <a:endParaRPr sz="1100"/>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520800">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Risk Factors</a:t>
                      </a:r>
                      <a:endParaRPr b="1" sz="1200">
                        <a:solidFill>
                          <a:srgbClr val="FFFFFF"/>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674EA7"/>
                    </a:solidFill>
                  </a:tcPr>
                </a:tc>
                <a:tc>
                  <a:txBody>
                    <a:bodyPr/>
                    <a:lstStyle/>
                    <a:p>
                      <a:pPr indent="-298450" lvl="0" marL="457200" rtl="0" algn="l">
                        <a:spcBef>
                          <a:spcPts val="0"/>
                        </a:spcBef>
                        <a:spcAft>
                          <a:spcPts val="0"/>
                        </a:spcAft>
                        <a:buClr>
                          <a:schemeClr val="dk1"/>
                        </a:buClr>
                        <a:buSzPts val="1100"/>
                        <a:buFont typeface="Mada"/>
                        <a:buChar char="●"/>
                      </a:pPr>
                      <a:r>
                        <a:rPr b="1" lang="ar" sz="1100">
                          <a:solidFill>
                            <a:schemeClr val="dk1"/>
                          </a:solidFill>
                          <a:latin typeface="Mada"/>
                          <a:ea typeface="Mada"/>
                          <a:cs typeface="Mada"/>
                          <a:sym typeface="Mada"/>
                        </a:rPr>
                        <a:t>CD4&lt; 50.</a:t>
                      </a:r>
                      <a:endParaRPr b="1"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High pre-ART viral load.</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Severe TB</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Short interval between initiation of TB treatment and ART.</a:t>
                      </a:r>
                      <a:endParaRPr sz="1100"/>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329825">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Protean manifestation</a:t>
                      </a:r>
                      <a:endParaRPr b="1" sz="1200">
                        <a:solidFill>
                          <a:srgbClr val="FFFFFF"/>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674EA7"/>
                    </a:solidFill>
                  </a:tcPr>
                </a:tc>
                <a:tc>
                  <a:txBody>
                    <a:bodyPr/>
                    <a:lstStyle/>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Fever, new lesion, extension of prior lesions.</a:t>
                      </a:r>
                      <a:endParaRPr sz="1100"/>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r h="729125">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Management approach in IRIS</a:t>
                      </a:r>
                      <a:endParaRPr b="1" sz="1200">
                        <a:solidFill>
                          <a:srgbClr val="FFFFFF"/>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674EA7"/>
                    </a:solidFill>
                  </a:tcPr>
                </a:tc>
                <a:tc>
                  <a:txBody>
                    <a:bodyPr/>
                    <a:lstStyle/>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Deal promptly with any limited space issue: (CNS inflammation, obstructing adenopathy), corticosteroid, surgery if needed. </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Consider other differential diagnosis</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Give </a:t>
                      </a:r>
                      <a:r>
                        <a:rPr b="1" lang="ar" sz="1100">
                          <a:solidFill>
                            <a:schemeClr val="dk1"/>
                          </a:solidFill>
                          <a:latin typeface="Mada"/>
                          <a:ea typeface="Mada"/>
                          <a:cs typeface="Mada"/>
                          <a:sym typeface="Mada"/>
                        </a:rPr>
                        <a:t>NSAID</a:t>
                      </a:r>
                      <a:r>
                        <a:rPr lang="ar" sz="1100">
                          <a:solidFill>
                            <a:schemeClr val="dk1"/>
                          </a:solidFill>
                          <a:latin typeface="Mada"/>
                          <a:ea typeface="Mada"/>
                          <a:cs typeface="Mada"/>
                          <a:sym typeface="Mada"/>
                        </a:rPr>
                        <a:t> in </a:t>
                      </a:r>
                      <a:r>
                        <a:rPr b="1" lang="ar" sz="1100">
                          <a:solidFill>
                            <a:schemeClr val="dk1"/>
                          </a:solidFill>
                          <a:latin typeface="Mada"/>
                          <a:ea typeface="Mada"/>
                          <a:cs typeface="Mada"/>
                          <a:sym typeface="Mada"/>
                        </a:rPr>
                        <a:t>mild</a:t>
                      </a:r>
                      <a:r>
                        <a:rPr lang="ar" sz="1100">
                          <a:solidFill>
                            <a:schemeClr val="dk1"/>
                          </a:solidFill>
                          <a:latin typeface="Mada"/>
                          <a:ea typeface="Mada"/>
                          <a:cs typeface="Mada"/>
                          <a:sym typeface="Mada"/>
                        </a:rPr>
                        <a:t> cases.</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b="1" lang="ar" sz="1100">
                          <a:solidFill>
                            <a:schemeClr val="dk1"/>
                          </a:solidFill>
                          <a:latin typeface="Mada"/>
                          <a:ea typeface="Mada"/>
                          <a:cs typeface="Mada"/>
                          <a:sym typeface="Mada"/>
                        </a:rPr>
                        <a:t>Give corticosteroids in more severe and refractory cases</a:t>
                      </a:r>
                      <a:r>
                        <a:rPr lang="ar" sz="1100">
                          <a:solidFill>
                            <a:schemeClr val="dk1"/>
                          </a:solidFill>
                          <a:latin typeface="Mada"/>
                          <a:ea typeface="Mada"/>
                          <a:cs typeface="Mada"/>
                          <a:sym typeface="Mada"/>
                        </a:rPr>
                        <a:t>: </a:t>
                      </a:r>
                      <a:r>
                        <a:rPr lang="ar" sz="1100" u="sng">
                          <a:solidFill>
                            <a:schemeClr val="dk1"/>
                          </a:solidFill>
                          <a:latin typeface="Mada"/>
                          <a:ea typeface="Mada"/>
                          <a:cs typeface="Mada"/>
                          <a:sym typeface="Mada"/>
                        </a:rPr>
                        <a:t>Prednisone </a:t>
                      </a:r>
                      <a:r>
                        <a:rPr lang="ar" sz="1100">
                          <a:solidFill>
                            <a:schemeClr val="dk1"/>
                          </a:solidFill>
                          <a:latin typeface="Mada"/>
                          <a:ea typeface="Mada"/>
                          <a:cs typeface="Mada"/>
                          <a:sym typeface="Mada"/>
                        </a:rPr>
                        <a:t>1.5 mg/kg/day for two weeks then 0.75 mg/kg/day for two weeks.</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b="1" lang="ar" sz="1100">
                          <a:solidFill>
                            <a:srgbClr val="CC0000"/>
                          </a:solidFill>
                          <a:latin typeface="Mada"/>
                          <a:ea typeface="Mada"/>
                          <a:cs typeface="Mada"/>
                          <a:sym typeface="Mada"/>
                        </a:rPr>
                        <a:t>Continue both TB plus ART</a:t>
                      </a:r>
                      <a:r>
                        <a:rPr lang="ar" sz="1100">
                          <a:solidFill>
                            <a:schemeClr val="dk1"/>
                          </a:solidFill>
                          <a:latin typeface="Mada"/>
                          <a:ea typeface="Mada"/>
                          <a:cs typeface="Mada"/>
                          <a:sym typeface="Mada"/>
                        </a:rPr>
                        <a:t>.</a:t>
                      </a:r>
                      <a:endParaRPr sz="1100"/>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21"/>
          <p:cNvSpPr txBox="1"/>
          <p:nvPr>
            <p:ph idx="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t>‹#›</a:t>
            </a:fld>
            <a:endParaRPr/>
          </a:p>
        </p:txBody>
      </p:sp>
      <p:cxnSp>
        <p:nvCxnSpPr>
          <p:cNvPr id="408" name="Google Shape;408;p21"/>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409" name="Google Shape;409;p21"/>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Diagnosis of Latent TB</a:t>
            </a:r>
            <a:endParaRPr b="1" sz="2600">
              <a:latin typeface="Mada"/>
              <a:ea typeface="Mada"/>
              <a:cs typeface="Mada"/>
              <a:sym typeface="Mada"/>
            </a:endParaRPr>
          </a:p>
        </p:txBody>
      </p:sp>
      <p:sp>
        <p:nvSpPr>
          <p:cNvPr id="410" name="Google Shape;410;p21"/>
          <p:cNvSpPr txBox="1"/>
          <p:nvPr/>
        </p:nvSpPr>
        <p:spPr>
          <a:xfrm>
            <a:off x="247500" y="623900"/>
            <a:ext cx="58269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Tuberculin skin test (TST)</a:t>
            </a:r>
            <a:endParaRPr b="1" sz="2200">
              <a:highlight>
                <a:schemeClr val="accent4"/>
              </a:highlight>
              <a:latin typeface="Mada"/>
              <a:ea typeface="Mada"/>
              <a:cs typeface="Mada"/>
              <a:sym typeface="Mada"/>
            </a:endParaRPr>
          </a:p>
        </p:txBody>
      </p:sp>
      <p:sp>
        <p:nvSpPr>
          <p:cNvPr id="411" name="Google Shape;411;p21"/>
          <p:cNvSpPr txBox="1"/>
          <p:nvPr/>
        </p:nvSpPr>
        <p:spPr>
          <a:xfrm>
            <a:off x="247500" y="8061995"/>
            <a:ext cx="58269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Interferon gamma release assays- IGRA</a:t>
            </a:r>
            <a:endParaRPr b="1" sz="2200">
              <a:highlight>
                <a:schemeClr val="accent4"/>
              </a:highlight>
              <a:latin typeface="Mada"/>
              <a:ea typeface="Mada"/>
              <a:cs typeface="Mada"/>
              <a:sym typeface="Mada"/>
            </a:endParaRPr>
          </a:p>
        </p:txBody>
      </p:sp>
      <p:sp>
        <p:nvSpPr>
          <p:cNvPr id="412" name="Google Shape;412;p21"/>
          <p:cNvSpPr txBox="1"/>
          <p:nvPr/>
        </p:nvSpPr>
        <p:spPr>
          <a:xfrm>
            <a:off x="247500" y="8512600"/>
            <a:ext cx="7164900" cy="2195400"/>
          </a:xfrm>
          <a:prstGeom prst="rect">
            <a:avLst/>
          </a:prstGeom>
          <a:noFill/>
          <a:ln>
            <a:noFill/>
          </a:ln>
        </p:spPr>
        <p:txBody>
          <a:bodyPr anchorCtr="0" anchor="t" bIns="91425" lIns="91425" spcFirstLastPara="1" rIns="91425" wrap="square" tIns="91425">
            <a:spAutoFit/>
          </a:bodyPr>
          <a:lstStyle/>
          <a:p>
            <a:pPr indent="-304800" lvl="0" marL="457200" rtl="0" algn="l">
              <a:lnSpc>
                <a:spcPct val="100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Two tests are currently available: </a:t>
            </a:r>
            <a:endParaRPr sz="1200">
              <a:solidFill>
                <a:schemeClr val="dk1"/>
              </a:solidFill>
              <a:latin typeface="Mada"/>
              <a:ea typeface="Mada"/>
              <a:cs typeface="Mada"/>
              <a:sym typeface="Mada"/>
            </a:endParaRPr>
          </a:p>
          <a:p>
            <a:pPr indent="-304800" lvl="1" marL="914400" rtl="0" algn="l">
              <a:lnSpc>
                <a:spcPct val="100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QuantiFERON-TB</a:t>
            </a:r>
            <a:endParaRPr sz="1200">
              <a:solidFill>
                <a:schemeClr val="dk1"/>
              </a:solidFill>
              <a:latin typeface="Mada"/>
              <a:ea typeface="Mada"/>
              <a:cs typeface="Mada"/>
              <a:sym typeface="Mada"/>
            </a:endParaRPr>
          </a:p>
          <a:p>
            <a:pPr indent="-304800" lvl="1" marL="914400" rtl="0" algn="l">
              <a:lnSpc>
                <a:spcPct val="100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T-SPOT.TB.</a:t>
            </a:r>
            <a:endParaRPr sz="1200">
              <a:solidFill>
                <a:schemeClr val="dk1"/>
              </a:solidFill>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Blood based</a:t>
            </a:r>
            <a:r>
              <a:rPr lang="ar" sz="1200">
                <a:solidFill>
                  <a:schemeClr val="dk1"/>
                </a:solidFill>
                <a:latin typeface="Mada"/>
                <a:ea typeface="Mada"/>
                <a:cs typeface="Mada"/>
                <a:sym typeface="Mada"/>
              </a:rPr>
              <a:t>, in vitro stimulation of WBC with protein antigens specific for M. TB.</a:t>
            </a:r>
            <a:endParaRPr sz="1200">
              <a:solidFill>
                <a:schemeClr val="dk1"/>
              </a:solidFill>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The advantage of IGRA over PPD is that there is </a:t>
            </a:r>
            <a:r>
              <a:rPr b="1" lang="ar" sz="1200">
                <a:solidFill>
                  <a:srgbClr val="CC0000"/>
                </a:solidFill>
                <a:latin typeface="Mada"/>
                <a:ea typeface="Mada"/>
                <a:cs typeface="Mada"/>
                <a:sym typeface="Mada"/>
              </a:rPr>
              <a:t>no cross reactivity with BCG vaccine.</a:t>
            </a:r>
            <a:r>
              <a:rPr b="1" lang="ar" sz="1200">
                <a:solidFill>
                  <a:schemeClr val="dk1"/>
                </a:solidFill>
                <a:latin typeface="Mada"/>
                <a:ea typeface="Mada"/>
                <a:cs typeface="Mada"/>
                <a:sym typeface="Mada"/>
              </a:rPr>
              <a:t> </a:t>
            </a:r>
            <a:endParaRPr b="1" sz="1200">
              <a:solidFill>
                <a:schemeClr val="dk1"/>
              </a:solidFill>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IGRA is </a:t>
            </a:r>
            <a:r>
              <a:rPr b="1" lang="ar" sz="1200">
                <a:solidFill>
                  <a:schemeClr val="dk1"/>
                </a:solidFill>
                <a:latin typeface="Mada"/>
                <a:ea typeface="Mada"/>
                <a:cs typeface="Mada"/>
                <a:sym typeface="Mada"/>
              </a:rPr>
              <a:t>as sensitive</a:t>
            </a:r>
            <a:r>
              <a:rPr lang="ar" sz="1200">
                <a:solidFill>
                  <a:schemeClr val="dk1"/>
                </a:solidFill>
                <a:latin typeface="Mada"/>
                <a:ea typeface="Mada"/>
                <a:cs typeface="Mada"/>
                <a:sym typeface="Mada"/>
              </a:rPr>
              <a:t> as PPD </a:t>
            </a:r>
            <a:r>
              <a:rPr b="1" lang="ar" sz="1200">
                <a:solidFill>
                  <a:schemeClr val="dk1"/>
                </a:solidFill>
                <a:latin typeface="Mada"/>
                <a:ea typeface="Mada"/>
                <a:cs typeface="Mada"/>
                <a:sym typeface="Mada"/>
              </a:rPr>
              <a:t>but more specific</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False </a:t>
            </a:r>
            <a:r>
              <a:rPr b="1" lang="ar" sz="1200">
                <a:solidFill>
                  <a:schemeClr val="dk1"/>
                </a:solidFill>
                <a:latin typeface="Mada"/>
                <a:ea typeface="Mada"/>
                <a:cs typeface="Mada"/>
                <a:sym typeface="Mada"/>
              </a:rPr>
              <a:t>Positive</a:t>
            </a:r>
            <a:r>
              <a:rPr b="1" lang="ar" sz="1200">
                <a:solidFill>
                  <a:schemeClr val="dk1"/>
                </a:solidFill>
                <a:latin typeface="Mada"/>
                <a:ea typeface="Mada"/>
                <a:cs typeface="Mada"/>
                <a:sym typeface="Mada"/>
              </a:rPr>
              <a:t>: caused by</a:t>
            </a:r>
            <a:r>
              <a:rPr b="1" lang="ar" sz="1200">
                <a:solidFill>
                  <a:srgbClr val="CC0000"/>
                </a:solidFill>
                <a:latin typeface="Mada"/>
                <a:ea typeface="Mada"/>
                <a:cs typeface="Mada"/>
                <a:sym typeface="Mada"/>
              </a:rPr>
              <a:t> M. Kansasii and M. Marinum.</a:t>
            </a:r>
            <a:endParaRPr b="1" sz="1200">
              <a:solidFill>
                <a:srgbClr val="CC0000"/>
              </a:solidFill>
              <a:latin typeface="Mada"/>
              <a:ea typeface="Mada"/>
              <a:cs typeface="Mada"/>
              <a:sym typeface="Mada"/>
            </a:endParaRPr>
          </a:p>
          <a:p>
            <a:pPr indent="-304800" lvl="0" marL="457200" rtl="0" algn="l">
              <a:lnSpc>
                <a:spcPct val="100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False Negative:</a:t>
            </a:r>
            <a:r>
              <a:rPr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in immunocompromised</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457200" rtl="0" algn="l">
              <a:lnSpc>
                <a:spcPct val="100000"/>
              </a:lnSpc>
              <a:spcBef>
                <a:spcPts val="0"/>
              </a:spcBef>
              <a:spcAft>
                <a:spcPts val="0"/>
              </a:spcAft>
              <a:buClr>
                <a:srgbClr val="073763"/>
              </a:buClr>
              <a:buSzPts val="1200"/>
              <a:buFont typeface="Mada"/>
              <a:buChar char="●"/>
            </a:pPr>
            <a:r>
              <a:rPr lang="ar" sz="1200">
                <a:solidFill>
                  <a:srgbClr val="073763"/>
                </a:solidFill>
                <a:latin typeface="Mada"/>
                <a:ea typeface="Mada"/>
                <a:cs typeface="Mada"/>
                <a:sym typeface="Mada"/>
              </a:rPr>
              <a:t>The test does not differentiate between active and latent infection.</a:t>
            </a:r>
            <a:endParaRPr sz="1200">
              <a:solidFill>
                <a:srgbClr val="073763"/>
              </a:solidFill>
              <a:latin typeface="Mada"/>
              <a:ea typeface="Mada"/>
              <a:cs typeface="Mada"/>
              <a:sym typeface="Mada"/>
            </a:endParaRPr>
          </a:p>
          <a:p>
            <a:pPr indent="-304800" lvl="0" marL="457200" rtl="0" algn="l">
              <a:lnSpc>
                <a:spcPct val="100000"/>
              </a:lnSpc>
              <a:spcBef>
                <a:spcPts val="0"/>
              </a:spcBef>
              <a:spcAft>
                <a:spcPts val="0"/>
              </a:spcAft>
              <a:buClr>
                <a:srgbClr val="073763"/>
              </a:buClr>
              <a:buSzPts val="1200"/>
              <a:buFont typeface="Mada"/>
              <a:buChar char="●"/>
            </a:pPr>
            <a:r>
              <a:rPr b="1" lang="ar" sz="1200">
                <a:solidFill>
                  <a:srgbClr val="073763"/>
                </a:solidFill>
                <a:latin typeface="Mada"/>
                <a:ea typeface="Mada"/>
                <a:cs typeface="Mada"/>
                <a:sym typeface="Mada"/>
              </a:rPr>
              <a:t>TST </a:t>
            </a:r>
            <a:r>
              <a:rPr lang="ar" sz="1200">
                <a:solidFill>
                  <a:srgbClr val="073763"/>
                </a:solidFill>
                <a:latin typeface="Mada"/>
                <a:ea typeface="Mada"/>
                <a:cs typeface="Mada"/>
                <a:sym typeface="Mada"/>
              </a:rPr>
              <a:t>remains the </a:t>
            </a:r>
            <a:r>
              <a:rPr b="1" lang="ar" sz="1200">
                <a:solidFill>
                  <a:srgbClr val="073763"/>
                </a:solidFill>
                <a:latin typeface="Mada"/>
                <a:ea typeface="Mada"/>
                <a:cs typeface="Mada"/>
                <a:sym typeface="Mada"/>
              </a:rPr>
              <a:t>first choice in children</a:t>
            </a:r>
            <a:r>
              <a:rPr lang="ar" sz="1200">
                <a:solidFill>
                  <a:srgbClr val="073763"/>
                </a:solidFill>
                <a:latin typeface="Mada"/>
                <a:ea typeface="Mada"/>
                <a:cs typeface="Mada"/>
                <a:sym typeface="Mada"/>
              </a:rPr>
              <a:t>, while </a:t>
            </a:r>
            <a:r>
              <a:rPr b="1" lang="ar" sz="1200">
                <a:solidFill>
                  <a:srgbClr val="073763"/>
                </a:solidFill>
                <a:latin typeface="Mada"/>
                <a:ea typeface="Mada"/>
                <a:cs typeface="Mada"/>
                <a:sym typeface="Mada"/>
              </a:rPr>
              <a:t>IGRA </a:t>
            </a:r>
            <a:r>
              <a:rPr lang="ar" sz="1200">
                <a:solidFill>
                  <a:srgbClr val="073763"/>
                </a:solidFill>
                <a:latin typeface="Mada"/>
                <a:ea typeface="Mada"/>
                <a:cs typeface="Mada"/>
                <a:sym typeface="Mada"/>
              </a:rPr>
              <a:t>represents the </a:t>
            </a:r>
            <a:r>
              <a:rPr b="1" lang="ar" sz="1200">
                <a:solidFill>
                  <a:srgbClr val="073763"/>
                </a:solidFill>
                <a:latin typeface="Mada"/>
                <a:ea typeface="Mada"/>
                <a:cs typeface="Mada"/>
                <a:sym typeface="Mada"/>
              </a:rPr>
              <a:t>first choice for individuals with HIV.</a:t>
            </a:r>
            <a:endParaRPr b="1" sz="1200">
              <a:solidFill>
                <a:srgbClr val="073763"/>
              </a:solidFill>
              <a:latin typeface="Mada"/>
              <a:ea typeface="Mada"/>
              <a:cs typeface="Mada"/>
              <a:sym typeface="Mada"/>
            </a:endParaRPr>
          </a:p>
        </p:txBody>
      </p:sp>
      <p:graphicFrame>
        <p:nvGraphicFramePr>
          <p:cNvPr id="413" name="Google Shape;413;p21"/>
          <p:cNvGraphicFramePr/>
          <p:nvPr/>
        </p:nvGraphicFramePr>
        <p:xfrm>
          <a:off x="365360" y="4964347"/>
          <a:ext cx="3000000" cy="3000000"/>
        </p:xfrm>
        <a:graphic>
          <a:graphicData uri="http://schemas.openxmlformats.org/drawingml/2006/table">
            <a:tbl>
              <a:tblPr>
                <a:noFill/>
                <a:tableStyleId>{F776B67F-9277-4704-A837-29A35E79B37A}</a:tableStyleId>
              </a:tblPr>
              <a:tblGrid>
                <a:gridCol w="1947175"/>
                <a:gridCol w="3203725"/>
                <a:gridCol w="1678375"/>
              </a:tblGrid>
              <a:tr h="495900">
                <a:tc gridSpan="3">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Latent TB infection (LTBI): Classification of Tuberculin Skin Test (TST) Results: </a:t>
                      </a:r>
                      <a:endParaRPr b="1" sz="1200">
                        <a:solidFill>
                          <a:srgbClr val="FFFFFF"/>
                        </a:solidFill>
                        <a:latin typeface="Mada"/>
                        <a:ea typeface="Mada"/>
                        <a:cs typeface="Mada"/>
                        <a:sym typeface="Mada"/>
                      </a:endParaRPr>
                    </a:p>
                  </a:txBody>
                  <a:tcPr marT="80200" marB="80200" marR="100775" marL="10077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2"/>
                    </a:solidFill>
                  </a:tcPr>
                </a:tc>
                <a:tc hMerge="1"/>
                <a:tc hMerge="1"/>
              </a:tr>
              <a:tr h="306350">
                <a:tc>
                  <a:txBody>
                    <a:bodyPr/>
                    <a:lstStyle/>
                    <a:p>
                      <a:pPr indent="0" lvl="0" marL="0" rtl="0" algn="ctr">
                        <a:spcBef>
                          <a:spcPts val="0"/>
                        </a:spcBef>
                        <a:spcAft>
                          <a:spcPts val="0"/>
                        </a:spcAft>
                        <a:buNone/>
                      </a:pPr>
                      <a:r>
                        <a:rPr b="1" lang="ar" sz="1200" u="sng">
                          <a:latin typeface="Mada"/>
                          <a:ea typeface="Mada"/>
                          <a:cs typeface="Mada"/>
                          <a:sym typeface="Mada"/>
                        </a:rPr>
                        <a:t>&gt;</a:t>
                      </a:r>
                      <a:r>
                        <a:rPr b="1" lang="ar" sz="1200">
                          <a:latin typeface="Mada"/>
                          <a:ea typeface="Mada"/>
                          <a:cs typeface="Mada"/>
                          <a:sym typeface="Mada"/>
                        </a:rPr>
                        <a:t>5 mm is Positive in: </a:t>
                      </a:r>
                      <a:endParaRPr b="1" sz="1200">
                        <a:latin typeface="Mada"/>
                        <a:ea typeface="Mada"/>
                        <a:cs typeface="Mada"/>
                        <a:sym typeface="Mada"/>
                      </a:endParaRPr>
                    </a:p>
                  </a:txBody>
                  <a:tcPr marT="80200" marB="80200" marR="100775" marL="10077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Clr>
                          <a:schemeClr val="dk1"/>
                        </a:buClr>
                        <a:buSzPts val="1100"/>
                        <a:buFont typeface="Arial"/>
                        <a:buNone/>
                      </a:pPr>
                      <a:r>
                        <a:rPr b="1" lang="ar" sz="1200" u="sng">
                          <a:latin typeface="Mada"/>
                          <a:ea typeface="Mada"/>
                          <a:cs typeface="Mada"/>
                          <a:sym typeface="Mada"/>
                        </a:rPr>
                        <a:t>&gt;</a:t>
                      </a:r>
                      <a:r>
                        <a:rPr b="1" lang="ar" sz="1200">
                          <a:latin typeface="Mada"/>
                          <a:ea typeface="Mada"/>
                          <a:cs typeface="Mada"/>
                          <a:sym typeface="Mada"/>
                        </a:rPr>
                        <a:t>10 mm is Positive in: </a:t>
                      </a:r>
                      <a:endParaRPr b="1" sz="1200">
                        <a:latin typeface="Mada"/>
                        <a:ea typeface="Mada"/>
                        <a:cs typeface="Mada"/>
                        <a:sym typeface="Mada"/>
                      </a:endParaRPr>
                    </a:p>
                  </a:txBody>
                  <a:tcPr marT="80200" marB="80200" marR="100775" marL="10077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Clr>
                          <a:schemeClr val="dk1"/>
                        </a:buClr>
                        <a:buSzPts val="1100"/>
                        <a:buFont typeface="Arial"/>
                        <a:buNone/>
                      </a:pPr>
                      <a:r>
                        <a:rPr b="1" lang="ar" sz="1200" u="sng">
                          <a:latin typeface="Mada"/>
                          <a:ea typeface="Mada"/>
                          <a:cs typeface="Mada"/>
                          <a:sym typeface="Mada"/>
                        </a:rPr>
                        <a:t>&gt;</a:t>
                      </a:r>
                      <a:r>
                        <a:rPr b="1" lang="ar" sz="1200">
                          <a:latin typeface="Mada"/>
                          <a:ea typeface="Mada"/>
                          <a:cs typeface="Mada"/>
                          <a:sym typeface="Mada"/>
                        </a:rPr>
                        <a:t>15 mm is Positive in: </a:t>
                      </a:r>
                      <a:endParaRPr b="1" sz="1200">
                        <a:latin typeface="Mada"/>
                        <a:ea typeface="Mada"/>
                        <a:cs typeface="Mada"/>
                        <a:sym typeface="Mada"/>
                      </a:endParaRPr>
                    </a:p>
                  </a:txBody>
                  <a:tcPr marT="80200" marB="80200" marR="100775" marL="10077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4"/>
                    </a:solidFill>
                  </a:tcPr>
                </a:tc>
              </a:tr>
              <a:tr h="343275">
                <a:tc>
                  <a:txBody>
                    <a:bodyPr/>
                    <a:lstStyle/>
                    <a:p>
                      <a:pPr indent="-298450" lvl="0" marL="457200" marR="0" rtl="0" algn="l">
                        <a:lnSpc>
                          <a:spcPct val="100000"/>
                        </a:lnSpc>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HIV Infected.</a:t>
                      </a:r>
                      <a:endParaRPr sz="1100">
                        <a:solidFill>
                          <a:schemeClr val="dk1"/>
                        </a:solidFill>
                        <a:latin typeface="Mada"/>
                        <a:ea typeface="Mada"/>
                        <a:cs typeface="Mada"/>
                        <a:sym typeface="Mada"/>
                      </a:endParaRPr>
                    </a:p>
                    <a:p>
                      <a:pPr indent="-298450" lvl="0" marL="457200" marR="0" rtl="0" algn="l">
                        <a:lnSpc>
                          <a:spcPct val="100000"/>
                        </a:lnSpc>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Recent TB contact.</a:t>
                      </a:r>
                      <a:endParaRPr sz="1100">
                        <a:solidFill>
                          <a:schemeClr val="dk1"/>
                        </a:solidFill>
                        <a:latin typeface="Mada"/>
                        <a:ea typeface="Mada"/>
                        <a:cs typeface="Mada"/>
                        <a:sym typeface="Mada"/>
                      </a:endParaRPr>
                    </a:p>
                    <a:p>
                      <a:pPr indent="-298450" lvl="0" marL="457200" marR="0" rtl="0" algn="l">
                        <a:lnSpc>
                          <a:spcPct val="100000"/>
                        </a:lnSpc>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CXR with </a:t>
                      </a:r>
                      <a:r>
                        <a:rPr lang="ar" sz="1100">
                          <a:solidFill>
                            <a:schemeClr val="dk1"/>
                          </a:solidFill>
                          <a:latin typeface="Mada"/>
                          <a:ea typeface="Mada"/>
                          <a:cs typeface="Mada"/>
                          <a:sym typeface="Mada"/>
                        </a:rPr>
                        <a:t>fibrotic</a:t>
                      </a:r>
                      <a:r>
                        <a:rPr lang="ar" sz="1100">
                          <a:solidFill>
                            <a:schemeClr val="dk1"/>
                          </a:solidFill>
                          <a:latin typeface="Mada"/>
                          <a:ea typeface="Mada"/>
                          <a:cs typeface="Mada"/>
                          <a:sym typeface="Mada"/>
                        </a:rPr>
                        <a:t> changes.</a:t>
                      </a:r>
                      <a:endParaRPr sz="1100">
                        <a:solidFill>
                          <a:schemeClr val="dk1"/>
                        </a:solidFill>
                        <a:latin typeface="Mada"/>
                        <a:ea typeface="Mada"/>
                        <a:cs typeface="Mada"/>
                        <a:sym typeface="Mada"/>
                      </a:endParaRPr>
                    </a:p>
                    <a:p>
                      <a:pPr indent="-298450" lvl="0" marL="457200" marR="0" rtl="0" algn="l">
                        <a:lnSpc>
                          <a:spcPct val="100000"/>
                        </a:lnSpc>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Organ transplantation.</a:t>
                      </a:r>
                      <a:endParaRPr sz="1100">
                        <a:solidFill>
                          <a:schemeClr val="dk1"/>
                        </a:solidFill>
                        <a:latin typeface="Mada"/>
                        <a:ea typeface="Mada"/>
                        <a:cs typeface="Mada"/>
                        <a:sym typeface="Mada"/>
                      </a:endParaRPr>
                    </a:p>
                    <a:p>
                      <a:pPr indent="-298450" lvl="0" marL="457200" marR="0" rtl="0" algn="l">
                        <a:lnSpc>
                          <a:spcPct val="100000"/>
                        </a:lnSpc>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Prednisone </a:t>
                      </a:r>
                      <a:r>
                        <a:rPr lang="ar" sz="1000">
                          <a:solidFill>
                            <a:schemeClr val="dk1"/>
                          </a:solidFill>
                          <a:latin typeface="Mada"/>
                          <a:ea typeface="Mada"/>
                          <a:cs typeface="Mada"/>
                          <a:sym typeface="Mada"/>
                        </a:rPr>
                        <a:t>≥ </a:t>
                      </a:r>
                      <a:r>
                        <a:rPr lang="ar" sz="1100">
                          <a:solidFill>
                            <a:schemeClr val="dk1"/>
                          </a:solidFill>
                          <a:latin typeface="Mada"/>
                          <a:ea typeface="Mada"/>
                          <a:cs typeface="Mada"/>
                          <a:sym typeface="Mada"/>
                        </a:rPr>
                        <a:t>15mg/d x1 month or more.</a:t>
                      </a:r>
                      <a:endParaRPr sz="1100">
                        <a:solidFill>
                          <a:schemeClr val="dk1"/>
                        </a:solidFill>
                        <a:latin typeface="Mada"/>
                        <a:ea typeface="Mada"/>
                        <a:cs typeface="Mada"/>
                        <a:sym typeface="Mada"/>
                      </a:endParaRPr>
                    </a:p>
                    <a:p>
                      <a:pPr indent="-298450" lvl="0" marL="457200" marR="0" rtl="0" algn="l">
                        <a:lnSpc>
                          <a:spcPct val="100000"/>
                        </a:lnSpc>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TNF alpha antagonists.</a:t>
                      </a:r>
                      <a:endParaRPr sz="1100">
                        <a:solidFill>
                          <a:schemeClr val="dk1"/>
                        </a:solidFill>
                        <a:latin typeface="Mada"/>
                        <a:ea typeface="Mada"/>
                        <a:cs typeface="Mada"/>
                        <a:sym typeface="Mada"/>
                      </a:endParaRPr>
                    </a:p>
                  </a:txBody>
                  <a:tcPr marT="80200" marB="80200" marR="100775" marL="10077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298450" lvl="0" marL="457200" marR="0" rtl="0" algn="l">
                        <a:lnSpc>
                          <a:spcPct val="100000"/>
                        </a:lnSpc>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Recent arrival </a:t>
                      </a:r>
                      <a:r>
                        <a:rPr b="1" lang="ar" sz="1100">
                          <a:solidFill>
                            <a:schemeClr val="dk1"/>
                          </a:solidFill>
                          <a:latin typeface="Mada"/>
                          <a:ea typeface="Mada"/>
                          <a:cs typeface="Mada"/>
                          <a:sym typeface="Mada"/>
                        </a:rPr>
                        <a:t>(within 5 years)</a:t>
                      </a:r>
                      <a:r>
                        <a:rPr lang="ar" sz="1100">
                          <a:solidFill>
                            <a:schemeClr val="dk1"/>
                          </a:solidFill>
                          <a:latin typeface="Mada"/>
                          <a:ea typeface="Mada"/>
                          <a:cs typeface="Mada"/>
                          <a:sym typeface="Mada"/>
                        </a:rPr>
                        <a:t> from TB high prevalence area. </a:t>
                      </a:r>
                      <a:endParaRPr sz="1100">
                        <a:solidFill>
                          <a:schemeClr val="dk1"/>
                        </a:solidFill>
                        <a:latin typeface="Mada"/>
                        <a:ea typeface="Mada"/>
                        <a:cs typeface="Mada"/>
                        <a:sym typeface="Mada"/>
                      </a:endParaRPr>
                    </a:p>
                    <a:p>
                      <a:pPr indent="-298450" lvl="0" marL="457200" marR="0" rtl="0" algn="l">
                        <a:lnSpc>
                          <a:spcPct val="100000"/>
                        </a:lnSpc>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Injection drug use. </a:t>
                      </a:r>
                      <a:endParaRPr sz="1100">
                        <a:solidFill>
                          <a:schemeClr val="dk1"/>
                        </a:solidFill>
                        <a:latin typeface="Mada"/>
                        <a:ea typeface="Mada"/>
                        <a:cs typeface="Mada"/>
                        <a:sym typeface="Mada"/>
                      </a:endParaRPr>
                    </a:p>
                    <a:p>
                      <a:pPr indent="-298450" lvl="0" marL="457200" marR="0" rtl="0" algn="l">
                        <a:lnSpc>
                          <a:spcPct val="100000"/>
                        </a:lnSpc>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Residents and employees of high risk settings (HWC, corrections &amp; home shelters).</a:t>
                      </a:r>
                      <a:endParaRPr sz="1100">
                        <a:solidFill>
                          <a:schemeClr val="dk1"/>
                        </a:solidFill>
                        <a:latin typeface="Mada"/>
                        <a:ea typeface="Mada"/>
                        <a:cs typeface="Mada"/>
                        <a:sym typeface="Mada"/>
                      </a:endParaRPr>
                    </a:p>
                    <a:p>
                      <a:pPr indent="-298450" lvl="0" marL="457200" marR="0" rtl="0" algn="l">
                        <a:lnSpc>
                          <a:spcPct val="100000"/>
                        </a:lnSpc>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Myobacteriology lab staff.</a:t>
                      </a:r>
                      <a:endParaRPr sz="1100">
                        <a:solidFill>
                          <a:schemeClr val="dk1"/>
                        </a:solidFill>
                        <a:latin typeface="Mada"/>
                        <a:ea typeface="Mada"/>
                        <a:cs typeface="Mada"/>
                        <a:sym typeface="Mada"/>
                      </a:endParaRPr>
                    </a:p>
                    <a:p>
                      <a:pPr indent="-298450" lvl="0" marL="457200" marR="0" rtl="0" algn="l">
                        <a:lnSpc>
                          <a:spcPct val="100000"/>
                        </a:lnSpc>
                        <a:spcBef>
                          <a:spcPts val="0"/>
                        </a:spcBef>
                        <a:spcAft>
                          <a:spcPts val="0"/>
                        </a:spcAft>
                        <a:buClr>
                          <a:schemeClr val="dk1"/>
                        </a:buClr>
                        <a:buSzPts val="1100"/>
                        <a:buFont typeface="Mada"/>
                        <a:buChar char="●"/>
                      </a:pPr>
                      <a:r>
                        <a:rPr b="1" lang="ar" sz="1100">
                          <a:solidFill>
                            <a:schemeClr val="dk1"/>
                          </a:solidFill>
                          <a:latin typeface="Mada"/>
                          <a:ea typeface="Mada"/>
                          <a:cs typeface="Mada"/>
                          <a:sym typeface="Mada"/>
                        </a:rPr>
                        <a:t>Children &lt;5 years old.</a:t>
                      </a:r>
                      <a:endParaRPr b="1" sz="1100">
                        <a:solidFill>
                          <a:schemeClr val="dk1"/>
                        </a:solidFill>
                        <a:latin typeface="Mada"/>
                        <a:ea typeface="Mada"/>
                        <a:cs typeface="Mada"/>
                        <a:sym typeface="Mada"/>
                      </a:endParaRPr>
                    </a:p>
                    <a:p>
                      <a:pPr indent="-298450" lvl="0" marL="457200" marR="0" rtl="0" algn="l">
                        <a:lnSpc>
                          <a:spcPct val="100000"/>
                        </a:lnSpc>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Medical conditions: </a:t>
                      </a:r>
                      <a:r>
                        <a:rPr lang="ar" sz="1100">
                          <a:solidFill>
                            <a:schemeClr val="dk1"/>
                          </a:solidFill>
                          <a:latin typeface="Mada"/>
                          <a:ea typeface="Mada"/>
                          <a:cs typeface="Mada"/>
                          <a:sym typeface="Mada"/>
                        </a:rPr>
                        <a:t>Diabetes, silicosis, end stage renal disease, gastrectomy or small bowel bypass, solid organ transplant, CA head and neck.</a:t>
                      </a:r>
                      <a:endParaRPr sz="1100">
                        <a:solidFill>
                          <a:schemeClr val="dk1"/>
                        </a:solidFill>
                        <a:latin typeface="Mada"/>
                        <a:ea typeface="Mada"/>
                        <a:cs typeface="Mada"/>
                        <a:sym typeface="Mada"/>
                      </a:endParaRPr>
                    </a:p>
                  </a:txBody>
                  <a:tcPr marT="80200" marB="80200" marR="100775" marL="10077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298450" lvl="0" marL="457200" marR="0" rtl="0" algn="l">
                        <a:lnSpc>
                          <a:spcPct val="100000"/>
                        </a:lnSpc>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Persons with no known risk factors for TB.</a:t>
                      </a:r>
                      <a:endParaRPr sz="1100">
                        <a:solidFill>
                          <a:schemeClr val="dk1"/>
                        </a:solidFill>
                        <a:latin typeface="Mada"/>
                        <a:ea typeface="Mada"/>
                        <a:cs typeface="Mada"/>
                        <a:sym typeface="Mada"/>
                      </a:endParaRPr>
                    </a:p>
                  </a:txBody>
                  <a:tcPr marT="80200" marB="80200" marR="100775" marL="10077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bl>
          </a:graphicData>
        </a:graphic>
      </p:graphicFrame>
      <p:sp>
        <p:nvSpPr>
          <p:cNvPr id="414" name="Google Shape;414;p21"/>
          <p:cNvSpPr txBox="1"/>
          <p:nvPr/>
        </p:nvSpPr>
        <p:spPr>
          <a:xfrm>
            <a:off x="8816450" y="1817450"/>
            <a:ext cx="7612800" cy="3125400"/>
          </a:xfrm>
          <a:prstGeom prst="rect">
            <a:avLst/>
          </a:prstGeom>
          <a:noFill/>
          <a:ln>
            <a:noFill/>
          </a:ln>
        </p:spPr>
        <p:txBody>
          <a:bodyPr anchorCtr="0" anchor="t" bIns="232875" lIns="232875" spcFirstLastPara="1" rIns="232875" wrap="square" tIns="232875">
            <a:noAutofit/>
          </a:bodyPr>
          <a:lstStyle/>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An intradermal inoculation of a mix of antigens causing a delayed type IV hypersensitivity reaction.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The induration</a:t>
            </a:r>
            <a:r>
              <a:rPr lang="ar" sz="1200">
                <a:solidFill>
                  <a:schemeClr val="dk1"/>
                </a:solidFill>
                <a:latin typeface="Mada"/>
                <a:ea typeface="Mada"/>
                <a:cs typeface="Mada"/>
                <a:sym typeface="Mada"/>
              </a:rPr>
              <a:t> caused by the reaction </a:t>
            </a:r>
            <a:r>
              <a:rPr b="1" lang="ar" sz="1200">
                <a:solidFill>
                  <a:schemeClr val="dk1"/>
                </a:solidFill>
                <a:latin typeface="Mada"/>
                <a:ea typeface="Mada"/>
                <a:cs typeface="Mada"/>
                <a:sym typeface="Mada"/>
              </a:rPr>
              <a:t>is measured at 48-72 hours</a:t>
            </a:r>
            <a:r>
              <a:rPr lang="ar" sz="1200">
                <a:solidFill>
                  <a:schemeClr val="dk1"/>
                </a:solidFill>
                <a:latin typeface="Mada"/>
                <a:ea typeface="Mada"/>
                <a:cs typeface="Mada"/>
                <a:sym typeface="Mada"/>
              </a:rPr>
              <a:t> (positive reaction lasts a few days).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rgbClr val="1C4587"/>
              </a:buClr>
              <a:buSzPts val="1200"/>
              <a:buFont typeface="Mada"/>
              <a:buChar char="●"/>
            </a:pPr>
            <a:r>
              <a:rPr b="1" lang="ar" sz="1200">
                <a:solidFill>
                  <a:srgbClr val="1C4587"/>
                </a:solidFill>
                <a:latin typeface="Mada"/>
                <a:ea typeface="Mada"/>
                <a:cs typeface="Mada"/>
                <a:sym typeface="Mada"/>
              </a:rPr>
              <a:t>Only induration is counted toward a positive test. Erythema is irrelevant.</a:t>
            </a:r>
            <a:endParaRPr b="1" sz="1200">
              <a:solidFill>
                <a:srgbClr val="1C4587"/>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It is an adjunctive in the diagnosis of TB.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False positive results may be seen with Nontuberculous mycobacteria (NTM) or prior BCV vaccine.</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rgbClr val="073763"/>
              </a:buClr>
              <a:buSzPts val="1200"/>
              <a:buFont typeface="Mada"/>
              <a:buChar char="●"/>
            </a:pPr>
            <a:r>
              <a:rPr lang="ar" sz="1200">
                <a:solidFill>
                  <a:srgbClr val="073763"/>
                </a:solidFill>
                <a:latin typeface="Mada"/>
                <a:ea typeface="Mada"/>
                <a:cs typeface="Mada"/>
                <a:sym typeface="Mada"/>
              </a:rPr>
              <a:t>False- negative (anergic) tuberculin skin tests (TSTs) are common in patients with immunosuppression due to HIV infection (CD4+ &lt;200/mm3), those taking immunosuppressant medications (chemotherapy, anti- TNF therapy, steroids), those at the extremes of age and those with active disease.</a:t>
            </a:r>
            <a:endParaRPr sz="1200">
              <a:solidFill>
                <a:srgbClr val="073763"/>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A booster effect can be mistaken for positive PPD test: </a:t>
            </a:r>
            <a:endParaRPr sz="1200">
              <a:solidFill>
                <a:schemeClr val="dk1"/>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TST maybe initially negative if there is a remote history of infection. However, TST stimulates immune response to MTB antigens and a subsequent TST can be positive and mistaken for seroconversion. </a:t>
            </a:r>
            <a:endParaRPr sz="1200">
              <a:solidFill>
                <a:schemeClr val="dk1"/>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For that, a 2 step TST for individuals who may be tested periodically (e.g., HCW). </a:t>
            </a:r>
            <a:r>
              <a:rPr lang="ar" sz="1200">
                <a:solidFill>
                  <a:srgbClr val="1C4587"/>
                </a:solidFill>
                <a:latin typeface="Mada"/>
                <a:ea typeface="Mada"/>
                <a:cs typeface="Mada"/>
                <a:sym typeface="Mada"/>
              </a:rPr>
              <a:t>However, if the first test is positive, a second test is not necessary.</a:t>
            </a:r>
            <a:endParaRPr sz="1200">
              <a:solidFill>
                <a:schemeClr val="dk1"/>
              </a:solidFill>
              <a:latin typeface="Mada"/>
              <a:ea typeface="Mada"/>
              <a:cs typeface="Mada"/>
              <a:sym typeface="Mada"/>
            </a:endParaRPr>
          </a:p>
        </p:txBody>
      </p:sp>
      <p:sp>
        <p:nvSpPr>
          <p:cNvPr id="415" name="Google Shape;415;p21"/>
          <p:cNvSpPr txBox="1"/>
          <p:nvPr/>
        </p:nvSpPr>
        <p:spPr>
          <a:xfrm>
            <a:off x="18900" y="4399800"/>
            <a:ext cx="7393500" cy="6465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chemeClr val="dk1"/>
              </a:buClr>
              <a:buSzPts val="1300"/>
              <a:buFont typeface="Mada"/>
              <a:buChar char="❖"/>
            </a:pPr>
            <a:r>
              <a:rPr b="1" lang="ar" sz="1300">
                <a:solidFill>
                  <a:schemeClr val="dk1"/>
                </a:solidFill>
                <a:latin typeface="Mada"/>
                <a:ea typeface="Mada"/>
                <a:cs typeface="Mada"/>
                <a:sym typeface="Mada"/>
              </a:rPr>
              <a:t>Cutoffs are based on likelihood of true exposure, risk of progression to active TB if infected (5 mm; 10 mm; 15 mm)</a:t>
            </a:r>
            <a:endParaRPr b="1" sz="1300">
              <a:solidFill>
                <a:schemeClr val="dk1"/>
              </a:solidFill>
              <a:latin typeface="Mada"/>
              <a:ea typeface="Mada"/>
              <a:cs typeface="Mada"/>
              <a:sym typeface="Mada"/>
            </a:endParaRPr>
          </a:p>
        </p:txBody>
      </p:sp>
      <p:sp>
        <p:nvSpPr>
          <p:cNvPr id="416" name="Google Shape;416;p21"/>
          <p:cNvSpPr/>
          <p:nvPr/>
        </p:nvSpPr>
        <p:spPr>
          <a:xfrm>
            <a:off x="186350" y="1228125"/>
            <a:ext cx="7164900" cy="3125400"/>
          </a:xfrm>
          <a:prstGeom prst="snipRoundRect">
            <a:avLst>
              <a:gd fmla="val 16667" name="adj1"/>
              <a:gd fmla="val 16667" name="adj2"/>
            </a:avLst>
          </a:prstGeom>
          <a:noFill/>
          <a:ln cap="flat" cmpd="sng" w="28575">
            <a:solidFill>
              <a:schemeClr val="accent3"/>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417" name="Google Shape;417;p21"/>
          <p:cNvSpPr txBox="1"/>
          <p:nvPr/>
        </p:nvSpPr>
        <p:spPr>
          <a:xfrm>
            <a:off x="-15650" y="1151925"/>
            <a:ext cx="7612800" cy="3125400"/>
          </a:xfrm>
          <a:prstGeom prst="rect">
            <a:avLst/>
          </a:prstGeom>
          <a:noFill/>
          <a:ln>
            <a:noFill/>
          </a:ln>
        </p:spPr>
        <p:txBody>
          <a:bodyPr anchorCtr="0" anchor="t" bIns="232875" lIns="232875" spcFirstLastPara="1" rIns="232875" wrap="square" tIns="232875">
            <a:noAutofit/>
          </a:bodyPr>
          <a:lstStyle/>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An intradermal inoculation of a mix of antigens causing a delayed type IV hypersensitivity reaction.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The induration</a:t>
            </a:r>
            <a:r>
              <a:rPr lang="ar" sz="1200">
                <a:solidFill>
                  <a:schemeClr val="dk1"/>
                </a:solidFill>
                <a:latin typeface="Mada"/>
                <a:ea typeface="Mada"/>
                <a:cs typeface="Mada"/>
                <a:sym typeface="Mada"/>
              </a:rPr>
              <a:t> caused by the reaction </a:t>
            </a:r>
            <a:r>
              <a:rPr b="1" lang="ar" sz="1200">
                <a:solidFill>
                  <a:schemeClr val="dk1"/>
                </a:solidFill>
                <a:latin typeface="Mada"/>
                <a:ea typeface="Mada"/>
                <a:cs typeface="Mada"/>
                <a:sym typeface="Mada"/>
              </a:rPr>
              <a:t>is measured at 48-72 hours</a:t>
            </a:r>
            <a:r>
              <a:rPr lang="ar" sz="1200">
                <a:solidFill>
                  <a:schemeClr val="dk1"/>
                </a:solidFill>
                <a:latin typeface="Mada"/>
                <a:ea typeface="Mada"/>
                <a:cs typeface="Mada"/>
                <a:sym typeface="Mada"/>
              </a:rPr>
              <a:t> (positive reaction lasts a few days).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rgbClr val="1C4587"/>
              </a:buClr>
              <a:buSzPts val="1200"/>
              <a:buFont typeface="Mada"/>
              <a:buChar char="●"/>
            </a:pPr>
            <a:r>
              <a:rPr b="1" lang="ar" sz="1200">
                <a:solidFill>
                  <a:srgbClr val="1C4587"/>
                </a:solidFill>
                <a:latin typeface="Mada"/>
                <a:ea typeface="Mada"/>
                <a:cs typeface="Mada"/>
                <a:sym typeface="Mada"/>
              </a:rPr>
              <a:t>Only induration is counted toward a positive test. Erythema is irrelevant.</a:t>
            </a:r>
            <a:endParaRPr b="1" sz="1200">
              <a:solidFill>
                <a:srgbClr val="1C4587"/>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It is an adjunctive in the diagnosis of TB.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False positive results may be seen with</a:t>
            </a:r>
            <a:r>
              <a:rPr b="1" lang="ar" sz="1200">
                <a:solidFill>
                  <a:srgbClr val="CC0000"/>
                </a:solidFill>
                <a:latin typeface="Mada"/>
                <a:ea typeface="Mada"/>
                <a:cs typeface="Mada"/>
                <a:sym typeface="Mada"/>
              </a:rPr>
              <a:t> Nontuberculous mycobacteria (NTM) or prior BCV vaccine.</a:t>
            </a:r>
            <a:endParaRPr b="1" sz="1200">
              <a:solidFill>
                <a:srgbClr val="CC0000"/>
              </a:solidFill>
              <a:latin typeface="Mada"/>
              <a:ea typeface="Mada"/>
              <a:cs typeface="Mada"/>
              <a:sym typeface="Mada"/>
            </a:endParaRPr>
          </a:p>
          <a:p>
            <a:pPr indent="-304800" lvl="0" marL="457200" rtl="0" algn="l">
              <a:lnSpc>
                <a:spcPct val="115000"/>
              </a:lnSpc>
              <a:spcBef>
                <a:spcPts val="0"/>
              </a:spcBef>
              <a:spcAft>
                <a:spcPts val="0"/>
              </a:spcAft>
              <a:buClr>
                <a:srgbClr val="073763"/>
              </a:buClr>
              <a:buSzPts val="1200"/>
              <a:buFont typeface="Mada"/>
              <a:buChar char="●"/>
            </a:pPr>
            <a:r>
              <a:rPr b="1" lang="ar" sz="1200">
                <a:solidFill>
                  <a:srgbClr val="073763"/>
                </a:solidFill>
                <a:latin typeface="Mada"/>
                <a:ea typeface="Mada"/>
                <a:cs typeface="Mada"/>
                <a:sym typeface="Mada"/>
              </a:rPr>
              <a:t>False negative </a:t>
            </a:r>
            <a:r>
              <a:rPr lang="ar" sz="1200">
                <a:solidFill>
                  <a:srgbClr val="073763"/>
                </a:solidFill>
                <a:latin typeface="Mada"/>
                <a:ea typeface="Mada"/>
                <a:cs typeface="Mada"/>
                <a:sym typeface="Mada"/>
              </a:rPr>
              <a:t>(anergic) tuberculin skin tests (TSTs) are common in patients with </a:t>
            </a:r>
            <a:r>
              <a:rPr b="1" lang="ar" sz="1200">
                <a:solidFill>
                  <a:srgbClr val="073763"/>
                </a:solidFill>
                <a:latin typeface="Mada"/>
                <a:ea typeface="Mada"/>
                <a:cs typeface="Mada"/>
                <a:sym typeface="Mada"/>
              </a:rPr>
              <a:t>immunosuppression </a:t>
            </a:r>
            <a:r>
              <a:rPr lang="ar" sz="1200">
                <a:solidFill>
                  <a:srgbClr val="073763"/>
                </a:solidFill>
                <a:latin typeface="Mada"/>
                <a:ea typeface="Mada"/>
                <a:cs typeface="Mada"/>
                <a:sym typeface="Mada"/>
              </a:rPr>
              <a:t>due to </a:t>
            </a:r>
            <a:r>
              <a:rPr b="1" lang="ar" sz="1200">
                <a:solidFill>
                  <a:srgbClr val="073763"/>
                </a:solidFill>
                <a:latin typeface="Mada"/>
                <a:ea typeface="Mada"/>
                <a:cs typeface="Mada"/>
                <a:sym typeface="Mada"/>
              </a:rPr>
              <a:t>HIV infection (CD4+ &lt;200/mm3)</a:t>
            </a:r>
            <a:r>
              <a:rPr lang="ar" sz="1200">
                <a:solidFill>
                  <a:srgbClr val="073763"/>
                </a:solidFill>
                <a:latin typeface="Mada"/>
                <a:ea typeface="Mada"/>
                <a:cs typeface="Mada"/>
                <a:sym typeface="Mada"/>
              </a:rPr>
              <a:t>, those taking immunosuppressant medications (</a:t>
            </a:r>
            <a:r>
              <a:rPr b="1" lang="ar" sz="1200">
                <a:solidFill>
                  <a:srgbClr val="073763"/>
                </a:solidFill>
                <a:latin typeface="Mada"/>
                <a:ea typeface="Mada"/>
                <a:cs typeface="Mada"/>
                <a:sym typeface="Mada"/>
              </a:rPr>
              <a:t>chemotherapy</a:t>
            </a:r>
            <a:r>
              <a:rPr lang="ar" sz="1200">
                <a:solidFill>
                  <a:srgbClr val="073763"/>
                </a:solidFill>
                <a:latin typeface="Mada"/>
                <a:ea typeface="Mada"/>
                <a:cs typeface="Mada"/>
                <a:sym typeface="Mada"/>
              </a:rPr>
              <a:t>, </a:t>
            </a:r>
            <a:r>
              <a:rPr b="1" lang="ar" sz="1200">
                <a:solidFill>
                  <a:srgbClr val="073763"/>
                </a:solidFill>
                <a:latin typeface="Mada"/>
                <a:ea typeface="Mada"/>
                <a:cs typeface="Mada"/>
                <a:sym typeface="Mada"/>
              </a:rPr>
              <a:t>anti-TNF therapy, steroids</a:t>
            </a:r>
            <a:r>
              <a:rPr lang="ar" sz="1200">
                <a:solidFill>
                  <a:srgbClr val="073763"/>
                </a:solidFill>
                <a:latin typeface="Mada"/>
                <a:ea typeface="Mada"/>
                <a:cs typeface="Mada"/>
                <a:sym typeface="Mada"/>
              </a:rPr>
              <a:t>), those at the </a:t>
            </a:r>
            <a:r>
              <a:rPr b="1" lang="ar" sz="1200">
                <a:solidFill>
                  <a:srgbClr val="073763"/>
                </a:solidFill>
                <a:latin typeface="Mada"/>
                <a:ea typeface="Mada"/>
                <a:cs typeface="Mada"/>
                <a:sym typeface="Mada"/>
              </a:rPr>
              <a:t>extremes of age and those with active disease.</a:t>
            </a:r>
            <a:endParaRPr b="1" sz="1200">
              <a:solidFill>
                <a:srgbClr val="073763"/>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A booster effect can be mistaken for positive PPD test: </a:t>
            </a:r>
            <a:endParaRPr sz="1200">
              <a:solidFill>
                <a:schemeClr val="dk1"/>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TST maybe initially negative if there is a remote history of infection. However, TST stimulates immune response to MTB antigens and a subsequent TST can be positive and mistaken for seroconversion. </a:t>
            </a:r>
            <a:endParaRPr sz="1200">
              <a:solidFill>
                <a:schemeClr val="dk1"/>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For that, a </a:t>
            </a:r>
            <a:r>
              <a:rPr b="1" lang="ar" sz="1200">
                <a:solidFill>
                  <a:schemeClr val="dk1"/>
                </a:solidFill>
                <a:latin typeface="Mada"/>
                <a:ea typeface="Mada"/>
                <a:cs typeface="Mada"/>
                <a:sym typeface="Mada"/>
              </a:rPr>
              <a:t>2 step TST</a:t>
            </a:r>
            <a:r>
              <a:rPr lang="ar" sz="1200">
                <a:solidFill>
                  <a:schemeClr val="dk1"/>
                </a:solidFill>
                <a:latin typeface="Mada"/>
                <a:ea typeface="Mada"/>
                <a:cs typeface="Mada"/>
                <a:sym typeface="Mada"/>
              </a:rPr>
              <a:t> for individuals who may be tested periodically (e.g., HCW). </a:t>
            </a:r>
            <a:r>
              <a:rPr lang="ar" sz="1200">
                <a:solidFill>
                  <a:srgbClr val="1C4587"/>
                </a:solidFill>
                <a:latin typeface="Mada"/>
                <a:ea typeface="Mada"/>
                <a:cs typeface="Mada"/>
                <a:sym typeface="Mada"/>
              </a:rPr>
              <a:t>However, if the first test is positive, a second test is not necessary.</a:t>
            </a:r>
            <a:endParaRPr sz="1200">
              <a:solidFill>
                <a:schemeClr val="dk1"/>
              </a:solidFill>
              <a:latin typeface="Mada"/>
              <a:ea typeface="Mada"/>
              <a:cs typeface="Mada"/>
              <a:sym typeface="Mada"/>
            </a:endParaRPr>
          </a:p>
        </p:txBody>
      </p:sp>
      <p:pic>
        <p:nvPicPr>
          <p:cNvPr id="418" name="Google Shape;418;p21"/>
          <p:cNvPicPr preferRelativeResize="0"/>
          <p:nvPr/>
        </p:nvPicPr>
        <p:blipFill>
          <a:blip r:embed="rId3">
            <a:alphaModFix/>
          </a:blip>
          <a:stretch>
            <a:fillRect/>
          </a:stretch>
        </p:blipFill>
        <p:spPr>
          <a:xfrm>
            <a:off x="3949800" y="623900"/>
            <a:ext cx="453600" cy="453600"/>
          </a:xfrm>
          <a:prstGeom prst="rect">
            <a:avLst/>
          </a:prstGeom>
          <a:noFill/>
          <a:ln>
            <a:noFill/>
          </a:ln>
        </p:spPr>
      </p:pic>
      <p:pic>
        <p:nvPicPr>
          <p:cNvPr id="419" name="Google Shape;419;p21"/>
          <p:cNvPicPr preferRelativeResize="0"/>
          <p:nvPr/>
        </p:nvPicPr>
        <p:blipFill>
          <a:blip r:embed="rId4">
            <a:alphaModFix/>
          </a:blip>
          <a:stretch>
            <a:fillRect/>
          </a:stretch>
        </p:blipFill>
        <p:spPr>
          <a:xfrm>
            <a:off x="5620800" y="8060488"/>
            <a:ext cx="453600" cy="453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22"/>
          <p:cNvSpPr txBox="1"/>
          <p:nvPr>
            <p:ph idx="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t>‹#›</a:t>
            </a:fld>
            <a:endParaRPr/>
          </a:p>
        </p:txBody>
      </p:sp>
      <p:cxnSp>
        <p:nvCxnSpPr>
          <p:cNvPr id="425" name="Google Shape;425;p22"/>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426" name="Google Shape;426;p22"/>
          <p:cNvSpPr txBox="1"/>
          <p:nvPr/>
        </p:nvSpPr>
        <p:spPr>
          <a:xfrm>
            <a:off x="679950" y="0"/>
            <a:ext cx="62001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Management </a:t>
            </a:r>
            <a:r>
              <a:rPr b="1" lang="ar" sz="2600">
                <a:latin typeface="Mada"/>
                <a:ea typeface="Mada"/>
                <a:cs typeface="Mada"/>
                <a:sym typeface="Mada"/>
              </a:rPr>
              <a:t>of Latent TB &amp; BCG Vaccine</a:t>
            </a:r>
            <a:endParaRPr b="1" sz="2600">
              <a:latin typeface="Mada"/>
              <a:ea typeface="Mada"/>
              <a:cs typeface="Mada"/>
              <a:sym typeface="Mada"/>
            </a:endParaRPr>
          </a:p>
        </p:txBody>
      </p:sp>
      <p:sp>
        <p:nvSpPr>
          <p:cNvPr id="427" name="Google Shape;427;p22"/>
          <p:cNvSpPr txBox="1"/>
          <p:nvPr/>
        </p:nvSpPr>
        <p:spPr>
          <a:xfrm>
            <a:off x="247500" y="736453"/>
            <a:ext cx="5826900" cy="4506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00000"/>
              </a:lnSpc>
              <a:spcBef>
                <a:spcPts val="0"/>
              </a:spcBef>
              <a:spcAft>
                <a:spcPts val="0"/>
              </a:spcAft>
              <a:buSzPts val="2200"/>
              <a:buFont typeface="Mada"/>
              <a:buChar char="◄"/>
            </a:pPr>
            <a:r>
              <a:rPr b="1" lang="ar" sz="2200">
                <a:highlight>
                  <a:schemeClr val="accent4"/>
                </a:highlight>
                <a:latin typeface="Mada"/>
                <a:ea typeface="Mada"/>
                <a:cs typeface="Mada"/>
                <a:sym typeface="Mada"/>
              </a:rPr>
              <a:t>Management of latent TB</a:t>
            </a:r>
            <a:r>
              <a:rPr b="1" baseline="30000" lang="ar" sz="2200">
                <a:highlight>
                  <a:schemeClr val="accent4"/>
                </a:highlight>
                <a:latin typeface="Mada"/>
                <a:ea typeface="Mada"/>
                <a:cs typeface="Mada"/>
                <a:sym typeface="Mada"/>
              </a:rPr>
              <a:t>1</a:t>
            </a:r>
            <a:endParaRPr b="1" baseline="30000" sz="2200">
              <a:highlight>
                <a:schemeClr val="accent4"/>
              </a:highlight>
              <a:latin typeface="Mada"/>
              <a:ea typeface="Mada"/>
              <a:cs typeface="Mada"/>
              <a:sym typeface="Mada"/>
            </a:endParaRPr>
          </a:p>
        </p:txBody>
      </p:sp>
      <p:sp>
        <p:nvSpPr>
          <p:cNvPr id="428" name="Google Shape;428;p22"/>
          <p:cNvSpPr txBox="1"/>
          <p:nvPr/>
        </p:nvSpPr>
        <p:spPr>
          <a:xfrm>
            <a:off x="247500" y="1143103"/>
            <a:ext cx="7164900" cy="14316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Excluding active TB is a key component of the diagnosis of latent TB infection</a:t>
            </a:r>
            <a:r>
              <a:rPr lang="ar" sz="1200">
                <a:solidFill>
                  <a:srgbClr val="CC0000"/>
                </a:solidFill>
                <a:latin typeface="Mada"/>
                <a:ea typeface="Mada"/>
                <a:cs typeface="Mada"/>
                <a:sym typeface="Mada"/>
              </a:rPr>
              <a:t>:</a:t>
            </a:r>
            <a:endParaRPr sz="1200">
              <a:solidFill>
                <a:srgbClr val="CC0000"/>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Review of system</a:t>
            </a:r>
            <a:r>
              <a:rPr lang="ar" sz="1200">
                <a:solidFill>
                  <a:schemeClr val="dk1"/>
                </a:solidFill>
                <a:latin typeface="Mada"/>
                <a:ea typeface="Mada"/>
                <a:cs typeface="Mada"/>
                <a:sym typeface="Mada"/>
              </a:rPr>
              <a:t>: Fever, weight loss, cough, night sweats, focal signs/symptoms that could be associated with extrapulmonary TB). </a:t>
            </a:r>
            <a:endParaRPr sz="1200">
              <a:solidFill>
                <a:schemeClr val="dk1"/>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Chest X-ray to exclude occult pulmonary TB</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1" marL="914400" marR="0" rtl="0" algn="l">
              <a:lnSpc>
                <a:spcPct val="115000"/>
              </a:lnSpc>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Previous BCG has no effect on the following recommendations. </a:t>
            </a:r>
            <a:endParaRPr sz="1200">
              <a:solidFill>
                <a:srgbClr val="1C4587"/>
              </a:solidFill>
              <a:latin typeface="Mada"/>
              <a:ea typeface="Mada"/>
              <a:cs typeface="Mada"/>
              <a:sym typeface="Mada"/>
            </a:endParaRPr>
          </a:p>
          <a:p>
            <a:pPr indent="-304800" lvl="0" marL="457200" marR="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Preferred Regimens for latent TB include: </a:t>
            </a:r>
            <a:endParaRPr b="1" sz="1200">
              <a:solidFill>
                <a:schemeClr val="dk1"/>
              </a:solidFill>
              <a:latin typeface="Mada"/>
              <a:ea typeface="Mada"/>
              <a:cs typeface="Mada"/>
              <a:sym typeface="Mada"/>
            </a:endParaRPr>
          </a:p>
        </p:txBody>
      </p:sp>
      <p:sp>
        <p:nvSpPr>
          <p:cNvPr id="429" name="Google Shape;429;p22"/>
          <p:cNvSpPr txBox="1"/>
          <p:nvPr/>
        </p:nvSpPr>
        <p:spPr>
          <a:xfrm>
            <a:off x="240517" y="5748213"/>
            <a:ext cx="5826900" cy="4506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00000"/>
              </a:lnSpc>
              <a:spcBef>
                <a:spcPts val="0"/>
              </a:spcBef>
              <a:spcAft>
                <a:spcPts val="0"/>
              </a:spcAft>
              <a:buSzPts val="2200"/>
              <a:buFont typeface="Mada"/>
              <a:buChar char="◄"/>
            </a:pPr>
            <a:r>
              <a:rPr b="1" lang="ar" sz="2200">
                <a:highlight>
                  <a:schemeClr val="accent4"/>
                </a:highlight>
                <a:latin typeface="Mada"/>
                <a:ea typeface="Mada"/>
                <a:cs typeface="Mada"/>
                <a:sym typeface="Mada"/>
              </a:rPr>
              <a:t>BCG vaccine</a:t>
            </a:r>
            <a:endParaRPr b="1" sz="2200">
              <a:highlight>
                <a:schemeClr val="accent4"/>
              </a:highlight>
              <a:latin typeface="Mada"/>
              <a:ea typeface="Mada"/>
              <a:cs typeface="Mada"/>
              <a:sym typeface="Mada"/>
            </a:endParaRPr>
          </a:p>
        </p:txBody>
      </p:sp>
      <p:sp>
        <p:nvSpPr>
          <p:cNvPr id="430" name="Google Shape;430;p22"/>
          <p:cNvSpPr txBox="1"/>
          <p:nvPr/>
        </p:nvSpPr>
        <p:spPr>
          <a:xfrm>
            <a:off x="240517" y="6231063"/>
            <a:ext cx="7164900" cy="5817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Live attenuated vaccine (from M. Bovis).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rgbClr val="073763"/>
              </a:buClr>
              <a:buSzPts val="1200"/>
              <a:buFont typeface="Mada"/>
              <a:buChar char="●"/>
            </a:pPr>
            <a:r>
              <a:rPr b="1" lang="ar" sz="1200">
                <a:solidFill>
                  <a:srgbClr val="073763"/>
                </a:solidFill>
                <a:latin typeface="Mada"/>
                <a:ea typeface="Mada"/>
                <a:cs typeface="Mada"/>
                <a:sym typeface="Mada"/>
              </a:rPr>
              <a:t>It should not be administered to those who are immunocompromised (e.g. HIV) or pregnant</a:t>
            </a:r>
            <a:endParaRPr b="1" sz="1200">
              <a:solidFill>
                <a:srgbClr val="073763"/>
              </a:solidFill>
              <a:latin typeface="Mada"/>
              <a:ea typeface="Mada"/>
              <a:cs typeface="Mada"/>
              <a:sym typeface="Mada"/>
            </a:endParaRPr>
          </a:p>
        </p:txBody>
      </p:sp>
      <p:sp>
        <p:nvSpPr>
          <p:cNvPr id="431" name="Google Shape;431;p22"/>
          <p:cNvSpPr/>
          <p:nvPr/>
        </p:nvSpPr>
        <p:spPr>
          <a:xfrm>
            <a:off x="317827" y="6987113"/>
            <a:ext cx="3331200" cy="2771400"/>
          </a:xfrm>
          <a:prstGeom prst="snip2SameRect">
            <a:avLst>
              <a:gd fmla="val 4479" name="adj1"/>
              <a:gd fmla="val 5003" name="adj2"/>
            </a:avLst>
          </a:prstGeom>
          <a:noFill/>
          <a:ln cap="flat" cmpd="sng" w="28575">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800">
              <a:solidFill>
                <a:srgbClr val="CC0000"/>
              </a:solidFill>
              <a:latin typeface="Cabin"/>
              <a:ea typeface="Cabin"/>
              <a:cs typeface="Cabin"/>
              <a:sym typeface="Cabin"/>
            </a:endParaRPr>
          </a:p>
        </p:txBody>
      </p:sp>
      <p:sp>
        <p:nvSpPr>
          <p:cNvPr id="432" name="Google Shape;432;p22"/>
          <p:cNvSpPr/>
          <p:nvPr/>
        </p:nvSpPr>
        <p:spPr>
          <a:xfrm>
            <a:off x="692470" y="6789641"/>
            <a:ext cx="2580600" cy="468900"/>
          </a:xfrm>
          <a:prstGeom prst="snip2SameRect">
            <a:avLst>
              <a:gd fmla="val 28326" name="adj1"/>
              <a:gd fmla="val 27809" name="adj2"/>
            </a:avLst>
          </a:prstGeom>
          <a:solidFill>
            <a:srgbClr val="351C75"/>
          </a:solidFill>
          <a:ln cap="flat" cmpd="sng" w="9525">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2"/>
          <p:cNvSpPr txBox="1"/>
          <p:nvPr/>
        </p:nvSpPr>
        <p:spPr>
          <a:xfrm>
            <a:off x="693652" y="6785013"/>
            <a:ext cx="2580600" cy="46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700">
                <a:solidFill>
                  <a:srgbClr val="FFFFFF"/>
                </a:solidFill>
                <a:latin typeface="Cabin"/>
                <a:ea typeface="Cabin"/>
                <a:cs typeface="Cabin"/>
                <a:sym typeface="Cabin"/>
              </a:rPr>
              <a:t>Neonatal vaccination</a:t>
            </a:r>
            <a:endParaRPr b="1" sz="1700">
              <a:solidFill>
                <a:srgbClr val="FFFFFF"/>
              </a:solidFill>
              <a:latin typeface="Cabin"/>
              <a:ea typeface="Cabin"/>
              <a:cs typeface="Cabin"/>
              <a:sym typeface="Cabin"/>
            </a:endParaRPr>
          </a:p>
        </p:txBody>
      </p:sp>
      <p:sp>
        <p:nvSpPr>
          <p:cNvPr id="434" name="Google Shape;434;p22"/>
          <p:cNvSpPr/>
          <p:nvPr/>
        </p:nvSpPr>
        <p:spPr>
          <a:xfrm>
            <a:off x="3910460" y="6987113"/>
            <a:ext cx="3331200" cy="2771400"/>
          </a:xfrm>
          <a:prstGeom prst="snip2SameRect">
            <a:avLst>
              <a:gd fmla="val 4479" name="adj1"/>
              <a:gd fmla="val 5003" name="adj2"/>
            </a:avLst>
          </a:prstGeom>
          <a:noFill/>
          <a:ln cap="flat" cmpd="sng" w="28575">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800">
              <a:solidFill>
                <a:srgbClr val="CC0000"/>
              </a:solidFill>
              <a:latin typeface="Cabin"/>
              <a:ea typeface="Cabin"/>
              <a:cs typeface="Cabin"/>
              <a:sym typeface="Cabin"/>
            </a:endParaRPr>
          </a:p>
        </p:txBody>
      </p:sp>
      <p:sp>
        <p:nvSpPr>
          <p:cNvPr id="435" name="Google Shape;435;p22"/>
          <p:cNvSpPr/>
          <p:nvPr/>
        </p:nvSpPr>
        <p:spPr>
          <a:xfrm>
            <a:off x="4285092" y="6789641"/>
            <a:ext cx="2580600" cy="468900"/>
          </a:xfrm>
          <a:prstGeom prst="snip2SameRect">
            <a:avLst>
              <a:gd fmla="val 28326" name="adj1"/>
              <a:gd fmla="val 27809" name="adj2"/>
            </a:avLst>
          </a:prstGeom>
          <a:solidFill>
            <a:srgbClr val="351C75"/>
          </a:solidFill>
          <a:ln cap="flat" cmpd="sng" w="9525">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2"/>
          <p:cNvSpPr txBox="1"/>
          <p:nvPr/>
        </p:nvSpPr>
        <p:spPr>
          <a:xfrm>
            <a:off x="4286274" y="6785013"/>
            <a:ext cx="2580600" cy="468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500">
                <a:solidFill>
                  <a:srgbClr val="FFFFFF"/>
                </a:solidFill>
                <a:latin typeface="Cabin"/>
                <a:ea typeface="Cabin"/>
                <a:cs typeface="Cabin"/>
                <a:sym typeface="Cabin"/>
              </a:rPr>
              <a:t>Immunotherapy for</a:t>
            </a:r>
            <a:endParaRPr b="1" sz="1500">
              <a:solidFill>
                <a:srgbClr val="FFFFFF"/>
              </a:solidFill>
              <a:latin typeface="Cabin"/>
              <a:ea typeface="Cabin"/>
              <a:cs typeface="Cabin"/>
              <a:sym typeface="Cabin"/>
            </a:endParaRPr>
          </a:p>
          <a:p>
            <a:pPr indent="0" lvl="0" marL="0" rtl="0" algn="ctr">
              <a:spcBef>
                <a:spcPts val="0"/>
              </a:spcBef>
              <a:spcAft>
                <a:spcPts val="0"/>
              </a:spcAft>
              <a:buNone/>
            </a:pPr>
            <a:r>
              <a:rPr b="1" lang="ar" sz="1500">
                <a:solidFill>
                  <a:srgbClr val="FFFFFF"/>
                </a:solidFill>
                <a:latin typeface="Cabin"/>
                <a:ea typeface="Cabin"/>
                <a:cs typeface="Cabin"/>
                <a:sym typeface="Cabin"/>
              </a:rPr>
              <a:t>bladder cancer</a:t>
            </a:r>
            <a:endParaRPr b="1" sz="1500">
              <a:solidFill>
                <a:srgbClr val="FFFFFF"/>
              </a:solidFill>
              <a:latin typeface="Cabin"/>
              <a:ea typeface="Cabin"/>
              <a:cs typeface="Cabin"/>
              <a:sym typeface="Cabin"/>
            </a:endParaRPr>
          </a:p>
        </p:txBody>
      </p:sp>
      <p:sp>
        <p:nvSpPr>
          <p:cNvPr id="437" name="Google Shape;437;p22"/>
          <p:cNvSpPr txBox="1"/>
          <p:nvPr/>
        </p:nvSpPr>
        <p:spPr>
          <a:xfrm>
            <a:off x="241625" y="7134150"/>
            <a:ext cx="3538500" cy="2771400"/>
          </a:xfrm>
          <a:prstGeom prst="rect">
            <a:avLst/>
          </a:prstGeom>
          <a:noFill/>
          <a:ln>
            <a:noFill/>
          </a:ln>
        </p:spPr>
        <p:txBody>
          <a:bodyPr anchorCtr="0" anchor="t" bIns="232875" lIns="232875" spcFirstLastPara="1" rIns="232875" wrap="square" tIns="232875">
            <a:noAutofit/>
          </a:bodyPr>
          <a:lstStyle/>
          <a:p>
            <a:pPr indent="-304800" lvl="0" marL="457200" rtl="0" algn="l">
              <a:lnSpc>
                <a:spcPct val="115000"/>
              </a:lnSpc>
              <a:spcBef>
                <a:spcPts val="0"/>
              </a:spcBef>
              <a:spcAft>
                <a:spcPts val="0"/>
              </a:spcAft>
              <a:buSzPts val="1200"/>
              <a:buFont typeface="Mada"/>
              <a:buChar char="●"/>
            </a:pPr>
            <a:r>
              <a:rPr b="1" lang="ar" sz="1200">
                <a:latin typeface="Mada"/>
                <a:ea typeface="Mada"/>
                <a:cs typeface="Mada"/>
                <a:sym typeface="Mada"/>
              </a:rPr>
              <a:t>Decreases the incidence of severe forms of </a:t>
            </a:r>
            <a:r>
              <a:rPr b="1" lang="ar" sz="1200">
                <a:solidFill>
                  <a:srgbClr val="CC0000"/>
                </a:solidFill>
                <a:latin typeface="Mada"/>
                <a:ea typeface="Mada"/>
                <a:cs typeface="Mada"/>
                <a:sym typeface="Mada"/>
              </a:rPr>
              <a:t>childhood TB</a:t>
            </a:r>
            <a:r>
              <a:rPr lang="ar" sz="1200">
                <a:solidFill>
                  <a:srgbClr val="CC0000"/>
                </a:solidFill>
                <a:latin typeface="Mada"/>
                <a:ea typeface="Mada"/>
                <a:cs typeface="Mada"/>
                <a:sym typeface="Mada"/>
              </a:rPr>
              <a:t>.</a:t>
            </a:r>
            <a:endParaRPr sz="1200">
              <a:solidFill>
                <a:srgbClr val="CC0000"/>
              </a:solidFill>
              <a:latin typeface="Mada"/>
              <a:ea typeface="Mada"/>
              <a:cs typeface="Mada"/>
              <a:sym typeface="Mada"/>
            </a:endParaRPr>
          </a:p>
          <a:p>
            <a:pPr indent="-304800" lvl="0" marL="457200" rtl="0" algn="l">
              <a:lnSpc>
                <a:spcPct val="115000"/>
              </a:lnSpc>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No to very limited impact on adult TB.</a:t>
            </a:r>
            <a:endParaRPr b="1" sz="1200">
              <a:solidFill>
                <a:srgbClr val="CC0000"/>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ar" sz="1200">
                <a:latin typeface="Mada"/>
                <a:ea typeface="Mada"/>
                <a:cs typeface="Mada"/>
                <a:sym typeface="Mada"/>
              </a:rPr>
              <a:t>Regional lymphadenitis can occur after vaccination</a:t>
            </a:r>
            <a:r>
              <a:rPr lang="ar" sz="1200">
                <a:latin typeface="Mada"/>
                <a:ea typeface="Mada"/>
                <a:cs typeface="Mada"/>
                <a:sym typeface="Mada"/>
              </a:rPr>
              <a:t>, typically no treatment is indicated. </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ar" sz="1200">
                <a:latin typeface="Mada"/>
                <a:ea typeface="Mada"/>
                <a:cs typeface="Mada"/>
                <a:sym typeface="Mada"/>
              </a:rPr>
              <a:t>Disseminated infection can occur in immunocompromised</a:t>
            </a:r>
            <a:r>
              <a:rPr lang="ar" sz="1200">
                <a:latin typeface="Mada"/>
                <a:ea typeface="Mada"/>
                <a:cs typeface="Mada"/>
                <a:sym typeface="Mada"/>
              </a:rPr>
              <a:t> (Treatment is needed).</a:t>
            </a:r>
            <a:endParaRPr sz="1200">
              <a:latin typeface="Mada"/>
              <a:ea typeface="Mada"/>
              <a:cs typeface="Mada"/>
              <a:sym typeface="Mada"/>
            </a:endParaRPr>
          </a:p>
        </p:txBody>
      </p:sp>
      <p:sp>
        <p:nvSpPr>
          <p:cNvPr id="438" name="Google Shape;438;p22"/>
          <p:cNvSpPr txBox="1"/>
          <p:nvPr/>
        </p:nvSpPr>
        <p:spPr>
          <a:xfrm>
            <a:off x="3875474" y="7120000"/>
            <a:ext cx="3331200" cy="2637300"/>
          </a:xfrm>
          <a:prstGeom prst="rect">
            <a:avLst/>
          </a:prstGeom>
          <a:noFill/>
          <a:ln>
            <a:noFill/>
          </a:ln>
        </p:spPr>
        <p:txBody>
          <a:bodyPr anchorCtr="0" anchor="t" bIns="232875" lIns="232875" spcFirstLastPara="1" rIns="232875" wrap="square" tIns="232875">
            <a:noAutofit/>
          </a:bodyPr>
          <a:lstStyle/>
          <a:p>
            <a:pPr indent="-304800" lvl="0" marL="457200" rtl="0" algn="l">
              <a:lnSpc>
                <a:spcPct val="115000"/>
              </a:lnSpc>
              <a:spcBef>
                <a:spcPts val="0"/>
              </a:spcBef>
              <a:spcAft>
                <a:spcPts val="0"/>
              </a:spcAft>
              <a:buSzPts val="1200"/>
              <a:buFont typeface="Mada"/>
              <a:buChar char="●"/>
            </a:pPr>
            <a:r>
              <a:rPr b="1" lang="ar" sz="1200">
                <a:latin typeface="Mada"/>
                <a:ea typeface="Mada"/>
                <a:cs typeface="Mada"/>
                <a:sym typeface="Mada"/>
              </a:rPr>
              <a:t>Intravesicular administration</a:t>
            </a:r>
            <a:r>
              <a:rPr lang="ar" sz="1200">
                <a:latin typeface="Mada"/>
                <a:ea typeface="Mada"/>
                <a:cs typeface="Mada"/>
                <a:sym typeface="Mada"/>
              </a:rPr>
              <a:t>.</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ar" sz="1200">
                <a:latin typeface="Mada"/>
                <a:ea typeface="Mada"/>
                <a:cs typeface="Mada"/>
                <a:sym typeface="Mada"/>
              </a:rPr>
              <a:t>Complications</a:t>
            </a:r>
            <a:r>
              <a:rPr lang="ar" sz="1200">
                <a:latin typeface="Mada"/>
                <a:ea typeface="Mada"/>
                <a:cs typeface="Mada"/>
                <a:sym typeface="Mada"/>
              </a:rPr>
              <a:t>:</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solidFill>
                  <a:schemeClr val="dk1"/>
                </a:solidFill>
                <a:latin typeface="Mada"/>
                <a:ea typeface="Mada"/>
                <a:cs typeface="Mada"/>
                <a:sym typeface="Mada"/>
              </a:rPr>
              <a:t>Contemporaneous with BCG treatment or up to years later.</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Granulomatous prostatitis, Hepatitis, Epididymitis-orchitis, </a:t>
            </a:r>
            <a:r>
              <a:rPr lang="ar" sz="1200">
                <a:solidFill>
                  <a:schemeClr val="dk1"/>
                </a:solidFill>
                <a:latin typeface="Mada"/>
                <a:ea typeface="Mada"/>
                <a:cs typeface="Mada"/>
                <a:sym typeface="Mada"/>
              </a:rPr>
              <a:t>S</a:t>
            </a:r>
            <a:r>
              <a:rPr lang="ar" sz="1200">
                <a:solidFill>
                  <a:schemeClr val="dk1"/>
                </a:solidFill>
                <a:latin typeface="Mada"/>
                <a:ea typeface="Mada"/>
                <a:cs typeface="Mada"/>
                <a:sym typeface="Mada"/>
              </a:rPr>
              <a:t>pondylitis</a:t>
            </a:r>
            <a:r>
              <a:rPr lang="ar" sz="1200">
                <a:latin typeface="Mada"/>
                <a:ea typeface="Mada"/>
                <a:cs typeface="Mada"/>
                <a:sym typeface="Mada"/>
              </a:rPr>
              <a:t>, </a:t>
            </a:r>
            <a:r>
              <a:rPr lang="ar" sz="1200">
                <a:solidFill>
                  <a:schemeClr val="dk1"/>
                </a:solidFill>
                <a:latin typeface="Mada"/>
                <a:ea typeface="Mada"/>
                <a:cs typeface="Mada"/>
                <a:sym typeface="Mada"/>
              </a:rPr>
              <a:t>psoas abscess</a:t>
            </a:r>
            <a:r>
              <a:rPr lang="ar" sz="1200">
                <a:latin typeface="Mada"/>
                <a:ea typeface="Mada"/>
                <a:cs typeface="Mada"/>
                <a:sym typeface="Mada"/>
              </a:rPr>
              <a:t>, </a:t>
            </a:r>
            <a:r>
              <a:rPr lang="ar" sz="1200">
                <a:solidFill>
                  <a:schemeClr val="dk1"/>
                </a:solidFill>
                <a:latin typeface="Mada"/>
                <a:ea typeface="Mada"/>
                <a:cs typeface="Mada"/>
                <a:sym typeface="Mada"/>
              </a:rPr>
              <a:t>military pulmonary, disseminated/sepsis.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ar" sz="1200">
                <a:latin typeface="Mada"/>
                <a:ea typeface="Mada"/>
                <a:cs typeface="Mada"/>
                <a:sym typeface="Mada"/>
              </a:rPr>
              <a:t>Treatment: </a:t>
            </a:r>
            <a:endParaRPr b="1" sz="1200">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Inherent resistance to PZA; </a:t>
            </a:r>
            <a:r>
              <a:rPr lang="ar" sz="1200">
                <a:latin typeface="Mada"/>
                <a:ea typeface="Mada"/>
                <a:cs typeface="Mada"/>
                <a:sym typeface="Mada"/>
              </a:rPr>
              <a:t>treat with </a:t>
            </a:r>
            <a:endParaRPr sz="1200">
              <a:latin typeface="Mada"/>
              <a:ea typeface="Mada"/>
              <a:cs typeface="Mada"/>
              <a:sym typeface="Mada"/>
            </a:endParaRPr>
          </a:p>
          <a:p>
            <a:pPr indent="0" lvl="0" marL="0" rtl="0" algn="l">
              <a:lnSpc>
                <a:spcPct val="115000"/>
              </a:lnSpc>
              <a:spcBef>
                <a:spcPts val="0"/>
              </a:spcBef>
              <a:spcAft>
                <a:spcPts val="0"/>
              </a:spcAft>
              <a:buNone/>
            </a:pPr>
            <a:r>
              <a:rPr lang="ar" sz="1200">
                <a:latin typeface="Mada"/>
                <a:ea typeface="Mada"/>
                <a:cs typeface="Mada"/>
                <a:sym typeface="Mada"/>
              </a:rPr>
              <a:t>               rifampin + INH + Ethambutol.</a:t>
            </a:r>
            <a:endParaRPr sz="1200">
              <a:latin typeface="Mada"/>
              <a:ea typeface="Mada"/>
              <a:cs typeface="Mada"/>
              <a:sym typeface="Mada"/>
            </a:endParaRPr>
          </a:p>
        </p:txBody>
      </p:sp>
      <p:grpSp>
        <p:nvGrpSpPr>
          <p:cNvPr id="439" name="Google Shape;439;p22"/>
          <p:cNvGrpSpPr/>
          <p:nvPr/>
        </p:nvGrpSpPr>
        <p:grpSpPr>
          <a:xfrm>
            <a:off x="1088113" y="2780484"/>
            <a:ext cx="1001326" cy="1369735"/>
            <a:chOff x="336800" y="4151500"/>
            <a:chExt cx="292000" cy="364650"/>
          </a:xfrm>
        </p:grpSpPr>
        <p:sp>
          <p:nvSpPr>
            <p:cNvPr id="440" name="Google Shape;440;p22"/>
            <p:cNvSpPr/>
            <p:nvPr/>
          </p:nvSpPr>
          <p:spPr>
            <a:xfrm>
              <a:off x="396325" y="4168675"/>
              <a:ext cx="212600" cy="185375"/>
            </a:xfrm>
            <a:custGeom>
              <a:rect b="b" l="l" r="r" t="t"/>
              <a:pathLst>
                <a:path extrusionOk="0" h="7415" w="8504">
                  <a:moveTo>
                    <a:pt x="7261" y="0"/>
                  </a:moveTo>
                  <a:cubicBezTo>
                    <a:pt x="7011" y="0"/>
                    <a:pt x="6746" y="79"/>
                    <a:pt x="6545" y="265"/>
                  </a:cubicBezTo>
                  <a:lnTo>
                    <a:pt x="358" y="5548"/>
                  </a:lnTo>
                  <a:cubicBezTo>
                    <a:pt x="30" y="5813"/>
                    <a:pt x="0" y="6295"/>
                    <a:pt x="265" y="6623"/>
                  </a:cubicBezTo>
                  <a:lnTo>
                    <a:pt x="731" y="7149"/>
                  </a:lnTo>
                  <a:cubicBezTo>
                    <a:pt x="884" y="7321"/>
                    <a:pt x="1090" y="7414"/>
                    <a:pt x="1306" y="7414"/>
                  </a:cubicBezTo>
                  <a:cubicBezTo>
                    <a:pt x="1478" y="7414"/>
                    <a:pt x="1664" y="7354"/>
                    <a:pt x="1802" y="7242"/>
                  </a:cubicBezTo>
                  <a:lnTo>
                    <a:pt x="7992" y="1959"/>
                  </a:lnTo>
                  <a:cubicBezTo>
                    <a:pt x="8459" y="1552"/>
                    <a:pt x="8504" y="855"/>
                    <a:pt x="8101" y="388"/>
                  </a:cubicBezTo>
                  <a:cubicBezTo>
                    <a:pt x="7880" y="123"/>
                    <a:pt x="7571" y="0"/>
                    <a:pt x="7261" y="0"/>
                  </a:cubicBezTo>
                  <a:close/>
                </a:path>
              </a:pathLst>
            </a:custGeom>
            <a:solidFill>
              <a:srgbClr val="FDF2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2"/>
            <p:cNvSpPr/>
            <p:nvPr/>
          </p:nvSpPr>
          <p:spPr>
            <a:xfrm>
              <a:off x="396325" y="4168550"/>
              <a:ext cx="212600" cy="185650"/>
            </a:xfrm>
            <a:custGeom>
              <a:rect b="b" l="l" r="r" t="t"/>
              <a:pathLst>
                <a:path extrusionOk="0" h="7426" w="8504">
                  <a:moveTo>
                    <a:pt x="7262" y="1"/>
                  </a:moveTo>
                  <a:cubicBezTo>
                    <a:pt x="7008" y="1"/>
                    <a:pt x="6753" y="88"/>
                    <a:pt x="6545" y="270"/>
                  </a:cubicBezTo>
                  <a:lnTo>
                    <a:pt x="358" y="5553"/>
                  </a:lnTo>
                  <a:cubicBezTo>
                    <a:pt x="30" y="5818"/>
                    <a:pt x="0" y="6300"/>
                    <a:pt x="265" y="6628"/>
                  </a:cubicBezTo>
                  <a:lnTo>
                    <a:pt x="731" y="7154"/>
                  </a:lnTo>
                  <a:cubicBezTo>
                    <a:pt x="878" y="7335"/>
                    <a:pt x="1090" y="7426"/>
                    <a:pt x="1305" y="7426"/>
                  </a:cubicBezTo>
                  <a:cubicBezTo>
                    <a:pt x="1480" y="7426"/>
                    <a:pt x="1657" y="7366"/>
                    <a:pt x="1802" y="7247"/>
                  </a:cubicBezTo>
                  <a:lnTo>
                    <a:pt x="7992" y="1964"/>
                  </a:lnTo>
                  <a:cubicBezTo>
                    <a:pt x="8459" y="1557"/>
                    <a:pt x="8504" y="860"/>
                    <a:pt x="8101" y="393"/>
                  </a:cubicBezTo>
                  <a:cubicBezTo>
                    <a:pt x="7886" y="135"/>
                    <a:pt x="7575" y="1"/>
                    <a:pt x="7262"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2"/>
            <p:cNvSpPr/>
            <p:nvPr/>
          </p:nvSpPr>
          <p:spPr>
            <a:xfrm>
              <a:off x="400225" y="4180325"/>
              <a:ext cx="197775" cy="172600"/>
            </a:xfrm>
            <a:custGeom>
              <a:rect b="b" l="l" r="r" t="t"/>
              <a:pathLst>
                <a:path extrusionOk="0" h="6904" w="7911">
                  <a:moveTo>
                    <a:pt x="7110" y="1"/>
                  </a:moveTo>
                  <a:cubicBezTo>
                    <a:pt x="6849" y="1"/>
                    <a:pt x="6554" y="110"/>
                    <a:pt x="6295" y="325"/>
                  </a:cubicBezTo>
                  <a:lnTo>
                    <a:pt x="1" y="5720"/>
                  </a:lnTo>
                  <a:lnTo>
                    <a:pt x="1008" y="6903"/>
                  </a:lnTo>
                  <a:lnTo>
                    <a:pt x="7307" y="1523"/>
                  </a:lnTo>
                  <a:cubicBezTo>
                    <a:pt x="7773" y="1120"/>
                    <a:pt x="7911" y="545"/>
                    <a:pt x="7631" y="217"/>
                  </a:cubicBezTo>
                  <a:cubicBezTo>
                    <a:pt x="7506" y="72"/>
                    <a:pt x="7320" y="1"/>
                    <a:pt x="7110"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2"/>
            <p:cNvSpPr/>
            <p:nvPr/>
          </p:nvSpPr>
          <p:spPr>
            <a:xfrm>
              <a:off x="469350" y="4180700"/>
              <a:ext cx="127175" cy="112325"/>
            </a:xfrm>
            <a:custGeom>
              <a:rect b="b" l="l" r="r" t="t"/>
              <a:pathLst>
                <a:path extrusionOk="0" h="4493" w="5087">
                  <a:moveTo>
                    <a:pt x="4300" y="1"/>
                  </a:moveTo>
                  <a:cubicBezTo>
                    <a:pt x="4040" y="1"/>
                    <a:pt x="3744" y="110"/>
                    <a:pt x="3486" y="325"/>
                  </a:cubicBezTo>
                  <a:lnTo>
                    <a:pt x="1" y="3310"/>
                  </a:lnTo>
                  <a:lnTo>
                    <a:pt x="1012" y="4493"/>
                  </a:lnTo>
                  <a:lnTo>
                    <a:pt x="4493" y="1508"/>
                  </a:lnTo>
                  <a:cubicBezTo>
                    <a:pt x="4944" y="1120"/>
                    <a:pt x="5086" y="545"/>
                    <a:pt x="4821" y="217"/>
                  </a:cubicBezTo>
                  <a:cubicBezTo>
                    <a:pt x="4696" y="72"/>
                    <a:pt x="4510" y="1"/>
                    <a:pt x="4300" y="1"/>
                  </a:cubicBez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2"/>
            <p:cNvSpPr/>
            <p:nvPr/>
          </p:nvSpPr>
          <p:spPr>
            <a:xfrm>
              <a:off x="601900" y="4151500"/>
              <a:ext cx="26900" cy="23825"/>
            </a:xfrm>
            <a:custGeom>
              <a:rect b="b" l="l" r="r" t="t"/>
              <a:pathLst>
                <a:path extrusionOk="0" h="953" w="1076">
                  <a:moveTo>
                    <a:pt x="1027" y="1"/>
                  </a:moveTo>
                  <a:lnTo>
                    <a:pt x="1" y="904"/>
                  </a:lnTo>
                  <a:lnTo>
                    <a:pt x="49" y="952"/>
                  </a:lnTo>
                  <a:lnTo>
                    <a:pt x="1075" y="49"/>
                  </a:lnTo>
                  <a:lnTo>
                    <a:pt x="1027" y="1"/>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2"/>
            <p:cNvSpPr/>
            <p:nvPr/>
          </p:nvSpPr>
          <p:spPr>
            <a:xfrm>
              <a:off x="589875" y="4166050"/>
              <a:ext cx="19800" cy="20000"/>
            </a:xfrm>
            <a:custGeom>
              <a:rect b="b" l="l" r="r" t="t"/>
              <a:pathLst>
                <a:path extrusionOk="0" h="800" w="792">
                  <a:moveTo>
                    <a:pt x="366" y="1"/>
                  </a:moveTo>
                  <a:cubicBezTo>
                    <a:pt x="359" y="1"/>
                    <a:pt x="351" y="4"/>
                    <a:pt x="344" y="12"/>
                  </a:cubicBezTo>
                  <a:lnTo>
                    <a:pt x="15" y="277"/>
                  </a:lnTo>
                  <a:cubicBezTo>
                    <a:pt x="0" y="292"/>
                    <a:pt x="0" y="307"/>
                    <a:pt x="15" y="322"/>
                  </a:cubicBezTo>
                  <a:lnTo>
                    <a:pt x="403" y="788"/>
                  </a:lnTo>
                  <a:cubicBezTo>
                    <a:pt x="411" y="795"/>
                    <a:pt x="419" y="799"/>
                    <a:pt x="428" y="799"/>
                  </a:cubicBezTo>
                  <a:cubicBezTo>
                    <a:pt x="436" y="799"/>
                    <a:pt x="444" y="795"/>
                    <a:pt x="452" y="788"/>
                  </a:cubicBezTo>
                  <a:lnTo>
                    <a:pt x="776" y="523"/>
                  </a:lnTo>
                  <a:cubicBezTo>
                    <a:pt x="791" y="508"/>
                    <a:pt x="791" y="478"/>
                    <a:pt x="776" y="478"/>
                  </a:cubicBezTo>
                  <a:lnTo>
                    <a:pt x="388" y="12"/>
                  </a:lnTo>
                  <a:cubicBezTo>
                    <a:pt x="381" y="4"/>
                    <a:pt x="373" y="1"/>
                    <a:pt x="366"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2"/>
            <p:cNvSpPr/>
            <p:nvPr/>
          </p:nvSpPr>
          <p:spPr>
            <a:xfrm>
              <a:off x="448750" y="4258025"/>
              <a:ext cx="51325" cy="55250"/>
            </a:xfrm>
            <a:custGeom>
              <a:rect b="b" l="l" r="r" t="t"/>
              <a:pathLst>
                <a:path extrusionOk="0" h="2210" w="2053">
                  <a:moveTo>
                    <a:pt x="638" y="1"/>
                  </a:moveTo>
                  <a:lnTo>
                    <a:pt x="0" y="545"/>
                  </a:lnTo>
                  <a:lnTo>
                    <a:pt x="1418" y="2210"/>
                  </a:lnTo>
                  <a:lnTo>
                    <a:pt x="2052" y="1665"/>
                  </a:lnTo>
                  <a:lnTo>
                    <a:pt x="638" y="1"/>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2"/>
            <p:cNvSpPr/>
            <p:nvPr/>
          </p:nvSpPr>
          <p:spPr>
            <a:xfrm>
              <a:off x="352375" y="4282100"/>
              <a:ext cx="122050" cy="109625"/>
            </a:xfrm>
            <a:custGeom>
              <a:rect b="b" l="l" r="r" t="t"/>
              <a:pathLst>
                <a:path extrusionOk="0" h="4385" w="4882">
                  <a:moveTo>
                    <a:pt x="4183" y="0"/>
                  </a:moveTo>
                  <a:lnTo>
                    <a:pt x="1" y="3578"/>
                  </a:lnTo>
                  <a:lnTo>
                    <a:pt x="702" y="4384"/>
                  </a:lnTo>
                  <a:lnTo>
                    <a:pt x="4881" y="825"/>
                  </a:lnTo>
                  <a:lnTo>
                    <a:pt x="4183"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2"/>
            <p:cNvSpPr/>
            <p:nvPr/>
          </p:nvSpPr>
          <p:spPr>
            <a:xfrm>
              <a:off x="576250" y="4204025"/>
              <a:ext cx="16350" cy="18200"/>
            </a:xfrm>
            <a:custGeom>
              <a:rect b="b" l="l" r="r" t="t"/>
              <a:pathLst>
                <a:path extrusionOk="0" h="728" w="654">
                  <a:moveTo>
                    <a:pt x="79" y="0"/>
                  </a:moveTo>
                  <a:lnTo>
                    <a:pt x="16" y="64"/>
                  </a:lnTo>
                  <a:cubicBezTo>
                    <a:pt x="1" y="64"/>
                    <a:pt x="1" y="79"/>
                    <a:pt x="16" y="94"/>
                  </a:cubicBezTo>
                  <a:lnTo>
                    <a:pt x="545" y="717"/>
                  </a:lnTo>
                  <a:cubicBezTo>
                    <a:pt x="553" y="724"/>
                    <a:pt x="557" y="728"/>
                    <a:pt x="560" y="728"/>
                  </a:cubicBezTo>
                  <a:cubicBezTo>
                    <a:pt x="564" y="728"/>
                    <a:pt x="568" y="724"/>
                    <a:pt x="575" y="717"/>
                  </a:cubicBezTo>
                  <a:lnTo>
                    <a:pt x="639" y="668"/>
                  </a:lnTo>
                  <a:cubicBezTo>
                    <a:pt x="654" y="653"/>
                    <a:pt x="654" y="638"/>
                    <a:pt x="639" y="638"/>
                  </a:cubicBezTo>
                  <a:lnTo>
                    <a:pt x="109"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2"/>
            <p:cNvSpPr/>
            <p:nvPr/>
          </p:nvSpPr>
          <p:spPr>
            <a:xfrm>
              <a:off x="561150" y="4216925"/>
              <a:ext cx="16350" cy="18100"/>
            </a:xfrm>
            <a:custGeom>
              <a:rect b="b" l="l" r="r" t="t"/>
              <a:pathLst>
                <a:path extrusionOk="0" h="724" w="654">
                  <a:moveTo>
                    <a:pt x="99" y="0"/>
                  </a:moveTo>
                  <a:cubicBezTo>
                    <a:pt x="92" y="0"/>
                    <a:pt x="84" y="5"/>
                    <a:pt x="75" y="14"/>
                  </a:cubicBezTo>
                  <a:lnTo>
                    <a:pt x="15" y="59"/>
                  </a:lnTo>
                  <a:cubicBezTo>
                    <a:pt x="0" y="74"/>
                    <a:pt x="0" y="89"/>
                    <a:pt x="15" y="89"/>
                  </a:cubicBezTo>
                  <a:lnTo>
                    <a:pt x="541" y="712"/>
                  </a:lnTo>
                  <a:cubicBezTo>
                    <a:pt x="550" y="719"/>
                    <a:pt x="559" y="723"/>
                    <a:pt x="565" y="723"/>
                  </a:cubicBezTo>
                  <a:cubicBezTo>
                    <a:pt x="571" y="723"/>
                    <a:pt x="575" y="719"/>
                    <a:pt x="575" y="712"/>
                  </a:cubicBezTo>
                  <a:lnTo>
                    <a:pt x="634" y="667"/>
                  </a:lnTo>
                  <a:cubicBezTo>
                    <a:pt x="653" y="648"/>
                    <a:pt x="653" y="648"/>
                    <a:pt x="653" y="634"/>
                  </a:cubicBezTo>
                  <a:lnTo>
                    <a:pt x="108" y="14"/>
                  </a:lnTo>
                  <a:cubicBezTo>
                    <a:pt x="108" y="5"/>
                    <a:pt x="105" y="0"/>
                    <a:pt x="99" y="0"/>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2"/>
            <p:cNvSpPr/>
            <p:nvPr/>
          </p:nvSpPr>
          <p:spPr>
            <a:xfrm>
              <a:off x="542475" y="4233125"/>
              <a:ext cx="15900" cy="17925"/>
            </a:xfrm>
            <a:custGeom>
              <a:rect b="b" l="l" r="r" t="t"/>
              <a:pathLst>
                <a:path extrusionOk="0" h="717" w="636">
                  <a:moveTo>
                    <a:pt x="76" y="0"/>
                  </a:moveTo>
                  <a:lnTo>
                    <a:pt x="1" y="64"/>
                  </a:lnTo>
                  <a:lnTo>
                    <a:pt x="1" y="94"/>
                  </a:lnTo>
                  <a:lnTo>
                    <a:pt x="542" y="717"/>
                  </a:lnTo>
                  <a:lnTo>
                    <a:pt x="576" y="717"/>
                  </a:lnTo>
                  <a:lnTo>
                    <a:pt x="635" y="653"/>
                  </a:lnTo>
                  <a:lnTo>
                    <a:pt x="635" y="624"/>
                  </a:lnTo>
                  <a:lnTo>
                    <a:pt x="109"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2"/>
            <p:cNvSpPr/>
            <p:nvPr/>
          </p:nvSpPr>
          <p:spPr>
            <a:xfrm>
              <a:off x="527275" y="4246000"/>
              <a:ext cx="16350" cy="18200"/>
            </a:xfrm>
            <a:custGeom>
              <a:rect b="b" l="l" r="r" t="t"/>
              <a:pathLst>
                <a:path extrusionOk="0" h="728" w="654">
                  <a:moveTo>
                    <a:pt x="79" y="0"/>
                  </a:moveTo>
                  <a:lnTo>
                    <a:pt x="16" y="64"/>
                  </a:lnTo>
                  <a:cubicBezTo>
                    <a:pt x="1" y="64"/>
                    <a:pt x="1" y="79"/>
                    <a:pt x="1" y="94"/>
                  </a:cubicBezTo>
                  <a:lnTo>
                    <a:pt x="545" y="717"/>
                  </a:lnTo>
                  <a:cubicBezTo>
                    <a:pt x="545" y="724"/>
                    <a:pt x="549" y="728"/>
                    <a:pt x="555" y="728"/>
                  </a:cubicBezTo>
                  <a:cubicBezTo>
                    <a:pt x="560" y="728"/>
                    <a:pt x="568" y="724"/>
                    <a:pt x="575" y="717"/>
                  </a:cubicBezTo>
                  <a:lnTo>
                    <a:pt x="639" y="668"/>
                  </a:lnTo>
                  <a:cubicBezTo>
                    <a:pt x="654" y="653"/>
                    <a:pt x="654" y="638"/>
                    <a:pt x="639" y="638"/>
                  </a:cubicBezTo>
                  <a:lnTo>
                    <a:pt x="109"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2"/>
            <p:cNvSpPr/>
            <p:nvPr/>
          </p:nvSpPr>
          <p:spPr>
            <a:xfrm>
              <a:off x="371400" y="4304050"/>
              <a:ext cx="70825" cy="79375"/>
            </a:xfrm>
            <a:custGeom>
              <a:rect b="b" l="l" r="r" t="t"/>
              <a:pathLst>
                <a:path extrusionOk="0" h="3175" w="2833">
                  <a:moveTo>
                    <a:pt x="325" y="1"/>
                  </a:moveTo>
                  <a:cubicBezTo>
                    <a:pt x="310" y="1"/>
                    <a:pt x="295" y="4"/>
                    <a:pt x="281" y="10"/>
                  </a:cubicBezTo>
                  <a:lnTo>
                    <a:pt x="49" y="212"/>
                  </a:lnTo>
                  <a:cubicBezTo>
                    <a:pt x="16" y="242"/>
                    <a:pt x="1" y="290"/>
                    <a:pt x="34" y="320"/>
                  </a:cubicBezTo>
                  <a:lnTo>
                    <a:pt x="2460" y="3152"/>
                  </a:lnTo>
                  <a:cubicBezTo>
                    <a:pt x="2467" y="3167"/>
                    <a:pt x="2482" y="3174"/>
                    <a:pt x="2499" y="3174"/>
                  </a:cubicBezTo>
                  <a:cubicBezTo>
                    <a:pt x="2517" y="3174"/>
                    <a:pt x="2536" y="3167"/>
                    <a:pt x="2553" y="3152"/>
                  </a:cubicBezTo>
                  <a:lnTo>
                    <a:pt x="2784" y="2947"/>
                  </a:lnTo>
                  <a:cubicBezTo>
                    <a:pt x="2814" y="2932"/>
                    <a:pt x="2833" y="2887"/>
                    <a:pt x="2799" y="2853"/>
                  </a:cubicBezTo>
                  <a:lnTo>
                    <a:pt x="374" y="25"/>
                  </a:lnTo>
                  <a:cubicBezTo>
                    <a:pt x="365" y="8"/>
                    <a:pt x="346" y="1"/>
                    <a:pt x="325" y="1"/>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2"/>
            <p:cNvSpPr/>
            <p:nvPr/>
          </p:nvSpPr>
          <p:spPr>
            <a:xfrm>
              <a:off x="336800" y="4363550"/>
              <a:ext cx="43950" cy="48475"/>
            </a:xfrm>
            <a:custGeom>
              <a:rect b="b" l="l" r="r" t="t"/>
              <a:pathLst>
                <a:path extrusionOk="0" h="1939" w="1758">
                  <a:moveTo>
                    <a:pt x="321" y="1"/>
                  </a:moveTo>
                  <a:cubicBezTo>
                    <a:pt x="302" y="1"/>
                    <a:pt x="282" y="9"/>
                    <a:pt x="266" y="26"/>
                  </a:cubicBezTo>
                  <a:lnTo>
                    <a:pt x="34" y="227"/>
                  </a:lnTo>
                  <a:cubicBezTo>
                    <a:pt x="1" y="257"/>
                    <a:pt x="1" y="306"/>
                    <a:pt x="19" y="320"/>
                  </a:cubicBezTo>
                  <a:lnTo>
                    <a:pt x="1385" y="1921"/>
                  </a:lnTo>
                  <a:cubicBezTo>
                    <a:pt x="1393" y="1930"/>
                    <a:pt x="1413" y="1938"/>
                    <a:pt x="1434" y="1938"/>
                  </a:cubicBezTo>
                  <a:cubicBezTo>
                    <a:pt x="1450" y="1938"/>
                    <a:pt x="1466" y="1934"/>
                    <a:pt x="1478" y="1921"/>
                  </a:cubicBezTo>
                  <a:lnTo>
                    <a:pt x="1713" y="1720"/>
                  </a:lnTo>
                  <a:cubicBezTo>
                    <a:pt x="1743" y="1686"/>
                    <a:pt x="1758" y="1641"/>
                    <a:pt x="1728" y="1611"/>
                  </a:cubicBezTo>
                  <a:lnTo>
                    <a:pt x="374" y="26"/>
                  </a:lnTo>
                  <a:cubicBezTo>
                    <a:pt x="359" y="9"/>
                    <a:pt x="340" y="1"/>
                    <a:pt x="321" y="1"/>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2"/>
            <p:cNvSpPr/>
            <p:nvPr/>
          </p:nvSpPr>
          <p:spPr>
            <a:xfrm>
              <a:off x="404050" y="4177800"/>
              <a:ext cx="63375" cy="60000"/>
            </a:xfrm>
            <a:custGeom>
              <a:rect b="b" l="l" r="r" t="t"/>
              <a:pathLst>
                <a:path extrusionOk="0" h="2400" w="2535">
                  <a:moveTo>
                    <a:pt x="1735" y="0"/>
                  </a:moveTo>
                  <a:cubicBezTo>
                    <a:pt x="1707" y="0"/>
                    <a:pt x="1679" y="3"/>
                    <a:pt x="1650" y="8"/>
                  </a:cubicBezTo>
                  <a:lnTo>
                    <a:pt x="1307" y="68"/>
                  </a:lnTo>
                  <a:cubicBezTo>
                    <a:pt x="1231" y="44"/>
                    <a:pt x="1144" y="19"/>
                    <a:pt x="1057" y="19"/>
                  </a:cubicBezTo>
                  <a:cubicBezTo>
                    <a:pt x="1037" y="19"/>
                    <a:pt x="1017" y="20"/>
                    <a:pt x="997" y="23"/>
                  </a:cubicBezTo>
                  <a:cubicBezTo>
                    <a:pt x="904" y="23"/>
                    <a:pt x="796" y="53"/>
                    <a:pt x="717" y="131"/>
                  </a:cubicBezTo>
                  <a:cubicBezTo>
                    <a:pt x="624" y="195"/>
                    <a:pt x="560" y="318"/>
                    <a:pt x="531" y="426"/>
                  </a:cubicBezTo>
                  <a:cubicBezTo>
                    <a:pt x="482" y="534"/>
                    <a:pt x="516" y="848"/>
                    <a:pt x="296" y="956"/>
                  </a:cubicBezTo>
                  <a:cubicBezTo>
                    <a:pt x="172" y="1019"/>
                    <a:pt x="94" y="1158"/>
                    <a:pt x="49" y="1299"/>
                  </a:cubicBezTo>
                  <a:cubicBezTo>
                    <a:pt x="1" y="1437"/>
                    <a:pt x="1" y="1594"/>
                    <a:pt x="49" y="1717"/>
                  </a:cubicBezTo>
                  <a:cubicBezTo>
                    <a:pt x="94" y="1810"/>
                    <a:pt x="158" y="1904"/>
                    <a:pt x="143" y="1997"/>
                  </a:cubicBezTo>
                  <a:cubicBezTo>
                    <a:pt x="143" y="2060"/>
                    <a:pt x="109" y="2105"/>
                    <a:pt x="79" y="2154"/>
                  </a:cubicBezTo>
                  <a:cubicBezTo>
                    <a:pt x="64" y="2213"/>
                    <a:pt x="49" y="2277"/>
                    <a:pt x="64" y="2325"/>
                  </a:cubicBezTo>
                  <a:cubicBezTo>
                    <a:pt x="94" y="2385"/>
                    <a:pt x="172" y="2400"/>
                    <a:pt x="251" y="2400"/>
                  </a:cubicBezTo>
                  <a:cubicBezTo>
                    <a:pt x="344" y="2400"/>
                    <a:pt x="452" y="2385"/>
                    <a:pt x="546" y="2370"/>
                  </a:cubicBezTo>
                  <a:cubicBezTo>
                    <a:pt x="1184" y="2292"/>
                    <a:pt x="1807" y="2213"/>
                    <a:pt x="2426" y="2075"/>
                  </a:cubicBezTo>
                  <a:cubicBezTo>
                    <a:pt x="2460" y="2075"/>
                    <a:pt x="2475" y="2075"/>
                    <a:pt x="2504" y="2060"/>
                  </a:cubicBezTo>
                  <a:cubicBezTo>
                    <a:pt x="2534" y="2012"/>
                    <a:pt x="2534" y="1952"/>
                    <a:pt x="2519" y="1889"/>
                  </a:cubicBezTo>
                  <a:cubicBezTo>
                    <a:pt x="2460" y="1717"/>
                    <a:pt x="2303" y="1624"/>
                    <a:pt x="2195" y="1486"/>
                  </a:cubicBezTo>
                  <a:cubicBezTo>
                    <a:pt x="2068" y="1314"/>
                    <a:pt x="2101" y="1079"/>
                    <a:pt x="2053" y="878"/>
                  </a:cubicBezTo>
                  <a:cubicBezTo>
                    <a:pt x="2038" y="784"/>
                    <a:pt x="2008" y="706"/>
                    <a:pt x="1975" y="628"/>
                  </a:cubicBezTo>
                  <a:lnTo>
                    <a:pt x="2131" y="598"/>
                  </a:lnTo>
                  <a:cubicBezTo>
                    <a:pt x="2195" y="598"/>
                    <a:pt x="2225" y="534"/>
                    <a:pt x="2225" y="490"/>
                  </a:cubicBezTo>
                  <a:lnTo>
                    <a:pt x="2195" y="381"/>
                  </a:lnTo>
                  <a:cubicBezTo>
                    <a:pt x="2152" y="160"/>
                    <a:pt x="1954" y="0"/>
                    <a:pt x="1735" y="0"/>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2"/>
            <p:cNvSpPr/>
            <p:nvPr/>
          </p:nvSpPr>
          <p:spPr>
            <a:xfrm>
              <a:off x="430075" y="4187700"/>
              <a:ext cx="33525" cy="59100"/>
            </a:xfrm>
            <a:custGeom>
              <a:rect b="b" l="l" r="r" t="t"/>
              <a:pathLst>
                <a:path extrusionOk="0" h="2364" w="1341">
                  <a:moveTo>
                    <a:pt x="1012" y="0"/>
                  </a:moveTo>
                  <a:cubicBezTo>
                    <a:pt x="1012" y="0"/>
                    <a:pt x="1045" y="280"/>
                    <a:pt x="546" y="344"/>
                  </a:cubicBezTo>
                  <a:lnTo>
                    <a:pt x="422" y="590"/>
                  </a:lnTo>
                  <a:lnTo>
                    <a:pt x="393" y="590"/>
                  </a:lnTo>
                  <a:lnTo>
                    <a:pt x="206" y="605"/>
                  </a:lnTo>
                  <a:cubicBezTo>
                    <a:pt x="94" y="623"/>
                    <a:pt x="1" y="717"/>
                    <a:pt x="19" y="825"/>
                  </a:cubicBezTo>
                  <a:lnTo>
                    <a:pt x="19" y="840"/>
                  </a:lnTo>
                  <a:lnTo>
                    <a:pt x="19" y="855"/>
                  </a:lnTo>
                  <a:lnTo>
                    <a:pt x="19" y="885"/>
                  </a:lnTo>
                  <a:cubicBezTo>
                    <a:pt x="19" y="903"/>
                    <a:pt x="34" y="903"/>
                    <a:pt x="34" y="918"/>
                  </a:cubicBezTo>
                  <a:cubicBezTo>
                    <a:pt x="61" y="988"/>
                    <a:pt x="139" y="1044"/>
                    <a:pt x="222" y="1044"/>
                  </a:cubicBezTo>
                  <a:cubicBezTo>
                    <a:pt x="231" y="1044"/>
                    <a:pt x="241" y="1043"/>
                    <a:pt x="251" y="1041"/>
                  </a:cubicBezTo>
                  <a:lnTo>
                    <a:pt x="281" y="1041"/>
                  </a:lnTo>
                  <a:cubicBezTo>
                    <a:pt x="281" y="1056"/>
                    <a:pt x="281" y="1071"/>
                    <a:pt x="266" y="1090"/>
                  </a:cubicBezTo>
                  <a:lnTo>
                    <a:pt x="113" y="1508"/>
                  </a:lnTo>
                  <a:lnTo>
                    <a:pt x="143" y="2146"/>
                  </a:lnTo>
                  <a:cubicBezTo>
                    <a:pt x="157" y="2261"/>
                    <a:pt x="253" y="2364"/>
                    <a:pt x="381" y="2364"/>
                  </a:cubicBezTo>
                  <a:cubicBezTo>
                    <a:pt x="390" y="2364"/>
                    <a:pt x="399" y="2363"/>
                    <a:pt x="408" y="2362"/>
                  </a:cubicBezTo>
                  <a:lnTo>
                    <a:pt x="766" y="2347"/>
                  </a:lnTo>
                  <a:cubicBezTo>
                    <a:pt x="904" y="2332"/>
                    <a:pt x="1012" y="2239"/>
                    <a:pt x="997" y="2097"/>
                  </a:cubicBezTo>
                  <a:lnTo>
                    <a:pt x="967" y="1616"/>
                  </a:lnTo>
                  <a:cubicBezTo>
                    <a:pt x="982" y="1601"/>
                    <a:pt x="997" y="1601"/>
                    <a:pt x="997" y="1601"/>
                  </a:cubicBezTo>
                  <a:cubicBezTo>
                    <a:pt x="1232" y="1508"/>
                    <a:pt x="1340" y="1258"/>
                    <a:pt x="1232" y="1056"/>
                  </a:cubicBezTo>
                  <a:lnTo>
                    <a:pt x="1139" y="325"/>
                  </a:lnTo>
                  <a:lnTo>
                    <a:pt x="1120" y="138"/>
                  </a:lnTo>
                  <a:cubicBezTo>
                    <a:pt x="1060" y="109"/>
                    <a:pt x="1027" y="79"/>
                    <a:pt x="1012" y="0"/>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2"/>
            <p:cNvSpPr/>
            <p:nvPr/>
          </p:nvSpPr>
          <p:spPr>
            <a:xfrm>
              <a:off x="459650" y="4203650"/>
              <a:ext cx="400" cy="3475"/>
            </a:xfrm>
            <a:custGeom>
              <a:rect b="b" l="l" r="r" t="t"/>
              <a:pathLst>
                <a:path extrusionOk="0" h="139" w="16">
                  <a:moveTo>
                    <a:pt x="1" y="0"/>
                  </a:moveTo>
                  <a:lnTo>
                    <a:pt x="16" y="138"/>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2"/>
            <p:cNvSpPr/>
            <p:nvPr/>
          </p:nvSpPr>
          <p:spPr>
            <a:xfrm>
              <a:off x="459275" y="4203275"/>
              <a:ext cx="1150" cy="4225"/>
            </a:xfrm>
            <a:custGeom>
              <a:rect b="b" l="l" r="r" t="t"/>
              <a:pathLst>
                <a:path extrusionOk="0" h="169" w="46">
                  <a:moveTo>
                    <a:pt x="16" y="0"/>
                  </a:moveTo>
                  <a:cubicBezTo>
                    <a:pt x="1" y="0"/>
                    <a:pt x="1" y="0"/>
                    <a:pt x="1" y="15"/>
                  </a:cubicBezTo>
                  <a:lnTo>
                    <a:pt x="16" y="153"/>
                  </a:lnTo>
                  <a:cubicBezTo>
                    <a:pt x="16" y="168"/>
                    <a:pt x="16" y="168"/>
                    <a:pt x="31" y="168"/>
                  </a:cubicBezTo>
                  <a:cubicBezTo>
                    <a:pt x="45" y="168"/>
                    <a:pt x="45" y="153"/>
                    <a:pt x="45" y="153"/>
                  </a:cubicBezTo>
                  <a:lnTo>
                    <a:pt x="31" y="15"/>
                  </a:lnTo>
                  <a:cubicBezTo>
                    <a:pt x="31" y="0"/>
                    <a:pt x="16" y="0"/>
                    <a:pt x="16" y="0"/>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2"/>
            <p:cNvSpPr/>
            <p:nvPr/>
          </p:nvSpPr>
          <p:spPr>
            <a:xfrm>
              <a:off x="447625" y="4198400"/>
              <a:ext cx="7750" cy="3075"/>
            </a:xfrm>
            <a:custGeom>
              <a:rect b="b" l="l" r="r" t="t"/>
              <a:pathLst>
                <a:path extrusionOk="0" h="123" w="310">
                  <a:moveTo>
                    <a:pt x="50" y="1"/>
                  </a:moveTo>
                  <a:cubicBezTo>
                    <a:pt x="42" y="1"/>
                    <a:pt x="35" y="3"/>
                    <a:pt x="30" y="9"/>
                  </a:cubicBezTo>
                  <a:cubicBezTo>
                    <a:pt x="15" y="9"/>
                    <a:pt x="0" y="24"/>
                    <a:pt x="15" y="54"/>
                  </a:cubicBezTo>
                  <a:cubicBezTo>
                    <a:pt x="45" y="84"/>
                    <a:pt x="94" y="117"/>
                    <a:pt x="157" y="117"/>
                  </a:cubicBezTo>
                  <a:cubicBezTo>
                    <a:pt x="173" y="121"/>
                    <a:pt x="188" y="123"/>
                    <a:pt x="202" y="123"/>
                  </a:cubicBezTo>
                  <a:cubicBezTo>
                    <a:pt x="241" y="123"/>
                    <a:pt x="273" y="108"/>
                    <a:pt x="295" y="84"/>
                  </a:cubicBezTo>
                  <a:cubicBezTo>
                    <a:pt x="310" y="69"/>
                    <a:pt x="310" y="39"/>
                    <a:pt x="295" y="39"/>
                  </a:cubicBezTo>
                  <a:cubicBezTo>
                    <a:pt x="280" y="24"/>
                    <a:pt x="250" y="24"/>
                    <a:pt x="232" y="24"/>
                  </a:cubicBezTo>
                  <a:lnTo>
                    <a:pt x="157" y="24"/>
                  </a:lnTo>
                  <a:cubicBezTo>
                    <a:pt x="138" y="9"/>
                    <a:pt x="123" y="9"/>
                    <a:pt x="94" y="9"/>
                  </a:cubicBezTo>
                  <a:cubicBezTo>
                    <a:pt x="84" y="9"/>
                    <a:pt x="65" y="1"/>
                    <a:pt x="50" y="1"/>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2"/>
            <p:cNvSpPr/>
            <p:nvPr/>
          </p:nvSpPr>
          <p:spPr>
            <a:xfrm>
              <a:off x="434375" y="4206350"/>
              <a:ext cx="1600" cy="3950"/>
            </a:xfrm>
            <a:custGeom>
              <a:rect b="b" l="l" r="r" t="t"/>
              <a:pathLst>
                <a:path extrusionOk="0" h="158" w="64">
                  <a:moveTo>
                    <a:pt x="0" y="1"/>
                  </a:moveTo>
                  <a:lnTo>
                    <a:pt x="0" y="157"/>
                  </a:lnTo>
                  <a:lnTo>
                    <a:pt x="64" y="109"/>
                  </a:lnTo>
                  <a:lnTo>
                    <a:pt x="0" y="1"/>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2"/>
            <p:cNvSpPr/>
            <p:nvPr/>
          </p:nvSpPr>
          <p:spPr>
            <a:xfrm>
              <a:off x="433625" y="4205975"/>
              <a:ext cx="3100" cy="4700"/>
            </a:xfrm>
            <a:custGeom>
              <a:rect b="b" l="l" r="r" t="t"/>
              <a:pathLst>
                <a:path extrusionOk="0" h="188" w="124">
                  <a:moveTo>
                    <a:pt x="16" y="1"/>
                  </a:moveTo>
                  <a:lnTo>
                    <a:pt x="16" y="16"/>
                  </a:lnTo>
                  <a:lnTo>
                    <a:pt x="79" y="124"/>
                  </a:lnTo>
                  <a:lnTo>
                    <a:pt x="16" y="154"/>
                  </a:lnTo>
                  <a:cubicBezTo>
                    <a:pt x="16" y="154"/>
                    <a:pt x="1" y="172"/>
                    <a:pt x="16" y="172"/>
                  </a:cubicBezTo>
                  <a:lnTo>
                    <a:pt x="30" y="187"/>
                  </a:lnTo>
                  <a:lnTo>
                    <a:pt x="30" y="172"/>
                  </a:lnTo>
                  <a:lnTo>
                    <a:pt x="124" y="124"/>
                  </a:lnTo>
                  <a:lnTo>
                    <a:pt x="45" y="1"/>
                  </a:ln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2"/>
            <p:cNvSpPr/>
            <p:nvPr/>
          </p:nvSpPr>
          <p:spPr>
            <a:xfrm>
              <a:off x="442200" y="4225750"/>
              <a:ext cx="12450" cy="7400"/>
            </a:xfrm>
            <a:custGeom>
              <a:rect b="b" l="l" r="r" t="t"/>
              <a:pathLst>
                <a:path extrusionOk="0" h="296" w="498">
                  <a:moveTo>
                    <a:pt x="1" y="1"/>
                  </a:moveTo>
                  <a:lnTo>
                    <a:pt x="1" y="295"/>
                  </a:lnTo>
                  <a:lnTo>
                    <a:pt x="497" y="295"/>
                  </a:lnTo>
                  <a:lnTo>
                    <a:pt x="497" y="1"/>
                  </a:lnTo>
                  <a:close/>
                </a:path>
              </a:pathLst>
            </a:custGeom>
            <a:solidFill>
              <a:srgbClr val="F39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2"/>
            <p:cNvSpPr/>
            <p:nvPr/>
          </p:nvSpPr>
          <p:spPr>
            <a:xfrm>
              <a:off x="447250" y="4203275"/>
              <a:ext cx="8975" cy="6175"/>
            </a:xfrm>
            <a:custGeom>
              <a:rect b="b" l="l" r="r" t="t"/>
              <a:pathLst>
                <a:path extrusionOk="0" h="247" w="359">
                  <a:moveTo>
                    <a:pt x="340" y="153"/>
                  </a:moveTo>
                  <a:cubicBezTo>
                    <a:pt x="332" y="159"/>
                    <a:pt x="322" y="165"/>
                    <a:pt x="311" y="172"/>
                  </a:cubicBezTo>
                  <a:lnTo>
                    <a:pt x="311" y="172"/>
                  </a:lnTo>
                  <a:cubicBezTo>
                    <a:pt x="316" y="171"/>
                    <a:pt x="320" y="170"/>
                    <a:pt x="325" y="168"/>
                  </a:cubicBezTo>
                  <a:cubicBezTo>
                    <a:pt x="325" y="168"/>
                    <a:pt x="340" y="153"/>
                    <a:pt x="359" y="153"/>
                  </a:cubicBezTo>
                  <a:close/>
                  <a:moveTo>
                    <a:pt x="172" y="0"/>
                  </a:moveTo>
                  <a:cubicBezTo>
                    <a:pt x="153" y="15"/>
                    <a:pt x="138" y="15"/>
                    <a:pt x="123" y="15"/>
                  </a:cubicBezTo>
                  <a:cubicBezTo>
                    <a:pt x="60" y="45"/>
                    <a:pt x="30" y="124"/>
                    <a:pt x="15" y="168"/>
                  </a:cubicBezTo>
                  <a:cubicBezTo>
                    <a:pt x="0" y="217"/>
                    <a:pt x="45" y="247"/>
                    <a:pt x="79" y="247"/>
                  </a:cubicBezTo>
                  <a:cubicBezTo>
                    <a:pt x="168" y="234"/>
                    <a:pt x="257" y="202"/>
                    <a:pt x="311" y="172"/>
                  </a:cubicBezTo>
                  <a:lnTo>
                    <a:pt x="311" y="172"/>
                  </a:lnTo>
                  <a:cubicBezTo>
                    <a:pt x="304" y="173"/>
                    <a:pt x="297" y="174"/>
                    <a:pt x="290" y="174"/>
                  </a:cubicBezTo>
                  <a:cubicBezTo>
                    <a:pt x="242" y="174"/>
                    <a:pt x="196" y="145"/>
                    <a:pt x="172" y="109"/>
                  </a:cubicBezTo>
                  <a:cubicBezTo>
                    <a:pt x="172" y="75"/>
                    <a:pt x="172" y="30"/>
                    <a:pt x="202"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2"/>
            <p:cNvSpPr/>
            <p:nvPr/>
          </p:nvSpPr>
          <p:spPr>
            <a:xfrm>
              <a:off x="451525" y="4203275"/>
              <a:ext cx="5075" cy="4350"/>
            </a:xfrm>
            <a:custGeom>
              <a:rect b="b" l="l" r="r" t="t"/>
              <a:pathLst>
                <a:path extrusionOk="0" h="174" w="203">
                  <a:moveTo>
                    <a:pt x="31" y="0"/>
                  </a:moveTo>
                  <a:cubicBezTo>
                    <a:pt x="1" y="30"/>
                    <a:pt x="1" y="75"/>
                    <a:pt x="1" y="109"/>
                  </a:cubicBezTo>
                  <a:cubicBezTo>
                    <a:pt x="25" y="145"/>
                    <a:pt x="71" y="174"/>
                    <a:pt x="119" y="174"/>
                  </a:cubicBezTo>
                  <a:cubicBezTo>
                    <a:pt x="131" y="174"/>
                    <a:pt x="142" y="172"/>
                    <a:pt x="154" y="168"/>
                  </a:cubicBezTo>
                  <a:cubicBezTo>
                    <a:pt x="154" y="168"/>
                    <a:pt x="169" y="153"/>
                    <a:pt x="188" y="153"/>
                  </a:cubicBezTo>
                  <a:cubicBezTo>
                    <a:pt x="188" y="139"/>
                    <a:pt x="202" y="124"/>
                    <a:pt x="188" y="109"/>
                  </a:cubicBezTo>
                  <a:lnTo>
                    <a:pt x="188" y="94"/>
                  </a:lnTo>
                  <a:cubicBezTo>
                    <a:pt x="154" y="60"/>
                    <a:pt x="124" y="0"/>
                    <a:pt x="31" y="0"/>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2"/>
            <p:cNvSpPr/>
            <p:nvPr/>
          </p:nvSpPr>
          <p:spPr>
            <a:xfrm>
              <a:off x="437075" y="4207100"/>
              <a:ext cx="30800" cy="21800"/>
            </a:xfrm>
            <a:custGeom>
              <a:rect b="b" l="l" r="r" t="t"/>
              <a:pathLst>
                <a:path extrusionOk="0" h="872" w="1232">
                  <a:moveTo>
                    <a:pt x="933" y="0"/>
                  </a:moveTo>
                  <a:lnTo>
                    <a:pt x="933" y="0"/>
                  </a:lnTo>
                  <a:cubicBezTo>
                    <a:pt x="933" y="0"/>
                    <a:pt x="678" y="159"/>
                    <a:pt x="361" y="159"/>
                  </a:cubicBezTo>
                  <a:cubicBezTo>
                    <a:pt x="305" y="159"/>
                    <a:pt x="246" y="154"/>
                    <a:pt x="187" y="142"/>
                  </a:cubicBezTo>
                  <a:cubicBezTo>
                    <a:pt x="175" y="140"/>
                    <a:pt x="162" y="139"/>
                    <a:pt x="150" y="139"/>
                  </a:cubicBezTo>
                  <a:cubicBezTo>
                    <a:pt x="88" y="139"/>
                    <a:pt x="29" y="170"/>
                    <a:pt x="1" y="236"/>
                  </a:cubicBezTo>
                  <a:lnTo>
                    <a:pt x="1" y="250"/>
                  </a:lnTo>
                  <a:lnTo>
                    <a:pt x="34" y="638"/>
                  </a:lnTo>
                  <a:cubicBezTo>
                    <a:pt x="34" y="717"/>
                    <a:pt x="94" y="810"/>
                    <a:pt x="187" y="825"/>
                  </a:cubicBezTo>
                  <a:cubicBezTo>
                    <a:pt x="258" y="851"/>
                    <a:pt x="355" y="871"/>
                    <a:pt x="459" y="871"/>
                  </a:cubicBezTo>
                  <a:cubicBezTo>
                    <a:pt x="610" y="871"/>
                    <a:pt x="776" y="829"/>
                    <a:pt x="904" y="702"/>
                  </a:cubicBezTo>
                  <a:cubicBezTo>
                    <a:pt x="1232" y="388"/>
                    <a:pt x="933" y="0"/>
                    <a:pt x="933"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2"/>
            <p:cNvSpPr/>
            <p:nvPr/>
          </p:nvSpPr>
          <p:spPr>
            <a:xfrm>
              <a:off x="456200" y="4211400"/>
              <a:ext cx="7025" cy="3100"/>
            </a:xfrm>
            <a:custGeom>
              <a:rect b="b" l="l" r="r" t="t"/>
              <a:pathLst>
                <a:path extrusionOk="0" h="124" w="281">
                  <a:moveTo>
                    <a:pt x="247" y="0"/>
                  </a:moveTo>
                  <a:lnTo>
                    <a:pt x="15" y="93"/>
                  </a:lnTo>
                  <a:cubicBezTo>
                    <a:pt x="1" y="108"/>
                    <a:pt x="1" y="108"/>
                    <a:pt x="1" y="123"/>
                  </a:cubicBezTo>
                  <a:lnTo>
                    <a:pt x="30" y="123"/>
                  </a:lnTo>
                  <a:lnTo>
                    <a:pt x="262" y="30"/>
                  </a:lnTo>
                  <a:cubicBezTo>
                    <a:pt x="262" y="30"/>
                    <a:pt x="280" y="15"/>
                    <a:pt x="262" y="15"/>
                  </a:cubicBezTo>
                  <a:cubicBezTo>
                    <a:pt x="262" y="0"/>
                    <a:pt x="262" y="0"/>
                    <a:pt x="247"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2"/>
            <p:cNvSpPr/>
            <p:nvPr/>
          </p:nvSpPr>
          <p:spPr>
            <a:xfrm>
              <a:off x="460025" y="4215675"/>
              <a:ext cx="4325" cy="2000"/>
            </a:xfrm>
            <a:custGeom>
              <a:rect b="b" l="l" r="r" t="t"/>
              <a:pathLst>
                <a:path extrusionOk="0" h="80" w="173">
                  <a:moveTo>
                    <a:pt x="142" y="1"/>
                  </a:moveTo>
                  <a:lnTo>
                    <a:pt x="15" y="64"/>
                  </a:lnTo>
                  <a:cubicBezTo>
                    <a:pt x="15" y="64"/>
                    <a:pt x="1" y="64"/>
                    <a:pt x="1" y="79"/>
                  </a:cubicBezTo>
                  <a:lnTo>
                    <a:pt x="34" y="79"/>
                  </a:lnTo>
                  <a:lnTo>
                    <a:pt x="157" y="31"/>
                  </a:lnTo>
                  <a:cubicBezTo>
                    <a:pt x="157" y="31"/>
                    <a:pt x="172" y="16"/>
                    <a:pt x="157" y="16"/>
                  </a:cubicBezTo>
                  <a:cubicBezTo>
                    <a:pt x="157" y="1"/>
                    <a:pt x="157" y="1"/>
                    <a:pt x="142" y="1"/>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2"/>
            <p:cNvSpPr/>
            <p:nvPr/>
          </p:nvSpPr>
          <p:spPr>
            <a:xfrm>
              <a:off x="464700" y="4348600"/>
              <a:ext cx="1225" cy="400"/>
            </a:xfrm>
            <a:custGeom>
              <a:rect b="b" l="l" r="r" t="t"/>
              <a:pathLst>
                <a:path extrusionOk="0" h="16" w="49">
                  <a:moveTo>
                    <a:pt x="0" y="1"/>
                  </a:moveTo>
                  <a:lnTo>
                    <a:pt x="49" y="16"/>
                  </a:lnTo>
                  <a:close/>
                </a:path>
              </a:pathLst>
            </a:custGeom>
            <a:solidFill>
              <a:srgbClr val="02A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2"/>
            <p:cNvSpPr/>
            <p:nvPr/>
          </p:nvSpPr>
          <p:spPr>
            <a:xfrm>
              <a:off x="461975" y="4490100"/>
              <a:ext cx="40900" cy="24850"/>
            </a:xfrm>
            <a:custGeom>
              <a:rect b="b" l="l" r="r" t="t"/>
              <a:pathLst>
                <a:path extrusionOk="0" h="994" w="1636">
                  <a:moveTo>
                    <a:pt x="16" y="1"/>
                  </a:moveTo>
                  <a:lnTo>
                    <a:pt x="1" y="840"/>
                  </a:lnTo>
                  <a:cubicBezTo>
                    <a:pt x="1" y="915"/>
                    <a:pt x="64" y="978"/>
                    <a:pt x="143" y="978"/>
                  </a:cubicBezTo>
                  <a:lnTo>
                    <a:pt x="796" y="978"/>
                  </a:lnTo>
                  <a:lnTo>
                    <a:pt x="1616" y="993"/>
                  </a:lnTo>
                  <a:lnTo>
                    <a:pt x="1616" y="855"/>
                  </a:lnTo>
                  <a:cubicBezTo>
                    <a:pt x="1635" y="605"/>
                    <a:pt x="1430" y="404"/>
                    <a:pt x="1199" y="404"/>
                  </a:cubicBezTo>
                  <a:lnTo>
                    <a:pt x="796" y="404"/>
                  </a:lnTo>
                  <a:lnTo>
                    <a:pt x="811" y="16"/>
                  </a:lnTo>
                  <a:lnTo>
                    <a:pt x="16" y="1"/>
                  </a:ln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2"/>
            <p:cNvSpPr/>
            <p:nvPr/>
          </p:nvSpPr>
          <p:spPr>
            <a:xfrm>
              <a:off x="461975" y="4511850"/>
              <a:ext cx="40425" cy="3475"/>
            </a:xfrm>
            <a:custGeom>
              <a:rect b="b" l="l" r="r" t="t"/>
              <a:pathLst>
                <a:path extrusionOk="0" h="139" w="1617">
                  <a:moveTo>
                    <a:pt x="1" y="0"/>
                  </a:moveTo>
                  <a:lnTo>
                    <a:pt x="1" y="138"/>
                  </a:lnTo>
                  <a:lnTo>
                    <a:pt x="1616" y="138"/>
                  </a:lnTo>
                  <a:lnTo>
                    <a:pt x="1616"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2"/>
            <p:cNvSpPr/>
            <p:nvPr/>
          </p:nvSpPr>
          <p:spPr>
            <a:xfrm>
              <a:off x="406775" y="4491600"/>
              <a:ext cx="23325" cy="23350"/>
            </a:xfrm>
            <a:custGeom>
              <a:rect b="b" l="l" r="r" t="t"/>
              <a:pathLst>
                <a:path extrusionOk="0" h="934" w="933">
                  <a:moveTo>
                    <a:pt x="78" y="1"/>
                  </a:moveTo>
                  <a:lnTo>
                    <a:pt x="78" y="530"/>
                  </a:lnTo>
                  <a:cubicBezTo>
                    <a:pt x="34" y="594"/>
                    <a:pt x="0" y="687"/>
                    <a:pt x="0" y="780"/>
                  </a:cubicBezTo>
                  <a:lnTo>
                    <a:pt x="0" y="933"/>
                  </a:lnTo>
                  <a:lnTo>
                    <a:pt x="933" y="933"/>
                  </a:lnTo>
                  <a:lnTo>
                    <a:pt x="933" y="780"/>
                  </a:lnTo>
                  <a:cubicBezTo>
                    <a:pt x="933" y="687"/>
                    <a:pt x="918" y="609"/>
                    <a:pt x="873" y="530"/>
                  </a:cubicBezTo>
                  <a:lnTo>
                    <a:pt x="873" y="1"/>
                  </a:ln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2"/>
            <p:cNvSpPr/>
            <p:nvPr/>
          </p:nvSpPr>
          <p:spPr>
            <a:xfrm>
              <a:off x="406775" y="4512225"/>
              <a:ext cx="23325" cy="3925"/>
            </a:xfrm>
            <a:custGeom>
              <a:rect b="b" l="l" r="r" t="t"/>
              <a:pathLst>
                <a:path extrusionOk="0" h="157" w="933">
                  <a:moveTo>
                    <a:pt x="49" y="0"/>
                  </a:moveTo>
                  <a:cubicBezTo>
                    <a:pt x="19" y="0"/>
                    <a:pt x="0" y="15"/>
                    <a:pt x="0" y="30"/>
                  </a:cubicBezTo>
                  <a:lnTo>
                    <a:pt x="0" y="108"/>
                  </a:lnTo>
                  <a:cubicBezTo>
                    <a:pt x="0" y="123"/>
                    <a:pt x="19" y="142"/>
                    <a:pt x="34" y="142"/>
                  </a:cubicBezTo>
                  <a:lnTo>
                    <a:pt x="903" y="157"/>
                  </a:lnTo>
                  <a:cubicBezTo>
                    <a:pt x="918" y="157"/>
                    <a:pt x="933" y="142"/>
                    <a:pt x="933" y="123"/>
                  </a:cubicBezTo>
                  <a:lnTo>
                    <a:pt x="933" y="49"/>
                  </a:lnTo>
                  <a:cubicBezTo>
                    <a:pt x="933" y="30"/>
                    <a:pt x="918" y="15"/>
                    <a:pt x="903" y="15"/>
                  </a:cubicBezTo>
                  <a:lnTo>
                    <a:pt x="49"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2"/>
            <p:cNvSpPr/>
            <p:nvPr/>
          </p:nvSpPr>
          <p:spPr>
            <a:xfrm>
              <a:off x="406400" y="4346275"/>
              <a:ext cx="79675" cy="150025"/>
            </a:xfrm>
            <a:custGeom>
              <a:rect b="b" l="l" r="r" t="t"/>
              <a:pathLst>
                <a:path extrusionOk="0" h="6001" w="3187">
                  <a:moveTo>
                    <a:pt x="0" y="0"/>
                  </a:moveTo>
                  <a:lnTo>
                    <a:pt x="15" y="5922"/>
                  </a:lnTo>
                  <a:lnTo>
                    <a:pt x="996" y="5940"/>
                  </a:lnTo>
                  <a:lnTo>
                    <a:pt x="1414" y="1478"/>
                  </a:lnTo>
                  <a:lnTo>
                    <a:pt x="2086" y="6000"/>
                  </a:lnTo>
                  <a:lnTo>
                    <a:pt x="3187" y="6000"/>
                  </a:lnTo>
                  <a:lnTo>
                    <a:pt x="2690"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2"/>
            <p:cNvSpPr/>
            <p:nvPr/>
          </p:nvSpPr>
          <p:spPr>
            <a:xfrm>
              <a:off x="511325" y="4187700"/>
              <a:ext cx="23350" cy="27250"/>
            </a:xfrm>
            <a:custGeom>
              <a:rect b="b" l="l" r="r" t="t"/>
              <a:pathLst>
                <a:path extrusionOk="0" h="1090" w="934">
                  <a:moveTo>
                    <a:pt x="516" y="0"/>
                  </a:moveTo>
                  <a:cubicBezTo>
                    <a:pt x="437" y="0"/>
                    <a:pt x="344" y="30"/>
                    <a:pt x="295" y="79"/>
                  </a:cubicBezTo>
                  <a:lnTo>
                    <a:pt x="157" y="250"/>
                  </a:lnTo>
                  <a:cubicBezTo>
                    <a:pt x="94" y="310"/>
                    <a:pt x="79" y="403"/>
                    <a:pt x="109" y="482"/>
                  </a:cubicBezTo>
                  <a:lnTo>
                    <a:pt x="34" y="653"/>
                  </a:lnTo>
                  <a:cubicBezTo>
                    <a:pt x="1" y="717"/>
                    <a:pt x="16" y="717"/>
                    <a:pt x="94" y="732"/>
                  </a:cubicBezTo>
                  <a:lnTo>
                    <a:pt x="609" y="1090"/>
                  </a:lnTo>
                  <a:cubicBezTo>
                    <a:pt x="575" y="978"/>
                    <a:pt x="874" y="638"/>
                    <a:pt x="889" y="545"/>
                  </a:cubicBezTo>
                  <a:cubicBezTo>
                    <a:pt x="904" y="512"/>
                    <a:pt x="904" y="482"/>
                    <a:pt x="904" y="467"/>
                  </a:cubicBezTo>
                  <a:cubicBezTo>
                    <a:pt x="933" y="295"/>
                    <a:pt x="855" y="123"/>
                    <a:pt x="717" y="30"/>
                  </a:cubicBezTo>
                  <a:cubicBezTo>
                    <a:pt x="702" y="30"/>
                    <a:pt x="687" y="15"/>
                    <a:pt x="669" y="15"/>
                  </a:cubicBezTo>
                  <a:lnTo>
                    <a:pt x="516" y="0"/>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2"/>
            <p:cNvSpPr/>
            <p:nvPr/>
          </p:nvSpPr>
          <p:spPr>
            <a:xfrm>
              <a:off x="528875" y="4192350"/>
              <a:ext cx="3475" cy="3475"/>
            </a:xfrm>
            <a:custGeom>
              <a:rect b="b" l="l" r="r" t="t"/>
              <a:pathLst>
                <a:path extrusionOk="0" h="139" w="139">
                  <a:moveTo>
                    <a:pt x="138" y="1"/>
                  </a:moveTo>
                  <a:cubicBezTo>
                    <a:pt x="138" y="1"/>
                    <a:pt x="30" y="31"/>
                    <a:pt x="0" y="139"/>
                  </a:cubicBezTo>
                  <a:lnTo>
                    <a:pt x="138" y="1"/>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2"/>
            <p:cNvSpPr/>
            <p:nvPr/>
          </p:nvSpPr>
          <p:spPr>
            <a:xfrm>
              <a:off x="528500" y="4191975"/>
              <a:ext cx="4225" cy="4325"/>
            </a:xfrm>
            <a:custGeom>
              <a:rect b="b" l="l" r="r" t="t"/>
              <a:pathLst>
                <a:path extrusionOk="0" h="173" w="169">
                  <a:moveTo>
                    <a:pt x="153" y="1"/>
                  </a:moveTo>
                  <a:cubicBezTo>
                    <a:pt x="138" y="1"/>
                    <a:pt x="30" y="46"/>
                    <a:pt x="0" y="154"/>
                  </a:cubicBezTo>
                  <a:cubicBezTo>
                    <a:pt x="0" y="173"/>
                    <a:pt x="15" y="173"/>
                    <a:pt x="15" y="173"/>
                  </a:cubicBezTo>
                  <a:lnTo>
                    <a:pt x="30" y="173"/>
                  </a:lnTo>
                  <a:cubicBezTo>
                    <a:pt x="60" y="61"/>
                    <a:pt x="153" y="31"/>
                    <a:pt x="153" y="31"/>
                  </a:cubicBezTo>
                  <a:cubicBezTo>
                    <a:pt x="168" y="31"/>
                    <a:pt x="168" y="16"/>
                    <a:pt x="168" y="16"/>
                  </a:cubicBezTo>
                  <a:cubicBezTo>
                    <a:pt x="168" y="1"/>
                    <a:pt x="153" y="1"/>
                    <a:pt x="153" y="1"/>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2"/>
            <p:cNvSpPr/>
            <p:nvPr/>
          </p:nvSpPr>
          <p:spPr>
            <a:xfrm>
              <a:off x="524575" y="4188075"/>
              <a:ext cx="3475" cy="3575"/>
            </a:xfrm>
            <a:custGeom>
              <a:rect b="b" l="l" r="r" t="t"/>
              <a:pathLst>
                <a:path extrusionOk="0" h="143" w="139">
                  <a:moveTo>
                    <a:pt x="139" y="0"/>
                  </a:moveTo>
                  <a:cubicBezTo>
                    <a:pt x="139" y="0"/>
                    <a:pt x="30" y="30"/>
                    <a:pt x="1" y="142"/>
                  </a:cubicBezTo>
                  <a:lnTo>
                    <a:pt x="139" y="0"/>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2"/>
            <p:cNvSpPr/>
            <p:nvPr/>
          </p:nvSpPr>
          <p:spPr>
            <a:xfrm>
              <a:off x="524200" y="4187700"/>
              <a:ext cx="4325" cy="4300"/>
            </a:xfrm>
            <a:custGeom>
              <a:rect b="b" l="l" r="r" t="t"/>
              <a:pathLst>
                <a:path extrusionOk="0" h="172" w="173">
                  <a:moveTo>
                    <a:pt x="154" y="0"/>
                  </a:moveTo>
                  <a:cubicBezTo>
                    <a:pt x="139" y="0"/>
                    <a:pt x="30" y="30"/>
                    <a:pt x="1" y="157"/>
                  </a:cubicBezTo>
                  <a:cubicBezTo>
                    <a:pt x="1" y="157"/>
                    <a:pt x="1" y="172"/>
                    <a:pt x="16" y="172"/>
                  </a:cubicBezTo>
                  <a:cubicBezTo>
                    <a:pt x="30" y="172"/>
                    <a:pt x="30" y="172"/>
                    <a:pt x="30" y="157"/>
                  </a:cubicBezTo>
                  <a:cubicBezTo>
                    <a:pt x="60" y="64"/>
                    <a:pt x="154" y="30"/>
                    <a:pt x="154" y="30"/>
                  </a:cubicBezTo>
                  <a:cubicBezTo>
                    <a:pt x="172" y="15"/>
                    <a:pt x="172" y="15"/>
                    <a:pt x="172" y="0"/>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2"/>
            <p:cNvSpPr/>
            <p:nvPr/>
          </p:nvSpPr>
          <p:spPr>
            <a:xfrm>
              <a:off x="359750" y="4203275"/>
              <a:ext cx="167550" cy="145350"/>
            </a:xfrm>
            <a:custGeom>
              <a:rect b="b" l="l" r="r" t="t"/>
              <a:pathLst>
                <a:path extrusionOk="0" h="5814" w="6702">
                  <a:moveTo>
                    <a:pt x="6112" y="0"/>
                  </a:moveTo>
                  <a:lnTo>
                    <a:pt x="5661" y="933"/>
                  </a:lnTo>
                  <a:lnTo>
                    <a:pt x="4232" y="1444"/>
                  </a:lnTo>
                  <a:cubicBezTo>
                    <a:pt x="4213" y="1429"/>
                    <a:pt x="4183" y="1429"/>
                    <a:pt x="4168" y="1415"/>
                  </a:cubicBezTo>
                  <a:cubicBezTo>
                    <a:pt x="4059" y="1378"/>
                    <a:pt x="3939" y="1368"/>
                    <a:pt x="3819" y="1368"/>
                  </a:cubicBezTo>
                  <a:cubicBezTo>
                    <a:pt x="3683" y="1368"/>
                    <a:pt x="3545" y="1381"/>
                    <a:pt x="3422" y="1381"/>
                  </a:cubicBezTo>
                  <a:cubicBezTo>
                    <a:pt x="3142" y="1400"/>
                    <a:pt x="2847" y="1366"/>
                    <a:pt x="2568" y="1429"/>
                  </a:cubicBezTo>
                  <a:cubicBezTo>
                    <a:pt x="2396" y="1474"/>
                    <a:pt x="2209" y="1568"/>
                    <a:pt x="2086" y="1724"/>
                  </a:cubicBezTo>
                  <a:lnTo>
                    <a:pt x="2086" y="1709"/>
                  </a:lnTo>
                  <a:lnTo>
                    <a:pt x="780" y="3030"/>
                  </a:lnTo>
                  <a:lnTo>
                    <a:pt x="202" y="3638"/>
                  </a:lnTo>
                  <a:cubicBezTo>
                    <a:pt x="0" y="3870"/>
                    <a:pt x="49" y="4228"/>
                    <a:pt x="295" y="4444"/>
                  </a:cubicBezTo>
                  <a:cubicBezTo>
                    <a:pt x="399" y="4532"/>
                    <a:pt x="523" y="4575"/>
                    <a:pt x="642" y="4575"/>
                  </a:cubicBezTo>
                  <a:cubicBezTo>
                    <a:pt x="777" y="4575"/>
                    <a:pt x="906" y="4521"/>
                    <a:pt x="997" y="4414"/>
                  </a:cubicBezTo>
                  <a:lnTo>
                    <a:pt x="1620" y="3683"/>
                  </a:lnTo>
                  <a:lnTo>
                    <a:pt x="1620" y="3698"/>
                  </a:lnTo>
                  <a:lnTo>
                    <a:pt x="1851" y="3452"/>
                  </a:lnTo>
                  <a:lnTo>
                    <a:pt x="1851" y="3605"/>
                  </a:lnTo>
                  <a:cubicBezTo>
                    <a:pt x="1851" y="4164"/>
                    <a:pt x="1836" y="4739"/>
                    <a:pt x="1851" y="5317"/>
                  </a:cubicBezTo>
                  <a:lnTo>
                    <a:pt x="1851" y="5814"/>
                  </a:lnTo>
                  <a:lnTo>
                    <a:pt x="4526" y="5784"/>
                  </a:lnTo>
                  <a:lnTo>
                    <a:pt x="4571" y="5784"/>
                  </a:lnTo>
                  <a:cubicBezTo>
                    <a:pt x="4571" y="4866"/>
                    <a:pt x="4556" y="3933"/>
                    <a:pt x="4556" y="3015"/>
                  </a:cubicBezTo>
                  <a:lnTo>
                    <a:pt x="6064" y="1959"/>
                  </a:lnTo>
                  <a:cubicBezTo>
                    <a:pt x="6157" y="1896"/>
                    <a:pt x="6220" y="1803"/>
                    <a:pt x="6250" y="1694"/>
                  </a:cubicBezTo>
                  <a:lnTo>
                    <a:pt x="6702" y="325"/>
                  </a:lnTo>
                  <a:lnTo>
                    <a:pt x="6112" y="0"/>
                  </a:ln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2"/>
            <p:cNvSpPr/>
            <p:nvPr/>
          </p:nvSpPr>
          <p:spPr>
            <a:xfrm>
              <a:off x="406025" y="4272775"/>
              <a:ext cx="775" cy="36950"/>
            </a:xfrm>
            <a:custGeom>
              <a:rect b="b" l="l" r="r" t="t"/>
              <a:pathLst>
                <a:path extrusionOk="0" h="1478" w="31">
                  <a:moveTo>
                    <a:pt x="15" y="0"/>
                  </a:moveTo>
                  <a:cubicBezTo>
                    <a:pt x="0" y="0"/>
                    <a:pt x="0" y="19"/>
                    <a:pt x="0" y="19"/>
                  </a:cubicBezTo>
                  <a:lnTo>
                    <a:pt x="0" y="1463"/>
                  </a:lnTo>
                  <a:cubicBezTo>
                    <a:pt x="0" y="1478"/>
                    <a:pt x="0" y="1478"/>
                    <a:pt x="15" y="1478"/>
                  </a:cubicBezTo>
                  <a:cubicBezTo>
                    <a:pt x="30" y="1478"/>
                    <a:pt x="30" y="1478"/>
                    <a:pt x="30" y="1463"/>
                  </a:cubicBezTo>
                  <a:lnTo>
                    <a:pt x="30" y="19"/>
                  </a:lnTo>
                  <a:cubicBezTo>
                    <a:pt x="30" y="19"/>
                    <a:pt x="30" y="0"/>
                    <a:pt x="15"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2"/>
            <p:cNvSpPr/>
            <p:nvPr/>
          </p:nvSpPr>
          <p:spPr>
            <a:xfrm>
              <a:off x="473275" y="4256900"/>
              <a:ext cx="775" cy="38100"/>
            </a:xfrm>
            <a:custGeom>
              <a:rect b="b" l="l" r="r" t="t"/>
              <a:pathLst>
                <a:path extrusionOk="0" h="1524" w="31">
                  <a:moveTo>
                    <a:pt x="15" y="1"/>
                  </a:moveTo>
                  <a:cubicBezTo>
                    <a:pt x="0" y="1"/>
                    <a:pt x="0" y="16"/>
                    <a:pt x="0" y="16"/>
                  </a:cubicBezTo>
                  <a:lnTo>
                    <a:pt x="0" y="1508"/>
                  </a:lnTo>
                  <a:cubicBezTo>
                    <a:pt x="0" y="1508"/>
                    <a:pt x="0" y="1523"/>
                    <a:pt x="15" y="1523"/>
                  </a:cubicBezTo>
                  <a:lnTo>
                    <a:pt x="30" y="1508"/>
                  </a:lnTo>
                  <a:lnTo>
                    <a:pt x="30" y="16"/>
                  </a:lnTo>
                  <a:lnTo>
                    <a:pt x="15" y="1"/>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2"/>
            <p:cNvSpPr/>
            <p:nvPr/>
          </p:nvSpPr>
          <p:spPr>
            <a:xfrm>
              <a:off x="430550" y="4232750"/>
              <a:ext cx="27550" cy="10200"/>
            </a:xfrm>
            <a:custGeom>
              <a:rect b="b" l="l" r="r" t="t"/>
              <a:pathLst>
                <a:path extrusionOk="0" h="408" w="1102">
                  <a:moveTo>
                    <a:pt x="75" y="1"/>
                  </a:moveTo>
                  <a:cubicBezTo>
                    <a:pt x="30" y="1"/>
                    <a:pt x="0" y="49"/>
                    <a:pt x="0" y="79"/>
                  </a:cubicBezTo>
                  <a:lnTo>
                    <a:pt x="0" y="329"/>
                  </a:lnTo>
                  <a:cubicBezTo>
                    <a:pt x="0" y="359"/>
                    <a:pt x="30" y="407"/>
                    <a:pt x="75" y="407"/>
                  </a:cubicBezTo>
                  <a:lnTo>
                    <a:pt x="1027" y="407"/>
                  </a:lnTo>
                  <a:cubicBezTo>
                    <a:pt x="1071" y="407"/>
                    <a:pt x="1101" y="359"/>
                    <a:pt x="1101" y="329"/>
                  </a:cubicBezTo>
                  <a:lnTo>
                    <a:pt x="1101" y="79"/>
                  </a:lnTo>
                  <a:cubicBezTo>
                    <a:pt x="1101" y="49"/>
                    <a:pt x="1071" y="1"/>
                    <a:pt x="1027" y="1"/>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2"/>
            <p:cNvSpPr/>
            <p:nvPr/>
          </p:nvSpPr>
          <p:spPr>
            <a:xfrm>
              <a:off x="497700" y="4223425"/>
              <a:ext cx="5175" cy="10550"/>
            </a:xfrm>
            <a:custGeom>
              <a:rect b="b" l="l" r="r" t="t"/>
              <a:pathLst>
                <a:path extrusionOk="0" h="422" w="207">
                  <a:moveTo>
                    <a:pt x="187" y="0"/>
                  </a:moveTo>
                  <a:cubicBezTo>
                    <a:pt x="187" y="0"/>
                    <a:pt x="173" y="0"/>
                    <a:pt x="173" y="15"/>
                  </a:cubicBezTo>
                  <a:lnTo>
                    <a:pt x="1" y="407"/>
                  </a:lnTo>
                  <a:cubicBezTo>
                    <a:pt x="1" y="422"/>
                    <a:pt x="1" y="422"/>
                    <a:pt x="20" y="422"/>
                  </a:cubicBezTo>
                  <a:lnTo>
                    <a:pt x="35" y="422"/>
                  </a:lnTo>
                  <a:lnTo>
                    <a:pt x="206" y="15"/>
                  </a:lnTo>
                  <a:cubicBezTo>
                    <a:pt x="206" y="15"/>
                    <a:pt x="206" y="0"/>
                    <a:pt x="187"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2"/>
            <p:cNvSpPr/>
            <p:nvPr/>
          </p:nvSpPr>
          <p:spPr>
            <a:xfrm>
              <a:off x="491550" y="4226600"/>
              <a:ext cx="10100" cy="3850"/>
            </a:xfrm>
            <a:custGeom>
              <a:rect b="b" l="l" r="r" t="t"/>
              <a:pathLst>
                <a:path extrusionOk="0" h="154" w="404">
                  <a:moveTo>
                    <a:pt x="374" y="0"/>
                  </a:moveTo>
                  <a:lnTo>
                    <a:pt x="1" y="123"/>
                  </a:lnTo>
                  <a:lnTo>
                    <a:pt x="1" y="138"/>
                  </a:lnTo>
                  <a:cubicBezTo>
                    <a:pt x="1" y="138"/>
                    <a:pt x="1" y="153"/>
                    <a:pt x="16" y="153"/>
                  </a:cubicBezTo>
                  <a:lnTo>
                    <a:pt x="389" y="30"/>
                  </a:lnTo>
                  <a:cubicBezTo>
                    <a:pt x="389" y="30"/>
                    <a:pt x="404" y="30"/>
                    <a:pt x="389" y="15"/>
                  </a:cubicBezTo>
                  <a:cubicBezTo>
                    <a:pt x="389" y="15"/>
                    <a:pt x="389" y="0"/>
                    <a:pt x="374"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4" name="Google Shape;484;p22"/>
          <p:cNvSpPr/>
          <p:nvPr/>
        </p:nvSpPr>
        <p:spPr>
          <a:xfrm>
            <a:off x="1108147" y="2694470"/>
            <a:ext cx="755100" cy="127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5" name="Google Shape;485;p22"/>
          <p:cNvCxnSpPr>
            <a:stCxn id="486" idx="1"/>
            <a:endCxn id="484" idx="3"/>
          </p:cNvCxnSpPr>
          <p:nvPr/>
        </p:nvCxnSpPr>
        <p:spPr>
          <a:xfrm rot="10800000">
            <a:off x="1863234" y="3330247"/>
            <a:ext cx="1260900" cy="14400"/>
          </a:xfrm>
          <a:prstGeom prst="curvedConnector3">
            <a:avLst>
              <a:gd fmla="val 49999" name="adj1"/>
            </a:avLst>
          </a:prstGeom>
          <a:noFill/>
          <a:ln cap="flat" cmpd="sng" w="19050">
            <a:solidFill>
              <a:srgbClr val="674EA7"/>
            </a:solidFill>
            <a:prstDash val="dash"/>
            <a:round/>
            <a:headEnd len="med" w="med" type="none"/>
            <a:tailEnd len="med" w="med" type="none"/>
          </a:ln>
        </p:spPr>
      </p:cxnSp>
      <p:sp>
        <p:nvSpPr>
          <p:cNvPr id="486" name="Google Shape;486;p22"/>
          <p:cNvSpPr/>
          <p:nvPr/>
        </p:nvSpPr>
        <p:spPr>
          <a:xfrm>
            <a:off x="3124134" y="3187747"/>
            <a:ext cx="613200" cy="313800"/>
          </a:xfrm>
          <a:prstGeom prst="roundRect">
            <a:avLst>
              <a:gd fmla="val 50000" name="adj"/>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51C75"/>
              </a:solidFill>
            </a:endParaRPr>
          </a:p>
        </p:txBody>
      </p:sp>
      <p:sp>
        <p:nvSpPr>
          <p:cNvPr id="487" name="Google Shape;487;p22"/>
          <p:cNvSpPr txBox="1"/>
          <p:nvPr/>
        </p:nvSpPr>
        <p:spPr>
          <a:xfrm flipH="1">
            <a:off x="3181177" y="3143588"/>
            <a:ext cx="498900" cy="40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400">
                <a:solidFill>
                  <a:srgbClr val="351C75"/>
                </a:solidFill>
                <a:latin typeface="Pathway Gothic One"/>
                <a:ea typeface="Pathway Gothic One"/>
                <a:cs typeface="Pathway Gothic One"/>
                <a:sym typeface="Pathway Gothic One"/>
              </a:rPr>
              <a:t>02</a:t>
            </a:r>
            <a:endParaRPr b="1" sz="2400">
              <a:solidFill>
                <a:srgbClr val="351C75"/>
              </a:solidFill>
              <a:latin typeface="Pathway Gothic One"/>
              <a:ea typeface="Pathway Gothic One"/>
              <a:cs typeface="Pathway Gothic One"/>
              <a:sym typeface="Pathway Gothic One"/>
            </a:endParaRPr>
          </a:p>
        </p:txBody>
      </p:sp>
      <p:sp>
        <p:nvSpPr>
          <p:cNvPr id="488" name="Google Shape;488;p22"/>
          <p:cNvSpPr/>
          <p:nvPr/>
        </p:nvSpPr>
        <p:spPr>
          <a:xfrm flipH="1" rot="10800000">
            <a:off x="3118177" y="3651507"/>
            <a:ext cx="613200" cy="313800"/>
          </a:xfrm>
          <a:prstGeom prst="roundRect">
            <a:avLst>
              <a:gd fmla="val 50000" name="adj"/>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51C75"/>
              </a:solidFill>
            </a:endParaRPr>
          </a:p>
        </p:txBody>
      </p:sp>
      <p:cxnSp>
        <p:nvCxnSpPr>
          <p:cNvPr id="489" name="Google Shape;489;p22"/>
          <p:cNvCxnSpPr>
            <a:stCxn id="488" idx="1"/>
            <a:endCxn id="484" idx="3"/>
          </p:cNvCxnSpPr>
          <p:nvPr/>
        </p:nvCxnSpPr>
        <p:spPr>
          <a:xfrm rot="10800000">
            <a:off x="1863277" y="3330207"/>
            <a:ext cx="1254900" cy="478200"/>
          </a:xfrm>
          <a:prstGeom prst="curvedConnector3">
            <a:avLst>
              <a:gd fmla="val 50001" name="adj1"/>
            </a:avLst>
          </a:prstGeom>
          <a:noFill/>
          <a:ln cap="flat" cmpd="sng" w="19050">
            <a:solidFill>
              <a:srgbClr val="674EA7"/>
            </a:solidFill>
            <a:prstDash val="dash"/>
            <a:round/>
            <a:headEnd len="med" w="med" type="none"/>
            <a:tailEnd len="med" w="med" type="none"/>
          </a:ln>
        </p:spPr>
      </p:cxnSp>
      <p:sp>
        <p:nvSpPr>
          <p:cNvPr id="490" name="Google Shape;490;p22"/>
          <p:cNvSpPr txBox="1"/>
          <p:nvPr/>
        </p:nvSpPr>
        <p:spPr>
          <a:xfrm rot="-2067">
            <a:off x="3175303" y="3607390"/>
            <a:ext cx="498900" cy="40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400">
                <a:solidFill>
                  <a:srgbClr val="351C75"/>
                </a:solidFill>
                <a:latin typeface="Pathway Gothic One"/>
                <a:ea typeface="Pathway Gothic One"/>
                <a:cs typeface="Pathway Gothic One"/>
                <a:sym typeface="Pathway Gothic One"/>
              </a:rPr>
              <a:t>03</a:t>
            </a:r>
            <a:endParaRPr b="1" sz="2400">
              <a:solidFill>
                <a:srgbClr val="351C75"/>
              </a:solidFill>
              <a:latin typeface="Pathway Gothic One"/>
              <a:ea typeface="Pathway Gothic One"/>
              <a:cs typeface="Pathway Gothic One"/>
              <a:sym typeface="Pathway Gothic One"/>
            </a:endParaRPr>
          </a:p>
        </p:txBody>
      </p:sp>
      <p:sp>
        <p:nvSpPr>
          <p:cNvPr id="491" name="Google Shape;491;p22"/>
          <p:cNvSpPr/>
          <p:nvPr/>
        </p:nvSpPr>
        <p:spPr>
          <a:xfrm>
            <a:off x="3118177" y="2730547"/>
            <a:ext cx="613200" cy="313800"/>
          </a:xfrm>
          <a:prstGeom prst="roundRect">
            <a:avLst>
              <a:gd fmla="val 50000" name="adj"/>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51C75"/>
              </a:solidFill>
            </a:endParaRPr>
          </a:p>
        </p:txBody>
      </p:sp>
      <p:cxnSp>
        <p:nvCxnSpPr>
          <p:cNvPr id="492" name="Google Shape;492;p22"/>
          <p:cNvCxnSpPr>
            <a:stCxn id="491" idx="1"/>
            <a:endCxn id="484" idx="3"/>
          </p:cNvCxnSpPr>
          <p:nvPr/>
        </p:nvCxnSpPr>
        <p:spPr>
          <a:xfrm flipH="1">
            <a:off x="1863277" y="2887447"/>
            <a:ext cx="1254900" cy="442800"/>
          </a:xfrm>
          <a:prstGeom prst="curvedConnector3">
            <a:avLst>
              <a:gd fmla="val 50001" name="adj1"/>
            </a:avLst>
          </a:prstGeom>
          <a:noFill/>
          <a:ln cap="flat" cmpd="sng" w="19050">
            <a:solidFill>
              <a:srgbClr val="674EA7"/>
            </a:solidFill>
            <a:prstDash val="dash"/>
            <a:round/>
            <a:headEnd len="med" w="med" type="none"/>
            <a:tailEnd len="med" w="med" type="none"/>
          </a:ln>
        </p:spPr>
      </p:cxnSp>
      <p:sp>
        <p:nvSpPr>
          <p:cNvPr id="493" name="Google Shape;493;p22"/>
          <p:cNvSpPr txBox="1"/>
          <p:nvPr/>
        </p:nvSpPr>
        <p:spPr>
          <a:xfrm flipH="1">
            <a:off x="3175220" y="2686388"/>
            <a:ext cx="498900" cy="40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400">
                <a:solidFill>
                  <a:srgbClr val="351C75"/>
                </a:solidFill>
                <a:latin typeface="Pathway Gothic One"/>
                <a:ea typeface="Pathway Gothic One"/>
                <a:cs typeface="Pathway Gothic One"/>
                <a:sym typeface="Pathway Gothic One"/>
              </a:rPr>
              <a:t>01</a:t>
            </a:r>
            <a:endParaRPr b="1" sz="2400">
              <a:solidFill>
                <a:srgbClr val="351C75"/>
              </a:solidFill>
              <a:latin typeface="Pathway Gothic One"/>
              <a:ea typeface="Pathway Gothic One"/>
              <a:cs typeface="Pathway Gothic One"/>
              <a:sym typeface="Pathway Gothic One"/>
            </a:endParaRPr>
          </a:p>
        </p:txBody>
      </p:sp>
      <p:sp>
        <p:nvSpPr>
          <p:cNvPr id="494" name="Google Shape;494;p22"/>
          <p:cNvSpPr txBox="1"/>
          <p:nvPr/>
        </p:nvSpPr>
        <p:spPr>
          <a:xfrm>
            <a:off x="3502538" y="2670674"/>
            <a:ext cx="3069600" cy="657900"/>
          </a:xfrm>
          <a:prstGeom prst="rect">
            <a:avLst/>
          </a:prstGeom>
          <a:noFill/>
          <a:ln>
            <a:noFill/>
          </a:ln>
        </p:spPr>
        <p:txBody>
          <a:bodyPr anchorCtr="0" anchor="t" bIns="91425" lIns="91425" spcFirstLastPara="1" rIns="91425" wrap="square" tIns="91425">
            <a:noAutofit/>
          </a:bodyPr>
          <a:lstStyle/>
          <a:p>
            <a:pPr indent="-304800" lvl="0" marL="5400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Rifampin daily for 4 months.</a:t>
            </a:r>
            <a:endParaRPr b="1" sz="1200">
              <a:solidFill>
                <a:srgbClr val="CC0000"/>
              </a:solidFill>
              <a:latin typeface="Mada"/>
              <a:ea typeface="Mada"/>
              <a:cs typeface="Mada"/>
              <a:sym typeface="Mada"/>
            </a:endParaRPr>
          </a:p>
          <a:p>
            <a:pPr indent="0" lvl="0" marL="914400" rtl="0" algn="l">
              <a:spcBef>
                <a:spcPts val="0"/>
              </a:spcBef>
              <a:spcAft>
                <a:spcPts val="0"/>
              </a:spcAft>
              <a:buNone/>
            </a:pPr>
            <a:r>
              <a:t/>
            </a:r>
            <a:endParaRPr b="1" sz="1200">
              <a:solidFill>
                <a:srgbClr val="1C4588"/>
              </a:solidFill>
              <a:latin typeface="Mada"/>
              <a:ea typeface="Mada"/>
              <a:cs typeface="Mada"/>
              <a:sym typeface="Mada"/>
            </a:endParaRPr>
          </a:p>
        </p:txBody>
      </p:sp>
      <p:sp>
        <p:nvSpPr>
          <p:cNvPr id="495" name="Google Shape;495;p22"/>
          <p:cNvSpPr txBox="1"/>
          <p:nvPr/>
        </p:nvSpPr>
        <p:spPr>
          <a:xfrm>
            <a:off x="3502551" y="3127878"/>
            <a:ext cx="3252600" cy="657900"/>
          </a:xfrm>
          <a:prstGeom prst="rect">
            <a:avLst/>
          </a:prstGeom>
          <a:noFill/>
          <a:ln>
            <a:noFill/>
          </a:ln>
        </p:spPr>
        <p:txBody>
          <a:bodyPr anchorCtr="0" anchor="t" bIns="91425" lIns="91425" spcFirstLastPara="1" rIns="91425" wrap="square" tIns="91425">
            <a:noAutofit/>
          </a:bodyPr>
          <a:lstStyle/>
          <a:p>
            <a:pPr indent="-304800" lvl="0" marL="540000" rtl="0" algn="l">
              <a:spcBef>
                <a:spcPts val="0"/>
              </a:spcBef>
              <a:spcAft>
                <a:spcPts val="0"/>
              </a:spcAft>
              <a:buClr>
                <a:srgbClr val="000000"/>
              </a:buClr>
              <a:buSzPts val="1200"/>
              <a:buFont typeface="Mada"/>
              <a:buChar char="●"/>
            </a:pPr>
            <a:r>
              <a:rPr b="1" lang="ar" sz="1200">
                <a:latin typeface="Mada"/>
                <a:ea typeface="Mada"/>
                <a:cs typeface="Mada"/>
                <a:sym typeface="Mada"/>
              </a:rPr>
              <a:t>INH + Rifapentine once weekly for 12 doses .</a:t>
            </a:r>
            <a:endParaRPr b="1" sz="1200">
              <a:solidFill>
                <a:srgbClr val="1C4588"/>
              </a:solidFill>
              <a:latin typeface="Mada"/>
              <a:ea typeface="Mada"/>
              <a:cs typeface="Mada"/>
              <a:sym typeface="Mada"/>
            </a:endParaRPr>
          </a:p>
          <a:p>
            <a:pPr indent="0" lvl="0" marL="914400" rtl="0" algn="l">
              <a:spcBef>
                <a:spcPts val="0"/>
              </a:spcBef>
              <a:spcAft>
                <a:spcPts val="0"/>
              </a:spcAft>
              <a:buNone/>
            </a:pPr>
            <a:r>
              <a:t/>
            </a:r>
            <a:endParaRPr sz="1200">
              <a:solidFill>
                <a:srgbClr val="1C4588"/>
              </a:solidFill>
              <a:latin typeface="Mada"/>
              <a:ea typeface="Mada"/>
              <a:cs typeface="Mada"/>
              <a:sym typeface="Mada"/>
            </a:endParaRPr>
          </a:p>
        </p:txBody>
      </p:sp>
      <p:sp>
        <p:nvSpPr>
          <p:cNvPr id="496" name="Google Shape;496;p22"/>
          <p:cNvSpPr txBox="1"/>
          <p:nvPr/>
        </p:nvSpPr>
        <p:spPr>
          <a:xfrm>
            <a:off x="3502538" y="3635511"/>
            <a:ext cx="3069600" cy="657900"/>
          </a:xfrm>
          <a:prstGeom prst="rect">
            <a:avLst/>
          </a:prstGeom>
          <a:noFill/>
          <a:ln>
            <a:noFill/>
          </a:ln>
        </p:spPr>
        <p:txBody>
          <a:bodyPr anchorCtr="0" anchor="t" bIns="91425" lIns="91425" spcFirstLastPara="1" rIns="91425" wrap="square" tIns="91425">
            <a:noAutofit/>
          </a:bodyPr>
          <a:lstStyle/>
          <a:p>
            <a:pPr indent="-304800" lvl="0" marL="540000" rtl="0" algn="l">
              <a:spcBef>
                <a:spcPts val="0"/>
              </a:spcBef>
              <a:spcAft>
                <a:spcPts val="0"/>
              </a:spcAft>
              <a:buClr>
                <a:srgbClr val="000000"/>
              </a:buClr>
              <a:buSzPts val="1200"/>
              <a:buFont typeface="Mada"/>
              <a:buChar char="●"/>
            </a:pPr>
            <a:r>
              <a:rPr b="1" lang="ar" sz="1200">
                <a:latin typeface="Mada"/>
                <a:ea typeface="Mada"/>
                <a:cs typeface="Mada"/>
                <a:sym typeface="Mada"/>
              </a:rPr>
              <a:t>INH + Rifampin daily for 3 months.</a:t>
            </a:r>
            <a:endParaRPr b="1" sz="1200">
              <a:solidFill>
                <a:srgbClr val="1C4588"/>
              </a:solidFill>
              <a:latin typeface="Mada"/>
              <a:ea typeface="Mada"/>
              <a:cs typeface="Mada"/>
              <a:sym typeface="Mada"/>
            </a:endParaRPr>
          </a:p>
          <a:p>
            <a:pPr indent="0" lvl="0" marL="914400" rtl="0" algn="l">
              <a:spcBef>
                <a:spcPts val="0"/>
              </a:spcBef>
              <a:spcAft>
                <a:spcPts val="0"/>
              </a:spcAft>
              <a:buNone/>
            </a:pPr>
            <a:r>
              <a:t/>
            </a:r>
            <a:endParaRPr sz="1200">
              <a:solidFill>
                <a:srgbClr val="1C4588"/>
              </a:solidFill>
              <a:latin typeface="Mada"/>
              <a:ea typeface="Mada"/>
              <a:cs typeface="Mada"/>
              <a:sym typeface="Mada"/>
            </a:endParaRPr>
          </a:p>
        </p:txBody>
      </p:sp>
      <p:sp>
        <p:nvSpPr>
          <p:cNvPr id="497" name="Google Shape;497;p22"/>
          <p:cNvSpPr txBox="1"/>
          <p:nvPr/>
        </p:nvSpPr>
        <p:spPr>
          <a:xfrm>
            <a:off x="-621050" y="4218850"/>
            <a:ext cx="7560000" cy="1644000"/>
          </a:xfrm>
          <a:prstGeom prst="rect">
            <a:avLst/>
          </a:prstGeom>
          <a:noFill/>
          <a:ln>
            <a:noFill/>
          </a:ln>
        </p:spPr>
        <p:txBody>
          <a:bodyPr anchorCtr="0" anchor="t" bIns="91425" lIns="91425" spcFirstLastPara="1" rIns="91425" wrap="square" tIns="91425">
            <a:spAutoFit/>
          </a:bodyPr>
          <a:lstStyle/>
          <a:p>
            <a:pPr indent="-304800" lvl="2" marL="13716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Alternative</a:t>
            </a:r>
            <a:r>
              <a:rPr lang="ar" sz="1200">
                <a:solidFill>
                  <a:schemeClr val="dk1"/>
                </a:solidFill>
                <a:latin typeface="Mada"/>
                <a:ea typeface="Mada"/>
                <a:cs typeface="Mada"/>
                <a:sym typeface="Mada"/>
              </a:rPr>
              <a:t>: INH daily for 6 or 9 months.</a:t>
            </a:r>
            <a:endParaRPr sz="1200">
              <a:solidFill>
                <a:schemeClr val="dk1"/>
              </a:solidFill>
              <a:latin typeface="Mada"/>
              <a:ea typeface="Mada"/>
              <a:cs typeface="Mada"/>
              <a:sym typeface="Mada"/>
            </a:endParaRPr>
          </a:p>
          <a:p>
            <a:pPr indent="-304800" lvl="2" marL="13716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Rifampin + PYZ is </a:t>
            </a:r>
            <a:r>
              <a:rPr b="1" lang="ar" sz="1200">
                <a:solidFill>
                  <a:schemeClr val="dk1"/>
                </a:solidFill>
                <a:latin typeface="Mada"/>
                <a:ea typeface="Mada"/>
                <a:cs typeface="Mada"/>
                <a:sym typeface="Mada"/>
              </a:rPr>
              <a:t>NO longer used</a:t>
            </a:r>
            <a:r>
              <a:rPr lang="ar" sz="1200">
                <a:solidFill>
                  <a:schemeClr val="dk1"/>
                </a:solidFill>
                <a:latin typeface="Mada"/>
                <a:ea typeface="Mada"/>
                <a:cs typeface="Mada"/>
                <a:sym typeface="Mada"/>
              </a:rPr>
              <a:t> because of the risk of hepatotoxicity.</a:t>
            </a:r>
            <a:endParaRPr sz="1200">
              <a:solidFill>
                <a:schemeClr val="dk1"/>
              </a:solidFill>
              <a:latin typeface="Mada"/>
              <a:ea typeface="Mada"/>
              <a:cs typeface="Mada"/>
              <a:sym typeface="Mada"/>
            </a:endParaRPr>
          </a:p>
          <a:p>
            <a:pPr indent="-304800" lvl="2" marL="13716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Perform LFTs prior to treatment</a:t>
            </a:r>
            <a:r>
              <a:rPr lang="ar" sz="1200">
                <a:solidFill>
                  <a:schemeClr val="dk1"/>
                </a:solidFill>
                <a:latin typeface="Mada"/>
                <a:ea typeface="Mada"/>
                <a:cs typeface="Mada"/>
                <a:sym typeface="Mada"/>
              </a:rPr>
              <a:t> in adults with risks for hepatotoxicity (Ethanol, risk for viral hepatitis, other hepatotoxic medications).</a:t>
            </a:r>
            <a:endParaRPr sz="1200">
              <a:solidFill>
                <a:schemeClr val="dk1"/>
              </a:solidFill>
              <a:latin typeface="Mada"/>
              <a:ea typeface="Mada"/>
              <a:cs typeface="Mada"/>
              <a:sym typeface="Mada"/>
            </a:endParaRPr>
          </a:p>
          <a:p>
            <a:pPr indent="-304800" lvl="2" marL="13716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Monthly review of systems for adverse effects</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3" marL="18288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Peripheral neuropathy if on INH </a:t>
            </a:r>
            <a:r>
              <a:rPr b="1" lang="ar" sz="1200">
                <a:solidFill>
                  <a:srgbClr val="CC0000"/>
                </a:solidFill>
                <a:latin typeface="Mada"/>
                <a:ea typeface="Mada"/>
                <a:cs typeface="Mada"/>
                <a:sym typeface="Mada"/>
              </a:rPr>
              <a:t>(Can be avoided by B6 supplements).</a:t>
            </a:r>
            <a:endParaRPr b="1" sz="1200">
              <a:solidFill>
                <a:srgbClr val="CC0000"/>
              </a:solidFill>
              <a:latin typeface="Mada"/>
              <a:ea typeface="Mada"/>
              <a:cs typeface="Mada"/>
              <a:sym typeface="Mada"/>
            </a:endParaRPr>
          </a:p>
          <a:p>
            <a:pPr indent="-304800" lvl="3" marL="18288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Hepatotoxicity</a:t>
            </a:r>
            <a:r>
              <a:rPr lang="ar" sz="1200">
                <a:solidFill>
                  <a:schemeClr val="dk1"/>
                </a:solidFill>
                <a:latin typeface="Mada"/>
                <a:ea typeface="Mada"/>
                <a:cs typeface="Mada"/>
                <a:sym typeface="Mada"/>
              </a:rPr>
              <a:t> (Nausea/vomiting, abdominal discomfort, jaundice).</a:t>
            </a:r>
            <a:endParaRPr sz="1200">
              <a:solidFill>
                <a:schemeClr val="dk1"/>
              </a:solidFill>
              <a:latin typeface="Mada"/>
              <a:ea typeface="Mada"/>
              <a:cs typeface="Mada"/>
              <a:sym typeface="Mada"/>
            </a:endParaRPr>
          </a:p>
        </p:txBody>
      </p:sp>
      <p:sp>
        <p:nvSpPr>
          <p:cNvPr id="498" name="Google Shape;498;p22"/>
          <p:cNvSpPr/>
          <p:nvPr/>
        </p:nvSpPr>
        <p:spPr>
          <a:xfrm>
            <a:off x="825273" y="1799867"/>
            <a:ext cx="333000" cy="291600"/>
          </a:xfrm>
          <a:prstGeom prst="star5">
            <a:avLst>
              <a:gd fmla="val 19098" name="adj"/>
              <a:gd fmla="val 105146" name="hf"/>
              <a:gd fmla="val 110557" name="vf"/>
            </a:avLst>
          </a:prstGeom>
          <a:solidFill>
            <a:srgbClr val="E0AD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2"/>
          <p:cNvSpPr txBox="1"/>
          <p:nvPr/>
        </p:nvSpPr>
        <p:spPr>
          <a:xfrm>
            <a:off x="-26400" y="9979475"/>
            <a:ext cx="7612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900">
                <a:solidFill>
                  <a:srgbClr val="073763"/>
                </a:solidFill>
                <a:latin typeface="Mada"/>
                <a:ea typeface="Mada"/>
                <a:cs typeface="Mada"/>
                <a:sym typeface="Mada"/>
              </a:rPr>
              <a:t>1- </a:t>
            </a:r>
            <a:r>
              <a:rPr lang="ar" sz="900">
                <a:solidFill>
                  <a:srgbClr val="073763"/>
                </a:solidFill>
                <a:latin typeface="Mada"/>
                <a:ea typeface="Mada"/>
                <a:cs typeface="Mada"/>
                <a:sym typeface="Mada"/>
              </a:rPr>
              <a:t>In certain groups with latent TB infection, chemoprophylaxis is offered to reduce the risk of active infection:</a:t>
            </a:r>
            <a:endParaRPr sz="900">
              <a:solidFill>
                <a:srgbClr val="073763"/>
              </a:solidFill>
              <a:latin typeface="Mada"/>
              <a:ea typeface="Mada"/>
              <a:cs typeface="Mada"/>
              <a:sym typeface="Mada"/>
            </a:endParaRPr>
          </a:p>
          <a:p>
            <a:pPr indent="-285750" lvl="0" marL="457200" rtl="0" algn="l">
              <a:spcBef>
                <a:spcPts val="0"/>
              </a:spcBef>
              <a:spcAft>
                <a:spcPts val="0"/>
              </a:spcAft>
              <a:buClr>
                <a:srgbClr val="073763"/>
              </a:buClr>
              <a:buSzPts val="900"/>
              <a:buFont typeface="Mada"/>
              <a:buChar char="-"/>
            </a:pPr>
            <a:r>
              <a:rPr lang="ar" sz="900">
                <a:solidFill>
                  <a:srgbClr val="073763"/>
                </a:solidFill>
                <a:latin typeface="Mada"/>
                <a:ea typeface="Mada"/>
                <a:cs typeface="Mada"/>
                <a:sym typeface="Mada"/>
              </a:rPr>
              <a:t>Household and close workplace </a:t>
            </a:r>
            <a:r>
              <a:rPr b="1" lang="ar" sz="900">
                <a:solidFill>
                  <a:srgbClr val="073763"/>
                </a:solidFill>
                <a:latin typeface="Mada"/>
                <a:ea typeface="Mada"/>
                <a:cs typeface="Mada"/>
                <a:sym typeface="Mada"/>
              </a:rPr>
              <a:t>contacts of patients with pulmonary and laryngeal TB</a:t>
            </a:r>
            <a:r>
              <a:rPr lang="ar" sz="900">
                <a:solidFill>
                  <a:srgbClr val="073763"/>
                </a:solidFill>
                <a:latin typeface="Mada"/>
                <a:ea typeface="Mada"/>
                <a:cs typeface="Mada"/>
                <a:sym typeface="Mada"/>
              </a:rPr>
              <a:t>, </a:t>
            </a:r>
            <a:r>
              <a:rPr b="1" lang="ar" sz="900">
                <a:solidFill>
                  <a:srgbClr val="073763"/>
                </a:solidFill>
                <a:latin typeface="Mada"/>
                <a:ea typeface="Mada"/>
                <a:cs typeface="Mada"/>
                <a:sym typeface="Mada"/>
              </a:rPr>
              <a:t>health workers</a:t>
            </a:r>
            <a:r>
              <a:rPr lang="ar" sz="900">
                <a:solidFill>
                  <a:srgbClr val="073763"/>
                </a:solidFill>
                <a:latin typeface="Mada"/>
                <a:ea typeface="Mada"/>
                <a:cs typeface="Mada"/>
                <a:sym typeface="Mada"/>
              </a:rPr>
              <a:t>, recent new </a:t>
            </a:r>
            <a:r>
              <a:rPr b="1" lang="ar" sz="900">
                <a:solidFill>
                  <a:srgbClr val="073763"/>
                </a:solidFill>
                <a:latin typeface="Mada"/>
                <a:ea typeface="Mada"/>
                <a:cs typeface="Mada"/>
                <a:sym typeface="Mada"/>
              </a:rPr>
              <a:t>migrant entrants from high-risk countries</a:t>
            </a:r>
            <a:r>
              <a:rPr lang="ar" sz="900">
                <a:solidFill>
                  <a:srgbClr val="073763"/>
                </a:solidFill>
                <a:latin typeface="Mada"/>
                <a:ea typeface="Mada"/>
                <a:cs typeface="Mada"/>
                <a:sym typeface="Mada"/>
              </a:rPr>
              <a:t>, patients who are</a:t>
            </a:r>
            <a:r>
              <a:rPr b="1" lang="ar" sz="900">
                <a:solidFill>
                  <a:srgbClr val="073763"/>
                </a:solidFill>
                <a:latin typeface="Mada"/>
                <a:ea typeface="Mada"/>
                <a:cs typeface="Mada"/>
                <a:sym typeface="Mada"/>
              </a:rPr>
              <a:t> immunocompromised (e.g. HIV infection)</a:t>
            </a:r>
            <a:r>
              <a:rPr lang="ar" sz="900">
                <a:solidFill>
                  <a:srgbClr val="073763"/>
                </a:solidFill>
                <a:latin typeface="Mada"/>
                <a:ea typeface="Mada"/>
                <a:cs typeface="Mada"/>
                <a:sym typeface="Mada"/>
              </a:rPr>
              <a:t>, those about to commence treatment with</a:t>
            </a:r>
            <a:r>
              <a:rPr b="1" lang="ar" sz="900">
                <a:solidFill>
                  <a:srgbClr val="073763"/>
                </a:solidFill>
                <a:latin typeface="Mada"/>
                <a:ea typeface="Mada"/>
                <a:cs typeface="Mada"/>
                <a:sym typeface="Mada"/>
              </a:rPr>
              <a:t> biologic agents (such as infliximab)</a:t>
            </a:r>
            <a:r>
              <a:rPr lang="ar" sz="900">
                <a:solidFill>
                  <a:srgbClr val="073763"/>
                </a:solidFill>
                <a:latin typeface="Mada"/>
                <a:ea typeface="Mada"/>
                <a:cs typeface="Mada"/>
                <a:sym typeface="Mada"/>
              </a:rPr>
              <a:t>, those due to have </a:t>
            </a:r>
            <a:r>
              <a:rPr b="1" lang="ar" sz="900">
                <a:solidFill>
                  <a:srgbClr val="073763"/>
                </a:solidFill>
                <a:latin typeface="Mada"/>
                <a:ea typeface="Mada"/>
                <a:cs typeface="Mada"/>
                <a:sym typeface="Mada"/>
              </a:rPr>
              <a:t>stem cell or solid organ transplants.</a:t>
            </a:r>
            <a:endParaRPr b="1" sz="900">
              <a:solidFill>
                <a:srgbClr val="073763"/>
              </a:solidFill>
              <a:latin typeface="Mada"/>
              <a:ea typeface="Mada"/>
              <a:cs typeface="Mada"/>
              <a:sym typeface="Mada"/>
            </a:endParaRPr>
          </a:p>
        </p:txBody>
      </p:sp>
      <p:cxnSp>
        <p:nvCxnSpPr>
          <p:cNvPr id="500" name="Google Shape;500;p22"/>
          <p:cNvCxnSpPr/>
          <p:nvPr/>
        </p:nvCxnSpPr>
        <p:spPr>
          <a:xfrm rot="10800000">
            <a:off x="8900" y="10002050"/>
            <a:ext cx="7612800" cy="0"/>
          </a:xfrm>
          <a:prstGeom prst="straightConnector1">
            <a:avLst/>
          </a:prstGeom>
          <a:noFill/>
          <a:ln cap="flat" cmpd="sng" w="28575">
            <a:solidFill>
              <a:schemeClr val="accent3"/>
            </a:solidFill>
            <a:prstDash val="dot"/>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graphicFrame>
        <p:nvGraphicFramePr>
          <p:cNvPr id="505" name="Google Shape;505;p23"/>
          <p:cNvGraphicFramePr/>
          <p:nvPr/>
        </p:nvGraphicFramePr>
        <p:xfrm>
          <a:off x="73588" y="500354"/>
          <a:ext cx="3000000" cy="3000000"/>
        </p:xfrm>
        <a:graphic>
          <a:graphicData uri="http://schemas.openxmlformats.org/drawingml/2006/table">
            <a:tbl>
              <a:tblPr>
                <a:noFill/>
                <a:tableStyleId>{F776B67F-9277-4704-A837-29A35E79B37A}</a:tableStyleId>
              </a:tblPr>
              <a:tblGrid>
                <a:gridCol w="934475"/>
                <a:gridCol w="1937850"/>
                <a:gridCol w="2177925"/>
                <a:gridCol w="2362575"/>
              </a:tblGrid>
              <a:tr h="362675">
                <a:tc gridSpan="4">
                  <a:txBody>
                    <a:bodyPr/>
                    <a:lstStyle/>
                    <a:p>
                      <a:pPr indent="0" lvl="0" marL="0" rtl="0" algn="ctr">
                        <a:spcBef>
                          <a:spcPts val="0"/>
                        </a:spcBef>
                        <a:spcAft>
                          <a:spcPts val="0"/>
                        </a:spcAft>
                        <a:buNone/>
                      </a:pPr>
                      <a:r>
                        <a:rPr b="1" lang="ar">
                          <a:solidFill>
                            <a:srgbClr val="FFFFFF"/>
                          </a:solidFill>
                          <a:latin typeface="Cabin"/>
                          <a:ea typeface="Cabin"/>
                          <a:cs typeface="Cabin"/>
                          <a:sym typeface="Cabin"/>
                        </a:rPr>
                        <a:t>Tuberculosis  Summary</a:t>
                      </a:r>
                      <a:endParaRPr sz="1000">
                        <a:solidFill>
                          <a:srgbClr val="FFFFFF"/>
                        </a:solidFill>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351C75"/>
                    </a:solidFill>
                  </a:tcPr>
                </a:tc>
                <a:tc hMerge="1"/>
                <a:tc hMerge="1"/>
                <a:tc hMerge="1"/>
              </a:tr>
              <a:tr h="644375">
                <a:tc>
                  <a:txBody>
                    <a:bodyPr/>
                    <a:lstStyle/>
                    <a:p>
                      <a:pPr indent="0" lvl="0" marL="0" rtl="0" algn="ctr">
                        <a:spcBef>
                          <a:spcPts val="0"/>
                        </a:spcBef>
                        <a:spcAft>
                          <a:spcPts val="0"/>
                        </a:spcAft>
                        <a:buNone/>
                      </a:pPr>
                      <a:r>
                        <a:rPr b="1" lang="ar" sz="1200">
                          <a:latin typeface="Mada"/>
                          <a:ea typeface="Mada"/>
                          <a:cs typeface="Mada"/>
                          <a:sym typeface="Mada"/>
                        </a:rPr>
                        <a:t>Overview</a:t>
                      </a:r>
                      <a:endParaRPr b="1"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B4A7D6"/>
                    </a:solidFill>
                  </a:tcPr>
                </a:tc>
                <a:tc gridSpan="3">
                  <a:txBody>
                    <a:bodyPr/>
                    <a:lstStyle/>
                    <a:p>
                      <a:pPr indent="0" lvl="0" marL="0" rtl="0" algn="l">
                        <a:lnSpc>
                          <a:spcPct val="115000"/>
                        </a:lnSpc>
                        <a:spcBef>
                          <a:spcPts val="0"/>
                        </a:spcBef>
                        <a:spcAft>
                          <a:spcPts val="0"/>
                        </a:spcAft>
                        <a:buNone/>
                      </a:pPr>
                      <a:r>
                        <a:rPr lang="ar" sz="1000">
                          <a:solidFill>
                            <a:schemeClr val="dk1"/>
                          </a:solidFill>
                          <a:latin typeface="Mada"/>
                          <a:ea typeface="Mada"/>
                          <a:cs typeface="Mada"/>
                          <a:sym typeface="Mada"/>
                        </a:rPr>
                        <a:t>- </a:t>
                      </a:r>
                      <a:r>
                        <a:rPr lang="ar" sz="1000">
                          <a:latin typeface="Mada"/>
                          <a:ea typeface="Mada"/>
                          <a:cs typeface="Mada"/>
                          <a:sym typeface="Mada"/>
                        </a:rPr>
                        <a:t>Tuberculosis is a bacterial infection </a:t>
                      </a:r>
                      <a:r>
                        <a:rPr lang="ar" sz="1000">
                          <a:solidFill>
                            <a:schemeClr val="dk1"/>
                          </a:solidFill>
                          <a:latin typeface="Mada"/>
                          <a:ea typeface="Mada"/>
                          <a:cs typeface="Mada"/>
                          <a:sym typeface="Mada"/>
                        </a:rPr>
                        <a:t>caused by </a:t>
                      </a:r>
                      <a:r>
                        <a:rPr b="1" lang="ar" sz="1000">
                          <a:solidFill>
                            <a:schemeClr val="dk1"/>
                          </a:solidFill>
                          <a:latin typeface="Mada"/>
                          <a:ea typeface="Mada"/>
                          <a:cs typeface="Mada"/>
                          <a:sym typeface="Mada"/>
                        </a:rPr>
                        <a:t>Mycobacterium tuberculosis </a:t>
                      </a:r>
                      <a:endParaRPr b="1" sz="10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ar" sz="1000">
                          <a:solidFill>
                            <a:schemeClr val="dk1"/>
                          </a:solidFill>
                          <a:latin typeface="Mada"/>
                          <a:ea typeface="Mada"/>
                          <a:cs typeface="Mada"/>
                          <a:sym typeface="Mada"/>
                        </a:rPr>
                        <a:t>     </a:t>
                      </a:r>
                      <a:r>
                        <a:rPr lang="ar" sz="1000">
                          <a:solidFill>
                            <a:schemeClr val="dk1"/>
                          </a:solidFill>
                          <a:latin typeface="Mada"/>
                          <a:ea typeface="Mada"/>
                          <a:cs typeface="Mada"/>
                          <a:sym typeface="Mada"/>
                        </a:rPr>
                        <a:t>- </a:t>
                      </a:r>
                      <a:r>
                        <a:rPr b="1" lang="ar" sz="1000">
                          <a:solidFill>
                            <a:schemeClr val="dk1"/>
                          </a:solidFill>
                          <a:latin typeface="Mada"/>
                          <a:ea typeface="Mada"/>
                          <a:cs typeface="Mada"/>
                          <a:sym typeface="Mada"/>
                        </a:rPr>
                        <a:t>Mycobacteria are acid-fast bacilli (AFB)—considered slow growing but hardy organisms.</a:t>
                      </a:r>
                      <a:endParaRPr b="1" sz="10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ar" sz="1000">
                          <a:solidFill>
                            <a:schemeClr val="dk1"/>
                          </a:solidFill>
                          <a:latin typeface="Mada"/>
                          <a:ea typeface="Mada"/>
                          <a:cs typeface="Mada"/>
                          <a:sym typeface="Mada"/>
                        </a:rPr>
                        <a:t>- It is a world wide disease, infecting more than 1.7 billion causing 3 million deaths per year.</a:t>
                      </a:r>
                      <a:endParaRPr sz="1000">
                        <a:solidFill>
                          <a:schemeClr val="dk1"/>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hMerge="1"/>
                <a:tc hMerge="1"/>
              </a:tr>
              <a:tr h="503525">
                <a:tc>
                  <a:txBody>
                    <a:bodyPr/>
                    <a:lstStyle/>
                    <a:p>
                      <a:pPr indent="0" lvl="0" marL="0" rtl="0" algn="ctr">
                        <a:spcBef>
                          <a:spcPts val="0"/>
                        </a:spcBef>
                        <a:spcAft>
                          <a:spcPts val="0"/>
                        </a:spcAft>
                        <a:buNone/>
                      </a:pPr>
                      <a:r>
                        <a:rPr b="1" lang="ar" sz="1200">
                          <a:latin typeface="Mada"/>
                          <a:ea typeface="Mada"/>
                          <a:cs typeface="Mada"/>
                          <a:sym typeface="Mada"/>
                        </a:rPr>
                        <a:t>Transmiss-ion</a:t>
                      </a:r>
                      <a:endParaRPr b="1"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B4A7D6"/>
                    </a:solidFill>
                  </a:tcPr>
                </a:tc>
                <a:tc gridSpan="3">
                  <a:txBody>
                    <a:bodyPr/>
                    <a:lstStyle/>
                    <a:p>
                      <a:pPr indent="0" lvl="0" marL="0" rtl="0" algn="l">
                        <a:lnSpc>
                          <a:spcPct val="115000"/>
                        </a:lnSpc>
                        <a:spcBef>
                          <a:spcPts val="0"/>
                        </a:spcBef>
                        <a:spcAft>
                          <a:spcPts val="0"/>
                        </a:spcAft>
                        <a:buNone/>
                      </a:pPr>
                      <a:r>
                        <a:rPr lang="ar" sz="1000">
                          <a:solidFill>
                            <a:schemeClr val="dk1"/>
                          </a:solidFill>
                          <a:latin typeface="Mada"/>
                          <a:ea typeface="Mada"/>
                          <a:cs typeface="Mada"/>
                          <a:sym typeface="Mada"/>
                        </a:rPr>
                        <a:t>- By inhalation of aerosolized droplets containing the active organism.</a:t>
                      </a:r>
                      <a:endParaRPr sz="10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ar" sz="1000">
                          <a:solidFill>
                            <a:schemeClr val="dk1"/>
                          </a:solidFill>
                          <a:latin typeface="Mada"/>
                          <a:ea typeface="Mada"/>
                          <a:cs typeface="Mada"/>
                          <a:sym typeface="Mada"/>
                        </a:rPr>
                        <a:t>- Only those people with active TB are contagious (e.g., by coughing, sneezing).</a:t>
                      </a:r>
                      <a:endParaRPr sz="1000">
                        <a:solidFill>
                          <a:schemeClr val="dk1"/>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hMerge="1"/>
                <a:tc hMerge="1"/>
              </a:tr>
              <a:tr h="2704325">
                <a:tc>
                  <a:txBody>
                    <a:bodyPr/>
                    <a:lstStyle/>
                    <a:p>
                      <a:pPr indent="0" lvl="0" marL="0" rtl="0" algn="ctr">
                        <a:spcBef>
                          <a:spcPts val="0"/>
                        </a:spcBef>
                        <a:spcAft>
                          <a:spcPts val="0"/>
                        </a:spcAft>
                        <a:buNone/>
                      </a:pPr>
                      <a:r>
                        <a:rPr b="1" lang="ar" sz="1200">
                          <a:latin typeface="Mada"/>
                          <a:ea typeface="Mada"/>
                          <a:cs typeface="Mada"/>
                          <a:sym typeface="Mada"/>
                        </a:rPr>
                        <a:t>Pathophy-siology</a:t>
                      </a:r>
                      <a:endParaRPr b="1"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B4A7D6"/>
                    </a:solidFill>
                  </a:tcPr>
                </a:tc>
                <a:tc gridSpan="3">
                  <a:txBody>
                    <a:bodyPr/>
                    <a:lstStyle/>
                    <a:p>
                      <a:pPr indent="0" lvl="0" marL="0" rtl="0" algn="l">
                        <a:lnSpc>
                          <a:spcPct val="115000"/>
                        </a:lnSpc>
                        <a:spcBef>
                          <a:spcPts val="0"/>
                        </a:spcBef>
                        <a:spcAft>
                          <a:spcPts val="0"/>
                        </a:spcAft>
                        <a:buNone/>
                      </a:pPr>
                      <a:r>
                        <a:rPr b="1" lang="ar" sz="1000">
                          <a:solidFill>
                            <a:schemeClr val="dk1"/>
                          </a:solidFill>
                          <a:latin typeface="Mada"/>
                          <a:ea typeface="Mada"/>
                          <a:cs typeface="Mada"/>
                          <a:sym typeface="Mada"/>
                        </a:rPr>
                        <a:t>Primary TB: </a:t>
                      </a:r>
                      <a:endParaRPr b="1" sz="10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ar" sz="1000">
                          <a:solidFill>
                            <a:schemeClr val="dk1"/>
                          </a:solidFill>
                          <a:latin typeface="Mada"/>
                          <a:ea typeface="Mada"/>
                          <a:cs typeface="Mada"/>
                          <a:sym typeface="Mada"/>
                        </a:rPr>
                        <a:t>- Bacilli are inhaled and deposited into the lung, then ingested by alveolar macrophages</a:t>
                      </a:r>
                      <a:endParaRPr sz="10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ar" sz="1000">
                          <a:solidFill>
                            <a:schemeClr val="dk1"/>
                          </a:solidFill>
                          <a:latin typeface="Mada"/>
                          <a:ea typeface="Mada"/>
                          <a:cs typeface="Mada"/>
                          <a:sym typeface="Mada"/>
                        </a:rPr>
                        <a:t>- Surviving organisms multiply and disseminate via lymphatics and the bloodstream. </a:t>
                      </a:r>
                      <a:endParaRPr sz="10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ar" sz="1000">
                          <a:solidFill>
                            <a:schemeClr val="dk1"/>
                          </a:solidFill>
                          <a:latin typeface="Mada"/>
                          <a:ea typeface="Mada"/>
                          <a:cs typeface="Mada"/>
                          <a:sym typeface="Mada"/>
                        </a:rPr>
                        <a:t>- </a:t>
                      </a:r>
                      <a:r>
                        <a:rPr lang="ar" sz="1000">
                          <a:solidFill>
                            <a:schemeClr val="dk1"/>
                          </a:solidFill>
                          <a:latin typeface="Mada"/>
                          <a:ea typeface="Mada"/>
                          <a:cs typeface="Mada"/>
                          <a:sym typeface="Mada"/>
                        </a:rPr>
                        <a:t>Granulomas form and “wall off” the mycobacteria</a:t>
                      </a:r>
                      <a:r>
                        <a:rPr lang="ar" sz="1000">
                          <a:solidFill>
                            <a:schemeClr val="dk1"/>
                          </a:solidFill>
                          <a:latin typeface="Mada"/>
                          <a:ea typeface="Mada"/>
                          <a:cs typeface="Mada"/>
                          <a:sym typeface="Mada"/>
                        </a:rPr>
                        <a:t>.</a:t>
                      </a:r>
                      <a:endParaRPr sz="10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ar" sz="1000">
                          <a:solidFill>
                            <a:schemeClr val="dk1"/>
                          </a:solidFill>
                          <a:latin typeface="Mada"/>
                          <a:ea typeface="Mada"/>
                          <a:cs typeface="Mada"/>
                          <a:sym typeface="Mada"/>
                        </a:rPr>
                        <a:t>- After the resolution of the primary infection, the organism remains dormant within the granuloma.</a:t>
                      </a:r>
                      <a:endParaRPr sz="10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ar" sz="1000">
                          <a:solidFill>
                            <a:schemeClr val="dk1"/>
                          </a:solidFill>
                          <a:latin typeface="Mada"/>
                          <a:ea typeface="Mada"/>
                          <a:cs typeface="Mada"/>
                          <a:sym typeface="Mada"/>
                        </a:rPr>
                        <a:t>- Only 10% of individuals with primary TB will develop active disease in their lifetime.</a:t>
                      </a:r>
                      <a:endParaRPr sz="1000">
                        <a:solidFill>
                          <a:schemeClr val="dk1"/>
                        </a:solidFill>
                        <a:latin typeface="Mada"/>
                        <a:ea typeface="Mada"/>
                        <a:cs typeface="Mada"/>
                        <a:sym typeface="Mada"/>
                      </a:endParaRPr>
                    </a:p>
                    <a:p>
                      <a:pPr indent="0" lvl="0" marL="0" rtl="0" algn="l">
                        <a:lnSpc>
                          <a:spcPct val="115000"/>
                        </a:lnSpc>
                        <a:spcBef>
                          <a:spcPts val="0"/>
                        </a:spcBef>
                        <a:spcAft>
                          <a:spcPts val="0"/>
                        </a:spcAft>
                        <a:buNone/>
                      </a:pPr>
                      <a:r>
                        <a:rPr b="1" lang="ar" sz="1000">
                          <a:solidFill>
                            <a:schemeClr val="dk1"/>
                          </a:solidFill>
                          <a:latin typeface="Mada"/>
                          <a:ea typeface="Mada"/>
                          <a:cs typeface="Mada"/>
                          <a:sym typeface="Mada"/>
                        </a:rPr>
                        <a:t>Secondary TB (reactivation):</a:t>
                      </a:r>
                      <a:endParaRPr sz="10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ar" sz="1000">
                          <a:solidFill>
                            <a:schemeClr val="dk1"/>
                          </a:solidFill>
                          <a:latin typeface="Mada"/>
                          <a:ea typeface="Mada"/>
                          <a:cs typeface="Mada"/>
                          <a:sym typeface="Mada"/>
                        </a:rPr>
                        <a:t>- Occurs when the host’s immunity is weakened (e.g., HIV infection, malignancy, Immunosuppressants, substance abuse, poor nutrition).</a:t>
                      </a:r>
                      <a:endParaRPr sz="10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ar" sz="1000">
                          <a:solidFill>
                            <a:schemeClr val="dk1"/>
                          </a:solidFill>
                          <a:latin typeface="Mada"/>
                          <a:ea typeface="Mada"/>
                          <a:cs typeface="Mada"/>
                          <a:sym typeface="Mada"/>
                        </a:rPr>
                        <a:t>- Usually manifests in the most oxygenated portions of the lungs (Apical/Posterior segments).</a:t>
                      </a:r>
                      <a:endParaRPr sz="10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ar" sz="1000">
                          <a:solidFill>
                            <a:schemeClr val="dk1"/>
                          </a:solidFill>
                          <a:latin typeface="Mada"/>
                          <a:ea typeface="Mada"/>
                          <a:cs typeface="Mada"/>
                          <a:sym typeface="Mada"/>
                        </a:rPr>
                        <a:t>- Produces clinical manifestations of TB.</a:t>
                      </a:r>
                      <a:endParaRPr sz="10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ar" sz="1000">
                          <a:solidFill>
                            <a:schemeClr val="dk1"/>
                          </a:solidFill>
                          <a:latin typeface="Mada"/>
                          <a:ea typeface="Mada"/>
                          <a:cs typeface="Mada"/>
                          <a:sym typeface="Mada"/>
                        </a:rPr>
                        <a:t>- Can be complicated by hematogenous or lymphatic spread, resulting in miliary TB.</a:t>
                      </a:r>
                      <a:endParaRPr sz="1000">
                        <a:solidFill>
                          <a:schemeClr val="dk1"/>
                        </a:solidFill>
                        <a:latin typeface="Mada"/>
                        <a:ea typeface="Mada"/>
                        <a:cs typeface="Mada"/>
                        <a:sym typeface="Mada"/>
                      </a:endParaRPr>
                    </a:p>
                    <a:p>
                      <a:pPr indent="0" lvl="0" marL="0" rtl="0" algn="l">
                        <a:lnSpc>
                          <a:spcPct val="115000"/>
                        </a:lnSpc>
                        <a:spcBef>
                          <a:spcPts val="0"/>
                        </a:spcBef>
                        <a:spcAft>
                          <a:spcPts val="0"/>
                        </a:spcAft>
                        <a:buNone/>
                      </a:pPr>
                      <a:r>
                        <a:rPr b="1" lang="ar" sz="1000">
                          <a:solidFill>
                            <a:schemeClr val="dk1"/>
                          </a:solidFill>
                          <a:latin typeface="Mada"/>
                          <a:ea typeface="Mada"/>
                          <a:cs typeface="Mada"/>
                          <a:sym typeface="Mada"/>
                        </a:rPr>
                        <a:t>Extrapulmonary TB:</a:t>
                      </a:r>
                      <a:r>
                        <a:rPr lang="ar" sz="1000">
                          <a:solidFill>
                            <a:schemeClr val="dk1"/>
                          </a:solidFill>
                          <a:latin typeface="Mada"/>
                          <a:ea typeface="Mada"/>
                          <a:cs typeface="Mada"/>
                          <a:sym typeface="Mada"/>
                        </a:rPr>
                        <a:t> </a:t>
                      </a:r>
                      <a:br>
                        <a:rPr lang="ar" sz="1000">
                          <a:solidFill>
                            <a:schemeClr val="dk1"/>
                          </a:solidFill>
                          <a:latin typeface="Mada"/>
                          <a:ea typeface="Mada"/>
                          <a:cs typeface="Mada"/>
                          <a:sym typeface="Mada"/>
                        </a:rPr>
                      </a:br>
                      <a:r>
                        <a:rPr lang="ar" sz="1000">
                          <a:solidFill>
                            <a:schemeClr val="dk1"/>
                          </a:solidFill>
                          <a:latin typeface="Mada"/>
                          <a:ea typeface="Mada"/>
                          <a:cs typeface="Mada"/>
                          <a:sym typeface="Mada"/>
                        </a:rPr>
                        <a:t>- Individuals with impaired immunity may not be able to contain the bacteria at either the primary or the secondary stage of the infection.</a:t>
                      </a:r>
                      <a:endParaRPr sz="10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ar" sz="1000">
                          <a:solidFill>
                            <a:schemeClr val="dk1"/>
                          </a:solidFill>
                          <a:latin typeface="Mada"/>
                          <a:ea typeface="Mada"/>
                          <a:cs typeface="Mada"/>
                          <a:sym typeface="Mada"/>
                        </a:rPr>
                        <a:t>- This may result in active disease throughout the body (TB lymphadenitis (25%), Pleural TB, Skeletal TB, TB meningitis)</a:t>
                      </a:r>
                      <a:endParaRPr sz="1000">
                        <a:solidFill>
                          <a:schemeClr val="dk1"/>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hMerge="1"/>
                <a:tc hMerge="1"/>
              </a:tr>
              <a:tr h="644375">
                <a:tc>
                  <a:txBody>
                    <a:bodyPr/>
                    <a:lstStyle/>
                    <a:p>
                      <a:pPr indent="0" lvl="0" marL="0" rtl="0" algn="ctr">
                        <a:spcBef>
                          <a:spcPts val="0"/>
                        </a:spcBef>
                        <a:spcAft>
                          <a:spcPts val="0"/>
                        </a:spcAft>
                        <a:buNone/>
                      </a:pPr>
                      <a:r>
                        <a:rPr b="1" lang="ar" sz="1200">
                          <a:latin typeface="Mada"/>
                          <a:ea typeface="Mada"/>
                          <a:cs typeface="Mada"/>
                          <a:sym typeface="Mada"/>
                        </a:rPr>
                        <a:t>Risk factors</a:t>
                      </a:r>
                      <a:endParaRPr b="1"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B4A7D6"/>
                    </a:solidFill>
                  </a:tcPr>
                </a:tc>
                <a:tc>
                  <a:txBody>
                    <a:bodyPr/>
                    <a:lstStyle/>
                    <a:p>
                      <a:pPr indent="0" lvl="0" marL="0" rtl="0" algn="l">
                        <a:lnSpc>
                          <a:spcPct val="115000"/>
                        </a:lnSpc>
                        <a:spcBef>
                          <a:spcPts val="0"/>
                        </a:spcBef>
                        <a:spcAft>
                          <a:spcPts val="0"/>
                        </a:spcAft>
                        <a:buNone/>
                      </a:pPr>
                      <a:r>
                        <a:rPr lang="ar" sz="1000">
                          <a:solidFill>
                            <a:schemeClr val="dk1"/>
                          </a:solidFill>
                          <a:latin typeface="Mada"/>
                          <a:ea typeface="Mada"/>
                          <a:cs typeface="Mada"/>
                          <a:sym typeface="Mada"/>
                        </a:rPr>
                        <a:t>- </a:t>
                      </a:r>
                      <a:r>
                        <a:rPr lang="ar" sz="1000">
                          <a:latin typeface="Mada"/>
                          <a:ea typeface="Mada"/>
                          <a:cs typeface="Mada"/>
                          <a:sym typeface="Mada"/>
                        </a:rPr>
                        <a:t>HIV-positive patients</a:t>
                      </a:r>
                      <a:endParaRPr sz="1000">
                        <a:latin typeface="Mada"/>
                        <a:ea typeface="Mada"/>
                        <a:cs typeface="Mada"/>
                        <a:sym typeface="Mada"/>
                      </a:endParaRPr>
                    </a:p>
                    <a:p>
                      <a:pPr indent="0" lvl="0" marL="0" rtl="0" algn="l">
                        <a:lnSpc>
                          <a:spcPct val="115000"/>
                        </a:lnSpc>
                        <a:spcBef>
                          <a:spcPts val="0"/>
                        </a:spcBef>
                        <a:spcAft>
                          <a:spcPts val="0"/>
                        </a:spcAft>
                        <a:buNone/>
                      </a:pPr>
                      <a:r>
                        <a:rPr lang="ar" sz="1000">
                          <a:solidFill>
                            <a:schemeClr val="dk1"/>
                          </a:solidFill>
                          <a:latin typeface="Mada"/>
                          <a:ea typeface="Mada"/>
                          <a:cs typeface="Mada"/>
                          <a:sym typeface="Mada"/>
                        </a:rPr>
                        <a:t>- </a:t>
                      </a:r>
                      <a:r>
                        <a:rPr lang="ar" sz="1000">
                          <a:latin typeface="Mada"/>
                          <a:ea typeface="Mada"/>
                          <a:cs typeface="Mada"/>
                          <a:sym typeface="Mada"/>
                        </a:rPr>
                        <a:t>Recent immigrants</a:t>
                      </a:r>
                      <a:endParaRPr sz="1000">
                        <a:latin typeface="Mada"/>
                        <a:ea typeface="Mada"/>
                        <a:cs typeface="Mada"/>
                        <a:sym typeface="Mada"/>
                      </a:endParaRPr>
                    </a:p>
                    <a:p>
                      <a:pPr indent="0" lvl="0" marL="0" rtl="0" algn="l">
                        <a:lnSpc>
                          <a:spcPct val="115000"/>
                        </a:lnSpc>
                        <a:spcBef>
                          <a:spcPts val="0"/>
                        </a:spcBef>
                        <a:spcAft>
                          <a:spcPts val="0"/>
                        </a:spcAft>
                        <a:buNone/>
                      </a:pPr>
                      <a:r>
                        <a:rPr lang="ar" sz="1000">
                          <a:solidFill>
                            <a:schemeClr val="dk1"/>
                          </a:solidFill>
                          <a:latin typeface="Mada"/>
                          <a:ea typeface="Mada"/>
                          <a:cs typeface="Mada"/>
                          <a:sym typeface="Mada"/>
                        </a:rPr>
                        <a:t>- Prisoners</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 Close contacts of someone with TB</a:t>
                      </a:r>
                      <a:endParaRPr sz="10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ar" sz="1000">
                          <a:solidFill>
                            <a:schemeClr val="dk1"/>
                          </a:solidFill>
                          <a:latin typeface="Mada"/>
                          <a:ea typeface="Mada"/>
                          <a:cs typeface="Mada"/>
                          <a:sym typeface="Mada"/>
                        </a:rPr>
                        <a:t>- Diabetics</a:t>
                      </a:r>
                      <a:endParaRPr sz="1000">
                        <a:solidFill>
                          <a:schemeClr val="dk1"/>
                        </a:solidFill>
                        <a:latin typeface="Mada"/>
                        <a:ea typeface="Mada"/>
                        <a:cs typeface="Mada"/>
                        <a:sym typeface="Mada"/>
                      </a:endParaRPr>
                    </a:p>
                    <a:p>
                      <a:pPr indent="0" lvl="0" marL="0" rtl="0" algn="l">
                        <a:lnSpc>
                          <a:spcPct val="115000"/>
                        </a:lnSpc>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 Healthcare workers</a:t>
                      </a:r>
                      <a:endParaRPr sz="1000">
                        <a:latin typeface="Mada"/>
                        <a:ea typeface="Mada"/>
                        <a:cs typeface="Mada"/>
                        <a:sym typeface="Mada"/>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 Glucocorticoid use</a:t>
                      </a:r>
                      <a:endParaRPr sz="1000">
                        <a:solidFill>
                          <a:schemeClr val="dk1"/>
                        </a:solidFill>
                        <a:latin typeface="Mada"/>
                        <a:ea typeface="Mada"/>
                        <a:cs typeface="Mada"/>
                        <a:sym typeface="Mada"/>
                      </a:endParaRPr>
                    </a:p>
                    <a:p>
                      <a:pPr indent="0" lvl="0" marL="0" rtl="0" algn="l">
                        <a:lnSpc>
                          <a:spcPct val="115000"/>
                        </a:lnSpc>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 Hematologic malignancy</a:t>
                      </a:r>
                      <a:endParaRPr sz="1000">
                        <a:solidFill>
                          <a:schemeClr val="dk1"/>
                        </a:solidFill>
                        <a:latin typeface="Mada"/>
                        <a:ea typeface="Mada"/>
                        <a:cs typeface="Mada"/>
                        <a:sym typeface="Mada"/>
                      </a:endParaRPr>
                    </a:p>
                    <a:p>
                      <a:pPr indent="0" lvl="0" marL="0" rtl="0" algn="l">
                        <a:lnSpc>
                          <a:spcPct val="115000"/>
                        </a:lnSpc>
                        <a:spcBef>
                          <a:spcPts val="0"/>
                        </a:spcBef>
                        <a:spcAft>
                          <a:spcPts val="0"/>
                        </a:spcAft>
                        <a:buNone/>
                      </a:pPr>
                      <a:r>
                        <a:rPr lang="ar" sz="1000">
                          <a:solidFill>
                            <a:schemeClr val="dk1"/>
                          </a:solidFill>
                          <a:latin typeface="Mada"/>
                          <a:ea typeface="Mada"/>
                          <a:cs typeface="Mada"/>
                          <a:sym typeface="Mada"/>
                        </a:rPr>
                        <a:t>- Alcoholics &amp;  Injection drug users</a:t>
                      </a:r>
                      <a:endParaRPr sz="1000">
                        <a:latin typeface="Mada"/>
                        <a:ea typeface="Mada"/>
                        <a:cs typeface="Mada"/>
                        <a:sym typeface="Mada"/>
                      </a:endParaRPr>
                    </a:p>
                  </a:txBody>
                  <a:tcPr marT="91425" marB="91425" marR="91425" marL="91425">
                    <a:lnL cap="flat" cmpd="sng" w="9525">
                      <a:solidFill>
                        <a:srgbClr val="FFFFFF"/>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278200">
                <a:tc>
                  <a:txBody>
                    <a:bodyPr/>
                    <a:lstStyle/>
                    <a:p>
                      <a:pPr indent="0" lvl="0" marL="0" rtl="0" algn="ctr">
                        <a:spcBef>
                          <a:spcPts val="0"/>
                        </a:spcBef>
                        <a:spcAft>
                          <a:spcPts val="0"/>
                        </a:spcAft>
                        <a:buNone/>
                      </a:pPr>
                      <a:r>
                        <a:rPr b="1" lang="ar" sz="1200">
                          <a:latin typeface="Mada"/>
                          <a:ea typeface="Mada"/>
                          <a:cs typeface="Mada"/>
                          <a:sym typeface="Mada"/>
                        </a:rPr>
                        <a:t>Clinical features</a:t>
                      </a:r>
                      <a:endParaRPr b="1"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B4A7D6"/>
                    </a:solidFill>
                  </a:tcPr>
                </a:tc>
                <a:tc>
                  <a:txBody>
                    <a:bodyPr/>
                    <a:lstStyle/>
                    <a:p>
                      <a:pPr indent="0" lvl="0" marL="0" rtl="0" algn="l">
                        <a:lnSpc>
                          <a:spcPct val="115000"/>
                        </a:lnSpc>
                        <a:spcBef>
                          <a:spcPts val="0"/>
                        </a:spcBef>
                        <a:spcAft>
                          <a:spcPts val="0"/>
                        </a:spcAft>
                        <a:buNone/>
                      </a:pPr>
                      <a:r>
                        <a:rPr b="1" lang="ar" sz="1000">
                          <a:latin typeface="Mada"/>
                          <a:ea typeface="Mada"/>
                          <a:cs typeface="Mada"/>
                          <a:sym typeface="Mada"/>
                        </a:rPr>
                        <a:t>Primary TB:</a:t>
                      </a:r>
                      <a:endParaRPr b="1" sz="1000">
                        <a:latin typeface="Mada"/>
                        <a:ea typeface="Mada"/>
                        <a:cs typeface="Mada"/>
                        <a:sym typeface="Mada"/>
                      </a:endParaRPr>
                    </a:p>
                    <a:p>
                      <a:pPr indent="0" lvl="0" marL="0" rtl="0" algn="l">
                        <a:lnSpc>
                          <a:spcPct val="115000"/>
                        </a:lnSpc>
                        <a:spcBef>
                          <a:spcPts val="0"/>
                        </a:spcBef>
                        <a:spcAft>
                          <a:spcPts val="0"/>
                        </a:spcAft>
                        <a:buClr>
                          <a:schemeClr val="dk1"/>
                        </a:buClr>
                        <a:buSzPts val="1100"/>
                        <a:buFont typeface="Arial"/>
                        <a:buNone/>
                      </a:pPr>
                      <a:r>
                        <a:rPr lang="ar" sz="1000">
                          <a:latin typeface="Mada"/>
                          <a:ea typeface="Mada"/>
                          <a:cs typeface="Mada"/>
                          <a:sym typeface="Mada"/>
                        </a:rPr>
                        <a:t>Usually asymptomatic</a:t>
                      </a:r>
                      <a:endParaRPr sz="1000">
                        <a:latin typeface="Mada"/>
                        <a:ea typeface="Mada"/>
                        <a:cs typeface="Mada"/>
                        <a:sym typeface="Mada"/>
                      </a:endParaRPr>
                    </a:p>
                    <a:p>
                      <a:pPr indent="0" lvl="0" marL="0" rtl="0" algn="l">
                        <a:lnSpc>
                          <a:spcPct val="115000"/>
                        </a:lnSpc>
                        <a:spcBef>
                          <a:spcPts val="0"/>
                        </a:spcBef>
                        <a:spcAft>
                          <a:spcPts val="0"/>
                        </a:spcAft>
                        <a:buNone/>
                      </a:pPr>
                      <a:r>
                        <a:rPr lang="ar" sz="1000">
                          <a:latin typeface="Mada"/>
                          <a:ea typeface="Mada"/>
                          <a:cs typeface="Mada"/>
                          <a:sym typeface="Mada"/>
                        </a:rPr>
                        <a:t>Pleural effusion may develop</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ar" sz="1000">
                          <a:latin typeface="Mada"/>
                          <a:ea typeface="Mada"/>
                          <a:cs typeface="Mada"/>
                          <a:sym typeface="Mada"/>
                        </a:rPr>
                        <a:t>Secondary (active) TB:</a:t>
                      </a:r>
                      <a:endParaRPr b="1" sz="1000">
                        <a:latin typeface="Mada"/>
                        <a:ea typeface="Mada"/>
                        <a:cs typeface="Mada"/>
                        <a:sym typeface="Mada"/>
                      </a:endParaRPr>
                    </a:p>
                    <a:p>
                      <a:pPr indent="0" lvl="0" marL="0" rtl="0" algn="l">
                        <a:lnSpc>
                          <a:spcPct val="115000"/>
                        </a:lnSpc>
                        <a:spcBef>
                          <a:spcPts val="0"/>
                        </a:spcBef>
                        <a:spcAft>
                          <a:spcPts val="0"/>
                        </a:spcAft>
                        <a:buNone/>
                      </a:pPr>
                      <a:r>
                        <a:rPr lang="ar" sz="1000">
                          <a:latin typeface="Mada"/>
                          <a:ea typeface="Mada"/>
                          <a:cs typeface="Mada"/>
                          <a:sym typeface="Mada"/>
                        </a:rPr>
                        <a:t>Constitutional symptoms: Cough, fever, night sweats, weight loss, and malaise. </a:t>
                      </a:r>
                      <a:endParaRPr sz="1000">
                        <a:latin typeface="Mada"/>
                        <a:ea typeface="Mada"/>
                        <a:cs typeface="Mada"/>
                        <a:sym typeface="Mada"/>
                      </a:endParaRPr>
                    </a:p>
                    <a:p>
                      <a:pPr indent="0" lvl="0" marL="0" rtl="0" algn="l">
                        <a:lnSpc>
                          <a:spcPct val="115000"/>
                        </a:lnSpc>
                        <a:spcBef>
                          <a:spcPts val="0"/>
                        </a:spcBef>
                        <a:spcAft>
                          <a:spcPts val="0"/>
                        </a:spcAft>
                        <a:buNone/>
                      </a:pPr>
                      <a:r>
                        <a:rPr lang="ar" sz="1000">
                          <a:latin typeface="Mada"/>
                          <a:ea typeface="Mada"/>
                          <a:cs typeface="Mada"/>
                          <a:sym typeface="Mada"/>
                        </a:rPr>
                        <a:t>- </a:t>
                      </a:r>
                      <a:r>
                        <a:rPr lang="ar" sz="1000">
                          <a:latin typeface="Mada"/>
                          <a:ea typeface="Mada"/>
                          <a:cs typeface="Mada"/>
                          <a:sym typeface="Mada"/>
                        </a:rPr>
                        <a:t>Cough progresses from dry cough to purulent sputum. </a:t>
                      </a:r>
                      <a:endParaRPr sz="1000">
                        <a:latin typeface="Mada"/>
                        <a:ea typeface="Mada"/>
                        <a:cs typeface="Mada"/>
                        <a:sym typeface="Mada"/>
                      </a:endParaRPr>
                    </a:p>
                    <a:p>
                      <a:pPr indent="0" lvl="0" marL="0" rtl="0" algn="l">
                        <a:lnSpc>
                          <a:spcPct val="115000"/>
                        </a:lnSpc>
                        <a:spcBef>
                          <a:spcPts val="0"/>
                        </a:spcBef>
                        <a:spcAft>
                          <a:spcPts val="0"/>
                        </a:spcAft>
                        <a:buNone/>
                      </a:pPr>
                      <a:r>
                        <a:rPr lang="ar" sz="1000">
                          <a:latin typeface="Mada"/>
                          <a:ea typeface="Mada"/>
                          <a:cs typeface="Mada"/>
                          <a:sym typeface="Mada"/>
                        </a:rPr>
                        <a:t>- Hemoptysis suggests advanced TB</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ar" sz="1000">
                          <a:latin typeface="Mada"/>
                          <a:ea typeface="Mada"/>
                          <a:cs typeface="Mada"/>
                          <a:sym typeface="Mada"/>
                        </a:rPr>
                        <a:t>Extrapulmonary TB:</a:t>
                      </a:r>
                      <a:endParaRPr b="1" sz="1000">
                        <a:latin typeface="Mada"/>
                        <a:ea typeface="Mada"/>
                        <a:cs typeface="Mada"/>
                        <a:sym typeface="Mada"/>
                      </a:endParaRPr>
                    </a:p>
                    <a:p>
                      <a:pPr indent="0" lvl="0" marL="0" rtl="0" algn="l">
                        <a:lnSpc>
                          <a:spcPct val="115000"/>
                        </a:lnSpc>
                        <a:spcBef>
                          <a:spcPts val="0"/>
                        </a:spcBef>
                        <a:spcAft>
                          <a:spcPts val="0"/>
                        </a:spcAft>
                        <a:buNone/>
                      </a:pPr>
                      <a:r>
                        <a:rPr lang="ar" sz="1000">
                          <a:latin typeface="Mada"/>
                          <a:ea typeface="Mada"/>
                          <a:cs typeface="Mada"/>
                          <a:sym typeface="Mada"/>
                        </a:rPr>
                        <a:t>May involve any organ. (eg. lymph nodes, pleura, genitourinary tract, spine, intestine, and meninges ). </a:t>
                      </a:r>
                      <a:endParaRPr sz="1000">
                        <a:latin typeface="Mada"/>
                        <a:ea typeface="Mada"/>
                        <a:cs typeface="Mada"/>
                        <a:sym typeface="Mada"/>
                      </a:endParaRPr>
                    </a:p>
                    <a:p>
                      <a:pPr indent="0" lvl="0" marL="0" rtl="0" algn="l">
                        <a:lnSpc>
                          <a:spcPct val="115000"/>
                        </a:lnSpc>
                        <a:spcBef>
                          <a:spcPts val="0"/>
                        </a:spcBef>
                        <a:spcAft>
                          <a:spcPts val="0"/>
                        </a:spcAft>
                        <a:buNone/>
                      </a:pPr>
                      <a:r>
                        <a:rPr lang="ar" sz="1000">
                          <a:latin typeface="Mada"/>
                          <a:ea typeface="Mada"/>
                          <a:cs typeface="Mada"/>
                          <a:sym typeface="Mada"/>
                        </a:rPr>
                        <a:t>Miliary TB refers to hematogenous dissemination (Common in HIV patients).</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36250">
                <a:tc>
                  <a:txBody>
                    <a:bodyPr/>
                    <a:lstStyle/>
                    <a:p>
                      <a:pPr indent="0" lvl="0" marL="0" rtl="0" algn="ctr">
                        <a:spcBef>
                          <a:spcPts val="0"/>
                        </a:spcBef>
                        <a:spcAft>
                          <a:spcPts val="0"/>
                        </a:spcAft>
                        <a:buNone/>
                      </a:pPr>
                      <a:r>
                        <a:rPr b="1" lang="ar" sz="1200">
                          <a:latin typeface="Mada"/>
                          <a:ea typeface="Mada"/>
                          <a:cs typeface="Mada"/>
                          <a:sym typeface="Mada"/>
                        </a:rPr>
                        <a:t>Diagnosis</a:t>
                      </a:r>
                      <a:endParaRPr b="1"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B4A7D6"/>
                    </a:solidFill>
                  </a:tcPr>
                </a:tc>
                <a:tc gridSpan="3">
                  <a:txBody>
                    <a:bodyPr/>
                    <a:lstStyle/>
                    <a:p>
                      <a:pPr indent="0" lvl="0" marL="0" rtl="0" algn="l">
                        <a:spcBef>
                          <a:spcPts val="0"/>
                        </a:spcBef>
                        <a:spcAft>
                          <a:spcPts val="0"/>
                        </a:spcAft>
                        <a:buNone/>
                      </a:pPr>
                      <a:r>
                        <a:rPr lang="ar" sz="1000">
                          <a:latin typeface="Mada"/>
                          <a:ea typeface="Mada"/>
                          <a:cs typeface="Mada"/>
                          <a:sym typeface="Mada"/>
                        </a:rPr>
                        <a:t>Must have a high index of suspicion, depending on patient’s risk factors and presentation.</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hMerge="1"/>
                <a:tc hMerge="1"/>
              </a:tr>
              <a:tr h="1753575">
                <a:tc>
                  <a:txBody>
                    <a:bodyPr/>
                    <a:lstStyle/>
                    <a:p>
                      <a:pPr indent="0" lvl="0" marL="0" rtl="0" algn="ctr">
                        <a:spcBef>
                          <a:spcPts val="0"/>
                        </a:spcBef>
                        <a:spcAft>
                          <a:spcPts val="0"/>
                        </a:spcAft>
                        <a:buNone/>
                      </a:pPr>
                      <a:r>
                        <a:t/>
                      </a:r>
                      <a:endParaRPr b="1"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B4A7D6"/>
                    </a:solidFill>
                  </a:tcPr>
                </a:tc>
                <a:tc>
                  <a:txBody>
                    <a:bodyPr/>
                    <a:lstStyle/>
                    <a:p>
                      <a:pPr indent="0" lvl="0" marL="0" rtl="0" algn="l">
                        <a:lnSpc>
                          <a:spcPct val="115000"/>
                        </a:lnSpc>
                        <a:spcBef>
                          <a:spcPts val="0"/>
                        </a:spcBef>
                        <a:spcAft>
                          <a:spcPts val="0"/>
                        </a:spcAft>
                        <a:buNone/>
                      </a:pPr>
                      <a:r>
                        <a:rPr b="1" lang="ar" sz="1000">
                          <a:latin typeface="Mada"/>
                          <a:ea typeface="Mada"/>
                          <a:cs typeface="Mada"/>
                          <a:sym typeface="Mada"/>
                        </a:rPr>
                        <a:t>Chest X-Ray (CXR): </a:t>
                      </a:r>
                      <a:endParaRPr b="1" sz="1000">
                        <a:latin typeface="Mada"/>
                        <a:ea typeface="Mada"/>
                        <a:cs typeface="Mada"/>
                        <a:sym typeface="Mada"/>
                      </a:endParaRPr>
                    </a:p>
                    <a:p>
                      <a:pPr indent="0" lvl="0" marL="0" rtl="0" algn="l">
                        <a:lnSpc>
                          <a:spcPct val="115000"/>
                        </a:lnSpc>
                        <a:spcBef>
                          <a:spcPts val="0"/>
                        </a:spcBef>
                        <a:spcAft>
                          <a:spcPts val="0"/>
                        </a:spcAft>
                        <a:buNone/>
                      </a:pPr>
                      <a:r>
                        <a:rPr lang="ar" sz="1000">
                          <a:latin typeface="Mada"/>
                          <a:ea typeface="Mada"/>
                          <a:cs typeface="Mada"/>
                          <a:sym typeface="Mada"/>
                        </a:rPr>
                        <a:t>- </a:t>
                      </a:r>
                      <a:r>
                        <a:rPr lang="ar" sz="1000">
                          <a:latin typeface="Mada"/>
                          <a:ea typeface="Mada"/>
                          <a:cs typeface="Mada"/>
                          <a:sym typeface="Mada"/>
                        </a:rPr>
                        <a:t>Classic findings are upper lobe infiltrates with cavitations</a:t>
                      </a:r>
                      <a:endParaRPr sz="1000">
                        <a:latin typeface="Mada"/>
                        <a:ea typeface="Mada"/>
                        <a:cs typeface="Mada"/>
                        <a:sym typeface="Mada"/>
                      </a:endParaRPr>
                    </a:p>
                    <a:p>
                      <a:pPr indent="0" lvl="0" marL="0" rtl="0" algn="l">
                        <a:lnSpc>
                          <a:spcPct val="115000"/>
                        </a:lnSpc>
                        <a:spcBef>
                          <a:spcPts val="0"/>
                        </a:spcBef>
                        <a:spcAft>
                          <a:spcPts val="0"/>
                        </a:spcAft>
                        <a:buClr>
                          <a:schemeClr val="dk1"/>
                        </a:buClr>
                        <a:buSzPts val="1100"/>
                        <a:buFont typeface="Arial"/>
                        <a:buNone/>
                      </a:pPr>
                      <a:r>
                        <a:rPr lang="ar" sz="1000">
                          <a:latin typeface="Mada"/>
                          <a:ea typeface="Mada"/>
                          <a:cs typeface="Mada"/>
                          <a:sym typeface="Mada"/>
                        </a:rPr>
                        <a:t>- </a:t>
                      </a:r>
                      <a:r>
                        <a:rPr lang="ar" sz="1000">
                          <a:latin typeface="Mada"/>
                          <a:ea typeface="Mada"/>
                          <a:cs typeface="Mada"/>
                          <a:sym typeface="Mada"/>
                        </a:rPr>
                        <a:t>Other possible findings:</a:t>
                      </a:r>
                      <a:endParaRPr sz="1000">
                        <a:latin typeface="Mada"/>
                        <a:ea typeface="Mada"/>
                        <a:cs typeface="Mada"/>
                        <a:sym typeface="Mada"/>
                      </a:endParaRPr>
                    </a:p>
                    <a:p>
                      <a:pPr indent="0" lvl="0" marL="0" rtl="0" algn="l">
                        <a:lnSpc>
                          <a:spcPct val="115000"/>
                        </a:lnSpc>
                        <a:spcBef>
                          <a:spcPts val="0"/>
                        </a:spcBef>
                        <a:spcAft>
                          <a:spcPts val="0"/>
                        </a:spcAft>
                        <a:buNone/>
                      </a:pPr>
                      <a:r>
                        <a:rPr lang="ar" sz="1000">
                          <a:latin typeface="Mada"/>
                          <a:ea typeface="Mada"/>
                          <a:cs typeface="Mada"/>
                          <a:sym typeface="Mada"/>
                        </a:rPr>
                        <a:t> </a:t>
                      </a:r>
                      <a:r>
                        <a:rPr lang="ar" sz="1000">
                          <a:latin typeface="Mada"/>
                          <a:ea typeface="Mada"/>
                          <a:cs typeface="Mada"/>
                          <a:sym typeface="Mada"/>
                        </a:rPr>
                        <a:t>  - </a:t>
                      </a:r>
                      <a:r>
                        <a:rPr lang="ar" sz="1000">
                          <a:latin typeface="Mada"/>
                          <a:ea typeface="Mada"/>
                          <a:cs typeface="Mada"/>
                          <a:sym typeface="Mada"/>
                        </a:rPr>
                        <a:t>Pleural effusion(s)</a:t>
                      </a:r>
                      <a:endParaRPr sz="1000">
                        <a:latin typeface="Mada"/>
                        <a:ea typeface="Mada"/>
                        <a:cs typeface="Mada"/>
                        <a:sym typeface="Mada"/>
                      </a:endParaRPr>
                    </a:p>
                    <a:p>
                      <a:pPr indent="0" lvl="0" marL="0" rtl="0" algn="l">
                        <a:lnSpc>
                          <a:spcPct val="115000"/>
                        </a:lnSpc>
                        <a:spcBef>
                          <a:spcPts val="0"/>
                        </a:spcBef>
                        <a:spcAft>
                          <a:spcPts val="0"/>
                        </a:spcAft>
                        <a:buNone/>
                      </a:pPr>
                      <a:r>
                        <a:rPr lang="ar" sz="1000">
                          <a:latin typeface="Mada"/>
                          <a:ea typeface="Mada"/>
                          <a:cs typeface="Mada"/>
                          <a:sym typeface="Mada"/>
                        </a:rPr>
                        <a:t>   - Ghon complex and Ranke complex: evidence of healed primary TB </a:t>
                      </a:r>
                      <a:endParaRPr sz="1000">
                        <a:latin typeface="Mada"/>
                        <a:ea typeface="Mada"/>
                        <a:cs typeface="Mada"/>
                        <a:sym typeface="Mada"/>
                      </a:endParaRPr>
                    </a:p>
                    <a:p>
                      <a:pPr indent="0" lvl="0" marL="0" rtl="0" algn="l">
                        <a:lnSpc>
                          <a:spcPct val="115000"/>
                        </a:lnSpc>
                        <a:spcBef>
                          <a:spcPts val="0"/>
                        </a:spcBef>
                        <a:spcAft>
                          <a:spcPts val="0"/>
                        </a:spcAft>
                        <a:buNone/>
                      </a:pPr>
                      <a:r>
                        <a:rPr lang="ar" sz="1000">
                          <a:latin typeface="Mada"/>
                          <a:ea typeface="Mada"/>
                          <a:cs typeface="Mada"/>
                          <a:sym typeface="Mada"/>
                        </a:rPr>
                        <a:t>   - Atypical findings common in immunocompromised patients</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ar" sz="1000">
                          <a:latin typeface="Mada"/>
                          <a:ea typeface="Mada"/>
                          <a:cs typeface="Mada"/>
                          <a:sym typeface="Mada"/>
                        </a:rPr>
                        <a:t>Sputum studies: </a:t>
                      </a:r>
                      <a:endParaRPr b="1" sz="1000">
                        <a:latin typeface="Mada"/>
                        <a:ea typeface="Mada"/>
                        <a:cs typeface="Mada"/>
                        <a:sym typeface="Mada"/>
                      </a:endParaRPr>
                    </a:p>
                    <a:p>
                      <a:pPr indent="0" lvl="0" marL="0" rtl="0" algn="l">
                        <a:lnSpc>
                          <a:spcPct val="115000"/>
                        </a:lnSpc>
                        <a:spcBef>
                          <a:spcPts val="0"/>
                        </a:spcBef>
                        <a:spcAft>
                          <a:spcPts val="0"/>
                        </a:spcAft>
                        <a:buNone/>
                      </a:pPr>
                      <a:r>
                        <a:rPr lang="ar" sz="1000">
                          <a:latin typeface="Mada"/>
                          <a:ea typeface="Mada"/>
                          <a:cs typeface="Mada"/>
                          <a:sym typeface="Mada"/>
                        </a:rPr>
                        <a:t>- </a:t>
                      </a:r>
                      <a:r>
                        <a:rPr lang="ar" sz="1000">
                          <a:latin typeface="Mada"/>
                          <a:ea typeface="Mada"/>
                          <a:cs typeface="Mada"/>
                          <a:sym typeface="Mada"/>
                        </a:rPr>
                        <a:t>Definitive diagnosis is made by sputum culture </a:t>
                      </a:r>
                      <a:r>
                        <a:rPr lang="ar" sz="1000">
                          <a:solidFill>
                            <a:schemeClr val="dk1"/>
                          </a:solidFill>
                          <a:latin typeface="Mada"/>
                          <a:ea typeface="Mada"/>
                          <a:cs typeface="Mada"/>
                          <a:sym typeface="Mada"/>
                        </a:rPr>
                        <a:t>(takes 4 to 8 weeks)</a:t>
                      </a:r>
                      <a:endParaRPr sz="1000">
                        <a:latin typeface="Mada"/>
                        <a:ea typeface="Mada"/>
                        <a:cs typeface="Mada"/>
                        <a:sym typeface="Mada"/>
                      </a:endParaRPr>
                    </a:p>
                    <a:p>
                      <a:pPr indent="0" lvl="0" marL="0" rtl="0" algn="l">
                        <a:lnSpc>
                          <a:spcPct val="115000"/>
                        </a:lnSpc>
                        <a:spcBef>
                          <a:spcPts val="0"/>
                        </a:spcBef>
                        <a:spcAft>
                          <a:spcPts val="0"/>
                        </a:spcAft>
                        <a:buNone/>
                      </a:pPr>
                      <a:r>
                        <a:rPr lang="ar" sz="1000">
                          <a:solidFill>
                            <a:schemeClr val="dk1"/>
                          </a:solidFill>
                          <a:latin typeface="Mada"/>
                          <a:ea typeface="Mada"/>
                          <a:cs typeface="Mada"/>
                          <a:sym typeface="Mada"/>
                        </a:rPr>
                        <a:t>   - </a:t>
                      </a:r>
                      <a:r>
                        <a:rPr lang="ar" sz="1000">
                          <a:latin typeface="Mada"/>
                          <a:ea typeface="Mada"/>
                          <a:cs typeface="Mada"/>
                          <a:sym typeface="Mada"/>
                        </a:rPr>
                        <a:t>three morning sputum specimens</a:t>
                      </a:r>
                      <a:endParaRPr sz="1000">
                        <a:latin typeface="Mada"/>
                        <a:ea typeface="Mada"/>
                        <a:cs typeface="Mada"/>
                        <a:sym typeface="Mada"/>
                      </a:endParaRPr>
                    </a:p>
                    <a:p>
                      <a:pPr indent="0" lvl="0" marL="0" rtl="0" algn="l">
                        <a:lnSpc>
                          <a:spcPct val="115000"/>
                        </a:lnSpc>
                        <a:spcBef>
                          <a:spcPts val="0"/>
                        </a:spcBef>
                        <a:spcAft>
                          <a:spcPts val="0"/>
                        </a:spcAft>
                        <a:buClr>
                          <a:schemeClr val="dk1"/>
                        </a:buClr>
                        <a:buSzPts val="1100"/>
                        <a:buFont typeface="Arial"/>
                        <a:buNone/>
                      </a:pPr>
                      <a:r>
                        <a:rPr lang="ar" sz="1000">
                          <a:latin typeface="Mada"/>
                          <a:ea typeface="Mada"/>
                          <a:cs typeface="Mada"/>
                          <a:sym typeface="Mada"/>
                        </a:rPr>
                        <a:t>- PCR can detect DNA more rapidly</a:t>
                      </a:r>
                      <a:endParaRPr sz="1000">
                        <a:latin typeface="Mada"/>
                        <a:ea typeface="Mada"/>
                        <a:cs typeface="Mada"/>
                        <a:sym typeface="Mada"/>
                      </a:endParaRPr>
                    </a:p>
                    <a:p>
                      <a:pPr indent="0" lvl="0" marL="0" rtl="0" algn="l">
                        <a:lnSpc>
                          <a:spcPct val="115000"/>
                        </a:lnSpc>
                        <a:spcBef>
                          <a:spcPts val="0"/>
                        </a:spcBef>
                        <a:spcAft>
                          <a:spcPts val="0"/>
                        </a:spcAft>
                        <a:buNone/>
                      </a:pPr>
                      <a:r>
                        <a:rPr lang="ar" sz="1000">
                          <a:latin typeface="Mada"/>
                          <a:ea typeface="Mada"/>
                          <a:cs typeface="Mada"/>
                          <a:sym typeface="Mada"/>
                        </a:rPr>
                        <a:t>- Diagnosis is sometimes made by AFB on microscopic examination, but not definitive </a:t>
                      </a:r>
                      <a:endParaRPr sz="1000">
                        <a:latin typeface="Mada"/>
                        <a:ea typeface="Mada"/>
                        <a:cs typeface="Mada"/>
                        <a:sym typeface="Mada"/>
                      </a:endParaRPr>
                    </a:p>
                    <a:p>
                      <a:pPr indent="0" lvl="0" marL="0" rtl="0" algn="l">
                        <a:lnSpc>
                          <a:spcPct val="115000"/>
                        </a:lnSpc>
                        <a:spcBef>
                          <a:spcPts val="0"/>
                        </a:spcBef>
                        <a:spcAft>
                          <a:spcPts val="0"/>
                        </a:spcAft>
                        <a:buNone/>
                      </a:pPr>
                      <a:r>
                        <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ar" sz="1000">
                          <a:latin typeface="Mada"/>
                          <a:ea typeface="Mada"/>
                          <a:cs typeface="Mada"/>
                          <a:sym typeface="Mada"/>
                        </a:rPr>
                        <a:t>Tuberculin skin test (PPD test):</a:t>
                      </a:r>
                      <a:endParaRPr b="1" sz="1000">
                        <a:latin typeface="Mada"/>
                        <a:ea typeface="Mada"/>
                        <a:cs typeface="Mada"/>
                        <a:sym typeface="Mada"/>
                      </a:endParaRPr>
                    </a:p>
                    <a:p>
                      <a:pPr indent="0" lvl="0" marL="0" rtl="0" algn="l">
                        <a:lnSpc>
                          <a:spcPct val="115000"/>
                        </a:lnSpc>
                        <a:spcBef>
                          <a:spcPts val="0"/>
                        </a:spcBef>
                        <a:spcAft>
                          <a:spcPts val="0"/>
                        </a:spcAft>
                        <a:buNone/>
                      </a:pPr>
                      <a:r>
                        <a:rPr lang="ar" sz="1000">
                          <a:latin typeface="Mada"/>
                          <a:ea typeface="Mada"/>
                          <a:cs typeface="Mada"/>
                          <a:sym typeface="Mada"/>
                        </a:rPr>
                        <a:t>Not for diagnosis of active, if +, a chest x-ray is used to diagnose active TB</a:t>
                      </a:r>
                      <a:endParaRPr sz="1000">
                        <a:latin typeface="Mada"/>
                        <a:ea typeface="Mada"/>
                        <a:cs typeface="Mada"/>
                        <a:sym typeface="Mada"/>
                      </a:endParaRPr>
                    </a:p>
                    <a:p>
                      <a:pPr indent="0" lvl="0" marL="0" rtl="0" algn="l">
                        <a:lnSpc>
                          <a:spcPct val="115000"/>
                        </a:lnSpc>
                        <a:spcBef>
                          <a:spcPts val="0"/>
                        </a:spcBef>
                        <a:spcAft>
                          <a:spcPts val="0"/>
                        </a:spcAft>
                        <a:buNone/>
                      </a:pPr>
                      <a:r>
                        <a:rPr lang="ar" sz="1000">
                          <a:latin typeface="Mada"/>
                          <a:ea typeface="Mada"/>
                          <a:cs typeface="Mada"/>
                          <a:sym typeface="Mada"/>
                        </a:rPr>
                        <a:t>Measure induration 48-72 hours </a:t>
                      </a:r>
                      <a:endParaRPr sz="1000">
                        <a:latin typeface="Mada"/>
                        <a:ea typeface="Mada"/>
                        <a:cs typeface="Mada"/>
                        <a:sym typeface="Mada"/>
                      </a:endParaRPr>
                    </a:p>
                    <a:p>
                      <a:pPr indent="0" lvl="0" marL="0" rtl="0" algn="l">
                        <a:lnSpc>
                          <a:spcPct val="115000"/>
                        </a:lnSpc>
                        <a:spcBef>
                          <a:spcPts val="0"/>
                        </a:spcBef>
                        <a:spcAft>
                          <a:spcPts val="0"/>
                        </a:spcAft>
                        <a:buClr>
                          <a:schemeClr val="dk1"/>
                        </a:buClr>
                        <a:buSzPts val="1100"/>
                        <a:buFont typeface="Arial"/>
                        <a:buNone/>
                      </a:pPr>
                      <a:r>
                        <a:rPr lang="ar" sz="1000">
                          <a:latin typeface="Mada"/>
                          <a:ea typeface="Mada"/>
                          <a:cs typeface="Mada"/>
                          <a:sym typeface="Mada"/>
                        </a:rPr>
                        <a:t>≥15 mm in patients with no risk factors.</a:t>
                      </a:r>
                      <a:endParaRPr sz="1000">
                        <a:latin typeface="Mada"/>
                        <a:ea typeface="Mada"/>
                        <a:cs typeface="Mada"/>
                        <a:sym typeface="Mada"/>
                      </a:endParaRPr>
                    </a:p>
                    <a:p>
                      <a:pPr indent="0" lvl="0" marL="0" rtl="0" algn="l">
                        <a:lnSpc>
                          <a:spcPct val="115000"/>
                        </a:lnSpc>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a:t>
                      </a:r>
                      <a:r>
                        <a:rPr lang="ar" sz="1000">
                          <a:latin typeface="Mada"/>
                          <a:ea typeface="Mada"/>
                          <a:cs typeface="Mada"/>
                          <a:sym typeface="Mada"/>
                        </a:rPr>
                        <a:t>10 mm in for risk groups.</a:t>
                      </a:r>
                      <a:endParaRPr sz="1000">
                        <a:latin typeface="Mada"/>
                        <a:ea typeface="Mada"/>
                        <a:cs typeface="Mada"/>
                        <a:sym typeface="Mada"/>
                      </a:endParaRPr>
                    </a:p>
                    <a:p>
                      <a:pPr indent="0" lvl="0" marL="0" rtl="0" algn="l">
                        <a:lnSpc>
                          <a:spcPct val="115000"/>
                        </a:lnSpc>
                        <a:spcBef>
                          <a:spcPts val="0"/>
                        </a:spcBef>
                        <a:spcAft>
                          <a:spcPts val="0"/>
                        </a:spcAft>
                        <a:buNone/>
                      </a:pPr>
                      <a:r>
                        <a:rPr lang="ar" sz="1000">
                          <a:solidFill>
                            <a:schemeClr val="dk1"/>
                          </a:solidFill>
                          <a:latin typeface="Mada"/>
                          <a:ea typeface="Mada"/>
                          <a:cs typeface="Mada"/>
                          <a:sym typeface="Mada"/>
                        </a:rPr>
                        <a:t>≥</a:t>
                      </a:r>
                      <a:r>
                        <a:rPr lang="ar" sz="1000">
                          <a:solidFill>
                            <a:schemeClr val="dk1"/>
                          </a:solidFill>
                          <a:latin typeface="Mada"/>
                          <a:ea typeface="Mada"/>
                          <a:cs typeface="Mada"/>
                          <a:sym typeface="Mada"/>
                        </a:rPr>
                        <a:t>5 mm for + </a:t>
                      </a:r>
                      <a:r>
                        <a:rPr lang="ar" sz="1000">
                          <a:latin typeface="Mada"/>
                          <a:ea typeface="Mada"/>
                          <a:cs typeface="Mada"/>
                          <a:sym typeface="Mada"/>
                        </a:rPr>
                        <a:t>HIV, steroid users, organ recipients, close contacts of those with ACTIVE TB, or radiographic evidence of primary TB.</a:t>
                      </a:r>
                      <a:endParaRPr i="1"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119750">
                <a:tc>
                  <a:txBody>
                    <a:bodyPr/>
                    <a:lstStyle/>
                    <a:p>
                      <a:pPr indent="0" lvl="0" marL="0" rtl="0" algn="ctr">
                        <a:spcBef>
                          <a:spcPts val="0"/>
                        </a:spcBef>
                        <a:spcAft>
                          <a:spcPts val="0"/>
                        </a:spcAft>
                        <a:buNone/>
                      </a:pPr>
                      <a:r>
                        <a:rPr b="1" lang="ar" sz="1200">
                          <a:latin typeface="Mada"/>
                          <a:ea typeface="Mada"/>
                          <a:cs typeface="Mada"/>
                          <a:sym typeface="Mada"/>
                        </a:rPr>
                        <a:t>Treatment &amp;</a:t>
                      </a:r>
                      <a:r>
                        <a:rPr b="1" lang="ar" sz="1200">
                          <a:latin typeface="Mada"/>
                          <a:ea typeface="Mada"/>
                          <a:cs typeface="Mada"/>
                          <a:sym typeface="Mada"/>
                        </a:rPr>
                        <a:t> Prevention</a:t>
                      </a:r>
                      <a:endParaRPr b="1" sz="1200">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B4A7D6"/>
                    </a:solidFill>
                  </a:tcPr>
                </a:tc>
                <a:tc>
                  <a:txBody>
                    <a:bodyPr/>
                    <a:lstStyle/>
                    <a:p>
                      <a:pPr indent="0" lvl="0" marL="0" rtl="0" algn="l">
                        <a:lnSpc>
                          <a:spcPct val="115000"/>
                        </a:lnSpc>
                        <a:spcBef>
                          <a:spcPts val="0"/>
                        </a:spcBef>
                        <a:spcAft>
                          <a:spcPts val="0"/>
                        </a:spcAft>
                        <a:buNone/>
                      </a:pPr>
                      <a:r>
                        <a:rPr b="1" lang="ar" sz="1000">
                          <a:latin typeface="Mada"/>
                          <a:ea typeface="Mada"/>
                          <a:cs typeface="Mada"/>
                          <a:sym typeface="Mada"/>
                        </a:rPr>
                        <a:t>First line therapy: </a:t>
                      </a:r>
                      <a:endParaRPr b="1" sz="1000">
                        <a:latin typeface="Mada"/>
                        <a:ea typeface="Mada"/>
                        <a:cs typeface="Mada"/>
                        <a:sym typeface="Mada"/>
                      </a:endParaRPr>
                    </a:p>
                    <a:p>
                      <a:pPr indent="0" lvl="0" marL="0" rtl="0" algn="l">
                        <a:lnSpc>
                          <a:spcPct val="115000"/>
                        </a:lnSpc>
                        <a:spcBef>
                          <a:spcPts val="0"/>
                        </a:spcBef>
                        <a:spcAft>
                          <a:spcPts val="0"/>
                        </a:spcAft>
                        <a:buNone/>
                      </a:pPr>
                      <a:r>
                        <a:rPr b="1" lang="ar" sz="1000">
                          <a:latin typeface="Mada"/>
                          <a:ea typeface="Mada"/>
                          <a:cs typeface="Mada"/>
                          <a:sym typeface="Mada"/>
                        </a:rPr>
                        <a:t>4 drug regimen</a:t>
                      </a:r>
                      <a:r>
                        <a:rPr lang="ar" sz="1000">
                          <a:latin typeface="Mada"/>
                          <a:ea typeface="Mada"/>
                          <a:cs typeface="Mada"/>
                          <a:sym typeface="Mada"/>
                        </a:rPr>
                        <a:t>: (2 months)</a:t>
                      </a:r>
                      <a:endParaRPr sz="1000">
                        <a:latin typeface="Mada"/>
                        <a:ea typeface="Mada"/>
                        <a:cs typeface="Mada"/>
                        <a:sym typeface="Mada"/>
                      </a:endParaRPr>
                    </a:p>
                    <a:p>
                      <a:pPr indent="0" lvl="0" marL="0" rtl="0" algn="l">
                        <a:lnSpc>
                          <a:spcPct val="115000"/>
                        </a:lnSpc>
                        <a:spcBef>
                          <a:spcPts val="0"/>
                        </a:spcBef>
                        <a:spcAft>
                          <a:spcPts val="0"/>
                        </a:spcAft>
                        <a:buNone/>
                      </a:pPr>
                      <a:r>
                        <a:rPr lang="ar" sz="1000">
                          <a:latin typeface="Mada"/>
                          <a:ea typeface="Mada"/>
                          <a:cs typeface="Mada"/>
                          <a:sym typeface="Mada"/>
                        </a:rPr>
                        <a:t>- </a:t>
                      </a:r>
                      <a:r>
                        <a:rPr lang="ar" sz="1000">
                          <a:latin typeface="Mada"/>
                          <a:ea typeface="Mada"/>
                          <a:cs typeface="Mada"/>
                          <a:sym typeface="Mada"/>
                        </a:rPr>
                        <a:t>isoniazid (INH)  - Rifampin Pyrazinamide      - Ethambutol or - Streptomycin</a:t>
                      </a:r>
                      <a:endParaRPr sz="1000">
                        <a:latin typeface="Mada"/>
                        <a:ea typeface="Mada"/>
                        <a:cs typeface="Mada"/>
                        <a:sym typeface="Mada"/>
                      </a:endParaRPr>
                    </a:p>
                    <a:p>
                      <a:pPr indent="0" lvl="0" marL="0" rtl="0" algn="l">
                        <a:lnSpc>
                          <a:spcPct val="115000"/>
                        </a:lnSpc>
                        <a:spcBef>
                          <a:spcPts val="0"/>
                        </a:spcBef>
                        <a:spcAft>
                          <a:spcPts val="0"/>
                        </a:spcAft>
                        <a:buNone/>
                      </a:pPr>
                      <a:r>
                        <a:rPr b="1" lang="ar" sz="1000">
                          <a:latin typeface="Mada"/>
                          <a:ea typeface="Mada"/>
                          <a:cs typeface="Mada"/>
                          <a:sym typeface="Mada"/>
                        </a:rPr>
                        <a:t>Then</a:t>
                      </a:r>
                      <a:r>
                        <a:rPr lang="ar" sz="1000">
                          <a:latin typeface="Mada"/>
                          <a:ea typeface="Mada"/>
                          <a:cs typeface="Mada"/>
                          <a:sym typeface="Mada"/>
                        </a:rPr>
                        <a:t> INH &amp; Rifampin (4 months)</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b="1" lang="ar" sz="1000">
                          <a:solidFill>
                            <a:schemeClr val="dk1"/>
                          </a:solidFill>
                          <a:latin typeface="Mada"/>
                          <a:ea typeface="Mada"/>
                          <a:cs typeface="Mada"/>
                          <a:sym typeface="Mada"/>
                        </a:rPr>
                        <a:t>Prophylactic treatment</a:t>
                      </a:r>
                      <a:r>
                        <a:rPr lang="ar" sz="1000">
                          <a:solidFill>
                            <a:schemeClr val="dk1"/>
                          </a:solidFill>
                          <a:latin typeface="Mada"/>
                          <a:ea typeface="Mada"/>
                          <a:cs typeface="Mada"/>
                          <a:sym typeface="Mada"/>
                        </a:rPr>
                        <a:t> for latent TB (i.e., +PPD skin test): </a:t>
                      </a:r>
                      <a:r>
                        <a:rPr b="1" lang="ar" sz="1000">
                          <a:solidFill>
                            <a:schemeClr val="dk1"/>
                          </a:solidFill>
                          <a:latin typeface="Mada"/>
                          <a:ea typeface="Mada"/>
                          <a:cs typeface="Mada"/>
                          <a:sym typeface="Mada"/>
                        </a:rPr>
                        <a:t>INH for 9 months</a:t>
                      </a:r>
                      <a:endParaRPr b="1" sz="1000">
                        <a:solidFill>
                          <a:schemeClr val="dk1"/>
                        </a:solidFill>
                        <a:latin typeface="Mada"/>
                        <a:ea typeface="Mada"/>
                        <a:cs typeface="Mada"/>
                        <a:sym typeface="Mada"/>
                      </a:endParaRPr>
                    </a:p>
                    <a:p>
                      <a:pPr indent="0" lvl="0" marL="0" rtl="0" algn="l">
                        <a:lnSpc>
                          <a:spcPct val="115000"/>
                        </a:lnSpc>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 active TB has been excluded (negative CXR, sputum, or both).</a:t>
                      </a:r>
                      <a:endParaRPr b="1" sz="1000">
                        <a:solidFill>
                          <a:schemeClr val="dk1"/>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ar" sz="1000">
                          <a:latin typeface="Mada"/>
                          <a:ea typeface="Mada"/>
                          <a:cs typeface="Mada"/>
                          <a:sym typeface="Mada"/>
                        </a:rPr>
                        <a:t>Drug failure:</a:t>
                      </a:r>
                      <a:endParaRPr b="1" sz="1000">
                        <a:latin typeface="Mada"/>
                        <a:ea typeface="Mada"/>
                        <a:cs typeface="Mada"/>
                        <a:sym typeface="Mada"/>
                      </a:endParaRPr>
                    </a:p>
                    <a:p>
                      <a:pPr indent="0" lvl="0" marL="0" rtl="0" algn="l">
                        <a:lnSpc>
                          <a:spcPct val="115000"/>
                        </a:lnSpc>
                        <a:spcBef>
                          <a:spcPts val="0"/>
                        </a:spcBef>
                        <a:spcAft>
                          <a:spcPts val="0"/>
                        </a:spcAft>
                        <a:buNone/>
                      </a:pPr>
                      <a:r>
                        <a:rPr lang="ar" sz="1000">
                          <a:latin typeface="Mada"/>
                          <a:ea typeface="Mada"/>
                          <a:cs typeface="Mada"/>
                          <a:sym typeface="Mada"/>
                        </a:rPr>
                        <a:t>- </a:t>
                      </a:r>
                      <a:r>
                        <a:rPr lang="ar" sz="1000">
                          <a:latin typeface="Mada"/>
                          <a:ea typeface="Mada"/>
                          <a:cs typeface="Mada"/>
                          <a:sym typeface="Mada"/>
                        </a:rPr>
                        <a:t>Non compliance.</a:t>
                      </a:r>
                      <a:endParaRPr sz="1000">
                        <a:latin typeface="Mada"/>
                        <a:ea typeface="Mada"/>
                        <a:cs typeface="Mada"/>
                        <a:sym typeface="Mada"/>
                      </a:endParaRPr>
                    </a:p>
                    <a:p>
                      <a:pPr indent="0" lvl="0" marL="0" rtl="0" algn="l">
                        <a:lnSpc>
                          <a:spcPct val="115000"/>
                        </a:lnSpc>
                        <a:spcBef>
                          <a:spcPts val="0"/>
                        </a:spcBef>
                        <a:spcAft>
                          <a:spcPts val="0"/>
                        </a:spcAft>
                        <a:buNone/>
                      </a:pPr>
                      <a:r>
                        <a:rPr lang="ar" sz="1000">
                          <a:latin typeface="Mada"/>
                          <a:ea typeface="Mada"/>
                          <a:cs typeface="Mada"/>
                          <a:sym typeface="Mada"/>
                        </a:rPr>
                        <a:t>- Inappropriate drug.</a:t>
                      </a:r>
                      <a:endParaRPr sz="1000">
                        <a:latin typeface="Mada"/>
                        <a:ea typeface="Mada"/>
                        <a:cs typeface="Mada"/>
                        <a:sym typeface="Mada"/>
                      </a:endParaRPr>
                    </a:p>
                    <a:p>
                      <a:pPr indent="0" lvl="0" marL="0" rtl="0" algn="l">
                        <a:lnSpc>
                          <a:spcPct val="115000"/>
                        </a:lnSpc>
                        <a:spcBef>
                          <a:spcPts val="0"/>
                        </a:spcBef>
                        <a:spcAft>
                          <a:spcPts val="0"/>
                        </a:spcAft>
                        <a:buNone/>
                      </a:pPr>
                      <a:r>
                        <a:rPr lang="ar" sz="1000">
                          <a:latin typeface="Mada"/>
                          <a:ea typeface="Mada"/>
                          <a:cs typeface="Mada"/>
                          <a:sym typeface="Mada"/>
                        </a:rPr>
                        <a:t>- Drug resistance.</a:t>
                      </a:r>
                      <a:endParaRPr sz="10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pic>
        <p:nvPicPr>
          <p:cNvPr id="506" name="Google Shape;506;p23"/>
          <p:cNvPicPr preferRelativeResize="0"/>
          <p:nvPr/>
        </p:nvPicPr>
        <p:blipFill>
          <a:blip r:embed="rId3">
            <a:alphaModFix/>
          </a:blip>
          <a:stretch>
            <a:fillRect/>
          </a:stretch>
        </p:blipFill>
        <p:spPr>
          <a:xfrm>
            <a:off x="6200775" y="955525"/>
            <a:ext cx="1248676" cy="578926"/>
          </a:xfrm>
          <a:prstGeom prst="rect">
            <a:avLst/>
          </a:prstGeom>
          <a:noFill/>
          <a:ln>
            <a:noFill/>
          </a:ln>
        </p:spPr>
      </p:pic>
      <p:sp>
        <p:nvSpPr>
          <p:cNvPr id="507" name="Google Shape;507;p23"/>
          <p:cNvSpPr txBox="1"/>
          <p:nvPr/>
        </p:nvSpPr>
        <p:spPr>
          <a:xfrm>
            <a:off x="4572000" y="171450"/>
            <a:ext cx="155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200">
                <a:solidFill>
                  <a:srgbClr val="073763"/>
                </a:solidFill>
                <a:latin typeface="Pacifico"/>
                <a:ea typeface="Pacifico"/>
                <a:cs typeface="Pacifico"/>
                <a:sym typeface="Pacifico"/>
              </a:rPr>
              <a:t>“</a:t>
            </a:r>
            <a:r>
              <a:rPr b="1" lang="ar" sz="1200">
                <a:solidFill>
                  <a:srgbClr val="073763"/>
                </a:solidFill>
                <a:latin typeface="Pacifico"/>
                <a:ea typeface="Pacifico"/>
                <a:cs typeface="Pacifico"/>
                <a:sym typeface="Pacifico"/>
              </a:rPr>
              <a:t>From Step Up”</a:t>
            </a:r>
            <a:endParaRPr b="1" sz="1200">
              <a:solidFill>
                <a:srgbClr val="073763"/>
              </a:solidFill>
              <a:latin typeface="Pacifico"/>
              <a:ea typeface="Pacifico"/>
              <a:cs typeface="Pacifico"/>
              <a:sym typeface="Pacific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24"/>
          <p:cNvSpPr/>
          <p:nvPr/>
        </p:nvSpPr>
        <p:spPr>
          <a:xfrm>
            <a:off x="1034725" y="10307950"/>
            <a:ext cx="5760900" cy="379200"/>
          </a:xfrm>
          <a:prstGeom prst="rect">
            <a:avLst/>
          </a:prstGeom>
          <a:no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lang="ar" sz="1200">
                <a:solidFill>
                  <a:srgbClr val="FFFFFF"/>
                </a:solidFill>
                <a:latin typeface="Cabin"/>
                <a:ea typeface="Cabin"/>
                <a:cs typeface="Cabin"/>
                <a:sym typeface="Cabin"/>
              </a:rPr>
              <a:t>Answers: Q1:D | Q2:B | Q3:C | Q4:C | Q5:A</a:t>
            </a:r>
            <a:endParaRPr sz="1200">
              <a:solidFill>
                <a:srgbClr val="FFFFFF"/>
              </a:solidFill>
              <a:latin typeface="Cabin"/>
              <a:ea typeface="Cabin"/>
              <a:cs typeface="Cabin"/>
              <a:sym typeface="Cabin"/>
            </a:endParaRPr>
          </a:p>
        </p:txBody>
      </p:sp>
      <p:grpSp>
        <p:nvGrpSpPr>
          <p:cNvPr id="513" name="Google Shape;513;p24"/>
          <p:cNvGrpSpPr/>
          <p:nvPr/>
        </p:nvGrpSpPr>
        <p:grpSpPr>
          <a:xfrm>
            <a:off x="5686775" y="10392850"/>
            <a:ext cx="1411200" cy="209400"/>
            <a:chOff x="5686775" y="10392850"/>
            <a:chExt cx="1411200" cy="209400"/>
          </a:xfrm>
        </p:grpSpPr>
        <p:sp>
          <p:nvSpPr>
            <p:cNvPr id="514" name="Google Shape;514;p24">
              <a:hlinkClick r:id="rId3"/>
            </p:cNvPr>
            <p:cNvSpPr/>
            <p:nvPr/>
          </p:nvSpPr>
          <p:spPr>
            <a:xfrm>
              <a:off x="5686775" y="10392850"/>
              <a:ext cx="1411200" cy="209400"/>
            </a:xfrm>
            <a:prstGeom prst="roundRect">
              <a:avLst>
                <a:gd fmla="val 16667" name="adj"/>
              </a:avLst>
            </a:prstGeom>
            <a:noFill/>
            <a:ln cap="flat" cmpd="sng" w="9525">
              <a:solidFill>
                <a:srgbClr val="D9D9D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700">
                  <a:solidFill>
                    <a:srgbClr val="FFFFFF"/>
                  </a:solidFill>
                  <a:latin typeface="Mada"/>
                  <a:ea typeface="Mada"/>
                  <a:cs typeface="Mada"/>
                  <a:sym typeface="Mada"/>
                </a:rPr>
                <a:t>     Answers Explanation File! </a:t>
              </a:r>
              <a:endParaRPr b="1" sz="700" u="sng">
                <a:solidFill>
                  <a:srgbClr val="FFFFFF"/>
                </a:solidFill>
                <a:latin typeface="Mada"/>
                <a:ea typeface="Mada"/>
                <a:cs typeface="Mada"/>
                <a:sym typeface="Mada"/>
              </a:endParaRPr>
            </a:p>
          </p:txBody>
        </p:sp>
        <p:sp>
          <p:nvSpPr>
            <p:cNvPr id="515" name="Google Shape;515;p24"/>
            <p:cNvSpPr/>
            <p:nvPr/>
          </p:nvSpPr>
          <p:spPr>
            <a:xfrm>
              <a:off x="5726854" y="10413780"/>
              <a:ext cx="164700" cy="167400"/>
            </a:xfrm>
            <a:prstGeom prst="ellipse">
              <a:avLst/>
            </a:prstGeom>
            <a:solidFill>
              <a:srgbClr val="CFE2F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16" name="Google Shape;516;p24"/>
            <p:cNvPicPr preferRelativeResize="0"/>
            <p:nvPr/>
          </p:nvPicPr>
          <p:blipFill>
            <a:blip r:embed="rId4">
              <a:alphaModFix/>
            </a:blip>
            <a:stretch>
              <a:fillRect/>
            </a:stretch>
          </p:blipFill>
          <p:spPr>
            <a:xfrm>
              <a:off x="5755003" y="10430983"/>
              <a:ext cx="108516" cy="133125"/>
            </a:xfrm>
            <a:prstGeom prst="rect">
              <a:avLst/>
            </a:prstGeom>
            <a:noFill/>
            <a:ln>
              <a:noFill/>
            </a:ln>
          </p:spPr>
        </p:pic>
      </p:grpSp>
      <p:sp>
        <p:nvSpPr>
          <p:cNvPr id="517" name="Google Shape;517;p24"/>
          <p:cNvSpPr/>
          <p:nvPr/>
        </p:nvSpPr>
        <p:spPr>
          <a:xfrm>
            <a:off x="138722" y="818449"/>
            <a:ext cx="7281000" cy="9207300"/>
          </a:xfrm>
          <a:prstGeom prst="rect">
            <a:avLst/>
          </a:prstGeom>
          <a:noFill/>
          <a:ln>
            <a:noFill/>
          </a:ln>
        </p:spPr>
        <p:txBody>
          <a:bodyPr anchorCtr="0" anchor="ctr" bIns="91175" lIns="91175" spcFirstLastPara="1" rIns="91175" wrap="square" tIns="91175">
            <a:noAutofit/>
          </a:bodyPr>
          <a:lstStyle/>
          <a:p>
            <a:pPr indent="0" lvl="0" marL="0" rtl="0" algn="just">
              <a:spcBef>
                <a:spcPts val="0"/>
              </a:spcBef>
              <a:spcAft>
                <a:spcPts val="0"/>
              </a:spcAft>
              <a:buClr>
                <a:schemeClr val="dk1"/>
              </a:buClr>
              <a:buSzPts val="1100"/>
              <a:buFont typeface="Arial"/>
              <a:buNone/>
            </a:pPr>
            <a:r>
              <a:rPr b="1" lang="ar" sz="1100">
                <a:solidFill>
                  <a:schemeClr val="accent1"/>
                </a:solidFill>
                <a:latin typeface="Mada"/>
                <a:ea typeface="Mada"/>
                <a:cs typeface="Mada"/>
                <a:sym typeface="Mada"/>
              </a:rPr>
              <a:t>Q1: A 56-year-old woman who immigrated from China 3 years ago comes to the emergency department because of substantial hemoptysis . Initial work up includes a chest x-ray which shows several cavitary lesions in the upper lung fields bilaterally. Further testing confirms a diagnosis of tuberculosis . Proper airborne precautions are initiated and the patient is placed in isolation . Which of the following is the most appropriate initial treatment , assuming the TB strain is not multi-drug resistant?</a:t>
            </a:r>
            <a:endParaRPr b="1" sz="1100">
              <a:solidFill>
                <a:schemeClr val="accent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A- Administration of isoniazid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B- Administration of rifampicin and isoniazid</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C- Combination therapy with rifampicin, isoniazid and ethambutol</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D- Combination therapy with rifampicin, isoniazid, ethambutol and pyrazinamide</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900">
              <a:solidFill>
                <a:schemeClr val="accent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900">
              <a:solidFill>
                <a:schemeClr val="accent1"/>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ar" sz="1100">
                <a:solidFill>
                  <a:schemeClr val="accent1"/>
                </a:solidFill>
                <a:latin typeface="Mada"/>
                <a:ea typeface="Mada"/>
                <a:cs typeface="Mada"/>
                <a:sym typeface="Mada"/>
              </a:rPr>
              <a:t>Q2: An 18-year-old man presents to the urgent care clinic. He has recently immigrated and has been experiencing back pain for a few weeks. He slipped on ice and had a minor fall onto his backside around the time that the pain began, but he does not believe it was severe enough to have caused serious damage. The pain radiates from the lower back to the gluteal muscles, back of the upper thigh, posterior lower limb, and feet. He has fever (38.5oC) and has noticed recent weight loss. What is the most likely explanation for this condition?</a:t>
            </a:r>
            <a:endParaRPr b="1" sz="1100">
              <a:solidFill>
                <a:schemeClr val="accent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A- Mycobacterium tuberculosis co-infection with HIV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B- Infection of lower thoracic and upper lumbar vertebrae</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C- Infection of the cervical spine</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D- Herniated disc and Pott's fracture of the ankle as a result of the fall</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9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900">
              <a:solidFill>
                <a:schemeClr val="dk1"/>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ar" sz="1100">
                <a:solidFill>
                  <a:schemeClr val="accent1"/>
                </a:solidFill>
                <a:latin typeface="Mada"/>
                <a:ea typeface="Mada"/>
                <a:cs typeface="Mada"/>
                <a:sym typeface="Mada"/>
              </a:rPr>
              <a:t>Q3: A 57-year-old woman comes to the clinic because of persistent coughing productive of blood-tinged sputum . She has had night sweats and chills for the past week. She is a nurse working on the infectious disease unit of the hospital. Her temperature is 37.5°C (99.5°F), pulse is 82/min, respirations are 18/min, and blood pressure is 120/80 mm Hg . A blood sample is drawn for quantiferon testing. Chest x-ray shows right hilar lymphadenopathy . Which of the following is most likely present in the affected lymph nodes of the lung??</a:t>
            </a:r>
            <a:endParaRPr b="1" sz="1100">
              <a:solidFill>
                <a:schemeClr val="accent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A- Fibrinoid necrosis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B- Liquefactive necrosis</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C- Caseous necrosis</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D- Coagulative necrosis</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9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900">
              <a:solidFill>
                <a:schemeClr val="dk1"/>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ar" sz="1100">
                <a:solidFill>
                  <a:schemeClr val="accent1"/>
                </a:solidFill>
                <a:latin typeface="Mada"/>
                <a:ea typeface="Mada"/>
                <a:cs typeface="Mada"/>
                <a:sym typeface="Mada"/>
              </a:rPr>
              <a:t>Q4: A 24-year-old woman comes to the office because she forgot to take appropriate precautions while volunteering at a hospital and interacting with an HIV-positive patient being treated for active infection with Mycobacterium tuberculosis . Her past medical history is noncontributory and she is a healthy medical student. Physical examination shows the patient is anxious with no other abnormalities. A PPD is placed. Two days later, she calls, saying her arm has 6 mm of induration around the injection site, and she is horrified because she remembers that the patient had initially presented with only 5 mm of induration. Which of the following most accurately describes the criteria for tuberculin positivity in this student?</a:t>
            </a:r>
            <a:endParaRPr b="1" sz="1100">
              <a:solidFill>
                <a:schemeClr val="accent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A- PPD+ if induration ≥10 mm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B- PPD+ if induration ≥15 mm</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C- PPD+ if induration ≥5 mm</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D- PPD+ if induration ≥6 mm</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900">
              <a:solidFill>
                <a:schemeClr val="accent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900">
              <a:solidFill>
                <a:schemeClr val="accent1"/>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ar" sz="1100">
                <a:solidFill>
                  <a:schemeClr val="accent1"/>
                </a:solidFill>
                <a:latin typeface="Mada"/>
                <a:ea typeface="Mada"/>
                <a:cs typeface="Mada"/>
                <a:sym typeface="Mada"/>
              </a:rPr>
              <a:t>Q5: A 36-year-old man comes to the emergency room complaining of a mass on the right side of his neck which has been growing over the past 3 months. He has also experienced a heavy cough for the same period of time . On examination, the mass is fluctuant, non-tender, and cold to touch. His temperature is 38.7°C (101.6°F), pulse is 83/min, respirations are 18/min, and blood pressure is 110/72mmHg. His past medical history includes HIV , for which he is on anti-viral treatment. Fine-needle aspiration of the cervical mass allows for staining, which shows acid-fast bacilli and granulomatous cells with caseous necrosis . Which of the following is the most likely cause of his cervical mass?</a:t>
            </a:r>
            <a:endParaRPr b="1" sz="1100">
              <a:solidFill>
                <a:schemeClr val="accent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A- Tuberculous lymphadenitis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B- Nasopharyngeal carcinoma</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C- Papillary thyroid cancer</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D- Branchial cleft cyst</a:t>
            </a:r>
            <a:endParaRPr sz="1000">
              <a:solidFill>
                <a:schemeClr val="dk1"/>
              </a:solidFill>
              <a:latin typeface="Mada"/>
              <a:ea typeface="Mada"/>
              <a:cs typeface="Mada"/>
              <a:sym typeface="Mada"/>
            </a:endParaRPr>
          </a:p>
        </p:txBody>
      </p:sp>
      <p:sp>
        <p:nvSpPr>
          <p:cNvPr id="518" name="Google Shape;518;p24"/>
          <p:cNvSpPr txBox="1"/>
          <p:nvPr/>
        </p:nvSpPr>
        <p:spPr>
          <a:xfrm>
            <a:off x="7764500" y="14637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2800">
                <a:solidFill>
                  <a:srgbClr val="202729"/>
                </a:solidFill>
                <a:latin typeface="Proxima Nova"/>
                <a:ea typeface="Proxima Nova"/>
                <a:cs typeface="Proxima Nova"/>
                <a:sym typeface="Proxima Nova"/>
              </a:rPr>
              <a:t>Quiz explanations: </a:t>
            </a:r>
            <a:endParaRPr sz="2800">
              <a:solidFill>
                <a:srgbClr val="202729"/>
              </a:solidFill>
              <a:latin typeface="Proxima Nova"/>
              <a:ea typeface="Proxima Nova"/>
              <a:cs typeface="Proxima Nova"/>
              <a:sym typeface="Proxima Nova"/>
            </a:endParaRPr>
          </a:p>
        </p:txBody>
      </p:sp>
      <p:sp>
        <p:nvSpPr>
          <p:cNvPr id="519" name="Google Shape;519;p24"/>
          <p:cNvSpPr txBox="1"/>
          <p:nvPr/>
        </p:nvSpPr>
        <p:spPr>
          <a:xfrm>
            <a:off x="7764500" y="2171175"/>
            <a:ext cx="85206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a:solidFill>
                  <a:srgbClr val="202729"/>
                </a:solidFill>
                <a:latin typeface="Proxima Nova"/>
                <a:ea typeface="Proxima Nova"/>
                <a:cs typeface="Proxima Nova"/>
                <a:sym typeface="Proxima Nova"/>
              </a:rPr>
              <a:t>Question 1: </a:t>
            </a:r>
            <a:endParaRPr b="1"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rPr b="1" lang="ar" sz="1000">
                <a:solidFill>
                  <a:srgbClr val="202729"/>
                </a:solidFill>
                <a:latin typeface="Proxima Nova"/>
                <a:ea typeface="Proxima Nova"/>
                <a:cs typeface="Proxima Nova"/>
                <a:sym typeface="Proxima Nova"/>
              </a:rPr>
              <a:t>The correct answer is X. </a:t>
            </a:r>
            <a:r>
              <a:rPr lang="ar" sz="1000">
                <a:solidFill>
                  <a:srgbClr val="202729"/>
                </a:solidFill>
                <a:latin typeface="Proxima Nova"/>
                <a:ea typeface="Proxima Nova"/>
                <a:cs typeface="Proxima Nova"/>
                <a:sym typeface="Proxima Nova"/>
              </a:rPr>
              <a:t>Explanation</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rPr b="1" lang="ar" sz="1000">
                <a:solidFill>
                  <a:srgbClr val="202729"/>
                </a:solidFill>
                <a:latin typeface="Proxima Nova"/>
                <a:ea typeface="Proxima Nova"/>
                <a:cs typeface="Proxima Nova"/>
                <a:sym typeface="Proxima Nova"/>
              </a:rPr>
              <a:t>Question 2: </a:t>
            </a:r>
            <a:endParaRPr b="1"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rPr b="1" lang="ar" sz="1000">
                <a:solidFill>
                  <a:srgbClr val="202729"/>
                </a:solidFill>
                <a:latin typeface="Proxima Nova"/>
                <a:ea typeface="Proxima Nova"/>
                <a:cs typeface="Proxima Nova"/>
                <a:sym typeface="Proxima Nova"/>
              </a:rPr>
              <a:t>The correct answer is X. </a:t>
            </a:r>
            <a:r>
              <a:rPr lang="ar" sz="1000">
                <a:solidFill>
                  <a:srgbClr val="202729"/>
                </a:solidFill>
                <a:latin typeface="Proxima Nova"/>
                <a:ea typeface="Proxima Nova"/>
                <a:cs typeface="Proxima Nova"/>
                <a:sym typeface="Proxima Nova"/>
              </a:rPr>
              <a:t>Explanation</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solidFill>
                  <a:srgbClr val="202729"/>
                </a:solidFill>
                <a:latin typeface="Proxima Nova"/>
                <a:ea typeface="Proxima Nova"/>
                <a:cs typeface="Proxima Nova"/>
                <a:sym typeface="Proxima Nova"/>
              </a:rPr>
              <a:t>Question 3: </a:t>
            </a:r>
            <a:endParaRPr b="1"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solidFill>
                  <a:srgbClr val="202729"/>
                </a:solidFill>
                <a:latin typeface="Proxima Nova"/>
                <a:ea typeface="Proxima Nova"/>
                <a:cs typeface="Proxima Nova"/>
                <a:sym typeface="Proxima Nova"/>
              </a:rPr>
              <a:t>The correct answer is X. </a:t>
            </a:r>
            <a:r>
              <a:rPr lang="ar" sz="1000">
                <a:solidFill>
                  <a:srgbClr val="202729"/>
                </a:solidFill>
                <a:latin typeface="Proxima Nova"/>
                <a:ea typeface="Proxima Nova"/>
                <a:cs typeface="Proxima Nova"/>
                <a:sym typeface="Proxima Nova"/>
              </a:rPr>
              <a:t>Explanation</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solidFill>
                  <a:srgbClr val="202729"/>
                </a:solidFill>
                <a:latin typeface="Proxima Nova"/>
                <a:ea typeface="Proxima Nova"/>
                <a:cs typeface="Proxima Nova"/>
                <a:sym typeface="Proxima Nova"/>
              </a:rPr>
              <a:t>Question 4: </a:t>
            </a:r>
            <a:endParaRPr b="1"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solidFill>
                  <a:srgbClr val="202729"/>
                </a:solidFill>
                <a:latin typeface="Proxima Nova"/>
                <a:ea typeface="Proxima Nova"/>
                <a:cs typeface="Proxima Nova"/>
                <a:sym typeface="Proxima Nova"/>
              </a:rPr>
              <a:t>The correct answer is X. </a:t>
            </a:r>
            <a:r>
              <a:rPr lang="ar" sz="1000">
                <a:solidFill>
                  <a:srgbClr val="202729"/>
                </a:solidFill>
                <a:latin typeface="Proxima Nova"/>
                <a:ea typeface="Proxima Nova"/>
                <a:cs typeface="Proxima Nova"/>
                <a:sym typeface="Proxima Nova"/>
              </a:rPr>
              <a:t>Explanation</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solidFill>
                  <a:srgbClr val="202729"/>
                </a:solidFill>
                <a:latin typeface="Proxima Nova"/>
                <a:ea typeface="Proxima Nova"/>
                <a:cs typeface="Proxima Nova"/>
                <a:sym typeface="Proxima Nova"/>
              </a:rPr>
              <a:t>Question 5: </a:t>
            </a:r>
            <a:endParaRPr b="1"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solidFill>
                  <a:srgbClr val="202729"/>
                </a:solidFill>
                <a:latin typeface="Proxima Nova"/>
                <a:ea typeface="Proxima Nova"/>
                <a:cs typeface="Proxima Nova"/>
                <a:sym typeface="Proxima Nova"/>
              </a:rPr>
              <a:t>The correct answer is X. </a:t>
            </a:r>
            <a:r>
              <a:rPr lang="ar" sz="1000">
                <a:solidFill>
                  <a:srgbClr val="202729"/>
                </a:solidFill>
                <a:latin typeface="Proxima Nova"/>
                <a:ea typeface="Proxima Nova"/>
                <a:cs typeface="Proxima Nova"/>
                <a:sym typeface="Proxima Nova"/>
              </a:rPr>
              <a:t>Explanation</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rgbClr val="202729"/>
              </a:solidFill>
              <a:latin typeface="Proxima Nova"/>
              <a:ea typeface="Proxima Nova"/>
              <a:cs typeface="Proxima Nova"/>
              <a:sym typeface="Proxima Nova"/>
            </a:endParaRPr>
          </a:p>
          <a:p>
            <a:pPr indent="0" lvl="0" marL="0" rtl="0" algn="l">
              <a:lnSpc>
                <a:spcPct val="115000"/>
              </a:lnSpc>
              <a:spcBef>
                <a:spcPts val="0"/>
              </a:spcBef>
              <a:spcAft>
                <a:spcPts val="1600"/>
              </a:spcAft>
              <a:buNone/>
            </a:pPr>
            <a:r>
              <a:t/>
            </a:r>
            <a:endParaRPr sz="1800">
              <a:solidFill>
                <a:srgbClr val="616161"/>
              </a:solidFill>
              <a:latin typeface="Proxima Nova"/>
              <a:ea typeface="Proxima Nova"/>
              <a:cs typeface="Proxima Nova"/>
              <a:sym typeface="Proxima Nova"/>
            </a:endParaRPr>
          </a:p>
        </p:txBody>
      </p:sp>
      <p:grpSp>
        <p:nvGrpSpPr>
          <p:cNvPr id="520" name="Google Shape;520;p24"/>
          <p:cNvGrpSpPr/>
          <p:nvPr/>
        </p:nvGrpSpPr>
        <p:grpSpPr>
          <a:xfrm rot="-2696044">
            <a:off x="51524" y="10370874"/>
            <a:ext cx="39695" cy="42587"/>
            <a:chOff x="481483" y="4193428"/>
            <a:chExt cx="322998" cy="346532"/>
          </a:xfrm>
        </p:grpSpPr>
        <p:grpSp>
          <p:nvGrpSpPr>
            <p:cNvPr id="521" name="Google Shape;521;p24"/>
            <p:cNvGrpSpPr/>
            <p:nvPr/>
          </p:nvGrpSpPr>
          <p:grpSpPr>
            <a:xfrm>
              <a:off x="481483" y="4193428"/>
              <a:ext cx="322998" cy="346532"/>
              <a:chOff x="-64406125" y="3362225"/>
              <a:chExt cx="318225" cy="314800"/>
            </a:xfrm>
          </p:grpSpPr>
          <p:sp>
            <p:nvSpPr>
              <p:cNvPr id="522" name="Google Shape;522;p24"/>
              <p:cNvSpPr/>
              <p:nvPr/>
            </p:nvSpPr>
            <p:spPr>
              <a:xfrm>
                <a:off x="-64332100" y="3362225"/>
                <a:ext cx="170150" cy="199025"/>
              </a:xfrm>
              <a:custGeom>
                <a:rect b="b" l="l" r="r" t="t"/>
                <a:pathLst>
                  <a:path extrusionOk="0" h="7961" w="6806">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solidFill>
                <a:srgbClr val="2012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4"/>
              <p:cNvSpPr/>
              <p:nvPr/>
            </p:nvSpPr>
            <p:spPr>
              <a:xfrm>
                <a:off x="-64406125" y="3559050"/>
                <a:ext cx="318225" cy="117975"/>
              </a:xfrm>
              <a:custGeom>
                <a:rect b="b" l="l" r="r" t="t"/>
                <a:pathLst>
                  <a:path extrusionOk="0" h="4719" w="12729">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solidFill>
                <a:srgbClr val="2012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4" name="Google Shape;524;p24"/>
            <p:cNvSpPr/>
            <p:nvPr/>
          </p:nvSpPr>
          <p:spPr>
            <a:xfrm>
              <a:off x="626168" y="4322035"/>
              <a:ext cx="33600" cy="336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25"/>
          <p:cNvSpPr/>
          <p:nvPr/>
        </p:nvSpPr>
        <p:spPr>
          <a:xfrm rot="1038027">
            <a:off x="-1032094" y="-70897"/>
            <a:ext cx="9170855" cy="638035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530" name="Google Shape;530;p25"/>
          <p:cNvSpPr/>
          <p:nvPr/>
        </p:nvSpPr>
        <p:spPr>
          <a:xfrm>
            <a:off x="5947693" y="3613243"/>
            <a:ext cx="358560" cy="334175"/>
          </a:xfrm>
          <a:custGeom>
            <a:rect b="b" l="l" r="r" t="t"/>
            <a:pathLst>
              <a:path extrusionOk="0" h="7296" w="7293">
                <a:moveTo>
                  <a:pt x="4475" y="369"/>
                </a:moveTo>
                <a:lnTo>
                  <a:pt x="4475" y="2640"/>
                </a:lnTo>
                <a:cubicBezTo>
                  <a:pt x="4475" y="2738"/>
                  <a:pt x="4555" y="2822"/>
                  <a:pt x="4658" y="2822"/>
                </a:cubicBezTo>
                <a:lnTo>
                  <a:pt x="6925" y="2822"/>
                </a:lnTo>
                <a:lnTo>
                  <a:pt x="6925" y="4475"/>
                </a:lnTo>
                <a:lnTo>
                  <a:pt x="4658" y="4475"/>
                </a:lnTo>
                <a:cubicBezTo>
                  <a:pt x="4555" y="4475"/>
                  <a:pt x="4475" y="4558"/>
                  <a:pt x="4475" y="4656"/>
                </a:cubicBezTo>
                <a:lnTo>
                  <a:pt x="4475" y="6928"/>
                </a:lnTo>
                <a:lnTo>
                  <a:pt x="2823" y="6928"/>
                </a:lnTo>
                <a:lnTo>
                  <a:pt x="2823" y="4656"/>
                </a:lnTo>
                <a:cubicBezTo>
                  <a:pt x="2823" y="4558"/>
                  <a:pt x="2739" y="4475"/>
                  <a:pt x="2637" y="4475"/>
                </a:cubicBezTo>
                <a:lnTo>
                  <a:pt x="369" y="4475"/>
                </a:lnTo>
                <a:lnTo>
                  <a:pt x="369" y="2822"/>
                </a:lnTo>
                <a:lnTo>
                  <a:pt x="2637" y="2822"/>
                </a:lnTo>
                <a:cubicBezTo>
                  <a:pt x="2739" y="2822"/>
                  <a:pt x="2823" y="2738"/>
                  <a:pt x="2823" y="2640"/>
                </a:cubicBezTo>
                <a:lnTo>
                  <a:pt x="2823" y="369"/>
                </a:lnTo>
                <a:close/>
                <a:moveTo>
                  <a:pt x="2637" y="1"/>
                </a:moveTo>
                <a:cubicBezTo>
                  <a:pt x="2535" y="1"/>
                  <a:pt x="2455" y="85"/>
                  <a:pt x="2455" y="186"/>
                </a:cubicBezTo>
                <a:lnTo>
                  <a:pt x="2455" y="2454"/>
                </a:lnTo>
                <a:lnTo>
                  <a:pt x="187" y="2454"/>
                </a:lnTo>
                <a:cubicBezTo>
                  <a:pt x="85" y="2454"/>
                  <a:pt x="1" y="2538"/>
                  <a:pt x="1" y="2640"/>
                </a:cubicBezTo>
                <a:lnTo>
                  <a:pt x="1" y="4656"/>
                </a:lnTo>
                <a:cubicBezTo>
                  <a:pt x="1" y="4759"/>
                  <a:pt x="85" y="4842"/>
                  <a:pt x="187" y="4842"/>
                </a:cubicBezTo>
                <a:lnTo>
                  <a:pt x="2455" y="4842"/>
                </a:lnTo>
                <a:lnTo>
                  <a:pt x="2455" y="7110"/>
                </a:lnTo>
                <a:cubicBezTo>
                  <a:pt x="2455" y="7212"/>
                  <a:pt x="2535" y="7296"/>
                  <a:pt x="2637" y="7296"/>
                </a:cubicBezTo>
                <a:lnTo>
                  <a:pt x="4658" y="7296"/>
                </a:lnTo>
                <a:cubicBezTo>
                  <a:pt x="4759" y="7296"/>
                  <a:pt x="4839" y="7212"/>
                  <a:pt x="4839" y="7110"/>
                </a:cubicBezTo>
                <a:lnTo>
                  <a:pt x="4839" y="4842"/>
                </a:lnTo>
                <a:lnTo>
                  <a:pt x="7111" y="4842"/>
                </a:lnTo>
                <a:cubicBezTo>
                  <a:pt x="7213" y="4842"/>
                  <a:pt x="7292" y="4759"/>
                  <a:pt x="7292" y="4656"/>
                </a:cubicBezTo>
                <a:lnTo>
                  <a:pt x="7292" y="2640"/>
                </a:lnTo>
                <a:cubicBezTo>
                  <a:pt x="7292" y="2538"/>
                  <a:pt x="7213" y="2454"/>
                  <a:pt x="7111" y="2454"/>
                </a:cubicBezTo>
                <a:lnTo>
                  <a:pt x="4839" y="2454"/>
                </a:lnTo>
                <a:lnTo>
                  <a:pt x="4839" y="186"/>
                </a:lnTo>
                <a:cubicBezTo>
                  <a:pt x="4839" y="85"/>
                  <a:pt x="4759" y="1"/>
                  <a:pt x="4658"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nvGrpSpPr>
          <p:cNvPr id="531" name="Google Shape;531;p25"/>
          <p:cNvGrpSpPr/>
          <p:nvPr/>
        </p:nvGrpSpPr>
        <p:grpSpPr>
          <a:xfrm>
            <a:off x="6209422" y="4496566"/>
            <a:ext cx="293559" cy="273484"/>
            <a:chOff x="4786297" y="2980907"/>
            <a:chExt cx="189564" cy="189564"/>
          </a:xfrm>
        </p:grpSpPr>
        <p:sp>
          <p:nvSpPr>
            <p:cNvPr id="532" name="Google Shape;532;p25"/>
            <p:cNvSpPr/>
            <p:nvPr/>
          </p:nvSpPr>
          <p:spPr>
            <a:xfrm>
              <a:off x="4792203" y="2986812"/>
              <a:ext cx="177881" cy="177881"/>
            </a:xfrm>
            <a:custGeom>
              <a:rect b="b" l="l" r="r" t="t"/>
              <a:pathLst>
                <a:path extrusionOk="0" h="5603" w="5603">
                  <a:moveTo>
                    <a:pt x="2800" y="0"/>
                  </a:moveTo>
                  <a:cubicBezTo>
                    <a:pt x="1253" y="0"/>
                    <a:pt x="1" y="1252"/>
                    <a:pt x="1" y="2799"/>
                  </a:cubicBezTo>
                  <a:cubicBezTo>
                    <a:pt x="1" y="4347"/>
                    <a:pt x="1253" y="5602"/>
                    <a:pt x="2800" y="5602"/>
                  </a:cubicBezTo>
                  <a:cubicBezTo>
                    <a:pt x="4347" y="5602"/>
                    <a:pt x="5603" y="4347"/>
                    <a:pt x="5603" y="2799"/>
                  </a:cubicBezTo>
                  <a:cubicBezTo>
                    <a:pt x="5603" y="1252"/>
                    <a:pt x="4347" y="0"/>
                    <a:pt x="2800" y="0"/>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33" name="Google Shape;533;p25"/>
            <p:cNvSpPr/>
            <p:nvPr/>
          </p:nvSpPr>
          <p:spPr>
            <a:xfrm>
              <a:off x="4786297" y="2980907"/>
              <a:ext cx="189564" cy="189564"/>
            </a:xfrm>
            <a:custGeom>
              <a:rect b="b" l="l" r="r" t="t"/>
              <a:pathLst>
                <a:path extrusionOk="0" h="5971" w="5971">
                  <a:moveTo>
                    <a:pt x="2986" y="368"/>
                  </a:moveTo>
                  <a:cubicBezTo>
                    <a:pt x="4431" y="368"/>
                    <a:pt x="5607" y="1544"/>
                    <a:pt x="5607" y="2989"/>
                  </a:cubicBezTo>
                  <a:cubicBezTo>
                    <a:pt x="5607" y="4430"/>
                    <a:pt x="4431" y="5606"/>
                    <a:pt x="2986" y="5606"/>
                  </a:cubicBezTo>
                  <a:cubicBezTo>
                    <a:pt x="1545" y="5606"/>
                    <a:pt x="369" y="4430"/>
                    <a:pt x="369" y="2989"/>
                  </a:cubicBezTo>
                  <a:cubicBezTo>
                    <a:pt x="369" y="1544"/>
                    <a:pt x="1545" y="368"/>
                    <a:pt x="2986" y="368"/>
                  </a:cubicBezTo>
                  <a:close/>
                  <a:moveTo>
                    <a:pt x="2986" y="0"/>
                  </a:moveTo>
                  <a:cubicBezTo>
                    <a:pt x="1340" y="0"/>
                    <a:pt x="1" y="1340"/>
                    <a:pt x="1" y="2989"/>
                  </a:cubicBezTo>
                  <a:cubicBezTo>
                    <a:pt x="1" y="4635"/>
                    <a:pt x="1340" y="5971"/>
                    <a:pt x="2986" y="5971"/>
                  </a:cubicBezTo>
                  <a:cubicBezTo>
                    <a:pt x="4635" y="5971"/>
                    <a:pt x="5970" y="4635"/>
                    <a:pt x="5970" y="2989"/>
                  </a:cubicBezTo>
                  <a:cubicBezTo>
                    <a:pt x="5970" y="1340"/>
                    <a:pt x="4635" y="0"/>
                    <a:pt x="2986"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34" name="Google Shape;534;p25"/>
            <p:cNvSpPr/>
            <p:nvPr/>
          </p:nvSpPr>
          <p:spPr>
            <a:xfrm>
              <a:off x="4809188" y="3069898"/>
              <a:ext cx="143784" cy="11715"/>
            </a:xfrm>
            <a:custGeom>
              <a:rect b="b" l="l" r="r" t="t"/>
              <a:pathLst>
                <a:path extrusionOk="0" h="369" w="4529">
                  <a:moveTo>
                    <a:pt x="187" y="1"/>
                  </a:moveTo>
                  <a:cubicBezTo>
                    <a:pt x="84" y="1"/>
                    <a:pt x="1" y="85"/>
                    <a:pt x="1" y="186"/>
                  </a:cubicBezTo>
                  <a:cubicBezTo>
                    <a:pt x="1" y="285"/>
                    <a:pt x="84" y="369"/>
                    <a:pt x="187" y="369"/>
                  </a:cubicBezTo>
                  <a:lnTo>
                    <a:pt x="4347" y="369"/>
                  </a:lnTo>
                  <a:cubicBezTo>
                    <a:pt x="4449" y="369"/>
                    <a:pt x="4529" y="285"/>
                    <a:pt x="4529" y="186"/>
                  </a:cubicBezTo>
                  <a:cubicBezTo>
                    <a:pt x="4529" y="85"/>
                    <a:pt x="4449" y="1"/>
                    <a:pt x="4347"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535" name="Google Shape;535;p25"/>
          <p:cNvGrpSpPr/>
          <p:nvPr/>
        </p:nvGrpSpPr>
        <p:grpSpPr>
          <a:xfrm>
            <a:off x="6704840" y="2552164"/>
            <a:ext cx="322057" cy="273505"/>
            <a:chOff x="5099945" y="1562040"/>
            <a:chExt cx="215986" cy="196894"/>
          </a:xfrm>
        </p:grpSpPr>
        <p:sp>
          <p:nvSpPr>
            <p:cNvPr id="536" name="Google Shape;536;p25"/>
            <p:cNvSpPr/>
            <p:nvPr/>
          </p:nvSpPr>
          <p:spPr>
            <a:xfrm>
              <a:off x="5106408" y="1568074"/>
              <a:ext cx="202928" cy="184825"/>
            </a:xfrm>
            <a:custGeom>
              <a:rect b="b" l="l" r="r" t="t"/>
              <a:pathLst>
                <a:path extrusionOk="0" h="5605" w="6154">
                  <a:moveTo>
                    <a:pt x="3077" y="0"/>
                  </a:moveTo>
                  <a:cubicBezTo>
                    <a:pt x="2360" y="0"/>
                    <a:pt x="1642" y="274"/>
                    <a:pt x="1096" y="822"/>
                  </a:cubicBezTo>
                  <a:cubicBezTo>
                    <a:pt x="1" y="1918"/>
                    <a:pt x="1" y="3690"/>
                    <a:pt x="1096" y="4782"/>
                  </a:cubicBezTo>
                  <a:cubicBezTo>
                    <a:pt x="1642" y="5330"/>
                    <a:pt x="2360" y="5604"/>
                    <a:pt x="3077" y="5604"/>
                  </a:cubicBezTo>
                  <a:cubicBezTo>
                    <a:pt x="3794" y="5604"/>
                    <a:pt x="4511" y="5330"/>
                    <a:pt x="5058" y="4782"/>
                  </a:cubicBezTo>
                  <a:cubicBezTo>
                    <a:pt x="6153" y="3690"/>
                    <a:pt x="6153" y="1918"/>
                    <a:pt x="5058" y="822"/>
                  </a:cubicBezTo>
                  <a:cubicBezTo>
                    <a:pt x="4511" y="274"/>
                    <a:pt x="3794" y="0"/>
                    <a:pt x="3077"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37" name="Google Shape;537;p25"/>
            <p:cNvSpPr/>
            <p:nvPr/>
          </p:nvSpPr>
          <p:spPr>
            <a:xfrm>
              <a:off x="5099945" y="1562040"/>
              <a:ext cx="215986" cy="196894"/>
            </a:xfrm>
            <a:custGeom>
              <a:rect b="b" l="l" r="r" t="t"/>
              <a:pathLst>
                <a:path extrusionOk="0" h="5971" w="6550">
                  <a:moveTo>
                    <a:pt x="3273" y="368"/>
                  </a:moveTo>
                  <a:cubicBezTo>
                    <a:pt x="3972" y="368"/>
                    <a:pt x="4631" y="641"/>
                    <a:pt x="5126" y="1136"/>
                  </a:cubicBezTo>
                  <a:cubicBezTo>
                    <a:pt x="6146" y="2156"/>
                    <a:pt x="6146" y="3816"/>
                    <a:pt x="5126" y="4838"/>
                  </a:cubicBezTo>
                  <a:cubicBezTo>
                    <a:pt x="4614" y="5348"/>
                    <a:pt x="3944" y="5603"/>
                    <a:pt x="3273" y="5603"/>
                  </a:cubicBezTo>
                  <a:cubicBezTo>
                    <a:pt x="2603" y="5603"/>
                    <a:pt x="1933" y="5348"/>
                    <a:pt x="1423" y="4838"/>
                  </a:cubicBezTo>
                  <a:cubicBezTo>
                    <a:pt x="401" y="3816"/>
                    <a:pt x="401" y="2156"/>
                    <a:pt x="1423" y="1136"/>
                  </a:cubicBezTo>
                  <a:cubicBezTo>
                    <a:pt x="1915" y="641"/>
                    <a:pt x="2574" y="368"/>
                    <a:pt x="3273" y="368"/>
                  </a:cubicBezTo>
                  <a:close/>
                  <a:moveTo>
                    <a:pt x="3273" y="0"/>
                  </a:moveTo>
                  <a:cubicBezTo>
                    <a:pt x="2476" y="0"/>
                    <a:pt x="1726" y="313"/>
                    <a:pt x="1161" y="874"/>
                  </a:cubicBezTo>
                  <a:cubicBezTo>
                    <a:pt x="0" y="2039"/>
                    <a:pt x="0" y="3932"/>
                    <a:pt x="1161" y="5096"/>
                  </a:cubicBezTo>
                  <a:cubicBezTo>
                    <a:pt x="1744" y="5679"/>
                    <a:pt x="2508" y="5970"/>
                    <a:pt x="3273" y="5970"/>
                  </a:cubicBezTo>
                  <a:cubicBezTo>
                    <a:pt x="4037" y="5970"/>
                    <a:pt x="4802" y="5679"/>
                    <a:pt x="5385" y="5096"/>
                  </a:cubicBezTo>
                  <a:cubicBezTo>
                    <a:pt x="6549" y="3932"/>
                    <a:pt x="6549" y="2039"/>
                    <a:pt x="5385" y="874"/>
                  </a:cubicBezTo>
                  <a:cubicBezTo>
                    <a:pt x="4820" y="313"/>
                    <a:pt x="4071" y="0"/>
                    <a:pt x="3273"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38" name="Google Shape;538;p25"/>
            <p:cNvSpPr/>
            <p:nvPr/>
          </p:nvSpPr>
          <p:spPr>
            <a:xfrm>
              <a:off x="5152771" y="1605930"/>
              <a:ext cx="110334" cy="109180"/>
            </a:xfrm>
            <a:custGeom>
              <a:rect b="b" l="l" r="r" t="t"/>
              <a:pathLst>
                <a:path extrusionOk="0" h="3311" w="3346">
                  <a:moveTo>
                    <a:pt x="200" y="1"/>
                  </a:moveTo>
                  <a:cubicBezTo>
                    <a:pt x="153" y="1"/>
                    <a:pt x="106" y="18"/>
                    <a:pt x="70" y="52"/>
                  </a:cubicBezTo>
                  <a:cubicBezTo>
                    <a:pt x="1" y="126"/>
                    <a:pt x="1" y="242"/>
                    <a:pt x="70" y="315"/>
                  </a:cubicBezTo>
                  <a:lnTo>
                    <a:pt x="3015" y="3256"/>
                  </a:lnTo>
                  <a:cubicBezTo>
                    <a:pt x="3050" y="3293"/>
                    <a:pt x="3094" y="3310"/>
                    <a:pt x="3141" y="3310"/>
                  </a:cubicBezTo>
                  <a:cubicBezTo>
                    <a:pt x="3189" y="3310"/>
                    <a:pt x="3237" y="3293"/>
                    <a:pt x="3272" y="3256"/>
                  </a:cubicBezTo>
                  <a:cubicBezTo>
                    <a:pt x="3346" y="3184"/>
                    <a:pt x="3346" y="3067"/>
                    <a:pt x="3272" y="2998"/>
                  </a:cubicBezTo>
                  <a:lnTo>
                    <a:pt x="328" y="52"/>
                  </a:lnTo>
                  <a:cubicBezTo>
                    <a:pt x="293" y="18"/>
                    <a:pt x="247" y="1"/>
                    <a:pt x="20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539" name="Google Shape;539;p25"/>
          <p:cNvGrpSpPr/>
          <p:nvPr/>
        </p:nvGrpSpPr>
        <p:grpSpPr>
          <a:xfrm>
            <a:off x="5488874" y="5203886"/>
            <a:ext cx="458751" cy="192781"/>
            <a:chOff x="5427392" y="3652956"/>
            <a:chExt cx="296236" cy="133625"/>
          </a:xfrm>
        </p:grpSpPr>
        <p:sp>
          <p:nvSpPr>
            <p:cNvPr id="540" name="Google Shape;540;p25"/>
            <p:cNvSpPr/>
            <p:nvPr/>
          </p:nvSpPr>
          <p:spPr>
            <a:xfrm>
              <a:off x="5433170" y="3658734"/>
              <a:ext cx="284648" cy="122069"/>
            </a:xfrm>
            <a:custGeom>
              <a:rect b="b" l="l" r="r" t="t"/>
              <a:pathLst>
                <a:path extrusionOk="0" h="3845" w="8966">
                  <a:moveTo>
                    <a:pt x="4485" y="0"/>
                  </a:moveTo>
                  <a:cubicBezTo>
                    <a:pt x="2010" y="0"/>
                    <a:pt x="0" y="859"/>
                    <a:pt x="0" y="1923"/>
                  </a:cubicBezTo>
                  <a:cubicBezTo>
                    <a:pt x="0" y="2981"/>
                    <a:pt x="2010" y="3845"/>
                    <a:pt x="4485" y="3845"/>
                  </a:cubicBezTo>
                  <a:cubicBezTo>
                    <a:pt x="6961" y="3845"/>
                    <a:pt x="8966" y="2981"/>
                    <a:pt x="8966" y="1923"/>
                  </a:cubicBezTo>
                  <a:cubicBezTo>
                    <a:pt x="8966" y="859"/>
                    <a:pt x="6961" y="0"/>
                    <a:pt x="4485"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41" name="Google Shape;541;p25"/>
            <p:cNvSpPr/>
            <p:nvPr/>
          </p:nvSpPr>
          <p:spPr>
            <a:xfrm>
              <a:off x="5427392" y="3652956"/>
              <a:ext cx="296236" cy="133625"/>
            </a:xfrm>
            <a:custGeom>
              <a:rect b="b" l="l" r="r" t="t"/>
              <a:pathLst>
                <a:path extrusionOk="0" h="4209" w="9331">
                  <a:moveTo>
                    <a:pt x="4667" y="368"/>
                  </a:moveTo>
                  <a:cubicBezTo>
                    <a:pt x="6997" y="368"/>
                    <a:pt x="8966" y="1162"/>
                    <a:pt x="8966" y="2105"/>
                  </a:cubicBezTo>
                  <a:cubicBezTo>
                    <a:pt x="8966" y="3047"/>
                    <a:pt x="6997" y="3840"/>
                    <a:pt x="4667" y="3840"/>
                  </a:cubicBezTo>
                  <a:cubicBezTo>
                    <a:pt x="2338" y="3840"/>
                    <a:pt x="367" y="3047"/>
                    <a:pt x="367" y="2105"/>
                  </a:cubicBezTo>
                  <a:cubicBezTo>
                    <a:pt x="367" y="1162"/>
                    <a:pt x="2338" y="368"/>
                    <a:pt x="4667" y="368"/>
                  </a:cubicBezTo>
                  <a:close/>
                  <a:moveTo>
                    <a:pt x="4667" y="1"/>
                  </a:moveTo>
                  <a:cubicBezTo>
                    <a:pt x="2049" y="1"/>
                    <a:pt x="1" y="925"/>
                    <a:pt x="1" y="2105"/>
                  </a:cubicBezTo>
                  <a:cubicBezTo>
                    <a:pt x="1" y="3284"/>
                    <a:pt x="2049" y="4208"/>
                    <a:pt x="4667" y="4208"/>
                  </a:cubicBezTo>
                  <a:cubicBezTo>
                    <a:pt x="7281" y="4208"/>
                    <a:pt x="9330" y="3284"/>
                    <a:pt x="9330" y="2105"/>
                  </a:cubicBezTo>
                  <a:cubicBezTo>
                    <a:pt x="9330" y="925"/>
                    <a:pt x="7281" y="1"/>
                    <a:pt x="4667"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42" name="Google Shape;542;p25"/>
            <p:cNvSpPr/>
            <p:nvPr/>
          </p:nvSpPr>
          <p:spPr>
            <a:xfrm>
              <a:off x="5569656" y="3679529"/>
              <a:ext cx="11715" cy="83718"/>
            </a:xfrm>
            <a:custGeom>
              <a:rect b="b" l="l" r="r" t="t"/>
              <a:pathLst>
                <a:path extrusionOk="0" h="2637" w="369">
                  <a:moveTo>
                    <a:pt x="186" y="1"/>
                  </a:moveTo>
                  <a:cubicBezTo>
                    <a:pt x="84" y="1"/>
                    <a:pt x="0" y="85"/>
                    <a:pt x="0" y="186"/>
                  </a:cubicBezTo>
                  <a:lnTo>
                    <a:pt x="0" y="2454"/>
                  </a:lnTo>
                  <a:cubicBezTo>
                    <a:pt x="0" y="2556"/>
                    <a:pt x="84" y="2637"/>
                    <a:pt x="186" y="2637"/>
                  </a:cubicBezTo>
                  <a:cubicBezTo>
                    <a:pt x="288" y="2637"/>
                    <a:pt x="368" y="2556"/>
                    <a:pt x="368" y="2454"/>
                  </a:cubicBezTo>
                  <a:lnTo>
                    <a:pt x="368" y="186"/>
                  </a:lnTo>
                  <a:cubicBezTo>
                    <a:pt x="368" y="85"/>
                    <a:pt x="288" y="1"/>
                    <a:pt x="18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543" name="Google Shape;543;p25"/>
          <p:cNvGrpSpPr/>
          <p:nvPr/>
        </p:nvGrpSpPr>
        <p:grpSpPr>
          <a:xfrm>
            <a:off x="7172143" y="2638192"/>
            <a:ext cx="270649" cy="241377"/>
            <a:chOff x="7456777" y="1936895"/>
            <a:chExt cx="174770" cy="167309"/>
          </a:xfrm>
        </p:grpSpPr>
        <p:sp>
          <p:nvSpPr>
            <p:cNvPr id="544" name="Google Shape;544;p25"/>
            <p:cNvSpPr/>
            <p:nvPr/>
          </p:nvSpPr>
          <p:spPr>
            <a:xfrm>
              <a:off x="7463158" y="1942705"/>
              <a:ext cx="162039" cy="155626"/>
            </a:xfrm>
            <a:custGeom>
              <a:rect b="b" l="l" r="r" t="t"/>
              <a:pathLst>
                <a:path extrusionOk="0" h="4902" w="5104">
                  <a:moveTo>
                    <a:pt x="1133" y="1"/>
                  </a:moveTo>
                  <a:cubicBezTo>
                    <a:pt x="868" y="1"/>
                    <a:pt x="605" y="102"/>
                    <a:pt x="405" y="303"/>
                  </a:cubicBezTo>
                  <a:cubicBezTo>
                    <a:pt x="0" y="708"/>
                    <a:pt x="0" y="1359"/>
                    <a:pt x="405" y="1763"/>
                  </a:cubicBezTo>
                  <a:lnTo>
                    <a:pt x="3240" y="4599"/>
                  </a:lnTo>
                  <a:cubicBezTo>
                    <a:pt x="3442" y="4801"/>
                    <a:pt x="3706" y="4902"/>
                    <a:pt x="3970" y="4902"/>
                  </a:cubicBezTo>
                  <a:cubicBezTo>
                    <a:pt x="4234" y="4902"/>
                    <a:pt x="4498" y="4801"/>
                    <a:pt x="4700" y="4599"/>
                  </a:cubicBezTo>
                  <a:cubicBezTo>
                    <a:pt x="5104" y="4198"/>
                    <a:pt x="5104" y="3543"/>
                    <a:pt x="4700" y="3139"/>
                  </a:cubicBezTo>
                  <a:lnTo>
                    <a:pt x="1864" y="303"/>
                  </a:lnTo>
                  <a:cubicBezTo>
                    <a:pt x="1662" y="102"/>
                    <a:pt x="1397" y="1"/>
                    <a:pt x="1133" y="1"/>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45" name="Google Shape;545;p25"/>
            <p:cNvSpPr/>
            <p:nvPr/>
          </p:nvSpPr>
          <p:spPr>
            <a:xfrm>
              <a:off x="7456777" y="1936895"/>
              <a:ext cx="174770" cy="167309"/>
            </a:xfrm>
            <a:custGeom>
              <a:rect b="b" l="l" r="r" t="t"/>
              <a:pathLst>
                <a:path extrusionOk="0" h="5270" w="5505">
                  <a:moveTo>
                    <a:pt x="1333" y="367"/>
                  </a:moveTo>
                  <a:cubicBezTo>
                    <a:pt x="1552" y="367"/>
                    <a:pt x="1770" y="450"/>
                    <a:pt x="1934" y="618"/>
                  </a:cubicBezTo>
                  <a:lnTo>
                    <a:pt x="4770" y="3453"/>
                  </a:lnTo>
                  <a:cubicBezTo>
                    <a:pt x="5101" y="3785"/>
                    <a:pt x="5101" y="4324"/>
                    <a:pt x="4770" y="4655"/>
                  </a:cubicBezTo>
                  <a:cubicBezTo>
                    <a:pt x="4612" y="4815"/>
                    <a:pt x="4392" y="4895"/>
                    <a:pt x="4172" y="4895"/>
                  </a:cubicBezTo>
                  <a:cubicBezTo>
                    <a:pt x="3952" y="4895"/>
                    <a:pt x="3732" y="4815"/>
                    <a:pt x="3572" y="4655"/>
                  </a:cubicBezTo>
                  <a:lnTo>
                    <a:pt x="733" y="1815"/>
                  </a:lnTo>
                  <a:cubicBezTo>
                    <a:pt x="402" y="1484"/>
                    <a:pt x="402" y="949"/>
                    <a:pt x="733" y="618"/>
                  </a:cubicBezTo>
                  <a:cubicBezTo>
                    <a:pt x="900" y="450"/>
                    <a:pt x="1115" y="367"/>
                    <a:pt x="1333" y="367"/>
                  </a:cubicBezTo>
                  <a:close/>
                  <a:moveTo>
                    <a:pt x="1334" y="0"/>
                  </a:moveTo>
                  <a:cubicBezTo>
                    <a:pt x="1022" y="0"/>
                    <a:pt x="711" y="119"/>
                    <a:pt x="474" y="355"/>
                  </a:cubicBezTo>
                  <a:cubicBezTo>
                    <a:pt x="1" y="832"/>
                    <a:pt x="1" y="1600"/>
                    <a:pt x="474" y="2077"/>
                  </a:cubicBezTo>
                  <a:lnTo>
                    <a:pt x="3310" y="4913"/>
                  </a:lnTo>
                  <a:cubicBezTo>
                    <a:pt x="3547" y="5150"/>
                    <a:pt x="3860" y="5270"/>
                    <a:pt x="4173" y="5270"/>
                  </a:cubicBezTo>
                  <a:cubicBezTo>
                    <a:pt x="4482" y="5270"/>
                    <a:pt x="4796" y="5150"/>
                    <a:pt x="5032" y="4913"/>
                  </a:cubicBezTo>
                  <a:cubicBezTo>
                    <a:pt x="5505" y="4440"/>
                    <a:pt x="5505" y="3668"/>
                    <a:pt x="5032" y="3195"/>
                  </a:cubicBezTo>
                  <a:lnTo>
                    <a:pt x="2193" y="355"/>
                  </a:lnTo>
                  <a:cubicBezTo>
                    <a:pt x="1956" y="119"/>
                    <a:pt x="1645" y="0"/>
                    <a:pt x="1334"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46" name="Google Shape;546;p25"/>
            <p:cNvSpPr/>
            <p:nvPr/>
          </p:nvSpPr>
          <p:spPr>
            <a:xfrm>
              <a:off x="7463158" y="1942705"/>
              <a:ext cx="105084" cy="101878"/>
            </a:xfrm>
            <a:custGeom>
              <a:rect b="b" l="l" r="r" t="t"/>
              <a:pathLst>
                <a:path extrusionOk="0" h="3209" w="3310">
                  <a:moveTo>
                    <a:pt x="1133" y="1"/>
                  </a:moveTo>
                  <a:cubicBezTo>
                    <a:pt x="868" y="1"/>
                    <a:pt x="605" y="102"/>
                    <a:pt x="405" y="303"/>
                  </a:cubicBezTo>
                  <a:cubicBezTo>
                    <a:pt x="0" y="708"/>
                    <a:pt x="0" y="1359"/>
                    <a:pt x="405" y="1763"/>
                  </a:cubicBezTo>
                  <a:lnTo>
                    <a:pt x="1850" y="3208"/>
                  </a:lnTo>
                  <a:lnTo>
                    <a:pt x="3309" y="1748"/>
                  </a:lnTo>
                  <a:lnTo>
                    <a:pt x="1864" y="303"/>
                  </a:lnTo>
                  <a:cubicBezTo>
                    <a:pt x="1662" y="102"/>
                    <a:pt x="1397" y="1"/>
                    <a:pt x="1133" y="1"/>
                  </a:cubicBezTo>
                  <a:close/>
                </a:path>
              </a:pathLst>
            </a:custGeom>
            <a:solidFill>
              <a:srgbClr val="3CC999"/>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47" name="Google Shape;547;p25"/>
            <p:cNvSpPr/>
            <p:nvPr/>
          </p:nvSpPr>
          <p:spPr>
            <a:xfrm>
              <a:off x="7456777" y="1937244"/>
              <a:ext cx="117244" cy="113243"/>
            </a:xfrm>
            <a:custGeom>
              <a:rect b="b" l="l" r="r" t="t"/>
              <a:pathLst>
                <a:path extrusionOk="0" h="3567" w="3693">
                  <a:moveTo>
                    <a:pt x="1333" y="356"/>
                  </a:moveTo>
                  <a:cubicBezTo>
                    <a:pt x="1552" y="356"/>
                    <a:pt x="1770" y="439"/>
                    <a:pt x="1934" y="607"/>
                  </a:cubicBezTo>
                  <a:lnTo>
                    <a:pt x="3252" y="1920"/>
                  </a:lnTo>
                  <a:lnTo>
                    <a:pt x="2051" y="3122"/>
                  </a:lnTo>
                  <a:lnTo>
                    <a:pt x="733" y="1804"/>
                  </a:lnTo>
                  <a:cubicBezTo>
                    <a:pt x="402" y="1473"/>
                    <a:pt x="402" y="938"/>
                    <a:pt x="733" y="607"/>
                  </a:cubicBezTo>
                  <a:cubicBezTo>
                    <a:pt x="900" y="439"/>
                    <a:pt x="1115" y="356"/>
                    <a:pt x="1333" y="356"/>
                  </a:cubicBezTo>
                  <a:close/>
                  <a:moveTo>
                    <a:pt x="1334" y="0"/>
                  </a:moveTo>
                  <a:cubicBezTo>
                    <a:pt x="1019" y="0"/>
                    <a:pt x="704" y="115"/>
                    <a:pt x="474" y="344"/>
                  </a:cubicBezTo>
                  <a:cubicBezTo>
                    <a:pt x="1" y="821"/>
                    <a:pt x="1" y="1589"/>
                    <a:pt x="474" y="2066"/>
                  </a:cubicBezTo>
                  <a:lnTo>
                    <a:pt x="1919" y="3511"/>
                  </a:lnTo>
                  <a:cubicBezTo>
                    <a:pt x="1956" y="3548"/>
                    <a:pt x="2003" y="3566"/>
                    <a:pt x="2051" y="3566"/>
                  </a:cubicBezTo>
                  <a:cubicBezTo>
                    <a:pt x="2098" y="3566"/>
                    <a:pt x="2145" y="3548"/>
                    <a:pt x="2182" y="3511"/>
                  </a:cubicBezTo>
                  <a:lnTo>
                    <a:pt x="3641" y="2052"/>
                  </a:lnTo>
                  <a:cubicBezTo>
                    <a:pt x="3674" y="2016"/>
                    <a:pt x="3692" y="1972"/>
                    <a:pt x="3692" y="1920"/>
                  </a:cubicBezTo>
                  <a:cubicBezTo>
                    <a:pt x="3692" y="1873"/>
                    <a:pt x="3674" y="1826"/>
                    <a:pt x="3641" y="1793"/>
                  </a:cubicBezTo>
                  <a:lnTo>
                    <a:pt x="2193" y="344"/>
                  </a:lnTo>
                  <a:cubicBezTo>
                    <a:pt x="1964" y="115"/>
                    <a:pt x="1649" y="0"/>
                    <a:pt x="1334"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548" name="Google Shape;548;p25"/>
          <p:cNvGrpSpPr/>
          <p:nvPr/>
        </p:nvGrpSpPr>
        <p:grpSpPr>
          <a:xfrm>
            <a:off x="6163360" y="5033579"/>
            <a:ext cx="264946" cy="241240"/>
            <a:chOff x="3923092" y="3421606"/>
            <a:chExt cx="171087" cy="167214"/>
          </a:xfrm>
        </p:grpSpPr>
        <p:sp>
          <p:nvSpPr>
            <p:cNvPr id="549" name="Google Shape;549;p25"/>
            <p:cNvSpPr/>
            <p:nvPr/>
          </p:nvSpPr>
          <p:spPr>
            <a:xfrm>
              <a:off x="3925759" y="3427448"/>
              <a:ext cx="162071" cy="155626"/>
            </a:xfrm>
            <a:custGeom>
              <a:rect b="b" l="l" r="r" t="t"/>
              <a:pathLst>
                <a:path extrusionOk="0" h="4902" w="5105">
                  <a:moveTo>
                    <a:pt x="1134" y="1"/>
                  </a:moveTo>
                  <a:cubicBezTo>
                    <a:pt x="869" y="1"/>
                    <a:pt x="605" y="101"/>
                    <a:pt x="405" y="303"/>
                  </a:cubicBezTo>
                  <a:cubicBezTo>
                    <a:pt x="1" y="704"/>
                    <a:pt x="1" y="1359"/>
                    <a:pt x="405" y="1763"/>
                  </a:cubicBezTo>
                  <a:lnTo>
                    <a:pt x="3240" y="4599"/>
                  </a:lnTo>
                  <a:cubicBezTo>
                    <a:pt x="3443" y="4801"/>
                    <a:pt x="3707" y="4902"/>
                    <a:pt x="3971" y="4902"/>
                  </a:cubicBezTo>
                  <a:cubicBezTo>
                    <a:pt x="4235" y="4902"/>
                    <a:pt x="4498" y="4801"/>
                    <a:pt x="4700" y="4599"/>
                  </a:cubicBezTo>
                  <a:cubicBezTo>
                    <a:pt x="5105" y="4194"/>
                    <a:pt x="5105" y="3544"/>
                    <a:pt x="4700" y="3139"/>
                  </a:cubicBezTo>
                  <a:lnTo>
                    <a:pt x="1864" y="303"/>
                  </a:lnTo>
                  <a:cubicBezTo>
                    <a:pt x="1663" y="101"/>
                    <a:pt x="1398" y="1"/>
                    <a:pt x="1134" y="1"/>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50" name="Google Shape;550;p25"/>
            <p:cNvSpPr/>
            <p:nvPr/>
          </p:nvSpPr>
          <p:spPr>
            <a:xfrm>
              <a:off x="3923092" y="3421606"/>
              <a:ext cx="171087" cy="167214"/>
            </a:xfrm>
            <a:custGeom>
              <a:rect b="b" l="l" r="r" t="t"/>
              <a:pathLst>
                <a:path extrusionOk="0" h="5267" w="5389">
                  <a:moveTo>
                    <a:pt x="1217" y="368"/>
                  </a:moveTo>
                  <a:cubicBezTo>
                    <a:pt x="1436" y="368"/>
                    <a:pt x="1654" y="451"/>
                    <a:pt x="1817" y="615"/>
                  </a:cubicBezTo>
                  <a:lnTo>
                    <a:pt x="4653" y="3454"/>
                  </a:lnTo>
                  <a:cubicBezTo>
                    <a:pt x="4984" y="3782"/>
                    <a:pt x="4984" y="4321"/>
                    <a:pt x="4653" y="4652"/>
                  </a:cubicBezTo>
                  <a:cubicBezTo>
                    <a:pt x="4488" y="4817"/>
                    <a:pt x="4270" y="4900"/>
                    <a:pt x="4053" y="4900"/>
                  </a:cubicBezTo>
                  <a:cubicBezTo>
                    <a:pt x="3835" y="4900"/>
                    <a:pt x="3617" y="4817"/>
                    <a:pt x="3452" y="4652"/>
                  </a:cubicBez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3193" y="4914"/>
                  </a:lnTo>
                  <a:cubicBezTo>
                    <a:pt x="3430" y="5151"/>
                    <a:pt x="3744" y="5267"/>
                    <a:pt x="4053" y="5267"/>
                  </a:cubicBezTo>
                  <a:cubicBezTo>
                    <a:pt x="4366" y="5267"/>
                    <a:pt x="4679" y="5151"/>
                    <a:pt x="4915" y="4914"/>
                  </a:cubicBezTo>
                  <a:cubicBezTo>
                    <a:pt x="5389" y="4437"/>
                    <a:pt x="5389" y="3666"/>
                    <a:pt x="4915" y="3192"/>
                  </a:cubicBezTo>
                  <a:lnTo>
                    <a:pt x="2076" y="356"/>
                  </a:lnTo>
                  <a:cubicBezTo>
                    <a:pt x="1839" y="119"/>
                    <a:pt x="1527" y="0"/>
                    <a:pt x="1215"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51" name="Google Shape;551;p25"/>
            <p:cNvSpPr/>
            <p:nvPr/>
          </p:nvSpPr>
          <p:spPr>
            <a:xfrm>
              <a:off x="3925759" y="3427448"/>
              <a:ext cx="105116" cy="101878"/>
            </a:xfrm>
            <a:custGeom>
              <a:rect b="b" l="l" r="r" t="t"/>
              <a:pathLst>
                <a:path extrusionOk="0" h="3209" w="3311">
                  <a:moveTo>
                    <a:pt x="1134" y="1"/>
                  </a:moveTo>
                  <a:cubicBezTo>
                    <a:pt x="869" y="1"/>
                    <a:pt x="605" y="101"/>
                    <a:pt x="405" y="303"/>
                  </a:cubicBezTo>
                  <a:cubicBezTo>
                    <a:pt x="1" y="704"/>
                    <a:pt x="1" y="1359"/>
                    <a:pt x="405" y="1763"/>
                  </a:cubicBezTo>
                  <a:lnTo>
                    <a:pt x="1850" y="3208"/>
                  </a:lnTo>
                  <a:lnTo>
                    <a:pt x="3310" y="1748"/>
                  </a:lnTo>
                  <a:lnTo>
                    <a:pt x="1864" y="303"/>
                  </a:lnTo>
                  <a:cubicBezTo>
                    <a:pt x="1663" y="101"/>
                    <a:pt x="1398" y="1"/>
                    <a:pt x="1134" y="1"/>
                  </a:cubicBezTo>
                  <a:close/>
                </a:path>
              </a:pathLst>
            </a:custGeom>
            <a:solidFill>
              <a:srgbClr val="3CC999"/>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52" name="Google Shape;552;p25"/>
            <p:cNvSpPr/>
            <p:nvPr/>
          </p:nvSpPr>
          <p:spPr>
            <a:xfrm>
              <a:off x="3923092" y="3421606"/>
              <a:ext cx="114132" cy="113497"/>
            </a:xfrm>
            <a:custGeom>
              <a:rect b="b" l="l" r="r" t="t"/>
              <a:pathLst>
                <a:path extrusionOk="0" h="3575" w="3595">
                  <a:moveTo>
                    <a:pt x="1217" y="368"/>
                  </a:moveTo>
                  <a:cubicBezTo>
                    <a:pt x="1436" y="368"/>
                    <a:pt x="1654" y="451"/>
                    <a:pt x="1817" y="615"/>
                  </a:cubicBezTo>
                  <a:lnTo>
                    <a:pt x="3136" y="1932"/>
                  </a:lnTo>
                  <a:lnTo>
                    <a:pt x="1934" y="3134"/>
                  </a:ln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1803" y="3523"/>
                  </a:lnTo>
                  <a:cubicBezTo>
                    <a:pt x="1839" y="3556"/>
                    <a:pt x="1883" y="3575"/>
                    <a:pt x="1934" y="3575"/>
                  </a:cubicBezTo>
                  <a:cubicBezTo>
                    <a:pt x="1982" y="3575"/>
                    <a:pt x="2029" y="3556"/>
                    <a:pt x="2062" y="3523"/>
                  </a:cubicBezTo>
                  <a:lnTo>
                    <a:pt x="3525" y="2063"/>
                  </a:lnTo>
                  <a:cubicBezTo>
                    <a:pt x="3594" y="1991"/>
                    <a:pt x="3594" y="1875"/>
                    <a:pt x="3525" y="1801"/>
                  </a:cubicBezTo>
                  <a:lnTo>
                    <a:pt x="2076" y="356"/>
                  </a:lnTo>
                  <a:cubicBezTo>
                    <a:pt x="1839" y="119"/>
                    <a:pt x="1527" y="0"/>
                    <a:pt x="1215"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553" name="Google Shape;553;p25"/>
          <p:cNvGrpSpPr/>
          <p:nvPr/>
        </p:nvGrpSpPr>
        <p:grpSpPr>
          <a:xfrm>
            <a:off x="5778511" y="4598858"/>
            <a:ext cx="119616" cy="295152"/>
            <a:chOff x="6689991" y="3974566"/>
            <a:chExt cx="77242" cy="204583"/>
          </a:xfrm>
        </p:grpSpPr>
        <p:sp>
          <p:nvSpPr>
            <p:cNvPr id="554" name="Google Shape;554;p25"/>
            <p:cNvSpPr/>
            <p:nvPr/>
          </p:nvSpPr>
          <p:spPr>
            <a:xfrm>
              <a:off x="6695896" y="3980376"/>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55" name="Google Shape;555;p25"/>
            <p:cNvSpPr/>
            <p:nvPr/>
          </p:nvSpPr>
          <p:spPr>
            <a:xfrm>
              <a:off x="6689991" y="3974566"/>
              <a:ext cx="77242" cy="204581"/>
            </a:xfrm>
            <a:custGeom>
              <a:rect b="b" l="l" r="r" t="t"/>
              <a:pathLst>
                <a:path extrusionOk="0" h="6444" w="2433">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56" name="Google Shape;556;p25"/>
            <p:cNvSpPr/>
            <p:nvPr/>
          </p:nvSpPr>
          <p:spPr>
            <a:xfrm>
              <a:off x="6695896" y="4075590"/>
              <a:ext cx="65527" cy="97814"/>
            </a:xfrm>
            <a:custGeom>
              <a:rect b="b" l="l" r="r" t="t"/>
              <a:pathLst>
                <a:path extrusionOk="0" h="3081" w="2064">
                  <a:moveTo>
                    <a:pt x="0" y="1"/>
                  </a:moveTo>
                  <a:lnTo>
                    <a:pt x="0" y="2047"/>
                  </a:lnTo>
                  <a:cubicBezTo>
                    <a:pt x="0" y="2618"/>
                    <a:pt x="462" y="3080"/>
                    <a:pt x="1030" y="3080"/>
                  </a:cubicBezTo>
                  <a:cubicBezTo>
                    <a:pt x="1602" y="3080"/>
                    <a:pt x="2064" y="2618"/>
                    <a:pt x="2064" y="2047"/>
                  </a:cubicBezTo>
                  <a:lnTo>
                    <a:pt x="2064" y="1"/>
                  </a:lnTo>
                  <a:close/>
                </a:path>
              </a:pathLst>
            </a:custGeom>
            <a:solidFill>
              <a:srgbClr val="F16880"/>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57" name="Google Shape;557;p25"/>
            <p:cNvSpPr/>
            <p:nvPr/>
          </p:nvSpPr>
          <p:spPr>
            <a:xfrm>
              <a:off x="6689991" y="4069811"/>
              <a:ext cx="77242" cy="109338"/>
            </a:xfrm>
            <a:custGeom>
              <a:rect b="b" l="l" r="r" t="t"/>
              <a:pathLst>
                <a:path extrusionOk="0" h="3444" w="2433">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558" name="Google Shape;558;p25"/>
          <p:cNvGrpSpPr/>
          <p:nvPr/>
        </p:nvGrpSpPr>
        <p:grpSpPr>
          <a:xfrm>
            <a:off x="5172773" y="5101445"/>
            <a:ext cx="119567" cy="295195"/>
            <a:chOff x="4308549" y="4159596"/>
            <a:chExt cx="77210" cy="204613"/>
          </a:xfrm>
        </p:grpSpPr>
        <p:sp>
          <p:nvSpPr>
            <p:cNvPr id="559" name="Google Shape;559;p25"/>
            <p:cNvSpPr/>
            <p:nvPr/>
          </p:nvSpPr>
          <p:spPr>
            <a:xfrm>
              <a:off x="4314454" y="4165406"/>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60" name="Google Shape;560;p25"/>
            <p:cNvSpPr/>
            <p:nvPr/>
          </p:nvSpPr>
          <p:spPr>
            <a:xfrm>
              <a:off x="4308549" y="4159596"/>
              <a:ext cx="77210" cy="204613"/>
            </a:xfrm>
            <a:custGeom>
              <a:rect b="b" l="l" r="r" t="t"/>
              <a:pathLst>
                <a:path extrusionOk="0" h="6445" w="2432">
                  <a:moveTo>
                    <a:pt x="1216" y="369"/>
                  </a:moveTo>
                  <a:cubicBezTo>
                    <a:pt x="1685" y="369"/>
                    <a:pt x="2068" y="747"/>
                    <a:pt x="2068" y="1217"/>
                  </a:cubicBezTo>
                  <a:lnTo>
                    <a:pt x="2068" y="5229"/>
                  </a:lnTo>
                  <a:cubicBezTo>
                    <a:pt x="2068" y="5698"/>
                    <a:pt x="1685" y="6076"/>
                    <a:pt x="1216" y="6076"/>
                  </a:cubicBezTo>
                  <a:cubicBezTo>
                    <a:pt x="750" y="6076"/>
                    <a:pt x="368" y="5698"/>
                    <a:pt x="368" y="5229"/>
                  </a:cubicBezTo>
                  <a:lnTo>
                    <a:pt x="368" y="1217"/>
                  </a:lnTo>
                  <a:cubicBezTo>
                    <a:pt x="368" y="747"/>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61" name="Google Shape;561;p25"/>
            <p:cNvSpPr/>
            <p:nvPr/>
          </p:nvSpPr>
          <p:spPr>
            <a:xfrm>
              <a:off x="4314454" y="4165406"/>
              <a:ext cx="65527" cy="97814"/>
            </a:xfrm>
            <a:custGeom>
              <a:rect b="b" l="l" r="r" t="t"/>
              <a:pathLst>
                <a:path extrusionOk="0" h="3081" w="2064">
                  <a:moveTo>
                    <a:pt x="1030" y="0"/>
                  </a:moveTo>
                  <a:cubicBezTo>
                    <a:pt x="462" y="0"/>
                    <a:pt x="0" y="463"/>
                    <a:pt x="0" y="1034"/>
                  </a:cubicBezTo>
                  <a:lnTo>
                    <a:pt x="0" y="3080"/>
                  </a:lnTo>
                  <a:lnTo>
                    <a:pt x="2064" y="3080"/>
                  </a:lnTo>
                  <a:lnTo>
                    <a:pt x="2064" y="1034"/>
                  </a:lnTo>
                  <a:cubicBezTo>
                    <a:pt x="2064" y="463"/>
                    <a:pt x="1602" y="0"/>
                    <a:pt x="1030" y="0"/>
                  </a:cubicBez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62" name="Google Shape;562;p25"/>
            <p:cNvSpPr/>
            <p:nvPr/>
          </p:nvSpPr>
          <p:spPr>
            <a:xfrm>
              <a:off x="4308549" y="4159596"/>
              <a:ext cx="77210" cy="109370"/>
            </a:xfrm>
            <a:custGeom>
              <a:rect b="b" l="l" r="r" t="t"/>
              <a:pathLst>
                <a:path extrusionOk="0" h="3445" w="2432">
                  <a:moveTo>
                    <a:pt x="1216" y="369"/>
                  </a:moveTo>
                  <a:cubicBezTo>
                    <a:pt x="1685" y="369"/>
                    <a:pt x="2068" y="747"/>
                    <a:pt x="2068" y="1217"/>
                  </a:cubicBezTo>
                  <a:lnTo>
                    <a:pt x="2068" y="3077"/>
                  </a:lnTo>
                  <a:lnTo>
                    <a:pt x="368" y="3077"/>
                  </a:lnTo>
                  <a:lnTo>
                    <a:pt x="368" y="1217"/>
                  </a:lnTo>
                  <a:cubicBezTo>
                    <a:pt x="368" y="747"/>
                    <a:pt x="750" y="369"/>
                    <a:pt x="1216" y="369"/>
                  </a:cubicBezTo>
                  <a:close/>
                  <a:moveTo>
                    <a:pt x="1216" y="1"/>
                  </a:moveTo>
                  <a:cubicBezTo>
                    <a:pt x="546" y="1"/>
                    <a:pt x="0" y="547"/>
                    <a:pt x="0" y="1217"/>
                  </a:cubicBezTo>
                  <a:lnTo>
                    <a:pt x="0" y="3263"/>
                  </a:lnTo>
                  <a:cubicBezTo>
                    <a:pt x="0" y="3361"/>
                    <a:pt x="84" y="3445"/>
                    <a:pt x="186" y="3445"/>
                  </a:cubicBezTo>
                  <a:lnTo>
                    <a:pt x="2250" y="3445"/>
                  </a:lnTo>
                  <a:cubicBezTo>
                    <a:pt x="2352" y="3445"/>
                    <a:pt x="2432" y="3361"/>
                    <a:pt x="2432" y="3263"/>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563" name="Google Shape;563;p25"/>
          <p:cNvGrpSpPr/>
          <p:nvPr/>
        </p:nvGrpSpPr>
        <p:grpSpPr>
          <a:xfrm>
            <a:off x="6605204" y="3485273"/>
            <a:ext cx="264691" cy="232289"/>
            <a:chOff x="4366946" y="1834186"/>
            <a:chExt cx="177537" cy="173778"/>
          </a:xfrm>
        </p:grpSpPr>
        <p:sp>
          <p:nvSpPr>
            <p:cNvPr id="564" name="Google Shape;564;p25"/>
            <p:cNvSpPr/>
            <p:nvPr/>
          </p:nvSpPr>
          <p:spPr>
            <a:xfrm>
              <a:off x="4369584" y="1840187"/>
              <a:ext cx="168304" cy="161676"/>
            </a:xfrm>
            <a:custGeom>
              <a:rect b="b" l="l" r="r" t="t"/>
              <a:pathLst>
                <a:path extrusionOk="0" h="4903" w="5104">
                  <a:moveTo>
                    <a:pt x="1134" y="1"/>
                  </a:moveTo>
                  <a:cubicBezTo>
                    <a:pt x="871" y="1"/>
                    <a:pt x="607" y="102"/>
                    <a:pt x="404" y="304"/>
                  </a:cubicBezTo>
                  <a:cubicBezTo>
                    <a:pt x="1" y="704"/>
                    <a:pt x="1" y="1360"/>
                    <a:pt x="404" y="1764"/>
                  </a:cubicBezTo>
                  <a:lnTo>
                    <a:pt x="3240" y="4600"/>
                  </a:lnTo>
                  <a:cubicBezTo>
                    <a:pt x="3442" y="4802"/>
                    <a:pt x="3707" y="4903"/>
                    <a:pt x="3972" y="4903"/>
                  </a:cubicBezTo>
                  <a:cubicBezTo>
                    <a:pt x="4237" y="4903"/>
                    <a:pt x="4501" y="4802"/>
                    <a:pt x="4704" y="4600"/>
                  </a:cubicBezTo>
                  <a:cubicBezTo>
                    <a:pt x="5104" y="4195"/>
                    <a:pt x="5104" y="3544"/>
                    <a:pt x="4704" y="3140"/>
                  </a:cubicBezTo>
                  <a:lnTo>
                    <a:pt x="1864" y="304"/>
                  </a:lnTo>
                  <a:cubicBezTo>
                    <a:pt x="1662" y="102"/>
                    <a:pt x="1398" y="1"/>
                    <a:pt x="1134" y="1"/>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65" name="Google Shape;565;p25"/>
            <p:cNvSpPr/>
            <p:nvPr/>
          </p:nvSpPr>
          <p:spPr>
            <a:xfrm>
              <a:off x="4366946" y="1834186"/>
              <a:ext cx="177537" cy="173778"/>
            </a:xfrm>
            <a:custGeom>
              <a:rect b="b" l="l" r="r" t="t"/>
              <a:pathLst>
                <a:path extrusionOk="0" h="5270" w="5384">
                  <a:moveTo>
                    <a:pt x="1217" y="366"/>
                  </a:moveTo>
                  <a:cubicBezTo>
                    <a:pt x="1431" y="366"/>
                    <a:pt x="1649" y="450"/>
                    <a:pt x="1817" y="614"/>
                  </a:cubicBezTo>
                  <a:lnTo>
                    <a:pt x="4653" y="3453"/>
                  </a:lnTo>
                  <a:cubicBezTo>
                    <a:pt x="4984" y="3784"/>
                    <a:pt x="4984" y="4323"/>
                    <a:pt x="4653" y="4654"/>
                  </a:cubicBezTo>
                  <a:cubicBezTo>
                    <a:pt x="4487" y="4819"/>
                    <a:pt x="4268" y="4901"/>
                    <a:pt x="4050" y="4901"/>
                  </a:cubicBezTo>
                  <a:cubicBezTo>
                    <a:pt x="3833" y="4901"/>
                    <a:pt x="3616" y="4820"/>
                    <a:pt x="3451" y="4654"/>
                  </a:cubicBezTo>
                  <a:lnTo>
                    <a:pt x="616" y="1815"/>
                  </a:lnTo>
                  <a:cubicBezTo>
                    <a:pt x="456" y="1654"/>
                    <a:pt x="365" y="1444"/>
                    <a:pt x="365" y="1214"/>
                  </a:cubicBezTo>
                  <a:cubicBezTo>
                    <a:pt x="365" y="989"/>
                    <a:pt x="456" y="774"/>
                    <a:pt x="616" y="614"/>
                  </a:cubicBezTo>
                  <a:cubicBezTo>
                    <a:pt x="780" y="450"/>
                    <a:pt x="998" y="366"/>
                    <a:pt x="1217" y="366"/>
                  </a:cubicBezTo>
                  <a:close/>
                  <a:moveTo>
                    <a:pt x="1216" y="0"/>
                  </a:moveTo>
                  <a:cubicBezTo>
                    <a:pt x="904" y="0"/>
                    <a:pt x="592" y="118"/>
                    <a:pt x="353" y="355"/>
                  </a:cubicBezTo>
                  <a:cubicBezTo>
                    <a:pt x="125" y="584"/>
                    <a:pt x="0" y="890"/>
                    <a:pt x="0" y="1214"/>
                  </a:cubicBezTo>
                  <a:cubicBezTo>
                    <a:pt x="0" y="1538"/>
                    <a:pt x="125" y="1844"/>
                    <a:pt x="357" y="2074"/>
                  </a:cubicBezTo>
                  <a:lnTo>
                    <a:pt x="3193" y="4913"/>
                  </a:lnTo>
                  <a:cubicBezTo>
                    <a:pt x="3423" y="5142"/>
                    <a:pt x="3728" y="5269"/>
                    <a:pt x="4052" y="5269"/>
                  </a:cubicBezTo>
                  <a:cubicBezTo>
                    <a:pt x="4376" y="5269"/>
                    <a:pt x="4681" y="5142"/>
                    <a:pt x="4911" y="4913"/>
                  </a:cubicBezTo>
                  <a:cubicBezTo>
                    <a:pt x="5384" y="4439"/>
                    <a:pt x="5384" y="3668"/>
                    <a:pt x="4911" y="3191"/>
                  </a:cubicBezTo>
                  <a:lnTo>
                    <a:pt x="2075" y="355"/>
                  </a:lnTo>
                  <a:cubicBezTo>
                    <a:pt x="1839" y="118"/>
                    <a:pt x="1527" y="0"/>
                    <a:pt x="1216"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66" name="Google Shape;566;p25"/>
            <p:cNvSpPr/>
            <p:nvPr/>
          </p:nvSpPr>
          <p:spPr>
            <a:xfrm>
              <a:off x="4428774" y="1896080"/>
              <a:ext cx="109114" cy="105784"/>
            </a:xfrm>
            <a:custGeom>
              <a:rect b="b" l="l" r="r" t="t"/>
              <a:pathLst>
                <a:path extrusionOk="0" h="3208" w="3309">
                  <a:moveTo>
                    <a:pt x="1460" y="0"/>
                  </a:moveTo>
                  <a:lnTo>
                    <a:pt x="0" y="1459"/>
                  </a:lnTo>
                  <a:lnTo>
                    <a:pt x="1445" y="2905"/>
                  </a:lnTo>
                  <a:cubicBezTo>
                    <a:pt x="1647" y="3107"/>
                    <a:pt x="1912" y="3208"/>
                    <a:pt x="2177" y="3208"/>
                  </a:cubicBezTo>
                  <a:cubicBezTo>
                    <a:pt x="2442" y="3208"/>
                    <a:pt x="2706" y="3107"/>
                    <a:pt x="2909" y="2905"/>
                  </a:cubicBezTo>
                  <a:cubicBezTo>
                    <a:pt x="3309" y="2500"/>
                    <a:pt x="3309" y="1849"/>
                    <a:pt x="2909" y="1445"/>
                  </a:cubicBezTo>
                  <a:lnTo>
                    <a:pt x="1460" y="0"/>
                  </a:ln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67" name="Google Shape;567;p25"/>
            <p:cNvSpPr/>
            <p:nvPr/>
          </p:nvSpPr>
          <p:spPr>
            <a:xfrm>
              <a:off x="4422179" y="1889914"/>
              <a:ext cx="122304" cy="118051"/>
            </a:xfrm>
            <a:custGeom>
              <a:rect b="b" l="l" r="r" t="t"/>
              <a:pathLst>
                <a:path extrusionOk="0" h="3580" w="3709">
                  <a:moveTo>
                    <a:pt x="1660" y="445"/>
                  </a:moveTo>
                  <a:lnTo>
                    <a:pt x="2978" y="1763"/>
                  </a:lnTo>
                  <a:cubicBezTo>
                    <a:pt x="3309" y="2094"/>
                    <a:pt x="3309" y="2633"/>
                    <a:pt x="2978" y="2964"/>
                  </a:cubicBezTo>
                  <a:cubicBezTo>
                    <a:pt x="2812" y="3129"/>
                    <a:pt x="2593" y="3211"/>
                    <a:pt x="2375" y="3211"/>
                  </a:cubicBezTo>
                  <a:cubicBezTo>
                    <a:pt x="2158" y="3211"/>
                    <a:pt x="1941" y="3130"/>
                    <a:pt x="1776" y="2964"/>
                  </a:cubicBezTo>
                  <a:lnTo>
                    <a:pt x="459" y="1646"/>
                  </a:lnTo>
                  <a:lnTo>
                    <a:pt x="1660" y="445"/>
                  </a:lnTo>
                  <a:close/>
                  <a:moveTo>
                    <a:pt x="1660" y="1"/>
                  </a:moveTo>
                  <a:cubicBezTo>
                    <a:pt x="1612" y="1"/>
                    <a:pt x="1565" y="23"/>
                    <a:pt x="1533" y="56"/>
                  </a:cubicBezTo>
                  <a:lnTo>
                    <a:pt x="73" y="1515"/>
                  </a:lnTo>
                  <a:cubicBezTo>
                    <a:pt x="0" y="1588"/>
                    <a:pt x="0" y="1705"/>
                    <a:pt x="73" y="1774"/>
                  </a:cubicBezTo>
                  <a:lnTo>
                    <a:pt x="1518" y="3223"/>
                  </a:lnTo>
                  <a:cubicBezTo>
                    <a:pt x="1755" y="3459"/>
                    <a:pt x="2064" y="3579"/>
                    <a:pt x="2377" y="3579"/>
                  </a:cubicBezTo>
                  <a:cubicBezTo>
                    <a:pt x="2690" y="3579"/>
                    <a:pt x="2999" y="3459"/>
                    <a:pt x="3236" y="3223"/>
                  </a:cubicBezTo>
                  <a:cubicBezTo>
                    <a:pt x="3709" y="2749"/>
                    <a:pt x="3709" y="1978"/>
                    <a:pt x="3236" y="1501"/>
                  </a:cubicBezTo>
                  <a:lnTo>
                    <a:pt x="1791" y="56"/>
                  </a:lnTo>
                  <a:cubicBezTo>
                    <a:pt x="1755" y="23"/>
                    <a:pt x="1711" y="1"/>
                    <a:pt x="166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568" name="Google Shape;568;p25"/>
          <p:cNvGrpSpPr/>
          <p:nvPr/>
        </p:nvGrpSpPr>
        <p:grpSpPr>
          <a:xfrm>
            <a:off x="6667556" y="4914767"/>
            <a:ext cx="270649" cy="241379"/>
            <a:chOff x="7373945" y="2491538"/>
            <a:chExt cx="174770" cy="167311"/>
          </a:xfrm>
        </p:grpSpPr>
        <p:sp>
          <p:nvSpPr>
            <p:cNvPr id="569" name="Google Shape;569;p25"/>
            <p:cNvSpPr/>
            <p:nvPr/>
          </p:nvSpPr>
          <p:spPr>
            <a:xfrm>
              <a:off x="7380295" y="2497317"/>
              <a:ext cx="162071" cy="155690"/>
            </a:xfrm>
            <a:custGeom>
              <a:rect b="b" l="l" r="r" t="t"/>
              <a:pathLst>
                <a:path extrusionOk="0" h="4904" w="5105">
                  <a:moveTo>
                    <a:pt x="3971" y="1"/>
                  </a:moveTo>
                  <a:cubicBezTo>
                    <a:pt x="3707" y="1"/>
                    <a:pt x="3442" y="102"/>
                    <a:pt x="3240" y="304"/>
                  </a:cubicBezTo>
                  <a:lnTo>
                    <a:pt x="404" y="3143"/>
                  </a:lnTo>
                  <a:cubicBezTo>
                    <a:pt x="0" y="3544"/>
                    <a:pt x="0" y="4199"/>
                    <a:pt x="404" y="4603"/>
                  </a:cubicBezTo>
                  <a:cubicBezTo>
                    <a:pt x="606" y="4803"/>
                    <a:pt x="870" y="4903"/>
                    <a:pt x="1134" y="4903"/>
                  </a:cubicBezTo>
                  <a:cubicBezTo>
                    <a:pt x="1398" y="4903"/>
                    <a:pt x="1662" y="4803"/>
                    <a:pt x="1864" y="4603"/>
                  </a:cubicBezTo>
                  <a:lnTo>
                    <a:pt x="4700" y="1764"/>
                  </a:lnTo>
                  <a:cubicBezTo>
                    <a:pt x="5104" y="1363"/>
                    <a:pt x="5104" y="708"/>
                    <a:pt x="4700" y="304"/>
                  </a:cubicBezTo>
                  <a:cubicBezTo>
                    <a:pt x="4500" y="102"/>
                    <a:pt x="4236" y="1"/>
                    <a:pt x="3971" y="1"/>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70" name="Google Shape;570;p25"/>
            <p:cNvSpPr/>
            <p:nvPr/>
          </p:nvSpPr>
          <p:spPr>
            <a:xfrm>
              <a:off x="7373945" y="2491538"/>
              <a:ext cx="174770" cy="167309"/>
            </a:xfrm>
            <a:custGeom>
              <a:rect b="b" l="l" r="r" t="t"/>
              <a:pathLst>
                <a:path extrusionOk="0" h="5270" w="5505">
                  <a:moveTo>
                    <a:pt x="4172" y="370"/>
                  </a:moveTo>
                  <a:cubicBezTo>
                    <a:pt x="4387" y="370"/>
                    <a:pt x="4605" y="449"/>
                    <a:pt x="4772" y="617"/>
                  </a:cubicBezTo>
                  <a:cubicBezTo>
                    <a:pt x="5103" y="948"/>
                    <a:pt x="5103" y="1487"/>
                    <a:pt x="4772" y="1818"/>
                  </a:cubicBezTo>
                  <a:lnTo>
                    <a:pt x="1933" y="4654"/>
                  </a:lnTo>
                  <a:cubicBezTo>
                    <a:pt x="1767" y="4820"/>
                    <a:pt x="1550" y="4903"/>
                    <a:pt x="1333" y="4903"/>
                  </a:cubicBezTo>
                  <a:cubicBezTo>
                    <a:pt x="1116" y="4903"/>
                    <a:pt x="899" y="4820"/>
                    <a:pt x="735" y="4654"/>
                  </a:cubicBezTo>
                  <a:cubicBezTo>
                    <a:pt x="404" y="4323"/>
                    <a:pt x="404" y="3784"/>
                    <a:pt x="735" y="3453"/>
                  </a:cubicBezTo>
                  <a:lnTo>
                    <a:pt x="3571" y="617"/>
                  </a:lnTo>
                  <a:cubicBezTo>
                    <a:pt x="3735" y="449"/>
                    <a:pt x="3954" y="370"/>
                    <a:pt x="4172" y="370"/>
                  </a:cubicBezTo>
                  <a:close/>
                  <a:moveTo>
                    <a:pt x="4170" y="1"/>
                  </a:moveTo>
                  <a:cubicBezTo>
                    <a:pt x="3859" y="1"/>
                    <a:pt x="3547" y="120"/>
                    <a:pt x="3309" y="358"/>
                  </a:cubicBezTo>
                  <a:lnTo>
                    <a:pt x="473" y="3194"/>
                  </a:lnTo>
                  <a:cubicBezTo>
                    <a:pt x="0" y="3668"/>
                    <a:pt x="0" y="4439"/>
                    <a:pt x="473" y="4913"/>
                  </a:cubicBezTo>
                  <a:cubicBezTo>
                    <a:pt x="710" y="5149"/>
                    <a:pt x="1023" y="5269"/>
                    <a:pt x="1333" y="5269"/>
                  </a:cubicBezTo>
                  <a:cubicBezTo>
                    <a:pt x="1645" y="5269"/>
                    <a:pt x="1955" y="5149"/>
                    <a:pt x="2195" y="4913"/>
                  </a:cubicBezTo>
                  <a:lnTo>
                    <a:pt x="5031" y="2077"/>
                  </a:lnTo>
                  <a:cubicBezTo>
                    <a:pt x="5504" y="1603"/>
                    <a:pt x="5504" y="832"/>
                    <a:pt x="5031" y="358"/>
                  </a:cubicBezTo>
                  <a:cubicBezTo>
                    <a:pt x="4792" y="120"/>
                    <a:pt x="4481" y="1"/>
                    <a:pt x="417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71" name="Google Shape;571;p25"/>
            <p:cNvSpPr/>
            <p:nvPr/>
          </p:nvSpPr>
          <p:spPr>
            <a:xfrm>
              <a:off x="7380295" y="2551098"/>
              <a:ext cx="105052" cy="101909"/>
            </a:xfrm>
            <a:custGeom>
              <a:rect b="b" l="l" r="r" t="t"/>
              <a:pathLst>
                <a:path extrusionOk="0" h="3210" w="3309">
                  <a:moveTo>
                    <a:pt x="1850" y="1"/>
                  </a:moveTo>
                  <a:lnTo>
                    <a:pt x="404" y="1449"/>
                  </a:lnTo>
                  <a:cubicBezTo>
                    <a:pt x="0" y="1850"/>
                    <a:pt x="0" y="2505"/>
                    <a:pt x="404" y="2909"/>
                  </a:cubicBezTo>
                  <a:cubicBezTo>
                    <a:pt x="606" y="3109"/>
                    <a:pt x="870" y="3209"/>
                    <a:pt x="1134" y="3209"/>
                  </a:cubicBezTo>
                  <a:cubicBezTo>
                    <a:pt x="1398" y="3209"/>
                    <a:pt x="1662" y="3109"/>
                    <a:pt x="1864" y="2909"/>
                  </a:cubicBezTo>
                  <a:lnTo>
                    <a:pt x="3309" y="1460"/>
                  </a:lnTo>
                  <a:lnTo>
                    <a:pt x="1850" y="1"/>
                  </a:ln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72" name="Google Shape;572;p25"/>
            <p:cNvSpPr/>
            <p:nvPr/>
          </p:nvSpPr>
          <p:spPr>
            <a:xfrm>
              <a:off x="7373945" y="2545415"/>
              <a:ext cx="117307" cy="113434"/>
            </a:xfrm>
            <a:custGeom>
              <a:rect b="b" l="l" r="r" t="t"/>
              <a:pathLst>
                <a:path extrusionOk="0" h="3573" w="3695">
                  <a:moveTo>
                    <a:pt x="2050" y="442"/>
                  </a:moveTo>
                  <a:lnTo>
                    <a:pt x="3251" y="1639"/>
                  </a:lnTo>
                  <a:lnTo>
                    <a:pt x="1933" y="2957"/>
                  </a:lnTo>
                  <a:cubicBezTo>
                    <a:pt x="1767" y="3123"/>
                    <a:pt x="1550" y="3206"/>
                    <a:pt x="1333" y="3206"/>
                  </a:cubicBezTo>
                  <a:cubicBezTo>
                    <a:pt x="1116" y="3206"/>
                    <a:pt x="899" y="3123"/>
                    <a:pt x="735" y="2957"/>
                  </a:cubicBezTo>
                  <a:cubicBezTo>
                    <a:pt x="404" y="2626"/>
                    <a:pt x="404" y="2087"/>
                    <a:pt x="735" y="1756"/>
                  </a:cubicBezTo>
                  <a:lnTo>
                    <a:pt x="2050" y="442"/>
                  </a:lnTo>
                  <a:close/>
                  <a:moveTo>
                    <a:pt x="2050" y="1"/>
                  </a:moveTo>
                  <a:cubicBezTo>
                    <a:pt x="2001" y="1"/>
                    <a:pt x="1953" y="18"/>
                    <a:pt x="1919" y="52"/>
                  </a:cubicBezTo>
                  <a:lnTo>
                    <a:pt x="473" y="1497"/>
                  </a:lnTo>
                  <a:cubicBezTo>
                    <a:pt x="0" y="1971"/>
                    <a:pt x="0" y="2742"/>
                    <a:pt x="473" y="3216"/>
                  </a:cubicBezTo>
                  <a:cubicBezTo>
                    <a:pt x="710" y="3452"/>
                    <a:pt x="1023" y="3572"/>
                    <a:pt x="1333" y="3572"/>
                  </a:cubicBezTo>
                  <a:cubicBezTo>
                    <a:pt x="1645" y="3572"/>
                    <a:pt x="1955" y="3452"/>
                    <a:pt x="2195" y="3216"/>
                  </a:cubicBezTo>
                  <a:lnTo>
                    <a:pt x="3640" y="1770"/>
                  </a:lnTo>
                  <a:cubicBezTo>
                    <a:pt x="3673" y="1738"/>
                    <a:pt x="3695" y="1690"/>
                    <a:pt x="3695" y="1639"/>
                  </a:cubicBezTo>
                  <a:cubicBezTo>
                    <a:pt x="3695" y="1592"/>
                    <a:pt x="3673" y="1545"/>
                    <a:pt x="3640" y="1512"/>
                  </a:cubicBezTo>
                  <a:lnTo>
                    <a:pt x="2181" y="52"/>
                  </a:lnTo>
                  <a:cubicBezTo>
                    <a:pt x="2146" y="18"/>
                    <a:pt x="2098" y="1"/>
                    <a:pt x="205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573" name="Google Shape;573;p25"/>
          <p:cNvGrpSpPr/>
          <p:nvPr/>
        </p:nvGrpSpPr>
        <p:grpSpPr>
          <a:xfrm>
            <a:off x="7081749" y="3128196"/>
            <a:ext cx="119616" cy="295152"/>
            <a:chOff x="7089311" y="1211098"/>
            <a:chExt cx="77242" cy="204583"/>
          </a:xfrm>
        </p:grpSpPr>
        <p:sp>
          <p:nvSpPr>
            <p:cNvPr id="574" name="Google Shape;574;p25"/>
            <p:cNvSpPr/>
            <p:nvPr/>
          </p:nvSpPr>
          <p:spPr>
            <a:xfrm>
              <a:off x="7095216" y="1216908"/>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75" name="Google Shape;575;p25"/>
            <p:cNvSpPr/>
            <p:nvPr/>
          </p:nvSpPr>
          <p:spPr>
            <a:xfrm>
              <a:off x="7089311" y="1211098"/>
              <a:ext cx="77242" cy="204581"/>
            </a:xfrm>
            <a:custGeom>
              <a:rect b="b" l="l" r="r" t="t"/>
              <a:pathLst>
                <a:path extrusionOk="0" h="6444" w="2433">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76" name="Google Shape;576;p25"/>
            <p:cNvSpPr/>
            <p:nvPr/>
          </p:nvSpPr>
          <p:spPr>
            <a:xfrm>
              <a:off x="7095216" y="1312122"/>
              <a:ext cx="65527" cy="97814"/>
            </a:xfrm>
            <a:custGeom>
              <a:rect b="b" l="l" r="r" t="t"/>
              <a:pathLst>
                <a:path extrusionOk="0" h="3081" w="2064">
                  <a:moveTo>
                    <a:pt x="0" y="1"/>
                  </a:moveTo>
                  <a:lnTo>
                    <a:pt x="0" y="2047"/>
                  </a:lnTo>
                  <a:cubicBezTo>
                    <a:pt x="0" y="2618"/>
                    <a:pt x="462" y="3080"/>
                    <a:pt x="1030" y="3080"/>
                  </a:cubicBezTo>
                  <a:cubicBezTo>
                    <a:pt x="1602" y="3080"/>
                    <a:pt x="2064" y="2618"/>
                    <a:pt x="2064" y="2047"/>
                  </a:cubicBezTo>
                  <a:lnTo>
                    <a:pt x="2064" y="1"/>
                  </a:lnTo>
                  <a:close/>
                </a:path>
              </a:pathLst>
            </a:custGeom>
            <a:solidFill>
              <a:srgbClr val="F16880"/>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77" name="Google Shape;577;p25"/>
            <p:cNvSpPr/>
            <p:nvPr/>
          </p:nvSpPr>
          <p:spPr>
            <a:xfrm>
              <a:off x="7089311" y="1306343"/>
              <a:ext cx="77242" cy="109338"/>
            </a:xfrm>
            <a:custGeom>
              <a:rect b="b" l="l" r="r" t="t"/>
              <a:pathLst>
                <a:path extrusionOk="0" h="3444" w="2433">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578" name="Google Shape;578;p25"/>
          <p:cNvGrpSpPr/>
          <p:nvPr/>
        </p:nvGrpSpPr>
        <p:grpSpPr>
          <a:xfrm>
            <a:off x="6365407" y="3811305"/>
            <a:ext cx="1077922" cy="1072348"/>
            <a:chOff x="4332233" y="3324392"/>
            <a:chExt cx="1191206" cy="1180090"/>
          </a:xfrm>
        </p:grpSpPr>
        <p:sp>
          <p:nvSpPr>
            <p:cNvPr id="579" name="Google Shape;579;p25"/>
            <p:cNvSpPr/>
            <p:nvPr/>
          </p:nvSpPr>
          <p:spPr>
            <a:xfrm>
              <a:off x="4952024" y="4241729"/>
              <a:ext cx="170992" cy="167214"/>
            </a:xfrm>
            <a:custGeom>
              <a:rect b="b" l="l" r="r" t="t"/>
              <a:pathLst>
                <a:path extrusionOk="0" h="5267" w="5386">
                  <a:moveTo>
                    <a:pt x="1333" y="366"/>
                  </a:moveTo>
                  <a:cubicBezTo>
                    <a:pt x="1552" y="366"/>
                    <a:pt x="1767" y="450"/>
                    <a:pt x="1934" y="614"/>
                  </a:cubicBezTo>
                  <a:lnTo>
                    <a:pt x="4769" y="3453"/>
                  </a:lnTo>
                  <a:cubicBezTo>
                    <a:pt x="5101" y="3781"/>
                    <a:pt x="5101" y="4319"/>
                    <a:pt x="4769" y="4651"/>
                  </a:cubicBezTo>
                  <a:cubicBezTo>
                    <a:pt x="4604" y="4817"/>
                    <a:pt x="4386" y="4900"/>
                    <a:pt x="4169" y="4900"/>
                  </a:cubicBezTo>
                  <a:cubicBezTo>
                    <a:pt x="3952" y="4900"/>
                    <a:pt x="3734" y="4817"/>
                    <a:pt x="3568" y="4651"/>
                  </a:cubicBez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3310" y="4913"/>
                  </a:lnTo>
                  <a:cubicBezTo>
                    <a:pt x="3546" y="5149"/>
                    <a:pt x="3860" y="5266"/>
                    <a:pt x="4169" y="5266"/>
                  </a:cubicBezTo>
                  <a:cubicBezTo>
                    <a:pt x="4482" y="5266"/>
                    <a:pt x="4791" y="5149"/>
                    <a:pt x="5028" y="4913"/>
                  </a:cubicBezTo>
                  <a:cubicBezTo>
                    <a:pt x="5261" y="4680"/>
                    <a:pt x="5385" y="4378"/>
                    <a:pt x="5385" y="4050"/>
                  </a:cubicBezTo>
                  <a:cubicBezTo>
                    <a:pt x="5385" y="3726"/>
                    <a:pt x="5261" y="3420"/>
                    <a:pt x="5028" y="3191"/>
                  </a:cubicBezTo>
                  <a:lnTo>
                    <a:pt x="2192" y="355"/>
                  </a:lnTo>
                  <a:cubicBezTo>
                    <a:pt x="1956" y="119"/>
                    <a:pt x="1644" y="0"/>
                    <a:pt x="1333" y="0"/>
                  </a:cubicBezTo>
                  <a:close/>
                </a:path>
              </a:pathLst>
            </a:custGeom>
            <a:solidFill>
              <a:srgbClr val="2F497E"/>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80" name="Google Shape;580;p25"/>
            <p:cNvSpPr/>
            <p:nvPr/>
          </p:nvSpPr>
          <p:spPr>
            <a:xfrm>
              <a:off x="4952024" y="4241729"/>
              <a:ext cx="117815" cy="113466"/>
            </a:xfrm>
            <a:custGeom>
              <a:rect b="b" l="l" r="r" t="t"/>
              <a:pathLst>
                <a:path extrusionOk="0" h="3574" w="3711">
                  <a:moveTo>
                    <a:pt x="1333" y="366"/>
                  </a:moveTo>
                  <a:cubicBezTo>
                    <a:pt x="1552" y="366"/>
                    <a:pt x="1767" y="450"/>
                    <a:pt x="1934" y="614"/>
                  </a:cubicBezTo>
                  <a:lnTo>
                    <a:pt x="3252" y="1932"/>
                  </a:lnTo>
                  <a:lnTo>
                    <a:pt x="2050" y="3133"/>
                  </a:ln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1919" y="3522"/>
                  </a:lnTo>
                  <a:cubicBezTo>
                    <a:pt x="1956" y="3555"/>
                    <a:pt x="2000" y="3573"/>
                    <a:pt x="2050" y="3573"/>
                  </a:cubicBezTo>
                  <a:cubicBezTo>
                    <a:pt x="2098" y="3573"/>
                    <a:pt x="2145" y="3555"/>
                    <a:pt x="2178" y="3522"/>
                  </a:cubicBezTo>
                  <a:lnTo>
                    <a:pt x="3638" y="2059"/>
                  </a:lnTo>
                  <a:cubicBezTo>
                    <a:pt x="3710" y="1990"/>
                    <a:pt x="3710" y="1873"/>
                    <a:pt x="3638" y="1801"/>
                  </a:cubicBezTo>
                  <a:lnTo>
                    <a:pt x="2192" y="355"/>
                  </a:lnTo>
                  <a:cubicBezTo>
                    <a:pt x="1956" y="119"/>
                    <a:pt x="1644" y="0"/>
                    <a:pt x="1333" y="0"/>
                  </a:cubicBezTo>
                  <a:close/>
                </a:path>
              </a:pathLst>
            </a:custGeom>
            <a:solidFill>
              <a:srgbClr val="2F497E"/>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81" name="Google Shape;581;p25"/>
            <p:cNvSpPr/>
            <p:nvPr/>
          </p:nvSpPr>
          <p:spPr>
            <a:xfrm>
              <a:off x="4429415" y="3468498"/>
              <a:ext cx="1094019" cy="1030270"/>
            </a:xfrm>
            <a:custGeom>
              <a:rect b="b" l="l" r="r" t="t"/>
              <a:pathLst>
                <a:path extrusionOk="0" h="32452" w="34460">
                  <a:moveTo>
                    <a:pt x="8706" y="0"/>
                  </a:moveTo>
                  <a:cubicBezTo>
                    <a:pt x="7704" y="0"/>
                    <a:pt x="6842" y="241"/>
                    <a:pt x="6262" y="820"/>
                  </a:cubicBezTo>
                  <a:lnTo>
                    <a:pt x="2302" y="4784"/>
                  </a:lnTo>
                  <a:cubicBezTo>
                    <a:pt x="1" y="7085"/>
                    <a:pt x="3037" y="13855"/>
                    <a:pt x="5338" y="16159"/>
                  </a:cubicBezTo>
                  <a:lnTo>
                    <a:pt x="20055" y="30873"/>
                  </a:lnTo>
                  <a:cubicBezTo>
                    <a:pt x="21107" y="31925"/>
                    <a:pt x="22486" y="32451"/>
                    <a:pt x="23865" y="32451"/>
                  </a:cubicBezTo>
                  <a:cubicBezTo>
                    <a:pt x="25244" y="32451"/>
                    <a:pt x="26624" y="31925"/>
                    <a:pt x="27678" y="30873"/>
                  </a:cubicBezTo>
                  <a:lnTo>
                    <a:pt x="32355" y="26196"/>
                  </a:lnTo>
                  <a:cubicBezTo>
                    <a:pt x="34459" y="24092"/>
                    <a:pt x="34459" y="20677"/>
                    <a:pt x="32355" y="18573"/>
                  </a:cubicBezTo>
                  <a:lnTo>
                    <a:pt x="17641" y="3859"/>
                  </a:lnTo>
                  <a:cubicBezTo>
                    <a:pt x="15917" y="2135"/>
                    <a:pt x="11690" y="0"/>
                    <a:pt x="8706"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82" name="Google Shape;582;p25"/>
            <p:cNvSpPr/>
            <p:nvPr/>
          </p:nvSpPr>
          <p:spPr>
            <a:xfrm>
              <a:off x="4419477" y="3462498"/>
              <a:ext cx="1093066" cy="1041985"/>
            </a:xfrm>
            <a:custGeom>
              <a:rect b="b" l="l" r="r" t="t"/>
              <a:pathLst>
                <a:path extrusionOk="0" h="32821" w="34430">
                  <a:moveTo>
                    <a:pt x="9025" y="372"/>
                  </a:moveTo>
                  <a:cubicBezTo>
                    <a:pt x="11911" y="372"/>
                    <a:pt x="16072" y="2428"/>
                    <a:pt x="17823" y="4176"/>
                  </a:cubicBezTo>
                  <a:lnTo>
                    <a:pt x="32537" y="18893"/>
                  </a:lnTo>
                  <a:cubicBezTo>
                    <a:pt x="33520" y="19876"/>
                    <a:pt x="34063" y="21183"/>
                    <a:pt x="34063" y="22573"/>
                  </a:cubicBezTo>
                  <a:cubicBezTo>
                    <a:pt x="34063" y="23964"/>
                    <a:pt x="33520" y="25271"/>
                    <a:pt x="32537" y="26254"/>
                  </a:cubicBezTo>
                  <a:lnTo>
                    <a:pt x="27860" y="30931"/>
                  </a:lnTo>
                  <a:cubicBezTo>
                    <a:pt x="26844" y="31947"/>
                    <a:pt x="25511" y="32455"/>
                    <a:pt x="24177" y="32455"/>
                  </a:cubicBezTo>
                  <a:cubicBezTo>
                    <a:pt x="22844" y="32455"/>
                    <a:pt x="21511" y="31947"/>
                    <a:pt x="20495" y="30931"/>
                  </a:cubicBezTo>
                  <a:lnTo>
                    <a:pt x="5782" y="16217"/>
                  </a:lnTo>
                  <a:cubicBezTo>
                    <a:pt x="3452" y="13888"/>
                    <a:pt x="576" y="7270"/>
                    <a:pt x="2746" y="5100"/>
                  </a:cubicBezTo>
                  <a:lnTo>
                    <a:pt x="6706" y="1140"/>
                  </a:lnTo>
                  <a:cubicBezTo>
                    <a:pt x="7249" y="597"/>
                    <a:pt x="8064" y="372"/>
                    <a:pt x="9025" y="372"/>
                  </a:cubicBezTo>
                  <a:close/>
                  <a:moveTo>
                    <a:pt x="9021" y="1"/>
                  </a:moveTo>
                  <a:cubicBezTo>
                    <a:pt x="7978" y="1"/>
                    <a:pt x="7071" y="257"/>
                    <a:pt x="6447" y="881"/>
                  </a:cubicBezTo>
                  <a:lnTo>
                    <a:pt x="2484" y="4842"/>
                  </a:lnTo>
                  <a:cubicBezTo>
                    <a:pt x="1" y="7324"/>
                    <a:pt x="3336" y="14288"/>
                    <a:pt x="5523" y="16476"/>
                  </a:cubicBezTo>
                  <a:lnTo>
                    <a:pt x="20237" y="31193"/>
                  </a:lnTo>
                  <a:cubicBezTo>
                    <a:pt x="21325" y="32278"/>
                    <a:pt x="22752" y="32821"/>
                    <a:pt x="24179" y="32821"/>
                  </a:cubicBezTo>
                  <a:cubicBezTo>
                    <a:pt x="25606" y="32821"/>
                    <a:pt x="27033" y="32278"/>
                    <a:pt x="28117" y="31193"/>
                  </a:cubicBezTo>
                  <a:lnTo>
                    <a:pt x="32799" y="26512"/>
                  </a:lnTo>
                  <a:cubicBezTo>
                    <a:pt x="33851" y="25460"/>
                    <a:pt x="34430" y="24063"/>
                    <a:pt x="34430" y="22573"/>
                  </a:cubicBezTo>
                  <a:cubicBezTo>
                    <a:pt x="34430" y="21084"/>
                    <a:pt x="33851" y="19686"/>
                    <a:pt x="32799" y="18631"/>
                  </a:cubicBezTo>
                  <a:lnTo>
                    <a:pt x="18082" y="3917"/>
                  </a:lnTo>
                  <a:cubicBezTo>
                    <a:pt x="16444" y="2279"/>
                    <a:pt x="12129" y="1"/>
                    <a:pt x="9021"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83" name="Google Shape;583;p25"/>
            <p:cNvSpPr/>
            <p:nvPr/>
          </p:nvSpPr>
          <p:spPr>
            <a:xfrm>
              <a:off x="4635239" y="3945104"/>
              <a:ext cx="831689" cy="502309"/>
            </a:xfrm>
            <a:custGeom>
              <a:rect b="b" l="l" r="r" t="t"/>
              <a:pathLst>
                <a:path extrusionOk="0" h="15822" w="26197">
                  <a:moveTo>
                    <a:pt x="1" y="1"/>
                  </a:moveTo>
                  <a:lnTo>
                    <a:pt x="14715" y="14718"/>
                  </a:lnTo>
                  <a:cubicBezTo>
                    <a:pt x="15450" y="15454"/>
                    <a:pt x="16416" y="15821"/>
                    <a:pt x="17381" y="15821"/>
                  </a:cubicBezTo>
                  <a:cubicBezTo>
                    <a:pt x="18347" y="15821"/>
                    <a:pt x="19313" y="15454"/>
                    <a:pt x="20048" y="14718"/>
                  </a:cubicBezTo>
                  <a:lnTo>
                    <a:pt x="24729" y="10037"/>
                  </a:lnTo>
                  <a:cubicBezTo>
                    <a:pt x="26196" y="8570"/>
                    <a:pt x="26196" y="6175"/>
                    <a:pt x="24725" y="4704"/>
                  </a:cubicBezTo>
                  <a:lnTo>
                    <a:pt x="20048" y="26"/>
                  </a:lnTo>
                  <a:lnTo>
                    <a:pt x="1" y="1"/>
                  </a:lnTo>
                  <a:close/>
                </a:path>
              </a:pathLst>
            </a:custGeom>
            <a:solidFill>
              <a:srgbClr val="F16880"/>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84" name="Google Shape;584;p25"/>
            <p:cNvSpPr/>
            <p:nvPr/>
          </p:nvSpPr>
          <p:spPr>
            <a:xfrm>
              <a:off x="4626826" y="3474276"/>
              <a:ext cx="874072" cy="838578"/>
            </a:xfrm>
            <a:custGeom>
              <a:rect b="b" l="l" r="r" t="t"/>
              <a:pathLst>
                <a:path extrusionOk="0" h="26414" w="27532">
                  <a:moveTo>
                    <a:pt x="2494" y="1"/>
                  </a:moveTo>
                  <a:cubicBezTo>
                    <a:pt x="1533" y="1"/>
                    <a:pt x="718" y="226"/>
                    <a:pt x="175" y="769"/>
                  </a:cubicBezTo>
                  <a:lnTo>
                    <a:pt x="0" y="943"/>
                  </a:lnTo>
                  <a:lnTo>
                    <a:pt x="13910" y="14849"/>
                  </a:lnTo>
                  <a:lnTo>
                    <a:pt x="20313" y="14856"/>
                  </a:lnTo>
                  <a:lnTo>
                    <a:pt x="24990" y="19534"/>
                  </a:lnTo>
                  <a:cubicBezTo>
                    <a:pt x="26461" y="21005"/>
                    <a:pt x="26461" y="23400"/>
                    <a:pt x="24994" y="24867"/>
                  </a:cubicBezTo>
                  <a:lnTo>
                    <a:pt x="24459" y="25402"/>
                  </a:lnTo>
                  <a:lnTo>
                    <a:pt x="25474" y="26414"/>
                  </a:lnTo>
                  <a:lnTo>
                    <a:pt x="26006" y="25883"/>
                  </a:lnTo>
                  <a:cubicBezTo>
                    <a:pt x="26989" y="24900"/>
                    <a:pt x="27532" y="23593"/>
                    <a:pt x="27532" y="22202"/>
                  </a:cubicBezTo>
                  <a:cubicBezTo>
                    <a:pt x="27532" y="20812"/>
                    <a:pt x="26989" y="19505"/>
                    <a:pt x="26006" y="18522"/>
                  </a:cubicBezTo>
                  <a:lnTo>
                    <a:pt x="11292" y="3805"/>
                  </a:lnTo>
                  <a:cubicBezTo>
                    <a:pt x="9541" y="2057"/>
                    <a:pt x="5380" y="1"/>
                    <a:pt x="2494" y="1"/>
                  </a:cubicBezTo>
                  <a:close/>
                </a:path>
              </a:pathLst>
            </a:custGeom>
            <a:solidFill>
              <a:srgbClr val="D9D9D9"/>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85" name="Google Shape;585;p25"/>
            <p:cNvSpPr/>
            <p:nvPr/>
          </p:nvSpPr>
          <p:spPr>
            <a:xfrm>
              <a:off x="4622762" y="3468498"/>
              <a:ext cx="900677" cy="848515"/>
            </a:xfrm>
            <a:custGeom>
              <a:rect b="b" l="l" r="r" t="t"/>
              <a:pathLst>
                <a:path extrusionOk="0" h="26727" w="28370">
                  <a:moveTo>
                    <a:pt x="2618" y="1"/>
                  </a:moveTo>
                  <a:cubicBezTo>
                    <a:pt x="1614" y="1"/>
                    <a:pt x="755" y="241"/>
                    <a:pt x="172" y="820"/>
                  </a:cubicBezTo>
                  <a:lnTo>
                    <a:pt x="1" y="994"/>
                  </a:lnTo>
                  <a:lnTo>
                    <a:pt x="128" y="1125"/>
                  </a:lnTo>
                  <a:lnTo>
                    <a:pt x="303" y="951"/>
                  </a:lnTo>
                  <a:cubicBezTo>
                    <a:pt x="846" y="408"/>
                    <a:pt x="1661" y="183"/>
                    <a:pt x="2622" y="183"/>
                  </a:cubicBezTo>
                  <a:cubicBezTo>
                    <a:pt x="5508" y="183"/>
                    <a:pt x="9669" y="2239"/>
                    <a:pt x="11420" y="3987"/>
                  </a:cubicBezTo>
                  <a:lnTo>
                    <a:pt x="26134" y="18704"/>
                  </a:lnTo>
                  <a:cubicBezTo>
                    <a:pt x="27117" y="19687"/>
                    <a:pt x="27660" y="20994"/>
                    <a:pt x="27660" y="22384"/>
                  </a:cubicBezTo>
                  <a:cubicBezTo>
                    <a:pt x="27660" y="23775"/>
                    <a:pt x="27117" y="25082"/>
                    <a:pt x="26134" y="26065"/>
                  </a:cubicBezTo>
                  <a:lnTo>
                    <a:pt x="25602" y="26596"/>
                  </a:lnTo>
                  <a:lnTo>
                    <a:pt x="25733" y="26727"/>
                  </a:lnTo>
                  <a:lnTo>
                    <a:pt x="26265" y="26196"/>
                  </a:lnTo>
                  <a:cubicBezTo>
                    <a:pt x="28369" y="24092"/>
                    <a:pt x="28369" y="20677"/>
                    <a:pt x="26265" y="18573"/>
                  </a:cubicBezTo>
                  <a:lnTo>
                    <a:pt x="11551" y="3859"/>
                  </a:lnTo>
                  <a:cubicBezTo>
                    <a:pt x="9826" y="2134"/>
                    <a:pt x="5600" y="1"/>
                    <a:pt x="2618" y="1"/>
                  </a:cubicBezTo>
                  <a:close/>
                </a:path>
              </a:pathLst>
            </a:custGeom>
            <a:solidFill>
              <a:srgbClr val="2A4271"/>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86" name="Google Shape;586;p25"/>
            <p:cNvSpPr/>
            <p:nvPr/>
          </p:nvSpPr>
          <p:spPr>
            <a:xfrm>
              <a:off x="5068413" y="3945707"/>
              <a:ext cx="398526" cy="335063"/>
            </a:xfrm>
            <a:custGeom>
              <a:rect b="b" l="l" r="r" t="t"/>
              <a:pathLst>
                <a:path extrusionOk="0" h="10554" w="12553">
                  <a:moveTo>
                    <a:pt x="1" y="0"/>
                  </a:moveTo>
                  <a:lnTo>
                    <a:pt x="10550" y="10553"/>
                  </a:lnTo>
                  <a:lnTo>
                    <a:pt x="11085" y="10018"/>
                  </a:lnTo>
                  <a:cubicBezTo>
                    <a:pt x="12552" y="8551"/>
                    <a:pt x="12552" y="6156"/>
                    <a:pt x="11081" y="4685"/>
                  </a:cubicBezTo>
                  <a:lnTo>
                    <a:pt x="6404" y="7"/>
                  </a:lnTo>
                  <a:lnTo>
                    <a:pt x="1" y="0"/>
                  </a:lnTo>
                  <a:close/>
                </a:path>
              </a:pathLst>
            </a:custGeom>
            <a:solidFill>
              <a:srgbClr val="D85D7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87" name="Google Shape;587;p25"/>
            <p:cNvSpPr/>
            <p:nvPr/>
          </p:nvSpPr>
          <p:spPr>
            <a:xfrm>
              <a:off x="4526628" y="3740200"/>
              <a:ext cx="601552" cy="692508"/>
            </a:xfrm>
            <a:custGeom>
              <a:rect b="b" l="l" r="r" t="t"/>
              <a:pathLst>
                <a:path extrusionOk="0" h="21813" w="18948">
                  <a:moveTo>
                    <a:pt x="1369" y="0"/>
                  </a:moveTo>
                  <a:cubicBezTo>
                    <a:pt x="1238" y="0"/>
                    <a:pt x="1103" y="19"/>
                    <a:pt x="972" y="66"/>
                  </a:cubicBezTo>
                  <a:cubicBezTo>
                    <a:pt x="339" y="284"/>
                    <a:pt x="1" y="976"/>
                    <a:pt x="219" y="1610"/>
                  </a:cubicBezTo>
                  <a:cubicBezTo>
                    <a:pt x="947" y="3725"/>
                    <a:pt x="2039" y="5643"/>
                    <a:pt x="3135" y="6742"/>
                  </a:cubicBezTo>
                  <a:lnTo>
                    <a:pt x="17852" y="21456"/>
                  </a:lnTo>
                  <a:cubicBezTo>
                    <a:pt x="18089" y="21693"/>
                    <a:pt x="18398" y="21813"/>
                    <a:pt x="18707" y="21813"/>
                  </a:cubicBezTo>
                  <a:cubicBezTo>
                    <a:pt x="18791" y="21813"/>
                    <a:pt x="18872" y="21806"/>
                    <a:pt x="18948" y="21788"/>
                  </a:cubicBezTo>
                  <a:cubicBezTo>
                    <a:pt x="18660" y="21623"/>
                    <a:pt x="18383" y="21420"/>
                    <a:pt x="18136" y="21172"/>
                  </a:cubicBezTo>
                  <a:lnTo>
                    <a:pt x="3422" y="6455"/>
                  </a:lnTo>
                  <a:lnTo>
                    <a:pt x="6287" y="6458"/>
                  </a:lnTo>
                  <a:lnTo>
                    <a:pt x="4853" y="5024"/>
                  </a:lnTo>
                  <a:cubicBezTo>
                    <a:pt x="4027" y="4202"/>
                    <a:pt x="3109" y="2549"/>
                    <a:pt x="2516" y="820"/>
                  </a:cubicBezTo>
                  <a:cubicBezTo>
                    <a:pt x="2341" y="314"/>
                    <a:pt x="1871" y="0"/>
                    <a:pt x="1369" y="0"/>
                  </a:cubicBezTo>
                  <a:close/>
                </a:path>
              </a:pathLst>
            </a:custGeom>
            <a:solidFill>
              <a:srgbClr val="B7B7B7"/>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88" name="Google Shape;588;p25"/>
            <p:cNvSpPr/>
            <p:nvPr/>
          </p:nvSpPr>
          <p:spPr>
            <a:xfrm>
              <a:off x="4635239" y="3945104"/>
              <a:ext cx="527739" cy="486816"/>
            </a:xfrm>
            <a:custGeom>
              <a:rect b="b" l="l" r="r" t="t"/>
              <a:pathLst>
                <a:path extrusionOk="0" h="15334" w="16623">
                  <a:moveTo>
                    <a:pt x="1" y="1"/>
                  </a:moveTo>
                  <a:lnTo>
                    <a:pt x="14715" y="14718"/>
                  </a:lnTo>
                  <a:cubicBezTo>
                    <a:pt x="14962" y="14966"/>
                    <a:pt x="15239" y="15169"/>
                    <a:pt x="15527" y="15334"/>
                  </a:cubicBezTo>
                  <a:cubicBezTo>
                    <a:pt x="15756" y="15290"/>
                    <a:pt x="15970" y="15177"/>
                    <a:pt x="16145" y="15002"/>
                  </a:cubicBezTo>
                  <a:cubicBezTo>
                    <a:pt x="16619" y="14529"/>
                    <a:pt x="16622" y="13761"/>
                    <a:pt x="16145" y="13287"/>
                  </a:cubicBezTo>
                  <a:lnTo>
                    <a:pt x="2866" y="4"/>
                  </a:lnTo>
                  <a:lnTo>
                    <a:pt x="1" y="1"/>
                  </a:lnTo>
                  <a:close/>
                </a:path>
              </a:pathLst>
            </a:custGeom>
            <a:solidFill>
              <a:srgbClr val="CCCCC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89" name="Google Shape;589;p25"/>
            <p:cNvSpPr/>
            <p:nvPr/>
          </p:nvSpPr>
          <p:spPr>
            <a:xfrm>
              <a:off x="4332233" y="3324392"/>
              <a:ext cx="354143" cy="354016"/>
            </a:xfrm>
            <a:custGeom>
              <a:rect b="b" l="l" r="r" t="t"/>
              <a:pathLst>
                <a:path extrusionOk="0" h="11151" w="11155">
                  <a:moveTo>
                    <a:pt x="7607" y="0"/>
                  </a:moveTo>
                  <a:cubicBezTo>
                    <a:pt x="7597" y="0"/>
                    <a:pt x="7587" y="4"/>
                    <a:pt x="7579" y="11"/>
                  </a:cubicBezTo>
                  <a:lnTo>
                    <a:pt x="15" y="7576"/>
                  </a:lnTo>
                  <a:cubicBezTo>
                    <a:pt x="0" y="7590"/>
                    <a:pt x="0" y="7620"/>
                    <a:pt x="15" y="7634"/>
                  </a:cubicBezTo>
                  <a:lnTo>
                    <a:pt x="3532" y="11150"/>
                  </a:lnTo>
                  <a:lnTo>
                    <a:pt x="11154" y="3531"/>
                  </a:lnTo>
                  <a:lnTo>
                    <a:pt x="7638" y="11"/>
                  </a:lnTo>
                  <a:cubicBezTo>
                    <a:pt x="7629" y="4"/>
                    <a:pt x="7618" y="0"/>
                    <a:pt x="7607" y="0"/>
                  </a:cubicBez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90" name="Google Shape;590;p25"/>
            <p:cNvSpPr/>
            <p:nvPr/>
          </p:nvSpPr>
          <p:spPr>
            <a:xfrm>
              <a:off x="4510119" y="3341918"/>
              <a:ext cx="176262" cy="158166"/>
            </a:xfrm>
            <a:custGeom>
              <a:rect b="b" l="l" r="r" t="t"/>
              <a:pathLst>
                <a:path extrusionOk="0" h="4982" w="5552">
                  <a:moveTo>
                    <a:pt x="2004" y="1"/>
                  </a:moveTo>
                  <a:cubicBezTo>
                    <a:pt x="1653" y="1"/>
                    <a:pt x="1301" y="134"/>
                    <a:pt x="1034" y="402"/>
                  </a:cubicBezTo>
                  <a:lnTo>
                    <a:pt x="0" y="1436"/>
                  </a:lnTo>
                  <a:lnTo>
                    <a:pt x="3549" y="4981"/>
                  </a:lnTo>
                  <a:lnTo>
                    <a:pt x="5551" y="2979"/>
                  </a:lnTo>
                  <a:lnTo>
                    <a:pt x="2977" y="402"/>
                  </a:lnTo>
                  <a:cubicBezTo>
                    <a:pt x="2708" y="134"/>
                    <a:pt x="2356" y="1"/>
                    <a:pt x="2004" y="1"/>
                  </a:cubicBezTo>
                  <a:close/>
                </a:path>
              </a:pathLst>
            </a:custGeom>
            <a:solidFill>
              <a:srgbClr val="6194D6"/>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91" name="Google Shape;591;p25"/>
            <p:cNvSpPr/>
            <p:nvPr/>
          </p:nvSpPr>
          <p:spPr>
            <a:xfrm>
              <a:off x="4339154" y="3336108"/>
              <a:ext cx="353096" cy="348207"/>
            </a:xfrm>
            <a:custGeom>
              <a:rect b="b" l="l" r="r" t="t"/>
              <a:pathLst>
                <a:path extrusionOk="0" h="10968" w="11122">
                  <a:moveTo>
                    <a:pt x="7391" y="366"/>
                  </a:moveTo>
                  <a:cubicBezTo>
                    <a:pt x="7697" y="366"/>
                    <a:pt x="7998" y="483"/>
                    <a:pt x="8231" y="716"/>
                  </a:cubicBezTo>
                  <a:lnTo>
                    <a:pt x="10678" y="3158"/>
                  </a:lnTo>
                  <a:lnTo>
                    <a:pt x="3314" y="10522"/>
                  </a:lnTo>
                  <a:lnTo>
                    <a:pt x="871" y="8076"/>
                  </a:lnTo>
                  <a:cubicBezTo>
                    <a:pt x="645" y="7851"/>
                    <a:pt x="521" y="7552"/>
                    <a:pt x="521" y="7236"/>
                  </a:cubicBezTo>
                  <a:cubicBezTo>
                    <a:pt x="521" y="6919"/>
                    <a:pt x="645" y="6617"/>
                    <a:pt x="871" y="6394"/>
                  </a:cubicBezTo>
                  <a:lnTo>
                    <a:pt x="6550" y="716"/>
                  </a:lnTo>
                  <a:cubicBezTo>
                    <a:pt x="6779" y="483"/>
                    <a:pt x="7085" y="366"/>
                    <a:pt x="7391" y="366"/>
                  </a:cubicBezTo>
                  <a:close/>
                  <a:moveTo>
                    <a:pt x="7390" y="1"/>
                  </a:moveTo>
                  <a:cubicBezTo>
                    <a:pt x="6991" y="1"/>
                    <a:pt x="6592" y="152"/>
                    <a:pt x="6288" y="454"/>
                  </a:cubicBezTo>
                  <a:lnTo>
                    <a:pt x="609" y="6132"/>
                  </a:lnTo>
                  <a:cubicBezTo>
                    <a:pt x="1" y="6740"/>
                    <a:pt x="1" y="7731"/>
                    <a:pt x="609" y="8335"/>
                  </a:cubicBezTo>
                  <a:lnTo>
                    <a:pt x="3186" y="10912"/>
                  </a:lnTo>
                  <a:cubicBezTo>
                    <a:pt x="3219" y="10945"/>
                    <a:pt x="3266" y="10967"/>
                    <a:pt x="3314" y="10967"/>
                  </a:cubicBezTo>
                  <a:cubicBezTo>
                    <a:pt x="3364" y="10967"/>
                    <a:pt x="3411" y="10945"/>
                    <a:pt x="3445" y="10912"/>
                  </a:cubicBezTo>
                  <a:lnTo>
                    <a:pt x="11067" y="3289"/>
                  </a:lnTo>
                  <a:cubicBezTo>
                    <a:pt x="11100" y="3257"/>
                    <a:pt x="11121" y="3210"/>
                    <a:pt x="11121" y="3158"/>
                  </a:cubicBezTo>
                  <a:cubicBezTo>
                    <a:pt x="11121" y="3111"/>
                    <a:pt x="11100" y="3064"/>
                    <a:pt x="11067" y="3031"/>
                  </a:cubicBezTo>
                  <a:lnTo>
                    <a:pt x="8490" y="454"/>
                  </a:lnTo>
                  <a:cubicBezTo>
                    <a:pt x="8188" y="152"/>
                    <a:pt x="7789" y="1"/>
                    <a:pt x="739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92" name="Google Shape;592;p25"/>
            <p:cNvSpPr/>
            <p:nvPr/>
          </p:nvSpPr>
          <p:spPr>
            <a:xfrm>
              <a:off x="4446432" y="3439004"/>
              <a:ext cx="125403" cy="124291"/>
            </a:xfrm>
            <a:custGeom>
              <a:rect b="b" l="l" r="r" t="t"/>
              <a:pathLst>
                <a:path extrusionOk="0" h="3915" w="3950">
                  <a:moveTo>
                    <a:pt x="200" y="0"/>
                  </a:moveTo>
                  <a:cubicBezTo>
                    <a:pt x="153" y="0"/>
                    <a:pt x="105" y="17"/>
                    <a:pt x="69" y="52"/>
                  </a:cubicBezTo>
                  <a:cubicBezTo>
                    <a:pt x="0" y="125"/>
                    <a:pt x="0" y="242"/>
                    <a:pt x="69" y="314"/>
                  </a:cubicBezTo>
                  <a:lnTo>
                    <a:pt x="3619" y="3860"/>
                  </a:lnTo>
                  <a:cubicBezTo>
                    <a:pt x="3651" y="3896"/>
                    <a:pt x="3698" y="3914"/>
                    <a:pt x="3745" y="3914"/>
                  </a:cubicBezTo>
                  <a:cubicBezTo>
                    <a:pt x="3794" y="3914"/>
                    <a:pt x="3841" y="3896"/>
                    <a:pt x="3877" y="3860"/>
                  </a:cubicBezTo>
                  <a:cubicBezTo>
                    <a:pt x="3950" y="3787"/>
                    <a:pt x="3950" y="3671"/>
                    <a:pt x="3877" y="3602"/>
                  </a:cubicBezTo>
                  <a:lnTo>
                    <a:pt x="331" y="52"/>
                  </a:lnTo>
                  <a:cubicBezTo>
                    <a:pt x="295" y="17"/>
                    <a:pt x="248" y="0"/>
                    <a:pt x="200"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93" name="Google Shape;593;p25"/>
            <p:cNvSpPr/>
            <p:nvPr/>
          </p:nvSpPr>
          <p:spPr>
            <a:xfrm>
              <a:off x="4415223" y="3470117"/>
              <a:ext cx="125434" cy="124260"/>
            </a:xfrm>
            <a:custGeom>
              <a:rect b="b" l="l" r="r" t="t"/>
              <a:pathLst>
                <a:path extrusionOk="0" h="3914" w="3951">
                  <a:moveTo>
                    <a:pt x="201" y="0"/>
                  </a:moveTo>
                  <a:cubicBezTo>
                    <a:pt x="154" y="0"/>
                    <a:pt x="107" y="19"/>
                    <a:pt x="73" y="55"/>
                  </a:cubicBezTo>
                  <a:cubicBezTo>
                    <a:pt x="0" y="128"/>
                    <a:pt x="0" y="244"/>
                    <a:pt x="73" y="313"/>
                  </a:cubicBezTo>
                  <a:lnTo>
                    <a:pt x="3619" y="3863"/>
                  </a:lnTo>
                  <a:cubicBezTo>
                    <a:pt x="3655" y="3895"/>
                    <a:pt x="3702" y="3914"/>
                    <a:pt x="3750" y="3914"/>
                  </a:cubicBezTo>
                  <a:cubicBezTo>
                    <a:pt x="3797" y="3914"/>
                    <a:pt x="3844" y="3895"/>
                    <a:pt x="3877" y="3863"/>
                  </a:cubicBezTo>
                  <a:cubicBezTo>
                    <a:pt x="3950" y="3790"/>
                    <a:pt x="3950" y="3673"/>
                    <a:pt x="3877" y="3601"/>
                  </a:cubicBezTo>
                  <a:lnTo>
                    <a:pt x="331" y="55"/>
                  </a:lnTo>
                  <a:cubicBezTo>
                    <a:pt x="295" y="19"/>
                    <a:pt x="248" y="0"/>
                    <a:pt x="201"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94" name="Google Shape;594;p25"/>
            <p:cNvSpPr/>
            <p:nvPr/>
          </p:nvSpPr>
          <p:spPr>
            <a:xfrm>
              <a:off x="4384110" y="3501294"/>
              <a:ext cx="125434" cy="124291"/>
            </a:xfrm>
            <a:custGeom>
              <a:rect b="b" l="l" r="r" t="t"/>
              <a:pathLst>
                <a:path extrusionOk="0" h="3915" w="3951">
                  <a:moveTo>
                    <a:pt x="201" y="0"/>
                  </a:moveTo>
                  <a:cubicBezTo>
                    <a:pt x="154" y="0"/>
                    <a:pt x="107" y="18"/>
                    <a:pt x="70" y="52"/>
                  </a:cubicBezTo>
                  <a:cubicBezTo>
                    <a:pt x="1" y="126"/>
                    <a:pt x="1" y="242"/>
                    <a:pt x="70" y="314"/>
                  </a:cubicBezTo>
                  <a:lnTo>
                    <a:pt x="3620" y="3860"/>
                  </a:lnTo>
                  <a:cubicBezTo>
                    <a:pt x="3652" y="3896"/>
                    <a:pt x="3699" y="3915"/>
                    <a:pt x="3747" y="3915"/>
                  </a:cubicBezTo>
                  <a:cubicBezTo>
                    <a:pt x="3794" y="3915"/>
                    <a:pt x="3841" y="3896"/>
                    <a:pt x="3878" y="3860"/>
                  </a:cubicBezTo>
                  <a:cubicBezTo>
                    <a:pt x="3951" y="3787"/>
                    <a:pt x="3951" y="3671"/>
                    <a:pt x="3878" y="3602"/>
                  </a:cubicBezTo>
                  <a:lnTo>
                    <a:pt x="332" y="52"/>
                  </a:lnTo>
                  <a:cubicBezTo>
                    <a:pt x="296" y="18"/>
                    <a:pt x="249" y="0"/>
                    <a:pt x="201"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95" name="Google Shape;595;p25"/>
            <p:cNvSpPr/>
            <p:nvPr/>
          </p:nvSpPr>
          <p:spPr>
            <a:xfrm>
              <a:off x="4352933" y="3532407"/>
              <a:ext cx="125403" cy="124260"/>
            </a:xfrm>
            <a:custGeom>
              <a:rect b="b" l="l" r="r" t="t"/>
              <a:pathLst>
                <a:path extrusionOk="0" h="3914" w="3950">
                  <a:moveTo>
                    <a:pt x="201" y="1"/>
                  </a:moveTo>
                  <a:cubicBezTo>
                    <a:pt x="154" y="1"/>
                    <a:pt x="108" y="19"/>
                    <a:pt x="73" y="55"/>
                  </a:cubicBezTo>
                  <a:cubicBezTo>
                    <a:pt x="0" y="128"/>
                    <a:pt x="0" y="245"/>
                    <a:pt x="73" y="314"/>
                  </a:cubicBezTo>
                  <a:lnTo>
                    <a:pt x="3619" y="3863"/>
                  </a:lnTo>
                  <a:cubicBezTo>
                    <a:pt x="3655" y="3896"/>
                    <a:pt x="3703" y="3914"/>
                    <a:pt x="3750" y="3914"/>
                  </a:cubicBezTo>
                  <a:cubicBezTo>
                    <a:pt x="3797" y="3914"/>
                    <a:pt x="3844" y="3896"/>
                    <a:pt x="3877" y="3863"/>
                  </a:cubicBezTo>
                  <a:cubicBezTo>
                    <a:pt x="3950" y="3790"/>
                    <a:pt x="3950" y="3674"/>
                    <a:pt x="3877" y="3601"/>
                  </a:cubicBezTo>
                  <a:lnTo>
                    <a:pt x="331" y="55"/>
                  </a:lnTo>
                  <a:cubicBezTo>
                    <a:pt x="295" y="19"/>
                    <a:pt x="248" y="1"/>
                    <a:pt x="201"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96" name="Google Shape;596;p25"/>
            <p:cNvSpPr/>
            <p:nvPr/>
          </p:nvSpPr>
          <p:spPr>
            <a:xfrm>
              <a:off x="4539803" y="3345537"/>
              <a:ext cx="125403" cy="124260"/>
            </a:xfrm>
            <a:custGeom>
              <a:rect b="b" l="l" r="r" t="t"/>
              <a:pathLst>
                <a:path extrusionOk="0" h="3914" w="3950">
                  <a:moveTo>
                    <a:pt x="201" y="0"/>
                  </a:moveTo>
                  <a:cubicBezTo>
                    <a:pt x="154" y="0"/>
                    <a:pt x="108" y="19"/>
                    <a:pt x="73" y="55"/>
                  </a:cubicBezTo>
                  <a:cubicBezTo>
                    <a:pt x="1" y="128"/>
                    <a:pt x="1" y="244"/>
                    <a:pt x="73" y="314"/>
                  </a:cubicBezTo>
                  <a:lnTo>
                    <a:pt x="3619" y="3863"/>
                  </a:lnTo>
                  <a:cubicBezTo>
                    <a:pt x="3655" y="3896"/>
                    <a:pt x="3702" y="3913"/>
                    <a:pt x="3750" y="3913"/>
                  </a:cubicBezTo>
                  <a:cubicBezTo>
                    <a:pt x="3797" y="3913"/>
                    <a:pt x="3845" y="3896"/>
                    <a:pt x="3877" y="3863"/>
                  </a:cubicBezTo>
                  <a:cubicBezTo>
                    <a:pt x="3950" y="3790"/>
                    <a:pt x="3950" y="3673"/>
                    <a:pt x="3877" y="3601"/>
                  </a:cubicBezTo>
                  <a:lnTo>
                    <a:pt x="332" y="55"/>
                  </a:lnTo>
                  <a:cubicBezTo>
                    <a:pt x="295" y="19"/>
                    <a:pt x="248" y="0"/>
                    <a:pt x="201"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97" name="Google Shape;597;p25"/>
            <p:cNvSpPr/>
            <p:nvPr/>
          </p:nvSpPr>
          <p:spPr>
            <a:xfrm>
              <a:off x="4508722" y="3376714"/>
              <a:ext cx="125434" cy="124291"/>
            </a:xfrm>
            <a:custGeom>
              <a:rect b="b" l="l" r="r" t="t"/>
              <a:pathLst>
                <a:path extrusionOk="0" h="3915" w="3951">
                  <a:moveTo>
                    <a:pt x="200" y="0"/>
                  </a:moveTo>
                  <a:cubicBezTo>
                    <a:pt x="153" y="0"/>
                    <a:pt x="106" y="18"/>
                    <a:pt x="69" y="53"/>
                  </a:cubicBezTo>
                  <a:cubicBezTo>
                    <a:pt x="0" y="125"/>
                    <a:pt x="0" y="241"/>
                    <a:pt x="69" y="315"/>
                  </a:cubicBezTo>
                  <a:lnTo>
                    <a:pt x="3618" y="3860"/>
                  </a:lnTo>
                  <a:cubicBezTo>
                    <a:pt x="3651" y="3897"/>
                    <a:pt x="3699" y="3914"/>
                    <a:pt x="3746" y="3914"/>
                  </a:cubicBezTo>
                  <a:cubicBezTo>
                    <a:pt x="3793" y="3914"/>
                    <a:pt x="3841" y="3897"/>
                    <a:pt x="3877" y="3860"/>
                  </a:cubicBezTo>
                  <a:cubicBezTo>
                    <a:pt x="3950" y="3787"/>
                    <a:pt x="3950" y="3670"/>
                    <a:pt x="3877" y="3601"/>
                  </a:cubicBezTo>
                  <a:lnTo>
                    <a:pt x="331" y="53"/>
                  </a:lnTo>
                  <a:cubicBezTo>
                    <a:pt x="295" y="18"/>
                    <a:pt x="248" y="0"/>
                    <a:pt x="200"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98" name="Google Shape;598;p25"/>
            <p:cNvSpPr/>
            <p:nvPr/>
          </p:nvSpPr>
          <p:spPr>
            <a:xfrm>
              <a:off x="4477513" y="3407827"/>
              <a:ext cx="125434" cy="124260"/>
            </a:xfrm>
            <a:custGeom>
              <a:rect b="b" l="l" r="r" t="t"/>
              <a:pathLst>
                <a:path extrusionOk="0" h="3914" w="3951">
                  <a:moveTo>
                    <a:pt x="202" y="0"/>
                  </a:moveTo>
                  <a:cubicBezTo>
                    <a:pt x="156" y="0"/>
                    <a:pt x="109" y="19"/>
                    <a:pt x="73" y="55"/>
                  </a:cubicBezTo>
                  <a:cubicBezTo>
                    <a:pt x="0" y="128"/>
                    <a:pt x="0" y="244"/>
                    <a:pt x="73" y="313"/>
                  </a:cubicBezTo>
                  <a:lnTo>
                    <a:pt x="3618" y="3863"/>
                  </a:lnTo>
                  <a:cubicBezTo>
                    <a:pt x="3655" y="3895"/>
                    <a:pt x="3702" y="3914"/>
                    <a:pt x="3749" y="3914"/>
                  </a:cubicBezTo>
                  <a:cubicBezTo>
                    <a:pt x="3797" y="3914"/>
                    <a:pt x="3845" y="3895"/>
                    <a:pt x="3877" y="3863"/>
                  </a:cubicBezTo>
                  <a:cubicBezTo>
                    <a:pt x="3950" y="3790"/>
                    <a:pt x="3950" y="3673"/>
                    <a:pt x="3877" y="3601"/>
                  </a:cubicBezTo>
                  <a:lnTo>
                    <a:pt x="332" y="55"/>
                  </a:lnTo>
                  <a:cubicBezTo>
                    <a:pt x="295" y="19"/>
                    <a:pt x="249" y="0"/>
                    <a:pt x="202"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99" name="Google Shape;599;p25"/>
            <p:cNvSpPr/>
            <p:nvPr/>
          </p:nvSpPr>
          <p:spPr>
            <a:xfrm>
              <a:off x="4814522" y="3680799"/>
              <a:ext cx="493610" cy="493515"/>
            </a:xfrm>
            <a:custGeom>
              <a:rect b="b" l="l" r="r" t="t"/>
              <a:pathLst>
                <a:path extrusionOk="0" h="15545" w="15548">
                  <a:moveTo>
                    <a:pt x="8340" y="1"/>
                  </a:moveTo>
                  <a:lnTo>
                    <a:pt x="0" y="8341"/>
                  </a:lnTo>
                  <a:lnTo>
                    <a:pt x="7208" y="15544"/>
                  </a:lnTo>
                  <a:lnTo>
                    <a:pt x="15548" y="7209"/>
                  </a:lnTo>
                  <a:lnTo>
                    <a:pt x="8340" y="1"/>
                  </a:ln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00" name="Google Shape;600;p25"/>
            <p:cNvSpPr/>
            <p:nvPr/>
          </p:nvSpPr>
          <p:spPr>
            <a:xfrm>
              <a:off x="4941420" y="3680799"/>
              <a:ext cx="366715" cy="366747"/>
            </a:xfrm>
            <a:custGeom>
              <a:rect b="b" l="l" r="r" t="t"/>
              <a:pathLst>
                <a:path extrusionOk="0" h="11552" w="11551">
                  <a:moveTo>
                    <a:pt x="4343" y="1"/>
                  </a:moveTo>
                  <a:lnTo>
                    <a:pt x="0" y="4344"/>
                  </a:lnTo>
                  <a:lnTo>
                    <a:pt x="7208" y="11551"/>
                  </a:lnTo>
                  <a:lnTo>
                    <a:pt x="11551" y="7209"/>
                  </a:lnTo>
                  <a:lnTo>
                    <a:pt x="4343" y="1"/>
                  </a:lnTo>
                  <a:close/>
                </a:path>
              </a:pathLst>
            </a:custGeom>
            <a:solidFill>
              <a:srgbClr val="6194D6"/>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01" name="Google Shape;601;p25"/>
            <p:cNvSpPr/>
            <p:nvPr/>
          </p:nvSpPr>
          <p:spPr>
            <a:xfrm>
              <a:off x="4808712" y="3675021"/>
              <a:ext cx="505198" cy="505198"/>
            </a:xfrm>
            <a:custGeom>
              <a:rect b="b" l="l" r="r" t="t"/>
              <a:pathLst>
                <a:path extrusionOk="0" h="15913" w="15913">
                  <a:moveTo>
                    <a:pt x="8523" y="442"/>
                  </a:moveTo>
                  <a:lnTo>
                    <a:pt x="15469" y="7391"/>
                  </a:lnTo>
                  <a:lnTo>
                    <a:pt x="7391" y="15468"/>
                  </a:lnTo>
                  <a:lnTo>
                    <a:pt x="442" y="8523"/>
                  </a:lnTo>
                  <a:lnTo>
                    <a:pt x="8523" y="442"/>
                  </a:lnTo>
                  <a:close/>
                  <a:moveTo>
                    <a:pt x="8523" y="0"/>
                  </a:moveTo>
                  <a:cubicBezTo>
                    <a:pt x="8476" y="0"/>
                    <a:pt x="8428" y="17"/>
                    <a:pt x="8392" y="52"/>
                  </a:cubicBezTo>
                  <a:lnTo>
                    <a:pt x="56" y="8392"/>
                  </a:lnTo>
                  <a:cubicBezTo>
                    <a:pt x="19" y="8424"/>
                    <a:pt x="1" y="8471"/>
                    <a:pt x="1" y="8523"/>
                  </a:cubicBezTo>
                  <a:cubicBezTo>
                    <a:pt x="1" y="8570"/>
                    <a:pt x="19" y="8617"/>
                    <a:pt x="56" y="8649"/>
                  </a:cubicBezTo>
                  <a:lnTo>
                    <a:pt x="7260" y="15857"/>
                  </a:lnTo>
                  <a:cubicBezTo>
                    <a:pt x="7296" y="15894"/>
                    <a:pt x="7344" y="15912"/>
                    <a:pt x="7391" y="15912"/>
                  </a:cubicBezTo>
                  <a:cubicBezTo>
                    <a:pt x="7438" y="15912"/>
                    <a:pt x="7485" y="15894"/>
                    <a:pt x="7522" y="15857"/>
                  </a:cubicBezTo>
                  <a:lnTo>
                    <a:pt x="15857" y="7518"/>
                  </a:lnTo>
                  <a:cubicBezTo>
                    <a:pt x="15894" y="7485"/>
                    <a:pt x="15913" y="7438"/>
                    <a:pt x="15913" y="7391"/>
                  </a:cubicBezTo>
                  <a:cubicBezTo>
                    <a:pt x="15913" y="7339"/>
                    <a:pt x="15894" y="7295"/>
                    <a:pt x="15857" y="7259"/>
                  </a:cubicBezTo>
                  <a:lnTo>
                    <a:pt x="8654" y="52"/>
                  </a:lnTo>
                  <a:cubicBezTo>
                    <a:pt x="8618" y="17"/>
                    <a:pt x="8570" y="0"/>
                    <a:pt x="8523"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400"/>
            </a:p>
          </p:txBody>
        </p:sp>
        <p:sp>
          <p:nvSpPr>
            <p:cNvPr id="602" name="Google Shape;602;p25"/>
            <p:cNvSpPr/>
            <p:nvPr/>
          </p:nvSpPr>
          <p:spPr>
            <a:xfrm>
              <a:off x="4974343" y="3820619"/>
              <a:ext cx="200771" cy="200898"/>
            </a:xfrm>
            <a:custGeom>
              <a:rect b="b" l="l" r="r" t="t"/>
              <a:pathLst>
                <a:path extrusionOk="0" h="6328" w="6324">
                  <a:moveTo>
                    <a:pt x="1428" y="1"/>
                  </a:moveTo>
                  <a:lnTo>
                    <a:pt x="0" y="1429"/>
                  </a:lnTo>
                  <a:lnTo>
                    <a:pt x="1734" y="3164"/>
                  </a:lnTo>
                  <a:lnTo>
                    <a:pt x="0" y="4898"/>
                  </a:lnTo>
                  <a:lnTo>
                    <a:pt x="1428" y="6328"/>
                  </a:lnTo>
                  <a:lnTo>
                    <a:pt x="3164" y="4592"/>
                  </a:lnTo>
                  <a:lnTo>
                    <a:pt x="4896" y="6328"/>
                  </a:lnTo>
                  <a:lnTo>
                    <a:pt x="6324" y="4898"/>
                  </a:lnTo>
                  <a:lnTo>
                    <a:pt x="4590" y="3164"/>
                  </a:lnTo>
                  <a:lnTo>
                    <a:pt x="6324" y="1429"/>
                  </a:lnTo>
                  <a:lnTo>
                    <a:pt x="4896" y="1"/>
                  </a:lnTo>
                  <a:lnTo>
                    <a:pt x="3164" y="1738"/>
                  </a:lnTo>
                  <a:lnTo>
                    <a:pt x="1428" y="1"/>
                  </a:ln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03" name="Google Shape;603;p25"/>
            <p:cNvSpPr/>
            <p:nvPr/>
          </p:nvSpPr>
          <p:spPr>
            <a:xfrm>
              <a:off x="4981518" y="3820619"/>
              <a:ext cx="193596" cy="193660"/>
            </a:xfrm>
            <a:custGeom>
              <a:rect b="b" l="l" r="r" t="t"/>
              <a:pathLst>
                <a:path extrusionOk="0" h="6100" w="6098">
                  <a:moveTo>
                    <a:pt x="1202" y="1"/>
                  </a:moveTo>
                  <a:lnTo>
                    <a:pt x="1" y="1202"/>
                  </a:lnTo>
                  <a:lnTo>
                    <a:pt x="4897" y="6099"/>
                  </a:lnTo>
                  <a:lnTo>
                    <a:pt x="6098" y="4898"/>
                  </a:lnTo>
                  <a:lnTo>
                    <a:pt x="4364" y="3164"/>
                  </a:lnTo>
                  <a:lnTo>
                    <a:pt x="6098" y="1429"/>
                  </a:lnTo>
                  <a:lnTo>
                    <a:pt x="4670" y="1"/>
                  </a:lnTo>
                  <a:lnTo>
                    <a:pt x="2938" y="1738"/>
                  </a:lnTo>
                  <a:lnTo>
                    <a:pt x="1202" y="1"/>
                  </a:lnTo>
                  <a:close/>
                </a:path>
              </a:pathLst>
            </a:custGeom>
            <a:solidFill>
              <a:srgbClr val="D0E0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04" name="Google Shape;604;p25"/>
            <p:cNvSpPr/>
            <p:nvPr/>
          </p:nvSpPr>
          <p:spPr>
            <a:xfrm>
              <a:off x="4967993" y="3814872"/>
              <a:ext cx="213597" cy="212423"/>
            </a:xfrm>
            <a:custGeom>
              <a:rect b="b" l="l" r="r" t="t"/>
              <a:pathLst>
                <a:path extrusionOk="0" h="6691" w="6728">
                  <a:moveTo>
                    <a:pt x="5096" y="441"/>
                  </a:moveTo>
                  <a:lnTo>
                    <a:pt x="6265" y="1610"/>
                  </a:lnTo>
                  <a:lnTo>
                    <a:pt x="4659" y="3214"/>
                  </a:lnTo>
                  <a:cubicBezTo>
                    <a:pt x="4590" y="3288"/>
                    <a:pt x="4590" y="3404"/>
                    <a:pt x="4659" y="3477"/>
                  </a:cubicBezTo>
                  <a:lnTo>
                    <a:pt x="6265" y="5079"/>
                  </a:lnTo>
                  <a:lnTo>
                    <a:pt x="5096" y="6247"/>
                  </a:lnTo>
                  <a:lnTo>
                    <a:pt x="3491" y="4645"/>
                  </a:lnTo>
                  <a:cubicBezTo>
                    <a:pt x="3457" y="4609"/>
                    <a:pt x="3410" y="4590"/>
                    <a:pt x="3363" y="4590"/>
                  </a:cubicBezTo>
                  <a:cubicBezTo>
                    <a:pt x="3316" y="4590"/>
                    <a:pt x="3269" y="4609"/>
                    <a:pt x="3233" y="4645"/>
                  </a:cubicBezTo>
                  <a:lnTo>
                    <a:pt x="1628" y="6247"/>
                  </a:lnTo>
                  <a:lnTo>
                    <a:pt x="459" y="5079"/>
                  </a:lnTo>
                  <a:lnTo>
                    <a:pt x="2065" y="3477"/>
                  </a:lnTo>
                  <a:cubicBezTo>
                    <a:pt x="2137" y="3404"/>
                    <a:pt x="2137" y="3288"/>
                    <a:pt x="2065" y="3214"/>
                  </a:cubicBezTo>
                  <a:lnTo>
                    <a:pt x="459" y="1610"/>
                  </a:lnTo>
                  <a:lnTo>
                    <a:pt x="1628" y="441"/>
                  </a:lnTo>
                  <a:lnTo>
                    <a:pt x="3233" y="2046"/>
                  </a:lnTo>
                  <a:cubicBezTo>
                    <a:pt x="3269" y="2083"/>
                    <a:pt x="3316" y="2101"/>
                    <a:pt x="3363" y="2101"/>
                  </a:cubicBezTo>
                  <a:cubicBezTo>
                    <a:pt x="3410" y="2101"/>
                    <a:pt x="3457" y="2083"/>
                    <a:pt x="3491" y="2046"/>
                  </a:cubicBezTo>
                  <a:lnTo>
                    <a:pt x="5096" y="441"/>
                  </a:lnTo>
                  <a:close/>
                  <a:moveTo>
                    <a:pt x="5096" y="0"/>
                  </a:moveTo>
                  <a:cubicBezTo>
                    <a:pt x="5049" y="0"/>
                    <a:pt x="5002" y="19"/>
                    <a:pt x="4965" y="51"/>
                  </a:cubicBezTo>
                  <a:lnTo>
                    <a:pt x="3364" y="1657"/>
                  </a:lnTo>
                  <a:lnTo>
                    <a:pt x="1759" y="51"/>
                  </a:lnTo>
                  <a:cubicBezTo>
                    <a:pt x="1724" y="18"/>
                    <a:pt x="1676" y="2"/>
                    <a:pt x="1628" y="2"/>
                  </a:cubicBezTo>
                  <a:cubicBezTo>
                    <a:pt x="1580" y="2"/>
                    <a:pt x="1533" y="18"/>
                    <a:pt x="1500" y="51"/>
                  </a:cubicBezTo>
                  <a:lnTo>
                    <a:pt x="69" y="1482"/>
                  </a:lnTo>
                  <a:cubicBezTo>
                    <a:pt x="0" y="1551"/>
                    <a:pt x="0" y="1667"/>
                    <a:pt x="69" y="1741"/>
                  </a:cubicBezTo>
                  <a:lnTo>
                    <a:pt x="1675" y="3345"/>
                  </a:lnTo>
                  <a:lnTo>
                    <a:pt x="69" y="4951"/>
                  </a:lnTo>
                  <a:cubicBezTo>
                    <a:pt x="0" y="5020"/>
                    <a:pt x="0" y="5136"/>
                    <a:pt x="69" y="5210"/>
                  </a:cubicBezTo>
                  <a:lnTo>
                    <a:pt x="1500" y="6637"/>
                  </a:lnTo>
                  <a:cubicBezTo>
                    <a:pt x="1533" y="6673"/>
                    <a:pt x="1580" y="6691"/>
                    <a:pt x="1628" y="6691"/>
                  </a:cubicBezTo>
                  <a:cubicBezTo>
                    <a:pt x="1679" y="6691"/>
                    <a:pt x="1722" y="6673"/>
                    <a:pt x="1759" y="6637"/>
                  </a:cubicBezTo>
                  <a:lnTo>
                    <a:pt x="3364" y="5031"/>
                  </a:lnTo>
                  <a:lnTo>
                    <a:pt x="4965" y="6637"/>
                  </a:lnTo>
                  <a:cubicBezTo>
                    <a:pt x="5002" y="6673"/>
                    <a:pt x="5049" y="6691"/>
                    <a:pt x="5096" y="6691"/>
                  </a:cubicBezTo>
                  <a:cubicBezTo>
                    <a:pt x="5144" y="6691"/>
                    <a:pt x="5191" y="6673"/>
                    <a:pt x="5227" y="6637"/>
                  </a:cubicBezTo>
                  <a:lnTo>
                    <a:pt x="6655" y="5210"/>
                  </a:lnTo>
                  <a:cubicBezTo>
                    <a:pt x="6727" y="5136"/>
                    <a:pt x="6727" y="5020"/>
                    <a:pt x="6655" y="4951"/>
                  </a:cubicBezTo>
                  <a:lnTo>
                    <a:pt x="5049" y="3345"/>
                  </a:lnTo>
                  <a:lnTo>
                    <a:pt x="6655" y="1741"/>
                  </a:lnTo>
                  <a:cubicBezTo>
                    <a:pt x="6727" y="1667"/>
                    <a:pt x="6727" y="1551"/>
                    <a:pt x="6655" y="1482"/>
                  </a:cubicBezTo>
                  <a:lnTo>
                    <a:pt x="5227" y="51"/>
                  </a:lnTo>
                  <a:cubicBezTo>
                    <a:pt x="5191" y="19"/>
                    <a:pt x="5144" y="0"/>
                    <a:pt x="5096"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605" name="Google Shape;605;p25"/>
          <p:cNvGrpSpPr/>
          <p:nvPr/>
        </p:nvGrpSpPr>
        <p:grpSpPr>
          <a:xfrm>
            <a:off x="6975080" y="3754525"/>
            <a:ext cx="458751" cy="192781"/>
            <a:chOff x="5427392" y="3652956"/>
            <a:chExt cx="296236" cy="133625"/>
          </a:xfrm>
        </p:grpSpPr>
        <p:sp>
          <p:nvSpPr>
            <p:cNvPr id="606" name="Google Shape;606;p25"/>
            <p:cNvSpPr/>
            <p:nvPr/>
          </p:nvSpPr>
          <p:spPr>
            <a:xfrm>
              <a:off x="5433170" y="3658734"/>
              <a:ext cx="284648" cy="122069"/>
            </a:xfrm>
            <a:custGeom>
              <a:rect b="b" l="l" r="r" t="t"/>
              <a:pathLst>
                <a:path extrusionOk="0" h="3845" w="8966">
                  <a:moveTo>
                    <a:pt x="4485" y="0"/>
                  </a:moveTo>
                  <a:cubicBezTo>
                    <a:pt x="2010" y="0"/>
                    <a:pt x="0" y="859"/>
                    <a:pt x="0" y="1923"/>
                  </a:cubicBezTo>
                  <a:cubicBezTo>
                    <a:pt x="0" y="2981"/>
                    <a:pt x="2010" y="3845"/>
                    <a:pt x="4485" y="3845"/>
                  </a:cubicBezTo>
                  <a:cubicBezTo>
                    <a:pt x="6961" y="3845"/>
                    <a:pt x="8966" y="2981"/>
                    <a:pt x="8966" y="1923"/>
                  </a:cubicBezTo>
                  <a:cubicBezTo>
                    <a:pt x="8966" y="859"/>
                    <a:pt x="6961" y="0"/>
                    <a:pt x="4485"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07" name="Google Shape;607;p25"/>
            <p:cNvSpPr/>
            <p:nvPr/>
          </p:nvSpPr>
          <p:spPr>
            <a:xfrm>
              <a:off x="5427392" y="3652956"/>
              <a:ext cx="296236" cy="133625"/>
            </a:xfrm>
            <a:custGeom>
              <a:rect b="b" l="l" r="r" t="t"/>
              <a:pathLst>
                <a:path extrusionOk="0" h="4209" w="9331">
                  <a:moveTo>
                    <a:pt x="4667" y="368"/>
                  </a:moveTo>
                  <a:cubicBezTo>
                    <a:pt x="6997" y="368"/>
                    <a:pt x="8966" y="1162"/>
                    <a:pt x="8966" y="2105"/>
                  </a:cubicBezTo>
                  <a:cubicBezTo>
                    <a:pt x="8966" y="3047"/>
                    <a:pt x="6997" y="3840"/>
                    <a:pt x="4667" y="3840"/>
                  </a:cubicBezTo>
                  <a:cubicBezTo>
                    <a:pt x="2338" y="3840"/>
                    <a:pt x="367" y="3047"/>
                    <a:pt x="367" y="2105"/>
                  </a:cubicBezTo>
                  <a:cubicBezTo>
                    <a:pt x="367" y="1162"/>
                    <a:pt x="2338" y="368"/>
                    <a:pt x="4667" y="368"/>
                  </a:cubicBezTo>
                  <a:close/>
                  <a:moveTo>
                    <a:pt x="4667" y="1"/>
                  </a:moveTo>
                  <a:cubicBezTo>
                    <a:pt x="2049" y="1"/>
                    <a:pt x="1" y="925"/>
                    <a:pt x="1" y="2105"/>
                  </a:cubicBezTo>
                  <a:cubicBezTo>
                    <a:pt x="1" y="3284"/>
                    <a:pt x="2049" y="4208"/>
                    <a:pt x="4667" y="4208"/>
                  </a:cubicBezTo>
                  <a:cubicBezTo>
                    <a:pt x="7281" y="4208"/>
                    <a:pt x="9330" y="3284"/>
                    <a:pt x="9330" y="2105"/>
                  </a:cubicBezTo>
                  <a:cubicBezTo>
                    <a:pt x="9330" y="925"/>
                    <a:pt x="7281" y="1"/>
                    <a:pt x="4667"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08" name="Google Shape;608;p25"/>
            <p:cNvSpPr/>
            <p:nvPr/>
          </p:nvSpPr>
          <p:spPr>
            <a:xfrm>
              <a:off x="5569656" y="3679529"/>
              <a:ext cx="11715" cy="83718"/>
            </a:xfrm>
            <a:custGeom>
              <a:rect b="b" l="l" r="r" t="t"/>
              <a:pathLst>
                <a:path extrusionOk="0" h="2637" w="369">
                  <a:moveTo>
                    <a:pt x="186" y="1"/>
                  </a:moveTo>
                  <a:cubicBezTo>
                    <a:pt x="84" y="1"/>
                    <a:pt x="0" y="85"/>
                    <a:pt x="0" y="186"/>
                  </a:cubicBezTo>
                  <a:lnTo>
                    <a:pt x="0" y="2454"/>
                  </a:lnTo>
                  <a:cubicBezTo>
                    <a:pt x="0" y="2556"/>
                    <a:pt x="84" y="2637"/>
                    <a:pt x="186" y="2637"/>
                  </a:cubicBezTo>
                  <a:cubicBezTo>
                    <a:pt x="288" y="2637"/>
                    <a:pt x="368" y="2556"/>
                    <a:pt x="368" y="2454"/>
                  </a:cubicBezTo>
                  <a:lnTo>
                    <a:pt x="368" y="186"/>
                  </a:lnTo>
                  <a:cubicBezTo>
                    <a:pt x="368" y="85"/>
                    <a:pt x="288" y="1"/>
                    <a:pt x="18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sp>
        <p:nvSpPr>
          <p:cNvPr id="609" name="Google Shape;609;p25"/>
          <p:cNvSpPr txBox="1"/>
          <p:nvPr/>
        </p:nvSpPr>
        <p:spPr>
          <a:xfrm>
            <a:off x="1984100" y="260850"/>
            <a:ext cx="4140000" cy="966300"/>
          </a:xfrm>
          <a:prstGeom prst="rect">
            <a:avLst/>
          </a:prstGeom>
          <a:no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b="1" lang="ar" sz="5000">
                <a:solidFill>
                  <a:schemeClr val="accent1"/>
                </a:solidFill>
                <a:latin typeface="Mada"/>
                <a:ea typeface="Mada"/>
                <a:cs typeface="Mada"/>
                <a:sym typeface="Mada"/>
              </a:rPr>
              <a:t>THANKS!!</a:t>
            </a:r>
            <a:endParaRPr b="1" sz="5000">
              <a:solidFill>
                <a:schemeClr val="accent1"/>
              </a:solidFill>
              <a:latin typeface="Mada"/>
              <a:ea typeface="Mada"/>
              <a:cs typeface="Mada"/>
              <a:sym typeface="Mada"/>
            </a:endParaRPr>
          </a:p>
        </p:txBody>
      </p:sp>
      <p:grpSp>
        <p:nvGrpSpPr>
          <p:cNvPr id="610" name="Google Shape;610;p25"/>
          <p:cNvGrpSpPr/>
          <p:nvPr/>
        </p:nvGrpSpPr>
        <p:grpSpPr>
          <a:xfrm>
            <a:off x="-1679310" y="5750031"/>
            <a:ext cx="10343669" cy="4602603"/>
            <a:chOff x="-1557559" y="5606217"/>
            <a:chExt cx="10384167" cy="4605366"/>
          </a:xfrm>
        </p:grpSpPr>
        <p:sp>
          <p:nvSpPr>
            <p:cNvPr id="611" name="Google Shape;611;p25"/>
            <p:cNvSpPr/>
            <p:nvPr/>
          </p:nvSpPr>
          <p:spPr>
            <a:xfrm rot="844026">
              <a:off x="-1318394" y="6118960"/>
              <a:ext cx="4315373" cy="250202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612" name="Google Shape;612;p25"/>
            <p:cNvSpPr/>
            <p:nvPr/>
          </p:nvSpPr>
          <p:spPr>
            <a:xfrm rot="-9658027">
              <a:off x="4500214" y="6206605"/>
              <a:ext cx="4065076" cy="228373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613" name="Google Shape;613;p25"/>
            <p:cNvSpPr/>
            <p:nvPr/>
          </p:nvSpPr>
          <p:spPr>
            <a:xfrm rot="-10142682">
              <a:off x="2186869" y="8368856"/>
              <a:ext cx="3760268" cy="1499130"/>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614" name="Google Shape;614;p25"/>
            <p:cNvSpPr txBox="1"/>
            <p:nvPr/>
          </p:nvSpPr>
          <p:spPr>
            <a:xfrm>
              <a:off x="136688" y="6779083"/>
              <a:ext cx="2783400" cy="12270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000">
                  <a:latin typeface="Mada"/>
                  <a:ea typeface="Mada"/>
                  <a:cs typeface="Mada"/>
                  <a:sym typeface="Mada"/>
                </a:rPr>
                <a:t>Females co-leaders:</a:t>
              </a:r>
              <a:endParaRPr b="1"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Raghad AlKhashan </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Amirah Aldakhilallah</a:t>
              </a:r>
              <a:endParaRPr sz="2000">
                <a:latin typeface="Mada"/>
                <a:ea typeface="Mada"/>
                <a:cs typeface="Mada"/>
                <a:sym typeface="Mada"/>
              </a:endParaRPr>
            </a:p>
          </p:txBody>
        </p:sp>
        <p:sp>
          <p:nvSpPr>
            <p:cNvPr id="615" name="Google Shape;615;p25"/>
            <p:cNvSpPr txBox="1"/>
            <p:nvPr/>
          </p:nvSpPr>
          <p:spPr>
            <a:xfrm>
              <a:off x="4663425" y="6779086"/>
              <a:ext cx="2783400" cy="16272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000">
                  <a:latin typeface="Mada"/>
                  <a:ea typeface="Mada"/>
                  <a:cs typeface="Mada"/>
                  <a:sym typeface="Mada"/>
                </a:rPr>
                <a:t>Males co-leaders:</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Mashal AbaAlkhail</a:t>
              </a:r>
              <a:endParaRPr sz="2000">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ar" sz="2000">
                  <a:solidFill>
                    <a:schemeClr val="dk1"/>
                  </a:solidFill>
                  <a:latin typeface="Mada"/>
                  <a:ea typeface="Mada"/>
                  <a:cs typeface="Mada"/>
                  <a:sym typeface="Mada"/>
                </a:rPr>
                <a:t>Nawaf Albhijan</a:t>
              </a:r>
              <a:endParaRPr sz="2000">
                <a:latin typeface="Mada"/>
                <a:ea typeface="Mada"/>
                <a:cs typeface="Mada"/>
                <a:sym typeface="Mada"/>
              </a:endParaRPr>
            </a:p>
            <a:p>
              <a:pPr indent="0" lvl="0" marL="0" rtl="0" algn="ctr">
                <a:spcBef>
                  <a:spcPts val="0"/>
                </a:spcBef>
                <a:spcAft>
                  <a:spcPts val="0"/>
                </a:spcAft>
                <a:buNone/>
              </a:pPr>
              <a:r>
                <a:t/>
              </a:r>
              <a:endParaRPr sz="2000">
                <a:latin typeface="Mada"/>
                <a:ea typeface="Mada"/>
                <a:cs typeface="Mada"/>
                <a:sym typeface="Mada"/>
              </a:endParaRPr>
            </a:p>
            <a:p>
              <a:pPr indent="0" lvl="0" marL="0" rtl="0" algn="ctr">
                <a:spcBef>
                  <a:spcPts val="0"/>
                </a:spcBef>
                <a:spcAft>
                  <a:spcPts val="0"/>
                </a:spcAft>
                <a:buNone/>
              </a:pPr>
              <a:r>
                <a:t/>
              </a:r>
              <a:endParaRPr b="1" sz="2000">
                <a:latin typeface="Mada"/>
                <a:ea typeface="Mada"/>
                <a:cs typeface="Mada"/>
                <a:sym typeface="Mada"/>
              </a:endParaRPr>
            </a:p>
          </p:txBody>
        </p:sp>
        <p:grpSp>
          <p:nvGrpSpPr>
            <p:cNvPr id="616" name="Google Shape;616;p25"/>
            <p:cNvGrpSpPr/>
            <p:nvPr/>
          </p:nvGrpSpPr>
          <p:grpSpPr>
            <a:xfrm>
              <a:off x="1656025" y="8761125"/>
              <a:ext cx="4020900" cy="998700"/>
              <a:chOff x="1656025" y="8761125"/>
              <a:chExt cx="4020900" cy="998700"/>
            </a:xfrm>
          </p:grpSpPr>
          <p:sp>
            <p:nvSpPr>
              <p:cNvPr id="617" name="Google Shape;617;p25"/>
              <p:cNvSpPr txBox="1"/>
              <p:nvPr/>
            </p:nvSpPr>
            <p:spPr>
              <a:xfrm>
                <a:off x="1656025" y="8761125"/>
                <a:ext cx="4020900" cy="9987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2000">
                    <a:latin typeface="Pacifico"/>
                    <a:ea typeface="Pacifico"/>
                    <a:cs typeface="Pacifico"/>
                    <a:sym typeface="Pacifico"/>
                  </a:rPr>
                  <a:t>Send us your feedback:</a:t>
                </a:r>
                <a:endParaRPr sz="2000">
                  <a:latin typeface="Pacifico"/>
                  <a:ea typeface="Pacifico"/>
                  <a:cs typeface="Pacifico"/>
                  <a:sym typeface="Pacifico"/>
                </a:endParaRPr>
              </a:p>
              <a:p>
                <a:pPr indent="0" lvl="0" marL="0" rtl="0" algn="ctr">
                  <a:spcBef>
                    <a:spcPts val="0"/>
                  </a:spcBef>
                  <a:spcAft>
                    <a:spcPts val="0"/>
                  </a:spcAft>
                  <a:buNone/>
                </a:pPr>
                <a:r>
                  <a:rPr lang="ar" sz="2000">
                    <a:latin typeface="Pacifico"/>
                    <a:ea typeface="Pacifico"/>
                    <a:cs typeface="Pacifico"/>
                    <a:sym typeface="Pacifico"/>
                  </a:rPr>
                  <a:t>We are all ears!</a:t>
                </a:r>
                <a:endParaRPr sz="2000">
                  <a:latin typeface="Pacifico"/>
                  <a:ea typeface="Pacifico"/>
                  <a:cs typeface="Pacifico"/>
                  <a:sym typeface="Pacifico"/>
                </a:endParaRPr>
              </a:p>
            </p:txBody>
          </p:sp>
          <p:pic>
            <p:nvPicPr>
              <p:cNvPr id="618" name="Google Shape;618;p25">
                <a:hlinkClick r:id="rId3"/>
              </p:cNvPr>
              <p:cNvPicPr preferRelativeResize="0"/>
              <p:nvPr/>
            </p:nvPicPr>
            <p:blipFill>
              <a:blip r:embed="rId4">
                <a:alphaModFix/>
              </a:blip>
              <a:stretch>
                <a:fillRect/>
              </a:stretch>
            </p:blipFill>
            <p:spPr>
              <a:xfrm>
                <a:off x="5035175" y="8789299"/>
                <a:ext cx="347000" cy="477591"/>
              </a:xfrm>
              <a:prstGeom prst="rect">
                <a:avLst/>
              </a:prstGeom>
              <a:noFill/>
              <a:ln>
                <a:noFill/>
              </a:ln>
            </p:spPr>
          </p:pic>
        </p:grpSp>
      </p:grpSp>
      <p:grpSp>
        <p:nvGrpSpPr>
          <p:cNvPr id="619" name="Google Shape;619;p25"/>
          <p:cNvGrpSpPr/>
          <p:nvPr/>
        </p:nvGrpSpPr>
        <p:grpSpPr>
          <a:xfrm>
            <a:off x="258081" y="3971276"/>
            <a:ext cx="1131856" cy="1357967"/>
            <a:chOff x="876055" y="2338940"/>
            <a:chExt cx="862498" cy="998652"/>
          </a:xfrm>
        </p:grpSpPr>
        <p:grpSp>
          <p:nvGrpSpPr>
            <p:cNvPr id="620" name="Google Shape;620;p25"/>
            <p:cNvGrpSpPr/>
            <p:nvPr/>
          </p:nvGrpSpPr>
          <p:grpSpPr>
            <a:xfrm>
              <a:off x="876055" y="2338940"/>
              <a:ext cx="431131" cy="998652"/>
              <a:chOff x="6094678" y="3600952"/>
              <a:chExt cx="431131" cy="998652"/>
            </a:xfrm>
          </p:grpSpPr>
          <p:sp>
            <p:nvSpPr>
              <p:cNvPr id="621" name="Google Shape;621;p25"/>
              <p:cNvSpPr/>
              <p:nvPr/>
            </p:nvSpPr>
            <p:spPr>
              <a:xfrm>
                <a:off x="6100456" y="3716294"/>
                <a:ext cx="419543" cy="877533"/>
              </a:xfrm>
              <a:custGeom>
                <a:rect b="b" l="l" r="r" t="t"/>
                <a:pathLst>
                  <a:path extrusionOk="0" h="27641" w="13215">
                    <a:moveTo>
                      <a:pt x="4481" y="0"/>
                    </a:moveTo>
                    <a:cubicBezTo>
                      <a:pt x="2006" y="0"/>
                      <a:pt x="0" y="5268"/>
                      <a:pt x="0" y="7739"/>
                    </a:cubicBezTo>
                    <a:lnTo>
                      <a:pt x="0" y="23545"/>
                    </a:lnTo>
                    <a:cubicBezTo>
                      <a:pt x="0" y="25805"/>
                      <a:pt x="1835" y="27640"/>
                      <a:pt x="4096" y="27640"/>
                    </a:cubicBezTo>
                    <a:lnTo>
                      <a:pt x="9120" y="27640"/>
                    </a:lnTo>
                    <a:cubicBezTo>
                      <a:pt x="11380" y="27640"/>
                      <a:pt x="13214" y="25805"/>
                      <a:pt x="13214" y="23545"/>
                    </a:cubicBezTo>
                    <a:lnTo>
                      <a:pt x="13214" y="7739"/>
                    </a:lnTo>
                    <a:cubicBezTo>
                      <a:pt x="13214" y="5268"/>
                      <a:pt x="11209" y="0"/>
                      <a:pt x="8737"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5"/>
              <p:cNvSpPr/>
              <p:nvPr/>
            </p:nvSpPr>
            <p:spPr>
              <a:xfrm>
                <a:off x="6111790" y="3719754"/>
                <a:ext cx="408209" cy="874072"/>
              </a:xfrm>
              <a:custGeom>
                <a:rect b="b" l="l" r="r" t="t"/>
                <a:pathLst>
                  <a:path extrusionOk="0" h="27532" w="12858">
                    <a:moveTo>
                      <a:pt x="8992" y="1"/>
                    </a:moveTo>
                    <a:lnTo>
                      <a:pt x="8992" y="22981"/>
                    </a:lnTo>
                    <a:cubicBezTo>
                      <a:pt x="8992" y="24154"/>
                      <a:pt x="8042" y="25100"/>
                      <a:pt x="6873" y="25100"/>
                    </a:cubicBezTo>
                    <a:lnTo>
                      <a:pt x="1" y="25100"/>
                    </a:lnTo>
                    <a:cubicBezTo>
                      <a:pt x="641" y="26531"/>
                      <a:pt x="2071" y="27531"/>
                      <a:pt x="3739" y="27531"/>
                    </a:cubicBezTo>
                    <a:lnTo>
                      <a:pt x="8763" y="27531"/>
                    </a:lnTo>
                    <a:cubicBezTo>
                      <a:pt x="8842" y="27531"/>
                      <a:pt x="8916" y="27517"/>
                      <a:pt x="8992" y="27514"/>
                    </a:cubicBezTo>
                    <a:lnTo>
                      <a:pt x="8992" y="27517"/>
                    </a:lnTo>
                    <a:cubicBezTo>
                      <a:pt x="9054" y="27514"/>
                      <a:pt x="9116" y="27506"/>
                      <a:pt x="9178" y="27499"/>
                    </a:cubicBezTo>
                    <a:cubicBezTo>
                      <a:pt x="9312" y="27484"/>
                      <a:pt x="9443" y="27466"/>
                      <a:pt x="9571" y="27440"/>
                    </a:cubicBezTo>
                    <a:cubicBezTo>
                      <a:pt x="9662" y="27422"/>
                      <a:pt x="9749" y="27404"/>
                      <a:pt x="9836" y="27378"/>
                    </a:cubicBezTo>
                    <a:cubicBezTo>
                      <a:pt x="9920" y="27356"/>
                      <a:pt x="10000" y="27331"/>
                      <a:pt x="10080" y="27306"/>
                    </a:cubicBezTo>
                    <a:cubicBezTo>
                      <a:pt x="10179" y="27273"/>
                      <a:pt x="10273" y="27233"/>
                      <a:pt x="10368" y="27193"/>
                    </a:cubicBezTo>
                    <a:cubicBezTo>
                      <a:pt x="10455" y="27156"/>
                      <a:pt x="10546" y="27116"/>
                      <a:pt x="10630" y="27069"/>
                    </a:cubicBezTo>
                    <a:cubicBezTo>
                      <a:pt x="10732" y="27018"/>
                      <a:pt x="10834" y="26963"/>
                      <a:pt x="10928" y="26902"/>
                    </a:cubicBezTo>
                    <a:cubicBezTo>
                      <a:pt x="10983" y="26869"/>
                      <a:pt x="11034" y="26837"/>
                      <a:pt x="11088" y="26800"/>
                    </a:cubicBezTo>
                    <a:cubicBezTo>
                      <a:pt x="11219" y="26709"/>
                      <a:pt x="11343" y="26614"/>
                      <a:pt x="11463" y="26509"/>
                    </a:cubicBezTo>
                    <a:cubicBezTo>
                      <a:pt x="11481" y="26494"/>
                      <a:pt x="11500" y="26472"/>
                      <a:pt x="11518" y="26457"/>
                    </a:cubicBezTo>
                    <a:cubicBezTo>
                      <a:pt x="11631" y="26352"/>
                      <a:pt x="11737" y="26242"/>
                      <a:pt x="11839" y="26126"/>
                    </a:cubicBezTo>
                    <a:cubicBezTo>
                      <a:pt x="11864" y="26101"/>
                      <a:pt x="11886" y="26076"/>
                      <a:pt x="11908" y="26050"/>
                    </a:cubicBezTo>
                    <a:cubicBezTo>
                      <a:pt x="12024" y="25911"/>
                      <a:pt x="12130" y="25770"/>
                      <a:pt x="12224" y="25617"/>
                    </a:cubicBezTo>
                    <a:lnTo>
                      <a:pt x="12228" y="25613"/>
                    </a:lnTo>
                    <a:cubicBezTo>
                      <a:pt x="12326" y="25456"/>
                      <a:pt x="12410" y="25296"/>
                      <a:pt x="12486" y="25129"/>
                    </a:cubicBezTo>
                    <a:cubicBezTo>
                      <a:pt x="12490" y="25118"/>
                      <a:pt x="12497" y="25111"/>
                      <a:pt x="12501" y="25100"/>
                    </a:cubicBezTo>
                    <a:lnTo>
                      <a:pt x="12497" y="25100"/>
                    </a:lnTo>
                    <a:cubicBezTo>
                      <a:pt x="12726" y="24594"/>
                      <a:pt x="12857" y="24029"/>
                      <a:pt x="12857" y="23436"/>
                    </a:cubicBezTo>
                    <a:lnTo>
                      <a:pt x="12857" y="7630"/>
                    </a:lnTo>
                    <a:cubicBezTo>
                      <a:pt x="12857" y="5366"/>
                      <a:pt x="11176" y="758"/>
                      <a:pt x="8992"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5"/>
              <p:cNvSpPr/>
              <p:nvPr/>
            </p:nvSpPr>
            <p:spPr>
              <a:xfrm>
                <a:off x="6094678" y="3710389"/>
                <a:ext cx="431131" cy="889216"/>
              </a:xfrm>
              <a:custGeom>
                <a:rect b="b" l="l" r="r" t="t"/>
                <a:pathLst>
                  <a:path extrusionOk="0" h="28009" w="13580">
                    <a:moveTo>
                      <a:pt x="8919" y="368"/>
                    </a:moveTo>
                    <a:cubicBezTo>
                      <a:pt x="11224" y="368"/>
                      <a:pt x="13211" y="5439"/>
                      <a:pt x="13211" y="7925"/>
                    </a:cubicBezTo>
                    <a:lnTo>
                      <a:pt x="13211" y="23731"/>
                    </a:lnTo>
                    <a:cubicBezTo>
                      <a:pt x="13211" y="25887"/>
                      <a:pt x="11460" y="27641"/>
                      <a:pt x="9302" y="27641"/>
                    </a:cubicBezTo>
                    <a:lnTo>
                      <a:pt x="4278" y="27641"/>
                    </a:lnTo>
                    <a:cubicBezTo>
                      <a:pt x="2123" y="27641"/>
                      <a:pt x="369" y="25887"/>
                      <a:pt x="369" y="23731"/>
                    </a:cubicBezTo>
                    <a:lnTo>
                      <a:pt x="369" y="7925"/>
                    </a:lnTo>
                    <a:cubicBezTo>
                      <a:pt x="369" y="5439"/>
                      <a:pt x="2356" y="368"/>
                      <a:pt x="4663" y="368"/>
                    </a:cubicBezTo>
                    <a:close/>
                    <a:moveTo>
                      <a:pt x="4663" y="0"/>
                    </a:moveTo>
                    <a:cubicBezTo>
                      <a:pt x="1970" y="0"/>
                      <a:pt x="1" y="5563"/>
                      <a:pt x="1" y="7925"/>
                    </a:cubicBezTo>
                    <a:lnTo>
                      <a:pt x="1" y="23731"/>
                    </a:lnTo>
                    <a:cubicBezTo>
                      <a:pt x="1" y="26090"/>
                      <a:pt x="1919" y="28009"/>
                      <a:pt x="4278" y="28009"/>
                    </a:cubicBezTo>
                    <a:lnTo>
                      <a:pt x="9302" y="28009"/>
                    </a:lnTo>
                    <a:cubicBezTo>
                      <a:pt x="11660" y="28009"/>
                      <a:pt x="13579" y="26090"/>
                      <a:pt x="13579" y="23731"/>
                    </a:cubicBezTo>
                    <a:lnTo>
                      <a:pt x="13579" y="7925"/>
                    </a:lnTo>
                    <a:cubicBezTo>
                      <a:pt x="13579" y="5563"/>
                      <a:pt x="11609" y="0"/>
                      <a:pt x="8919"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5"/>
              <p:cNvSpPr/>
              <p:nvPr/>
            </p:nvSpPr>
            <p:spPr>
              <a:xfrm>
                <a:off x="6141253" y="3606730"/>
                <a:ext cx="337952" cy="157309"/>
              </a:xfrm>
              <a:custGeom>
                <a:rect b="b" l="l" r="r" t="t"/>
                <a:pathLst>
                  <a:path extrusionOk="0" h="4955" w="10645">
                    <a:moveTo>
                      <a:pt x="1795" y="0"/>
                    </a:moveTo>
                    <a:cubicBezTo>
                      <a:pt x="805" y="0"/>
                      <a:pt x="1" y="805"/>
                      <a:pt x="1" y="1795"/>
                    </a:cubicBezTo>
                    <a:lnTo>
                      <a:pt x="1" y="3171"/>
                    </a:lnTo>
                    <a:cubicBezTo>
                      <a:pt x="1" y="4157"/>
                      <a:pt x="798" y="4955"/>
                      <a:pt x="1785" y="4955"/>
                    </a:cubicBezTo>
                    <a:lnTo>
                      <a:pt x="8865" y="4955"/>
                    </a:lnTo>
                    <a:cubicBezTo>
                      <a:pt x="9848" y="4955"/>
                      <a:pt x="10644" y="4157"/>
                      <a:pt x="10644" y="3171"/>
                    </a:cubicBezTo>
                    <a:lnTo>
                      <a:pt x="10644" y="1795"/>
                    </a:lnTo>
                    <a:cubicBezTo>
                      <a:pt x="10644" y="805"/>
                      <a:pt x="9844" y="0"/>
                      <a:pt x="8850" y="0"/>
                    </a:cubicBez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5"/>
              <p:cNvSpPr/>
              <p:nvPr/>
            </p:nvSpPr>
            <p:spPr>
              <a:xfrm>
                <a:off x="6397239" y="3606730"/>
                <a:ext cx="81972" cy="157309"/>
              </a:xfrm>
              <a:custGeom>
                <a:rect b="b" l="l" r="r" t="t"/>
                <a:pathLst>
                  <a:path extrusionOk="0" h="4955" w="2582">
                    <a:moveTo>
                      <a:pt x="1" y="0"/>
                    </a:moveTo>
                    <a:lnTo>
                      <a:pt x="1" y="4955"/>
                    </a:lnTo>
                    <a:lnTo>
                      <a:pt x="1632" y="4955"/>
                    </a:lnTo>
                    <a:cubicBezTo>
                      <a:pt x="2156" y="4955"/>
                      <a:pt x="2581" y="4529"/>
                      <a:pt x="2581" y="4004"/>
                    </a:cubicBezTo>
                    <a:lnTo>
                      <a:pt x="2581" y="1358"/>
                    </a:lnTo>
                    <a:cubicBezTo>
                      <a:pt x="2581" y="608"/>
                      <a:pt x="1978" y="0"/>
                      <a:pt x="1227" y="0"/>
                    </a:cubicBez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5"/>
              <p:cNvSpPr/>
              <p:nvPr/>
            </p:nvSpPr>
            <p:spPr>
              <a:xfrm>
                <a:off x="6304439" y="3600952"/>
                <a:ext cx="11715" cy="168992"/>
              </a:xfrm>
              <a:custGeom>
                <a:rect b="b" l="l" r="r" t="t"/>
                <a:pathLst>
                  <a:path extrusionOk="0" h="5323" w="369">
                    <a:moveTo>
                      <a:pt x="183" y="1"/>
                    </a:moveTo>
                    <a:cubicBezTo>
                      <a:pt x="81" y="1"/>
                      <a:pt x="0" y="80"/>
                      <a:pt x="0" y="182"/>
                    </a:cubicBezTo>
                    <a:lnTo>
                      <a:pt x="0" y="5137"/>
                    </a:lnTo>
                    <a:cubicBezTo>
                      <a:pt x="0" y="5238"/>
                      <a:pt x="81" y="5322"/>
                      <a:pt x="183" y="5322"/>
                    </a:cubicBezTo>
                    <a:cubicBezTo>
                      <a:pt x="284" y="5322"/>
                      <a:pt x="368" y="5238"/>
                      <a:pt x="368" y="5137"/>
                    </a:cubicBezTo>
                    <a:lnTo>
                      <a:pt x="368" y="182"/>
                    </a:lnTo>
                    <a:cubicBezTo>
                      <a:pt x="368" y="80"/>
                      <a:pt x="284"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5"/>
              <p:cNvSpPr/>
              <p:nvPr/>
            </p:nvSpPr>
            <p:spPr>
              <a:xfrm>
                <a:off x="6260880" y="3600952"/>
                <a:ext cx="11683" cy="168992"/>
              </a:xfrm>
              <a:custGeom>
                <a:rect b="b" l="l" r="r" t="t"/>
                <a:pathLst>
                  <a:path extrusionOk="0" h="5323" w="368">
                    <a:moveTo>
                      <a:pt x="186" y="1"/>
                    </a:moveTo>
                    <a:cubicBezTo>
                      <a:pt x="84" y="1"/>
                      <a:pt x="1" y="80"/>
                      <a:pt x="1" y="182"/>
                    </a:cubicBezTo>
                    <a:lnTo>
                      <a:pt x="1" y="5137"/>
                    </a:lnTo>
                    <a:cubicBezTo>
                      <a:pt x="1" y="5238"/>
                      <a:pt x="84" y="5322"/>
                      <a:pt x="186" y="5322"/>
                    </a:cubicBezTo>
                    <a:cubicBezTo>
                      <a:pt x="285" y="5322"/>
                      <a:pt x="368" y="5238"/>
                      <a:pt x="368" y="5137"/>
                    </a:cubicBezTo>
                    <a:lnTo>
                      <a:pt x="368" y="182"/>
                    </a:lnTo>
                    <a:cubicBezTo>
                      <a:pt x="368" y="80"/>
                      <a:pt x="285"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5"/>
              <p:cNvSpPr/>
              <p:nvPr/>
            </p:nvSpPr>
            <p:spPr>
              <a:xfrm>
                <a:off x="6217417" y="3600952"/>
                <a:ext cx="11715" cy="168992"/>
              </a:xfrm>
              <a:custGeom>
                <a:rect b="b" l="l" r="r" t="t"/>
                <a:pathLst>
                  <a:path extrusionOk="0" h="5323" w="369">
                    <a:moveTo>
                      <a:pt x="182" y="1"/>
                    </a:moveTo>
                    <a:cubicBezTo>
                      <a:pt x="81" y="1"/>
                      <a:pt x="1" y="80"/>
                      <a:pt x="1" y="182"/>
                    </a:cubicBezTo>
                    <a:lnTo>
                      <a:pt x="1" y="5137"/>
                    </a:lnTo>
                    <a:cubicBezTo>
                      <a:pt x="1" y="5238"/>
                      <a:pt x="81" y="5322"/>
                      <a:pt x="182" y="5322"/>
                    </a:cubicBezTo>
                    <a:cubicBezTo>
                      <a:pt x="285" y="5322"/>
                      <a:pt x="368" y="5238"/>
                      <a:pt x="368" y="5137"/>
                    </a:cubicBezTo>
                    <a:lnTo>
                      <a:pt x="368" y="182"/>
                    </a:lnTo>
                    <a:cubicBezTo>
                      <a:pt x="368" y="80"/>
                      <a:pt x="285"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5"/>
              <p:cNvSpPr/>
              <p:nvPr/>
            </p:nvSpPr>
            <p:spPr>
              <a:xfrm>
                <a:off x="6173858" y="3600952"/>
                <a:ext cx="11683" cy="168992"/>
              </a:xfrm>
              <a:custGeom>
                <a:rect b="b" l="l" r="r" t="t"/>
                <a:pathLst>
                  <a:path extrusionOk="0" h="5323" w="368">
                    <a:moveTo>
                      <a:pt x="186" y="1"/>
                    </a:moveTo>
                    <a:cubicBezTo>
                      <a:pt x="84" y="1"/>
                      <a:pt x="0" y="80"/>
                      <a:pt x="0" y="182"/>
                    </a:cubicBezTo>
                    <a:lnTo>
                      <a:pt x="0" y="5137"/>
                    </a:lnTo>
                    <a:cubicBezTo>
                      <a:pt x="0" y="5238"/>
                      <a:pt x="84" y="5322"/>
                      <a:pt x="186" y="5322"/>
                    </a:cubicBezTo>
                    <a:cubicBezTo>
                      <a:pt x="288" y="5322"/>
                      <a:pt x="368" y="5238"/>
                      <a:pt x="368" y="5137"/>
                    </a:cubicBezTo>
                    <a:lnTo>
                      <a:pt x="368" y="182"/>
                    </a:lnTo>
                    <a:cubicBezTo>
                      <a:pt x="368" y="80"/>
                      <a:pt x="288"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5"/>
              <p:cNvSpPr/>
              <p:nvPr/>
            </p:nvSpPr>
            <p:spPr>
              <a:xfrm>
                <a:off x="6434925" y="3600952"/>
                <a:ext cx="11683" cy="168992"/>
              </a:xfrm>
              <a:custGeom>
                <a:rect b="b" l="l" r="r" t="t"/>
                <a:pathLst>
                  <a:path extrusionOk="0" h="5323" w="368">
                    <a:moveTo>
                      <a:pt x="183" y="1"/>
                    </a:moveTo>
                    <a:cubicBezTo>
                      <a:pt x="84" y="1"/>
                      <a:pt x="1" y="80"/>
                      <a:pt x="1" y="182"/>
                    </a:cubicBezTo>
                    <a:lnTo>
                      <a:pt x="1" y="5137"/>
                    </a:lnTo>
                    <a:cubicBezTo>
                      <a:pt x="1" y="5238"/>
                      <a:pt x="84" y="5322"/>
                      <a:pt x="183" y="5322"/>
                    </a:cubicBezTo>
                    <a:cubicBezTo>
                      <a:pt x="285" y="5322"/>
                      <a:pt x="368" y="5238"/>
                      <a:pt x="368" y="5137"/>
                    </a:cubicBezTo>
                    <a:lnTo>
                      <a:pt x="368" y="182"/>
                    </a:lnTo>
                    <a:cubicBezTo>
                      <a:pt x="368"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5"/>
              <p:cNvSpPr/>
              <p:nvPr/>
            </p:nvSpPr>
            <p:spPr>
              <a:xfrm>
                <a:off x="6391461" y="3600952"/>
                <a:ext cx="11620" cy="168992"/>
              </a:xfrm>
              <a:custGeom>
                <a:rect b="b" l="l" r="r" t="t"/>
                <a:pathLst>
                  <a:path extrusionOk="0" h="5323" w="366">
                    <a:moveTo>
                      <a:pt x="183" y="1"/>
                    </a:moveTo>
                    <a:cubicBezTo>
                      <a:pt x="81" y="1"/>
                      <a:pt x="1" y="80"/>
                      <a:pt x="1" y="182"/>
                    </a:cubicBezTo>
                    <a:lnTo>
                      <a:pt x="1" y="5137"/>
                    </a:lnTo>
                    <a:cubicBezTo>
                      <a:pt x="1" y="5238"/>
                      <a:pt x="81" y="5322"/>
                      <a:pt x="183" y="5322"/>
                    </a:cubicBezTo>
                    <a:cubicBezTo>
                      <a:pt x="285" y="5322"/>
                      <a:pt x="365" y="5238"/>
                      <a:pt x="365" y="5137"/>
                    </a:cubicBezTo>
                    <a:lnTo>
                      <a:pt x="365" y="182"/>
                    </a:lnTo>
                    <a:cubicBezTo>
                      <a:pt x="365"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5"/>
              <p:cNvSpPr/>
              <p:nvPr/>
            </p:nvSpPr>
            <p:spPr>
              <a:xfrm>
                <a:off x="6347903" y="3600952"/>
                <a:ext cx="11715" cy="168992"/>
              </a:xfrm>
              <a:custGeom>
                <a:rect b="b" l="l" r="r" t="t"/>
                <a:pathLst>
                  <a:path extrusionOk="0" h="5323" w="369">
                    <a:moveTo>
                      <a:pt x="186" y="1"/>
                    </a:moveTo>
                    <a:cubicBezTo>
                      <a:pt x="84" y="1"/>
                      <a:pt x="0" y="80"/>
                      <a:pt x="0" y="182"/>
                    </a:cubicBezTo>
                    <a:lnTo>
                      <a:pt x="0" y="5137"/>
                    </a:lnTo>
                    <a:cubicBezTo>
                      <a:pt x="0" y="5238"/>
                      <a:pt x="84" y="5322"/>
                      <a:pt x="186" y="5322"/>
                    </a:cubicBezTo>
                    <a:cubicBezTo>
                      <a:pt x="284" y="5322"/>
                      <a:pt x="368" y="5238"/>
                      <a:pt x="368" y="5137"/>
                    </a:cubicBezTo>
                    <a:lnTo>
                      <a:pt x="368" y="182"/>
                    </a:lnTo>
                    <a:cubicBezTo>
                      <a:pt x="368" y="80"/>
                      <a:pt x="284"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5"/>
              <p:cNvSpPr/>
              <p:nvPr/>
            </p:nvSpPr>
            <p:spPr>
              <a:xfrm>
                <a:off x="6135379" y="3600952"/>
                <a:ext cx="349730" cy="168992"/>
              </a:xfrm>
              <a:custGeom>
                <a:rect b="b" l="l" r="r" t="t"/>
                <a:pathLst>
                  <a:path extrusionOk="0" h="5323" w="11016">
                    <a:moveTo>
                      <a:pt x="9475" y="368"/>
                    </a:moveTo>
                    <a:cubicBezTo>
                      <a:pt x="10120" y="368"/>
                      <a:pt x="10648" y="892"/>
                      <a:pt x="10648" y="1540"/>
                    </a:cubicBezTo>
                    <a:lnTo>
                      <a:pt x="10648" y="4186"/>
                    </a:lnTo>
                    <a:cubicBezTo>
                      <a:pt x="10648" y="4609"/>
                      <a:pt x="10302" y="4954"/>
                      <a:pt x="9880" y="4954"/>
                    </a:cubicBezTo>
                    <a:lnTo>
                      <a:pt x="1136" y="4954"/>
                    </a:lnTo>
                    <a:cubicBezTo>
                      <a:pt x="713" y="4954"/>
                      <a:pt x="367" y="4609"/>
                      <a:pt x="367" y="4186"/>
                    </a:cubicBezTo>
                    <a:lnTo>
                      <a:pt x="367" y="1540"/>
                    </a:lnTo>
                    <a:cubicBezTo>
                      <a:pt x="367" y="892"/>
                      <a:pt x="896" y="368"/>
                      <a:pt x="1543" y="368"/>
                    </a:cubicBezTo>
                    <a:close/>
                    <a:moveTo>
                      <a:pt x="1543" y="1"/>
                    </a:moveTo>
                    <a:cubicBezTo>
                      <a:pt x="691" y="1"/>
                      <a:pt x="0" y="692"/>
                      <a:pt x="0" y="1540"/>
                    </a:cubicBezTo>
                    <a:lnTo>
                      <a:pt x="0" y="4186"/>
                    </a:lnTo>
                    <a:cubicBezTo>
                      <a:pt x="0" y="4813"/>
                      <a:pt x="510" y="5322"/>
                      <a:pt x="1136" y="5322"/>
                    </a:cubicBezTo>
                    <a:lnTo>
                      <a:pt x="9880" y="5322"/>
                    </a:lnTo>
                    <a:cubicBezTo>
                      <a:pt x="10506" y="5322"/>
                      <a:pt x="11015" y="4813"/>
                      <a:pt x="11015" y="4186"/>
                    </a:cubicBezTo>
                    <a:lnTo>
                      <a:pt x="11015" y="1540"/>
                    </a:lnTo>
                    <a:cubicBezTo>
                      <a:pt x="11015" y="692"/>
                      <a:pt x="10323" y="1"/>
                      <a:pt x="947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5"/>
              <p:cNvSpPr/>
              <p:nvPr/>
            </p:nvSpPr>
            <p:spPr>
              <a:xfrm>
                <a:off x="6100456" y="3979329"/>
                <a:ext cx="149912" cy="470847"/>
              </a:xfrm>
              <a:custGeom>
                <a:rect b="b" l="l" r="r" t="t"/>
                <a:pathLst>
                  <a:path extrusionOk="0" h="14831" w="4722">
                    <a:moveTo>
                      <a:pt x="0" y="0"/>
                    </a:moveTo>
                    <a:lnTo>
                      <a:pt x="0" y="14830"/>
                    </a:lnTo>
                    <a:lnTo>
                      <a:pt x="4722" y="14830"/>
                    </a:lnTo>
                    <a:lnTo>
                      <a:pt x="4722"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5"/>
              <p:cNvSpPr/>
              <p:nvPr/>
            </p:nvSpPr>
            <p:spPr>
              <a:xfrm>
                <a:off x="6094678" y="3973424"/>
                <a:ext cx="161595" cy="482657"/>
              </a:xfrm>
              <a:custGeom>
                <a:rect b="b" l="l" r="r" t="t"/>
                <a:pathLst>
                  <a:path extrusionOk="0" h="15203" w="5090">
                    <a:moveTo>
                      <a:pt x="4722" y="369"/>
                    </a:moveTo>
                    <a:lnTo>
                      <a:pt x="4722" y="14835"/>
                    </a:lnTo>
                    <a:lnTo>
                      <a:pt x="369" y="14835"/>
                    </a:lnTo>
                    <a:lnTo>
                      <a:pt x="369" y="369"/>
                    </a:lnTo>
                    <a:close/>
                    <a:moveTo>
                      <a:pt x="182" y="1"/>
                    </a:moveTo>
                    <a:cubicBezTo>
                      <a:pt x="85" y="1"/>
                      <a:pt x="1" y="85"/>
                      <a:pt x="1" y="186"/>
                    </a:cubicBezTo>
                    <a:lnTo>
                      <a:pt x="1" y="15016"/>
                    </a:lnTo>
                    <a:cubicBezTo>
                      <a:pt x="1" y="15119"/>
                      <a:pt x="85" y="15202"/>
                      <a:pt x="182" y="15202"/>
                    </a:cubicBezTo>
                    <a:lnTo>
                      <a:pt x="4904" y="15202"/>
                    </a:lnTo>
                    <a:cubicBezTo>
                      <a:pt x="5006" y="15202"/>
                      <a:pt x="5090" y="15119"/>
                      <a:pt x="5090" y="15016"/>
                    </a:cubicBezTo>
                    <a:lnTo>
                      <a:pt x="5090" y="186"/>
                    </a:lnTo>
                    <a:cubicBezTo>
                      <a:pt x="5090" y="85"/>
                      <a:pt x="5006" y="1"/>
                      <a:pt x="490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5"/>
              <p:cNvSpPr/>
              <p:nvPr/>
            </p:nvSpPr>
            <p:spPr>
              <a:xfrm>
                <a:off x="6100456" y="3979329"/>
                <a:ext cx="149912" cy="121625"/>
              </a:xfrm>
              <a:custGeom>
                <a:rect b="b" l="l" r="r" t="t"/>
                <a:pathLst>
                  <a:path extrusionOk="0" h="3831" w="4722">
                    <a:moveTo>
                      <a:pt x="0" y="0"/>
                    </a:moveTo>
                    <a:lnTo>
                      <a:pt x="0" y="3830"/>
                    </a:lnTo>
                    <a:lnTo>
                      <a:pt x="4722" y="3830"/>
                    </a:lnTo>
                    <a:lnTo>
                      <a:pt x="4722" y="0"/>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5"/>
              <p:cNvSpPr/>
              <p:nvPr/>
            </p:nvSpPr>
            <p:spPr>
              <a:xfrm>
                <a:off x="6094678" y="3973424"/>
                <a:ext cx="161595" cy="133403"/>
              </a:xfrm>
              <a:custGeom>
                <a:rect b="b" l="l" r="r" t="t"/>
                <a:pathLst>
                  <a:path extrusionOk="0" h="4202" w="5090">
                    <a:moveTo>
                      <a:pt x="4722" y="369"/>
                    </a:moveTo>
                    <a:lnTo>
                      <a:pt x="4722" y="3834"/>
                    </a:lnTo>
                    <a:lnTo>
                      <a:pt x="369" y="3834"/>
                    </a:lnTo>
                    <a:lnTo>
                      <a:pt x="369" y="369"/>
                    </a:lnTo>
                    <a:close/>
                    <a:moveTo>
                      <a:pt x="182" y="1"/>
                    </a:moveTo>
                    <a:cubicBezTo>
                      <a:pt x="85" y="1"/>
                      <a:pt x="1" y="85"/>
                      <a:pt x="1" y="186"/>
                    </a:cubicBezTo>
                    <a:lnTo>
                      <a:pt x="1" y="4016"/>
                    </a:lnTo>
                    <a:cubicBezTo>
                      <a:pt x="1" y="4118"/>
                      <a:pt x="85" y="4201"/>
                      <a:pt x="182" y="4201"/>
                    </a:cubicBezTo>
                    <a:lnTo>
                      <a:pt x="4904" y="4201"/>
                    </a:lnTo>
                    <a:cubicBezTo>
                      <a:pt x="5006" y="4201"/>
                      <a:pt x="5090" y="4118"/>
                      <a:pt x="5090" y="4016"/>
                    </a:cubicBezTo>
                    <a:lnTo>
                      <a:pt x="5090" y="186"/>
                    </a:lnTo>
                    <a:cubicBezTo>
                      <a:pt x="5090" y="85"/>
                      <a:pt x="5006" y="1"/>
                      <a:pt x="490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8" name="Google Shape;638;p25"/>
            <p:cNvGrpSpPr/>
            <p:nvPr/>
          </p:nvGrpSpPr>
          <p:grpSpPr>
            <a:xfrm>
              <a:off x="1396606" y="2521080"/>
              <a:ext cx="341947" cy="634395"/>
              <a:chOff x="5257252" y="2296731"/>
              <a:chExt cx="543549" cy="1048934"/>
            </a:xfrm>
          </p:grpSpPr>
          <p:sp>
            <p:nvSpPr>
              <p:cNvPr id="639" name="Google Shape;639;p25"/>
              <p:cNvSpPr/>
              <p:nvPr/>
            </p:nvSpPr>
            <p:spPr>
              <a:xfrm>
                <a:off x="5291675" y="2427700"/>
                <a:ext cx="477900" cy="912000"/>
              </a:xfrm>
              <a:prstGeom prst="roundRect">
                <a:avLst>
                  <a:gd fmla="val 16667" name="adj"/>
                </a:avLst>
              </a:prstGeom>
              <a:solidFill>
                <a:srgbClr val="F3F3F3"/>
              </a:solidFill>
              <a:ln cap="flat" cmpd="sng" w="9525">
                <a:solidFill>
                  <a:srgbClr val="8AAC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5"/>
              <p:cNvSpPr/>
              <p:nvPr/>
            </p:nvSpPr>
            <p:spPr>
              <a:xfrm>
                <a:off x="5364720" y="2583799"/>
                <a:ext cx="192930" cy="65559"/>
              </a:xfrm>
              <a:custGeom>
                <a:rect b="b" l="l" r="r" t="t"/>
                <a:pathLst>
                  <a:path extrusionOk="0" h="2065" w="6077">
                    <a:moveTo>
                      <a:pt x="1035" y="1"/>
                    </a:moveTo>
                    <a:cubicBezTo>
                      <a:pt x="463" y="1"/>
                      <a:pt x="1" y="463"/>
                      <a:pt x="1" y="1031"/>
                    </a:cubicBezTo>
                    <a:cubicBezTo>
                      <a:pt x="1" y="1602"/>
                      <a:pt x="463" y="2064"/>
                      <a:pt x="1035" y="2064"/>
                    </a:cubicBezTo>
                    <a:lnTo>
                      <a:pt x="5046" y="2064"/>
                    </a:lnTo>
                    <a:cubicBezTo>
                      <a:pt x="5614" y="2064"/>
                      <a:pt x="6076" y="1602"/>
                      <a:pt x="6076" y="1031"/>
                    </a:cubicBezTo>
                    <a:cubicBezTo>
                      <a:pt x="6076" y="463"/>
                      <a:pt x="5614" y="1"/>
                      <a:pt x="5046"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5"/>
              <p:cNvSpPr/>
              <p:nvPr/>
            </p:nvSpPr>
            <p:spPr>
              <a:xfrm>
                <a:off x="5358974" y="2577894"/>
                <a:ext cx="204581" cy="77273"/>
              </a:xfrm>
              <a:custGeom>
                <a:rect b="b" l="l" r="r" t="t"/>
                <a:pathLst>
                  <a:path extrusionOk="0" h="2434" w="6444">
                    <a:moveTo>
                      <a:pt x="5227" y="369"/>
                    </a:moveTo>
                    <a:cubicBezTo>
                      <a:pt x="5694" y="369"/>
                      <a:pt x="6076" y="751"/>
                      <a:pt x="6076" y="1217"/>
                    </a:cubicBezTo>
                    <a:cubicBezTo>
                      <a:pt x="6076" y="1686"/>
                      <a:pt x="5694" y="2065"/>
                      <a:pt x="5227" y="2065"/>
                    </a:cubicBez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5227" y="2433"/>
                    </a:lnTo>
                    <a:cubicBezTo>
                      <a:pt x="5897" y="2433"/>
                      <a:pt x="6443" y="1887"/>
                      <a:pt x="6443" y="1217"/>
                    </a:cubicBezTo>
                    <a:cubicBezTo>
                      <a:pt x="6443" y="547"/>
                      <a:pt x="5897" y="1"/>
                      <a:pt x="522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5"/>
              <p:cNvSpPr/>
              <p:nvPr/>
            </p:nvSpPr>
            <p:spPr>
              <a:xfrm>
                <a:off x="5364720" y="2583799"/>
                <a:ext cx="97814" cy="65559"/>
              </a:xfrm>
              <a:custGeom>
                <a:rect b="b" l="l" r="r" t="t"/>
                <a:pathLst>
                  <a:path extrusionOk="0" h="2065" w="3081">
                    <a:moveTo>
                      <a:pt x="1035" y="1"/>
                    </a:moveTo>
                    <a:cubicBezTo>
                      <a:pt x="463" y="1"/>
                      <a:pt x="1" y="463"/>
                      <a:pt x="1" y="1031"/>
                    </a:cubicBezTo>
                    <a:cubicBezTo>
                      <a:pt x="1" y="1602"/>
                      <a:pt x="463" y="2064"/>
                      <a:pt x="1035" y="2064"/>
                    </a:cubicBezTo>
                    <a:lnTo>
                      <a:pt x="3081" y="2064"/>
                    </a:lnTo>
                    <a:lnTo>
                      <a:pt x="3081" y="1"/>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5"/>
              <p:cNvSpPr/>
              <p:nvPr/>
            </p:nvSpPr>
            <p:spPr>
              <a:xfrm>
                <a:off x="5358974" y="2577894"/>
                <a:ext cx="109370" cy="77273"/>
              </a:xfrm>
              <a:custGeom>
                <a:rect b="b" l="l" r="r" t="t"/>
                <a:pathLst>
                  <a:path extrusionOk="0" h="2434" w="3445">
                    <a:moveTo>
                      <a:pt x="3076" y="369"/>
                    </a:moveTo>
                    <a:lnTo>
                      <a:pt x="3076" y="2065"/>
                    </a:ln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3262" y="2433"/>
                    </a:lnTo>
                    <a:cubicBezTo>
                      <a:pt x="3360" y="2433"/>
                      <a:pt x="3444" y="2353"/>
                      <a:pt x="3444" y="2250"/>
                    </a:cubicBezTo>
                    <a:lnTo>
                      <a:pt x="3444" y="187"/>
                    </a:lnTo>
                    <a:cubicBezTo>
                      <a:pt x="3444" y="85"/>
                      <a:pt x="3360" y="1"/>
                      <a:pt x="326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5"/>
              <p:cNvSpPr/>
              <p:nvPr/>
            </p:nvSpPr>
            <p:spPr>
              <a:xfrm>
                <a:off x="5448060" y="2955667"/>
                <a:ext cx="162071" cy="155658"/>
              </a:xfrm>
              <a:custGeom>
                <a:rect b="b" l="l" r="r" t="t"/>
                <a:pathLst>
                  <a:path extrusionOk="0" h="4903" w="5105">
                    <a:moveTo>
                      <a:pt x="1133" y="1"/>
                    </a:moveTo>
                    <a:cubicBezTo>
                      <a:pt x="868" y="1"/>
                      <a:pt x="603" y="102"/>
                      <a:pt x="401" y="304"/>
                    </a:cubicBezTo>
                    <a:cubicBezTo>
                      <a:pt x="0" y="708"/>
                      <a:pt x="0" y="1360"/>
                      <a:pt x="401" y="1764"/>
                    </a:cubicBezTo>
                    <a:lnTo>
                      <a:pt x="3241" y="4600"/>
                    </a:lnTo>
                    <a:cubicBezTo>
                      <a:pt x="3443" y="4802"/>
                      <a:pt x="3706" y="4903"/>
                      <a:pt x="3970" y="4903"/>
                    </a:cubicBezTo>
                    <a:cubicBezTo>
                      <a:pt x="4234" y="4903"/>
                      <a:pt x="4498" y="4802"/>
                      <a:pt x="4701" y="4600"/>
                    </a:cubicBezTo>
                    <a:cubicBezTo>
                      <a:pt x="5104" y="4199"/>
                      <a:pt x="5104" y="3544"/>
                      <a:pt x="4701" y="3140"/>
                    </a:cubicBezTo>
                    <a:lnTo>
                      <a:pt x="1865" y="304"/>
                    </a:lnTo>
                    <a:cubicBezTo>
                      <a:pt x="1662" y="102"/>
                      <a:pt x="1398" y="1"/>
                      <a:pt x="1133"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5"/>
              <p:cNvSpPr/>
              <p:nvPr/>
            </p:nvSpPr>
            <p:spPr>
              <a:xfrm>
                <a:off x="5441710" y="2949857"/>
                <a:ext cx="174770" cy="167341"/>
              </a:xfrm>
              <a:custGeom>
                <a:rect b="b" l="l" r="r" t="t"/>
                <a:pathLst>
                  <a:path extrusionOk="0" h="5271" w="5505">
                    <a:moveTo>
                      <a:pt x="1333" y="367"/>
                    </a:moveTo>
                    <a:cubicBezTo>
                      <a:pt x="1551" y="367"/>
                      <a:pt x="1766" y="450"/>
                      <a:pt x="1934" y="618"/>
                    </a:cubicBezTo>
                    <a:lnTo>
                      <a:pt x="4770" y="3454"/>
                    </a:lnTo>
                    <a:cubicBezTo>
                      <a:pt x="5101" y="3785"/>
                      <a:pt x="5101" y="4324"/>
                      <a:pt x="4770" y="4655"/>
                    </a:cubicBezTo>
                    <a:cubicBezTo>
                      <a:pt x="4604" y="4821"/>
                      <a:pt x="4386" y="4904"/>
                      <a:pt x="4169" y="4904"/>
                    </a:cubicBezTo>
                    <a:cubicBezTo>
                      <a:pt x="3952" y="4904"/>
                      <a:pt x="3736" y="4821"/>
                      <a:pt x="3572" y="4655"/>
                    </a:cubicBezTo>
                    <a:lnTo>
                      <a:pt x="732" y="1816"/>
                    </a:lnTo>
                    <a:cubicBezTo>
                      <a:pt x="401" y="1488"/>
                      <a:pt x="401" y="949"/>
                      <a:pt x="732" y="618"/>
                    </a:cubicBezTo>
                    <a:cubicBezTo>
                      <a:pt x="899" y="450"/>
                      <a:pt x="1114" y="367"/>
                      <a:pt x="1333" y="367"/>
                    </a:cubicBezTo>
                    <a:close/>
                    <a:moveTo>
                      <a:pt x="1333" y="1"/>
                    </a:moveTo>
                    <a:cubicBezTo>
                      <a:pt x="1022" y="1"/>
                      <a:pt x="711" y="119"/>
                      <a:pt x="474" y="356"/>
                    </a:cubicBezTo>
                    <a:cubicBezTo>
                      <a:pt x="0" y="833"/>
                      <a:pt x="0" y="1601"/>
                      <a:pt x="474" y="2078"/>
                    </a:cubicBezTo>
                    <a:lnTo>
                      <a:pt x="3310" y="4914"/>
                    </a:lnTo>
                    <a:cubicBezTo>
                      <a:pt x="3546" y="5150"/>
                      <a:pt x="3859" y="5270"/>
                      <a:pt x="4168" y="5270"/>
                    </a:cubicBezTo>
                    <a:cubicBezTo>
                      <a:pt x="4481" y="5270"/>
                      <a:pt x="4791" y="5150"/>
                      <a:pt x="5032" y="4914"/>
                    </a:cubicBezTo>
                    <a:cubicBezTo>
                      <a:pt x="5504" y="4440"/>
                      <a:pt x="5504" y="3669"/>
                      <a:pt x="5032" y="3195"/>
                    </a:cubicBezTo>
                    <a:lnTo>
                      <a:pt x="2192" y="356"/>
                    </a:lnTo>
                    <a:cubicBezTo>
                      <a:pt x="1956" y="119"/>
                      <a:pt x="1644" y="1"/>
                      <a:pt x="133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5"/>
              <p:cNvSpPr/>
              <p:nvPr/>
            </p:nvSpPr>
            <p:spPr>
              <a:xfrm>
                <a:off x="5505048" y="3009481"/>
                <a:ext cx="105084" cy="101846"/>
              </a:xfrm>
              <a:custGeom>
                <a:rect b="b" l="l" r="r" t="t"/>
                <a:pathLst>
                  <a:path extrusionOk="0" h="3208" w="3310">
                    <a:moveTo>
                      <a:pt x="1460" y="0"/>
                    </a:moveTo>
                    <a:lnTo>
                      <a:pt x="1" y="1459"/>
                    </a:lnTo>
                    <a:lnTo>
                      <a:pt x="1446" y="2905"/>
                    </a:lnTo>
                    <a:cubicBezTo>
                      <a:pt x="1648" y="3107"/>
                      <a:pt x="1911" y="3208"/>
                      <a:pt x="2175" y="3208"/>
                    </a:cubicBezTo>
                    <a:cubicBezTo>
                      <a:pt x="2439" y="3208"/>
                      <a:pt x="2703" y="3107"/>
                      <a:pt x="2906" y="2905"/>
                    </a:cubicBezTo>
                    <a:cubicBezTo>
                      <a:pt x="3309" y="2504"/>
                      <a:pt x="3309" y="1849"/>
                      <a:pt x="2906" y="1445"/>
                    </a:cubicBezTo>
                    <a:lnTo>
                      <a:pt x="1460" y="0"/>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5"/>
              <p:cNvSpPr/>
              <p:nvPr/>
            </p:nvSpPr>
            <p:spPr>
              <a:xfrm>
                <a:off x="5499143" y="3003671"/>
                <a:ext cx="117339" cy="113529"/>
              </a:xfrm>
              <a:custGeom>
                <a:rect b="b" l="l" r="r" t="t"/>
                <a:pathLst>
                  <a:path extrusionOk="0" h="3576" w="3696">
                    <a:moveTo>
                      <a:pt x="1646" y="441"/>
                    </a:moveTo>
                    <a:lnTo>
                      <a:pt x="2961" y="1759"/>
                    </a:lnTo>
                    <a:cubicBezTo>
                      <a:pt x="3292" y="2090"/>
                      <a:pt x="3292" y="2629"/>
                      <a:pt x="2961" y="2960"/>
                    </a:cubicBezTo>
                    <a:cubicBezTo>
                      <a:pt x="2795" y="3126"/>
                      <a:pt x="2577" y="3209"/>
                      <a:pt x="2360" y="3209"/>
                    </a:cubicBezTo>
                    <a:cubicBezTo>
                      <a:pt x="2143" y="3209"/>
                      <a:pt x="1927" y="3126"/>
                      <a:pt x="1763" y="2960"/>
                    </a:cubicBezTo>
                    <a:lnTo>
                      <a:pt x="444" y="1642"/>
                    </a:lnTo>
                    <a:lnTo>
                      <a:pt x="1646" y="441"/>
                    </a:lnTo>
                    <a:close/>
                    <a:moveTo>
                      <a:pt x="1646" y="0"/>
                    </a:moveTo>
                    <a:cubicBezTo>
                      <a:pt x="1595" y="0"/>
                      <a:pt x="1551" y="19"/>
                      <a:pt x="1515" y="52"/>
                    </a:cubicBezTo>
                    <a:lnTo>
                      <a:pt x="56" y="1511"/>
                    </a:lnTo>
                    <a:cubicBezTo>
                      <a:pt x="19" y="1548"/>
                      <a:pt x="1" y="1595"/>
                      <a:pt x="1" y="1642"/>
                    </a:cubicBezTo>
                    <a:cubicBezTo>
                      <a:pt x="1" y="1690"/>
                      <a:pt x="19" y="1737"/>
                      <a:pt x="56" y="1773"/>
                    </a:cubicBezTo>
                    <a:lnTo>
                      <a:pt x="1501" y="3219"/>
                    </a:lnTo>
                    <a:cubicBezTo>
                      <a:pt x="1737" y="3455"/>
                      <a:pt x="2050" y="3575"/>
                      <a:pt x="2359" y="3575"/>
                    </a:cubicBezTo>
                    <a:cubicBezTo>
                      <a:pt x="2672" y="3575"/>
                      <a:pt x="2982" y="3455"/>
                      <a:pt x="3223" y="3219"/>
                    </a:cubicBezTo>
                    <a:cubicBezTo>
                      <a:pt x="3695" y="2745"/>
                      <a:pt x="3695" y="1974"/>
                      <a:pt x="3223" y="1500"/>
                    </a:cubicBezTo>
                    <a:lnTo>
                      <a:pt x="1773" y="52"/>
                    </a:lnTo>
                    <a:cubicBezTo>
                      <a:pt x="1741" y="19"/>
                      <a:pt x="1694" y="0"/>
                      <a:pt x="1646"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5"/>
              <p:cNvSpPr/>
              <p:nvPr/>
            </p:nvSpPr>
            <p:spPr>
              <a:xfrm>
                <a:off x="5391071" y="3085740"/>
                <a:ext cx="65590" cy="193025"/>
              </a:xfrm>
              <a:custGeom>
                <a:rect b="b" l="l" r="r" t="t"/>
                <a:pathLst>
                  <a:path extrusionOk="0" h="6080" w="2066">
                    <a:moveTo>
                      <a:pt x="1031" y="1"/>
                    </a:moveTo>
                    <a:cubicBezTo>
                      <a:pt x="463" y="1"/>
                      <a:pt x="1" y="463"/>
                      <a:pt x="1" y="1034"/>
                    </a:cubicBezTo>
                    <a:lnTo>
                      <a:pt x="1" y="5046"/>
                    </a:lnTo>
                    <a:cubicBezTo>
                      <a:pt x="1" y="5617"/>
                      <a:pt x="463" y="6079"/>
                      <a:pt x="1031" y="6079"/>
                    </a:cubicBezTo>
                    <a:cubicBezTo>
                      <a:pt x="1603" y="6079"/>
                      <a:pt x="2065" y="5617"/>
                      <a:pt x="2065" y="5046"/>
                    </a:cubicBezTo>
                    <a:lnTo>
                      <a:pt x="2065" y="1034"/>
                    </a:lnTo>
                    <a:cubicBezTo>
                      <a:pt x="2065" y="463"/>
                      <a:pt x="1603" y="1"/>
                      <a:pt x="1031"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5"/>
              <p:cNvSpPr/>
              <p:nvPr/>
            </p:nvSpPr>
            <p:spPr>
              <a:xfrm>
                <a:off x="5385198" y="3079930"/>
                <a:ext cx="77242" cy="204613"/>
              </a:xfrm>
              <a:custGeom>
                <a:rect b="b" l="l" r="r" t="t"/>
                <a:pathLst>
                  <a:path extrusionOk="0" h="6445" w="2433">
                    <a:moveTo>
                      <a:pt x="1216" y="369"/>
                    </a:moveTo>
                    <a:cubicBezTo>
                      <a:pt x="1686" y="369"/>
                      <a:pt x="2064" y="747"/>
                      <a:pt x="2064" y="1217"/>
                    </a:cubicBezTo>
                    <a:lnTo>
                      <a:pt x="2064" y="5229"/>
                    </a:lnTo>
                    <a:cubicBezTo>
                      <a:pt x="2064" y="5698"/>
                      <a:pt x="1686" y="6076"/>
                      <a:pt x="1216" y="6076"/>
                    </a:cubicBezTo>
                    <a:cubicBezTo>
                      <a:pt x="750" y="6076"/>
                      <a:pt x="368" y="5698"/>
                      <a:pt x="368" y="5229"/>
                    </a:cubicBezTo>
                    <a:lnTo>
                      <a:pt x="368" y="1217"/>
                    </a:lnTo>
                    <a:cubicBezTo>
                      <a:pt x="368" y="747"/>
                      <a:pt x="750" y="369"/>
                      <a:pt x="1216" y="369"/>
                    </a:cubicBezTo>
                    <a:close/>
                    <a:moveTo>
                      <a:pt x="1216" y="1"/>
                    </a:moveTo>
                    <a:cubicBezTo>
                      <a:pt x="547" y="1"/>
                      <a:pt x="1" y="547"/>
                      <a:pt x="1" y="1217"/>
                    </a:cubicBezTo>
                    <a:lnTo>
                      <a:pt x="1" y="5229"/>
                    </a:lnTo>
                    <a:cubicBezTo>
                      <a:pt x="1" y="5898"/>
                      <a:pt x="547" y="6444"/>
                      <a:pt x="1216" y="6444"/>
                    </a:cubicBezTo>
                    <a:cubicBezTo>
                      <a:pt x="1886" y="6444"/>
                      <a:pt x="2432" y="5898"/>
                      <a:pt x="2432" y="5229"/>
                    </a:cubicBezTo>
                    <a:lnTo>
                      <a:pt x="2432" y="1217"/>
                    </a:lnTo>
                    <a:cubicBezTo>
                      <a:pt x="2432" y="547"/>
                      <a:pt x="1886"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5"/>
              <p:cNvSpPr/>
              <p:nvPr/>
            </p:nvSpPr>
            <p:spPr>
              <a:xfrm>
                <a:off x="5391071" y="3085740"/>
                <a:ext cx="65590" cy="97814"/>
              </a:xfrm>
              <a:custGeom>
                <a:rect b="b" l="l" r="r" t="t"/>
                <a:pathLst>
                  <a:path extrusionOk="0" h="3081" w="2066">
                    <a:moveTo>
                      <a:pt x="1031" y="1"/>
                    </a:moveTo>
                    <a:cubicBezTo>
                      <a:pt x="463" y="1"/>
                      <a:pt x="1" y="463"/>
                      <a:pt x="1" y="1034"/>
                    </a:cubicBezTo>
                    <a:lnTo>
                      <a:pt x="1" y="3080"/>
                    </a:lnTo>
                    <a:lnTo>
                      <a:pt x="2065" y="3080"/>
                    </a:lnTo>
                    <a:lnTo>
                      <a:pt x="2065" y="1034"/>
                    </a:lnTo>
                    <a:cubicBezTo>
                      <a:pt x="2065" y="463"/>
                      <a:pt x="1603" y="1"/>
                      <a:pt x="1031"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5"/>
              <p:cNvSpPr/>
              <p:nvPr/>
            </p:nvSpPr>
            <p:spPr>
              <a:xfrm>
                <a:off x="5385198" y="3079930"/>
                <a:ext cx="77242" cy="109370"/>
              </a:xfrm>
              <a:custGeom>
                <a:rect b="b" l="l" r="r" t="t"/>
                <a:pathLst>
                  <a:path extrusionOk="0" h="3445" w="2433">
                    <a:moveTo>
                      <a:pt x="1216" y="369"/>
                    </a:moveTo>
                    <a:cubicBezTo>
                      <a:pt x="1686" y="369"/>
                      <a:pt x="2064" y="747"/>
                      <a:pt x="2064" y="1217"/>
                    </a:cubicBezTo>
                    <a:lnTo>
                      <a:pt x="2064" y="3077"/>
                    </a:lnTo>
                    <a:lnTo>
                      <a:pt x="368" y="3077"/>
                    </a:lnTo>
                    <a:lnTo>
                      <a:pt x="368" y="1217"/>
                    </a:lnTo>
                    <a:cubicBezTo>
                      <a:pt x="368" y="747"/>
                      <a:pt x="750" y="369"/>
                      <a:pt x="1216" y="369"/>
                    </a:cubicBezTo>
                    <a:close/>
                    <a:moveTo>
                      <a:pt x="1216" y="1"/>
                    </a:moveTo>
                    <a:cubicBezTo>
                      <a:pt x="547" y="1"/>
                      <a:pt x="1" y="547"/>
                      <a:pt x="1" y="1217"/>
                    </a:cubicBezTo>
                    <a:lnTo>
                      <a:pt x="1" y="3263"/>
                    </a:lnTo>
                    <a:cubicBezTo>
                      <a:pt x="1" y="3365"/>
                      <a:pt x="85" y="3445"/>
                      <a:pt x="186" y="3445"/>
                    </a:cubicBezTo>
                    <a:lnTo>
                      <a:pt x="2250" y="3445"/>
                    </a:lnTo>
                    <a:cubicBezTo>
                      <a:pt x="2352" y="3445"/>
                      <a:pt x="2432" y="3365"/>
                      <a:pt x="2432" y="3263"/>
                    </a:cubicBezTo>
                    <a:lnTo>
                      <a:pt x="2432" y="1217"/>
                    </a:lnTo>
                    <a:cubicBezTo>
                      <a:pt x="2432" y="547"/>
                      <a:pt x="1886"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5"/>
              <p:cNvSpPr/>
              <p:nvPr/>
            </p:nvSpPr>
            <p:spPr>
              <a:xfrm>
                <a:off x="5657472" y="2918363"/>
                <a:ext cx="65559" cy="193057"/>
              </a:xfrm>
              <a:custGeom>
                <a:rect b="b" l="l" r="r" t="t"/>
                <a:pathLst>
                  <a:path extrusionOk="0" h="6081" w="2065">
                    <a:moveTo>
                      <a:pt x="1035" y="1"/>
                    </a:moveTo>
                    <a:cubicBezTo>
                      <a:pt x="463" y="1"/>
                      <a:pt x="0" y="463"/>
                      <a:pt x="0" y="1035"/>
                    </a:cubicBezTo>
                    <a:lnTo>
                      <a:pt x="0" y="5046"/>
                    </a:lnTo>
                    <a:cubicBezTo>
                      <a:pt x="0" y="5618"/>
                      <a:pt x="463" y="6081"/>
                      <a:pt x="1035" y="6081"/>
                    </a:cubicBezTo>
                    <a:cubicBezTo>
                      <a:pt x="1603" y="6081"/>
                      <a:pt x="2065" y="5618"/>
                      <a:pt x="2065" y="5046"/>
                    </a:cubicBezTo>
                    <a:lnTo>
                      <a:pt x="2065" y="1035"/>
                    </a:lnTo>
                    <a:cubicBezTo>
                      <a:pt x="2065" y="463"/>
                      <a:pt x="1603" y="1"/>
                      <a:pt x="1035"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5"/>
              <p:cNvSpPr/>
              <p:nvPr/>
            </p:nvSpPr>
            <p:spPr>
              <a:xfrm>
                <a:off x="5651693" y="2912617"/>
                <a:ext cx="77242" cy="204581"/>
              </a:xfrm>
              <a:custGeom>
                <a:rect b="b" l="l" r="r" t="t"/>
                <a:pathLst>
                  <a:path extrusionOk="0" h="6444" w="2433">
                    <a:moveTo>
                      <a:pt x="1217" y="365"/>
                    </a:moveTo>
                    <a:cubicBezTo>
                      <a:pt x="1686" y="365"/>
                      <a:pt x="2065" y="746"/>
                      <a:pt x="2065" y="1216"/>
                    </a:cubicBezTo>
                    <a:lnTo>
                      <a:pt x="2065" y="5227"/>
                    </a:lnTo>
                    <a:cubicBezTo>
                      <a:pt x="2065" y="5697"/>
                      <a:pt x="1686" y="6076"/>
                      <a:pt x="1217" y="6076"/>
                    </a:cubicBezTo>
                    <a:cubicBezTo>
                      <a:pt x="747" y="6076"/>
                      <a:pt x="369" y="5697"/>
                      <a:pt x="369" y="5227"/>
                    </a:cubicBezTo>
                    <a:lnTo>
                      <a:pt x="369" y="1216"/>
                    </a:lnTo>
                    <a:cubicBezTo>
                      <a:pt x="369" y="746"/>
                      <a:pt x="747" y="365"/>
                      <a:pt x="1217" y="365"/>
                    </a:cubicBezTo>
                    <a:close/>
                    <a:moveTo>
                      <a:pt x="1217" y="0"/>
                    </a:moveTo>
                    <a:cubicBezTo>
                      <a:pt x="547" y="0"/>
                      <a:pt x="1" y="546"/>
                      <a:pt x="1" y="1216"/>
                    </a:cubicBezTo>
                    <a:lnTo>
                      <a:pt x="1" y="5227"/>
                    </a:lnTo>
                    <a:cubicBezTo>
                      <a:pt x="1" y="5897"/>
                      <a:pt x="547" y="6443"/>
                      <a:pt x="1217" y="6443"/>
                    </a:cubicBezTo>
                    <a:cubicBezTo>
                      <a:pt x="1886" y="6443"/>
                      <a:pt x="2432" y="5897"/>
                      <a:pt x="2432" y="5227"/>
                    </a:cubicBezTo>
                    <a:lnTo>
                      <a:pt x="2432" y="1216"/>
                    </a:lnTo>
                    <a:cubicBezTo>
                      <a:pt x="2432" y="546"/>
                      <a:pt x="1886" y="0"/>
                      <a:pt x="1217"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5"/>
              <p:cNvSpPr/>
              <p:nvPr/>
            </p:nvSpPr>
            <p:spPr>
              <a:xfrm>
                <a:off x="5657472" y="3013640"/>
                <a:ext cx="65559" cy="97782"/>
              </a:xfrm>
              <a:custGeom>
                <a:rect b="b" l="l" r="r" t="t"/>
                <a:pathLst>
                  <a:path extrusionOk="0" h="3080" w="2065">
                    <a:moveTo>
                      <a:pt x="0" y="0"/>
                    </a:moveTo>
                    <a:lnTo>
                      <a:pt x="0" y="2045"/>
                    </a:lnTo>
                    <a:cubicBezTo>
                      <a:pt x="0" y="2617"/>
                      <a:pt x="463" y="3080"/>
                      <a:pt x="1035" y="3080"/>
                    </a:cubicBezTo>
                    <a:cubicBezTo>
                      <a:pt x="1603" y="3080"/>
                      <a:pt x="2065" y="2617"/>
                      <a:pt x="2065" y="2045"/>
                    </a:cubicBezTo>
                    <a:lnTo>
                      <a:pt x="2065"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5"/>
              <p:cNvSpPr/>
              <p:nvPr/>
            </p:nvSpPr>
            <p:spPr>
              <a:xfrm>
                <a:off x="5651693" y="3007830"/>
                <a:ext cx="77242" cy="109370"/>
              </a:xfrm>
              <a:custGeom>
                <a:rect b="b" l="l" r="r" t="t"/>
                <a:pathLst>
                  <a:path extrusionOk="0" h="3445" w="2433">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5"/>
              <p:cNvSpPr/>
              <p:nvPr/>
            </p:nvSpPr>
            <p:spPr>
              <a:xfrm>
                <a:off x="5549654" y="2616468"/>
                <a:ext cx="162071" cy="155690"/>
              </a:xfrm>
              <a:custGeom>
                <a:rect b="b" l="l" r="r" t="t"/>
                <a:pathLst>
                  <a:path extrusionOk="0" h="4904" w="5105">
                    <a:moveTo>
                      <a:pt x="3970" y="1"/>
                    </a:moveTo>
                    <a:cubicBezTo>
                      <a:pt x="3706" y="1"/>
                      <a:pt x="3442" y="102"/>
                      <a:pt x="3240" y="304"/>
                    </a:cubicBezTo>
                    <a:lnTo>
                      <a:pt x="401" y="3144"/>
                    </a:lnTo>
                    <a:cubicBezTo>
                      <a:pt x="1" y="3544"/>
                      <a:pt x="1" y="4199"/>
                      <a:pt x="401" y="4603"/>
                    </a:cubicBezTo>
                    <a:cubicBezTo>
                      <a:pt x="603" y="4804"/>
                      <a:pt x="868" y="4904"/>
                      <a:pt x="1133" y="4904"/>
                    </a:cubicBezTo>
                    <a:cubicBezTo>
                      <a:pt x="1398" y="4904"/>
                      <a:pt x="1662" y="4804"/>
                      <a:pt x="1864" y="4603"/>
                    </a:cubicBezTo>
                    <a:lnTo>
                      <a:pt x="4700" y="1764"/>
                    </a:lnTo>
                    <a:cubicBezTo>
                      <a:pt x="5104" y="1363"/>
                      <a:pt x="5104" y="708"/>
                      <a:pt x="4700" y="304"/>
                    </a:cubicBezTo>
                    <a:cubicBezTo>
                      <a:pt x="4498" y="102"/>
                      <a:pt x="4234" y="1"/>
                      <a:pt x="3970"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5"/>
              <p:cNvSpPr/>
              <p:nvPr/>
            </p:nvSpPr>
            <p:spPr>
              <a:xfrm>
                <a:off x="5546987" y="2610690"/>
                <a:ext cx="171087" cy="167309"/>
              </a:xfrm>
              <a:custGeom>
                <a:rect b="b" l="l" r="r" t="t"/>
                <a:pathLst>
                  <a:path extrusionOk="0" h="5270" w="5389">
                    <a:moveTo>
                      <a:pt x="4052" y="377"/>
                    </a:moveTo>
                    <a:cubicBezTo>
                      <a:pt x="4272" y="377"/>
                      <a:pt x="4493" y="457"/>
                      <a:pt x="4653" y="617"/>
                    </a:cubicBezTo>
                    <a:cubicBezTo>
                      <a:pt x="4984" y="948"/>
                      <a:pt x="4984" y="1487"/>
                      <a:pt x="4653" y="1819"/>
                    </a:cubicBezTo>
                    <a:lnTo>
                      <a:pt x="1817" y="4654"/>
                    </a:lnTo>
                    <a:cubicBezTo>
                      <a:pt x="1651" y="4820"/>
                      <a:pt x="1434" y="4903"/>
                      <a:pt x="1216" y="4903"/>
                    </a:cubicBezTo>
                    <a:cubicBezTo>
                      <a:pt x="999" y="4903"/>
                      <a:pt x="781" y="4820"/>
                      <a:pt x="616" y="4654"/>
                    </a:cubicBezTo>
                    <a:cubicBezTo>
                      <a:pt x="456" y="4494"/>
                      <a:pt x="368" y="4283"/>
                      <a:pt x="368" y="4053"/>
                    </a:cubicBezTo>
                    <a:cubicBezTo>
                      <a:pt x="368" y="3828"/>
                      <a:pt x="456" y="3613"/>
                      <a:pt x="616" y="3453"/>
                    </a:cubicBezTo>
                    <a:lnTo>
                      <a:pt x="3452" y="617"/>
                    </a:lnTo>
                    <a:cubicBezTo>
                      <a:pt x="3612" y="457"/>
                      <a:pt x="3832" y="377"/>
                      <a:pt x="4052" y="377"/>
                    </a:cubicBezTo>
                    <a:close/>
                    <a:moveTo>
                      <a:pt x="4053" y="1"/>
                    </a:moveTo>
                    <a:cubicBezTo>
                      <a:pt x="3741" y="1"/>
                      <a:pt x="3430" y="120"/>
                      <a:pt x="3193" y="359"/>
                    </a:cubicBezTo>
                    <a:lnTo>
                      <a:pt x="357" y="3195"/>
                    </a:lnTo>
                    <a:cubicBezTo>
                      <a:pt x="128" y="3423"/>
                      <a:pt x="1" y="3729"/>
                      <a:pt x="1" y="4053"/>
                    </a:cubicBezTo>
                    <a:cubicBezTo>
                      <a:pt x="1" y="4378"/>
                      <a:pt x="128" y="4683"/>
                      <a:pt x="357" y="4912"/>
                    </a:cubicBezTo>
                    <a:cubicBezTo>
                      <a:pt x="594" y="5149"/>
                      <a:pt x="903" y="5270"/>
                      <a:pt x="1217" y="5270"/>
                    </a:cubicBezTo>
                    <a:cubicBezTo>
                      <a:pt x="1530" y="5270"/>
                      <a:pt x="1839" y="5149"/>
                      <a:pt x="2076" y="4912"/>
                    </a:cubicBezTo>
                    <a:lnTo>
                      <a:pt x="4915" y="2077"/>
                    </a:lnTo>
                    <a:cubicBezTo>
                      <a:pt x="5388" y="1604"/>
                      <a:pt x="5388" y="832"/>
                      <a:pt x="4915" y="359"/>
                    </a:cubicBezTo>
                    <a:cubicBezTo>
                      <a:pt x="4676" y="120"/>
                      <a:pt x="4364" y="1"/>
                      <a:pt x="405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5"/>
              <p:cNvSpPr/>
              <p:nvPr/>
            </p:nvSpPr>
            <p:spPr>
              <a:xfrm>
                <a:off x="5606516" y="2616468"/>
                <a:ext cx="105211" cy="102005"/>
              </a:xfrm>
              <a:custGeom>
                <a:rect b="b" l="l" r="r" t="t"/>
                <a:pathLst>
                  <a:path extrusionOk="0" h="3213" w="3314">
                    <a:moveTo>
                      <a:pt x="2179" y="1"/>
                    </a:moveTo>
                    <a:cubicBezTo>
                      <a:pt x="1915" y="1"/>
                      <a:pt x="1651" y="102"/>
                      <a:pt x="1449" y="304"/>
                    </a:cubicBezTo>
                    <a:lnTo>
                      <a:pt x="1" y="1753"/>
                    </a:lnTo>
                    <a:lnTo>
                      <a:pt x="1464" y="3213"/>
                    </a:lnTo>
                    <a:lnTo>
                      <a:pt x="2909" y="1764"/>
                    </a:lnTo>
                    <a:cubicBezTo>
                      <a:pt x="3313" y="1363"/>
                      <a:pt x="3313" y="708"/>
                      <a:pt x="2909" y="304"/>
                    </a:cubicBezTo>
                    <a:cubicBezTo>
                      <a:pt x="2707" y="102"/>
                      <a:pt x="2443" y="1"/>
                      <a:pt x="2179" y="1"/>
                    </a:cubicBezTo>
                    <a:close/>
                  </a:path>
                </a:pathLst>
              </a:custGeom>
              <a:solidFill>
                <a:srgbClr val="32CC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5"/>
              <p:cNvSpPr/>
              <p:nvPr/>
            </p:nvSpPr>
            <p:spPr>
              <a:xfrm>
                <a:off x="5600166" y="2610690"/>
                <a:ext cx="117910" cy="113561"/>
              </a:xfrm>
              <a:custGeom>
                <a:rect b="b" l="l" r="r" t="t"/>
                <a:pathLst>
                  <a:path extrusionOk="0" h="3577" w="3714">
                    <a:moveTo>
                      <a:pt x="2377" y="369"/>
                    </a:moveTo>
                    <a:cubicBezTo>
                      <a:pt x="2595" y="369"/>
                      <a:pt x="2812" y="452"/>
                      <a:pt x="2978" y="617"/>
                    </a:cubicBezTo>
                    <a:cubicBezTo>
                      <a:pt x="3309" y="948"/>
                      <a:pt x="3309" y="1487"/>
                      <a:pt x="2978" y="1819"/>
                    </a:cubicBezTo>
                    <a:lnTo>
                      <a:pt x="1664" y="3133"/>
                    </a:lnTo>
                    <a:lnTo>
                      <a:pt x="463" y="1935"/>
                    </a:lnTo>
                    <a:lnTo>
                      <a:pt x="1777" y="617"/>
                    </a:lnTo>
                    <a:cubicBezTo>
                      <a:pt x="1942" y="452"/>
                      <a:pt x="2160" y="369"/>
                      <a:pt x="2377" y="369"/>
                    </a:cubicBezTo>
                    <a:close/>
                    <a:moveTo>
                      <a:pt x="2379" y="1"/>
                    </a:moveTo>
                    <a:cubicBezTo>
                      <a:pt x="2068" y="1"/>
                      <a:pt x="1756" y="120"/>
                      <a:pt x="1518" y="359"/>
                    </a:cubicBezTo>
                    <a:lnTo>
                      <a:pt x="73" y="1804"/>
                    </a:lnTo>
                    <a:cubicBezTo>
                      <a:pt x="0" y="1876"/>
                      <a:pt x="0" y="1993"/>
                      <a:pt x="73" y="2062"/>
                    </a:cubicBezTo>
                    <a:lnTo>
                      <a:pt x="1533" y="3522"/>
                    </a:lnTo>
                    <a:cubicBezTo>
                      <a:pt x="1570" y="3558"/>
                      <a:pt x="1617" y="3576"/>
                      <a:pt x="1664" y="3576"/>
                    </a:cubicBezTo>
                    <a:cubicBezTo>
                      <a:pt x="1708" y="3576"/>
                      <a:pt x="1755" y="3558"/>
                      <a:pt x="1791" y="3522"/>
                    </a:cubicBezTo>
                    <a:lnTo>
                      <a:pt x="3240" y="2077"/>
                    </a:lnTo>
                    <a:cubicBezTo>
                      <a:pt x="3713" y="1604"/>
                      <a:pt x="3713" y="832"/>
                      <a:pt x="3240" y="359"/>
                    </a:cubicBezTo>
                    <a:cubicBezTo>
                      <a:pt x="3001" y="120"/>
                      <a:pt x="2690" y="1"/>
                      <a:pt x="2379"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5"/>
              <p:cNvSpPr/>
              <p:nvPr/>
            </p:nvSpPr>
            <p:spPr>
              <a:xfrm>
                <a:off x="5538669" y="3140379"/>
                <a:ext cx="162071" cy="155626"/>
              </a:xfrm>
              <a:custGeom>
                <a:rect b="b" l="l" r="r" t="t"/>
                <a:pathLst>
                  <a:path extrusionOk="0" h="4902" w="5105">
                    <a:moveTo>
                      <a:pt x="3970" y="0"/>
                    </a:moveTo>
                    <a:cubicBezTo>
                      <a:pt x="3706" y="0"/>
                      <a:pt x="3442" y="101"/>
                      <a:pt x="3240" y="303"/>
                    </a:cubicBezTo>
                    <a:lnTo>
                      <a:pt x="401" y="3139"/>
                    </a:lnTo>
                    <a:cubicBezTo>
                      <a:pt x="1" y="3543"/>
                      <a:pt x="1" y="4199"/>
                      <a:pt x="401" y="4599"/>
                    </a:cubicBezTo>
                    <a:cubicBezTo>
                      <a:pt x="603" y="4800"/>
                      <a:pt x="868" y="4901"/>
                      <a:pt x="1133" y="4901"/>
                    </a:cubicBezTo>
                    <a:cubicBezTo>
                      <a:pt x="1398" y="4901"/>
                      <a:pt x="1662" y="4800"/>
                      <a:pt x="1864" y="4599"/>
                    </a:cubicBezTo>
                    <a:lnTo>
                      <a:pt x="4700" y="1763"/>
                    </a:lnTo>
                    <a:cubicBezTo>
                      <a:pt x="5104" y="1359"/>
                      <a:pt x="5104" y="707"/>
                      <a:pt x="4700" y="303"/>
                    </a:cubicBezTo>
                    <a:cubicBezTo>
                      <a:pt x="4498" y="101"/>
                      <a:pt x="4234" y="0"/>
                      <a:pt x="3970"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5"/>
              <p:cNvSpPr/>
              <p:nvPr/>
            </p:nvSpPr>
            <p:spPr>
              <a:xfrm>
                <a:off x="5532224" y="3134569"/>
                <a:ext cx="174865" cy="167309"/>
              </a:xfrm>
              <a:custGeom>
                <a:rect b="b" l="l" r="r" t="t"/>
                <a:pathLst>
                  <a:path extrusionOk="0" h="5270" w="5508">
                    <a:moveTo>
                      <a:pt x="4172" y="366"/>
                    </a:moveTo>
                    <a:cubicBezTo>
                      <a:pt x="4390" y="366"/>
                      <a:pt x="4609" y="450"/>
                      <a:pt x="4772" y="617"/>
                    </a:cubicBezTo>
                    <a:cubicBezTo>
                      <a:pt x="5103" y="945"/>
                      <a:pt x="5103" y="1484"/>
                      <a:pt x="4772" y="1815"/>
                    </a:cubicBezTo>
                    <a:lnTo>
                      <a:pt x="1936" y="4654"/>
                    </a:lnTo>
                    <a:cubicBezTo>
                      <a:pt x="1776" y="4814"/>
                      <a:pt x="1556" y="4895"/>
                      <a:pt x="1336" y="4895"/>
                    </a:cubicBezTo>
                    <a:cubicBezTo>
                      <a:pt x="1115" y="4895"/>
                      <a:pt x="895" y="4814"/>
                      <a:pt x="735" y="4654"/>
                    </a:cubicBezTo>
                    <a:cubicBezTo>
                      <a:pt x="404" y="4323"/>
                      <a:pt x="404" y="3784"/>
                      <a:pt x="735" y="3453"/>
                    </a:cubicBezTo>
                    <a:lnTo>
                      <a:pt x="3571" y="617"/>
                    </a:lnTo>
                    <a:cubicBezTo>
                      <a:pt x="3738" y="450"/>
                      <a:pt x="3957" y="366"/>
                      <a:pt x="4172" y="366"/>
                    </a:cubicBezTo>
                    <a:close/>
                    <a:moveTo>
                      <a:pt x="4172" y="0"/>
                    </a:moveTo>
                    <a:cubicBezTo>
                      <a:pt x="3860" y="0"/>
                      <a:pt x="3549" y="119"/>
                      <a:pt x="3312" y="355"/>
                    </a:cubicBezTo>
                    <a:lnTo>
                      <a:pt x="477" y="3194"/>
                    </a:lnTo>
                    <a:cubicBezTo>
                      <a:pt x="0" y="3668"/>
                      <a:pt x="0" y="4439"/>
                      <a:pt x="477" y="4913"/>
                    </a:cubicBezTo>
                    <a:cubicBezTo>
                      <a:pt x="713" y="5149"/>
                      <a:pt x="1023" y="5269"/>
                      <a:pt x="1336" y="5269"/>
                    </a:cubicBezTo>
                    <a:cubicBezTo>
                      <a:pt x="1645" y="5269"/>
                      <a:pt x="1958" y="5149"/>
                      <a:pt x="2195" y="4913"/>
                    </a:cubicBezTo>
                    <a:lnTo>
                      <a:pt x="5034" y="2077"/>
                    </a:lnTo>
                    <a:cubicBezTo>
                      <a:pt x="5508" y="1600"/>
                      <a:pt x="5508" y="832"/>
                      <a:pt x="5034" y="355"/>
                    </a:cubicBezTo>
                    <a:cubicBezTo>
                      <a:pt x="4795" y="119"/>
                      <a:pt x="4483" y="0"/>
                      <a:pt x="4172"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5"/>
              <p:cNvSpPr/>
              <p:nvPr/>
            </p:nvSpPr>
            <p:spPr>
              <a:xfrm>
                <a:off x="5595531" y="3140379"/>
                <a:ext cx="105211" cy="101846"/>
              </a:xfrm>
              <a:custGeom>
                <a:rect b="b" l="l" r="r" t="t"/>
                <a:pathLst>
                  <a:path extrusionOk="0" h="3208" w="3314">
                    <a:moveTo>
                      <a:pt x="2179" y="0"/>
                    </a:moveTo>
                    <a:cubicBezTo>
                      <a:pt x="1915" y="0"/>
                      <a:pt x="1651" y="101"/>
                      <a:pt x="1449" y="303"/>
                    </a:cubicBezTo>
                    <a:lnTo>
                      <a:pt x="1" y="1748"/>
                    </a:lnTo>
                    <a:lnTo>
                      <a:pt x="1464" y="3208"/>
                    </a:lnTo>
                    <a:lnTo>
                      <a:pt x="2909" y="1763"/>
                    </a:lnTo>
                    <a:cubicBezTo>
                      <a:pt x="3313" y="1359"/>
                      <a:pt x="3313" y="707"/>
                      <a:pt x="2909" y="303"/>
                    </a:cubicBezTo>
                    <a:cubicBezTo>
                      <a:pt x="2707" y="101"/>
                      <a:pt x="2443" y="0"/>
                      <a:pt x="2179" y="0"/>
                    </a:cubicBezTo>
                    <a:close/>
                  </a:path>
                </a:pathLst>
              </a:custGeom>
              <a:solidFill>
                <a:srgbClr val="32CC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5"/>
              <p:cNvSpPr/>
              <p:nvPr/>
            </p:nvSpPr>
            <p:spPr>
              <a:xfrm>
                <a:off x="5589752" y="3134569"/>
                <a:ext cx="117339" cy="113561"/>
              </a:xfrm>
              <a:custGeom>
                <a:rect b="b" l="l" r="r" t="t"/>
                <a:pathLst>
                  <a:path extrusionOk="0" h="3577" w="3696">
                    <a:moveTo>
                      <a:pt x="2359" y="369"/>
                    </a:moveTo>
                    <a:cubicBezTo>
                      <a:pt x="2577" y="369"/>
                      <a:pt x="2794" y="451"/>
                      <a:pt x="2960" y="617"/>
                    </a:cubicBezTo>
                    <a:cubicBezTo>
                      <a:pt x="3291" y="945"/>
                      <a:pt x="3291" y="1484"/>
                      <a:pt x="2960" y="1815"/>
                    </a:cubicBezTo>
                    <a:lnTo>
                      <a:pt x="1646" y="3132"/>
                    </a:lnTo>
                    <a:lnTo>
                      <a:pt x="445" y="1931"/>
                    </a:lnTo>
                    <a:lnTo>
                      <a:pt x="1759" y="617"/>
                    </a:lnTo>
                    <a:cubicBezTo>
                      <a:pt x="1924" y="451"/>
                      <a:pt x="2142" y="369"/>
                      <a:pt x="2359" y="369"/>
                    </a:cubicBezTo>
                    <a:close/>
                    <a:moveTo>
                      <a:pt x="2360" y="0"/>
                    </a:moveTo>
                    <a:cubicBezTo>
                      <a:pt x="2048" y="0"/>
                      <a:pt x="1737" y="119"/>
                      <a:pt x="1500" y="355"/>
                    </a:cubicBezTo>
                    <a:lnTo>
                      <a:pt x="55" y="1804"/>
                    </a:lnTo>
                    <a:cubicBezTo>
                      <a:pt x="19" y="1837"/>
                      <a:pt x="1" y="1884"/>
                      <a:pt x="1" y="1931"/>
                    </a:cubicBezTo>
                    <a:cubicBezTo>
                      <a:pt x="1" y="1982"/>
                      <a:pt x="19" y="2030"/>
                      <a:pt x="55" y="2062"/>
                    </a:cubicBezTo>
                    <a:lnTo>
                      <a:pt x="1515" y="3522"/>
                    </a:lnTo>
                    <a:cubicBezTo>
                      <a:pt x="1552" y="3559"/>
                      <a:pt x="1599" y="3577"/>
                      <a:pt x="1646" y="3577"/>
                    </a:cubicBezTo>
                    <a:cubicBezTo>
                      <a:pt x="1690" y="3577"/>
                      <a:pt x="1737" y="3559"/>
                      <a:pt x="1773" y="3522"/>
                    </a:cubicBezTo>
                    <a:lnTo>
                      <a:pt x="3222" y="2077"/>
                    </a:lnTo>
                    <a:cubicBezTo>
                      <a:pt x="3696" y="1600"/>
                      <a:pt x="3696" y="832"/>
                      <a:pt x="3222" y="355"/>
                    </a:cubicBezTo>
                    <a:cubicBezTo>
                      <a:pt x="2983" y="119"/>
                      <a:pt x="2671" y="0"/>
                      <a:pt x="236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5"/>
              <p:cNvSpPr/>
              <p:nvPr/>
            </p:nvSpPr>
            <p:spPr>
              <a:xfrm>
                <a:off x="5630675" y="2485200"/>
                <a:ext cx="131403" cy="231653"/>
              </a:xfrm>
              <a:custGeom>
                <a:rect b="b" l="l" r="r" t="t"/>
                <a:pathLst>
                  <a:path extrusionOk="0" h="7423" w="4139">
                    <a:moveTo>
                      <a:pt x="0" y="0"/>
                    </a:moveTo>
                    <a:lnTo>
                      <a:pt x="0" y="4994"/>
                    </a:lnTo>
                    <a:lnTo>
                      <a:pt x="557" y="4438"/>
                    </a:lnTo>
                    <a:cubicBezTo>
                      <a:pt x="557" y="4434"/>
                      <a:pt x="560" y="4434"/>
                      <a:pt x="560" y="4434"/>
                    </a:cubicBezTo>
                    <a:cubicBezTo>
                      <a:pt x="565" y="4431"/>
                      <a:pt x="565" y="4426"/>
                      <a:pt x="568" y="4426"/>
                    </a:cubicBezTo>
                    <a:lnTo>
                      <a:pt x="568" y="4423"/>
                    </a:lnTo>
                    <a:lnTo>
                      <a:pt x="572" y="4423"/>
                    </a:lnTo>
                    <a:cubicBezTo>
                      <a:pt x="809" y="4194"/>
                      <a:pt x="1114" y="4081"/>
                      <a:pt x="1417" y="4081"/>
                    </a:cubicBezTo>
                    <a:cubicBezTo>
                      <a:pt x="1726" y="4081"/>
                      <a:pt x="2032" y="4197"/>
                      <a:pt x="2268" y="4426"/>
                    </a:cubicBezTo>
                    <a:cubicBezTo>
                      <a:pt x="2272" y="4431"/>
                      <a:pt x="2272" y="4431"/>
                      <a:pt x="2275" y="4434"/>
                    </a:cubicBezTo>
                    <a:lnTo>
                      <a:pt x="2279" y="4438"/>
                    </a:lnTo>
                    <a:cubicBezTo>
                      <a:pt x="2516" y="4674"/>
                      <a:pt x="2632" y="4984"/>
                      <a:pt x="2632" y="5296"/>
                    </a:cubicBezTo>
                    <a:cubicBezTo>
                      <a:pt x="2632" y="5606"/>
                      <a:pt x="2516" y="5919"/>
                      <a:pt x="2279" y="6156"/>
                    </a:cubicBezTo>
                    <a:lnTo>
                      <a:pt x="1009" y="7423"/>
                    </a:lnTo>
                    <a:lnTo>
                      <a:pt x="4139" y="7423"/>
                    </a:lnTo>
                    <a:lnTo>
                      <a:pt x="4139" y="2454"/>
                    </a:lnTo>
                    <a:cubicBezTo>
                      <a:pt x="3764" y="1293"/>
                      <a:pt x="2847" y="375"/>
                      <a:pt x="1689"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5"/>
              <p:cNvSpPr/>
              <p:nvPr/>
            </p:nvSpPr>
            <p:spPr>
              <a:xfrm>
                <a:off x="5630676" y="2704348"/>
                <a:ext cx="12509" cy="12509"/>
              </a:xfrm>
              <a:custGeom>
                <a:rect b="b" l="l" r="r" t="t"/>
                <a:pathLst>
                  <a:path extrusionOk="0" h="394" w="394">
                    <a:moveTo>
                      <a:pt x="0" y="1"/>
                    </a:moveTo>
                    <a:lnTo>
                      <a:pt x="0" y="394"/>
                    </a:lnTo>
                    <a:lnTo>
                      <a:pt x="394" y="394"/>
                    </a:lnTo>
                    <a:lnTo>
                      <a:pt x="0" y="1"/>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5"/>
              <p:cNvSpPr/>
              <p:nvPr/>
            </p:nvSpPr>
            <p:spPr>
              <a:xfrm>
                <a:off x="5630676" y="2610753"/>
                <a:ext cx="72353" cy="29017"/>
              </a:xfrm>
              <a:custGeom>
                <a:rect b="b" l="l" r="r" t="t"/>
                <a:pathLst>
                  <a:path extrusionOk="0" h="914" w="2279">
                    <a:moveTo>
                      <a:pt x="557" y="357"/>
                    </a:moveTo>
                    <a:lnTo>
                      <a:pt x="0" y="913"/>
                    </a:lnTo>
                    <a:lnTo>
                      <a:pt x="0" y="913"/>
                    </a:lnTo>
                    <a:lnTo>
                      <a:pt x="557" y="357"/>
                    </a:lnTo>
                    <a:close/>
                    <a:moveTo>
                      <a:pt x="2275" y="353"/>
                    </a:moveTo>
                    <a:lnTo>
                      <a:pt x="2279" y="357"/>
                    </a:lnTo>
                    <a:lnTo>
                      <a:pt x="2275" y="353"/>
                    </a:lnTo>
                    <a:close/>
                    <a:moveTo>
                      <a:pt x="568" y="345"/>
                    </a:moveTo>
                    <a:cubicBezTo>
                      <a:pt x="565" y="345"/>
                      <a:pt x="565" y="350"/>
                      <a:pt x="560" y="353"/>
                    </a:cubicBezTo>
                    <a:cubicBezTo>
                      <a:pt x="565" y="350"/>
                      <a:pt x="565" y="345"/>
                      <a:pt x="568" y="345"/>
                    </a:cubicBezTo>
                    <a:close/>
                    <a:moveTo>
                      <a:pt x="572" y="342"/>
                    </a:moveTo>
                    <a:lnTo>
                      <a:pt x="568" y="342"/>
                    </a:lnTo>
                    <a:lnTo>
                      <a:pt x="572" y="342"/>
                    </a:lnTo>
                    <a:close/>
                    <a:moveTo>
                      <a:pt x="1417" y="0"/>
                    </a:moveTo>
                    <a:lnTo>
                      <a:pt x="1417" y="0"/>
                    </a:lnTo>
                    <a:cubicBezTo>
                      <a:pt x="1726" y="0"/>
                      <a:pt x="2032" y="116"/>
                      <a:pt x="2268" y="345"/>
                    </a:cubicBezTo>
                    <a:cubicBezTo>
                      <a:pt x="2032" y="116"/>
                      <a:pt x="1726" y="0"/>
                      <a:pt x="1417" y="0"/>
                    </a:cubicBez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5"/>
              <p:cNvSpPr/>
              <p:nvPr/>
            </p:nvSpPr>
            <p:spPr>
              <a:xfrm>
                <a:off x="5630676" y="2622405"/>
                <a:ext cx="74543" cy="87750"/>
              </a:xfrm>
              <a:custGeom>
                <a:rect b="b" l="l" r="r" t="t"/>
                <a:pathLst>
                  <a:path extrusionOk="0" h="2764" w="2348">
                    <a:moveTo>
                      <a:pt x="1417" y="0"/>
                    </a:moveTo>
                    <a:cubicBezTo>
                      <a:pt x="1202" y="0"/>
                      <a:pt x="983" y="81"/>
                      <a:pt x="816" y="248"/>
                    </a:cubicBezTo>
                    <a:lnTo>
                      <a:pt x="0" y="1067"/>
                    </a:lnTo>
                    <a:lnTo>
                      <a:pt x="0" y="2061"/>
                    </a:lnTo>
                    <a:lnTo>
                      <a:pt x="703" y="2764"/>
                    </a:lnTo>
                    <a:lnTo>
                      <a:pt x="2017" y="1450"/>
                    </a:lnTo>
                    <a:cubicBezTo>
                      <a:pt x="2348" y="1118"/>
                      <a:pt x="2348" y="579"/>
                      <a:pt x="2017" y="248"/>
                    </a:cubicBezTo>
                    <a:cubicBezTo>
                      <a:pt x="1853" y="81"/>
                      <a:pt x="1635" y="0"/>
                      <a:pt x="1417" y="0"/>
                    </a:cubicBezTo>
                    <a:close/>
                  </a:path>
                </a:pathLst>
              </a:custGeom>
              <a:solidFill>
                <a:srgbClr val="2DB7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5"/>
              <p:cNvSpPr/>
              <p:nvPr/>
            </p:nvSpPr>
            <p:spPr>
              <a:xfrm>
                <a:off x="5630676" y="2610753"/>
                <a:ext cx="83559" cy="106100"/>
              </a:xfrm>
              <a:custGeom>
                <a:rect b="b" l="l" r="r" t="t"/>
                <a:pathLst>
                  <a:path extrusionOk="0" h="3342" w="2632">
                    <a:moveTo>
                      <a:pt x="1417" y="0"/>
                    </a:moveTo>
                    <a:cubicBezTo>
                      <a:pt x="1114" y="0"/>
                      <a:pt x="809" y="113"/>
                      <a:pt x="572" y="342"/>
                    </a:cubicBezTo>
                    <a:lnTo>
                      <a:pt x="568" y="342"/>
                    </a:lnTo>
                    <a:lnTo>
                      <a:pt x="568" y="345"/>
                    </a:lnTo>
                    <a:cubicBezTo>
                      <a:pt x="565" y="345"/>
                      <a:pt x="565" y="350"/>
                      <a:pt x="560" y="353"/>
                    </a:cubicBezTo>
                    <a:cubicBezTo>
                      <a:pt x="560" y="353"/>
                      <a:pt x="557" y="353"/>
                      <a:pt x="557" y="357"/>
                    </a:cubicBezTo>
                    <a:lnTo>
                      <a:pt x="0" y="913"/>
                    </a:lnTo>
                    <a:lnTo>
                      <a:pt x="0" y="1434"/>
                    </a:lnTo>
                    <a:lnTo>
                      <a:pt x="816" y="615"/>
                    </a:lnTo>
                    <a:cubicBezTo>
                      <a:pt x="983" y="448"/>
                      <a:pt x="1202" y="367"/>
                      <a:pt x="1417" y="367"/>
                    </a:cubicBezTo>
                    <a:cubicBezTo>
                      <a:pt x="1635" y="367"/>
                      <a:pt x="1853" y="448"/>
                      <a:pt x="2017" y="615"/>
                    </a:cubicBezTo>
                    <a:cubicBezTo>
                      <a:pt x="2348" y="946"/>
                      <a:pt x="2348" y="1485"/>
                      <a:pt x="2017" y="1817"/>
                    </a:cubicBezTo>
                    <a:lnTo>
                      <a:pt x="703" y="3131"/>
                    </a:lnTo>
                    <a:lnTo>
                      <a:pt x="0" y="2428"/>
                    </a:lnTo>
                    <a:lnTo>
                      <a:pt x="0" y="2949"/>
                    </a:lnTo>
                    <a:lnTo>
                      <a:pt x="394" y="3342"/>
                    </a:lnTo>
                    <a:lnTo>
                      <a:pt x="1009" y="3342"/>
                    </a:lnTo>
                    <a:lnTo>
                      <a:pt x="2279" y="2075"/>
                    </a:lnTo>
                    <a:cubicBezTo>
                      <a:pt x="2516" y="1838"/>
                      <a:pt x="2632" y="1525"/>
                      <a:pt x="2632" y="1215"/>
                    </a:cubicBezTo>
                    <a:cubicBezTo>
                      <a:pt x="2632" y="903"/>
                      <a:pt x="2516" y="593"/>
                      <a:pt x="2279" y="357"/>
                    </a:cubicBezTo>
                    <a:lnTo>
                      <a:pt x="2275" y="353"/>
                    </a:lnTo>
                    <a:cubicBezTo>
                      <a:pt x="2272" y="350"/>
                      <a:pt x="2272" y="350"/>
                      <a:pt x="2268" y="345"/>
                    </a:cubicBezTo>
                    <a:cubicBezTo>
                      <a:pt x="2032" y="116"/>
                      <a:pt x="1726" y="0"/>
                      <a:pt x="1417"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5"/>
              <p:cNvSpPr/>
              <p:nvPr/>
            </p:nvSpPr>
            <p:spPr>
              <a:xfrm>
                <a:off x="5630688" y="2992810"/>
                <a:ext cx="131403" cy="352855"/>
              </a:xfrm>
              <a:custGeom>
                <a:rect b="b" l="l" r="r" t="t"/>
                <a:pathLst>
                  <a:path extrusionOk="0" h="10813" w="4139">
                    <a:moveTo>
                      <a:pt x="0" y="1"/>
                    </a:moveTo>
                    <a:lnTo>
                      <a:pt x="0" y="5035"/>
                    </a:lnTo>
                    <a:lnTo>
                      <a:pt x="211" y="4820"/>
                    </a:lnTo>
                    <a:cubicBezTo>
                      <a:pt x="448" y="4583"/>
                      <a:pt x="761" y="4467"/>
                      <a:pt x="1071" y="4467"/>
                    </a:cubicBezTo>
                    <a:cubicBezTo>
                      <a:pt x="1383" y="4467"/>
                      <a:pt x="1693" y="4583"/>
                      <a:pt x="1933" y="4820"/>
                    </a:cubicBezTo>
                    <a:cubicBezTo>
                      <a:pt x="2170" y="5057"/>
                      <a:pt x="2286" y="5369"/>
                      <a:pt x="2286" y="5680"/>
                    </a:cubicBezTo>
                    <a:cubicBezTo>
                      <a:pt x="2286" y="5992"/>
                      <a:pt x="2170" y="6302"/>
                      <a:pt x="1933" y="6542"/>
                    </a:cubicBezTo>
                    <a:lnTo>
                      <a:pt x="0" y="8475"/>
                    </a:lnTo>
                    <a:lnTo>
                      <a:pt x="0" y="10812"/>
                    </a:lnTo>
                    <a:lnTo>
                      <a:pt x="1362" y="10812"/>
                    </a:lnTo>
                    <a:cubicBezTo>
                      <a:pt x="1464" y="10812"/>
                      <a:pt x="1565" y="10808"/>
                      <a:pt x="1664" y="10797"/>
                    </a:cubicBezTo>
                    <a:cubicBezTo>
                      <a:pt x="2821" y="10408"/>
                      <a:pt x="3735" y="9494"/>
                      <a:pt x="4125" y="8336"/>
                    </a:cubicBezTo>
                    <a:cubicBezTo>
                      <a:pt x="4135" y="8238"/>
                      <a:pt x="4139" y="8136"/>
                      <a:pt x="4139" y="8034"/>
                    </a:cubicBezTo>
                    <a:lnTo>
                      <a:pt x="4139" y="1"/>
                    </a:lnTo>
                    <a:lnTo>
                      <a:pt x="3094" y="1"/>
                    </a:lnTo>
                    <a:lnTo>
                      <a:pt x="3094" y="656"/>
                    </a:lnTo>
                    <a:lnTo>
                      <a:pt x="3094" y="2701"/>
                    </a:lnTo>
                    <a:cubicBezTo>
                      <a:pt x="3094" y="3371"/>
                      <a:pt x="2548" y="3917"/>
                      <a:pt x="1879" y="3917"/>
                    </a:cubicBezTo>
                    <a:cubicBezTo>
                      <a:pt x="1209" y="3917"/>
                      <a:pt x="663" y="3371"/>
                      <a:pt x="663" y="2701"/>
                    </a:cubicBezTo>
                    <a:lnTo>
                      <a:pt x="663"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5"/>
              <p:cNvSpPr/>
              <p:nvPr/>
            </p:nvSpPr>
            <p:spPr>
              <a:xfrm>
                <a:off x="5663377" y="2992813"/>
                <a:ext cx="53907" cy="15048"/>
              </a:xfrm>
              <a:custGeom>
                <a:rect b="b" l="l" r="r" t="t"/>
                <a:pathLst>
                  <a:path extrusionOk="0" h="474" w="1698">
                    <a:moveTo>
                      <a:pt x="1" y="1"/>
                    </a:moveTo>
                    <a:lnTo>
                      <a:pt x="1" y="473"/>
                    </a:lnTo>
                    <a:lnTo>
                      <a:pt x="1697" y="473"/>
                    </a:lnTo>
                    <a:lnTo>
                      <a:pt x="1697" y="1"/>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5"/>
              <p:cNvSpPr/>
              <p:nvPr/>
            </p:nvSpPr>
            <p:spPr>
              <a:xfrm>
                <a:off x="5651693" y="2992813"/>
                <a:ext cx="77242" cy="20858"/>
              </a:xfrm>
              <a:custGeom>
                <a:rect b="b" l="l" r="r" t="t"/>
                <a:pathLst>
                  <a:path extrusionOk="0" h="657" w="2433">
                    <a:moveTo>
                      <a:pt x="1" y="1"/>
                    </a:moveTo>
                    <a:lnTo>
                      <a:pt x="1" y="656"/>
                    </a:lnTo>
                    <a:cubicBezTo>
                      <a:pt x="1" y="554"/>
                      <a:pt x="81" y="473"/>
                      <a:pt x="182" y="473"/>
                    </a:cubicBezTo>
                    <a:lnTo>
                      <a:pt x="369" y="473"/>
                    </a:lnTo>
                    <a:lnTo>
                      <a:pt x="369" y="1"/>
                    </a:lnTo>
                    <a:close/>
                    <a:moveTo>
                      <a:pt x="2065" y="1"/>
                    </a:moveTo>
                    <a:lnTo>
                      <a:pt x="2065" y="473"/>
                    </a:lnTo>
                    <a:lnTo>
                      <a:pt x="2247" y="473"/>
                    </a:lnTo>
                    <a:cubicBezTo>
                      <a:pt x="2349" y="473"/>
                      <a:pt x="2432" y="554"/>
                      <a:pt x="2432" y="656"/>
                    </a:cubicBezTo>
                    <a:lnTo>
                      <a:pt x="2432" y="1"/>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5"/>
              <p:cNvSpPr/>
              <p:nvPr/>
            </p:nvSpPr>
            <p:spPr>
              <a:xfrm>
                <a:off x="5663377" y="3019386"/>
                <a:ext cx="53907" cy="86131"/>
              </a:xfrm>
              <a:custGeom>
                <a:rect b="b" l="l" r="r" t="t"/>
                <a:pathLst>
                  <a:path extrusionOk="0" h="2713" w="1698">
                    <a:moveTo>
                      <a:pt x="1" y="1"/>
                    </a:moveTo>
                    <a:lnTo>
                      <a:pt x="1" y="1864"/>
                    </a:lnTo>
                    <a:cubicBezTo>
                      <a:pt x="1" y="2334"/>
                      <a:pt x="379" y="2713"/>
                      <a:pt x="849" y="2713"/>
                    </a:cubicBezTo>
                    <a:cubicBezTo>
                      <a:pt x="1318" y="2713"/>
                      <a:pt x="1697" y="2334"/>
                      <a:pt x="1697" y="1864"/>
                    </a:cubicBezTo>
                    <a:lnTo>
                      <a:pt x="1697"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5"/>
              <p:cNvSpPr/>
              <p:nvPr/>
            </p:nvSpPr>
            <p:spPr>
              <a:xfrm>
                <a:off x="5651693" y="3007830"/>
                <a:ext cx="77242" cy="109370"/>
              </a:xfrm>
              <a:custGeom>
                <a:rect b="b" l="l" r="r" t="t"/>
                <a:pathLst>
                  <a:path extrusionOk="0" h="3445" w="2433">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5"/>
              <p:cNvSpPr/>
              <p:nvPr/>
            </p:nvSpPr>
            <p:spPr>
              <a:xfrm>
                <a:off x="5630676" y="3239212"/>
                <a:ext cx="3016" cy="6159"/>
              </a:xfrm>
              <a:custGeom>
                <a:rect b="b" l="l" r="r" t="t"/>
                <a:pathLst>
                  <a:path extrusionOk="0" h="194" w="95">
                    <a:moveTo>
                      <a:pt x="0" y="0"/>
                    </a:moveTo>
                    <a:lnTo>
                      <a:pt x="0" y="194"/>
                    </a:lnTo>
                    <a:lnTo>
                      <a:pt x="95" y="95"/>
                    </a:lnTo>
                    <a:lnTo>
                      <a:pt x="0" y="0"/>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5"/>
              <p:cNvSpPr/>
              <p:nvPr/>
            </p:nvSpPr>
            <p:spPr>
              <a:xfrm>
                <a:off x="5630676" y="3200479"/>
                <a:ext cx="61368" cy="61431"/>
              </a:xfrm>
              <a:custGeom>
                <a:rect b="b" l="l" r="r" t="t"/>
                <a:pathLst>
                  <a:path extrusionOk="0" h="1935" w="1933">
                    <a:moveTo>
                      <a:pt x="1933" y="1"/>
                    </a:moveTo>
                    <a:lnTo>
                      <a:pt x="484" y="1446"/>
                    </a:lnTo>
                    <a:cubicBezTo>
                      <a:pt x="448" y="1483"/>
                      <a:pt x="401" y="1501"/>
                      <a:pt x="357" y="1501"/>
                    </a:cubicBezTo>
                    <a:cubicBezTo>
                      <a:pt x="310" y="1501"/>
                      <a:pt x="263" y="1483"/>
                      <a:pt x="226" y="1446"/>
                    </a:cubicBezTo>
                    <a:lnTo>
                      <a:pt x="95" y="1315"/>
                    </a:lnTo>
                    <a:lnTo>
                      <a:pt x="0" y="1414"/>
                    </a:lnTo>
                    <a:lnTo>
                      <a:pt x="0" y="1934"/>
                    </a:lnTo>
                    <a:lnTo>
                      <a:pt x="1933" y="1"/>
                    </a:ln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5"/>
              <p:cNvSpPr/>
              <p:nvPr/>
            </p:nvSpPr>
            <p:spPr>
              <a:xfrm>
                <a:off x="5630676" y="3146189"/>
                <a:ext cx="63558" cy="87845"/>
              </a:xfrm>
              <a:custGeom>
                <a:rect b="b" l="l" r="r" t="t"/>
                <a:pathLst>
                  <a:path extrusionOk="0" h="2767" w="2002">
                    <a:moveTo>
                      <a:pt x="1071" y="0"/>
                    </a:moveTo>
                    <a:cubicBezTo>
                      <a:pt x="852" y="0"/>
                      <a:pt x="637" y="84"/>
                      <a:pt x="470" y="251"/>
                    </a:cubicBezTo>
                    <a:lnTo>
                      <a:pt x="0" y="721"/>
                    </a:lnTo>
                    <a:lnTo>
                      <a:pt x="0" y="2410"/>
                    </a:lnTo>
                    <a:lnTo>
                      <a:pt x="357" y="2766"/>
                    </a:lnTo>
                    <a:lnTo>
                      <a:pt x="1671" y="1449"/>
                    </a:lnTo>
                    <a:cubicBezTo>
                      <a:pt x="2002" y="1118"/>
                      <a:pt x="2002" y="579"/>
                      <a:pt x="1671" y="251"/>
                    </a:cubicBezTo>
                    <a:cubicBezTo>
                      <a:pt x="1508" y="84"/>
                      <a:pt x="1289" y="0"/>
                      <a:pt x="1071" y="0"/>
                    </a:cubicBezTo>
                    <a:close/>
                  </a:path>
                </a:pathLst>
              </a:custGeom>
              <a:solidFill>
                <a:srgbClr val="2DB7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5"/>
              <p:cNvSpPr/>
              <p:nvPr/>
            </p:nvSpPr>
            <p:spPr>
              <a:xfrm>
                <a:off x="5630676" y="3134601"/>
                <a:ext cx="72575" cy="113529"/>
              </a:xfrm>
              <a:custGeom>
                <a:rect b="b" l="l" r="r" t="t"/>
                <a:pathLst>
                  <a:path extrusionOk="0" h="3576" w="2286">
                    <a:moveTo>
                      <a:pt x="1071" y="1"/>
                    </a:moveTo>
                    <a:cubicBezTo>
                      <a:pt x="761" y="1"/>
                      <a:pt x="448" y="117"/>
                      <a:pt x="211" y="354"/>
                    </a:cubicBezTo>
                    <a:lnTo>
                      <a:pt x="0" y="569"/>
                    </a:lnTo>
                    <a:lnTo>
                      <a:pt x="0" y="1086"/>
                    </a:lnTo>
                    <a:lnTo>
                      <a:pt x="470" y="616"/>
                    </a:lnTo>
                    <a:cubicBezTo>
                      <a:pt x="637" y="449"/>
                      <a:pt x="852" y="365"/>
                      <a:pt x="1071" y="365"/>
                    </a:cubicBezTo>
                    <a:cubicBezTo>
                      <a:pt x="1289" y="365"/>
                      <a:pt x="1508" y="449"/>
                      <a:pt x="1671" y="616"/>
                    </a:cubicBezTo>
                    <a:cubicBezTo>
                      <a:pt x="2002" y="944"/>
                      <a:pt x="2002" y="1483"/>
                      <a:pt x="1671" y="1814"/>
                    </a:cubicBezTo>
                    <a:lnTo>
                      <a:pt x="357" y="3131"/>
                    </a:lnTo>
                    <a:lnTo>
                      <a:pt x="0" y="2775"/>
                    </a:lnTo>
                    <a:lnTo>
                      <a:pt x="0" y="3295"/>
                    </a:lnTo>
                    <a:lnTo>
                      <a:pt x="95" y="3390"/>
                    </a:lnTo>
                    <a:lnTo>
                      <a:pt x="226" y="3521"/>
                    </a:lnTo>
                    <a:cubicBezTo>
                      <a:pt x="263" y="3558"/>
                      <a:pt x="310" y="3576"/>
                      <a:pt x="357" y="3576"/>
                    </a:cubicBezTo>
                    <a:cubicBezTo>
                      <a:pt x="401" y="3576"/>
                      <a:pt x="448" y="3558"/>
                      <a:pt x="484" y="3521"/>
                    </a:cubicBezTo>
                    <a:lnTo>
                      <a:pt x="1933" y="2076"/>
                    </a:lnTo>
                    <a:cubicBezTo>
                      <a:pt x="2170" y="1836"/>
                      <a:pt x="2286" y="1526"/>
                      <a:pt x="2286" y="1214"/>
                    </a:cubicBezTo>
                    <a:cubicBezTo>
                      <a:pt x="2286" y="903"/>
                      <a:pt x="2170" y="591"/>
                      <a:pt x="1933" y="354"/>
                    </a:cubicBezTo>
                    <a:cubicBezTo>
                      <a:pt x="1693" y="117"/>
                      <a:pt x="1383" y="1"/>
                      <a:pt x="1071"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5"/>
              <p:cNvSpPr/>
              <p:nvPr/>
            </p:nvSpPr>
            <p:spPr>
              <a:xfrm>
                <a:off x="5284313" y="2475386"/>
                <a:ext cx="489451" cy="870278"/>
              </a:xfrm>
              <a:custGeom>
                <a:rect b="b" l="l" r="r" t="t"/>
                <a:pathLst>
                  <a:path extrusionOk="0" h="27663" w="15417">
                    <a:moveTo>
                      <a:pt x="15049" y="368"/>
                    </a:moveTo>
                    <a:lnTo>
                      <a:pt x="15049" y="24517"/>
                    </a:lnTo>
                    <a:cubicBezTo>
                      <a:pt x="15049" y="26050"/>
                      <a:pt x="13804" y="27295"/>
                      <a:pt x="12272" y="27295"/>
                    </a:cubicBezTo>
                    <a:lnTo>
                      <a:pt x="3145" y="27295"/>
                    </a:lnTo>
                    <a:cubicBezTo>
                      <a:pt x="1617" y="27295"/>
                      <a:pt x="368" y="26050"/>
                      <a:pt x="368" y="24517"/>
                    </a:cubicBezTo>
                    <a:lnTo>
                      <a:pt x="368" y="368"/>
                    </a:lnTo>
                    <a:close/>
                    <a:moveTo>
                      <a:pt x="186" y="1"/>
                    </a:moveTo>
                    <a:cubicBezTo>
                      <a:pt x="84" y="1"/>
                      <a:pt x="0" y="84"/>
                      <a:pt x="0" y="186"/>
                    </a:cubicBezTo>
                    <a:lnTo>
                      <a:pt x="0" y="24517"/>
                    </a:lnTo>
                    <a:cubicBezTo>
                      <a:pt x="0" y="26250"/>
                      <a:pt x="1413" y="27662"/>
                      <a:pt x="3145" y="27662"/>
                    </a:cubicBezTo>
                    <a:lnTo>
                      <a:pt x="12272" y="27662"/>
                    </a:lnTo>
                    <a:cubicBezTo>
                      <a:pt x="14004" y="27662"/>
                      <a:pt x="15417" y="26250"/>
                      <a:pt x="15417" y="24517"/>
                    </a:cubicBezTo>
                    <a:lnTo>
                      <a:pt x="15417" y="186"/>
                    </a:lnTo>
                    <a:cubicBezTo>
                      <a:pt x="15417" y="84"/>
                      <a:pt x="15333" y="1"/>
                      <a:pt x="1523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5"/>
              <p:cNvSpPr/>
              <p:nvPr/>
            </p:nvSpPr>
            <p:spPr>
              <a:xfrm>
                <a:off x="5284080" y="2302604"/>
                <a:ext cx="490054" cy="130863"/>
              </a:xfrm>
              <a:custGeom>
                <a:rect b="b" l="l" r="r" t="t"/>
                <a:pathLst>
                  <a:path extrusionOk="0" h="4122" w="15436">
                    <a:moveTo>
                      <a:pt x="1351" y="1"/>
                    </a:moveTo>
                    <a:cubicBezTo>
                      <a:pt x="605" y="1"/>
                      <a:pt x="0" y="605"/>
                      <a:pt x="0" y="1352"/>
                    </a:cubicBezTo>
                    <a:lnTo>
                      <a:pt x="0" y="4122"/>
                    </a:lnTo>
                    <a:lnTo>
                      <a:pt x="15435" y="4122"/>
                    </a:lnTo>
                    <a:lnTo>
                      <a:pt x="15435" y="1352"/>
                    </a:lnTo>
                    <a:cubicBezTo>
                      <a:pt x="15435" y="605"/>
                      <a:pt x="14827" y="1"/>
                      <a:pt x="14081"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5"/>
              <p:cNvSpPr/>
              <p:nvPr/>
            </p:nvSpPr>
            <p:spPr>
              <a:xfrm>
                <a:off x="5630676" y="2302604"/>
                <a:ext cx="143467" cy="130863"/>
              </a:xfrm>
              <a:custGeom>
                <a:rect b="b" l="l" r="r" t="t"/>
                <a:pathLst>
                  <a:path extrusionOk="0" h="4122" w="4519">
                    <a:moveTo>
                      <a:pt x="0" y="1"/>
                    </a:moveTo>
                    <a:lnTo>
                      <a:pt x="0" y="4122"/>
                    </a:lnTo>
                    <a:lnTo>
                      <a:pt x="4518" y="4122"/>
                    </a:lnTo>
                    <a:lnTo>
                      <a:pt x="4518" y="1188"/>
                    </a:lnTo>
                    <a:cubicBezTo>
                      <a:pt x="4518" y="533"/>
                      <a:pt x="3986" y="1"/>
                      <a:pt x="3331"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5"/>
              <p:cNvSpPr/>
              <p:nvPr/>
            </p:nvSpPr>
            <p:spPr>
              <a:xfrm>
                <a:off x="5523208" y="2296731"/>
                <a:ext cx="11683" cy="142515"/>
              </a:xfrm>
              <a:custGeom>
                <a:rect b="b" l="l" r="r" t="t"/>
                <a:pathLst>
                  <a:path extrusionOk="0" h="4489" w="368">
                    <a:moveTo>
                      <a:pt x="185" y="1"/>
                    </a:moveTo>
                    <a:cubicBezTo>
                      <a:pt x="84" y="1"/>
                      <a:pt x="0" y="84"/>
                      <a:pt x="0" y="186"/>
                    </a:cubicBezTo>
                    <a:lnTo>
                      <a:pt x="0" y="4307"/>
                    </a:lnTo>
                    <a:cubicBezTo>
                      <a:pt x="0" y="4409"/>
                      <a:pt x="84" y="4489"/>
                      <a:pt x="185" y="4489"/>
                    </a:cubicBezTo>
                    <a:cubicBezTo>
                      <a:pt x="288" y="4489"/>
                      <a:pt x="368" y="4409"/>
                      <a:pt x="368" y="4307"/>
                    </a:cubicBezTo>
                    <a:lnTo>
                      <a:pt x="368" y="186"/>
                    </a:lnTo>
                    <a:cubicBezTo>
                      <a:pt x="368" y="84"/>
                      <a:pt x="288" y="1"/>
                      <a:pt x="18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5"/>
              <p:cNvSpPr/>
              <p:nvPr/>
            </p:nvSpPr>
            <p:spPr>
              <a:xfrm>
                <a:off x="5479141" y="2296731"/>
                <a:ext cx="11715" cy="142515"/>
              </a:xfrm>
              <a:custGeom>
                <a:rect b="b" l="l" r="r" t="t"/>
                <a:pathLst>
                  <a:path extrusionOk="0" h="4489" w="369">
                    <a:moveTo>
                      <a:pt x="187" y="1"/>
                    </a:moveTo>
                    <a:cubicBezTo>
                      <a:pt x="85" y="1"/>
                      <a:pt x="1" y="84"/>
                      <a:pt x="1" y="186"/>
                    </a:cubicBezTo>
                    <a:lnTo>
                      <a:pt x="1" y="4307"/>
                    </a:lnTo>
                    <a:cubicBezTo>
                      <a:pt x="1" y="4409"/>
                      <a:pt x="85" y="4489"/>
                      <a:pt x="187" y="4489"/>
                    </a:cubicBezTo>
                    <a:cubicBezTo>
                      <a:pt x="285" y="4489"/>
                      <a:pt x="369" y="4409"/>
                      <a:pt x="369" y="4307"/>
                    </a:cubicBezTo>
                    <a:lnTo>
                      <a:pt x="369" y="186"/>
                    </a:lnTo>
                    <a:cubicBezTo>
                      <a:pt x="369" y="84"/>
                      <a:pt x="285" y="1"/>
                      <a:pt x="18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5"/>
              <p:cNvSpPr/>
              <p:nvPr/>
            </p:nvSpPr>
            <p:spPr>
              <a:xfrm>
                <a:off x="5435138" y="2296731"/>
                <a:ext cx="11715" cy="142515"/>
              </a:xfrm>
              <a:custGeom>
                <a:rect b="b" l="l" r="r" t="t"/>
                <a:pathLst>
                  <a:path extrusionOk="0" h="4489" w="369">
                    <a:moveTo>
                      <a:pt x="182" y="1"/>
                    </a:moveTo>
                    <a:cubicBezTo>
                      <a:pt x="84" y="1"/>
                      <a:pt x="0" y="84"/>
                      <a:pt x="0" y="186"/>
                    </a:cubicBezTo>
                    <a:lnTo>
                      <a:pt x="0" y="4307"/>
                    </a:lnTo>
                    <a:cubicBezTo>
                      <a:pt x="0" y="4409"/>
                      <a:pt x="84"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5"/>
              <p:cNvSpPr/>
              <p:nvPr/>
            </p:nvSpPr>
            <p:spPr>
              <a:xfrm>
                <a:off x="5391071" y="2296731"/>
                <a:ext cx="11715" cy="142515"/>
              </a:xfrm>
              <a:custGeom>
                <a:rect b="b" l="l" r="r" t="t"/>
                <a:pathLst>
                  <a:path extrusionOk="0" h="4489" w="369">
                    <a:moveTo>
                      <a:pt x="183" y="1"/>
                    </a:moveTo>
                    <a:cubicBezTo>
                      <a:pt x="85" y="1"/>
                      <a:pt x="1" y="84"/>
                      <a:pt x="1" y="186"/>
                    </a:cubicBezTo>
                    <a:lnTo>
                      <a:pt x="1" y="4307"/>
                    </a:lnTo>
                    <a:cubicBezTo>
                      <a:pt x="1" y="4409"/>
                      <a:pt x="85" y="4489"/>
                      <a:pt x="183" y="4489"/>
                    </a:cubicBezTo>
                    <a:cubicBezTo>
                      <a:pt x="285" y="4489"/>
                      <a:pt x="369" y="4409"/>
                      <a:pt x="369" y="4307"/>
                    </a:cubicBezTo>
                    <a:lnTo>
                      <a:pt x="369" y="186"/>
                    </a:lnTo>
                    <a:cubicBezTo>
                      <a:pt x="369" y="84"/>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5"/>
              <p:cNvSpPr/>
              <p:nvPr/>
            </p:nvSpPr>
            <p:spPr>
              <a:xfrm>
                <a:off x="5347068" y="2296731"/>
                <a:ext cx="11715" cy="142515"/>
              </a:xfrm>
              <a:custGeom>
                <a:rect b="b" l="l" r="r" t="t"/>
                <a:pathLst>
                  <a:path extrusionOk="0" h="4489" w="369">
                    <a:moveTo>
                      <a:pt x="182" y="1"/>
                    </a:moveTo>
                    <a:cubicBezTo>
                      <a:pt x="80" y="1"/>
                      <a:pt x="0" y="84"/>
                      <a:pt x="0" y="186"/>
                    </a:cubicBezTo>
                    <a:lnTo>
                      <a:pt x="0" y="4307"/>
                    </a:lnTo>
                    <a:cubicBezTo>
                      <a:pt x="0" y="4409"/>
                      <a:pt x="80"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5"/>
              <p:cNvSpPr/>
              <p:nvPr/>
            </p:nvSpPr>
            <p:spPr>
              <a:xfrm>
                <a:off x="5303033" y="2299048"/>
                <a:ext cx="11588" cy="140197"/>
              </a:xfrm>
              <a:custGeom>
                <a:rect b="b" l="l" r="r" t="t"/>
                <a:pathLst>
                  <a:path extrusionOk="0" h="4416" w="365">
                    <a:moveTo>
                      <a:pt x="183" y="0"/>
                    </a:moveTo>
                    <a:cubicBezTo>
                      <a:pt x="80" y="0"/>
                      <a:pt x="0" y="84"/>
                      <a:pt x="0" y="182"/>
                    </a:cubicBezTo>
                    <a:lnTo>
                      <a:pt x="0" y="4234"/>
                    </a:lnTo>
                    <a:cubicBezTo>
                      <a:pt x="0" y="4336"/>
                      <a:pt x="80" y="4416"/>
                      <a:pt x="183" y="4416"/>
                    </a:cubicBezTo>
                    <a:cubicBezTo>
                      <a:pt x="284" y="4416"/>
                      <a:pt x="364" y="4336"/>
                      <a:pt x="364" y="4234"/>
                    </a:cubicBezTo>
                    <a:lnTo>
                      <a:pt x="364" y="182"/>
                    </a:lnTo>
                    <a:cubicBezTo>
                      <a:pt x="364" y="84"/>
                      <a:pt x="284" y="0"/>
                      <a:pt x="183"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5"/>
              <p:cNvSpPr/>
              <p:nvPr/>
            </p:nvSpPr>
            <p:spPr>
              <a:xfrm>
                <a:off x="5655376" y="2296731"/>
                <a:ext cx="11620" cy="142515"/>
              </a:xfrm>
              <a:custGeom>
                <a:rect b="b" l="l" r="r" t="t"/>
                <a:pathLst>
                  <a:path extrusionOk="0" h="4489" w="366">
                    <a:moveTo>
                      <a:pt x="183" y="1"/>
                    </a:moveTo>
                    <a:cubicBezTo>
                      <a:pt x="81" y="1"/>
                      <a:pt x="1" y="84"/>
                      <a:pt x="1" y="186"/>
                    </a:cubicBezTo>
                    <a:lnTo>
                      <a:pt x="1" y="4307"/>
                    </a:lnTo>
                    <a:cubicBezTo>
                      <a:pt x="1" y="4409"/>
                      <a:pt x="81" y="4489"/>
                      <a:pt x="183" y="4489"/>
                    </a:cubicBezTo>
                    <a:cubicBezTo>
                      <a:pt x="285" y="4489"/>
                      <a:pt x="365" y="4409"/>
                      <a:pt x="365" y="4307"/>
                    </a:cubicBezTo>
                    <a:lnTo>
                      <a:pt x="365" y="186"/>
                    </a:lnTo>
                    <a:cubicBezTo>
                      <a:pt x="365" y="84"/>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5"/>
              <p:cNvSpPr/>
              <p:nvPr/>
            </p:nvSpPr>
            <p:spPr>
              <a:xfrm>
                <a:off x="5611373" y="2296731"/>
                <a:ext cx="11588" cy="142515"/>
              </a:xfrm>
              <a:custGeom>
                <a:rect b="b" l="l" r="r" t="t"/>
                <a:pathLst>
                  <a:path extrusionOk="0" h="4489" w="365">
                    <a:moveTo>
                      <a:pt x="182" y="1"/>
                    </a:moveTo>
                    <a:cubicBezTo>
                      <a:pt x="81" y="1"/>
                      <a:pt x="0" y="84"/>
                      <a:pt x="0" y="186"/>
                    </a:cubicBezTo>
                    <a:lnTo>
                      <a:pt x="0" y="4307"/>
                    </a:lnTo>
                    <a:cubicBezTo>
                      <a:pt x="0" y="4409"/>
                      <a:pt x="81" y="4489"/>
                      <a:pt x="182" y="4489"/>
                    </a:cubicBezTo>
                    <a:cubicBezTo>
                      <a:pt x="284" y="4489"/>
                      <a:pt x="365" y="4409"/>
                      <a:pt x="365" y="4307"/>
                    </a:cubicBezTo>
                    <a:lnTo>
                      <a:pt x="365" y="186"/>
                    </a:lnTo>
                    <a:cubicBezTo>
                      <a:pt x="365"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5"/>
              <p:cNvSpPr/>
              <p:nvPr/>
            </p:nvSpPr>
            <p:spPr>
              <a:xfrm>
                <a:off x="5567211" y="2296731"/>
                <a:ext cx="11715" cy="142515"/>
              </a:xfrm>
              <a:custGeom>
                <a:rect b="b" l="l" r="r" t="t"/>
                <a:pathLst>
                  <a:path extrusionOk="0" h="4489" w="369">
                    <a:moveTo>
                      <a:pt x="187" y="1"/>
                    </a:moveTo>
                    <a:cubicBezTo>
                      <a:pt x="84" y="1"/>
                      <a:pt x="1" y="84"/>
                      <a:pt x="1" y="186"/>
                    </a:cubicBezTo>
                    <a:lnTo>
                      <a:pt x="1" y="4307"/>
                    </a:lnTo>
                    <a:cubicBezTo>
                      <a:pt x="1" y="4409"/>
                      <a:pt x="84" y="4489"/>
                      <a:pt x="187" y="4489"/>
                    </a:cubicBezTo>
                    <a:cubicBezTo>
                      <a:pt x="288" y="4489"/>
                      <a:pt x="368" y="4409"/>
                      <a:pt x="368" y="4307"/>
                    </a:cubicBezTo>
                    <a:lnTo>
                      <a:pt x="368" y="186"/>
                    </a:lnTo>
                    <a:cubicBezTo>
                      <a:pt x="368" y="84"/>
                      <a:pt x="288" y="1"/>
                      <a:pt x="18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5"/>
              <p:cNvSpPr/>
              <p:nvPr/>
            </p:nvSpPr>
            <p:spPr>
              <a:xfrm>
                <a:off x="5743446" y="2298699"/>
                <a:ext cx="11715" cy="140546"/>
              </a:xfrm>
              <a:custGeom>
                <a:rect b="b" l="l" r="r" t="t"/>
                <a:pathLst>
                  <a:path extrusionOk="0" h="4427" w="369">
                    <a:moveTo>
                      <a:pt x="183" y="1"/>
                    </a:moveTo>
                    <a:cubicBezTo>
                      <a:pt x="81" y="1"/>
                      <a:pt x="1" y="80"/>
                      <a:pt x="1" y="182"/>
                    </a:cubicBezTo>
                    <a:lnTo>
                      <a:pt x="1" y="4245"/>
                    </a:lnTo>
                    <a:cubicBezTo>
                      <a:pt x="1" y="4347"/>
                      <a:pt x="81" y="4427"/>
                      <a:pt x="183" y="4427"/>
                    </a:cubicBezTo>
                    <a:cubicBezTo>
                      <a:pt x="285" y="4427"/>
                      <a:pt x="369" y="4347"/>
                      <a:pt x="369" y="4245"/>
                    </a:cubicBezTo>
                    <a:lnTo>
                      <a:pt x="369" y="182"/>
                    </a:lnTo>
                    <a:cubicBezTo>
                      <a:pt x="369"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5"/>
              <p:cNvSpPr/>
              <p:nvPr/>
            </p:nvSpPr>
            <p:spPr>
              <a:xfrm>
                <a:off x="5699443" y="2296731"/>
                <a:ext cx="11715" cy="142515"/>
              </a:xfrm>
              <a:custGeom>
                <a:rect b="b" l="l" r="r" t="t"/>
                <a:pathLst>
                  <a:path extrusionOk="0" h="4489" w="369">
                    <a:moveTo>
                      <a:pt x="182" y="1"/>
                    </a:moveTo>
                    <a:cubicBezTo>
                      <a:pt x="81" y="1"/>
                      <a:pt x="0" y="84"/>
                      <a:pt x="0" y="186"/>
                    </a:cubicBezTo>
                    <a:lnTo>
                      <a:pt x="0" y="4307"/>
                    </a:lnTo>
                    <a:cubicBezTo>
                      <a:pt x="0" y="4409"/>
                      <a:pt x="81"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5"/>
              <p:cNvSpPr/>
              <p:nvPr/>
            </p:nvSpPr>
            <p:spPr>
              <a:xfrm>
                <a:off x="5263062" y="2433439"/>
                <a:ext cx="531961" cy="41970"/>
              </a:xfrm>
              <a:custGeom>
                <a:rect b="b" l="l" r="r" t="t"/>
                <a:pathLst>
                  <a:path extrusionOk="0" h="1322" w="16756">
                    <a:moveTo>
                      <a:pt x="662" y="1"/>
                    </a:moveTo>
                    <a:cubicBezTo>
                      <a:pt x="298" y="1"/>
                      <a:pt x="0" y="295"/>
                      <a:pt x="0" y="660"/>
                    </a:cubicBezTo>
                    <a:cubicBezTo>
                      <a:pt x="0" y="1027"/>
                      <a:pt x="298" y="1322"/>
                      <a:pt x="662" y="1322"/>
                    </a:cubicBezTo>
                    <a:lnTo>
                      <a:pt x="16097" y="1322"/>
                    </a:lnTo>
                    <a:cubicBezTo>
                      <a:pt x="16461" y="1322"/>
                      <a:pt x="16756" y="1027"/>
                      <a:pt x="16756" y="660"/>
                    </a:cubicBezTo>
                    <a:cubicBezTo>
                      <a:pt x="16756" y="295"/>
                      <a:pt x="16461" y="1"/>
                      <a:pt x="16097"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5"/>
              <p:cNvSpPr/>
              <p:nvPr/>
            </p:nvSpPr>
            <p:spPr>
              <a:xfrm>
                <a:off x="5630676" y="2433439"/>
                <a:ext cx="164357" cy="41970"/>
              </a:xfrm>
              <a:custGeom>
                <a:rect b="b" l="l" r="r" t="t"/>
                <a:pathLst>
                  <a:path extrusionOk="0" h="1322" w="5177">
                    <a:moveTo>
                      <a:pt x="0" y="1"/>
                    </a:moveTo>
                    <a:lnTo>
                      <a:pt x="0" y="1322"/>
                    </a:lnTo>
                    <a:lnTo>
                      <a:pt x="4518" y="1322"/>
                    </a:lnTo>
                    <a:cubicBezTo>
                      <a:pt x="4882" y="1322"/>
                      <a:pt x="5177" y="1027"/>
                      <a:pt x="5177" y="660"/>
                    </a:cubicBezTo>
                    <a:cubicBezTo>
                      <a:pt x="5177" y="295"/>
                      <a:pt x="4882" y="1"/>
                      <a:pt x="4518"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5"/>
              <p:cNvSpPr/>
              <p:nvPr/>
            </p:nvSpPr>
            <p:spPr>
              <a:xfrm>
                <a:off x="5257252" y="2427693"/>
                <a:ext cx="543549" cy="53526"/>
              </a:xfrm>
              <a:custGeom>
                <a:rect b="b" l="l" r="r" t="t"/>
                <a:pathLst>
                  <a:path extrusionOk="0" h="1686" w="17121">
                    <a:moveTo>
                      <a:pt x="16280" y="364"/>
                    </a:moveTo>
                    <a:cubicBezTo>
                      <a:pt x="16542" y="364"/>
                      <a:pt x="16756" y="578"/>
                      <a:pt x="16756" y="841"/>
                    </a:cubicBezTo>
                    <a:cubicBezTo>
                      <a:pt x="16756" y="1106"/>
                      <a:pt x="16542" y="1318"/>
                      <a:pt x="16280" y="1318"/>
                    </a:cubicBezTo>
                    <a:lnTo>
                      <a:pt x="845" y="1318"/>
                    </a:lnTo>
                    <a:cubicBezTo>
                      <a:pt x="580" y="1318"/>
                      <a:pt x="368" y="1106"/>
                      <a:pt x="368" y="841"/>
                    </a:cubicBezTo>
                    <a:cubicBezTo>
                      <a:pt x="368" y="578"/>
                      <a:pt x="580" y="364"/>
                      <a:pt x="845" y="364"/>
                    </a:cubicBezTo>
                    <a:close/>
                    <a:moveTo>
                      <a:pt x="845" y="0"/>
                    </a:moveTo>
                    <a:cubicBezTo>
                      <a:pt x="380" y="0"/>
                      <a:pt x="1" y="378"/>
                      <a:pt x="1" y="841"/>
                    </a:cubicBezTo>
                    <a:cubicBezTo>
                      <a:pt x="1" y="1306"/>
                      <a:pt x="380" y="1685"/>
                      <a:pt x="845" y="1685"/>
                    </a:cubicBezTo>
                    <a:lnTo>
                      <a:pt x="16280" y="1685"/>
                    </a:lnTo>
                    <a:cubicBezTo>
                      <a:pt x="16746" y="1685"/>
                      <a:pt x="17121" y="1306"/>
                      <a:pt x="17121" y="841"/>
                    </a:cubicBezTo>
                    <a:cubicBezTo>
                      <a:pt x="17121" y="378"/>
                      <a:pt x="16746" y="0"/>
                      <a:pt x="1628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5"/>
              <p:cNvSpPr/>
              <p:nvPr/>
            </p:nvSpPr>
            <p:spPr>
              <a:xfrm>
                <a:off x="5278174" y="2296731"/>
                <a:ext cx="501706" cy="142515"/>
              </a:xfrm>
              <a:custGeom>
                <a:rect b="b" l="l" r="r" t="t"/>
                <a:pathLst>
                  <a:path extrusionOk="0" h="4489" w="15803">
                    <a:moveTo>
                      <a:pt x="14434" y="368"/>
                    </a:moveTo>
                    <a:cubicBezTo>
                      <a:pt x="14988" y="368"/>
                      <a:pt x="15435" y="819"/>
                      <a:pt x="15435" y="1373"/>
                    </a:cubicBezTo>
                    <a:lnTo>
                      <a:pt x="15435" y="4125"/>
                    </a:lnTo>
                    <a:lnTo>
                      <a:pt x="368" y="4125"/>
                    </a:lnTo>
                    <a:lnTo>
                      <a:pt x="368" y="1373"/>
                    </a:lnTo>
                    <a:cubicBezTo>
                      <a:pt x="368" y="819"/>
                      <a:pt x="820" y="368"/>
                      <a:pt x="1373" y="368"/>
                    </a:cubicBezTo>
                    <a:close/>
                    <a:moveTo>
                      <a:pt x="1373" y="1"/>
                    </a:moveTo>
                    <a:cubicBezTo>
                      <a:pt x="616" y="1"/>
                      <a:pt x="0" y="616"/>
                      <a:pt x="0" y="1373"/>
                    </a:cubicBezTo>
                    <a:lnTo>
                      <a:pt x="0" y="4307"/>
                    </a:lnTo>
                    <a:cubicBezTo>
                      <a:pt x="0" y="4409"/>
                      <a:pt x="84" y="4489"/>
                      <a:pt x="186" y="4489"/>
                    </a:cubicBezTo>
                    <a:lnTo>
                      <a:pt x="15621" y="4489"/>
                    </a:lnTo>
                    <a:cubicBezTo>
                      <a:pt x="15722" y="4489"/>
                      <a:pt x="15803" y="4409"/>
                      <a:pt x="15803" y="4307"/>
                    </a:cubicBezTo>
                    <a:lnTo>
                      <a:pt x="15803" y="1373"/>
                    </a:lnTo>
                    <a:cubicBezTo>
                      <a:pt x="15803" y="616"/>
                      <a:pt x="15188" y="1"/>
                      <a:pt x="1443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5"/>
              <p:cNvSpPr/>
              <p:nvPr/>
            </p:nvSpPr>
            <p:spPr>
              <a:xfrm>
                <a:off x="5290207" y="2722730"/>
                <a:ext cx="477800" cy="264330"/>
              </a:xfrm>
              <a:custGeom>
                <a:rect b="b" l="l" r="r" t="t"/>
                <a:pathLst>
                  <a:path extrusionOk="0" h="8326" w="15050">
                    <a:moveTo>
                      <a:pt x="0" y="0"/>
                    </a:moveTo>
                    <a:lnTo>
                      <a:pt x="0" y="8325"/>
                    </a:lnTo>
                    <a:lnTo>
                      <a:pt x="15049" y="8325"/>
                    </a:lnTo>
                    <a:lnTo>
                      <a:pt x="15049" y="0"/>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5"/>
              <p:cNvSpPr/>
              <p:nvPr/>
            </p:nvSpPr>
            <p:spPr>
              <a:xfrm>
                <a:off x="5284302" y="2716825"/>
                <a:ext cx="489451" cy="276013"/>
              </a:xfrm>
              <a:custGeom>
                <a:rect b="b" l="l" r="r" t="t"/>
                <a:pathLst>
                  <a:path extrusionOk="0" h="8694" w="15417">
                    <a:moveTo>
                      <a:pt x="15049" y="368"/>
                    </a:moveTo>
                    <a:lnTo>
                      <a:pt x="15049" y="8326"/>
                    </a:lnTo>
                    <a:lnTo>
                      <a:pt x="368" y="8326"/>
                    </a:lnTo>
                    <a:lnTo>
                      <a:pt x="368" y="368"/>
                    </a:lnTo>
                    <a:close/>
                    <a:moveTo>
                      <a:pt x="186" y="1"/>
                    </a:moveTo>
                    <a:cubicBezTo>
                      <a:pt x="84" y="1"/>
                      <a:pt x="0" y="84"/>
                      <a:pt x="0" y="186"/>
                    </a:cubicBezTo>
                    <a:lnTo>
                      <a:pt x="0" y="8511"/>
                    </a:lnTo>
                    <a:cubicBezTo>
                      <a:pt x="0" y="8610"/>
                      <a:pt x="84" y="8694"/>
                      <a:pt x="186" y="8694"/>
                    </a:cubicBezTo>
                    <a:lnTo>
                      <a:pt x="15235" y="8694"/>
                    </a:lnTo>
                    <a:cubicBezTo>
                      <a:pt x="15333" y="8694"/>
                      <a:pt x="15417" y="8610"/>
                      <a:pt x="15417" y="8511"/>
                    </a:cubicBezTo>
                    <a:lnTo>
                      <a:pt x="15417" y="186"/>
                    </a:lnTo>
                    <a:cubicBezTo>
                      <a:pt x="15417" y="84"/>
                      <a:pt x="15333" y="1"/>
                      <a:pt x="1523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5"/>
              <p:cNvSpPr/>
              <p:nvPr/>
            </p:nvSpPr>
            <p:spPr>
              <a:xfrm>
                <a:off x="5625225" y="2729025"/>
                <a:ext cx="137350" cy="251882"/>
              </a:xfrm>
              <a:custGeom>
                <a:rect b="b" l="l" r="r" t="t"/>
                <a:pathLst>
                  <a:path extrusionOk="0" h="8326" w="4326">
                    <a:moveTo>
                      <a:pt x="0" y="0"/>
                    </a:moveTo>
                    <a:lnTo>
                      <a:pt x="0" y="8325"/>
                    </a:lnTo>
                    <a:lnTo>
                      <a:pt x="4325" y="8325"/>
                    </a:lnTo>
                    <a:lnTo>
                      <a:pt x="4325" y="0"/>
                    </a:ln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5"/>
              <p:cNvSpPr/>
              <p:nvPr/>
            </p:nvSpPr>
            <p:spPr>
              <a:xfrm>
                <a:off x="5377801" y="2778988"/>
                <a:ext cx="302458" cy="60035"/>
              </a:xfrm>
              <a:custGeom>
                <a:rect b="b" l="l" r="r" t="t"/>
                <a:pathLst>
                  <a:path extrusionOk="0" h="1891" w="9527">
                    <a:moveTo>
                      <a:pt x="0" y="1"/>
                    </a:moveTo>
                    <a:lnTo>
                      <a:pt x="0" y="1891"/>
                    </a:lnTo>
                    <a:lnTo>
                      <a:pt x="9527" y="1891"/>
                    </a:lnTo>
                    <a:lnTo>
                      <a:pt x="9527"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5"/>
              <p:cNvSpPr/>
              <p:nvPr/>
            </p:nvSpPr>
            <p:spPr>
              <a:xfrm>
                <a:off x="5372022" y="2773241"/>
                <a:ext cx="314046" cy="71559"/>
              </a:xfrm>
              <a:custGeom>
                <a:rect b="b" l="l" r="r" t="t"/>
                <a:pathLst>
                  <a:path extrusionOk="0" h="2254" w="9892">
                    <a:moveTo>
                      <a:pt x="9527" y="368"/>
                    </a:moveTo>
                    <a:lnTo>
                      <a:pt x="9527" y="1889"/>
                    </a:lnTo>
                    <a:lnTo>
                      <a:pt x="369" y="1889"/>
                    </a:lnTo>
                    <a:lnTo>
                      <a:pt x="369" y="368"/>
                    </a:lnTo>
                    <a:close/>
                    <a:moveTo>
                      <a:pt x="182" y="0"/>
                    </a:moveTo>
                    <a:cubicBezTo>
                      <a:pt x="85" y="0"/>
                      <a:pt x="1" y="80"/>
                      <a:pt x="1" y="182"/>
                    </a:cubicBezTo>
                    <a:lnTo>
                      <a:pt x="1" y="2072"/>
                    </a:lnTo>
                    <a:cubicBezTo>
                      <a:pt x="1" y="2173"/>
                      <a:pt x="85" y="2253"/>
                      <a:pt x="182" y="2253"/>
                    </a:cubicBezTo>
                    <a:lnTo>
                      <a:pt x="9709" y="2253"/>
                    </a:lnTo>
                    <a:cubicBezTo>
                      <a:pt x="9811" y="2253"/>
                      <a:pt x="9891" y="2173"/>
                      <a:pt x="9891" y="2072"/>
                    </a:cubicBezTo>
                    <a:lnTo>
                      <a:pt x="9891" y="182"/>
                    </a:lnTo>
                    <a:cubicBezTo>
                      <a:pt x="9891" y="80"/>
                      <a:pt x="9811" y="0"/>
                      <a:pt x="9709"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5"/>
              <p:cNvSpPr/>
              <p:nvPr/>
            </p:nvSpPr>
            <p:spPr>
              <a:xfrm>
                <a:off x="5396881" y="3189272"/>
                <a:ext cx="8921" cy="73559"/>
              </a:xfrm>
              <a:custGeom>
                <a:rect b="b" l="l" r="r" t="t"/>
                <a:pathLst>
                  <a:path extrusionOk="0" h="2317" w="281">
                    <a:moveTo>
                      <a:pt x="0" y="1"/>
                    </a:moveTo>
                    <a:lnTo>
                      <a:pt x="0" y="1785"/>
                    </a:lnTo>
                    <a:cubicBezTo>
                      <a:pt x="0" y="1985"/>
                      <a:pt x="70" y="2170"/>
                      <a:pt x="186" y="2316"/>
                    </a:cubicBezTo>
                    <a:cubicBezTo>
                      <a:pt x="248" y="2170"/>
                      <a:pt x="280" y="2014"/>
                      <a:pt x="280" y="1846"/>
                    </a:cubicBezTo>
                    <a:lnTo>
                      <a:pt x="280" y="1"/>
                    </a:lnTo>
                    <a:close/>
                  </a:path>
                </a:pathLst>
              </a:custGeom>
              <a:solidFill>
                <a:srgbClr val="FB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5"/>
              <p:cNvSpPr/>
              <p:nvPr/>
            </p:nvSpPr>
            <p:spPr>
              <a:xfrm>
                <a:off x="5383706" y="2784893"/>
                <a:ext cx="22096" cy="48320"/>
              </a:xfrm>
              <a:custGeom>
                <a:rect b="b" l="l" r="r" t="t"/>
                <a:pathLst>
                  <a:path extrusionOk="0" h="1522" w="696">
                    <a:moveTo>
                      <a:pt x="1" y="1"/>
                    </a:moveTo>
                    <a:lnTo>
                      <a:pt x="1" y="1522"/>
                    </a:lnTo>
                    <a:lnTo>
                      <a:pt x="695" y="1522"/>
                    </a:lnTo>
                    <a:lnTo>
                      <a:pt x="695" y="1"/>
                    </a:ln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5"/>
              <p:cNvSpPr/>
              <p:nvPr/>
            </p:nvSpPr>
            <p:spPr>
              <a:xfrm>
                <a:off x="5372022" y="2773241"/>
                <a:ext cx="33779" cy="71559"/>
              </a:xfrm>
              <a:custGeom>
                <a:rect b="b" l="l" r="r" t="t"/>
                <a:pathLst>
                  <a:path extrusionOk="0" h="2254" w="1064">
                    <a:moveTo>
                      <a:pt x="182" y="0"/>
                    </a:moveTo>
                    <a:cubicBezTo>
                      <a:pt x="85" y="0"/>
                      <a:pt x="1" y="80"/>
                      <a:pt x="1" y="182"/>
                    </a:cubicBezTo>
                    <a:lnTo>
                      <a:pt x="1" y="2072"/>
                    </a:lnTo>
                    <a:cubicBezTo>
                      <a:pt x="1" y="2173"/>
                      <a:pt x="85" y="2253"/>
                      <a:pt x="182" y="2253"/>
                    </a:cubicBezTo>
                    <a:lnTo>
                      <a:pt x="1063" y="2253"/>
                    </a:lnTo>
                    <a:lnTo>
                      <a:pt x="1063" y="1889"/>
                    </a:lnTo>
                    <a:lnTo>
                      <a:pt x="369" y="1889"/>
                    </a:lnTo>
                    <a:lnTo>
                      <a:pt x="369" y="368"/>
                    </a:lnTo>
                    <a:lnTo>
                      <a:pt x="1063" y="368"/>
                    </a:lnTo>
                    <a:lnTo>
                      <a:pt x="1063" y="0"/>
                    </a:ln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5"/>
              <p:cNvSpPr/>
              <p:nvPr/>
            </p:nvSpPr>
            <p:spPr>
              <a:xfrm>
                <a:off x="5358974" y="2577894"/>
                <a:ext cx="46828" cy="77273"/>
              </a:xfrm>
              <a:custGeom>
                <a:rect b="b" l="l" r="r" t="t"/>
                <a:pathLst>
                  <a:path extrusionOk="0" h="2434" w="1475">
                    <a:moveTo>
                      <a:pt x="1216" y="1"/>
                    </a:moveTo>
                    <a:cubicBezTo>
                      <a:pt x="543" y="1"/>
                      <a:pt x="0" y="547"/>
                      <a:pt x="0" y="1217"/>
                    </a:cubicBezTo>
                    <a:cubicBezTo>
                      <a:pt x="0" y="1887"/>
                      <a:pt x="543" y="2433"/>
                      <a:pt x="1216" y="2433"/>
                    </a:cubicBezTo>
                    <a:lnTo>
                      <a:pt x="1474" y="2433"/>
                    </a:lnTo>
                    <a:lnTo>
                      <a:pt x="1474" y="2065"/>
                    </a:lnTo>
                    <a:lnTo>
                      <a:pt x="1216" y="2065"/>
                    </a:lnTo>
                    <a:cubicBezTo>
                      <a:pt x="746" y="2065"/>
                      <a:pt x="365" y="1686"/>
                      <a:pt x="365" y="1217"/>
                    </a:cubicBezTo>
                    <a:cubicBezTo>
                      <a:pt x="365" y="751"/>
                      <a:pt x="746" y="369"/>
                      <a:pt x="1216" y="369"/>
                    </a:cubicBezTo>
                    <a:lnTo>
                      <a:pt x="1474" y="369"/>
                    </a:lnTo>
                    <a:lnTo>
                      <a:pt x="1474" y="1"/>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05" name="Google Shape;705;p25"/>
          <p:cNvSpPr txBox="1"/>
          <p:nvPr/>
        </p:nvSpPr>
        <p:spPr>
          <a:xfrm>
            <a:off x="2272800" y="1437574"/>
            <a:ext cx="3014400" cy="618000"/>
          </a:xfrm>
          <a:prstGeom prst="rect">
            <a:avLst/>
          </a:prstGeom>
          <a:noFill/>
          <a:ln>
            <a:noFill/>
          </a:ln>
        </p:spPr>
        <p:txBody>
          <a:bodyPr anchorCtr="0" anchor="t" bIns="91175" lIns="91175" spcFirstLastPara="1" rIns="91175" wrap="square" tIns="91175">
            <a:noAutofit/>
          </a:bodyPr>
          <a:lstStyle/>
          <a:p>
            <a:pPr indent="-342900" lvl="0" marL="457200" rtl="0" algn="ctr">
              <a:spcBef>
                <a:spcPts val="0"/>
              </a:spcBef>
              <a:spcAft>
                <a:spcPts val="0"/>
              </a:spcAft>
              <a:buSzPts val="1800"/>
              <a:buFont typeface="Mada"/>
              <a:buChar char="-"/>
            </a:pPr>
            <a:r>
              <a:rPr lang="ar" sz="1800">
                <a:latin typeface="Mada"/>
                <a:ea typeface="Mada"/>
                <a:cs typeface="Mada"/>
                <a:sym typeface="Mada"/>
              </a:rPr>
              <a:t>Abdulaziz Alshoumar</a:t>
            </a:r>
            <a:endParaRPr sz="1800">
              <a:latin typeface="Mada"/>
              <a:ea typeface="Mada"/>
              <a:cs typeface="Mada"/>
              <a:sym typeface="Mada"/>
            </a:endParaRPr>
          </a:p>
          <a:p>
            <a:pPr indent="-342900" lvl="0" marL="457200" rtl="0" algn="ctr">
              <a:spcBef>
                <a:spcPts val="0"/>
              </a:spcBef>
              <a:spcAft>
                <a:spcPts val="0"/>
              </a:spcAft>
              <a:buSzPts val="1800"/>
              <a:buFont typeface="Mada"/>
              <a:buChar char="-"/>
            </a:pPr>
            <a:r>
              <a:rPr lang="ar" sz="1800">
                <a:latin typeface="Mada"/>
                <a:ea typeface="Mada"/>
                <a:cs typeface="Mada"/>
                <a:sym typeface="Mada"/>
              </a:rPr>
              <a:t>Mohammed Alhumud</a:t>
            </a:r>
            <a:endParaRPr sz="1800">
              <a:latin typeface="Mada"/>
              <a:ea typeface="Mada"/>
              <a:cs typeface="Mada"/>
              <a:sym typeface="Mada"/>
            </a:endParaRPr>
          </a:p>
        </p:txBody>
      </p:sp>
      <p:sp>
        <p:nvSpPr>
          <p:cNvPr id="706" name="Google Shape;706;p25"/>
          <p:cNvSpPr txBox="1"/>
          <p:nvPr/>
        </p:nvSpPr>
        <p:spPr>
          <a:xfrm>
            <a:off x="795950" y="1012050"/>
            <a:ext cx="6516300" cy="6054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2400">
                <a:latin typeface="Pacifico"/>
                <a:ea typeface="Pacifico"/>
                <a:cs typeface="Pacifico"/>
                <a:sym typeface="Pacifico"/>
              </a:rPr>
              <a:t>This lecture was done by:</a:t>
            </a:r>
            <a:endParaRPr sz="2400">
              <a:latin typeface="Pacifico"/>
              <a:ea typeface="Pacifico"/>
              <a:cs typeface="Pacifico"/>
              <a:sym typeface="Pacifico"/>
            </a:endParaRPr>
          </a:p>
        </p:txBody>
      </p:sp>
      <p:sp>
        <p:nvSpPr>
          <p:cNvPr id="707" name="Google Shape;707;p25"/>
          <p:cNvSpPr txBox="1"/>
          <p:nvPr/>
        </p:nvSpPr>
        <p:spPr>
          <a:xfrm>
            <a:off x="1513025" y="2898250"/>
            <a:ext cx="5082300" cy="6054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2400">
                <a:latin typeface="Pacifico"/>
                <a:ea typeface="Pacifico"/>
                <a:cs typeface="Pacifico"/>
                <a:sym typeface="Pacifico"/>
              </a:rPr>
              <a:t>Note taker:</a:t>
            </a:r>
            <a:endParaRPr sz="2400">
              <a:latin typeface="Pacifico"/>
              <a:ea typeface="Pacifico"/>
              <a:cs typeface="Pacifico"/>
              <a:sym typeface="Pacifico"/>
            </a:endParaRPr>
          </a:p>
        </p:txBody>
      </p:sp>
      <p:sp>
        <p:nvSpPr>
          <p:cNvPr id="708" name="Google Shape;708;p25"/>
          <p:cNvSpPr txBox="1"/>
          <p:nvPr/>
        </p:nvSpPr>
        <p:spPr>
          <a:xfrm>
            <a:off x="2264475" y="3308449"/>
            <a:ext cx="3014400" cy="618000"/>
          </a:xfrm>
          <a:prstGeom prst="rect">
            <a:avLst/>
          </a:prstGeom>
          <a:noFill/>
          <a:ln>
            <a:noFill/>
          </a:ln>
        </p:spPr>
        <p:txBody>
          <a:bodyPr anchorCtr="0" anchor="t" bIns="91175" lIns="91175" spcFirstLastPara="1" rIns="91175" wrap="square" tIns="91175">
            <a:noAutofit/>
          </a:bodyPr>
          <a:lstStyle/>
          <a:p>
            <a:pPr indent="-342900" lvl="0" marL="457200" rtl="0" algn="ctr">
              <a:spcBef>
                <a:spcPts val="0"/>
              </a:spcBef>
              <a:spcAft>
                <a:spcPts val="0"/>
              </a:spcAft>
              <a:buSzPts val="1800"/>
              <a:buFont typeface="Mada"/>
              <a:buChar char="-"/>
            </a:pPr>
            <a:r>
              <a:rPr lang="ar" sz="1800">
                <a:latin typeface="Mada"/>
                <a:ea typeface="Mada"/>
                <a:cs typeface="Mada"/>
                <a:sym typeface="Mada"/>
              </a:rPr>
              <a:t>Khalid Alharbi</a:t>
            </a:r>
            <a:endParaRPr sz="1800">
              <a:latin typeface="Mada"/>
              <a:ea typeface="Mada"/>
              <a:cs typeface="Mada"/>
              <a:sym typeface="Mada"/>
            </a:endParaRPr>
          </a:p>
        </p:txBody>
      </p:sp>
      <p:grpSp>
        <p:nvGrpSpPr>
          <p:cNvPr id="709" name="Google Shape;709;p25"/>
          <p:cNvGrpSpPr/>
          <p:nvPr/>
        </p:nvGrpSpPr>
        <p:grpSpPr>
          <a:xfrm>
            <a:off x="5090622" y="1840659"/>
            <a:ext cx="202585" cy="217379"/>
            <a:chOff x="481483" y="4193428"/>
            <a:chExt cx="322998" cy="346532"/>
          </a:xfrm>
        </p:grpSpPr>
        <p:grpSp>
          <p:nvGrpSpPr>
            <p:cNvPr id="710" name="Google Shape;710;p25"/>
            <p:cNvGrpSpPr/>
            <p:nvPr/>
          </p:nvGrpSpPr>
          <p:grpSpPr>
            <a:xfrm>
              <a:off x="481483" y="4193428"/>
              <a:ext cx="322998" cy="346532"/>
              <a:chOff x="-64406125" y="3362225"/>
              <a:chExt cx="318225" cy="314800"/>
            </a:xfrm>
          </p:grpSpPr>
          <p:sp>
            <p:nvSpPr>
              <p:cNvPr id="711" name="Google Shape;711;p25"/>
              <p:cNvSpPr/>
              <p:nvPr/>
            </p:nvSpPr>
            <p:spPr>
              <a:xfrm>
                <a:off x="-64332100" y="3362225"/>
                <a:ext cx="170150" cy="199025"/>
              </a:xfrm>
              <a:custGeom>
                <a:rect b="b" l="l" r="r" t="t"/>
                <a:pathLst>
                  <a:path extrusionOk="0" h="7961" w="6806">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5"/>
              <p:cNvSpPr/>
              <p:nvPr/>
            </p:nvSpPr>
            <p:spPr>
              <a:xfrm>
                <a:off x="-64406125" y="3559050"/>
                <a:ext cx="318225" cy="117975"/>
              </a:xfrm>
              <a:custGeom>
                <a:rect b="b" l="l" r="r" t="t"/>
                <a:pathLst>
                  <a:path extrusionOk="0" h="4719" w="12729">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3" name="Google Shape;713;p25"/>
            <p:cNvSpPr/>
            <p:nvPr/>
          </p:nvSpPr>
          <p:spPr>
            <a:xfrm>
              <a:off x="626168" y="4322035"/>
              <a:ext cx="33600" cy="336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graphicFrame>
        <p:nvGraphicFramePr>
          <p:cNvPr id="86" name="Google Shape;86;p12"/>
          <p:cNvGraphicFramePr/>
          <p:nvPr/>
        </p:nvGraphicFramePr>
        <p:xfrm>
          <a:off x="205400" y="4753145"/>
          <a:ext cx="3000000" cy="3000000"/>
        </p:xfrm>
        <a:graphic>
          <a:graphicData uri="http://schemas.openxmlformats.org/drawingml/2006/table">
            <a:tbl>
              <a:tblPr>
                <a:noFill/>
                <a:tableStyleId>{F776B67F-9277-4704-A837-29A35E79B37A}</a:tableStyleId>
              </a:tblPr>
              <a:tblGrid>
                <a:gridCol w="916600"/>
                <a:gridCol w="3357025"/>
                <a:gridCol w="2875575"/>
              </a:tblGrid>
              <a:tr h="292975">
                <a:tc rowSpan="2">
                  <a:txBody>
                    <a:bodyPr/>
                    <a:lstStyle/>
                    <a:p>
                      <a:pPr indent="0" lvl="0" marL="0" rtl="0" algn="l">
                        <a:spcBef>
                          <a:spcPts val="0"/>
                        </a:spcBef>
                        <a:spcAft>
                          <a:spcPts val="0"/>
                        </a:spcAft>
                        <a:buNone/>
                      </a:pPr>
                      <a:r>
                        <a:t/>
                      </a:r>
                      <a:endParaRPr sz="1100">
                        <a:solidFill>
                          <a:srgbClr val="FFFFFF"/>
                        </a:solidFill>
                        <a:latin typeface="Mada"/>
                        <a:ea typeface="Mada"/>
                        <a:cs typeface="Mada"/>
                        <a:sym typeface="Mada"/>
                      </a:endParaRPr>
                    </a:p>
                  </a:txBody>
                  <a:tcPr marT="91425" marB="91425" marR="91425" marL="91425">
                    <a:lnL cap="flat" cmpd="sng" w="19050">
                      <a:solidFill>
                        <a:srgbClr val="9E9E9E">
                          <a:alpha val="0"/>
                        </a:srgbClr>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alpha val="0"/>
                        </a:srgbClr>
                      </a:solidFill>
                      <a:prstDash val="solid"/>
                      <a:round/>
                      <a:headEnd len="sm" w="sm" type="none"/>
                      <a:tailEnd len="sm" w="sm" type="none"/>
                    </a:lnT>
                    <a:lnB cap="flat" cmpd="sng" w="19050">
                      <a:solidFill>
                        <a:srgbClr val="9E9E9E"/>
                      </a:solidFill>
                      <a:prstDash val="solid"/>
                      <a:round/>
                      <a:headEnd len="sm" w="sm" type="none"/>
                      <a:tailEnd len="sm" w="sm" type="none"/>
                    </a:lnB>
                  </a:tcPr>
                </a:tc>
                <a:tc gridSpan="2">
                  <a:txBody>
                    <a:bodyPr/>
                    <a:lstStyle/>
                    <a:p>
                      <a:pPr indent="0" lvl="0" marL="0" rtl="0" algn="ctr">
                        <a:spcBef>
                          <a:spcPts val="0"/>
                        </a:spcBef>
                        <a:spcAft>
                          <a:spcPts val="0"/>
                        </a:spcAft>
                        <a:buNone/>
                      </a:pPr>
                      <a:r>
                        <a:rPr b="1" lang="ar">
                          <a:solidFill>
                            <a:srgbClr val="FFFFFF"/>
                          </a:solidFill>
                          <a:latin typeface="Mada"/>
                          <a:ea typeface="Mada"/>
                          <a:cs typeface="Mada"/>
                          <a:sym typeface="Mada"/>
                        </a:rPr>
                        <a:t>Primary tuberculosis (primary infection)</a:t>
                      </a:r>
                      <a:r>
                        <a:rPr b="1" baseline="30000" lang="ar">
                          <a:solidFill>
                            <a:srgbClr val="FFFFFF"/>
                          </a:solidFill>
                          <a:latin typeface="Mada"/>
                          <a:ea typeface="Mada"/>
                          <a:cs typeface="Mada"/>
                          <a:sym typeface="Mada"/>
                        </a:rPr>
                        <a:t>2 </a:t>
                      </a:r>
                      <a:endParaRPr b="1" baseline="30000">
                        <a:solidFill>
                          <a:srgbClr val="FFFFFF"/>
                        </a:solidFill>
                        <a:latin typeface="Mada"/>
                        <a:ea typeface="Mada"/>
                        <a:cs typeface="Mada"/>
                        <a:sym typeface="Mada"/>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1"/>
                    </a:solidFill>
                  </a:tcPr>
                </a:tc>
                <a:tc hMerge="1"/>
              </a:tr>
              <a:tr h="85525">
                <a:tc vMerge="1"/>
                <a:tc>
                  <a:txBody>
                    <a:bodyPr/>
                    <a:lstStyle/>
                    <a:p>
                      <a:pPr indent="0" lvl="0" marL="0" rtl="0" algn="ctr">
                        <a:spcBef>
                          <a:spcPts val="0"/>
                        </a:spcBef>
                        <a:spcAft>
                          <a:spcPts val="0"/>
                        </a:spcAft>
                        <a:buNone/>
                      </a:pPr>
                      <a:r>
                        <a:rPr b="1" lang="ar" sz="1100">
                          <a:latin typeface="Mada"/>
                          <a:ea typeface="Mada"/>
                          <a:cs typeface="Mada"/>
                          <a:sym typeface="Mada"/>
                        </a:rPr>
                        <a:t>Latent tuberculosis infection (LTBI)</a:t>
                      </a:r>
                      <a:endParaRPr b="1" sz="1100">
                        <a:latin typeface="Mada"/>
                        <a:ea typeface="Mada"/>
                        <a:cs typeface="Mada"/>
                        <a:sym typeface="Mada"/>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b="1" lang="ar" sz="1100">
                          <a:latin typeface="Mada"/>
                          <a:ea typeface="Mada"/>
                          <a:cs typeface="Mada"/>
                          <a:sym typeface="Mada"/>
                        </a:rPr>
                        <a:t>Active primary tuberculosis</a:t>
                      </a:r>
                      <a:endParaRPr b="1" sz="1100">
                        <a:latin typeface="Mada"/>
                        <a:ea typeface="Mada"/>
                        <a:cs typeface="Mada"/>
                        <a:sym typeface="Mada"/>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4"/>
                    </a:solidFill>
                  </a:tcPr>
                </a:tc>
              </a:tr>
              <a:tr h="542950">
                <a:tc>
                  <a:txBody>
                    <a:bodyPr/>
                    <a:lstStyle/>
                    <a:p>
                      <a:pPr indent="0" lvl="0" marL="0" rtl="0" algn="ctr">
                        <a:spcBef>
                          <a:spcPts val="0"/>
                        </a:spcBef>
                        <a:spcAft>
                          <a:spcPts val="0"/>
                        </a:spcAft>
                        <a:buNone/>
                      </a:pPr>
                      <a:r>
                        <a:rPr b="1" lang="ar" sz="1100">
                          <a:latin typeface="Mada"/>
                          <a:ea typeface="Mada"/>
                          <a:cs typeface="Mada"/>
                          <a:sym typeface="Mada"/>
                        </a:rPr>
                        <a:t>Definition</a:t>
                      </a:r>
                      <a:endParaRPr b="1" sz="1100">
                        <a:latin typeface="Mada"/>
                        <a:ea typeface="Mada"/>
                        <a:cs typeface="Mada"/>
                        <a:sym typeface="Mada"/>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4"/>
                    </a:solidFill>
                  </a:tcPr>
                </a:tc>
                <a:tc>
                  <a:txBody>
                    <a:bodyPr/>
                    <a:lstStyle/>
                    <a:p>
                      <a:pPr indent="-298450" lvl="0" marL="457200" rtl="0" algn="l">
                        <a:spcBef>
                          <a:spcPts val="0"/>
                        </a:spcBef>
                        <a:spcAft>
                          <a:spcPts val="0"/>
                        </a:spcAft>
                        <a:buSzPts val="1100"/>
                        <a:buFont typeface="Mada"/>
                        <a:buChar char="●"/>
                      </a:pPr>
                      <a:r>
                        <a:rPr lang="ar" sz="1100">
                          <a:latin typeface="Mada"/>
                          <a:ea typeface="Mada"/>
                          <a:cs typeface="Mada"/>
                          <a:sym typeface="Mada"/>
                        </a:rPr>
                        <a:t>A state of constant immune response stimulation due to M. tuberculosis antigens, with</a:t>
                      </a:r>
                      <a:r>
                        <a:rPr b="1" lang="ar" sz="1100">
                          <a:latin typeface="Mada"/>
                          <a:ea typeface="Mada"/>
                          <a:cs typeface="Mada"/>
                          <a:sym typeface="Mada"/>
                        </a:rPr>
                        <a:t> no signs of active TB</a:t>
                      </a:r>
                      <a:r>
                        <a:rPr lang="ar" sz="1100">
                          <a:latin typeface="Mada"/>
                          <a:ea typeface="Mada"/>
                          <a:cs typeface="Mada"/>
                          <a:sym typeface="Mada"/>
                        </a:rPr>
                        <a:t>.</a:t>
                      </a:r>
                      <a:endParaRPr sz="1100">
                        <a:latin typeface="Mada"/>
                        <a:ea typeface="Mada"/>
                        <a:cs typeface="Mada"/>
                        <a:sym typeface="Mada"/>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298450" lvl="0" marL="457200" rtl="0" algn="l">
                        <a:spcBef>
                          <a:spcPts val="0"/>
                        </a:spcBef>
                        <a:spcAft>
                          <a:spcPts val="0"/>
                        </a:spcAft>
                        <a:buSzPts val="1100"/>
                        <a:buFont typeface="Mada"/>
                        <a:buChar char="●"/>
                      </a:pPr>
                      <a:r>
                        <a:rPr lang="ar" sz="1100">
                          <a:latin typeface="Mada"/>
                          <a:ea typeface="Mada"/>
                          <a:cs typeface="Mada"/>
                          <a:sym typeface="Mada"/>
                        </a:rPr>
                        <a:t>Active TB disease occurring after first-time exposure to M. tuberculosis (only in 1–5% of cases).</a:t>
                      </a:r>
                      <a:endParaRPr sz="1100">
                        <a:latin typeface="Mada"/>
                        <a:ea typeface="Mada"/>
                        <a:cs typeface="Mada"/>
                        <a:sym typeface="Mada"/>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1335400">
                <a:tc>
                  <a:txBody>
                    <a:bodyPr/>
                    <a:lstStyle/>
                    <a:p>
                      <a:pPr indent="0" lvl="0" marL="0" rtl="0" algn="ctr">
                        <a:spcBef>
                          <a:spcPts val="0"/>
                        </a:spcBef>
                        <a:spcAft>
                          <a:spcPts val="0"/>
                        </a:spcAft>
                        <a:buNone/>
                      </a:pPr>
                      <a:r>
                        <a:rPr b="1" lang="ar" sz="1100">
                          <a:latin typeface="Mada"/>
                          <a:ea typeface="Mada"/>
                          <a:cs typeface="Mada"/>
                          <a:sym typeface="Mada"/>
                        </a:rPr>
                        <a:t>Features</a:t>
                      </a:r>
                      <a:endParaRPr b="1" sz="1100">
                        <a:latin typeface="Mada"/>
                        <a:ea typeface="Mada"/>
                        <a:cs typeface="Mada"/>
                        <a:sym typeface="Mada"/>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4"/>
                    </a:solidFill>
                  </a:tcPr>
                </a:tc>
                <a:tc>
                  <a:txBody>
                    <a:bodyPr/>
                    <a:lstStyle/>
                    <a:p>
                      <a:pPr indent="-298450" lvl="0" marL="457200" rtl="0" algn="l">
                        <a:spcBef>
                          <a:spcPts val="0"/>
                        </a:spcBef>
                        <a:spcAft>
                          <a:spcPts val="0"/>
                        </a:spcAft>
                        <a:buSzPts val="1100"/>
                        <a:buFont typeface="Mada"/>
                        <a:buChar char="●"/>
                      </a:pPr>
                      <a:r>
                        <a:rPr b="1" lang="ar" sz="1100">
                          <a:latin typeface="Mada"/>
                          <a:ea typeface="Mada"/>
                          <a:cs typeface="Mada"/>
                          <a:sym typeface="Mada"/>
                        </a:rPr>
                        <a:t>Asymptomatic</a:t>
                      </a:r>
                      <a:r>
                        <a:rPr lang="ar" sz="1100">
                          <a:latin typeface="Mada"/>
                          <a:ea typeface="Mada"/>
                          <a:cs typeface="Mada"/>
                          <a:sym typeface="Mada"/>
                        </a:rPr>
                        <a:t>.</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b="1" lang="ar" sz="1100">
                          <a:latin typeface="Mada"/>
                          <a:ea typeface="Mada"/>
                          <a:cs typeface="Mada"/>
                          <a:sym typeface="Mada"/>
                        </a:rPr>
                        <a:t>Not contagious.</a:t>
                      </a:r>
                      <a:endParaRPr b="1"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The risk of reactivation is 5–10% during the course of a lifetime. </a:t>
                      </a:r>
                      <a:endParaRPr sz="1100">
                        <a:latin typeface="Mada"/>
                        <a:ea typeface="Mada"/>
                        <a:cs typeface="Mada"/>
                        <a:sym typeface="Mada"/>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298450" lvl="0" marL="457200" rtl="0" algn="l">
                        <a:spcBef>
                          <a:spcPts val="0"/>
                        </a:spcBef>
                        <a:spcAft>
                          <a:spcPts val="0"/>
                        </a:spcAft>
                        <a:buSzPts val="1100"/>
                        <a:buFont typeface="Mada"/>
                        <a:buChar char="●"/>
                      </a:pPr>
                      <a:r>
                        <a:rPr b="1" lang="ar" sz="1100">
                          <a:latin typeface="Mada"/>
                          <a:ea typeface="Mada"/>
                          <a:cs typeface="Mada"/>
                          <a:sym typeface="Mada"/>
                        </a:rPr>
                        <a:t>Symptomatic.</a:t>
                      </a:r>
                      <a:endParaRPr b="1" sz="1100">
                        <a:latin typeface="Mada"/>
                        <a:ea typeface="Mada"/>
                        <a:cs typeface="Mada"/>
                        <a:sym typeface="Mada"/>
                      </a:endParaRPr>
                    </a:p>
                    <a:p>
                      <a:pPr indent="-298450" lvl="0" marL="457200" rtl="0" algn="l">
                        <a:spcBef>
                          <a:spcPts val="0"/>
                        </a:spcBef>
                        <a:spcAft>
                          <a:spcPts val="0"/>
                        </a:spcAft>
                        <a:buSzPts val="1100"/>
                        <a:buFont typeface="Mada"/>
                        <a:buChar char="●"/>
                      </a:pPr>
                      <a:r>
                        <a:rPr b="1" lang="ar" sz="1100">
                          <a:latin typeface="Mada"/>
                          <a:ea typeface="Mada"/>
                          <a:cs typeface="Mada"/>
                          <a:sym typeface="Mada"/>
                        </a:rPr>
                        <a:t>Contagious.</a:t>
                      </a:r>
                      <a:endParaRPr b="1"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Progressive primary tuberculosis is a severe form of disease seen in individuals with impaired immune systems (e.g., HIV, malnutrition) or immature immune systems (e.g., young children).</a:t>
                      </a:r>
                      <a:endParaRPr sz="1100">
                        <a:latin typeface="Mada"/>
                        <a:ea typeface="Mada"/>
                        <a:cs typeface="Mada"/>
                        <a:sym typeface="Mada"/>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63550">
                <a:tc>
                  <a:txBody>
                    <a:bodyPr/>
                    <a:lstStyle/>
                    <a:p>
                      <a:pPr indent="0" lvl="0" marL="0" rtl="0" algn="ctr">
                        <a:spcBef>
                          <a:spcPts val="0"/>
                        </a:spcBef>
                        <a:spcAft>
                          <a:spcPts val="0"/>
                        </a:spcAft>
                        <a:buNone/>
                      </a:pPr>
                      <a:r>
                        <a:rPr b="1" lang="ar" sz="1100">
                          <a:latin typeface="Mada"/>
                          <a:ea typeface="Mada"/>
                          <a:cs typeface="Mada"/>
                          <a:sym typeface="Mada"/>
                        </a:rPr>
                        <a:t>Diagnostics</a:t>
                      </a:r>
                      <a:endParaRPr b="1" sz="1100">
                        <a:latin typeface="Mada"/>
                        <a:ea typeface="Mada"/>
                        <a:cs typeface="Mada"/>
                        <a:sym typeface="Mada"/>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4"/>
                    </a:solidFill>
                  </a:tcPr>
                </a:tc>
                <a:tc>
                  <a:txBody>
                    <a:bodyPr/>
                    <a:lstStyle/>
                    <a:p>
                      <a:pPr indent="-298450" lvl="0" marL="457200" rtl="0" algn="l">
                        <a:spcBef>
                          <a:spcPts val="0"/>
                        </a:spcBef>
                        <a:spcAft>
                          <a:spcPts val="0"/>
                        </a:spcAft>
                        <a:buSzPts val="1100"/>
                        <a:buFont typeface="Mada"/>
                        <a:buChar char="●"/>
                      </a:pPr>
                      <a:r>
                        <a:rPr b="1" lang="ar" sz="1100">
                          <a:latin typeface="Mada"/>
                          <a:ea typeface="Mada"/>
                          <a:cs typeface="Mada"/>
                          <a:sym typeface="Mada"/>
                        </a:rPr>
                        <a:t>Tuberculin skin test (TST) </a:t>
                      </a:r>
                      <a:endParaRPr b="1" sz="1100">
                        <a:latin typeface="Mada"/>
                        <a:ea typeface="Mada"/>
                        <a:cs typeface="Mada"/>
                        <a:sym typeface="Mada"/>
                      </a:endParaRPr>
                    </a:p>
                    <a:p>
                      <a:pPr indent="-298450" lvl="0" marL="457200" rtl="0" algn="l">
                        <a:spcBef>
                          <a:spcPts val="0"/>
                        </a:spcBef>
                        <a:spcAft>
                          <a:spcPts val="0"/>
                        </a:spcAft>
                        <a:buSzPts val="1100"/>
                        <a:buFont typeface="Mada"/>
                        <a:buChar char="●"/>
                      </a:pPr>
                      <a:r>
                        <a:rPr b="1" lang="ar" sz="1100">
                          <a:latin typeface="Mada"/>
                          <a:ea typeface="Mada"/>
                          <a:cs typeface="Mada"/>
                          <a:sym typeface="Mada"/>
                        </a:rPr>
                        <a:t> interferon-γ release assay (IGRA)</a:t>
                      </a:r>
                      <a:endParaRPr b="1" sz="1100">
                        <a:latin typeface="Mada"/>
                        <a:ea typeface="Mada"/>
                        <a:cs typeface="Mada"/>
                        <a:sym typeface="Mada"/>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298450" lvl="0" marL="457200" rtl="0" algn="l">
                        <a:spcBef>
                          <a:spcPts val="0"/>
                        </a:spcBef>
                        <a:spcAft>
                          <a:spcPts val="0"/>
                        </a:spcAft>
                        <a:buSzPts val="1100"/>
                        <a:buFont typeface="Mada"/>
                        <a:buChar char="●"/>
                      </a:pPr>
                      <a:r>
                        <a:rPr lang="ar" sz="1100">
                          <a:latin typeface="Mada"/>
                          <a:ea typeface="Mada"/>
                          <a:cs typeface="Mada"/>
                          <a:sym typeface="Mada"/>
                        </a:rPr>
                        <a:t>Bacteriological: </a:t>
                      </a:r>
                      <a:r>
                        <a:rPr b="1" lang="ar" sz="1100">
                          <a:latin typeface="Mada"/>
                          <a:ea typeface="Mada"/>
                          <a:cs typeface="Mada"/>
                          <a:sym typeface="Mada"/>
                        </a:rPr>
                        <a:t>acid-fast staining, PCR, and culture.</a:t>
                      </a:r>
                      <a:endParaRPr b="1"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Radiographic: chest x-ray.</a:t>
                      </a:r>
                      <a:endParaRPr sz="1100">
                        <a:latin typeface="Mada"/>
                        <a:ea typeface="Mada"/>
                        <a:cs typeface="Mada"/>
                        <a:sym typeface="Mada"/>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63550">
                <a:tc>
                  <a:txBody>
                    <a:bodyPr/>
                    <a:lstStyle/>
                    <a:p>
                      <a:pPr indent="0" lvl="0" marL="0" rtl="0" algn="ctr">
                        <a:spcBef>
                          <a:spcPts val="0"/>
                        </a:spcBef>
                        <a:spcAft>
                          <a:spcPts val="0"/>
                        </a:spcAft>
                        <a:buNone/>
                      </a:pPr>
                      <a:r>
                        <a:rPr b="1" lang="ar" sz="1100">
                          <a:latin typeface="Mada"/>
                          <a:ea typeface="Mada"/>
                          <a:cs typeface="Mada"/>
                          <a:sym typeface="Mada"/>
                        </a:rPr>
                        <a:t>Treatment</a:t>
                      </a:r>
                      <a:endParaRPr b="1" sz="1100">
                        <a:latin typeface="Mada"/>
                        <a:ea typeface="Mada"/>
                        <a:cs typeface="Mada"/>
                        <a:sym typeface="Mada"/>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rPr b="1" lang="ar" sz="1200">
                          <a:latin typeface="Mada"/>
                          <a:ea typeface="Mada"/>
                          <a:cs typeface="Mada"/>
                          <a:sym typeface="Mada"/>
                        </a:rPr>
                        <a:t>Preferred regimens:</a:t>
                      </a:r>
                      <a:endParaRPr b="1" sz="12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Isoniazid PLUS rifapentine weekly for 3 months.</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OR rifampin daily for 4 months.</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OR isoniazid PLUS rifampin daily for 3 months.</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Alternative regimen: isoniazid daily for 6 or 9 months.</a:t>
                      </a:r>
                      <a:endParaRPr sz="1100">
                        <a:latin typeface="Mada"/>
                        <a:ea typeface="Mada"/>
                        <a:cs typeface="Mada"/>
                        <a:sym typeface="Mada"/>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298450" lvl="0" marL="457200" rtl="0" algn="l">
                        <a:spcBef>
                          <a:spcPts val="0"/>
                        </a:spcBef>
                        <a:spcAft>
                          <a:spcPts val="0"/>
                        </a:spcAft>
                        <a:buSzPts val="1100"/>
                        <a:buFont typeface="Mada"/>
                        <a:buChar char="●"/>
                      </a:pPr>
                      <a:r>
                        <a:rPr lang="ar" sz="1100">
                          <a:latin typeface="Mada"/>
                          <a:ea typeface="Mada"/>
                          <a:cs typeface="Mada"/>
                          <a:sym typeface="Mada"/>
                        </a:rPr>
                        <a:t>Intensive phase: rifampin PLUS isoniazid, pyrazinamide, and ethambutol for 2 months.</a:t>
                      </a:r>
                      <a:endParaRPr sz="1100">
                        <a:latin typeface="Mada"/>
                        <a:ea typeface="Mada"/>
                        <a:cs typeface="Mada"/>
                        <a:sym typeface="Mada"/>
                      </a:endParaRPr>
                    </a:p>
                    <a:p>
                      <a:pPr indent="-298450" lvl="0" marL="457200" rtl="0" algn="l">
                        <a:spcBef>
                          <a:spcPts val="0"/>
                        </a:spcBef>
                        <a:spcAft>
                          <a:spcPts val="0"/>
                        </a:spcAft>
                        <a:buSzPts val="1100"/>
                        <a:buFont typeface="Mada"/>
                        <a:buChar char="●"/>
                      </a:pPr>
                      <a:r>
                        <a:rPr lang="ar" sz="1100">
                          <a:latin typeface="Mada"/>
                          <a:ea typeface="Mada"/>
                          <a:cs typeface="Mada"/>
                          <a:sym typeface="Mada"/>
                        </a:rPr>
                        <a:t>Continuation phase: rifampin PLUS isoniazid for 4 months.</a:t>
                      </a:r>
                      <a:endParaRPr sz="1100">
                        <a:latin typeface="Mada"/>
                        <a:ea typeface="Mada"/>
                        <a:cs typeface="Mada"/>
                        <a:sym typeface="Mada"/>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sp>
        <p:nvSpPr>
          <p:cNvPr id="87" name="Google Shape;87;p12"/>
          <p:cNvSpPr txBox="1"/>
          <p:nvPr>
            <p:ph idx="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t>‹#›</a:t>
            </a:fld>
            <a:endParaRPr/>
          </a:p>
        </p:txBody>
      </p:sp>
      <p:cxnSp>
        <p:nvCxnSpPr>
          <p:cNvPr id="88" name="Google Shape;88;p12"/>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89" name="Google Shape;89;p12"/>
          <p:cNvCxnSpPr/>
          <p:nvPr/>
        </p:nvCxnSpPr>
        <p:spPr>
          <a:xfrm rot="10800000">
            <a:off x="8900" y="9849650"/>
            <a:ext cx="7612800" cy="0"/>
          </a:xfrm>
          <a:prstGeom prst="straightConnector1">
            <a:avLst/>
          </a:prstGeom>
          <a:noFill/>
          <a:ln cap="flat" cmpd="sng" w="28575">
            <a:solidFill>
              <a:schemeClr val="accent3"/>
            </a:solidFill>
            <a:prstDash val="dot"/>
            <a:round/>
            <a:headEnd len="med" w="med" type="none"/>
            <a:tailEnd len="med" w="med" type="none"/>
          </a:ln>
        </p:spPr>
      </p:cxnSp>
      <p:sp>
        <p:nvSpPr>
          <p:cNvPr id="90" name="Google Shape;90;p12"/>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Overview of Tuberculosis</a:t>
            </a:r>
            <a:endParaRPr b="1" sz="2600">
              <a:latin typeface="Mada"/>
              <a:ea typeface="Mada"/>
              <a:cs typeface="Mada"/>
              <a:sym typeface="Mada"/>
            </a:endParaRPr>
          </a:p>
        </p:txBody>
      </p:sp>
      <p:sp>
        <p:nvSpPr>
          <p:cNvPr id="91" name="Google Shape;91;p12"/>
          <p:cNvSpPr txBox="1"/>
          <p:nvPr/>
        </p:nvSpPr>
        <p:spPr>
          <a:xfrm>
            <a:off x="247500" y="752450"/>
            <a:ext cx="69576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Microbiology of </a:t>
            </a:r>
            <a:r>
              <a:rPr b="1" lang="ar" sz="2200" u="sng">
                <a:highlight>
                  <a:schemeClr val="accent4"/>
                </a:highlight>
                <a:latin typeface="Mada"/>
                <a:ea typeface="Mada"/>
                <a:cs typeface="Mada"/>
                <a:sym typeface="Mada"/>
              </a:rPr>
              <a:t>Mycobacterium tuberculosis</a:t>
            </a:r>
            <a:r>
              <a:rPr b="1" lang="ar" sz="2200">
                <a:highlight>
                  <a:schemeClr val="accent4"/>
                </a:highlight>
                <a:latin typeface="Mada"/>
                <a:ea typeface="Mada"/>
                <a:cs typeface="Mada"/>
                <a:sym typeface="Mada"/>
              </a:rPr>
              <a:t>: </a:t>
            </a:r>
            <a:endParaRPr b="1" sz="2200">
              <a:highlight>
                <a:schemeClr val="accent4"/>
              </a:highlight>
              <a:latin typeface="Mada"/>
              <a:ea typeface="Mada"/>
              <a:cs typeface="Mada"/>
              <a:sym typeface="Mada"/>
            </a:endParaRPr>
          </a:p>
        </p:txBody>
      </p:sp>
      <p:sp>
        <p:nvSpPr>
          <p:cNvPr id="92" name="Google Shape;92;p12"/>
          <p:cNvSpPr/>
          <p:nvPr/>
        </p:nvSpPr>
        <p:spPr>
          <a:xfrm>
            <a:off x="0" y="-5102"/>
            <a:ext cx="1278900" cy="512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700">
                <a:solidFill>
                  <a:srgbClr val="1C4587"/>
                </a:solidFill>
                <a:latin typeface="Mada"/>
                <a:ea typeface="Mada"/>
                <a:cs typeface="Mada"/>
                <a:sym typeface="Mada"/>
              </a:rPr>
              <a:t>EXTRA</a:t>
            </a:r>
            <a:endParaRPr b="1" sz="1700">
              <a:solidFill>
                <a:srgbClr val="1C4587"/>
              </a:solidFill>
              <a:latin typeface="Mada"/>
              <a:ea typeface="Mada"/>
              <a:cs typeface="Mada"/>
              <a:sym typeface="Mada"/>
            </a:endParaRPr>
          </a:p>
        </p:txBody>
      </p:sp>
      <p:sp>
        <p:nvSpPr>
          <p:cNvPr id="93" name="Google Shape;93;p12"/>
          <p:cNvSpPr txBox="1"/>
          <p:nvPr/>
        </p:nvSpPr>
        <p:spPr>
          <a:xfrm>
            <a:off x="247500" y="3733700"/>
            <a:ext cx="54234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Types of Tuberculosis</a:t>
            </a:r>
            <a:r>
              <a:rPr b="1" baseline="30000" lang="ar" sz="2200">
                <a:highlight>
                  <a:schemeClr val="accent4"/>
                </a:highlight>
                <a:latin typeface="Mada"/>
                <a:ea typeface="Mada"/>
                <a:cs typeface="Mada"/>
                <a:sym typeface="Mada"/>
              </a:rPr>
              <a:t>1</a:t>
            </a:r>
            <a:endParaRPr b="1" baseline="30000" sz="2200">
              <a:highlight>
                <a:schemeClr val="accent4"/>
              </a:highlight>
              <a:latin typeface="Mada"/>
              <a:ea typeface="Mada"/>
              <a:cs typeface="Mada"/>
              <a:sym typeface="Mada"/>
            </a:endParaRPr>
          </a:p>
        </p:txBody>
      </p:sp>
      <p:sp>
        <p:nvSpPr>
          <p:cNvPr id="94" name="Google Shape;94;p12"/>
          <p:cNvSpPr/>
          <p:nvPr/>
        </p:nvSpPr>
        <p:spPr>
          <a:xfrm>
            <a:off x="507712" y="1431450"/>
            <a:ext cx="2331600" cy="899100"/>
          </a:xfrm>
          <a:prstGeom prst="roundRect">
            <a:avLst>
              <a:gd fmla="val 16667" name="adj"/>
            </a:avLst>
          </a:prstGeom>
          <a:solidFill>
            <a:srgbClr val="FFFFFF"/>
          </a:solidFill>
          <a:ln cap="flat" cmpd="sng" w="19050">
            <a:solidFill>
              <a:schemeClr val="accent1"/>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000">
              <a:solidFill>
                <a:srgbClr val="000000"/>
              </a:solidFill>
              <a:latin typeface="Mada"/>
              <a:ea typeface="Mada"/>
              <a:cs typeface="Mada"/>
              <a:sym typeface="Mada"/>
            </a:endParaRPr>
          </a:p>
        </p:txBody>
      </p:sp>
      <p:sp>
        <p:nvSpPr>
          <p:cNvPr id="95" name="Google Shape;95;p12"/>
          <p:cNvSpPr txBox="1"/>
          <p:nvPr/>
        </p:nvSpPr>
        <p:spPr>
          <a:xfrm>
            <a:off x="726214" y="1433160"/>
            <a:ext cx="18945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1000">
                <a:solidFill>
                  <a:srgbClr val="351C75"/>
                </a:solidFill>
                <a:latin typeface="Mada"/>
                <a:ea typeface="Mada"/>
                <a:cs typeface="Mada"/>
                <a:sym typeface="Mada"/>
              </a:rPr>
              <a:t>Characteristics</a:t>
            </a:r>
            <a:r>
              <a:rPr b="1" lang="ar" sz="1000">
                <a:solidFill>
                  <a:srgbClr val="351C75"/>
                </a:solidFill>
                <a:latin typeface="Mada"/>
                <a:ea typeface="Mada"/>
                <a:cs typeface="Mada"/>
                <a:sym typeface="Mada"/>
              </a:rPr>
              <a:t>: </a:t>
            </a:r>
            <a:endParaRPr b="1" sz="1000">
              <a:solidFill>
                <a:srgbClr val="351C75"/>
              </a:solidFill>
              <a:latin typeface="Mada"/>
              <a:ea typeface="Mada"/>
              <a:cs typeface="Mada"/>
              <a:sym typeface="Mada"/>
            </a:endParaRPr>
          </a:p>
        </p:txBody>
      </p:sp>
      <p:sp>
        <p:nvSpPr>
          <p:cNvPr id="96" name="Google Shape;96;p12"/>
          <p:cNvSpPr txBox="1"/>
          <p:nvPr/>
        </p:nvSpPr>
        <p:spPr>
          <a:xfrm>
            <a:off x="355300" y="1679250"/>
            <a:ext cx="2577300" cy="646500"/>
          </a:xfrm>
          <a:prstGeom prst="rect">
            <a:avLst/>
          </a:prstGeom>
          <a:noFill/>
          <a:ln>
            <a:noFill/>
          </a:ln>
        </p:spPr>
        <p:txBody>
          <a:bodyPr anchorCtr="0" anchor="t" bIns="91425" lIns="91425" spcFirstLastPara="1" rIns="91425" wrap="square" tIns="91425">
            <a:spAutoFit/>
          </a:bodyPr>
          <a:lstStyle/>
          <a:p>
            <a:pPr indent="-292100" lvl="0" marL="457200" rtl="0" algn="l">
              <a:spcBef>
                <a:spcPts val="0"/>
              </a:spcBef>
              <a:spcAft>
                <a:spcPts val="0"/>
              </a:spcAft>
              <a:buSzPts val="1000"/>
              <a:buFont typeface="Mada"/>
              <a:buChar char="●"/>
            </a:pPr>
            <a:r>
              <a:rPr lang="ar" sz="1000">
                <a:latin typeface="Mada"/>
                <a:ea typeface="Mada"/>
                <a:cs typeface="Mada"/>
                <a:sym typeface="Mada"/>
              </a:rPr>
              <a:t>Facultative intracellular </a:t>
            </a:r>
            <a:endParaRPr sz="1000">
              <a:latin typeface="Mada"/>
              <a:ea typeface="Mada"/>
              <a:cs typeface="Mada"/>
              <a:sym typeface="Mada"/>
            </a:endParaRPr>
          </a:p>
          <a:p>
            <a:pPr indent="0" lvl="0" marL="457200" rtl="0" algn="l">
              <a:spcBef>
                <a:spcPts val="0"/>
              </a:spcBef>
              <a:spcAft>
                <a:spcPts val="0"/>
              </a:spcAft>
              <a:buNone/>
            </a:pPr>
            <a:r>
              <a:rPr lang="ar" sz="1000">
                <a:latin typeface="Mada"/>
                <a:ea typeface="Mada"/>
                <a:cs typeface="Mada"/>
                <a:sym typeface="Mada"/>
              </a:rPr>
              <a:t>rod-shaped bacteria.</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Spreads via </a:t>
            </a:r>
            <a:r>
              <a:rPr b="1" lang="ar" sz="1000">
                <a:latin typeface="Mada"/>
                <a:ea typeface="Mada"/>
                <a:cs typeface="Mada"/>
                <a:sym typeface="Mada"/>
              </a:rPr>
              <a:t>aerosol droplet nuclei.</a:t>
            </a:r>
            <a:endParaRPr b="1" sz="1000">
              <a:latin typeface="Mada"/>
              <a:ea typeface="Mada"/>
              <a:cs typeface="Mada"/>
              <a:sym typeface="Mada"/>
            </a:endParaRPr>
          </a:p>
        </p:txBody>
      </p:sp>
      <p:sp>
        <p:nvSpPr>
          <p:cNvPr id="97" name="Google Shape;97;p12"/>
          <p:cNvSpPr txBox="1"/>
          <p:nvPr/>
        </p:nvSpPr>
        <p:spPr>
          <a:xfrm>
            <a:off x="8900" y="9849650"/>
            <a:ext cx="75600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900">
                <a:solidFill>
                  <a:srgbClr val="1C4588"/>
                </a:solidFill>
                <a:latin typeface="Mada"/>
                <a:ea typeface="Mada"/>
                <a:cs typeface="Mada"/>
                <a:sym typeface="Mada"/>
              </a:rPr>
              <a:t>1</a:t>
            </a:r>
            <a:r>
              <a:rPr lang="ar" sz="900">
                <a:solidFill>
                  <a:srgbClr val="1C4588"/>
                </a:solidFill>
                <a:latin typeface="Mada"/>
                <a:ea typeface="Mada"/>
                <a:cs typeface="Mada"/>
                <a:sym typeface="Mada"/>
              </a:rPr>
              <a:t>- secondary infection is when there is</a:t>
            </a:r>
            <a:r>
              <a:rPr b="1" lang="ar" sz="900">
                <a:solidFill>
                  <a:srgbClr val="1C4588"/>
                </a:solidFill>
                <a:latin typeface="Mada"/>
                <a:ea typeface="Mada"/>
                <a:cs typeface="Mada"/>
                <a:sym typeface="Mada"/>
              </a:rPr>
              <a:t> reactivation of TB or an exogenous reinfection.</a:t>
            </a:r>
            <a:r>
              <a:rPr lang="ar" sz="900">
                <a:solidFill>
                  <a:srgbClr val="1C4588"/>
                </a:solidFill>
                <a:latin typeface="Mada"/>
                <a:ea typeface="Mada"/>
                <a:cs typeface="Mada"/>
                <a:sym typeface="Mada"/>
              </a:rPr>
              <a:t> the pt. will be symptomatic and contagious.</a:t>
            </a:r>
            <a:endParaRPr sz="900">
              <a:solidFill>
                <a:srgbClr val="1C4588"/>
              </a:solidFill>
              <a:latin typeface="Mada"/>
              <a:ea typeface="Mada"/>
              <a:cs typeface="Mada"/>
              <a:sym typeface="Mada"/>
            </a:endParaRPr>
          </a:p>
          <a:p>
            <a:pPr indent="0" lvl="0" marL="0" rtl="0" algn="l">
              <a:spcBef>
                <a:spcPts val="0"/>
              </a:spcBef>
              <a:spcAft>
                <a:spcPts val="0"/>
              </a:spcAft>
              <a:buNone/>
            </a:pPr>
            <a:r>
              <a:rPr lang="ar" sz="900">
                <a:solidFill>
                  <a:srgbClr val="1C4588"/>
                </a:solidFill>
                <a:latin typeface="Mada"/>
                <a:ea typeface="Mada"/>
                <a:cs typeface="Mada"/>
                <a:sym typeface="Mada"/>
              </a:rPr>
              <a:t>2- ‘Primary TB’ describes the</a:t>
            </a:r>
            <a:r>
              <a:rPr b="1" lang="ar" sz="900">
                <a:solidFill>
                  <a:srgbClr val="1C4588"/>
                </a:solidFill>
                <a:latin typeface="Mada"/>
                <a:ea typeface="Mada"/>
                <a:cs typeface="Mada"/>
                <a:sym typeface="Mada"/>
              </a:rPr>
              <a:t> first infection with TB</a:t>
            </a:r>
            <a:r>
              <a:rPr lang="ar" sz="900">
                <a:solidFill>
                  <a:srgbClr val="1C4588"/>
                </a:solidFill>
                <a:latin typeface="Mada"/>
                <a:ea typeface="Mada"/>
                <a:cs typeface="Mada"/>
                <a:sym typeface="Mada"/>
              </a:rPr>
              <a:t>. When the bacteria reach the alveolar macrophages, they are ingested and the subsequent inflammatory reaction results in tissue necrosis and formation of a </a:t>
            </a:r>
            <a:r>
              <a:rPr b="1" lang="ar" sz="900">
                <a:solidFill>
                  <a:srgbClr val="1C4588"/>
                </a:solidFill>
                <a:latin typeface="Mada"/>
                <a:ea typeface="Mada"/>
                <a:cs typeface="Mada"/>
                <a:sym typeface="Mada"/>
              </a:rPr>
              <a:t>granuloma</a:t>
            </a:r>
            <a:r>
              <a:rPr lang="ar" sz="900">
                <a:solidFill>
                  <a:srgbClr val="1C4588"/>
                </a:solidFill>
                <a:latin typeface="Mada"/>
                <a:ea typeface="Mada"/>
                <a:cs typeface="Mada"/>
                <a:sym typeface="Mada"/>
              </a:rPr>
              <a:t>. These granulomatous lesions consist of a central area of necrotic material called </a:t>
            </a:r>
            <a:r>
              <a:rPr b="1" lang="ar" sz="900">
                <a:solidFill>
                  <a:srgbClr val="1C4588"/>
                </a:solidFill>
                <a:latin typeface="Mada"/>
                <a:ea typeface="Mada"/>
                <a:cs typeface="Mada"/>
                <a:sym typeface="Mada"/>
              </a:rPr>
              <a:t>caseation</a:t>
            </a:r>
            <a:r>
              <a:rPr lang="ar" sz="900">
                <a:solidFill>
                  <a:srgbClr val="1C4588"/>
                </a:solidFill>
                <a:latin typeface="Mada"/>
                <a:ea typeface="Mada"/>
                <a:cs typeface="Mada"/>
                <a:sym typeface="Mada"/>
              </a:rPr>
              <a:t>, surrounded by epithelioid cells and Langhans giant cells.</a:t>
            </a:r>
            <a:endParaRPr sz="900">
              <a:solidFill>
                <a:srgbClr val="1C4588"/>
              </a:solidFill>
              <a:latin typeface="Mada"/>
              <a:ea typeface="Mada"/>
              <a:cs typeface="Mada"/>
              <a:sym typeface="Mada"/>
            </a:endParaRPr>
          </a:p>
          <a:p>
            <a:pPr indent="0" lvl="0" marL="0" rtl="0" algn="l">
              <a:spcBef>
                <a:spcPts val="0"/>
              </a:spcBef>
              <a:spcAft>
                <a:spcPts val="0"/>
              </a:spcAft>
              <a:buNone/>
            </a:pPr>
            <a:r>
              <a:rPr lang="ar" sz="900">
                <a:solidFill>
                  <a:srgbClr val="1C4588"/>
                </a:solidFill>
                <a:latin typeface="Mada"/>
                <a:ea typeface="Mada"/>
                <a:cs typeface="Mada"/>
                <a:sym typeface="Mada"/>
              </a:rPr>
              <a:t>3- Auramine–rhodamine staining is more sensitive (though less specific) than Ziehl–Neelsen; as a result, it is more widely used.</a:t>
            </a:r>
            <a:endParaRPr sz="900">
              <a:solidFill>
                <a:srgbClr val="1C4588"/>
              </a:solidFill>
              <a:latin typeface="Mada"/>
              <a:ea typeface="Mada"/>
              <a:cs typeface="Mada"/>
              <a:sym typeface="Mada"/>
            </a:endParaRPr>
          </a:p>
        </p:txBody>
      </p:sp>
      <p:grpSp>
        <p:nvGrpSpPr>
          <p:cNvPr id="98" name="Google Shape;98;p12"/>
          <p:cNvGrpSpPr/>
          <p:nvPr/>
        </p:nvGrpSpPr>
        <p:grpSpPr>
          <a:xfrm>
            <a:off x="1015814" y="1505758"/>
            <a:ext cx="197388" cy="193514"/>
            <a:chOff x="-22863675" y="3131775"/>
            <a:chExt cx="299300" cy="293425"/>
          </a:xfrm>
        </p:grpSpPr>
        <p:sp>
          <p:nvSpPr>
            <p:cNvPr id="99" name="Google Shape;99;p12"/>
            <p:cNvSpPr/>
            <p:nvPr/>
          </p:nvSpPr>
          <p:spPr>
            <a:xfrm>
              <a:off x="-22863675" y="3131775"/>
              <a:ext cx="299300" cy="293425"/>
            </a:xfrm>
            <a:custGeom>
              <a:rect b="b" l="l" r="r" t="t"/>
              <a:pathLst>
                <a:path extrusionOk="0" h="11737" w="11972">
                  <a:moveTo>
                    <a:pt x="3214" y="5522"/>
                  </a:moveTo>
                  <a:cubicBezTo>
                    <a:pt x="3403" y="5522"/>
                    <a:pt x="3560" y="5679"/>
                    <a:pt x="3560" y="5868"/>
                  </a:cubicBezTo>
                  <a:cubicBezTo>
                    <a:pt x="3560" y="6057"/>
                    <a:pt x="3403" y="6215"/>
                    <a:pt x="3214" y="6215"/>
                  </a:cubicBezTo>
                  <a:cubicBezTo>
                    <a:pt x="3024" y="6215"/>
                    <a:pt x="2867" y="6057"/>
                    <a:pt x="2867" y="5868"/>
                  </a:cubicBezTo>
                  <a:cubicBezTo>
                    <a:pt x="2867" y="5679"/>
                    <a:pt x="3024" y="5522"/>
                    <a:pt x="3214" y="5522"/>
                  </a:cubicBezTo>
                  <a:close/>
                  <a:moveTo>
                    <a:pt x="5986" y="2749"/>
                  </a:moveTo>
                  <a:cubicBezTo>
                    <a:pt x="6931" y="2749"/>
                    <a:pt x="7719" y="3537"/>
                    <a:pt x="7719" y="4482"/>
                  </a:cubicBezTo>
                  <a:cubicBezTo>
                    <a:pt x="7719" y="5427"/>
                    <a:pt x="6963" y="6215"/>
                    <a:pt x="5986" y="6215"/>
                  </a:cubicBezTo>
                  <a:cubicBezTo>
                    <a:pt x="5041" y="6215"/>
                    <a:pt x="4253" y="5427"/>
                    <a:pt x="4253" y="4482"/>
                  </a:cubicBezTo>
                  <a:cubicBezTo>
                    <a:pt x="4253" y="3537"/>
                    <a:pt x="5041" y="2749"/>
                    <a:pt x="5986" y="2749"/>
                  </a:cubicBezTo>
                  <a:close/>
                  <a:moveTo>
                    <a:pt x="8790" y="5522"/>
                  </a:moveTo>
                  <a:cubicBezTo>
                    <a:pt x="8979" y="5522"/>
                    <a:pt x="9136" y="5679"/>
                    <a:pt x="9136" y="5868"/>
                  </a:cubicBezTo>
                  <a:cubicBezTo>
                    <a:pt x="9136" y="6057"/>
                    <a:pt x="8979" y="6215"/>
                    <a:pt x="8790" y="6215"/>
                  </a:cubicBezTo>
                  <a:cubicBezTo>
                    <a:pt x="8569" y="6215"/>
                    <a:pt x="8412" y="6057"/>
                    <a:pt x="8412" y="5868"/>
                  </a:cubicBezTo>
                  <a:cubicBezTo>
                    <a:pt x="8412" y="5679"/>
                    <a:pt x="8569" y="5522"/>
                    <a:pt x="8790" y="5522"/>
                  </a:cubicBezTo>
                  <a:close/>
                  <a:moveTo>
                    <a:pt x="4600" y="7601"/>
                  </a:moveTo>
                  <a:cubicBezTo>
                    <a:pt x="4789" y="7601"/>
                    <a:pt x="4946" y="7759"/>
                    <a:pt x="4946" y="7948"/>
                  </a:cubicBezTo>
                  <a:cubicBezTo>
                    <a:pt x="4946" y="8168"/>
                    <a:pt x="4789" y="8326"/>
                    <a:pt x="4600" y="8326"/>
                  </a:cubicBezTo>
                  <a:cubicBezTo>
                    <a:pt x="4411" y="8326"/>
                    <a:pt x="4253" y="8168"/>
                    <a:pt x="4253" y="7948"/>
                  </a:cubicBezTo>
                  <a:cubicBezTo>
                    <a:pt x="4253" y="7759"/>
                    <a:pt x="4411" y="7601"/>
                    <a:pt x="4600" y="7601"/>
                  </a:cubicBezTo>
                  <a:close/>
                  <a:moveTo>
                    <a:pt x="6679" y="6939"/>
                  </a:moveTo>
                  <a:cubicBezTo>
                    <a:pt x="7278" y="6939"/>
                    <a:pt x="7719" y="7412"/>
                    <a:pt x="7719" y="7948"/>
                  </a:cubicBezTo>
                  <a:cubicBezTo>
                    <a:pt x="7719" y="8515"/>
                    <a:pt x="7246" y="8987"/>
                    <a:pt x="6679" y="8987"/>
                  </a:cubicBezTo>
                  <a:cubicBezTo>
                    <a:pt x="6080" y="8987"/>
                    <a:pt x="5671" y="8515"/>
                    <a:pt x="5671" y="7948"/>
                  </a:cubicBezTo>
                  <a:cubicBezTo>
                    <a:pt x="5671" y="7412"/>
                    <a:pt x="6143" y="6939"/>
                    <a:pt x="6679" y="6939"/>
                  </a:cubicBezTo>
                  <a:close/>
                  <a:moveTo>
                    <a:pt x="5309" y="1"/>
                  </a:moveTo>
                  <a:cubicBezTo>
                    <a:pt x="5222" y="1"/>
                    <a:pt x="5135" y="24"/>
                    <a:pt x="5072" y="71"/>
                  </a:cubicBezTo>
                  <a:cubicBezTo>
                    <a:pt x="4946" y="197"/>
                    <a:pt x="4946" y="449"/>
                    <a:pt x="5072" y="544"/>
                  </a:cubicBezTo>
                  <a:cubicBezTo>
                    <a:pt x="5356" y="828"/>
                    <a:pt x="5545" y="1080"/>
                    <a:pt x="5639" y="1363"/>
                  </a:cubicBezTo>
                  <a:cubicBezTo>
                    <a:pt x="5356" y="1426"/>
                    <a:pt x="5041" y="1458"/>
                    <a:pt x="4757" y="1552"/>
                  </a:cubicBezTo>
                  <a:cubicBezTo>
                    <a:pt x="4474" y="1017"/>
                    <a:pt x="4096" y="796"/>
                    <a:pt x="3592" y="576"/>
                  </a:cubicBezTo>
                  <a:cubicBezTo>
                    <a:pt x="3552" y="560"/>
                    <a:pt x="3507" y="552"/>
                    <a:pt x="3460" y="552"/>
                  </a:cubicBezTo>
                  <a:cubicBezTo>
                    <a:pt x="3320" y="552"/>
                    <a:pt x="3166" y="623"/>
                    <a:pt x="3119" y="765"/>
                  </a:cubicBezTo>
                  <a:cubicBezTo>
                    <a:pt x="3024" y="922"/>
                    <a:pt x="3119" y="1143"/>
                    <a:pt x="3277" y="1206"/>
                  </a:cubicBezTo>
                  <a:cubicBezTo>
                    <a:pt x="3623" y="1363"/>
                    <a:pt x="3907" y="1552"/>
                    <a:pt x="4064" y="1804"/>
                  </a:cubicBezTo>
                  <a:cubicBezTo>
                    <a:pt x="3781" y="1930"/>
                    <a:pt x="3529" y="2088"/>
                    <a:pt x="3308" y="2245"/>
                  </a:cubicBezTo>
                  <a:cubicBezTo>
                    <a:pt x="2867" y="1836"/>
                    <a:pt x="2394" y="1773"/>
                    <a:pt x="1890" y="1741"/>
                  </a:cubicBezTo>
                  <a:cubicBezTo>
                    <a:pt x="1701" y="1741"/>
                    <a:pt x="1544" y="1836"/>
                    <a:pt x="1481" y="2056"/>
                  </a:cubicBezTo>
                  <a:cubicBezTo>
                    <a:pt x="1481" y="2245"/>
                    <a:pt x="1607" y="2403"/>
                    <a:pt x="1796" y="2434"/>
                  </a:cubicBezTo>
                  <a:cubicBezTo>
                    <a:pt x="2205" y="2466"/>
                    <a:pt x="2489" y="2529"/>
                    <a:pt x="2741" y="2718"/>
                  </a:cubicBezTo>
                  <a:cubicBezTo>
                    <a:pt x="2552" y="2907"/>
                    <a:pt x="2363" y="3159"/>
                    <a:pt x="2205" y="3379"/>
                  </a:cubicBezTo>
                  <a:cubicBezTo>
                    <a:pt x="1949" y="3294"/>
                    <a:pt x="1725" y="3260"/>
                    <a:pt x="1508" y="3260"/>
                  </a:cubicBezTo>
                  <a:cubicBezTo>
                    <a:pt x="1243" y="3260"/>
                    <a:pt x="987" y="3310"/>
                    <a:pt x="693" y="3379"/>
                  </a:cubicBezTo>
                  <a:cubicBezTo>
                    <a:pt x="504" y="3411"/>
                    <a:pt x="441" y="3631"/>
                    <a:pt x="473" y="3821"/>
                  </a:cubicBezTo>
                  <a:cubicBezTo>
                    <a:pt x="498" y="3970"/>
                    <a:pt x="621" y="4060"/>
                    <a:pt x="781" y="4060"/>
                  </a:cubicBezTo>
                  <a:cubicBezTo>
                    <a:pt x="823" y="4060"/>
                    <a:pt x="868" y="4054"/>
                    <a:pt x="914" y="4041"/>
                  </a:cubicBezTo>
                  <a:cubicBezTo>
                    <a:pt x="1160" y="3979"/>
                    <a:pt x="1366" y="3931"/>
                    <a:pt x="1567" y="3931"/>
                  </a:cubicBezTo>
                  <a:cubicBezTo>
                    <a:pt x="1674" y="3931"/>
                    <a:pt x="1780" y="3945"/>
                    <a:pt x="1890" y="3978"/>
                  </a:cubicBezTo>
                  <a:cubicBezTo>
                    <a:pt x="1764" y="4262"/>
                    <a:pt x="1638" y="4514"/>
                    <a:pt x="1607" y="4797"/>
                  </a:cubicBezTo>
                  <a:cubicBezTo>
                    <a:pt x="1071" y="4797"/>
                    <a:pt x="630" y="4986"/>
                    <a:pt x="189" y="5301"/>
                  </a:cubicBezTo>
                  <a:cubicBezTo>
                    <a:pt x="32" y="5427"/>
                    <a:pt x="0" y="5616"/>
                    <a:pt x="126" y="5774"/>
                  </a:cubicBezTo>
                  <a:cubicBezTo>
                    <a:pt x="186" y="5874"/>
                    <a:pt x="296" y="5935"/>
                    <a:pt x="409" y="5935"/>
                  </a:cubicBezTo>
                  <a:cubicBezTo>
                    <a:pt x="474" y="5935"/>
                    <a:pt x="541" y="5915"/>
                    <a:pt x="599" y="5868"/>
                  </a:cubicBezTo>
                  <a:cubicBezTo>
                    <a:pt x="914" y="5616"/>
                    <a:pt x="1166" y="5459"/>
                    <a:pt x="1481" y="5459"/>
                  </a:cubicBezTo>
                  <a:cubicBezTo>
                    <a:pt x="1481" y="5585"/>
                    <a:pt x="1449" y="5742"/>
                    <a:pt x="1449" y="5868"/>
                  </a:cubicBezTo>
                  <a:cubicBezTo>
                    <a:pt x="1449" y="6026"/>
                    <a:pt x="1449" y="6183"/>
                    <a:pt x="1481" y="6341"/>
                  </a:cubicBezTo>
                  <a:cubicBezTo>
                    <a:pt x="945" y="6530"/>
                    <a:pt x="662" y="6876"/>
                    <a:pt x="347" y="7318"/>
                  </a:cubicBezTo>
                  <a:cubicBezTo>
                    <a:pt x="221" y="7475"/>
                    <a:pt x="284" y="7664"/>
                    <a:pt x="441" y="7790"/>
                  </a:cubicBezTo>
                  <a:cubicBezTo>
                    <a:pt x="507" y="7843"/>
                    <a:pt x="584" y="7868"/>
                    <a:pt x="658" y="7868"/>
                  </a:cubicBezTo>
                  <a:cubicBezTo>
                    <a:pt x="761" y="7868"/>
                    <a:pt x="859" y="7819"/>
                    <a:pt x="914" y="7727"/>
                  </a:cubicBezTo>
                  <a:cubicBezTo>
                    <a:pt x="1134" y="7349"/>
                    <a:pt x="1323" y="7129"/>
                    <a:pt x="1607" y="7002"/>
                  </a:cubicBezTo>
                  <a:cubicBezTo>
                    <a:pt x="1701" y="7286"/>
                    <a:pt x="1764" y="7570"/>
                    <a:pt x="1922" y="7822"/>
                  </a:cubicBezTo>
                  <a:cubicBezTo>
                    <a:pt x="1481" y="8200"/>
                    <a:pt x="1323" y="8609"/>
                    <a:pt x="1166" y="9145"/>
                  </a:cubicBezTo>
                  <a:cubicBezTo>
                    <a:pt x="1134" y="9334"/>
                    <a:pt x="1260" y="9523"/>
                    <a:pt x="1418" y="9554"/>
                  </a:cubicBezTo>
                  <a:cubicBezTo>
                    <a:pt x="1452" y="9566"/>
                    <a:pt x="1486" y="9571"/>
                    <a:pt x="1519" y="9571"/>
                  </a:cubicBezTo>
                  <a:cubicBezTo>
                    <a:pt x="1671" y="9571"/>
                    <a:pt x="1807" y="9463"/>
                    <a:pt x="1859" y="9334"/>
                  </a:cubicBezTo>
                  <a:cubicBezTo>
                    <a:pt x="1953" y="8924"/>
                    <a:pt x="2048" y="8672"/>
                    <a:pt x="2268" y="8420"/>
                  </a:cubicBezTo>
                  <a:cubicBezTo>
                    <a:pt x="2426" y="8672"/>
                    <a:pt x="2646" y="8893"/>
                    <a:pt x="2835" y="9082"/>
                  </a:cubicBezTo>
                  <a:cubicBezTo>
                    <a:pt x="2520" y="9554"/>
                    <a:pt x="2552" y="10027"/>
                    <a:pt x="2583" y="10594"/>
                  </a:cubicBezTo>
                  <a:cubicBezTo>
                    <a:pt x="2583" y="10783"/>
                    <a:pt x="2741" y="10909"/>
                    <a:pt x="2961" y="10909"/>
                  </a:cubicBezTo>
                  <a:lnTo>
                    <a:pt x="2993" y="10909"/>
                  </a:lnTo>
                  <a:cubicBezTo>
                    <a:pt x="3182" y="10909"/>
                    <a:pt x="3308" y="10720"/>
                    <a:pt x="3308" y="10500"/>
                  </a:cubicBezTo>
                  <a:cubicBezTo>
                    <a:pt x="3277" y="10090"/>
                    <a:pt x="3277" y="9806"/>
                    <a:pt x="3371" y="9523"/>
                  </a:cubicBezTo>
                  <a:cubicBezTo>
                    <a:pt x="3623" y="9680"/>
                    <a:pt x="3844" y="9838"/>
                    <a:pt x="4127" y="9964"/>
                  </a:cubicBezTo>
                  <a:cubicBezTo>
                    <a:pt x="4001" y="10500"/>
                    <a:pt x="4159" y="10941"/>
                    <a:pt x="4411" y="11445"/>
                  </a:cubicBezTo>
                  <a:cubicBezTo>
                    <a:pt x="4452" y="11589"/>
                    <a:pt x="4561" y="11652"/>
                    <a:pt x="4684" y="11652"/>
                  </a:cubicBezTo>
                  <a:cubicBezTo>
                    <a:pt x="4749" y="11652"/>
                    <a:pt x="4818" y="11635"/>
                    <a:pt x="4883" y="11602"/>
                  </a:cubicBezTo>
                  <a:cubicBezTo>
                    <a:pt x="5041" y="11539"/>
                    <a:pt x="5104" y="11350"/>
                    <a:pt x="5041" y="11130"/>
                  </a:cubicBezTo>
                  <a:cubicBezTo>
                    <a:pt x="4883" y="10783"/>
                    <a:pt x="4757" y="10500"/>
                    <a:pt x="4789" y="10184"/>
                  </a:cubicBezTo>
                  <a:lnTo>
                    <a:pt x="4789" y="10184"/>
                  </a:lnTo>
                  <a:cubicBezTo>
                    <a:pt x="5072" y="10279"/>
                    <a:pt x="5356" y="10311"/>
                    <a:pt x="5671" y="10342"/>
                  </a:cubicBezTo>
                  <a:cubicBezTo>
                    <a:pt x="5734" y="10909"/>
                    <a:pt x="6049" y="11256"/>
                    <a:pt x="6427" y="11665"/>
                  </a:cubicBezTo>
                  <a:cubicBezTo>
                    <a:pt x="6474" y="11712"/>
                    <a:pt x="6561" y="11736"/>
                    <a:pt x="6651" y="11736"/>
                  </a:cubicBezTo>
                  <a:cubicBezTo>
                    <a:pt x="6742" y="11736"/>
                    <a:pt x="6837" y="11712"/>
                    <a:pt x="6900" y="11665"/>
                  </a:cubicBezTo>
                  <a:cubicBezTo>
                    <a:pt x="6994" y="11539"/>
                    <a:pt x="6994" y="11287"/>
                    <a:pt x="6900" y="11193"/>
                  </a:cubicBezTo>
                  <a:cubicBezTo>
                    <a:pt x="6616" y="10909"/>
                    <a:pt x="6427" y="10657"/>
                    <a:pt x="6333" y="10342"/>
                  </a:cubicBezTo>
                  <a:cubicBezTo>
                    <a:pt x="6616" y="10311"/>
                    <a:pt x="6931" y="10279"/>
                    <a:pt x="7215" y="10184"/>
                  </a:cubicBezTo>
                  <a:cubicBezTo>
                    <a:pt x="7467" y="10720"/>
                    <a:pt x="7876" y="10941"/>
                    <a:pt x="8380" y="11130"/>
                  </a:cubicBezTo>
                  <a:cubicBezTo>
                    <a:pt x="8424" y="11156"/>
                    <a:pt x="8474" y="11167"/>
                    <a:pt x="8526" y="11167"/>
                  </a:cubicBezTo>
                  <a:cubicBezTo>
                    <a:pt x="8662" y="11167"/>
                    <a:pt x="8807" y="11086"/>
                    <a:pt x="8853" y="10972"/>
                  </a:cubicBezTo>
                  <a:cubicBezTo>
                    <a:pt x="8947" y="10815"/>
                    <a:pt x="8853" y="10594"/>
                    <a:pt x="8695" y="10500"/>
                  </a:cubicBezTo>
                  <a:cubicBezTo>
                    <a:pt x="8349" y="10374"/>
                    <a:pt x="8065" y="10184"/>
                    <a:pt x="7908" y="9932"/>
                  </a:cubicBezTo>
                  <a:cubicBezTo>
                    <a:pt x="8191" y="9806"/>
                    <a:pt x="8412" y="9649"/>
                    <a:pt x="8664" y="9491"/>
                  </a:cubicBezTo>
                  <a:cubicBezTo>
                    <a:pt x="9105" y="9901"/>
                    <a:pt x="9578" y="9964"/>
                    <a:pt x="10082" y="9995"/>
                  </a:cubicBezTo>
                  <a:lnTo>
                    <a:pt x="10113" y="9995"/>
                  </a:lnTo>
                  <a:cubicBezTo>
                    <a:pt x="10302" y="9995"/>
                    <a:pt x="10428" y="9869"/>
                    <a:pt x="10460" y="9680"/>
                  </a:cubicBezTo>
                  <a:cubicBezTo>
                    <a:pt x="10460" y="9491"/>
                    <a:pt x="10365" y="9334"/>
                    <a:pt x="10145" y="9302"/>
                  </a:cubicBezTo>
                  <a:cubicBezTo>
                    <a:pt x="9767" y="9239"/>
                    <a:pt x="9483" y="9208"/>
                    <a:pt x="9199" y="9019"/>
                  </a:cubicBezTo>
                  <a:cubicBezTo>
                    <a:pt x="9388" y="8830"/>
                    <a:pt x="9609" y="8578"/>
                    <a:pt x="9767" y="8357"/>
                  </a:cubicBezTo>
                  <a:cubicBezTo>
                    <a:pt x="9980" y="8437"/>
                    <a:pt x="10181" y="8466"/>
                    <a:pt x="10384" y="8466"/>
                  </a:cubicBezTo>
                  <a:cubicBezTo>
                    <a:pt x="10660" y="8466"/>
                    <a:pt x="10938" y="8412"/>
                    <a:pt x="11247" y="8357"/>
                  </a:cubicBezTo>
                  <a:cubicBezTo>
                    <a:pt x="11468" y="8294"/>
                    <a:pt x="11531" y="8105"/>
                    <a:pt x="11499" y="7916"/>
                  </a:cubicBezTo>
                  <a:cubicBezTo>
                    <a:pt x="11472" y="7751"/>
                    <a:pt x="11300" y="7658"/>
                    <a:pt x="11131" y="7658"/>
                  </a:cubicBezTo>
                  <a:cubicBezTo>
                    <a:pt x="11107" y="7658"/>
                    <a:pt x="11082" y="7660"/>
                    <a:pt x="11058" y="7664"/>
                  </a:cubicBezTo>
                  <a:cubicBezTo>
                    <a:pt x="10806" y="7748"/>
                    <a:pt x="10596" y="7804"/>
                    <a:pt x="10391" y="7804"/>
                  </a:cubicBezTo>
                  <a:cubicBezTo>
                    <a:pt x="10288" y="7804"/>
                    <a:pt x="10187" y="7790"/>
                    <a:pt x="10082" y="7759"/>
                  </a:cubicBezTo>
                  <a:cubicBezTo>
                    <a:pt x="10208" y="7475"/>
                    <a:pt x="10302" y="7192"/>
                    <a:pt x="10365" y="6939"/>
                  </a:cubicBezTo>
                  <a:lnTo>
                    <a:pt x="10397" y="6939"/>
                  </a:lnTo>
                  <a:cubicBezTo>
                    <a:pt x="10932" y="6939"/>
                    <a:pt x="11342" y="6687"/>
                    <a:pt x="11751" y="6372"/>
                  </a:cubicBezTo>
                  <a:cubicBezTo>
                    <a:pt x="11940" y="6246"/>
                    <a:pt x="11972" y="6057"/>
                    <a:pt x="11846" y="5900"/>
                  </a:cubicBezTo>
                  <a:cubicBezTo>
                    <a:pt x="11789" y="5843"/>
                    <a:pt x="11687" y="5798"/>
                    <a:pt x="11580" y="5798"/>
                  </a:cubicBezTo>
                  <a:cubicBezTo>
                    <a:pt x="11509" y="5798"/>
                    <a:pt x="11436" y="5818"/>
                    <a:pt x="11373" y="5868"/>
                  </a:cubicBezTo>
                  <a:cubicBezTo>
                    <a:pt x="11058" y="6120"/>
                    <a:pt x="10775" y="6278"/>
                    <a:pt x="10460" y="6278"/>
                  </a:cubicBezTo>
                  <a:cubicBezTo>
                    <a:pt x="10460" y="6152"/>
                    <a:pt x="10491" y="5994"/>
                    <a:pt x="10491" y="5868"/>
                  </a:cubicBezTo>
                  <a:cubicBezTo>
                    <a:pt x="10491" y="5711"/>
                    <a:pt x="10491" y="5553"/>
                    <a:pt x="10460" y="5396"/>
                  </a:cubicBezTo>
                  <a:cubicBezTo>
                    <a:pt x="11027" y="5207"/>
                    <a:pt x="11279" y="4860"/>
                    <a:pt x="11594" y="4419"/>
                  </a:cubicBezTo>
                  <a:cubicBezTo>
                    <a:pt x="11720" y="4262"/>
                    <a:pt x="11688" y="4073"/>
                    <a:pt x="11531" y="3947"/>
                  </a:cubicBezTo>
                  <a:cubicBezTo>
                    <a:pt x="11465" y="3894"/>
                    <a:pt x="11394" y="3869"/>
                    <a:pt x="11324" y="3869"/>
                  </a:cubicBezTo>
                  <a:cubicBezTo>
                    <a:pt x="11226" y="3869"/>
                    <a:pt x="11132" y="3918"/>
                    <a:pt x="11058" y="4010"/>
                  </a:cubicBezTo>
                  <a:cubicBezTo>
                    <a:pt x="10838" y="4388"/>
                    <a:pt x="10617" y="4608"/>
                    <a:pt x="10365" y="4734"/>
                  </a:cubicBezTo>
                  <a:cubicBezTo>
                    <a:pt x="10271" y="4451"/>
                    <a:pt x="10176" y="4167"/>
                    <a:pt x="10019" y="3915"/>
                  </a:cubicBezTo>
                  <a:cubicBezTo>
                    <a:pt x="10460" y="3537"/>
                    <a:pt x="10617" y="3127"/>
                    <a:pt x="10775" y="2592"/>
                  </a:cubicBezTo>
                  <a:cubicBezTo>
                    <a:pt x="10806" y="2403"/>
                    <a:pt x="10712" y="2214"/>
                    <a:pt x="10554" y="2182"/>
                  </a:cubicBezTo>
                  <a:cubicBezTo>
                    <a:pt x="10520" y="2171"/>
                    <a:pt x="10485" y="2166"/>
                    <a:pt x="10450" y="2166"/>
                  </a:cubicBezTo>
                  <a:cubicBezTo>
                    <a:pt x="10292" y="2166"/>
                    <a:pt x="10139" y="2274"/>
                    <a:pt x="10113" y="2403"/>
                  </a:cubicBezTo>
                  <a:cubicBezTo>
                    <a:pt x="9987" y="2812"/>
                    <a:pt x="9924" y="3064"/>
                    <a:pt x="9672" y="3316"/>
                  </a:cubicBezTo>
                  <a:cubicBezTo>
                    <a:pt x="9515" y="3064"/>
                    <a:pt x="9325" y="2844"/>
                    <a:pt x="9136" y="2655"/>
                  </a:cubicBezTo>
                  <a:cubicBezTo>
                    <a:pt x="9451" y="2182"/>
                    <a:pt x="9388" y="1710"/>
                    <a:pt x="9357" y="1143"/>
                  </a:cubicBezTo>
                  <a:cubicBezTo>
                    <a:pt x="9357" y="954"/>
                    <a:pt x="9168" y="828"/>
                    <a:pt x="8979" y="828"/>
                  </a:cubicBezTo>
                  <a:cubicBezTo>
                    <a:pt x="8790" y="828"/>
                    <a:pt x="8664" y="1017"/>
                    <a:pt x="8664" y="1237"/>
                  </a:cubicBezTo>
                  <a:cubicBezTo>
                    <a:pt x="8695" y="1647"/>
                    <a:pt x="8695" y="1930"/>
                    <a:pt x="8569" y="2214"/>
                  </a:cubicBezTo>
                  <a:cubicBezTo>
                    <a:pt x="8349" y="2056"/>
                    <a:pt x="8097" y="1899"/>
                    <a:pt x="7813" y="1773"/>
                  </a:cubicBezTo>
                  <a:cubicBezTo>
                    <a:pt x="7939" y="1237"/>
                    <a:pt x="7782" y="796"/>
                    <a:pt x="7561" y="292"/>
                  </a:cubicBezTo>
                  <a:cubicBezTo>
                    <a:pt x="7493" y="178"/>
                    <a:pt x="7375" y="97"/>
                    <a:pt x="7243" y="97"/>
                  </a:cubicBezTo>
                  <a:cubicBezTo>
                    <a:pt x="7193" y="97"/>
                    <a:pt x="7141" y="108"/>
                    <a:pt x="7089" y="134"/>
                  </a:cubicBezTo>
                  <a:cubicBezTo>
                    <a:pt x="6931" y="197"/>
                    <a:pt x="6837" y="386"/>
                    <a:pt x="6931" y="607"/>
                  </a:cubicBezTo>
                  <a:cubicBezTo>
                    <a:pt x="7089" y="954"/>
                    <a:pt x="7215" y="1237"/>
                    <a:pt x="7152" y="1552"/>
                  </a:cubicBezTo>
                  <a:cubicBezTo>
                    <a:pt x="6900" y="1458"/>
                    <a:pt x="6616" y="1426"/>
                    <a:pt x="6301" y="1395"/>
                  </a:cubicBezTo>
                  <a:cubicBezTo>
                    <a:pt x="6206" y="828"/>
                    <a:pt x="5891" y="481"/>
                    <a:pt x="5545" y="71"/>
                  </a:cubicBezTo>
                  <a:cubicBezTo>
                    <a:pt x="5482" y="24"/>
                    <a:pt x="5395" y="1"/>
                    <a:pt x="5309"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2"/>
            <p:cNvSpPr/>
            <p:nvPr/>
          </p:nvSpPr>
          <p:spPr>
            <a:xfrm>
              <a:off x="-22740025" y="3217825"/>
              <a:ext cx="52000" cy="51225"/>
            </a:xfrm>
            <a:custGeom>
              <a:rect b="b" l="l" r="r" t="t"/>
              <a:pathLst>
                <a:path extrusionOk="0" h="2049" w="2080">
                  <a:moveTo>
                    <a:pt x="1040" y="0"/>
                  </a:moveTo>
                  <a:cubicBezTo>
                    <a:pt x="441" y="0"/>
                    <a:pt x="0" y="473"/>
                    <a:pt x="0" y="1009"/>
                  </a:cubicBezTo>
                  <a:cubicBezTo>
                    <a:pt x="0" y="1607"/>
                    <a:pt x="473" y="2048"/>
                    <a:pt x="1040" y="2048"/>
                  </a:cubicBezTo>
                  <a:cubicBezTo>
                    <a:pt x="1607" y="2048"/>
                    <a:pt x="2048" y="1576"/>
                    <a:pt x="2048" y="1009"/>
                  </a:cubicBezTo>
                  <a:cubicBezTo>
                    <a:pt x="2080" y="473"/>
                    <a:pt x="1607" y="0"/>
                    <a:pt x="1040" y="0"/>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2"/>
            <p:cNvSpPr/>
            <p:nvPr/>
          </p:nvSpPr>
          <p:spPr>
            <a:xfrm>
              <a:off x="-22705375" y="3321800"/>
              <a:ext cx="17350" cy="18125"/>
            </a:xfrm>
            <a:custGeom>
              <a:rect b="b" l="l" r="r" t="t"/>
              <a:pathLst>
                <a:path extrusionOk="0" h="725" w="694">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 name="Google Shape;102;p12"/>
          <p:cNvSpPr/>
          <p:nvPr/>
        </p:nvSpPr>
        <p:spPr>
          <a:xfrm>
            <a:off x="3499512" y="1431450"/>
            <a:ext cx="2331600" cy="899100"/>
          </a:xfrm>
          <a:prstGeom prst="roundRect">
            <a:avLst>
              <a:gd fmla="val 16667" name="adj"/>
            </a:avLst>
          </a:prstGeom>
          <a:solidFill>
            <a:srgbClr val="FFFFFF"/>
          </a:solidFill>
          <a:ln cap="flat" cmpd="sng" w="19050">
            <a:solidFill>
              <a:schemeClr val="accent1"/>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000">
              <a:solidFill>
                <a:srgbClr val="000000"/>
              </a:solidFill>
              <a:latin typeface="Mada"/>
              <a:ea typeface="Mada"/>
              <a:cs typeface="Mada"/>
              <a:sym typeface="Mada"/>
            </a:endParaRPr>
          </a:p>
        </p:txBody>
      </p:sp>
      <p:sp>
        <p:nvSpPr>
          <p:cNvPr id="103" name="Google Shape;103;p12"/>
          <p:cNvSpPr txBox="1"/>
          <p:nvPr/>
        </p:nvSpPr>
        <p:spPr>
          <a:xfrm>
            <a:off x="3616274" y="1433150"/>
            <a:ext cx="23316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1000">
                <a:solidFill>
                  <a:srgbClr val="351C75"/>
                </a:solidFill>
                <a:latin typeface="Mada"/>
                <a:ea typeface="Mada"/>
                <a:cs typeface="Mada"/>
                <a:sym typeface="Mada"/>
              </a:rPr>
              <a:t>Culture mediums for growth</a:t>
            </a:r>
            <a:endParaRPr b="1" sz="1000">
              <a:solidFill>
                <a:srgbClr val="351C75"/>
              </a:solidFill>
              <a:latin typeface="Mada"/>
              <a:ea typeface="Mada"/>
              <a:cs typeface="Mada"/>
              <a:sym typeface="Mada"/>
            </a:endParaRPr>
          </a:p>
          <a:p>
            <a:pPr indent="0" lvl="0" marL="0" rtl="0" algn="ctr">
              <a:spcBef>
                <a:spcPts val="0"/>
              </a:spcBef>
              <a:spcAft>
                <a:spcPts val="0"/>
              </a:spcAft>
              <a:buNone/>
            </a:pPr>
            <a:r>
              <a:t/>
            </a:r>
            <a:endParaRPr b="1" sz="1000">
              <a:solidFill>
                <a:srgbClr val="351C75"/>
              </a:solidFill>
              <a:latin typeface="Mada"/>
              <a:ea typeface="Mada"/>
              <a:cs typeface="Mada"/>
              <a:sym typeface="Mada"/>
            </a:endParaRPr>
          </a:p>
          <a:p>
            <a:pPr indent="0" lvl="0" marL="0" rtl="0" algn="ctr">
              <a:spcBef>
                <a:spcPts val="0"/>
              </a:spcBef>
              <a:spcAft>
                <a:spcPts val="0"/>
              </a:spcAft>
              <a:buNone/>
            </a:pPr>
            <a:r>
              <a:t/>
            </a:r>
            <a:endParaRPr b="1" sz="1000">
              <a:solidFill>
                <a:srgbClr val="351C75"/>
              </a:solidFill>
              <a:latin typeface="Mada"/>
              <a:ea typeface="Mada"/>
              <a:cs typeface="Mada"/>
              <a:sym typeface="Mada"/>
            </a:endParaRPr>
          </a:p>
        </p:txBody>
      </p:sp>
      <p:sp>
        <p:nvSpPr>
          <p:cNvPr id="104" name="Google Shape;104;p12"/>
          <p:cNvSpPr txBox="1"/>
          <p:nvPr/>
        </p:nvSpPr>
        <p:spPr>
          <a:xfrm>
            <a:off x="3433000" y="1685850"/>
            <a:ext cx="2407800" cy="646500"/>
          </a:xfrm>
          <a:prstGeom prst="rect">
            <a:avLst/>
          </a:prstGeom>
          <a:noFill/>
          <a:ln>
            <a:noFill/>
          </a:ln>
        </p:spPr>
        <p:txBody>
          <a:bodyPr anchorCtr="0" anchor="t" bIns="91425" lIns="91425" spcFirstLastPara="1" rIns="91425" wrap="square" tIns="91425">
            <a:spAutoFit/>
          </a:bodyPr>
          <a:lstStyle/>
          <a:p>
            <a:pPr indent="-292100" lvl="0" marL="457200" rtl="0" algn="l">
              <a:spcBef>
                <a:spcPts val="0"/>
              </a:spcBef>
              <a:spcAft>
                <a:spcPts val="0"/>
              </a:spcAft>
              <a:buSzPts val="1000"/>
              <a:buFont typeface="Mada"/>
              <a:buChar char="●"/>
            </a:pPr>
            <a:r>
              <a:rPr b="1" lang="ar" sz="1000">
                <a:latin typeface="Mada"/>
                <a:ea typeface="Mada"/>
                <a:cs typeface="Mada"/>
                <a:sym typeface="Mada"/>
              </a:rPr>
              <a:t>Löwenstein Jensen medium.</a:t>
            </a:r>
            <a:endParaRPr b="1"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Middlebrook medium.</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Rapid automated </a:t>
            </a:r>
            <a:r>
              <a:rPr b="1" lang="ar" sz="1000">
                <a:latin typeface="Mada"/>
                <a:ea typeface="Mada"/>
                <a:cs typeface="Mada"/>
                <a:sym typeface="Mada"/>
              </a:rPr>
              <a:t>broth culture.</a:t>
            </a:r>
            <a:endParaRPr b="1" sz="1000">
              <a:latin typeface="Mada"/>
              <a:ea typeface="Mada"/>
              <a:cs typeface="Mada"/>
              <a:sym typeface="Mada"/>
            </a:endParaRPr>
          </a:p>
        </p:txBody>
      </p:sp>
      <p:sp>
        <p:nvSpPr>
          <p:cNvPr id="105" name="Google Shape;105;p12"/>
          <p:cNvSpPr/>
          <p:nvPr/>
        </p:nvSpPr>
        <p:spPr>
          <a:xfrm>
            <a:off x="3752098" y="1495264"/>
            <a:ext cx="178882" cy="232845"/>
          </a:xfrm>
          <a:custGeom>
            <a:rect b="b" l="l" r="r" t="t"/>
            <a:pathLst>
              <a:path extrusionOk="0" h="12099" w="9295">
                <a:moveTo>
                  <a:pt x="4601" y="1"/>
                </a:moveTo>
                <a:cubicBezTo>
                  <a:pt x="3624" y="1"/>
                  <a:pt x="2836" y="788"/>
                  <a:pt x="2836" y="1796"/>
                </a:cubicBezTo>
                <a:cubicBezTo>
                  <a:pt x="2836" y="2647"/>
                  <a:pt x="3467" y="3372"/>
                  <a:pt x="4254" y="3529"/>
                </a:cubicBezTo>
                <a:lnTo>
                  <a:pt x="4254" y="4789"/>
                </a:lnTo>
                <a:cubicBezTo>
                  <a:pt x="3656" y="4033"/>
                  <a:pt x="2742" y="3561"/>
                  <a:pt x="1765" y="3561"/>
                </a:cubicBezTo>
                <a:lnTo>
                  <a:pt x="348" y="3561"/>
                </a:lnTo>
                <a:cubicBezTo>
                  <a:pt x="158" y="3561"/>
                  <a:pt x="1" y="3718"/>
                  <a:pt x="1" y="3907"/>
                </a:cubicBezTo>
                <a:cubicBezTo>
                  <a:pt x="1" y="5671"/>
                  <a:pt x="1450" y="7152"/>
                  <a:pt x="3214" y="7152"/>
                </a:cubicBezTo>
                <a:lnTo>
                  <a:pt x="4286" y="7152"/>
                </a:lnTo>
                <a:lnTo>
                  <a:pt x="4286" y="9988"/>
                </a:lnTo>
                <a:cubicBezTo>
                  <a:pt x="3845" y="9547"/>
                  <a:pt x="3340" y="9231"/>
                  <a:pt x="2805" y="9042"/>
                </a:cubicBezTo>
                <a:cubicBezTo>
                  <a:pt x="2836" y="8885"/>
                  <a:pt x="2868" y="8727"/>
                  <a:pt x="2868" y="8570"/>
                </a:cubicBezTo>
                <a:cubicBezTo>
                  <a:pt x="2868" y="7782"/>
                  <a:pt x="2238" y="7152"/>
                  <a:pt x="1450" y="7152"/>
                </a:cubicBezTo>
                <a:cubicBezTo>
                  <a:pt x="663" y="7152"/>
                  <a:pt x="32" y="7782"/>
                  <a:pt x="32" y="8570"/>
                </a:cubicBezTo>
                <a:cubicBezTo>
                  <a:pt x="32" y="9358"/>
                  <a:pt x="663" y="9988"/>
                  <a:pt x="1450" y="9988"/>
                </a:cubicBezTo>
                <a:cubicBezTo>
                  <a:pt x="1797" y="9988"/>
                  <a:pt x="2112" y="9862"/>
                  <a:pt x="2364" y="9610"/>
                </a:cubicBezTo>
                <a:cubicBezTo>
                  <a:pt x="3183" y="9830"/>
                  <a:pt x="3908" y="10366"/>
                  <a:pt x="4286" y="11122"/>
                </a:cubicBezTo>
                <a:lnTo>
                  <a:pt x="4286" y="11752"/>
                </a:lnTo>
                <a:cubicBezTo>
                  <a:pt x="4286" y="11941"/>
                  <a:pt x="4443" y="12098"/>
                  <a:pt x="4632" y="12098"/>
                </a:cubicBezTo>
                <a:cubicBezTo>
                  <a:pt x="4853" y="12098"/>
                  <a:pt x="5010" y="11941"/>
                  <a:pt x="5010" y="11752"/>
                </a:cubicBezTo>
                <a:lnTo>
                  <a:pt x="5010" y="11342"/>
                </a:lnTo>
                <a:lnTo>
                  <a:pt x="6050" y="11342"/>
                </a:lnTo>
                <a:cubicBezTo>
                  <a:pt x="7846" y="11342"/>
                  <a:pt x="9295" y="9893"/>
                  <a:pt x="9295" y="8129"/>
                </a:cubicBezTo>
                <a:cubicBezTo>
                  <a:pt x="9200" y="7971"/>
                  <a:pt x="9043" y="7814"/>
                  <a:pt x="8854" y="7814"/>
                </a:cubicBezTo>
                <a:lnTo>
                  <a:pt x="7436" y="7814"/>
                </a:lnTo>
                <a:cubicBezTo>
                  <a:pt x="6428" y="7814"/>
                  <a:pt x="5546" y="8286"/>
                  <a:pt x="4947" y="9042"/>
                </a:cubicBezTo>
                <a:lnTo>
                  <a:pt x="4947" y="6837"/>
                </a:lnTo>
                <a:cubicBezTo>
                  <a:pt x="5357" y="6081"/>
                  <a:pt x="6050" y="5545"/>
                  <a:pt x="6901" y="5325"/>
                </a:cubicBezTo>
                <a:cubicBezTo>
                  <a:pt x="7121" y="5545"/>
                  <a:pt x="7436" y="5671"/>
                  <a:pt x="7814" y="5671"/>
                </a:cubicBezTo>
                <a:cubicBezTo>
                  <a:pt x="8602" y="5671"/>
                  <a:pt x="9200" y="5041"/>
                  <a:pt x="9200" y="4254"/>
                </a:cubicBezTo>
                <a:cubicBezTo>
                  <a:pt x="9200" y="3466"/>
                  <a:pt x="8602" y="2836"/>
                  <a:pt x="7814" y="2836"/>
                </a:cubicBezTo>
                <a:cubicBezTo>
                  <a:pt x="7027" y="2836"/>
                  <a:pt x="6396" y="3466"/>
                  <a:pt x="6396" y="4254"/>
                </a:cubicBezTo>
                <a:cubicBezTo>
                  <a:pt x="6396" y="4411"/>
                  <a:pt x="6428" y="4569"/>
                  <a:pt x="6459" y="4726"/>
                </a:cubicBezTo>
                <a:cubicBezTo>
                  <a:pt x="5861" y="4947"/>
                  <a:pt x="5357" y="5262"/>
                  <a:pt x="4947" y="5671"/>
                </a:cubicBezTo>
                <a:lnTo>
                  <a:pt x="4947" y="3529"/>
                </a:lnTo>
                <a:cubicBezTo>
                  <a:pt x="5798" y="3372"/>
                  <a:pt x="6365" y="2615"/>
                  <a:pt x="6365" y="1796"/>
                </a:cubicBezTo>
                <a:cubicBezTo>
                  <a:pt x="6365" y="788"/>
                  <a:pt x="5577" y="1"/>
                  <a:pt x="4601"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2"/>
          <p:cNvSpPr/>
          <p:nvPr/>
        </p:nvSpPr>
        <p:spPr>
          <a:xfrm>
            <a:off x="1422112" y="2484531"/>
            <a:ext cx="2331600" cy="899100"/>
          </a:xfrm>
          <a:prstGeom prst="roundRect">
            <a:avLst>
              <a:gd fmla="val 16667" name="adj"/>
            </a:avLst>
          </a:prstGeom>
          <a:solidFill>
            <a:srgbClr val="FFFFFF"/>
          </a:solidFill>
          <a:ln cap="flat" cmpd="sng" w="19050">
            <a:solidFill>
              <a:schemeClr val="accent1"/>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000">
              <a:solidFill>
                <a:srgbClr val="000000"/>
              </a:solidFill>
              <a:latin typeface="Mada"/>
              <a:ea typeface="Mada"/>
              <a:cs typeface="Mada"/>
              <a:sym typeface="Mada"/>
            </a:endParaRPr>
          </a:p>
        </p:txBody>
      </p:sp>
      <p:sp>
        <p:nvSpPr>
          <p:cNvPr id="107" name="Google Shape;107;p12"/>
          <p:cNvSpPr/>
          <p:nvPr/>
        </p:nvSpPr>
        <p:spPr>
          <a:xfrm>
            <a:off x="4490112" y="2484531"/>
            <a:ext cx="2331600" cy="899100"/>
          </a:xfrm>
          <a:prstGeom prst="roundRect">
            <a:avLst>
              <a:gd fmla="val 16667" name="adj"/>
            </a:avLst>
          </a:prstGeom>
          <a:solidFill>
            <a:srgbClr val="FFFFFF"/>
          </a:solidFill>
          <a:ln cap="flat" cmpd="sng" w="19050">
            <a:solidFill>
              <a:schemeClr val="accent1"/>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000">
              <a:solidFill>
                <a:srgbClr val="000000"/>
              </a:solidFill>
              <a:latin typeface="Mada"/>
              <a:ea typeface="Mada"/>
              <a:cs typeface="Mada"/>
              <a:sym typeface="Mada"/>
            </a:endParaRPr>
          </a:p>
        </p:txBody>
      </p:sp>
      <p:sp>
        <p:nvSpPr>
          <p:cNvPr id="108" name="Google Shape;108;p12"/>
          <p:cNvSpPr txBox="1"/>
          <p:nvPr/>
        </p:nvSpPr>
        <p:spPr>
          <a:xfrm>
            <a:off x="1517109" y="2465234"/>
            <a:ext cx="23316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1000">
                <a:solidFill>
                  <a:srgbClr val="351C75"/>
                </a:solidFill>
                <a:latin typeface="Mada"/>
                <a:ea typeface="Mada"/>
                <a:cs typeface="Mada"/>
                <a:sym typeface="Mada"/>
              </a:rPr>
              <a:t>Special stains</a:t>
            </a:r>
            <a:r>
              <a:rPr b="1" baseline="30000" lang="ar" sz="1000">
                <a:solidFill>
                  <a:srgbClr val="351C75"/>
                </a:solidFill>
                <a:latin typeface="Mada"/>
                <a:ea typeface="Mada"/>
                <a:cs typeface="Mada"/>
                <a:sym typeface="Mada"/>
              </a:rPr>
              <a:t>3</a:t>
            </a:r>
            <a:r>
              <a:rPr b="1" lang="ar" sz="1000">
                <a:solidFill>
                  <a:srgbClr val="351C75"/>
                </a:solidFill>
                <a:latin typeface="Mada"/>
                <a:ea typeface="Mada"/>
                <a:cs typeface="Mada"/>
                <a:sym typeface="Mada"/>
              </a:rPr>
              <a:t> </a:t>
            </a:r>
            <a:r>
              <a:rPr lang="ar" sz="900">
                <a:solidFill>
                  <a:srgbClr val="351C75"/>
                </a:solidFill>
                <a:latin typeface="Mada"/>
                <a:ea typeface="Mada"/>
                <a:cs typeface="Mada"/>
                <a:sym typeface="Mada"/>
              </a:rPr>
              <a:t>(because it doesn’t stain well with Gram Stain)</a:t>
            </a:r>
            <a:r>
              <a:rPr b="1" lang="ar" sz="1000">
                <a:solidFill>
                  <a:srgbClr val="351C75"/>
                </a:solidFill>
                <a:latin typeface="Mada"/>
                <a:ea typeface="Mada"/>
                <a:cs typeface="Mada"/>
                <a:sym typeface="Mada"/>
              </a:rPr>
              <a:t>: </a:t>
            </a:r>
            <a:endParaRPr b="1" sz="1000">
              <a:solidFill>
                <a:srgbClr val="351C75"/>
              </a:solidFill>
              <a:latin typeface="Mada"/>
              <a:ea typeface="Mada"/>
              <a:cs typeface="Mada"/>
              <a:sym typeface="Mada"/>
            </a:endParaRPr>
          </a:p>
          <a:p>
            <a:pPr indent="0" lvl="0" marL="0" rtl="0" algn="ctr">
              <a:spcBef>
                <a:spcPts val="0"/>
              </a:spcBef>
              <a:spcAft>
                <a:spcPts val="0"/>
              </a:spcAft>
              <a:buNone/>
            </a:pPr>
            <a:r>
              <a:t/>
            </a:r>
            <a:endParaRPr b="1" sz="1000">
              <a:solidFill>
                <a:srgbClr val="351C75"/>
              </a:solidFill>
              <a:latin typeface="Mada"/>
              <a:ea typeface="Mada"/>
              <a:cs typeface="Mada"/>
              <a:sym typeface="Mada"/>
            </a:endParaRPr>
          </a:p>
          <a:p>
            <a:pPr indent="0" lvl="0" marL="0" rtl="0" algn="ctr">
              <a:spcBef>
                <a:spcPts val="0"/>
              </a:spcBef>
              <a:spcAft>
                <a:spcPts val="0"/>
              </a:spcAft>
              <a:buNone/>
            </a:pPr>
            <a:r>
              <a:t/>
            </a:r>
            <a:endParaRPr b="1" sz="1000">
              <a:solidFill>
                <a:srgbClr val="351C75"/>
              </a:solidFill>
              <a:latin typeface="Mada"/>
              <a:ea typeface="Mada"/>
              <a:cs typeface="Mada"/>
              <a:sym typeface="Mada"/>
            </a:endParaRPr>
          </a:p>
        </p:txBody>
      </p:sp>
      <p:sp>
        <p:nvSpPr>
          <p:cNvPr id="109" name="Google Shape;109;p12"/>
          <p:cNvSpPr txBox="1"/>
          <p:nvPr/>
        </p:nvSpPr>
        <p:spPr>
          <a:xfrm>
            <a:off x="1352324" y="2802222"/>
            <a:ext cx="2407800" cy="646500"/>
          </a:xfrm>
          <a:prstGeom prst="rect">
            <a:avLst/>
          </a:prstGeom>
          <a:noFill/>
          <a:ln>
            <a:noFill/>
          </a:ln>
        </p:spPr>
        <p:txBody>
          <a:bodyPr anchorCtr="0" anchor="t" bIns="91425" lIns="91425" spcFirstLastPara="1" rIns="91425" wrap="square" tIns="91425">
            <a:spAutoFit/>
          </a:bodyPr>
          <a:lstStyle/>
          <a:p>
            <a:pPr indent="-292100" lvl="0" marL="457200" rtl="0" algn="l">
              <a:spcBef>
                <a:spcPts val="0"/>
              </a:spcBef>
              <a:spcAft>
                <a:spcPts val="0"/>
              </a:spcAft>
              <a:buSzPts val="1000"/>
              <a:buFont typeface="Mada"/>
              <a:buChar char="●"/>
            </a:pPr>
            <a:r>
              <a:rPr b="1" lang="ar" sz="1000">
                <a:latin typeface="Mada"/>
                <a:ea typeface="Mada"/>
                <a:cs typeface="Mada"/>
                <a:sym typeface="Mada"/>
              </a:rPr>
              <a:t>Ziehl-Neelsen stain</a:t>
            </a:r>
            <a:r>
              <a:rPr lang="ar" sz="1000">
                <a:latin typeface="Mada"/>
                <a:ea typeface="Mada"/>
                <a:cs typeface="Mada"/>
                <a:sym typeface="Mada"/>
              </a:rPr>
              <a:t>: acid-fast bacilli appear pink.  </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b="1" lang="ar" sz="1000">
                <a:latin typeface="Mada"/>
                <a:ea typeface="Mada"/>
                <a:cs typeface="Mada"/>
                <a:sym typeface="Mada"/>
              </a:rPr>
              <a:t>Auramine-rhodamine stain.</a:t>
            </a:r>
            <a:endParaRPr b="1" sz="1000">
              <a:latin typeface="Mada"/>
              <a:ea typeface="Mada"/>
              <a:cs typeface="Mada"/>
              <a:sym typeface="Mada"/>
            </a:endParaRPr>
          </a:p>
        </p:txBody>
      </p:sp>
      <p:grpSp>
        <p:nvGrpSpPr>
          <p:cNvPr id="110" name="Google Shape;110;p12"/>
          <p:cNvGrpSpPr/>
          <p:nvPr/>
        </p:nvGrpSpPr>
        <p:grpSpPr>
          <a:xfrm>
            <a:off x="1496647" y="2515549"/>
            <a:ext cx="190932" cy="240168"/>
            <a:chOff x="-24709100" y="3888875"/>
            <a:chExt cx="235457" cy="296175"/>
          </a:xfrm>
        </p:grpSpPr>
        <p:sp>
          <p:nvSpPr>
            <p:cNvPr id="111" name="Google Shape;111;p12"/>
            <p:cNvSpPr/>
            <p:nvPr/>
          </p:nvSpPr>
          <p:spPr>
            <a:xfrm>
              <a:off x="-24587800" y="3888875"/>
              <a:ext cx="105575" cy="227650"/>
            </a:xfrm>
            <a:custGeom>
              <a:rect b="b" l="l" r="r" t="t"/>
              <a:pathLst>
                <a:path extrusionOk="0" h="9106" w="4223">
                  <a:moveTo>
                    <a:pt x="2836" y="662"/>
                  </a:moveTo>
                  <a:lnTo>
                    <a:pt x="2836" y="1387"/>
                  </a:lnTo>
                  <a:lnTo>
                    <a:pt x="2143" y="1387"/>
                  </a:lnTo>
                  <a:lnTo>
                    <a:pt x="2143" y="662"/>
                  </a:lnTo>
                  <a:close/>
                  <a:moveTo>
                    <a:pt x="1072" y="4884"/>
                  </a:moveTo>
                  <a:cubicBezTo>
                    <a:pt x="1261" y="4884"/>
                    <a:pt x="1418" y="5041"/>
                    <a:pt x="1418" y="5230"/>
                  </a:cubicBezTo>
                  <a:cubicBezTo>
                    <a:pt x="1418" y="5451"/>
                    <a:pt x="1261" y="5608"/>
                    <a:pt x="1072" y="5608"/>
                  </a:cubicBezTo>
                  <a:cubicBezTo>
                    <a:pt x="851" y="5608"/>
                    <a:pt x="694" y="5451"/>
                    <a:pt x="694" y="5230"/>
                  </a:cubicBezTo>
                  <a:cubicBezTo>
                    <a:pt x="694" y="5041"/>
                    <a:pt x="851" y="4884"/>
                    <a:pt x="1072" y="4884"/>
                  </a:cubicBezTo>
                  <a:close/>
                  <a:moveTo>
                    <a:pt x="3498" y="6302"/>
                  </a:moveTo>
                  <a:lnTo>
                    <a:pt x="3498" y="6648"/>
                  </a:lnTo>
                  <a:cubicBezTo>
                    <a:pt x="3498" y="6869"/>
                    <a:pt x="3340" y="6995"/>
                    <a:pt x="3151" y="6995"/>
                  </a:cubicBezTo>
                  <a:lnTo>
                    <a:pt x="1765" y="6995"/>
                  </a:lnTo>
                  <a:cubicBezTo>
                    <a:pt x="1576" y="6995"/>
                    <a:pt x="1418" y="6869"/>
                    <a:pt x="1418" y="6648"/>
                  </a:cubicBezTo>
                  <a:lnTo>
                    <a:pt x="1418" y="6302"/>
                  </a:lnTo>
                  <a:close/>
                  <a:moveTo>
                    <a:pt x="1072" y="1"/>
                  </a:moveTo>
                  <a:cubicBezTo>
                    <a:pt x="851" y="1"/>
                    <a:pt x="694" y="158"/>
                    <a:pt x="694" y="347"/>
                  </a:cubicBezTo>
                  <a:cubicBezTo>
                    <a:pt x="694" y="568"/>
                    <a:pt x="851" y="725"/>
                    <a:pt x="1072" y="725"/>
                  </a:cubicBezTo>
                  <a:lnTo>
                    <a:pt x="1418" y="725"/>
                  </a:lnTo>
                  <a:lnTo>
                    <a:pt x="1418" y="1450"/>
                  </a:lnTo>
                  <a:cubicBezTo>
                    <a:pt x="1009" y="1576"/>
                    <a:pt x="694" y="1985"/>
                    <a:pt x="694" y="2458"/>
                  </a:cubicBezTo>
                  <a:lnTo>
                    <a:pt x="694" y="4285"/>
                  </a:lnTo>
                  <a:cubicBezTo>
                    <a:pt x="316" y="4443"/>
                    <a:pt x="1" y="4821"/>
                    <a:pt x="1" y="5293"/>
                  </a:cubicBezTo>
                  <a:cubicBezTo>
                    <a:pt x="1" y="5703"/>
                    <a:pt x="284" y="6112"/>
                    <a:pt x="694" y="6270"/>
                  </a:cubicBezTo>
                  <a:lnTo>
                    <a:pt x="694" y="6648"/>
                  </a:lnTo>
                  <a:cubicBezTo>
                    <a:pt x="694" y="7089"/>
                    <a:pt x="977" y="7499"/>
                    <a:pt x="1418" y="7656"/>
                  </a:cubicBezTo>
                  <a:lnTo>
                    <a:pt x="1418" y="8759"/>
                  </a:lnTo>
                  <a:cubicBezTo>
                    <a:pt x="1418" y="8948"/>
                    <a:pt x="1576" y="9105"/>
                    <a:pt x="1765" y="9105"/>
                  </a:cubicBezTo>
                  <a:lnTo>
                    <a:pt x="3151" y="9105"/>
                  </a:lnTo>
                  <a:cubicBezTo>
                    <a:pt x="3340" y="9105"/>
                    <a:pt x="3498" y="8948"/>
                    <a:pt x="3498" y="8759"/>
                  </a:cubicBezTo>
                  <a:lnTo>
                    <a:pt x="3498" y="7656"/>
                  </a:lnTo>
                  <a:cubicBezTo>
                    <a:pt x="3907" y="7499"/>
                    <a:pt x="4222" y="7121"/>
                    <a:pt x="4222" y="6648"/>
                  </a:cubicBezTo>
                  <a:lnTo>
                    <a:pt x="4222" y="5955"/>
                  </a:lnTo>
                  <a:lnTo>
                    <a:pt x="4222" y="2458"/>
                  </a:lnTo>
                  <a:cubicBezTo>
                    <a:pt x="4222" y="2017"/>
                    <a:pt x="3939" y="1607"/>
                    <a:pt x="3498" y="1450"/>
                  </a:cubicBezTo>
                  <a:lnTo>
                    <a:pt x="3498" y="725"/>
                  </a:lnTo>
                  <a:lnTo>
                    <a:pt x="3876" y="725"/>
                  </a:lnTo>
                  <a:cubicBezTo>
                    <a:pt x="4065" y="725"/>
                    <a:pt x="4222" y="568"/>
                    <a:pt x="4222" y="347"/>
                  </a:cubicBezTo>
                  <a:cubicBezTo>
                    <a:pt x="4222" y="158"/>
                    <a:pt x="4065" y="1"/>
                    <a:pt x="3876"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2"/>
            <p:cNvSpPr/>
            <p:nvPr/>
          </p:nvSpPr>
          <p:spPr>
            <a:xfrm>
              <a:off x="-24544543" y="4146150"/>
              <a:ext cx="70900" cy="17350"/>
            </a:xfrm>
            <a:custGeom>
              <a:rect b="b" l="l" r="r" t="t"/>
              <a:pathLst>
                <a:path extrusionOk="0" h="694" w="2836">
                  <a:moveTo>
                    <a:pt x="0" y="1"/>
                  </a:moveTo>
                  <a:lnTo>
                    <a:pt x="347" y="694"/>
                  </a:lnTo>
                  <a:lnTo>
                    <a:pt x="2489" y="694"/>
                  </a:lnTo>
                  <a:cubicBezTo>
                    <a:pt x="2678" y="694"/>
                    <a:pt x="2836" y="536"/>
                    <a:pt x="2836" y="347"/>
                  </a:cubicBezTo>
                  <a:cubicBezTo>
                    <a:pt x="2836" y="158"/>
                    <a:pt x="2678" y="1"/>
                    <a:pt x="2489"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2"/>
            <p:cNvSpPr/>
            <p:nvPr/>
          </p:nvSpPr>
          <p:spPr>
            <a:xfrm>
              <a:off x="-24709100" y="3963700"/>
              <a:ext cx="208750" cy="221350"/>
            </a:xfrm>
            <a:custGeom>
              <a:rect b="b" l="l" r="r" t="t"/>
              <a:pathLst>
                <a:path extrusionOk="0" h="8854" w="8350">
                  <a:moveTo>
                    <a:pt x="4884" y="1"/>
                  </a:moveTo>
                  <a:cubicBezTo>
                    <a:pt x="2931" y="473"/>
                    <a:pt x="1419" y="2237"/>
                    <a:pt x="1419" y="4380"/>
                  </a:cubicBezTo>
                  <a:lnTo>
                    <a:pt x="1419" y="8192"/>
                  </a:lnTo>
                  <a:lnTo>
                    <a:pt x="410" y="8192"/>
                  </a:lnTo>
                  <a:cubicBezTo>
                    <a:pt x="389" y="8189"/>
                    <a:pt x="368" y="8188"/>
                    <a:pt x="347" y="8188"/>
                  </a:cubicBezTo>
                  <a:cubicBezTo>
                    <a:pt x="132" y="8188"/>
                    <a:pt x="1" y="8334"/>
                    <a:pt x="1" y="8507"/>
                  </a:cubicBezTo>
                  <a:cubicBezTo>
                    <a:pt x="1" y="8696"/>
                    <a:pt x="158" y="8853"/>
                    <a:pt x="347" y="8853"/>
                  </a:cubicBezTo>
                  <a:lnTo>
                    <a:pt x="8003" y="8853"/>
                  </a:lnTo>
                  <a:cubicBezTo>
                    <a:pt x="8192" y="8853"/>
                    <a:pt x="8350" y="8696"/>
                    <a:pt x="8350" y="8507"/>
                  </a:cubicBezTo>
                  <a:cubicBezTo>
                    <a:pt x="8350" y="8318"/>
                    <a:pt x="8192" y="8160"/>
                    <a:pt x="8003" y="8160"/>
                  </a:cubicBezTo>
                  <a:lnTo>
                    <a:pt x="6806" y="8160"/>
                  </a:lnTo>
                  <a:lnTo>
                    <a:pt x="6239" y="6963"/>
                  </a:lnTo>
                  <a:cubicBezTo>
                    <a:pt x="6207" y="6869"/>
                    <a:pt x="6018" y="6774"/>
                    <a:pt x="5924" y="6774"/>
                  </a:cubicBezTo>
                  <a:lnTo>
                    <a:pt x="4191" y="6774"/>
                  </a:lnTo>
                  <a:lnTo>
                    <a:pt x="4191" y="3655"/>
                  </a:lnTo>
                  <a:cubicBezTo>
                    <a:pt x="4191" y="3435"/>
                    <a:pt x="4254" y="3245"/>
                    <a:pt x="4380" y="3088"/>
                  </a:cubicBezTo>
                  <a:cubicBezTo>
                    <a:pt x="4254" y="2836"/>
                    <a:pt x="4191" y="2552"/>
                    <a:pt x="4191" y="2300"/>
                  </a:cubicBezTo>
                  <a:cubicBezTo>
                    <a:pt x="4191" y="1733"/>
                    <a:pt x="4443" y="1229"/>
                    <a:pt x="4884" y="914"/>
                  </a:cubicBezTo>
                  <a:lnTo>
                    <a:pt x="4884" y="1"/>
                  </a:ln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 name="Google Shape;114;p12"/>
          <p:cNvSpPr txBox="1"/>
          <p:nvPr/>
        </p:nvSpPr>
        <p:spPr>
          <a:xfrm>
            <a:off x="4575649" y="2473295"/>
            <a:ext cx="23316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1000">
                <a:solidFill>
                  <a:srgbClr val="351C75"/>
                </a:solidFill>
                <a:latin typeface="Mada"/>
                <a:ea typeface="Mada"/>
                <a:cs typeface="Mada"/>
                <a:sym typeface="Mada"/>
              </a:rPr>
              <a:t>Mechanism of resistance</a:t>
            </a:r>
            <a:endParaRPr b="1" sz="1000">
              <a:solidFill>
                <a:srgbClr val="351C75"/>
              </a:solidFill>
              <a:latin typeface="Mada"/>
              <a:ea typeface="Mada"/>
              <a:cs typeface="Mada"/>
              <a:sym typeface="Mada"/>
            </a:endParaRPr>
          </a:p>
          <a:p>
            <a:pPr indent="0" lvl="0" marL="0" rtl="0" algn="ctr">
              <a:spcBef>
                <a:spcPts val="0"/>
              </a:spcBef>
              <a:spcAft>
                <a:spcPts val="0"/>
              </a:spcAft>
              <a:buNone/>
            </a:pPr>
            <a:r>
              <a:t/>
            </a:r>
            <a:endParaRPr b="1" sz="1000">
              <a:solidFill>
                <a:srgbClr val="351C75"/>
              </a:solidFill>
              <a:latin typeface="Mada"/>
              <a:ea typeface="Mada"/>
              <a:cs typeface="Mada"/>
              <a:sym typeface="Mada"/>
            </a:endParaRPr>
          </a:p>
          <a:p>
            <a:pPr indent="0" lvl="0" marL="0" rtl="0" algn="ctr">
              <a:spcBef>
                <a:spcPts val="0"/>
              </a:spcBef>
              <a:spcAft>
                <a:spcPts val="0"/>
              </a:spcAft>
              <a:buNone/>
            </a:pPr>
            <a:r>
              <a:t/>
            </a:r>
            <a:endParaRPr b="1" sz="1000">
              <a:solidFill>
                <a:srgbClr val="351C75"/>
              </a:solidFill>
              <a:latin typeface="Mada"/>
              <a:ea typeface="Mada"/>
              <a:cs typeface="Mada"/>
              <a:sym typeface="Mada"/>
            </a:endParaRPr>
          </a:p>
        </p:txBody>
      </p:sp>
      <p:sp>
        <p:nvSpPr>
          <p:cNvPr id="115" name="Google Shape;115;p12"/>
          <p:cNvSpPr txBox="1"/>
          <p:nvPr/>
        </p:nvSpPr>
        <p:spPr>
          <a:xfrm>
            <a:off x="4392376" y="2734082"/>
            <a:ext cx="2577300" cy="646500"/>
          </a:xfrm>
          <a:prstGeom prst="rect">
            <a:avLst/>
          </a:prstGeom>
          <a:noFill/>
          <a:ln>
            <a:noFill/>
          </a:ln>
        </p:spPr>
        <p:txBody>
          <a:bodyPr anchorCtr="0" anchor="t" bIns="91425" lIns="91425" spcFirstLastPara="1" rIns="91425" wrap="square" tIns="91425">
            <a:spAutoFit/>
          </a:bodyPr>
          <a:lstStyle/>
          <a:p>
            <a:pPr indent="-292100" lvl="0" marL="457200" rtl="0" algn="l">
              <a:spcBef>
                <a:spcPts val="0"/>
              </a:spcBef>
              <a:spcAft>
                <a:spcPts val="0"/>
              </a:spcAft>
              <a:buSzPts val="1000"/>
              <a:buFont typeface="Mada"/>
              <a:buChar char="●"/>
            </a:pPr>
            <a:r>
              <a:rPr lang="ar" sz="1000">
                <a:latin typeface="Mada"/>
                <a:ea typeface="Mada"/>
                <a:cs typeface="Mada"/>
                <a:sym typeface="Mada"/>
              </a:rPr>
              <a:t>Remains viable in airborne droplet nuclei and soil.</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Able to survive in acidic conditions.</a:t>
            </a:r>
            <a:endParaRPr sz="1000">
              <a:latin typeface="Mada"/>
              <a:ea typeface="Mada"/>
              <a:cs typeface="Mada"/>
              <a:sym typeface="Mada"/>
            </a:endParaRPr>
          </a:p>
        </p:txBody>
      </p:sp>
      <p:grpSp>
        <p:nvGrpSpPr>
          <p:cNvPr id="116" name="Google Shape;116;p12"/>
          <p:cNvGrpSpPr/>
          <p:nvPr/>
        </p:nvGrpSpPr>
        <p:grpSpPr>
          <a:xfrm>
            <a:off x="4706620" y="2540377"/>
            <a:ext cx="139851" cy="193499"/>
            <a:chOff x="-2533048" y="6233993"/>
            <a:chExt cx="171344" cy="237044"/>
          </a:xfrm>
        </p:grpSpPr>
        <p:sp>
          <p:nvSpPr>
            <p:cNvPr id="117" name="Google Shape;117;p12"/>
            <p:cNvSpPr/>
            <p:nvPr/>
          </p:nvSpPr>
          <p:spPr>
            <a:xfrm>
              <a:off x="-2533048" y="6233993"/>
              <a:ext cx="86250" cy="237044"/>
            </a:xfrm>
            <a:custGeom>
              <a:rect b="b" l="l" r="r" t="t"/>
              <a:pathLst>
                <a:path extrusionOk="0" h="6585" w="2396">
                  <a:moveTo>
                    <a:pt x="2395" y="0"/>
                  </a:moveTo>
                  <a:cubicBezTo>
                    <a:pt x="1904" y="491"/>
                    <a:pt x="1500" y="721"/>
                    <a:pt x="1085" y="721"/>
                  </a:cubicBezTo>
                  <a:cubicBezTo>
                    <a:pt x="887" y="721"/>
                    <a:pt x="687" y="669"/>
                    <a:pt x="473" y="567"/>
                  </a:cubicBezTo>
                  <a:cubicBezTo>
                    <a:pt x="423" y="548"/>
                    <a:pt x="374" y="539"/>
                    <a:pt x="327" y="539"/>
                  </a:cubicBezTo>
                  <a:cubicBezTo>
                    <a:pt x="142" y="539"/>
                    <a:pt x="1" y="681"/>
                    <a:pt x="1" y="882"/>
                  </a:cubicBezTo>
                  <a:lnTo>
                    <a:pt x="1" y="3214"/>
                  </a:lnTo>
                  <a:cubicBezTo>
                    <a:pt x="1" y="3718"/>
                    <a:pt x="127" y="4222"/>
                    <a:pt x="316" y="4663"/>
                  </a:cubicBezTo>
                  <a:cubicBezTo>
                    <a:pt x="725" y="5513"/>
                    <a:pt x="1387" y="6238"/>
                    <a:pt x="2395" y="6585"/>
                  </a:cubicBezTo>
                  <a:lnTo>
                    <a:pt x="2395" y="0"/>
                  </a:lnTo>
                  <a:close/>
                </a:path>
              </a:pathLst>
            </a:custGeom>
            <a:solidFill>
              <a:srgbClr val="351C75"/>
            </a:solidFill>
            <a:ln cap="flat" cmpd="sng" w="9525">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2"/>
            <p:cNvSpPr/>
            <p:nvPr/>
          </p:nvSpPr>
          <p:spPr>
            <a:xfrm flipH="1">
              <a:off x="-2447955" y="6233993"/>
              <a:ext cx="86250" cy="237044"/>
            </a:xfrm>
            <a:custGeom>
              <a:rect b="b" l="l" r="r" t="t"/>
              <a:pathLst>
                <a:path extrusionOk="0" h="6585" w="2396">
                  <a:moveTo>
                    <a:pt x="2395" y="0"/>
                  </a:moveTo>
                  <a:cubicBezTo>
                    <a:pt x="1904" y="491"/>
                    <a:pt x="1500" y="721"/>
                    <a:pt x="1085" y="721"/>
                  </a:cubicBezTo>
                  <a:cubicBezTo>
                    <a:pt x="887" y="721"/>
                    <a:pt x="687" y="669"/>
                    <a:pt x="473" y="567"/>
                  </a:cubicBezTo>
                  <a:cubicBezTo>
                    <a:pt x="423" y="548"/>
                    <a:pt x="374" y="539"/>
                    <a:pt x="327" y="539"/>
                  </a:cubicBezTo>
                  <a:cubicBezTo>
                    <a:pt x="142" y="539"/>
                    <a:pt x="1" y="681"/>
                    <a:pt x="1" y="882"/>
                  </a:cubicBezTo>
                  <a:lnTo>
                    <a:pt x="1" y="3214"/>
                  </a:lnTo>
                  <a:cubicBezTo>
                    <a:pt x="1" y="3718"/>
                    <a:pt x="127" y="4222"/>
                    <a:pt x="316" y="4663"/>
                  </a:cubicBezTo>
                  <a:cubicBezTo>
                    <a:pt x="725" y="5513"/>
                    <a:pt x="1387" y="6238"/>
                    <a:pt x="2395" y="6585"/>
                  </a:cubicBezTo>
                  <a:lnTo>
                    <a:pt x="2395" y="0"/>
                  </a:lnTo>
                  <a:close/>
                </a:path>
              </a:pathLst>
            </a:custGeom>
            <a:solidFill>
              <a:srgbClr val="351C75"/>
            </a:solidFill>
            <a:ln cap="flat" cmpd="sng" w="9525">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2"/>
          <p:cNvSpPr/>
          <p:nvPr/>
        </p:nvSpPr>
        <p:spPr>
          <a:xfrm>
            <a:off x="329717" y="1697451"/>
            <a:ext cx="1079575" cy="1308525"/>
          </a:xfrm>
          <a:custGeom>
            <a:rect b="b" l="l" r="r" t="t"/>
            <a:pathLst>
              <a:path extrusionOk="0" h="52341" w="43183">
                <a:moveTo>
                  <a:pt x="7629" y="0"/>
                </a:moveTo>
                <a:cubicBezTo>
                  <a:pt x="-17" y="9556"/>
                  <a:pt x="-3298" y="27183"/>
                  <a:pt x="4537" y="36584"/>
                </a:cubicBezTo>
                <a:cubicBezTo>
                  <a:pt x="7990" y="40727"/>
                  <a:pt x="17276" y="43477"/>
                  <a:pt x="20511" y="39161"/>
                </a:cubicBezTo>
                <a:cubicBezTo>
                  <a:pt x="21202" y="38239"/>
                  <a:pt x="22696" y="37028"/>
                  <a:pt x="22057" y="36069"/>
                </a:cubicBezTo>
                <a:cubicBezTo>
                  <a:pt x="20565" y="33832"/>
                  <a:pt x="18008" y="40631"/>
                  <a:pt x="18450" y="43283"/>
                </a:cubicBezTo>
                <a:cubicBezTo>
                  <a:pt x="19834" y="51590"/>
                  <a:pt x="39417" y="55968"/>
                  <a:pt x="43183" y="48436"/>
                </a:cubicBezTo>
              </a:path>
            </a:pathLst>
          </a:custGeom>
          <a:noFill/>
          <a:ln cap="flat" cmpd="sng" w="19050">
            <a:solidFill>
              <a:srgbClr val="674EA7"/>
            </a:solidFill>
            <a:prstDash val="solid"/>
            <a:round/>
            <a:headEnd len="med" w="med" type="none"/>
            <a:tailEnd len="med" w="med" type="none"/>
          </a:ln>
        </p:spPr>
      </p:sp>
      <p:sp>
        <p:nvSpPr>
          <p:cNvPr id="120" name="Google Shape;120;p12"/>
          <p:cNvSpPr/>
          <p:nvPr/>
        </p:nvSpPr>
        <p:spPr>
          <a:xfrm>
            <a:off x="3045217" y="1684575"/>
            <a:ext cx="463800" cy="798675"/>
          </a:xfrm>
          <a:custGeom>
            <a:rect b="b" l="l" r="r" t="t"/>
            <a:pathLst>
              <a:path extrusionOk="0" h="31947" w="18552">
                <a:moveTo>
                  <a:pt x="8247" y="31947"/>
                </a:moveTo>
                <a:cubicBezTo>
                  <a:pt x="4189" y="28903"/>
                  <a:pt x="-1236" y="23085"/>
                  <a:pt x="1033" y="18549"/>
                </a:cubicBezTo>
                <a:cubicBezTo>
                  <a:pt x="2342" y="15933"/>
                  <a:pt x="8484" y="16449"/>
                  <a:pt x="9793" y="19065"/>
                </a:cubicBezTo>
                <a:cubicBezTo>
                  <a:pt x="11210" y="21897"/>
                  <a:pt x="1694" y="19945"/>
                  <a:pt x="518" y="17004"/>
                </a:cubicBezTo>
                <a:cubicBezTo>
                  <a:pt x="-2549" y="9332"/>
                  <a:pt x="10290" y="0"/>
                  <a:pt x="18552" y="0"/>
                </a:cubicBezTo>
              </a:path>
            </a:pathLst>
          </a:custGeom>
          <a:noFill/>
          <a:ln cap="flat" cmpd="sng" w="19050">
            <a:solidFill>
              <a:srgbClr val="674EA7"/>
            </a:solidFill>
            <a:prstDash val="solid"/>
            <a:round/>
            <a:headEnd len="med" w="med" type="none"/>
            <a:tailEnd len="med" w="med" type="none"/>
          </a:ln>
        </p:spPr>
      </p:sp>
      <p:grpSp>
        <p:nvGrpSpPr>
          <p:cNvPr id="121" name="Google Shape;121;p12"/>
          <p:cNvGrpSpPr/>
          <p:nvPr/>
        </p:nvGrpSpPr>
        <p:grpSpPr>
          <a:xfrm>
            <a:off x="1635489" y="2701122"/>
            <a:ext cx="19800" cy="21277"/>
            <a:chOff x="481483" y="4193428"/>
            <a:chExt cx="322998" cy="346532"/>
          </a:xfrm>
        </p:grpSpPr>
        <p:grpSp>
          <p:nvGrpSpPr>
            <p:cNvPr id="122" name="Google Shape;122;p12"/>
            <p:cNvGrpSpPr/>
            <p:nvPr/>
          </p:nvGrpSpPr>
          <p:grpSpPr>
            <a:xfrm>
              <a:off x="481483" y="4193428"/>
              <a:ext cx="322998" cy="346532"/>
              <a:chOff x="-64406125" y="3362225"/>
              <a:chExt cx="318225" cy="314800"/>
            </a:xfrm>
          </p:grpSpPr>
          <p:sp>
            <p:nvSpPr>
              <p:cNvPr id="123" name="Google Shape;123;p12"/>
              <p:cNvSpPr/>
              <p:nvPr/>
            </p:nvSpPr>
            <p:spPr>
              <a:xfrm>
                <a:off x="-64332100" y="3362225"/>
                <a:ext cx="170150" cy="199025"/>
              </a:xfrm>
              <a:custGeom>
                <a:rect b="b" l="l" r="r" t="t"/>
                <a:pathLst>
                  <a:path extrusionOk="0" h="7961" w="6806">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2"/>
              <p:cNvSpPr/>
              <p:nvPr/>
            </p:nvSpPr>
            <p:spPr>
              <a:xfrm>
                <a:off x="-64406125" y="3559050"/>
                <a:ext cx="318225" cy="117975"/>
              </a:xfrm>
              <a:custGeom>
                <a:rect b="b" l="l" r="r" t="t"/>
                <a:pathLst>
                  <a:path extrusionOk="0" h="4719" w="12729">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solidFill>
                <a:srgbClr val="351C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2"/>
            <p:cNvSpPr/>
            <p:nvPr/>
          </p:nvSpPr>
          <p:spPr>
            <a:xfrm>
              <a:off x="626168" y="4322035"/>
              <a:ext cx="33600" cy="33600"/>
            </a:xfrm>
            <a:prstGeom prst="ellipse">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 name="Google Shape;126;p12"/>
          <p:cNvSpPr/>
          <p:nvPr/>
        </p:nvSpPr>
        <p:spPr>
          <a:xfrm>
            <a:off x="5834218" y="1738966"/>
            <a:ext cx="792250" cy="748150"/>
          </a:xfrm>
          <a:custGeom>
            <a:rect b="b" l="l" r="r" t="t"/>
            <a:pathLst>
              <a:path extrusionOk="0" h="29926" w="31690">
                <a:moveTo>
                  <a:pt x="0" y="5193"/>
                </a:moveTo>
                <a:cubicBezTo>
                  <a:pt x="2584" y="2609"/>
                  <a:pt x="7464" y="-1771"/>
                  <a:pt x="10048" y="813"/>
                </a:cubicBezTo>
                <a:cubicBezTo>
                  <a:pt x="13454" y="4219"/>
                  <a:pt x="15451" y="13916"/>
                  <a:pt x="10821" y="15241"/>
                </a:cubicBezTo>
                <a:cubicBezTo>
                  <a:pt x="7717" y="16129"/>
                  <a:pt x="5163" y="9801"/>
                  <a:pt x="6184" y="6738"/>
                </a:cubicBezTo>
                <a:cubicBezTo>
                  <a:pt x="6941" y="4466"/>
                  <a:pt x="10837" y="4277"/>
                  <a:pt x="13140" y="4935"/>
                </a:cubicBezTo>
                <a:cubicBezTo>
                  <a:pt x="19397" y="6722"/>
                  <a:pt x="19031" y="16658"/>
                  <a:pt x="20611" y="22970"/>
                </a:cubicBezTo>
                <a:cubicBezTo>
                  <a:pt x="21670" y="27200"/>
                  <a:pt x="27554" y="28545"/>
                  <a:pt x="31690" y="29926"/>
                </a:cubicBezTo>
              </a:path>
            </a:pathLst>
          </a:custGeom>
          <a:noFill/>
          <a:ln cap="flat" cmpd="sng" w="19050">
            <a:solidFill>
              <a:srgbClr val="674EA7"/>
            </a:solidFill>
            <a:prstDash val="solid"/>
            <a:round/>
            <a:headEnd len="med" w="med" type="none"/>
            <a:tailEnd len="med" w="med" type="none"/>
          </a:ln>
        </p:spPr>
      </p:sp>
      <p:sp>
        <p:nvSpPr>
          <p:cNvPr id="127" name="Google Shape;127;p12"/>
          <p:cNvSpPr txBox="1"/>
          <p:nvPr/>
        </p:nvSpPr>
        <p:spPr>
          <a:xfrm>
            <a:off x="145400" y="4240675"/>
            <a:ext cx="61194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Mada"/>
              <a:buChar char="❖"/>
            </a:pPr>
            <a:r>
              <a:rPr lang="ar">
                <a:latin typeface="Mada"/>
                <a:ea typeface="Mada"/>
                <a:cs typeface="Mada"/>
                <a:sym typeface="Mada"/>
              </a:rPr>
              <a:t>N</a:t>
            </a:r>
            <a:r>
              <a:rPr lang="ar">
                <a:latin typeface="Mada"/>
                <a:ea typeface="Mada"/>
                <a:cs typeface="Mada"/>
                <a:sym typeface="Mada"/>
              </a:rPr>
              <a:t>ot all those who are infected develop </a:t>
            </a:r>
            <a:r>
              <a:rPr b="1" lang="ar">
                <a:latin typeface="Mada"/>
                <a:ea typeface="Mada"/>
                <a:cs typeface="Mada"/>
                <a:sym typeface="Mada"/>
              </a:rPr>
              <a:t>active disease.</a:t>
            </a:r>
            <a:endParaRPr b="1">
              <a:latin typeface="Mada"/>
              <a:ea typeface="Mada"/>
              <a:cs typeface="Mada"/>
              <a:sym typeface="Mada"/>
            </a:endParaRPr>
          </a:p>
        </p:txBody>
      </p:sp>
      <p:pic>
        <p:nvPicPr>
          <p:cNvPr id="128" name="Google Shape;128;p12"/>
          <p:cNvPicPr preferRelativeResize="0"/>
          <p:nvPr/>
        </p:nvPicPr>
        <p:blipFill>
          <a:blip r:embed="rId3">
            <a:alphaModFix/>
          </a:blip>
          <a:stretch>
            <a:fillRect/>
          </a:stretch>
        </p:blipFill>
        <p:spPr>
          <a:xfrm>
            <a:off x="5290625" y="3592676"/>
            <a:ext cx="2063976" cy="951417"/>
          </a:xfrm>
          <a:prstGeom prst="rect">
            <a:avLst/>
          </a:prstGeom>
          <a:noFill/>
          <a:ln cap="flat" cmpd="sng" w="19050">
            <a:solidFill>
              <a:srgbClr val="999999"/>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3"/>
          <p:cNvSpPr txBox="1"/>
          <p:nvPr>
            <p:ph idx="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t>‹#›</a:t>
            </a:fld>
            <a:endParaRPr/>
          </a:p>
        </p:txBody>
      </p:sp>
      <p:cxnSp>
        <p:nvCxnSpPr>
          <p:cNvPr id="134" name="Google Shape;134;p13"/>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135" name="Google Shape;135;p13"/>
          <p:cNvCxnSpPr/>
          <p:nvPr/>
        </p:nvCxnSpPr>
        <p:spPr>
          <a:xfrm rot="10800000">
            <a:off x="8900" y="10154450"/>
            <a:ext cx="7612800" cy="0"/>
          </a:xfrm>
          <a:prstGeom prst="straightConnector1">
            <a:avLst/>
          </a:prstGeom>
          <a:noFill/>
          <a:ln cap="flat" cmpd="sng" w="28575">
            <a:solidFill>
              <a:schemeClr val="accent3"/>
            </a:solidFill>
            <a:prstDash val="dot"/>
            <a:round/>
            <a:headEnd len="med" w="med" type="none"/>
            <a:tailEnd len="med" w="med" type="none"/>
          </a:ln>
        </p:spPr>
      </p:cxnSp>
      <p:sp>
        <p:nvSpPr>
          <p:cNvPr id="136" name="Google Shape;136;p13"/>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Tuberculosis (TB)</a:t>
            </a:r>
            <a:endParaRPr b="1" sz="2600">
              <a:latin typeface="Mada"/>
              <a:ea typeface="Mada"/>
              <a:cs typeface="Mada"/>
              <a:sym typeface="Mada"/>
            </a:endParaRPr>
          </a:p>
        </p:txBody>
      </p:sp>
      <p:sp>
        <p:nvSpPr>
          <p:cNvPr id="137" name="Google Shape;137;p13"/>
          <p:cNvSpPr txBox="1"/>
          <p:nvPr/>
        </p:nvSpPr>
        <p:spPr>
          <a:xfrm>
            <a:off x="247500" y="1057250"/>
            <a:ext cx="58269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Overview of TB epidemiology</a:t>
            </a:r>
            <a:endParaRPr b="1" sz="2200">
              <a:highlight>
                <a:schemeClr val="accent4"/>
              </a:highlight>
              <a:latin typeface="Mada"/>
              <a:ea typeface="Mada"/>
              <a:cs typeface="Mada"/>
              <a:sym typeface="Mada"/>
            </a:endParaRPr>
          </a:p>
        </p:txBody>
      </p:sp>
      <p:sp>
        <p:nvSpPr>
          <p:cNvPr id="138" name="Google Shape;138;p13"/>
          <p:cNvSpPr txBox="1"/>
          <p:nvPr/>
        </p:nvSpPr>
        <p:spPr>
          <a:xfrm>
            <a:off x="71950" y="1355450"/>
            <a:ext cx="7612800" cy="1771500"/>
          </a:xfrm>
          <a:prstGeom prst="rect">
            <a:avLst/>
          </a:prstGeom>
          <a:noFill/>
          <a:ln>
            <a:noFill/>
          </a:ln>
        </p:spPr>
        <p:txBody>
          <a:bodyPr anchorCtr="0" anchor="t" bIns="232875" lIns="232875" spcFirstLastPara="1" rIns="232875" wrap="square" tIns="232875">
            <a:noAutofit/>
          </a:bodyPr>
          <a:lstStyle/>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After exposure to TB the patient will either present with an </a:t>
            </a:r>
            <a:r>
              <a:rPr b="1" lang="ar" sz="1200">
                <a:latin typeface="Mada"/>
                <a:ea typeface="Mada"/>
                <a:cs typeface="Mada"/>
                <a:sym typeface="Mada"/>
              </a:rPr>
              <a:t>active TB</a:t>
            </a:r>
            <a:r>
              <a:rPr lang="ar" sz="1200">
                <a:latin typeface="Mada"/>
                <a:ea typeface="Mada"/>
                <a:cs typeface="Mada"/>
                <a:sym typeface="Mada"/>
              </a:rPr>
              <a:t> or will just remain in a </a:t>
            </a:r>
            <a:r>
              <a:rPr b="1" lang="ar" sz="1200">
                <a:latin typeface="Mada"/>
                <a:ea typeface="Mada"/>
                <a:cs typeface="Mada"/>
                <a:sym typeface="Mada"/>
              </a:rPr>
              <a:t>dormant latent phase of TB.</a:t>
            </a:r>
            <a:endParaRPr b="1" sz="1200">
              <a:latin typeface="Mada"/>
              <a:ea typeface="Mada"/>
              <a:cs typeface="Mada"/>
              <a:sym typeface="Mada"/>
            </a:endParaRPr>
          </a:p>
          <a:p>
            <a:pPr indent="-304800" lvl="0" marL="457200" rtl="0" algn="l">
              <a:lnSpc>
                <a:spcPct val="115000"/>
              </a:lnSpc>
              <a:spcBef>
                <a:spcPts val="1000"/>
              </a:spcBef>
              <a:spcAft>
                <a:spcPts val="0"/>
              </a:spcAft>
              <a:buSzPts val="1200"/>
              <a:buFont typeface="Mada"/>
              <a:buChar char="●"/>
            </a:pPr>
            <a:r>
              <a:rPr lang="ar" sz="1200">
                <a:latin typeface="Mada"/>
                <a:ea typeface="Mada"/>
                <a:cs typeface="Mada"/>
                <a:sym typeface="Mada"/>
              </a:rPr>
              <a:t>Whether the patient had the infection or developed latent TB,</a:t>
            </a:r>
            <a:r>
              <a:rPr b="1" lang="ar" sz="1200">
                <a:solidFill>
                  <a:srgbClr val="CC0000"/>
                </a:solidFill>
                <a:latin typeface="Mada"/>
                <a:ea typeface="Mada"/>
                <a:cs typeface="Mada"/>
                <a:sym typeface="Mada"/>
              </a:rPr>
              <a:t> TST  or IGRA will be positive.</a:t>
            </a:r>
            <a:endParaRPr b="1" sz="1200">
              <a:solidFill>
                <a:srgbClr val="CC0000"/>
              </a:solidFill>
              <a:latin typeface="Mada"/>
              <a:ea typeface="Mada"/>
              <a:cs typeface="Mada"/>
              <a:sym typeface="Mada"/>
            </a:endParaRPr>
          </a:p>
          <a:p>
            <a:pPr indent="-304800" lvl="0" marL="457200" rtl="0" algn="l">
              <a:lnSpc>
                <a:spcPct val="115000"/>
              </a:lnSpc>
              <a:spcBef>
                <a:spcPts val="1000"/>
              </a:spcBef>
              <a:spcAft>
                <a:spcPts val="0"/>
              </a:spcAft>
              <a:buSzPts val="1200"/>
              <a:buFont typeface="Mada"/>
              <a:buChar char="●"/>
            </a:pPr>
            <a:r>
              <a:rPr lang="ar" sz="1200">
                <a:latin typeface="Mada"/>
                <a:ea typeface="Mada"/>
                <a:cs typeface="Mada"/>
                <a:sym typeface="Mada"/>
              </a:rPr>
              <a:t>The rate of progression from latent TB to active disease:</a:t>
            </a:r>
            <a:endParaRPr sz="1200">
              <a:latin typeface="Mada"/>
              <a:ea typeface="Mada"/>
              <a:cs typeface="Mada"/>
              <a:sym typeface="Mada"/>
            </a:endParaRPr>
          </a:p>
          <a:p>
            <a:pPr indent="-304800" lvl="1" marL="914400" rtl="0" algn="l">
              <a:lnSpc>
                <a:spcPct val="115000"/>
              </a:lnSpc>
              <a:spcBef>
                <a:spcPts val="0"/>
              </a:spcBef>
              <a:spcAft>
                <a:spcPts val="0"/>
              </a:spcAft>
              <a:buSzPts val="1200"/>
              <a:buFont typeface="Mada"/>
              <a:buChar char="○"/>
            </a:pPr>
            <a:r>
              <a:rPr b="1" lang="ar" sz="1200">
                <a:latin typeface="Mada"/>
                <a:ea typeface="Mada"/>
                <a:cs typeface="Mada"/>
                <a:sym typeface="Mada"/>
              </a:rPr>
              <a:t>Non-HIV </a:t>
            </a:r>
            <a:r>
              <a:rPr lang="ar" sz="1200">
                <a:latin typeface="Mada"/>
                <a:ea typeface="Mada"/>
                <a:cs typeface="Mada"/>
                <a:sym typeface="Mada"/>
              </a:rPr>
              <a:t>patients is 5-10%</a:t>
            </a:r>
            <a:r>
              <a:rPr b="1" lang="ar" sz="1200">
                <a:latin typeface="Mada"/>
                <a:ea typeface="Mada"/>
                <a:cs typeface="Mada"/>
                <a:sym typeface="Mada"/>
              </a:rPr>
              <a:t> </a:t>
            </a:r>
            <a:r>
              <a:rPr b="1" lang="ar" sz="1200" u="sng">
                <a:latin typeface="Mada"/>
                <a:ea typeface="Mada"/>
                <a:cs typeface="Mada"/>
                <a:sym typeface="Mada"/>
              </a:rPr>
              <a:t>lifetime</a:t>
            </a:r>
            <a:r>
              <a:rPr b="1" lang="ar" sz="1200">
                <a:latin typeface="Mada"/>
                <a:ea typeface="Mada"/>
                <a:cs typeface="Mada"/>
                <a:sym typeface="Mada"/>
              </a:rPr>
              <a:t>. </a:t>
            </a:r>
            <a:r>
              <a:rPr lang="ar" sz="1200">
                <a:solidFill>
                  <a:srgbClr val="6AA84F"/>
                </a:solidFill>
                <a:latin typeface="Mada"/>
                <a:ea typeface="Mada"/>
                <a:cs typeface="Mada"/>
                <a:sym typeface="Mada"/>
              </a:rPr>
              <a:t>(Especially in the first two years after developing latent TB)</a:t>
            </a:r>
            <a:endParaRPr sz="1200">
              <a:solidFill>
                <a:srgbClr val="6AA84F"/>
              </a:solidFill>
              <a:latin typeface="Mada"/>
              <a:ea typeface="Mada"/>
              <a:cs typeface="Mada"/>
              <a:sym typeface="Mada"/>
            </a:endParaRPr>
          </a:p>
          <a:p>
            <a:pPr indent="-304800" lvl="1" marL="914400" rtl="0" algn="l">
              <a:lnSpc>
                <a:spcPct val="115000"/>
              </a:lnSpc>
              <a:spcBef>
                <a:spcPts val="0"/>
              </a:spcBef>
              <a:spcAft>
                <a:spcPts val="0"/>
              </a:spcAft>
              <a:buSzPts val="1200"/>
              <a:buFont typeface="Mada"/>
              <a:buChar char="○"/>
            </a:pPr>
            <a:r>
              <a:rPr b="1" lang="ar" sz="1200">
                <a:latin typeface="Mada"/>
                <a:ea typeface="Mada"/>
                <a:cs typeface="Mada"/>
                <a:sym typeface="Mada"/>
              </a:rPr>
              <a:t>HIV positive </a:t>
            </a:r>
            <a:r>
              <a:rPr lang="ar" sz="1200">
                <a:latin typeface="Mada"/>
                <a:ea typeface="Mada"/>
                <a:cs typeface="Mada"/>
                <a:sym typeface="Mada"/>
              </a:rPr>
              <a:t>patients: 5-10%</a:t>
            </a:r>
            <a:r>
              <a:rPr b="1" lang="ar" sz="1200">
                <a:latin typeface="Mada"/>
                <a:ea typeface="Mada"/>
                <a:cs typeface="Mada"/>
                <a:sym typeface="Mada"/>
              </a:rPr>
              <a:t> </a:t>
            </a:r>
            <a:r>
              <a:rPr b="1" lang="ar" sz="1200" u="sng">
                <a:latin typeface="Mada"/>
                <a:ea typeface="Mada"/>
                <a:cs typeface="Mada"/>
                <a:sym typeface="Mada"/>
              </a:rPr>
              <a:t>per year.</a:t>
            </a:r>
            <a:endParaRPr b="1" sz="900" u="sng">
              <a:solidFill>
                <a:srgbClr val="000000"/>
              </a:solidFill>
              <a:latin typeface="Mada"/>
              <a:ea typeface="Mada"/>
              <a:cs typeface="Mada"/>
              <a:sym typeface="Mada"/>
            </a:endParaRPr>
          </a:p>
        </p:txBody>
      </p:sp>
      <p:sp>
        <p:nvSpPr>
          <p:cNvPr id="139" name="Google Shape;139;p13"/>
          <p:cNvSpPr txBox="1"/>
          <p:nvPr/>
        </p:nvSpPr>
        <p:spPr>
          <a:xfrm>
            <a:off x="247500" y="3292288"/>
            <a:ext cx="5208000" cy="5232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dk1"/>
              </a:buClr>
              <a:buSzPts val="2200"/>
              <a:buFont typeface="Mada"/>
              <a:buChar char="◄"/>
            </a:pPr>
            <a:r>
              <a:rPr b="1" lang="ar" sz="2200">
                <a:solidFill>
                  <a:schemeClr val="dk1"/>
                </a:solidFill>
                <a:highlight>
                  <a:schemeClr val="accent4"/>
                </a:highlight>
                <a:latin typeface="Mada"/>
                <a:ea typeface="Mada"/>
                <a:cs typeface="Mada"/>
                <a:sym typeface="Mada"/>
              </a:rPr>
              <a:t>Risk factors for </a:t>
            </a:r>
            <a:r>
              <a:rPr b="1" lang="ar" sz="2200" u="sng">
                <a:solidFill>
                  <a:schemeClr val="dk1"/>
                </a:solidFill>
                <a:highlight>
                  <a:schemeClr val="accent4"/>
                </a:highlight>
                <a:latin typeface="Mada"/>
                <a:ea typeface="Mada"/>
                <a:cs typeface="Mada"/>
                <a:sym typeface="Mada"/>
              </a:rPr>
              <a:t>TB infection</a:t>
            </a:r>
            <a:endParaRPr b="1" sz="2200" u="sng">
              <a:solidFill>
                <a:schemeClr val="dk1"/>
              </a:solidFill>
              <a:highlight>
                <a:schemeClr val="accent4"/>
              </a:highlight>
              <a:latin typeface="Mada"/>
              <a:ea typeface="Mada"/>
              <a:cs typeface="Mada"/>
              <a:sym typeface="Mada"/>
            </a:endParaRPr>
          </a:p>
        </p:txBody>
      </p:sp>
      <p:sp>
        <p:nvSpPr>
          <p:cNvPr id="140" name="Google Shape;140;p13"/>
          <p:cNvSpPr txBox="1"/>
          <p:nvPr/>
        </p:nvSpPr>
        <p:spPr>
          <a:xfrm>
            <a:off x="247500" y="6191700"/>
            <a:ext cx="6655200" cy="5232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dk1"/>
              </a:buClr>
              <a:buSzPts val="2200"/>
              <a:buFont typeface="Mada"/>
              <a:buChar char="◄"/>
            </a:pPr>
            <a:r>
              <a:rPr b="1" lang="ar" sz="2200">
                <a:solidFill>
                  <a:schemeClr val="dk1"/>
                </a:solidFill>
                <a:highlight>
                  <a:schemeClr val="accent4"/>
                </a:highlight>
                <a:latin typeface="Mada"/>
                <a:ea typeface="Mada"/>
                <a:cs typeface="Mada"/>
                <a:sym typeface="Mada"/>
              </a:rPr>
              <a:t>Risk factors for </a:t>
            </a:r>
            <a:r>
              <a:rPr b="1" lang="ar" sz="2200" u="sng">
                <a:solidFill>
                  <a:schemeClr val="dk1"/>
                </a:solidFill>
                <a:highlight>
                  <a:schemeClr val="accent4"/>
                </a:highlight>
                <a:latin typeface="Mada"/>
                <a:ea typeface="Mada"/>
                <a:cs typeface="Mada"/>
                <a:sym typeface="Mada"/>
              </a:rPr>
              <a:t>progression to TB disease</a:t>
            </a:r>
            <a:endParaRPr b="1" sz="2200" u="sng">
              <a:solidFill>
                <a:schemeClr val="dk1"/>
              </a:solidFill>
              <a:highlight>
                <a:schemeClr val="accent4"/>
              </a:highlight>
              <a:latin typeface="Mada"/>
              <a:ea typeface="Mada"/>
              <a:cs typeface="Mada"/>
              <a:sym typeface="Mada"/>
            </a:endParaRPr>
          </a:p>
        </p:txBody>
      </p:sp>
      <p:cxnSp>
        <p:nvCxnSpPr>
          <p:cNvPr id="141" name="Google Shape;141;p13"/>
          <p:cNvCxnSpPr/>
          <p:nvPr/>
        </p:nvCxnSpPr>
        <p:spPr>
          <a:xfrm>
            <a:off x="118803" y="4173579"/>
            <a:ext cx="7360500" cy="0"/>
          </a:xfrm>
          <a:prstGeom prst="straightConnector1">
            <a:avLst/>
          </a:prstGeom>
          <a:noFill/>
          <a:ln cap="flat" cmpd="sng" w="38100">
            <a:solidFill>
              <a:srgbClr val="D9D9D9"/>
            </a:solidFill>
            <a:prstDash val="solid"/>
            <a:miter lim="800000"/>
            <a:headEnd len="sm" w="sm" type="none"/>
            <a:tailEnd len="med" w="med" type="triangle"/>
          </a:ln>
        </p:spPr>
      </p:cxnSp>
      <p:sp>
        <p:nvSpPr>
          <p:cNvPr id="142" name="Google Shape;142;p13"/>
          <p:cNvSpPr/>
          <p:nvPr/>
        </p:nvSpPr>
        <p:spPr>
          <a:xfrm>
            <a:off x="3904893" y="4093182"/>
            <a:ext cx="203400" cy="160200"/>
          </a:xfrm>
          <a:prstGeom prst="ellipse">
            <a:avLst/>
          </a:prstGeom>
          <a:solidFill>
            <a:srgbClr val="B4A7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43" name="Google Shape;143;p13"/>
          <p:cNvSpPr/>
          <p:nvPr/>
        </p:nvSpPr>
        <p:spPr>
          <a:xfrm>
            <a:off x="5259299" y="4093182"/>
            <a:ext cx="203400" cy="160200"/>
          </a:xfrm>
          <a:prstGeom prst="ellipse">
            <a:avLst/>
          </a:prstGeom>
          <a:solidFill>
            <a:srgbClr val="8E7C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44" name="Google Shape;144;p13"/>
          <p:cNvSpPr/>
          <p:nvPr/>
        </p:nvSpPr>
        <p:spPr>
          <a:xfrm>
            <a:off x="6537503" y="4093182"/>
            <a:ext cx="203400" cy="160200"/>
          </a:xfrm>
          <a:prstGeom prst="ellipse">
            <a:avLst/>
          </a:prstGeom>
          <a:solidFill>
            <a:srgbClr val="674EA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45" name="Google Shape;145;p13"/>
          <p:cNvSpPr/>
          <p:nvPr/>
        </p:nvSpPr>
        <p:spPr>
          <a:xfrm>
            <a:off x="527478" y="4093182"/>
            <a:ext cx="203400" cy="160200"/>
          </a:xfrm>
          <a:prstGeom prst="ellipse">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46" name="Google Shape;146;p13"/>
          <p:cNvSpPr/>
          <p:nvPr/>
        </p:nvSpPr>
        <p:spPr>
          <a:xfrm>
            <a:off x="1577083" y="4093182"/>
            <a:ext cx="203400" cy="160200"/>
          </a:xfrm>
          <a:prstGeom prst="ellipse">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47" name="Google Shape;147;p13"/>
          <p:cNvSpPr/>
          <p:nvPr/>
        </p:nvSpPr>
        <p:spPr>
          <a:xfrm>
            <a:off x="2779088" y="4093182"/>
            <a:ext cx="203400" cy="160200"/>
          </a:xfrm>
          <a:prstGeom prst="ellipse">
            <a:avLst/>
          </a:prstGeom>
          <a:solidFill>
            <a:srgbClr val="D9D2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48" name="Google Shape;148;p13"/>
          <p:cNvSpPr/>
          <p:nvPr/>
        </p:nvSpPr>
        <p:spPr>
          <a:xfrm>
            <a:off x="387361" y="4447625"/>
            <a:ext cx="483900" cy="380100"/>
          </a:xfrm>
          <a:prstGeom prst="ellipse">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800">
                <a:solidFill>
                  <a:srgbClr val="FFFFFF"/>
                </a:solidFill>
                <a:latin typeface="Cairo"/>
                <a:ea typeface="Cairo"/>
                <a:cs typeface="Cairo"/>
                <a:sym typeface="Cairo"/>
              </a:rPr>
              <a:t>1</a:t>
            </a:r>
            <a:endParaRPr b="1" i="0" sz="1800" u="none" cap="none" strike="noStrike">
              <a:solidFill>
                <a:srgbClr val="FFFFFF"/>
              </a:solidFill>
              <a:latin typeface="Cairo"/>
              <a:ea typeface="Cairo"/>
              <a:cs typeface="Cairo"/>
              <a:sym typeface="Cairo"/>
            </a:endParaRPr>
          </a:p>
        </p:txBody>
      </p:sp>
      <p:sp>
        <p:nvSpPr>
          <p:cNvPr id="149" name="Google Shape;149;p13"/>
          <p:cNvSpPr txBox="1"/>
          <p:nvPr/>
        </p:nvSpPr>
        <p:spPr>
          <a:xfrm>
            <a:off x="80700" y="4913639"/>
            <a:ext cx="1097100" cy="192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100"/>
              <a:buNone/>
            </a:pPr>
            <a:r>
              <a:rPr b="1" lang="ar" sz="1300">
                <a:solidFill>
                  <a:schemeClr val="dk1"/>
                </a:solidFill>
                <a:latin typeface="Mada"/>
                <a:ea typeface="Mada"/>
                <a:cs typeface="Mada"/>
                <a:sym typeface="Mada"/>
              </a:rPr>
              <a:t>Exposure to TB cases</a:t>
            </a:r>
            <a:endParaRPr b="1" sz="1300">
              <a:solidFill>
                <a:srgbClr val="666666"/>
              </a:solidFill>
              <a:latin typeface="Mada"/>
              <a:ea typeface="Mada"/>
              <a:cs typeface="Mada"/>
              <a:sym typeface="Mada"/>
            </a:endParaRPr>
          </a:p>
        </p:txBody>
      </p:sp>
      <p:cxnSp>
        <p:nvCxnSpPr>
          <p:cNvPr id="150" name="Google Shape;150;p13"/>
          <p:cNvCxnSpPr/>
          <p:nvPr/>
        </p:nvCxnSpPr>
        <p:spPr>
          <a:xfrm rot="10800000">
            <a:off x="629344" y="4289525"/>
            <a:ext cx="0" cy="158100"/>
          </a:xfrm>
          <a:prstGeom prst="straightConnector1">
            <a:avLst/>
          </a:prstGeom>
          <a:noFill/>
          <a:ln cap="flat" cmpd="sng" w="25400">
            <a:solidFill>
              <a:srgbClr val="EFEFEF"/>
            </a:solidFill>
            <a:prstDash val="solid"/>
            <a:miter lim="800000"/>
            <a:headEnd len="sm" w="sm" type="none"/>
            <a:tailEnd len="med" w="med" type="stealth"/>
          </a:ln>
        </p:spPr>
      </p:cxnSp>
      <p:sp>
        <p:nvSpPr>
          <p:cNvPr id="151" name="Google Shape;151;p13"/>
          <p:cNvSpPr/>
          <p:nvPr/>
        </p:nvSpPr>
        <p:spPr>
          <a:xfrm>
            <a:off x="2638971" y="4448269"/>
            <a:ext cx="483900" cy="380100"/>
          </a:xfrm>
          <a:prstGeom prst="ellipse">
            <a:avLst/>
          </a:prstGeom>
          <a:solidFill>
            <a:srgbClr val="D9D2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800">
                <a:solidFill>
                  <a:srgbClr val="FFFFFF"/>
                </a:solidFill>
                <a:latin typeface="Cairo"/>
                <a:ea typeface="Cairo"/>
                <a:cs typeface="Cairo"/>
                <a:sym typeface="Cairo"/>
              </a:rPr>
              <a:t>3</a:t>
            </a:r>
            <a:endParaRPr b="1" i="0" sz="1800" u="none" cap="none" strike="noStrike">
              <a:solidFill>
                <a:srgbClr val="FFFFFF"/>
              </a:solidFill>
              <a:latin typeface="Cairo"/>
              <a:ea typeface="Cairo"/>
              <a:cs typeface="Cairo"/>
              <a:sym typeface="Cairo"/>
            </a:endParaRPr>
          </a:p>
        </p:txBody>
      </p:sp>
      <p:sp>
        <p:nvSpPr>
          <p:cNvPr id="152" name="Google Shape;152;p13"/>
          <p:cNvSpPr txBox="1"/>
          <p:nvPr/>
        </p:nvSpPr>
        <p:spPr>
          <a:xfrm>
            <a:off x="2341152" y="4900325"/>
            <a:ext cx="1245300" cy="427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100"/>
              <a:buNone/>
            </a:pPr>
            <a:r>
              <a:rPr b="1" lang="ar" sz="1300">
                <a:solidFill>
                  <a:schemeClr val="dk1"/>
                </a:solidFill>
                <a:latin typeface="Mada"/>
                <a:ea typeface="Mada"/>
                <a:cs typeface="Mada"/>
                <a:sym typeface="Mada"/>
              </a:rPr>
              <a:t>From TB endemic area</a:t>
            </a:r>
            <a:endParaRPr b="1" sz="1300">
              <a:solidFill>
                <a:srgbClr val="666666"/>
              </a:solidFill>
              <a:latin typeface="Mada"/>
              <a:ea typeface="Mada"/>
              <a:cs typeface="Mada"/>
              <a:sym typeface="Mada"/>
            </a:endParaRPr>
          </a:p>
        </p:txBody>
      </p:sp>
      <p:cxnSp>
        <p:nvCxnSpPr>
          <p:cNvPr id="153" name="Google Shape;153;p13"/>
          <p:cNvCxnSpPr>
            <a:stCxn id="151" idx="0"/>
          </p:cNvCxnSpPr>
          <p:nvPr/>
        </p:nvCxnSpPr>
        <p:spPr>
          <a:xfrm rot="10800000">
            <a:off x="2880921" y="4285369"/>
            <a:ext cx="0" cy="162900"/>
          </a:xfrm>
          <a:prstGeom prst="straightConnector1">
            <a:avLst/>
          </a:prstGeom>
          <a:noFill/>
          <a:ln cap="flat" cmpd="sng" w="25400">
            <a:solidFill>
              <a:srgbClr val="D9D2E9"/>
            </a:solidFill>
            <a:prstDash val="solid"/>
            <a:miter lim="800000"/>
            <a:headEnd len="sm" w="sm" type="none"/>
            <a:tailEnd len="med" w="med" type="stealth"/>
          </a:ln>
        </p:spPr>
      </p:cxnSp>
      <p:sp>
        <p:nvSpPr>
          <p:cNvPr id="154" name="Google Shape;154;p13"/>
          <p:cNvSpPr/>
          <p:nvPr/>
        </p:nvSpPr>
        <p:spPr>
          <a:xfrm>
            <a:off x="5119181" y="4448913"/>
            <a:ext cx="483900" cy="380100"/>
          </a:xfrm>
          <a:prstGeom prst="ellipse">
            <a:avLst/>
          </a:prstGeom>
          <a:solidFill>
            <a:srgbClr val="8E7C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800">
                <a:solidFill>
                  <a:srgbClr val="FFFFFF"/>
                </a:solidFill>
                <a:latin typeface="Cairo"/>
                <a:ea typeface="Cairo"/>
                <a:cs typeface="Cairo"/>
                <a:sym typeface="Cairo"/>
              </a:rPr>
              <a:t>5</a:t>
            </a:r>
            <a:endParaRPr b="1" i="0" sz="1800" u="none" cap="none" strike="noStrike">
              <a:solidFill>
                <a:srgbClr val="FFFFFF"/>
              </a:solidFill>
              <a:latin typeface="Cairo"/>
              <a:ea typeface="Cairo"/>
              <a:cs typeface="Cairo"/>
              <a:sym typeface="Cairo"/>
            </a:endParaRPr>
          </a:p>
        </p:txBody>
      </p:sp>
      <p:sp>
        <p:nvSpPr>
          <p:cNvPr id="155" name="Google Shape;155;p13"/>
          <p:cNvSpPr txBox="1"/>
          <p:nvPr/>
        </p:nvSpPr>
        <p:spPr>
          <a:xfrm>
            <a:off x="4574435" y="4836675"/>
            <a:ext cx="1586400" cy="683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100"/>
              <a:buNone/>
            </a:pPr>
            <a:r>
              <a:rPr b="1" lang="ar" sz="1300">
                <a:solidFill>
                  <a:schemeClr val="dk1"/>
                </a:solidFill>
                <a:latin typeface="Mada"/>
                <a:ea typeface="Mada"/>
                <a:cs typeface="Mada"/>
                <a:sym typeface="Mada"/>
              </a:rPr>
              <a:t>Works in a healthcare or corrections facility</a:t>
            </a:r>
            <a:endParaRPr b="1" sz="1300">
              <a:solidFill>
                <a:srgbClr val="666666"/>
              </a:solidFill>
              <a:latin typeface="Mada"/>
              <a:ea typeface="Mada"/>
              <a:cs typeface="Mada"/>
              <a:sym typeface="Mada"/>
            </a:endParaRPr>
          </a:p>
        </p:txBody>
      </p:sp>
      <p:cxnSp>
        <p:nvCxnSpPr>
          <p:cNvPr id="156" name="Google Shape;156;p13"/>
          <p:cNvCxnSpPr>
            <a:stCxn id="154" idx="0"/>
          </p:cNvCxnSpPr>
          <p:nvPr/>
        </p:nvCxnSpPr>
        <p:spPr>
          <a:xfrm flipH="1" rot="10800000">
            <a:off x="5361131" y="4283613"/>
            <a:ext cx="5700" cy="165300"/>
          </a:xfrm>
          <a:prstGeom prst="straightConnector1">
            <a:avLst/>
          </a:prstGeom>
          <a:noFill/>
          <a:ln cap="flat" cmpd="sng" w="25400">
            <a:solidFill>
              <a:srgbClr val="8E7CC3"/>
            </a:solidFill>
            <a:prstDash val="solid"/>
            <a:miter lim="800000"/>
            <a:headEnd len="sm" w="sm" type="none"/>
            <a:tailEnd len="med" w="med" type="stealth"/>
          </a:ln>
        </p:spPr>
      </p:cxnSp>
      <p:sp>
        <p:nvSpPr>
          <p:cNvPr id="157" name="Google Shape;157;p13"/>
          <p:cNvSpPr/>
          <p:nvPr/>
        </p:nvSpPr>
        <p:spPr>
          <a:xfrm>
            <a:off x="1436966" y="5289473"/>
            <a:ext cx="483900" cy="380100"/>
          </a:xfrm>
          <a:prstGeom prst="ellipse">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800">
                <a:solidFill>
                  <a:srgbClr val="FFFFFF"/>
                </a:solidFill>
                <a:latin typeface="Cairo"/>
                <a:ea typeface="Cairo"/>
                <a:cs typeface="Cairo"/>
                <a:sym typeface="Cairo"/>
              </a:rPr>
              <a:t>2</a:t>
            </a:r>
            <a:endParaRPr b="1" i="0" sz="1800" u="none" cap="none" strike="noStrike">
              <a:solidFill>
                <a:srgbClr val="FFFFFF"/>
              </a:solidFill>
              <a:latin typeface="Cairo"/>
              <a:ea typeface="Cairo"/>
              <a:cs typeface="Cairo"/>
              <a:sym typeface="Cairo"/>
            </a:endParaRPr>
          </a:p>
        </p:txBody>
      </p:sp>
      <p:sp>
        <p:nvSpPr>
          <p:cNvPr id="158" name="Google Shape;158;p13"/>
          <p:cNvSpPr txBox="1"/>
          <p:nvPr/>
        </p:nvSpPr>
        <p:spPr>
          <a:xfrm>
            <a:off x="1043838" y="5743125"/>
            <a:ext cx="1245300" cy="170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100"/>
              <a:buNone/>
            </a:pPr>
            <a:r>
              <a:rPr b="1" lang="ar" sz="1300">
                <a:solidFill>
                  <a:schemeClr val="dk1"/>
                </a:solidFill>
                <a:latin typeface="Mada"/>
                <a:ea typeface="Mada"/>
                <a:cs typeface="Mada"/>
                <a:sym typeface="Mada"/>
              </a:rPr>
              <a:t>Homelessness</a:t>
            </a:r>
            <a:endParaRPr b="1" sz="1300">
              <a:solidFill>
                <a:schemeClr val="dk1"/>
              </a:solidFill>
              <a:latin typeface="Mada"/>
              <a:ea typeface="Mada"/>
              <a:cs typeface="Mada"/>
              <a:sym typeface="Mada"/>
            </a:endParaRPr>
          </a:p>
        </p:txBody>
      </p:sp>
      <p:cxnSp>
        <p:nvCxnSpPr>
          <p:cNvPr id="159" name="Google Shape;159;p13"/>
          <p:cNvCxnSpPr>
            <a:stCxn id="157" idx="0"/>
          </p:cNvCxnSpPr>
          <p:nvPr/>
        </p:nvCxnSpPr>
        <p:spPr>
          <a:xfrm rot="10800000">
            <a:off x="1678916" y="4276973"/>
            <a:ext cx="0" cy="1012500"/>
          </a:xfrm>
          <a:prstGeom prst="straightConnector1">
            <a:avLst/>
          </a:prstGeom>
          <a:noFill/>
          <a:ln cap="flat" cmpd="sng" w="25400">
            <a:solidFill>
              <a:srgbClr val="B7B7B7"/>
            </a:solidFill>
            <a:prstDash val="solid"/>
            <a:miter lim="800000"/>
            <a:headEnd len="sm" w="sm" type="none"/>
            <a:tailEnd len="med" w="med" type="stealth"/>
          </a:ln>
        </p:spPr>
      </p:cxnSp>
      <p:sp>
        <p:nvSpPr>
          <p:cNvPr id="160" name="Google Shape;160;p13"/>
          <p:cNvSpPr/>
          <p:nvPr/>
        </p:nvSpPr>
        <p:spPr>
          <a:xfrm>
            <a:off x="3764776" y="5287543"/>
            <a:ext cx="483900" cy="380100"/>
          </a:xfrm>
          <a:prstGeom prst="ellipse">
            <a:avLst/>
          </a:prstGeom>
          <a:solidFill>
            <a:srgbClr val="B4A7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800">
                <a:solidFill>
                  <a:srgbClr val="FFFFFF"/>
                </a:solidFill>
                <a:latin typeface="Cairo"/>
                <a:ea typeface="Cairo"/>
                <a:cs typeface="Cairo"/>
                <a:sym typeface="Cairo"/>
              </a:rPr>
              <a:t>4</a:t>
            </a:r>
            <a:endParaRPr b="1" i="0" sz="1800" u="none" cap="none" strike="noStrike">
              <a:solidFill>
                <a:srgbClr val="FFFFFF"/>
              </a:solidFill>
              <a:latin typeface="Cairo"/>
              <a:ea typeface="Cairo"/>
              <a:cs typeface="Cairo"/>
              <a:sym typeface="Cairo"/>
            </a:endParaRPr>
          </a:p>
        </p:txBody>
      </p:sp>
      <p:sp>
        <p:nvSpPr>
          <p:cNvPr id="161" name="Google Shape;161;p13"/>
          <p:cNvSpPr txBox="1"/>
          <p:nvPr/>
        </p:nvSpPr>
        <p:spPr>
          <a:xfrm>
            <a:off x="3469850" y="5779872"/>
            <a:ext cx="1245300" cy="192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100"/>
              <a:buNone/>
            </a:pPr>
            <a:r>
              <a:rPr b="1" lang="ar" sz="1300">
                <a:solidFill>
                  <a:schemeClr val="dk1"/>
                </a:solidFill>
                <a:latin typeface="Mada"/>
                <a:ea typeface="Mada"/>
                <a:cs typeface="Mada"/>
                <a:sym typeface="Mada"/>
              </a:rPr>
              <a:t>Incarceration</a:t>
            </a:r>
            <a:endParaRPr b="1" sz="1300">
              <a:solidFill>
                <a:schemeClr val="dk1"/>
              </a:solidFill>
              <a:latin typeface="Mada"/>
              <a:ea typeface="Mada"/>
              <a:cs typeface="Mada"/>
              <a:sym typeface="Mada"/>
            </a:endParaRPr>
          </a:p>
          <a:p>
            <a:pPr indent="0" lvl="0" marL="0" rtl="0" algn="ctr">
              <a:spcBef>
                <a:spcPts val="0"/>
              </a:spcBef>
              <a:spcAft>
                <a:spcPts val="0"/>
              </a:spcAft>
              <a:buSzPts val="1100"/>
              <a:buNone/>
            </a:pPr>
            <a:r>
              <a:rPr lang="ar" sz="1300">
                <a:solidFill>
                  <a:srgbClr val="999999"/>
                </a:solidFill>
                <a:latin typeface="Mada"/>
                <a:ea typeface="Mada"/>
                <a:cs typeface="Mada"/>
                <a:sym typeface="Mada"/>
              </a:rPr>
              <a:t>(</a:t>
            </a:r>
            <a:r>
              <a:rPr lang="ar" sz="1200">
                <a:solidFill>
                  <a:srgbClr val="999999"/>
                </a:solidFill>
                <a:highlight>
                  <a:schemeClr val="lt1"/>
                </a:highlight>
                <a:latin typeface="Mada"/>
                <a:ea typeface="Mada"/>
                <a:cs typeface="Mada"/>
                <a:sym typeface="Mada"/>
              </a:rPr>
              <a:t>imprisonment</a:t>
            </a:r>
            <a:r>
              <a:rPr lang="ar" sz="1300">
                <a:solidFill>
                  <a:srgbClr val="999999"/>
                </a:solidFill>
                <a:highlight>
                  <a:schemeClr val="lt1"/>
                </a:highlight>
                <a:latin typeface="Mada"/>
                <a:ea typeface="Mada"/>
                <a:cs typeface="Mada"/>
                <a:sym typeface="Mada"/>
              </a:rPr>
              <a:t>)</a:t>
            </a:r>
            <a:endParaRPr sz="1300">
              <a:solidFill>
                <a:schemeClr val="dk1"/>
              </a:solidFill>
              <a:latin typeface="Mada"/>
              <a:ea typeface="Mada"/>
              <a:cs typeface="Mada"/>
              <a:sym typeface="Mada"/>
            </a:endParaRPr>
          </a:p>
        </p:txBody>
      </p:sp>
      <p:cxnSp>
        <p:nvCxnSpPr>
          <p:cNvPr id="162" name="Google Shape;162;p13"/>
          <p:cNvCxnSpPr>
            <a:stCxn id="160" idx="0"/>
          </p:cNvCxnSpPr>
          <p:nvPr/>
        </p:nvCxnSpPr>
        <p:spPr>
          <a:xfrm flipH="1" rot="10800000">
            <a:off x="4006726" y="4293643"/>
            <a:ext cx="7200" cy="993900"/>
          </a:xfrm>
          <a:prstGeom prst="straightConnector1">
            <a:avLst/>
          </a:prstGeom>
          <a:noFill/>
          <a:ln cap="flat" cmpd="sng" w="25400">
            <a:solidFill>
              <a:srgbClr val="B4A7D6"/>
            </a:solidFill>
            <a:prstDash val="solid"/>
            <a:miter lim="800000"/>
            <a:headEnd len="sm" w="sm" type="none"/>
            <a:tailEnd len="med" w="med" type="stealth"/>
          </a:ln>
        </p:spPr>
      </p:cxnSp>
      <p:sp>
        <p:nvSpPr>
          <p:cNvPr id="163" name="Google Shape;163;p13"/>
          <p:cNvSpPr/>
          <p:nvPr/>
        </p:nvSpPr>
        <p:spPr>
          <a:xfrm>
            <a:off x="6397386" y="5285612"/>
            <a:ext cx="483900" cy="380100"/>
          </a:xfrm>
          <a:prstGeom prst="ellipse">
            <a:avLst/>
          </a:prstGeom>
          <a:solidFill>
            <a:srgbClr val="674EA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800">
                <a:solidFill>
                  <a:srgbClr val="FFFFFF"/>
                </a:solidFill>
                <a:latin typeface="Cairo"/>
                <a:ea typeface="Cairo"/>
                <a:cs typeface="Cairo"/>
                <a:sym typeface="Cairo"/>
              </a:rPr>
              <a:t>6</a:t>
            </a:r>
            <a:endParaRPr b="1" i="0" sz="1800" u="none" cap="none" strike="noStrike">
              <a:solidFill>
                <a:srgbClr val="FFFFFF"/>
              </a:solidFill>
              <a:latin typeface="Cairo"/>
              <a:ea typeface="Cairo"/>
              <a:cs typeface="Cairo"/>
              <a:sym typeface="Cairo"/>
            </a:endParaRPr>
          </a:p>
        </p:txBody>
      </p:sp>
      <p:sp>
        <p:nvSpPr>
          <p:cNvPr id="164" name="Google Shape;164;p13"/>
          <p:cNvSpPr txBox="1"/>
          <p:nvPr/>
        </p:nvSpPr>
        <p:spPr>
          <a:xfrm>
            <a:off x="6072052" y="5855836"/>
            <a:ext cx="1097100" cy="192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100"/>
              <a:buNone/>
            </a:pPr>
            <a:r>
              <a:rPr b="1" lang="ar" sz="1300">
                <a:solidFill>
                  <a:schemeClr val="dk1"/>
                </a:solidFill>
                <a:latin typeface="Mada"/>
                <a:ea typeface="Mada"/>
                <a:cs typeface="Mada"/>
                <a:sym typeface="Mada"/>
              </a:rPr>
              <a:t>Injection drug use</a:t>
            </a:r>
            <a:endParaRPr b="1" sz="1300">
              <a:solidFill>
                <a:srgbClr val="666666"/>
              </a:solidFill>
              <a:latin typeface="Mada"/>
              <a:ea typeface="Mada"/>
              <a:cs typeface="Mada"/>
              <a:sym typeface="Mada"/>
            </a:endParaRPr>
          </a:p>
        </p:txBody>
      </p:sp>
      <p:cxnSp>
        <p:nvCxnSpPr>
          <p:cNvPr id="165" name="Google Shape;165;p13"/>
          <p:cNvCxnSpPr>
            <a:stCxn id="163" idx="0"/>
          </p:cNvCxnSpPr>
          <p:nvPr/>
        </p:nvCxnSpPr>
        <p:spPr>
          <a:xfrm rot="10800000">
            <a:off x="6637536" y="4293212"/>
            <a:ext cx="1800" cy="992400"/>
          </a:xfrm>
          <a:prstGeom prst="straightConnector1">
            <a:avLst/>
          </a:prstGeom>
          <a:noFill/>
          <a:ln cap="flat" cmpd="sng" w="25400">
            <a:solidFill>
              <a:srgbClr val="674EA7"/>
            </a:solidFill>
            <a:prstDash val="solid"/>
            <a:miter lim="800000"/>
            <a:headEnd len="sm" w="sm" type="none"/>
            <a:tailEnd len="med" w="med" type="stealth"/>
          </a:ln>
        </p:spPr>
      </p:cxnSp>
      <p:graphicFrame>
        <p:nvGraphicFramePr>
          <p:cNvPr id="166" name="Google Shape;166;p13"/>
          <p:cNvGraphicFramePr/>
          <p:nvPr/>
        </p:nvGraphicFramePr>
        <p:xfrm>
          <a:off x="191538" y="6758338"/>
          <a:ext cx="3000000" cy="3000000"/>
        </p:xfrm>
        <a:graphic>
          <a:graphicData uri="http://schemas.openxmlformats.org/drawingml/2006/table">
            <a:tbl>
              <a:tblPr>
                <a:noFill/>
                <a:tableStyleId>{F776B67F-9277-4704-A837-29A35E79B37A}</a:tableStyleId>
              </a:tblPr>
              <a:tblGrid>
                <a:gridCol w="547400"/>
                <a:gridCol w="3041050"/>
                <a:gridCol w="582250"/>
                <a:gridCol w="3006225"/>
              </a:tblGrid>
              <a:tr h="315700">
                <a:tc>
                  <a:txBody>
                    <a:bodyPr/>
                    <a:lstStyle/>
                    <a:p>
                      <a:pPr indent="0" lvl="0" marL="0" rtl="0" algn="l">
                        <a:lnSpc>
                          <a:spcPct val="100000"/>
                        </a:lnSpc>
                        <a:spcBef>
                          <a:spcPts val="0"/>
                        </a:spcBef>
                        <a:spcAft>
                          <a:spcPts val="0"/>
                        </a:spcAft>
                        <a:buNone/>
                      </a:pPr>
                      <a:r>
                        <a:t/>
                      </a:r>
                      <a:endParaRPr/>
                    </a:p>
                  </a:txBody>
                  <a:tcPr marT="91425" marB="91425" marR="91425" marL="91425"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solidFill>
                      <a:srgbClr val="F3F3F3"/>
                    </a:solidFill>
                  </a:tcPr>
                </a:tc>
                <a:tc>
                  <a:txBody>
                    <a:bodyPr/>
                    <a:lstStyle/>
                    <a:p>
                      <a:pPr indent="0" lvl="0" marL="0" rtl="0" algn="ctr">
                        <a:lnSpc>
                          <a:spcPct val="100000"/>
                        </a:lnSpc>
                        <a:spcBef>
                          <a:spcPts val="0"/>
                        </a:spcBef>
                        <a:spcAft>
                          <a:spcPts val="0"/>
                        </a:spcAft>
                        <a:buNone/>
                      </a:pPr>
                      <a:r>
                        <a:rPr lang="ar" sz="1200">
                          <a:solidFill>
                            <a:schemeClr val="dk1"/>
                          </a:solidFill>
                          <a:latin typeface="Mada"/>
                          <a:ea typeface="Mada"/>
                          <a:cs typeface="Mada"/>
                          <a:sym typeface="Mada"/>
                        </a:rPr>
                        <a:t>Recent infection</a:t>
                      </a:r>
                      <a:r>
                        <a:rPr b="1" lang="ar" sz="1200">
                          <a:solidFill>
                            <a:schemeClr val="dk1"/>
                          </a:solidFill>
                          <a:latin typeface="Mada"/>
                          <a:ea typeface="Mada"/>
                          <a:cs typeface="Mada"/>
                          <a:sym typeface="Mada"/>
                        </a:rPr>
                        <a:t> </a:t>
                      </a:r>
                      <a:r>
                        <a:rPr b="1" lang="ar" sz="1000">
                          <a:solidFill>
                            <a:srgbClr val="6AA84F"/>
                          </a:solidFill>
                          <a:latin typeface="Mada"/>
                          <a:ea typeface="Mada"/>
                          <a:cs typeface="Mada"/>
                          <a:sym typeface="Mada"/>
                        </a:rPr>
                        <a:t>(in the first 2 years of exposure)</a:t>
                      </a:r>
                      <a:endParaRPr b="1" sz="1000">
                        <a:solidFill>
                          <a:srgbClr val="6AA84F"/>
                        </a:solidFill>
                        <a:latin typeface="Mada"/>
                        <a:ea typeface="Mada"/>
                        <a:cs typeface="Mada"/>
                        <a:sym typeface="Mada"/>
                      </a:endParaRPr>
                    </a:p>
                    <a:p>
                      <a:pPr indent="0" lvl="0" marL="0" rtl="0" algn="ctr">
                        <a:lnSpc>
                          <a:spcPct val="100000"/>
                        </a:lnSpc>
                        <a:spcBef>
                          <a:spcPts val="0"/>
                        </a:spcBef>
                        <a:spcAft>
                          <a:spcPts val="0"/>
                        </a:spcAft>
                        <a:buNone/>
                      </a:pPr>
                      <a:r>
                        <a:rPr b="1" lang="ar" sz="1100">
                          <a:solidFill>
                            <a:schemeClr val="dk1"/>
                          </a:solidFill>
                          <a:latin typeface="Mada"/>
                          <a:ea typeface="Mada"/>
                          <a:cs typeface="Mada"/>
                          <a:sym typeface="Mada"/>
                        </a:rPr>
                        <a:t>(The most important risk factor)</a:t>
                      </a:r>
                      <a:r>
                        <a:rPr b="1" lang="ar" sz="1200">
                          <a:solidFill>
                            <a:schemeClr val="dk1"/>
                          </a:solidFill>
                          <a:latin typeface="Mada"/>
                          <a:ea typeface="Mada"/>
                          <a:cs typeface="Mada"/>
                          <a:sym typeface="Mada"/>
                        </a:rPr>
                        <a:t>.</a:t>
                      </a:r>
                      <a:endParaRPr b="1"/>
                    </a:p>
                  </a:txBody>
                  <a:tcPr marT="91425" marB="91425" marR="91425" marL="91425"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t/>
                      </a:r>
                      <a:endParaRPr/>
                    </a:p>
                  </a:txBody>
                  <a:tcPr marT="91425" marB="91425" marR="91425" marL="91425"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solidFill>
                      <a:srgbClr val="F3F3F3"/>
                    </a:solidFill>
                  </a:tcPr>
                </a:tc>
                <a:tc>
                  <a:txBody>
                    <a:bodyPr/>
                    <a:lstStyle/>
                    <a:p>
                      <a:pPr indent="0" lvl="0" marL="0" rtl="0" algn="ctr">
                        <a:lnSpc>
                          <a:spcPct val="100000"/>
                        </a:lnSpc>
                        <a:spcBef>
                          <a:spcPts val="0"/>
                        </a:spcBef>
                        <a:spcAft>
                          <a:spcPts val="0"/>
                        </a:spcAft>
                        <a:buNone/>
                      </a:pPr>
                      <a:r>
                        <a:rPr lang="ar" sz="1200">
                          <a:solidFill>
                            <a:schemeClr val="dk1"/>
                          </a:solidFill>
                          <a:latin typeface="Mada"/>
                          <a:ea typeface="Mada"/>
                          <a:cs typeface="Mada"/>
                          <a:sym typeface="Mada"/>
                        </a:rPr>
                        <a:t>Diabetes</a:t>
                      </a:r>
                      <a:endParaRPr/>
                    </a:p>
                  </a:txBody>
                  <a:tcPr marT="91425" marB="91425" marR="91425" marL="91425"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r>
              <a:tr h="228000">
                <a:tc>
                  <a:txBody>
                    <a:bodyPr/>
                    <a:lstStyle/>
                    <a:p>
                      <a:pPr indent="0" lvl="0" marL="0" rtl="0" algn="l">
                        <a:lnSpc>
                          <a:spcPct val="100000"/>
                        </a:lnSpc>
                        <a:spcBef>
                          <a:spcPts val="0"/>
                        </a:spcBef>
                        <a:spcAft>
                          <a:spcPts val="0"/>
                        </a:spcAft>
                        <a:buNone/>
                      </a:pPr>
                      <a:r>
                        <a:t/>
                      </a:r>
                      <a:endParaRPr/>
                    </a:p>
                  </a:txBody>
                  <a:tcPr marT="91425" marB="91425" marR="91425" marL="91425"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solidFill>
                      <a:srgbClr val="F3F3F3"/>
                    </a:solidFill>
                  </a:tcPr>
                </a:tc>
                <a:tc>
                  <a:txBody>
                    <a:bodyPr/>
                    <a:lstStyle/>
                    <a:p>
                      <a:pPr indent="0" lvl="0" marL="0" rtl="0" algn="ctr">
                        <a:lnSpc>
                          <a:spcPct val="100000"/>
                        </a:lnSpc>
                        <a:spcBef>
                          <a:spcPts val="0"/>
                        </a:spcBef>
                        <a:spcAft>
                          <a:spcPts val="0"/>
                        </a:spcAft>
                        <a:buNone/>
                      </a:pPr>
                      <a:r>
                        <a:rPr b="1" lang="ar" sz="1200">
                          <a:solidFill>
                            <a:srgbClr val="CC0000"/>
                          </a:solidFill>
                          <a:latin typeface="Mada"/>
                          <a:ea typeface="Mada"/>
                          <a:cs typeface="Mada"/>
                          <a:sym typeface="Mada"/>
                        </a:rPr>
                        <a:t>HIV infection.</a:t>
                      </a:r>
                      <a:endParaRPr b="1">
                        <a:solidFill>
                          <a:srgbClr val="CC0000"/>
                        </a:solidFill>
                      </a:endParaRPr>
                    </a:p>
                  </a:txBody>
                  <a:tcPr marT="91425" marB="91425" marR="91425" marL="91425"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t/>
                      </a:r>
                      <a:endParaRPr/>
                    </a:p>
                  </a:txBody>
                  <a:tcPr marT="91425" marB="91425" marR="91425" marL="91425"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solidFill>
                      <a:srgbClr val="F3F3F3"/>
                    </a:solidFill>
                  </a:tcPr>
                </a:tc>
                <a:tc>
                  <a:txBody>
                    <a:bodyPr/>
                    <a:lstStyle/>
                    <a:p>
                      <a:pPr indent="0" lvl="0" marL="0" rtl="0" algn="ctr">
                        <a:lnSpc>
                          <a:spcPct val="100000"/>
                        </a:lnSpc>
                        <a:spcBef>
                          <a:spcPts val="0"/>
                        </a:spcBef>
                        <a:spcAft>
                          <a:spcPts val="0"/>
                        </a:spcAft>
                        <a:buNone/>
                      </a:pPr>
                      <a:r>
                        <a:rPr lang="ar" sz="1200">
                          <a:solidFill>
                            <a:schemeClr val="dk1"/>
                          </a:solidFill>
                          <a:latin typeface="Mada"/>
                          <a:ea typeface="Mada"/>
                          <a:cs typeface="Mada"/>
                          <a:sym typeface="Mada"/>
                        </a:rPr>
                        <a:t>Silicosis.</a:t>
                      </a:r>
                      <a:endParaRPr/>
                    </a:p>
                  </a:txBody>
                  <a:tcPr marT="91425" marB="91425" marR="91425" marL="91425"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r>
              <a:tr h="315700">
                <a:tc>
                  <a:txBody>
                    <a:bodyPr/>
                    <a:lstStyle/>
                    <a:p>
                      <a:pPr indent="0" lvl="0" marL="0" rtl="0" algn="l">
                        <a:lnSpc>
                          <a:spcPct val="100000"/>
                        </a:lnSpc>
                        <a:spcBef>
                          <a:spcPts val="0"/>
                        </a:spcBef>
                        <a:spcAft>
                          <a:spcPts val="0"/>
                        </a:spcAft>
                        <a:buNone/>
                      </a:pPr>
                      <a:r>
                        <a:t/>
                      </a:r>
                      <a:endParaRPr/>
                    </a:p>
                  </a:txBody>
                  <a:tcPr marT="91425" marB="91425" marR="91425" marL="91425"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solidFill>
                      <a:srgbClr val="F3F3F3"/>
                    </a:solidFill>
                  </a:tcPr>
                </a:tc>
                <a:tc>
                  <a:txBody>
                    <a:bodyPr/>
                    <a:lstStyle/>
                    <a:p>
                      <a:pPr indent="0" lvl="0" marL="0" rtl="0" algn="ctr">
                        <a:lnSpc>
                          <a:spcPct val="100000"/>
                        </a:lnSpc>
                        <a:spcBef>
                          <a:spcPts val="0"/>
                        </a:spcBef>
                        <a:spcAft>
                          <a:spcPts val="0"/>
                        </a:spcAft>
                        <a:buNone/>
                      </a:pPr>
                      <a:r>
                        <a:rPr lang="ar" sz="1200">
                          <a:solidFill>
                            <a:schemeClr val="dk1"/>
                          </a:solidFill>
                          <a:latin typeface="Mada"/>
                          <a:ea typeface="Mada"/>
                          <a:cs typeface="Mada"/>
                          <a:sym typeface="Mada"/>
                        </a:rPr>
                        <a:t>TNF alpha inhibitors </a:t>
                      </a:r>
                      <a:r>
                        <a:rPr lang="ar" sz="1200">
                          <a:solidFill>
                            <a:srgbClr val="6AA84F"/>
                          </a:solidFill>
                          <a:latin typeface="Mada"/>
                          <a:ea typeface="Mada"/>
                          <a:cs typeface="Mada"/>
                          <a:sym typeface="Mada"/>
                        </a:rPr>
                        <a:t>( e.g. infliximab, rituximab).</a:t>
                      </a:r>
                      <a:endParaRPr sz="1200">
                        <a:solidFill>
                          <a:srgbClr val="6AA84F"/>
                        </a:solidFill>
                        <a:latin typeface="Mada"/>
                        <a:ea typeface="Mada"/>
                        <a:cs typeface="Mada"/>
                        <a:sym typeface="Mada"/>
                      </a:endParaRPr>
                    </a:p>
                  </a:txBody>
                  <a:tcPr marT="91425" marB="91425" marR="91425" marL="91425"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t/>
                      </a:r>
                      <a:endParaRPr/>
                    </a:p>
                  </a:txBody>
                  <a:tcPr marT="91425" marB="91425" marR="91425" marL="91425"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solidFill>
                      <a:srgbClr val="F3F3F3"/>
                    </a:solidFill>
                  </a:tcPr>
                </a:tc>
                <a:tc>
                  <a:txBody>
                    <a:bodyPr/>
                    <a:lstStyle/>
                    <a:p>
                      <a:pPr indent="0" lvl="0" marL="0" rtl="0" algn="ctr">
                        <a:lnSpc>
                          <a:spcPct val="100000"/>
                        </a:lnSpc>
                        <a:spcBef>
                          <a:spcPts val="0"/>
                        </a:spcBef>
                        <a:spcAft>
                          <a:spcPts val="0"/>
                        </a:spcAft>
                        <a:buNone/>
                      </a:pPr>
                      <a:r>
                        <a:rPr lang="ar" sz="1200">
                          <a:solidFill>
                            <a:schemeClr val="dk1"/>
                          </a:solidFill>
                          <a:latin typeface="Mada"/>
                          <a:ea typeface="Mada"/>
                          <a:cs typeface="Mada"/>
                          <a:sym typeface="Mada"/>
                        </a:rPr>
                        <a:t>CXR showing fibrotic lesions consistent with prior TB.</a:t>
                      </a:r>
                      <a:endParaRPr/>
                    </a:p>
                  </a:txBody>
                  <a:tcPr marT="91425" marB="91425" marR="91425" marL="91425"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r>
              <a:tr h="315700">
                <a:tc>
                  <a:txBody>
                    <a:bodyPr/>
                    <a:lstStyle/>
                    <a:p>
                      <a:pPr indent="0" lvl="0" marL="0" rtl="0" algn="l">
                        <a:lnSpc>
                          <a:spcPct val="100000"/>
                        </a:lnSpc>
                        <a:spcBef>
                          <a:spcPts val="0"/>
                        </a:spcBef>
                        <a:spcAft>
                          <a:spcPts val="0"/>
                        </a:spcAft>
                        <a:buNone/>
                      </a:pPr>
                      <a:r>
                        <a:t/>
                      </a:r>
                      <a:endParaRPr/>
                    </a:p>
                  </a:txBody>
                  <a:tcPr marT="91425" marB="91425" marR="91425" marL="91425"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solidFill>
                      <a:srgbClr val="F3F3F3"/>
                    </a:solidFill>
                  </a:tcPr>
                </a:tc>
                <a:tc>
                  <a:txBody>
                    <a:bodyPr/>
                    <a:lstStyle/>
                    <a:p>
                      <a:pPr indent="0" lvl="0" marL="0" rtl="0" algn="ctr">
                        <a:lnSpc>
                          <a:spcPct val="100000"/>
                        </a:lnSpc>
                        <a:spcBef>
                          <a:spcPts val="0"/>
                        </a:spcBef>
                        <a:spcAft>
                          <a:spcPts val="0"/>
                        </a:spcAft>
                        <a:buNone/>
                      </a:pPr>
                      <a:r>
                        <a:rPr lang="ar" sz="1200">
                          <a:solidFill>
                            <a:schemeClr val="dk1"/>
                          </a:solidFill>
                          <a:latin typeface="Mada"/>
                          <a:ea typeface="Mada"/>
                          <a:cs typeface="Mada"/>
                          <a:sym typeface="Mada"/>
                        </a:rPr>
                        <a:t>Immunosuppression.</a:t>
                      </a:r>
                      <a:endParaRPr/>
                    </a:p>
                  </a:txBody>
                  <a:tcPr marT="91425" marB="91425" marR="91425" marL="91425"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t/>
                      </a:r>
                      <a:endParaRPr/>
                    </a:p>
                  </a:txBody>
                  <a:tcPr marT="91425" marB="91425" marR="91425" marL="91425"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solidFill>
                      <a:srgbClr val="F3F3F3"/>
                    </a:solidFill>
                  </a:tcPr>
                </a:tc>
                <a:tc>
                  <a:txBody>
                    <a:bodyPr/>
                    <a:lstStyle/>
                    <a:p>
                      <a:pPr indent="0" lvl="0" marL="0" rtl="0" algn="ctr">
                        <a:lnSpc>
                          <a:spcPct val="100000"/>
                        </a:lnSpc>
                        <a:spcBef>
                          <a:spcPts val="0"/>
                        </a:spcBef>
                        <a:spcAft>
                          <a:spcPts val="0"/>
                        </a:spcAft>
                        <a:buNone/>
                      </a:pPr>
                      <a:r>
                        <a:rPr lang="ar" sz="1200">
                          <a:solidFill>
                            <a:schemeClr val="dk1"/>
                          </a:solidFill>
                          <a:latin typeface="Mada"/>
                          <a:ea typeface="Mada"/>
                          <a:cs typeface="Mada"/>
                          <a:sym typeface="Mada"/>
                        </a:rPr>
                        <a:t>Intestinal bypass, gastrectomy or chronic malabsorption. </a:t>
                      </a:r>
                      <a:endParaRPr sz="1200">
                        <a:solidFill>
                          <a:schemeClr val="dk1"/>
                        </a:solidFill>
                        <a:latin typeface="Mada"/>
                        <a:ea typeface="Mada"/>
                        <a:cs typeface="Mada"/>
                        <a:sym typeface="Mada"/>
                      </a:endParaRPr>
                    </a:p>
                    <a:p>
                      <a:pPr indent="0" lvl="0" marL="0" rtl="0" algn="ctr">
                        <a:lnSpc>
                          <a:spcPct val="100000"/>
                        </a:lnSpc>
                        <a:spcBef>
                          <a:spcPts val="0"/>
                        </a:spcBef>
                        <a:spcAft>
                          <a:spcPts val="0"/>
                        </a:spcAft>
                        <a:buNone/>
                      </a:pPr>
                      <a:r>
                        <a:rPr lang="ar" sz="1100">
                          <a:solidFill>
                            <a:srgbClr val="6AA84F"/>
                          </a:solidFill>
                          <a:latin typeface="Mada"/>
                          <a:ea typeface="Mada"/>
                          <a:cs typeface="Mada"/>
                          <a:sym typeface="Mada"/>
                        </a:rPr>
                        <a:t>(anything that causes malnourishment) </a:t>
                      </a:r>
                      <a:endParaRPr sz="1100">
                        <a:solidFill>
                          <a:srgbClr val="6AA84F"/>
                        </a:solidFill>
                        <a:latin typeface="Mada"/>
                        <a:ea typeface="Mada"/>
                        <a:cs typeface="Mada"/>
                        <a:sym typeface="Mada"/>
                      </a:endParaRPr>
                    </a:p>
                  </a:txBody>
                  <a:tcPr marT="91425" marB="91425" marR="91425" marL="91425"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r>
              <a:tr h="333250">
                <a:tc>
                  <a:txBody>
                    <a:bodyPr/>
                    <a:lstStyle/>
                    <a:p>
                      <a:pPr indent="0" lvl="0" marL="0" rtl="0" algn="l">
                        <a:lnSpc>
                          <a:spcPct val="100000"/>
                        </a:lnSpc>
                        <a:spcBef>
                          <a:spcPts val="0"/>
                        </a:spcBef>
                        <a:spcAft>
                          <a:spcPts val="0"/>
                        </a:spcAft>
                        <a:buNone/>
                      </a:pPr>
                      <a:r>
                        <a:t/>
                      </a:r>
                      <a:endParaRPr/>
                    </a:p>
                  </a:txBody>
                  <a:tcPr marT="91425" marB="91425" marR="91425" marL="91425"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solidFill>
                      <a:srgbClr val="F3F3F3"/>
                    </a:solidFill>
                  </a:tcPr>
                </a:tc>
                <a:tc>
                  <a:txBody>
                    <a:bodyPr/>
                    <a:lstStyle/>
                    <a:p>
                      <a:pPr indent="0" lvl="0" marL="0" rtl="0" algn="ctr">
                        <a:lnSpc>
                          <a:spcPct val="100000"/>
                        </a:lnSpc>
                        <a:spcBef>
                          <a:spcPts val="0"/>
                        </a:spcBef>
                        <a:spcAft>
                          <a:spcPts val="0"/>
                        </a:spcAft>
                        <a:buNone/>
                      </a:pPr>
                      <a:r>
                        <a:rPr lang="ar" sz="1200">
                          <a:solidFill>
                            <a:schemeClr val="dk1"/>
                          </a:solidFill>
                          <a:latin typeface="Mada"/>
                          <a:ea typeface="Mada"/>
                          <a:cs typeface="Mada"/>
                          <a:sym typeface="Mada"/>
                        </a:rPr>
                        <a:t>End stage renal disease.</a:t>
                      </a:r>
                      <a:endParaRPr/>
                    </a:p>
                  </a:txBody>
                  <a:tcPr marT="91425" marB="91425" marR="91425" marL="91425"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t/>
                      </a:r>
                      <a:endParaRPr/>
                    </a:p>
                  </a:txBody>
                  <a:tcPr marT="91425" marB="91425" marR="91425" marL="91425"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solidFill>
                      <a:srgbClr val="F3F3F3"/>
                    </a:solidFill>
                  </a:tcPr>
                </a:tc>
                <a:tc>
                  <a:txBody>
                    <a:bodyPr/>
                    <a:lstStyle/>
                    <a:p>
                      <a:pPr indent="0" lvl="0" marL="0" rtl="0" algn="ctr">
                        <a:lnSpc>
                          <a:spcPct val="100000"/>
                        </a:lnSpc>
                        <a:spcBef>
                          <a:spcPts val="0"/>
                        </a:spcBef>
                        <a:spcAft>
                          <a:spcPts val="0"/>
                        </a:spcAft>
                        <a:buNone/>
                      </a:pPr>
                      <a:r>
                        <a:rPr lang="ar" sz="1200">
                          <a:solidFill>
                            <a:schemeClr val="dk1"/>
                          </a:solidFill>
                          <a:latin typeface="Mada"/>
                          <a:ea typeface="Mada"/>
                          <a:cs typeface="Mada"/>
                          <a:sym typeface="Mada"/>
                        </a:rPr>
                        <a:t>Cancer of the head or neck, </a:t>
                      </a:r>
                      <a:r>
                        <a:rPr b="1" lang="ar" sz="1200">
                          <a:solidFill>
                            <a:schemeClr val="dk1"/>
                          </a:solidFill>
                          <a:latin typeface="Mada"/>
                          <a:ea typeface="Mada"/>
                          <a:cs typeface="Mada"/>
                          <a:sym typeface="Mada"/>
                        </a:rPr>
                        <a:t>Hodgkin, leukemia</a:t>
                      </a:r>
                      <a:r>
                        <a:rPr b="1" lang="ar">
                          <a:solidFill>
                            <a:schemeClr val="dk1"/>
                          </a:solidFill>
                        </a:rPr>
                        <a:t>.</a:t>
                      </a:r>
                      <a:endParaRPr b="1"/>
                    </a:p>
                  </a:txBody>
                  <a:tcPr marT="91425" marB="91425" marR="91425" marL="91425"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r>
            </a:tbl>
          </a:graphicData>
        </a:graphic>
      </p:graphicFrame>
      <p:pic>
        <p:nvPicPr>
          <p:cNvPr id="167" name="Google Shape;167;p13"/>
          <p:cNvPicPr preferRelativeResize="0"/>
          <p:nvPr/>
        </p:nvPicPr>
        <p:blipFill>
          <a:blip r:embed="rId3">
            <a:alphaModFix/>
          </a:blip>
          <a:stretch>
            <a:fillRect/>
          </a:stretch>
        </p:blipFill>
        <p:spPr>
          <a:xfrm>
            <a:off x="300213" y="9027749"/>
            <a:ext cx="345574" cy="412200"/>
          </a:xfrm>
          <a:prstGeom prst="rect">
            <a:avLst/>
          </a:prstGeom>
          <a:noFill/>
          <a:ln>
            <a:noFill/>
          </a:ln>
        </p:spPr>
      </p:pic>
      <p:pic>
        <p:nvPicPr>
          <p:cNvPr id="168" name="Google Shape;168;p13"/>
          <p:cNvPicPr preferRelativeResize="0"/>
          <p:nvPr/>
        </p:nvPicPr>
        <p:blipFill>
          <a:blip r:embed="rId4">
            <a:alphaModFix/>
          </a:blip>
          <a:stretch>
            <a:fillRect/>
          </a:stretch>
        </p:blipFill>
        <p:spPr>
          <a:xfrm>
            <a:off x="296090" y="7783500"/>
            <a:ext cx="345574" cy="379625"/>
          </a:xfrm>
          <a:prstGeom prst="rect">
            <a:avLst/>
          </a:prstGeom>
          <a:noFill/>
          <a:ln>
            <a:noFill/>
          </a:ln>
        </p:spPr>
      </p:pic>
      <p:pic>
        <p:nvPicPr>
          <p:cNvPr id="169" name="Google Shape;169;p13"/>
          <p:cNvPicPr preferRelativeResize="0"/>
          <p:nvPr/>
        </p:nvPicPr>
        <p:blipFill>
          <a:blip r:embed="rId5">
            <a:alphaModFix/>
          </a:blip>
          <a:stretch>
            <a:fillRect/>
          </a:stretch>
        </p:blipFill>
        <p:spPr>
          <a:xfrm flipH="1">
            <a:off x="264249" y="8381302"/>
            <a:ext cx="409251" cy="474725"/>
          </a:xfrm>
          <a:prstGeom prst="rect">
            <a:avLst/>
          </a:prstGeom>
          <a:noFill/>
          <a:ln>
            <a:noFill/>
          </a:ln>
        </p:spPr>
      </p:pic>
      <p:pic>
        <p:nvPicPr>
          <p:cNvPr id="170" name="Google Shape;170;p13"/>
          <p:cNvPicPr preferRelativeResize="0"/>
          <p:nvPr/>
        </p:nvPicPr>
        <p:blipFill>
          <a:blip r:embed="rId6">
            <a:alphaModFix/>
          </a:blip>
          <a:stretch>
            <a:fillRect/>
          </a:stretch>
        </p:blipFill>
        <p:spPr>
          <a:xfrm>
            <a:off x="3887025" y="6790278"/>
            <a:ext cx="345574" cy="474708"/>
          </a:xfrm>
          <a:prstGeom prst="rect">
            <a:avLst/>
          </a:prstGeom>
          <a:noFill/>
          <a:ln>
            <a:noFill/>
          </a:ln>
        </p:spPr>
      </p:pic>
      <p:sp>
        <p:nvSpPr>
          <p:cNvPr id="171" name="Google Shape;171;p13"/>
          <p:cNvSpPr/>
          <p:nvPr/>
        </p:nvSpPr>
        <p:spPr>
          <a:xfrm>
            <a:off x="3894927" y="7340350"/>
            <a:ext cx="345571" cy="330795"/>
          </a:xfrm>
          <a:custGeom>
            <a:rect b="b" l="l" r="r" t="t"/>
            <a:pathLst>
              <a:path extrusionOk="0" h="11882" w="11973">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solidFill>
            <a:srgbClr val="D5A6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2" name="Google Shape;172;p13"/>
          <p:cNvPicPr preferRelativeResize="0"/>
          <p:nvPr/>
        </p:nvPicPr>
        <p:blipFill>
          <a:blip r:embed="rId7">
            <a:alphaModFix/>
          </a:blip>
          <a:stretch>
            <a:fillRect/>
          </a:stretch>
        </p:blipFill>
        <p:spPr>
          <a:xfrm>
            <a:off x="3894923" y="7813588"/>
            <a:ext cx="345574" cy="379700"/>
          </a:xfrm>
          <a:prstGeom prst="rect">
            <a:avLst/>
          </a:prstGeom>
          <a:noFill/>
          <a:ln>
            <a:noFill/>
          </a:ln>
        </p:spPr>
      </p:pic>
      <p:pic>
        <p:nvPicPr>
          <p:cNvPr id="173" name="Google Shape;173;p13"/>
          <p:cNvPicPr preferRelativeResize="0"/>
          <p:nvPr/>
        </p:nvPicPr>
        <p:blipFill>
          <a:blip r:embed="rId8">
            <a:alphaModFix/>
          </a:blip>
          <a:stretch>
            <a:fillRect/>
          </a:stretch>
        </p:blipFill>
        <p:spPr>
          <a:xfrm>
            <a:off x="3887027" y="9044025"/>
            <a:ext cx="345574" cy="379651"/>
          </a:xfrm>
          <a:prstGeom prst="rect">
            <a:avLst/>
          </a:prstGeom>
          <a:noFill/>
          <a:ln>
            <a:noFill/>
          </a:ln>
        </p:spPr>
      </p:pic>
      <p:grpSp>
        <p:nvGrpSpPr>
          <p:cNvPr id="174" name="Google Shape;174;p13"/>
          <p:cNvGrpSpPr/>
          <p:nvPr/>
        </p:nvGrpSpPr>
        <p:grpSpPr>
          <a:xfrm>
            <a:off x="3894917" y="8420460"/>
            <a:ext cx="345576" cy="396410"/>
            <a:chOff x="6488975" y="3561525"/>
            <a:chExt cx="391100" cy="421175"/>
          </a:xfrm>
        </p:grpSpPr>
        <p:sp>
          <p:nvSpPr>
            <p:cNvPr id="175" name="Google Shape;175;p13"/>
            <p:cNvSpPr/>
            <p:nvPr/>
          </p:nvSpPr>
          <p:spPr>
            <a:xfrm>
              <a:off x="6564750" y="3615975"/>
              <a:ext cx="253850" cy="242200"/>
            </a:xfrm>
            <a:custGeom>
              <a:rect b="b" l="l" r="r" t="t"/>
              <a:pathLst>
                <a:path extrusionOk="0" h="9688" w="10154">
                  <a:moveTo>
                    <a:pt x="1514" y="0"/>
                  </a:moveTo>
                  <a:cubicBezTo>
                    <a:pt x="680" y="0"/>
                    <a:pt x="1" y="680"/>
                    <a:pt x="1" y="1513"/>
                  </a:cubicBezTo>
                  <a:cubicBezTo>
                    <a:pt x="1" y="2347"/>
                    <a:pt x="680" y="3027"/>
                    <a:pt x="1514" y="3027"/>
                  </a:cubicBezTo>
                  <a:cubicBezTo>
                    <a:pt x="971" y="3027"/>
                    <a:pt x="474" y="3317"/>
                    <a:pt x="202" y="3786"/>
                  </a:cubicBezTo>
                  <a:cubicBezTo>
                    <a:pt x="385" y="4427"/>
                    <a:pt x="516" y="5079"/>
                    <a:pt x="596" y="5739"/>
                  </a:cubicBezTo>
                  <a:cubicBezTo>
                    <a:pt x="858" y="5941"/>
                    <a:pt x="1182" y="6048"/>
                    <a:pt x="1514" y="6048"/>
                  </a:cubicBezTo>
                  <a:cubicBezTo>
                    <a:pt x="1210" y="6048"/>
                    <a:pt x="910" y="6142"/>
                    <a:pt x="657" y="6316"/>
                  </a:cubicBezTo>
                  <a:cubicBezTo>
                    <a:pt x="722" y="7159"/>
                    <a:pt x="741" y="8002"/>
                    <a:pt x="713" y="8845"/>
                  </a:cubicBezTo>
                  <a:cubicBezTo>
                    <a:pt x="723" y="9424"/>
                    <a:pt x="3156" y="9687"/>
                    <a:pt x="5499" y="9687"/>
                  </a:cubicBezTo>
                  <a:cubicBezTo>
                    <a:pt x="7629" y="9687"/>
                    <a:pt x="9685" y="9470"/>
                    <a:pt x="9774" y="9075"/>
                  </a:cubicBezTo>
                  <a:cubicBezTo>
                    <a:pt x="9933" y="8836"/>
                    <a:pt x="10046" y="8424"/>
                    <a:pt x="10153" y="7979"/>
                  </a:cubicBezTo>
                  <a:lnTo>
                    <a:pt x="9816" y="6793"/>
                  </a:lnTo>
                  <a:cubicBezTo>
                    <a:pt x="9947" y="6568"/>
                    <a:pt x="10013" y="6311"/>
                    <a:pt x="10013" y="6048"/>
                  </a:cubicBezTo>
                  <a:cubicBezTo>
                    <a:pt x="10013" y="5215"/>
                    <a:pt x="9333" y="4540"/>
                    <a:pt x="8500" y="4540"/>
                  </a:cubicBezTo>
                  <a:cubicBezTo>
                    <a:pt x="9333" y="4535"/>
                    <a:pt x="10013" y="3861"/>
                    <a:pt x="10013" y="3027"/>
                  </a:cubicBezTo>
                  <a:cubicBezTo>
                    <a:pt x="10013" y="2193"/>
                    <a:pt x="9333" y="1513"/>
                    <a:pt x="8500" y="1513"/>
                  </a:cubicBezTo>
                  <a:lnTo>
                    <a:pt x="7197" y="1626"/>
                  </a:lnTo>
                  <a:lnTo>
                    <a:pt x="4526" y="1672"/>
                  </a:lnTo>
                  <a:lnTo>
                    <a:pt x="4526" y="1672"/>
                  </a:lnTo>
                  <a:cubicBezTo>
                    <a:pt x="5248" y="1647"/>
                    <a:pt x="5941" y="1102"/>
                    <a:pt x="6316" y="548"/>
                  </a:cubicBezTo>
                  <a:lnTo>
                    <a:pt x="1514" y="0"/>
                  </a:ln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3"/>
            <p:cNvSpPr/>
            <p:nvPr/>
          </p:nvSpPr>
          <p:spPr>
            <a:xfrm>
              <a:off x="6569900" y="3753675"/>
              <a:ext cx="209350" cy="24650"/>
            </a:xfrm>
            <a:custGeom>
              <a:rect b="b" l="l" r="r" t="t"/>
              <a:pathLst>
                <a:path extrusionOk="0" h="986" w="8374">
                  <a:moveTo>
                    <a:pt x="376" y="1"/>
                  </a:moveTo>
                  <a:cubicBezTo>
                    <a:pt x="161" y="1"/>
                    <a:pt x="0" y="305"/>
                    <a:pt x="226" y="470"/>
                  </a:cubicBezTo>
                  <a:cubicBezTo>
                    <a:pt x="535" y="704"/>
                    <a:pt x="905" y="836"/>
                    <a:pt x="1289" y="836"/>
                  </a:cubicBezTo>
                  <a:cubicBezTo>
                    <a:pt x="2395" y="939"/>
                    <a:pt x="3510" y="986"/>
                    <a:pt x="4635" y="986"/>
                  </a:cubicBezTo>
                  <a:cubicBezTo>
                    <a:pt x="5768" y="986"/>
                    <a:pt x="6907" y="939"/>
                    <a:pt x="8041" y="836"/>
                  </a:cubicBezTo>
                  <a:cubicBezTo>
                    <a:pt x="8373" y="804"/>
                    <a:pt x="8338" y="324"/>
                    <a:pt x="8021" y="324"/>
                  </a:cubicBezTo>
                  <a:cubicBezTo>
                    <a:pt x="8012" y="324"/>
                    <a:pt x="8003" y="324"/>
                    <a:pt x="7994" y="325"/>
                  </a:cubicBezTo>
                  <a:cubicBezTo>
                    <a:pt x="6886" y="426"/>
                    <a:pt x="5773" y="476"/>
                    <a:pt x="4660" y="476"/>
                  </a:cubicBezTo>
                  <a:cubicBezTo>
                    <a:pt x="3548" y="476"/>
                    <a:pt x="2435" y="426"/>
                    <a:pt x="1327" y="325"/>
                  </a:cubicBezTo>
                  <a:cubicBezTo>
                    <a:pt x="1318" y="320"/>
                    <a:pt x="1308" y="320"/>
                    <a:pt x="1304" y="320"/>
                  </a:cubicBezTo>
                  <a:cubicBezTo>
                    <a:pt x="1027" y="320"/>
                    <a:pt x="760" y="231"/>
                    <a:pt x="540" y="63"/>
                  </a:cubicBezTo>
                  <a:cubicBezTo>
                    <a:pt x="485" y="19"/>
                    <a:pt x="429" y="1"/>
                    <a:pt x="37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3"/>
            <p:cNvSpPr/>
            <p:nvPr/>
          </p:nvSpPr>
          <p:spPr>
            <a:xfrm>
              <a:off x="6561725" y="3683225"/>
              <a:ext cx="217975" cy="31975"/>
            </a:xfrm>
            <a:custGeom>
              <a:rect b="b" l="l" r="r" t="t"/>
              <a:pathLst>
                <a:path extrusionOk="0" h="1279" w="8719">
                  <a:moveTo>
                    <a:pt x="8361" y="0"/>
                  </a:moveTo>
                  <a:cubicBezTo>
                    <a:pt x="8340" y="0"/>
                    <a:pt x="8317" y="3"/>
                    <a:pt x="8293" y="9"/>
                  </a:cubicBezTo>
                  <a:cubicBezTo>
                    <a:pt x="7337" y="235"/>
                    <a:pt x="6321" y="349"/>
                    <a:pt x="5228" y="349"/>
                  </a:cubicBezTo>
                  <a:cubicBezTo>
                    <a:pt x="4129" y="349"/>
                    <a:pt x="2953" y="234"/>
                    <a:pt x="1682" y="4"/>
                  </a:cubicBezTo>
                  <a:lnTo>
                    <a:pt x="1635" y="4"/>
                  </a:lnTo>
                  <a:cubicBezTo>
                    <a:pt x="1003" y="4"/>
                    <a:pt x="417" y="346"/>
                    <a:pt x="99" y="894"/>
                  </a:cubicBezTo>
                  <a:cubicBezTo>
                    <a:pt x="0" y="1068"/>
                    <a:pt x="127" y="1278"/>
                    <a:pt x="323" y="1278"/>
                  </a:cubicBezTo>
                  <a:cubicBezTo>
                    <a:pt x="417" y="1278"/>
                    <a:pt x="501" y="1232"/>
                    <a:pt x="544" y="1147"/>
                  </a:cubicBezTo>
                  <a:cubicBezTo>
                    <a:pt x="764" y="768"/>
                    <a:pt x="1171" y="529"/>
                    <a:pt x="1612" y="519"/>
                  </a:cubicBezTo>
                  <a:cubicBezTo>
                    <a:pt x="2901" y="748"/>
                    <a:pt x="4099" y="863"/>
                    <a:pt x="5222" y="863"/>
                  </a:cubicBezTo>
                  <a:cubicBezTo>
                    <a:pt x="6356" y="863"/>
                    <a:pt x="7414" y="745"/>
                    <a:pt x="8410" y="510"/>
                  </a:cubicBezTo>
                  <a:cubicBezTo>
                    <a:pt x="8718" y="441"/>
                    <a:pt x="8640" y="0"/>
                    <a:pt x="8361"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3"/>
            <p:cNvSpPr/>
            <p:nvPr/>
          </p:nvSpPr>
          <p:spPr>
            <a:xfrm>
              <a:off x="6599850" y="3726300"/>
              <a:ext cx="208325" cy="21350"/>
            </a:xfrm>
            <a:custGeom>
              <a:rect b="b" l="l" r="r" t="t"/>
              <a:pathLst>
                <a:path extrusionOk="0" h="854" w="8333">
                  <a:moveTo>
                    <a:pt x="356" y="1"/>
                  </a:moveTo>
                  <a:cubicBezTo>
                    <a:pt x="65" y="1"/>
                    <a:pt x="0" y="464"/>
                    <a:pt x="330" y="516"/>
                  </a:cubicBezTo>
                  <a:cubicBezTo>
                    <a:pt x="1399" y="727"/>
                    <a:pt x="2506" y="833"/>
                    <a:pt x="3643" y="833"/>
                  </a:cubicBezTo>
                  <a:cubicBezTo>
                    <a:pt x="4774" y="833"/>
                    <a:pt x="5935" y="728"/>
                    <a:pt x="7119" y="520"/>
                  </a:cubicBezTo>
                  <a:cubicBezTo>
                    <a:pt x="7395" y="525"/>
                    <a:pt x="7662" y="619"/>
                    <a:pt x="7878" y="792"/>
                  </a:cubicBezTo>
                  <a:cubicBezTo>
                    <a:pt x="7925" y="830"/>
                    <a:pt x="7981" y="848"/>
                    <a:pt x="8042" y="853"/>
                  </a:cubicBezTo>
                  <a:cubicBezTo>
                    <a:pt x="8117" y="853"/>
                    <a:pt x="8192" y="816"/>
                    <a:pt x="8243" y="755"/>
                  </a:cubicBezTo>
                  <a:cubicBezTo>
                    <a:pt x="8332" y="642"/>
                    <a:pt x="8314" y="483"/>
                    <a:pt x="8201" y="394"/>
                  </a:cubicBezTo>
                  <a:cubicBezTo>
                    <a:pt x="7887" y="146"/>
                    <a:pt x="7498" y="5"/>
                    <a:pt x="7096" y="5"/>
                  </a:cubicBezTo>
                  <a:cubicBezTo>
                    <a:pt x="7081" y="5"/>
                    <a:pt x="7067" y="5"/>
                    <a:pt x="7049" y="10"/>
                  </a:cubicBezTo>
                  <a:cubicBezTo>
                    <a:pt x="5889" y="216"/>
                    <a:pt x="4753" y="319"/>
                    <a:pt x="3647" y="319"/>
                  </a:cubicBezTo>
                  <a:cubicBezTo>
                    <a:pt x="2542" y="319"/>
                    <a:pt x="1467" y="216"/>
                    <a:pt x="429" y="10"/>
                  </a:cubicBezTo>
                  <a:cubicBezTo>
                    <a:pt x="403" y="4"/>
                    <a:pt x="379" y="1"/>
                    <a:pt x="35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3"/>
            <p:cNvSpPr/>
            <p:nvPr/>
          </p:nvSpPr>
          <p:spPr>
            <a:xfrm>
              <a:off x="6598975" y="3650275"/>
              <a:ext cx="207800" cy="21225"/>
            </a:xfrm>
            <a:custGeom>
              <a:rect b="b" l="l" r="r" t="t"/>
              <a:pathLst>
                <a:path extrusionOk="0" h="849" w="8312">
                  <a:moveTo>
                    <a:pt x="7074" y="1"/>
                  </a:moveTo>
                  <a:cubicBezTo>
                    <a:pt x="7060" y="1"/>
                    <a:pt x="7046" y="1"/>
                    <a:pt x="7027" y="6"/>
                  </a:cubicBezTo>
                  <a:cubicBezTo>
                    <a:pt x="5868" y="212"/>
                    <a:pt x="4732" y="315"/>
                    <a:pt x="3626" y="315"/>
                  </a:cubicBezTo>
                  <a:cubicBezTo>
                    <a:pt x="2520" y="315"/>
                    <a:pt x="1445" y="212"/>
                    <a:pt x="408" y="6"/>
                  </a:cubicBezTo>
                  <a:cubicBezTo>
                    <a:pt x="392" y="3"/>
                    <a:pt x="378" y="2"/>
                    <a:pt x="363" y="2"/>
                  </a:cubicBezTo>
                  <a:cubicBezTo>
                    <a:pt x="72" y="2"/>
                    <a:pt x="1" y="440"/>
                    <a:pt x="309" y="512"/>
                  </a:cubicBezTo>
                  <a:cubicBezTo>
                    <a:pt x="1378" y="723"/>
                    <a:pt x="2484" y="828"/>
                    <a:pt x="3622" y="828"/>
                  </a:cubicBezTo>
                  <a:cubicBezTo>
                    <a:pt x="4752" y="828"/>
                    <a:pt x="5913" y="724"/>
                    <a:pt x="7098" y="516"/>
                  </a:cubicBezTo>
                  <a:cubicBezTo>
                    <a:pt x="7374" y="521"/>
                    <a:pt x="7641" y="615"/>
                    <a:pt x="7857" y="788"/>
                  </a:cubicBezTo>
                  <a:cubicBezTo>
                    <a:pt x="7904" y="825"/>
                    <a:pt x="7960" y="844"/>
                    <a:pt x="8021" y="849"/>
                  </a:cubicBezTo>
                  <a:cubicBezTo>
                    <a:pt x="8096" y="844"/>
                    <a:pt x="8171" y="807"/>
                    <a:pt x="8222" y="751"/>
                  </a:cubicBezTo>
                  <a:cubicBezTo>
                    <a:pt x="8311" y="638"/>
                    <a:pt x="8292" y="474"/>
                    <a:pt x="8180" y="390"/>
                  </a:cubicBezTo>
                  <a:cubicBezTo>
                    <a:pt x="7866" y="137"/>
                    <a:pt x="7477" y="1"/>
                    <a:pt x="707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3"/>
            <p:cNvSpPr/>
            <p:nvPr/>
          </p:nvSpPr>
          <p:spPr>
            <a:xfrm>
              <a:off x="6600175" y="3788050"/>
              <a:ext cx="214175" cy="32900"/>
            </a:xfrm>
            <a:custGeom>
              <a:rect b="b" l="l" r="r" t="t"/>
              <a:pathLst>
                <a:path extrusionOk="0" h="1316" w="8567">
                  <a:moveTo>
                    <a:pt x="8196" y="1"/>
                  </a:moveTo>
                  <a:cubicBezTo>
                    <a:pt x="8133" y="1"/>
                    <a:pt x="8067" y="27"/>
                    <a:pt x="8010" y="88"/>
                  </a:cubicBezTo>
                  <a:cubicBezTo>
                    <a:pt x="7771" y="341"/>
                    <a:pt x="7439" y="487"/>
                    <a:pt x="7087" y="491"/>
                  </a:cubicBezTo>
                  <a:cubicBezTo>
                    <a:pt x="7081" y="490"/>
                    <a:pt x="7075" y="489"/>
                    <a:pt x="7070" y="489"/>
                  </a:cubicBezTo>
                  <a:cubicBezTo>
                    <a:pt x="7059" y="489"/>
                    <a:pt x="7048" y="491"/>
                    <a:pt x="7036" y="491"/>
                  </a:cubicBezTo>
                  <a:cubicBezTo>
                    <a:pt x="5991" y="697"/>
                    <a:pt x="4926" y="801"/>
                    <a:pt x="3828" y="801"/>
                  </a:cubicBezTo>
                  <a:cubicBezTo>
                    <a:pt x="2729" y="801"/>
                    <a:pt x="1596" y="697"/>
                    <a:pt x="416" y="491"/>
                  </a:cubicBezTo>
                  <a:cubicBezTo>
                    <a:pt x="395" y="487"/>
                    <a:pt x="376" y="486"/>
                    <a:pt x="357" y="486"/>
                  </a:cubicBezTo>
                  <a:cubicBezTo>
                    <a:pt x="60" y="486"/>
                    <a:pt x="0" y="953"/>
                    <a:pt x="327" y="1002"/>
                  </a:cubicBezTo>
                  <a:cubicBezTo>
                    <a:pt x="1484" y="1203"/>
                    <a:pt x="2655" y="1311"/>
                    <a:pt x="3831" y="1316"/>
                  </a:cubicBezTo>
                  <a:cubicBezTo>
                    <a:pt x="4932" y="1316"/>
                    <a:pt x="6033" y="1213"/>
                    <a:pt x="7115" y="1002"/>
                  </a:cubicBezTo>
                  <a:cubicBezTo>
                    <a:pt x="7598" y="997"/>
                    <a:pt x="8057" y="791"/>
                    <a:pt x="8390" y="440"/>
                  </a:cubicBezTo>
                  <a:cubicBezTo>
                    <a:pt x="8567" y="248"/>
                    <a:pt x="8393" y="1"/>
                    <a:pt x="8196"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3"/>
            <p:cNvSpPr/>
            <p:nvPr/>
          </p:nvSpPr>
          <p:spPr>
            <a:xfrm>
              <a:off x="6571900" y="3616075"/>
              <a:ext cx="150650" cy="34375"/>
            </a:xfrm>
            <a:custGeom>
              <a:rect b="b" l="l" r="r" t="t"/>
              <a:pathLst>
                <a:path extrusionOk="0" h="1375" w="6026">
                  <a:moveTo>
                    <a:pt x="1209" y="1"/>
                  </a:moveTo>
                  <a:cubicBezTo>
                    <a:pt x="727" y="1"/>
                    <a:pt x="279" y="234"/>
                    <a:pt x="1" y="624"/>
                  </a:cubicBezTo>
                  <a:cubicBezTo>
                    <a:pt x="202" y="551"/>
                    <a:pt x="412" y="516"/>
                    <a:pt x="622" y="516"/>
                  </a:cubicBezTo>
                  <a:cubicBezTo>
                    <a:pt x="887" y="516"/>
                    <a:pt x="1151" y="573"/>
                    <a:pt x="1397" y="685"/>
                  </a:cubicBezTo>
                  <a:cubicBezTo>
                    <a:pt x="2434" y="1141"/>
                    <a:pt x="3458" y="1375"/>
                    <a:pt x="4492" y="1375"/>
                  </a:cubicBezTo>
                  <a:cubicBezTo>
                    <a:pt x="4734" y="1375"/>
                    <a:pt x="4977" y="1362"/>
                    <a:pt x="5220" y="1336"/>
                  </a:cubicBezTo>
                  <a:cubicBezTo>
                    <a:pt x="5529" y="1121"/>
                    <a:pt x="5805" y="854"/>
                    <a:pt x="6026" y="549"/>
                  </a:cubicBezTo>
                  <a:lnTo>
                    <a:pt x="1224" y="1"/>
                  </a:lnTo>
                  <a:cubicBezTo>
                    <a:pt x="1219" y="1"/>
                    <a:pt x="1214" y="1"/>
                    <a:pt x="1209"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3"/>
            <p:cNvSpPr/>
            <p:nvPr/>
          </p:nvSpPr>
          <p:spPr>
            <a:xfrm>
              <a:off x="6488975" y="3561525"/>
              <a:ext cx="391000" cy="421175"/>
            </a:xfrm>
            <a:custGeom>
              <a:rect b="b" l="l" r="r" t="t"/>
              <a:pathLst>
                <a:path extrusionOk="0" h="16847" w="15640">
                  <a:moveTo>
                    <a:pt x="3941" y="1"/>
                  </a:moveTo>
                  <a:cubicBezTo>
                    <a:pt x="3451" y="1"/>
                    <a:pt x="2961" y="92"/>
                    <a:pt x="2498" y="276"/>
                  </a:cubicBezTo>
                  <a:cubicBezTo>
                    <a:pt x="1542" y="646"/>
                    <a:pt x="779" y="1391"/>
                    <a:pt x="376" y="2333"/>
                  </a:cubicBezTo>
                  <a:lnTo>
                    <a:pt x="315" y="2492"/>
                  </a:lnTo>
                  <a:cubicBezTo>
                    <a:pt x="1" y="3340"/>
                    <a:pt x="104" y="4282"/>
                    <a:pt x="586" y="5045"/>
                  </a:cubicBezTo>
                  <a:cubicBezTo>
                    <a:pt x="947" y="5617"/>
                    <a:pt x="1205" y="6292"/>
                    <a:pt x="1378" y="7032"/>
                  </a:cubicBezTo>
                  <a:lnTo>
                    <a:pt x="1594" y="8222"/>
                  </a:lnTo>
                  <a:cubicBezTo>
                    <a:pt x="1800" y="9960"/>
                    <a:pt x="1683" y="11895"/>
                    <a:pt x="1519" y="13586"/>
                  </a:cubicBezTo>
                  <a:cubicBezTo>
                    <a:pt x="1472" y="14148"/>
                    <a:pt x="1884" y="14640"/>
                    <a:pt x="2442" y="14696"/>
                  </a:cubicBezTo>
                  <a:cubicBezTo>
                    <a:pt x="2474" y="14699"/>
                    <a:pt x="2506" y="14701"/>
                    <a:pt x="2538" y="14701"/>
                  </a:cubicBezTo>
                  <a:cubicBezTo>
                    <a:pt x="3056" y="14701"/>
                    <a:pt x="3504" y="14313"/>
                    <a:pt x="3561" y="13787"/>
                  </a:cubicBezTo>
                  <a:cubicBezTo>
                    <a:pt x="3777" y="11614"/>
                    <a:pt x="3814" y="9908"/>
                    <a:pt x="3679" y="8433"/>
                  </a:cubicBezTo>
                  <a:cubicBezTo>
                    <a:pt x="3515" y="6573"/>
                    <a:pt x="3074" y="5102"/>
                    <a:pt x="2334" y="3935"/>
                  </a:cubicBezTo>
                  <a:cubicBezTo>
                    <a:pt x="2193" y="3720"/>
                    <a:pt x="2161" y="3453"/>
                    <a:pt x="2245" y="3209"/>
                  </a:cubicBezTo>
                  <a:cubicBezTo>
                    <a:pt x="2254" y="3185"/>
                    <a:pt x="2268" y="3148"/>
                    <a:pt x="2278" y="3129"/>
                  </a:cubicBezTo>
                  <a:cubicBezTo>
                    <a:pt x="2460" y="2694"/>
                    <a:pt x="2816" y="2352"/>
                    <a:pt x="3257" y="2178"/>
                  </a:cubicBezTo>
                  <a:cubicBezTo>
                    <a:pt x="3477" y="2092"/>
                    <a:pt x="3710" y="2049"/>
                    <a:pt x="3943" y="2049"/>
                  </a:cubicBezTo>
                  <a:cubicBezTo>
                    <a:pt x="4205" y="2049"/>
                    <a:pt x="4468" y="2104"/>
                    <a:pt x="4714" y="2216"/>
                  </a:cubicBezTo>
                  <a:cubicBezTo>
                    <a:pt x="5747" y="2672"/>
                    <a:pt x="6787" y="2901"/>
                    <a:pt x="7828" y="2901"/>
                  </a:cubicBezTo>
                  <a:cubicBezTo>
                    <a:pt x="8868" y="2901"/>
                    <a:pt x="9910" y="2672"/>
                    <a:pt x="10945" y="2216"/>
                  </a:cubicBezTo>
                  <a:cubicBezTo>
                    <a:pt x="11192" y="2106"/>
                    <a:pt x="11457" y="2051"/>
                    <a:pt x="11721" y="2051"/>
                  </a:cubicBezTo>
                  <a:cubicBezTo>
                    <a:pt x="11952" y="2051"/>
                    <a:pt x="12183" y="2093"/>
                    <a:pt x="12402" y="2178"/>
                  </a:cubicBezTo>
                  <a:cubicBezTo>
                    <a:pt x="12842" y="2352"/>
                    <a:pt x="13198" y="2694"/>
                    <a:pt x="13381" y="3129"/>
                  </a:cubicBezTo>
                  <a:cubicBezTo>
                    <a:pt x="13390" y="3148"/>
                    <a:pt x="13395" y="3167"/>
                    <a:pt x="13404" y="3185"/>
                  </a:cubicBezTo>
                  <a:cubicBezTo>
                    <a:pt x="13526" y="3499"/>
                    <a:pt x="13550" y="3837"/>
                    <a:pt x="13470" y="4160"/>
                  </a:cubicBezTo>
                  <a:cubicBezTo>
                    <a:pt x="13109" y="5767"/>
                    <a:pt x="12983" y="7589"/>
                    <a:pt x="13086" y="9744"/>
                  </a:cubicBezTo>
                  <a:cubicBezTo>
                    <a:pt x="13161" y="11056"/>
                    <a:pt x="12425" y="12279"/>
                    <a:pt x="11235" y="12832"/>
                  </a:cubicBezTo>
                  <a:cubicBezTo>
                    <a:pt x="11212" y="12836"/>
                    <a:pt x="11198" y="12850"/>
                    <a:pt x="11174" y="12860"/>
                  </a:cubicBezTo>
                  <a:cubicBezTo>
                    <a:pt x="10326" y="13286"/>
                    <a:pt x="9914" y="14265"/>
                    <a:pt x="10153" y="15184"/>
                  </a:cubicBezTo>
                  <a:lnTo>
                    <a:pt x="10350" y="15905"/>
                  </a:lnTo>
                  <a:cubicBezTo>
                    <a:pt x="10406" y="16135"/>
                    <a:pt x="10495" y="16359"/>
                    <a:pt x="10612" y="16570"/>
                  </a:cubicBezTo>
                  <a:cubicBezTo>
                    <a:pt x="10706" y="16744"/>
                    <a:pt x="10786" y="16837"/>
                    <a:pt x="10996" y="16847"/>
                  </a:cubicBezTo>
                  <a:lnTo>
                    <a:pt x="11010" y="16847"/>
                  </a:lnTo>
                  <a:cubicBezTo>
                    <a:pt x="11320" y="16847"/>
                    <a:pt x="11474" y="16509"/>
                    <a:pt x="11582" y="16289"/>
                  </a:cubicBezTo>
                  <a:lnTo>
                    <a:pt x="12074" y="14739"/>
                  </a:lnTo>
                  <a:cubicBezTo>
                    <a:pt x="12074" y="14724"/>
                    <a:pt x="12083" y="14706"/>
                    <a:pt x="12097" y="14696"/>
                  </a:cubicBezTo>
                  <a:cubicBezTo>
                    <a:pt x="14046" y="13792"/>
                    <a:pt x="15250" y="11787"/>
                    <a:pt x="15138" y="9641"/>
                  </a:cubicBezTo>
                  <a:cubicBezTo>
                    <a:pt x="15044" y="7683"/>
                    <a:pt x="15152" y="6034"/>
                    <a:pt x="15471" y="4619"/>
                  </a:cubicBezTo>
                  <a:cubicBezTo>
                    <a:pt x="15639" y="3893"/>
                    <a:pt x="15583" y="3134"/>
                    <a:pt x="15316" y="2441"/>
                  </a:cubicBezTo>
                  <a:cubicBezTo>
                    <a:pt x="15302" y="2403"/>
                    <a:pt x="15283" y="2366"/>
                    <a:pt x="15269" y="2328"/>
                  </a:cubicBezTo>
                  <a:cubicBezTo>
                    <a:pt x="14871" y="1386"/>
                    <a:pt x="14107" y="646"/>
                    <a:pt x="13152" y="276"/>
                  </a:cubicBezTo>
                  <a:cubicBezTo>
                    <a:pt x="12687" y="95"/>
                    <a:pt x="12197" y="4"/>
                    <a:pt x="11707" y="4"/>
                  </a:cubicBezTo>
                  <a:cubicBezTo>
                    <a:pt x="11161" y="4"/>
                    <a:pt x="10615" y="117"/>
                    <a:pt x="10106" y="342"/>
                  </a:cubicBezTo>
                  <a:cubicBezTo>
                    <a:pt x="9338" y="681"/>
                    <a:pt x="8580" y="851"/>
                    <a:pt x="7823" y="851"/>
                  </a:cubicBezTo>
                  <a:cubicBezTo>
                    <a:pt x="7066" y="851"/>
                    <a:pt x="6309" y="681"/>
                    <a:pt x="5543" y="342"/>
                  </a:cubicBezTo>
                  <a:cubicBezTo>
                    <a:pt x="5034" y="115"/>
                    <a:pt x="4488" y="1"/>
                    <a:pt x="3941"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3"/>
            <p:cNvSpPr/>
            <p:nvPr/>
          </p:nvSpPr>
          <p:spPr>
            <a:xfrm>
              <a:off x="6524700" y="3636575"/>
              <a:ext cx="59650" cy="292125"/>
            </a:xfrm>
            <a:custGeom>
              <a:rect b="b" l="l" r="r" t="t"/>
              <a:pathLst>
                <a:path extrusionOk="0" h="11685" w="2386">
                  <a:moveTo>
                    <a:pt x="914" y="1"/>
                  </a:moveTo>
                  <a:lnTo>
                    <a:pt x="914" y="1"/>
                  </a:lnTo>
                  <a:cubicBezTo>
                    <a:pt x="558" y="183"/>
                    <a:pt x="277" y="493"/>
                    <a:pt x="123" y="863"/>
                  </a:cubicBezTo>
                  <a:cubicBezTo>
                    <a:pt x="108" y="886"/>
                    <a:pt x="99" y="914"/>
                    <a:pt x="90" y="942"/>
                  </a:cubicBezTo>
                  <a:cubicBezTo>
                    <a:pt x="1" y="1186"/>
                    <a:pt x="34" y="1453"/>
                    <a:pt x="179" y="1669"/>
                  </a:cubicBezTo>
                  <a:cubicBezTo>
                    <a:pt x="919" y="2840"/>
                    <a:pt x="1359" y="4311"/>
                    <a:pt x="1523" y="6166"/>
                  </a:cubicBezTo>
                  <a:cubicBezTo>
                    <a:pt x="1655" y="7642"/>
                    <a:pt x="1617" y="9343"/>
                    <a:pt x="1406" y="11521"/>
                  </a:cubicBezTo>
                  <a:cubicBezTo>
                    <a:pt x="1402" y="11577"/>
                    <a:pt x="1392" y="11629"/>
                    <a:pt x="1373" y="11685"/>
                  </a:cubicBezTo>
                  <a:cubicBezTo>
                    <a:pt x="1790" y="11573"/>
                    <a:pt x="2090" y="11216"/>
                    <a:pt x="2132" y="10790"/>
                  </a:cubicBezTo>
                  <a:cubicBezTo>
                    <a:pt x="2348" y="8616"/>
                    <a:pt x="2385" y="6916"/>
                    <a:pt x="2250" y="5435"/>
                  </a:cubicBezTo>
                  <a:cubicBezTo>
                    <a:pt x="2090" y="3580"/>
                    <a:pt x="1645" y="2109"/>
                    <a:pt x="905" y="938"/>
                  </a:cubicBezTo>
                  <a:cubicBezTo>
                    <a:pt x="764" y="722"/>
                    <a:pt x="732" y="455"/>
                    <a:pt x="821" y="212"/>
                  </a:cubicBezTo>
                  <a:cubicBezTo>
                    <a:pt x="830" y="188"/>
                    <a:pt x="839" y="155"/>
                    <a:pt x="849" y="132"/>
                  </a:cubicBezTo>
                  <a:cubicBezTo>
                    <a:pt x="872" y="85"/>
                    <a:pt x="891" y="43"/>
                    <a:pt x="914"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3"/>
            <p:cNvSpPr/>
            <p:nvPr/>
          </p:nvSpPr>
          <p:spPr>
            <a:xfrm>
              <a:off x="6510425" y="3561525"/>
              <a:ext cx="369650" cy="349725"/>
            </a:xfrm>
            <a:custGeom>
              <a:rect b="b" l="l" r="r" t="t"/>
              <a:pathLst>
                <a:path extrusionOk="0" h="13989" w="14786">
                  <a:moveTo>
                    <a:pt x="3090" y="1"/>
                  </a:moveTo>
                  <a:cubicBezTo>
                    <a:pt x="2600" y="1"/>
                    <a:pt x="2110" y="92"/>
                    <a:pt x="1645" y="276"/>
                  </a:cubicBezTo>
                  <a:cubicBezTo>
                    <a:pt x="993" y="529"/>
                    <a:pt x="422" y="960"/>
                    <a:pt x="0" y="1518"/>
                  </a:cubicBezTo>
                  <a:cubicBezTo>
                    <a:pt x="281" y="1307"/>
                    <a:pt x="590" y="1134"/>
                    <a:pt x="914" y="1002"/>
                  </a:cubicBezTo>
                  <a:cubicBezTo>
                    <a:pt x="1377" y="824"/>
                    <a:pt x="1865" y="734"/>
                    <a:pt x="2353" y="734"/>
                  </a:cubicBezTo>
                  <a:cubicBezTo>
                    <a:pt x="2901" y="734"/>
                    <a:pt x="3448" y="847"/>
                    <a:pt x="3959" y="1073"/>
                  </a:cubicBezTo>
                  <a:cubicBezTo>
                    <a:pt x="4727" y="1412"/>
                    <a:pt x="5485" y="1582"/>
                    <a:pt x="6243" y="1582"/>
                  </a:cubicBezTo>
                  <a:cubicBezTo>
                    <a:pt x="7001" y="1582"/>
                    <a:pt x="7758" y="1412"/>
                    <a:pt x="8527" y="1073"/>
                  </a:cubicBezTo>
                  <a:cubicBezTo>
                    <a:pt x="9037" y="845"/>
                    <a:pt x="9584" y="731"/>
                    <a:pt x="10132" y="731"/>
                  </a:cubicBezTo>
                  <a:cubicBezTo>
                    <a:pt x="10620" y="731"/>
                    <a:pt x="11108" y="821"/>
                    <a:pt x="11572" y="1002"/>
                  </a:cubicBezTo>
                  <a:cubicBezTo>
                    <a:pt x="12523" y="1377"/>
                    <a:pt x="13287" y="2117"/>
                    <a:pt x="13690" y="3059"/>
                  </a:cubicBezTo>
                  <a:cubicBezTo>
                    <a:pt x="13704" y="3096"/>
                    <a:pt x="13722" y="3139"/>
                    <a:pt x="13736" y="3171"/>
                  </a:cubicBezTo>
                  <a:cubicBezTo>
                    <a:pt x="14004" y="3865"/>
                    <a:pt x="14055" y="4624"/>
                    <a:pt x="13891" y="5350"/>
                  </a:cubicBezTo>
                  <a:cubicBezTo>
                    <a:pt x="13572" y="6769"/>
                    <a:pt x="13460" y="8409"/>
                    <a:pt x="13558" y="10372"/>
                  </a:cubicBezTo>
                  <a:cubicBezTo>
                    <a:pt x="13624" y="11684"/>
                    <a:pt x="13202" y="12972"/>
                    <a:pt x="12368" y="13989"/>
                  </a:cubicBezTo>
                  <a:cubicBezTo>
                    <a:pt x="13662" y="12925"/>
                    <a:pt x="14369" y="11314"/>
                    <a:pt x="14285" y="9641"/>
                  </a:cubicBezTo>
                  <a:cubicBezTo>
                    <a:pt x="14191" y="7683"/>
                    <a:pt x="14299" y="6034"/>
                    <a:pt x="14622" y="4619"/>
                  </a:cubicBezTo>
                  <a:cubicBezTo>
                    <a:pt x="14786" y="3893"/>
                    <a:pt x="14734" y="3134"/>
                    <a:pt x="14467" y="2441"/>
                  </a:cubicBezTo>
                  <a:cubicBezTo>
                    <a:pt x="14453" y="2403"/>
                    <a:pt x="14435" y="2366"/>
                    <a:pt x="14420" y="2328"/>
                  </a:cubicBezTo>
                  <a:cubicBezTo>
                    <a:pt x="14022" y="1386"/>
                    <a:pt x="13254" y="646"/>
                    <a:pt x="12303" y="276"/>
                  </a:cubicBezTo>
                  <a:cubicBezTo>
                    <a:pt x="11838" y="95"/>
                    <a:pt x="11348" y="4"/>
                    <a:pt x="10859" y="4"/>
                  </a:cubicBezTo>
                  <a:cubicBezTo>
                    <a:pt x="10312" y="4"/>
                    <a:pt x="9767" y="117"/>
                    <a:pt x="9258" y="342"/>
                  </a:cubicBezTo>
                  <a:cubicBezTo>
                    <a:pt x="8489" y="681"/>
                    <a:pt x="7732" y="851"/>
                    <a:pt x="6974" y="851"/>
                  </a:cubicBezTo>
                  <a:cubicBezTo>
                    <a:pt x="6216" y="851"/>
                    <a:pt x="5458" y="681"/>
                    <a:pt x="4690" y="342"/>
                  </a:cubicBezTo>
                  <a:cubicBezTo>
                    <a:pt x="4181" y="115"/>
                    <a:pt x="3636" y="1"/>
                    <a:pt x="3090"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85" name="Google Shape;185;p13"/>
          <p:cNvPicPr preferRelativeResize="0"/>
          <p:nvPr/>
        </p:nvPicPr>
        <p:blipFill>
          <a:blip r:embed="rId9">
            <a:alphaModFix/>
          </a:blip>
          <a:stretch>
            <a:fillRect/>
          </a:stretch>
        </p:blipFill>
        <p:spPr>
          <a:xfrm>
            <a:off x="328674" y="7361411"/>
            <a:ext cx="288650" cy="288650"/>
          </a:xfrm>
          <a:prstGeom prst="rect">
            <a:avLst/>
          </a:prstGeom>
          <a:noFill/>
          <a:ln>
            <a:noFill/>
          </a:ln>
        </p:spPr>
      </p:pic>
      <p:pic>
        <p:nvPicPr>
          <p:cNvPr id="186" name="Google Shape;186;p13"/>
          <p:cNvPicPr preferRelativeResize="0"/>
          <p:nvPr/>
        </p:nvPicPr>
        <p:blipFill>
          <a:blip r:embed="rId10">
            <a:alphaModFix/>
          </a:blip>
          <a:stretch>
            <a:fillRect/>
          </a:stretch>
        </p:blipFill>
        <p:spPr>
          <a:xfrm>
            <a:off x="284224" y="6853378"/>
            <a:ext cx="369300" cy="369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4"/>
          <p:cNvSpPr txBox="1"/>
          <p:nvPr>
            <p:ph idx="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t>‹#›</a:t>
            </a:fld>
            <a:endParaRPr/>
          </a:p>
        </p:txBody>
      </p:sp>
      <p:cxnSp>
        <p:nvCxnSpPr>
          <p:cNvPr id="192" name="Google Shape;192;p14"/>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193" name="Google Shape;193;p14"/>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Active TB Clinical presentation</a:t>
            </a:r>
            <a:endParaRPr b="1" sz="2600">
              <a:latin typeface="Mada"/>
              <a:ea typeface="Mada"/>
              <a:cs typeface="Mada"/>
              <a:sym typeface="Mada"/>
            </a:endParaRPr>
          </a:p>
        </p:txBody>
      </p:sp>
      <p:sp>
        <p:nvSpPr>
          <p:cNvPr id="194" name="Google Shape;194;p14"/>
          <p:cNvSpPr txBox="1"/>
          <p:nvPr/>
        </p:nvSpPr>
        <p:spPr>
          <a:xfrm>
            <a:off x="247500" y="752450"/>
            <a:ext cx="58269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General symptoms </a:t>
            </a:r>
            <a:endParaRPr b="1" sz="2200">
              <a:highlight>
                <a:schemeClr val="accent4"/>
              </a:highlight>
              <a:latin typeface="Mada"/>
              <a:ea typeface="Mada"/>
              <a:cs typeface="Mada"/>
              <a:sym typeface="Mada"/>
            </a:endParaRPr>
          </a:p>
        </p:txBody>
      </p:sp>
      <p:sp>
        <p:nvSpPr>
          <p:cNvPr id="195" name="Google Shape;195;p14"/>
          <p:cNvSpPr txBox="1"/>
          <p:nvPr/>
        </p:nvSpPr>
        <p:spPr>
          <a:xfrm>
            <a:off x="247500" y="7893650"/>
            <a:ext cx="58269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Disseminated </a:t>
            </a:r>
            <a:r>
              <a:rPr b="1" lang="ar" sz="2200">
                <a:solidFill>
                  <a:schemeClr val="dk1"/>
                </a:solidFill>
                <a:highlight>
                  <a:schemeClr val="accent4"/>
                </a:highlight>
                <a:latin typeface="Mada"/>
                <a:ea typeface="Mada"/>
                <a:cs typeface="Mada"/>
                <a:sym typeface="Mada"/>
              </a:rPr>
              <a:t>(Miliary) </a:t>
            </a:r>
            <a:r>
              <a:rPr b="1" lang="ar" sz="2200">
                <a:highlight>
                  <a:schemeClr val="accent4"/>
                </a:highlight>
                <a:latin typeface="Mada"/>
                <a:ea typeface="Mada"/>
                <a:cs typeface="Mada"/>
                <a:sym typeface="Mada"/>
              </a:rPr>
              <a:t>TB</a:t>
            </a:r>
            <a:endParaRPr b="1" sz="2200">
              <a:highlight>
                <a:schemeClr val="accent4"/>
              </a:highlight>
              <a:latin typeface="Mada"/>
              <a:ea typeface="Mada"/>
              <a:cs typeface="Mada"/>
              <a:sym typeface="Mada"/>
            </a:endParaRPr>
          </a:p>
        </p:txBody>
      </p:sp>
      <p:sp>
        <p:nvSpPr>
          <p:cNvPr id="196" name="Google Shape;196;p14"/>
          <p:cNvSpPr txBox="1"/>
          <p:nvPr/>
        </p:nvSpPr>
        <p:spPr>
          <a:xfrm>
            <a:off x="247500" y="2174486"/>
            <a:ext cx="58269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Pulmonary</a:t>
            </a:r>
            <a:r>
              <a:rPr b="1" lang="ar" sz="2200">
                <a:highlight>
                  <a:schemeClr val="accent4"/>
                </a:highlight>
                <a:latin typeface="Mada"/>
                <a:ea typeface="Mada"/>
                <a:cs typeface="Mada"/>
                <a:sym typeface="Mada"/>
              </a:rPr>
              <a:t> TB </a:t>
            </a:r>
            <a:endParaRPr b="1" sz="2200">
              <a:highlight>
                <a:schemeClr val="accent4"/>
              </a:highlight>
              <a:latin typeface="Mada"/>
              <a:ea typeface="Mada"/>
              <a:cs typeface="Mada"/>
              <a:sym typeface="Mada"/>
            </a:endParaRPr>
          </a:p>
        </p:txBody>
      </p:sp>
      <p:sp>
        <p:nvSpPr>
          <p:cNvPr id="197" name="Google Shape;197;p14"/>
          <p:cNvSpPr txBox="1"/>
          <p:nvPr/>
        </p:nvSpPr>
        <p:spPr>
          <a:xfrm>
            <a:off x="91550" y="2396480"/>
            <a:ext cx="7612800" cy="1590300"/>
          </a:xfrm>
          <a:prstGeom prst="rect">
            <a:avLst/>
          </a:prstGeom>
          <a:noFill/>
          <a:ln>
            <a:noFill/>
          </a:ln>
        </p:spPr>
        <p:txBody>
          <a:bodyPr anchorCtr="0" anchor="t" bIns="232875" lIns="232875" spcFirstLastPara="1" rIns="232875" wrap="square" tIns="232875">
            <a:noAutofit/>
          </a:bodyPr>
          <a:lstStyle/>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Cough </a:t>
            </a:r>
            <a:r>
              <a:rPr b="1" lang="ar" sz="1200">
                <a:solidFill>
                  <a:srgbClr val="1C4587"/>
                </a:solidFill>
                <a:latin typeface="Mada"/>
                <a:ea typeface="Mada"/>
                <a:cs typeface="Mada"/>
                <a:sym typeface="Mada"/>
              </a:rPr>
              <a:t>with purulent sputum</a:t>
            </a:r>
            <a:r>
              <a:rPr lang="ar" sz="1200">
                <a:solidFill>
                  <a:srgbClr val="1C4587"/>
                </a:solidFill>
                <a:latin typeface="Mada"/>
                <a:ea typeface="Mada"/>
                <a:cs typeface="Mada"/>
                <a:sym typeface="Mada"/>
              </a:rPr>
              <a:t> </a:t>
            </a:r>
            <a:r>
              <a:rPr lang="ar" sz="1200">
                <a:solidFill>
                  <a:srgbClr val="6AA84F"/>
                </a:solidFill>
                <a:latin typeface="Mada"/>
                <a:ea typeface="Mada"/>
                <a:cs typeface="Mada"/>
                <a:sym typeface="Mada"/>
              </a:rPr>
              <a:t>that is occasionally blood-streaked</a:t>
            </a:r>
            <a:r>
              <a:rPr lang="ar" sz="1200">
                <a:solidFill>
                  <a:schemeClr val="dk1"/>
                </a:solidFill>
                <a:latin typeface="Mada"/>
                <a:ea typeface="Mada"/>
                <a:cs typeface="Mada"/>
                <a:sym typeface="Mada"/>
              </a:rPr>
              <a:t> </a:t>
            </a:r>
            <a:r>
              <a:rPr b="1" lang="ar" sz="1200">
                <a:solidFill>
                  <a:srgbClr val="CC0000"/>
                </a:solidFill>
                <a:latin typeface="Mada"/>
                <a:ea typeface="Mada"/>
                <a:cs typeface="Mada"/>
                <a:sym typeface="Mada"/>
              </a:rPr>
              <a:t>(hemoptysis)</a:t>
            </a:r>
            <a:r>
              <a:rPr lang="ar" sz="1200">
                <a:solidFill>
                  <a:schemeClr val="dk1"/>
                </a:solidFill>
                <a:latin typeface="Mada"/>
                <a:ea typeface="Mada"/>
                <a:cs typeface="Mada"/>
                <a:sym typeface="Mada"/>
              </a:rPr>
              <a:t> in cases of cavitation (However, the </a:t>
            </a:r>
            <a:r>
              <a:rPr b="1" lang="ar" sz="1200">
                <a:solidFill>
                  <a:schemeClr val="dk1"/>
                </a:solidFill>
                <a:latin typeface="Mada"/>
                <a:ea typeface="Mada"/>
                <a:cs typeface="Mada"/>
                <a:sym typeface="Mada"/>
              </a:rPr>
              <a:t>absence of hemoptysis should not exclude TB</a:t>
            </a:r>
            <a:r>
              <a:rPr lang="ar" sz="1200">
                <a:solidFill>
                  <a:schemeClr val="dk1"/>
                </a:solidFill>
                <a:latin typeface="Mada"/>
                <a:ea typeface="Mada"/>
                <a:cs typeface="Mada"/>
                <a:sym typeface="Mada"/>
              </a:rPr>
              <a:t> as it usually develops if there was a cavitary lesion).</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Shortness of breath, Pleuritic chest pain.</a:t>
            </a:r>
            <a:endParaRPr sz="1200">
              <a:solidFill>
                <a:srgbClr val="1C4587"/>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Subacute in onset </a:t>
            </a:r>
            <a:endParaRPr sz="1200">
              <a:solidFill>
                <a:schemeClr val="dk1"/>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Can be acute in </a:t>
            </a:r>
            <a:r>
              <a:rPr b="1" lang="ar" sz="1200">
                <a:solidFill>
                  <a:srgbClr val="CC0000"/>
                </a:solidFill>
                <a:latin typeface="Mada"/>
                <a:ea typeface="Mada"/>
                <a:cs typeface="Mada"/>
                <a:sym typeface="Mada"/>
              </a:rPr>
              <a:t>immunocompromised patients.</a:t>
            </a:r>
            <a:endParaRPr b="1" sz="1200">
              <a:solidFill>
                <a:srgbClr val="CC0000"/>
              </a:solidFill>
              <a:latin typeface="Mada"/>
              <a:ea typeface="Mada"/>
              <a:cs typeface="Mada"/>
              <a:sym typeface="Mada"/>
            </a:endParaRPr>
          </a:p>
          <a:p>
            <a:pPr indent="0" lvl="0" marL="0" rtl="0" algn="l">
              <a:lnSpc>
                <a:spcPct val="115000"/>
              </a:lnSpc>
              <a:spcBef>
                <a:spcPts val="0"/>
              </a:spcBef>
              <a:spcAft>
                <a:spcPts val="0"/>
              </a:spcAft>
              <a:buNone/>
            </a:pPr>
            <a:r>
              <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t/>
            </a:r>
            <a:endParaRPr sz="1200">
              <a:solidFill>
                <a:schemeClr val="dk1"/>
              </a:solidFill>
              <a:latin typeface="Mada"/>
              <a:ea typeface="Mada"/>
              <a:cs typeface="Mada"/>
              <a:sym typeface="Mada"/>
            </a:endParaRPr>
          </a:p>
        </p:txBody>
      </p:sp>
      <p:sp>
        <p:nvSpPr>
          <p:cNvPr id="198" name="Google Shape;198;p14"/>
          <p:cNvSpPr txBox="1"/>
          <p:nvPr/>
        </p:nvSpPr>
        <p:spPr>
          <a:xfrm>
            <a:off x="246012" y="3788650"/>
            <a:ext cx="53682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Extra-</a:t>
            </a:r>
            <a:r>
              <a:rPr b="1" lang="ar" sz="2200">
                <a:highlight>
                  <a:schemeClr val="accent4"/>
                </a:highlight>
                <a:latin typeface="Mada"/>
                <a:ea typeface="Mada"/>
                <a:cs typeface="Mada"/>
                <a:sym typeface="Mada"/>
              </a:rPr>
              <a:t>Pulmonary TB </a:t>
            </a:r>
            <a:endParaRPr b="1" sz="2200">
              <a:highlight>
                <a:schemeClr val="accent4"/>
              </a:highlight>
              <a:latin typeface="Mada"/>
              <a:ea typeface="Mada"/>
              <a:cs typeface="Mada"/>
              <a:sym typeface="Mada"/>
            </a:endParaRPr>
          </a:p>
        </p:txBody>
      </p:sp>
      <p:sp>
        <p:nvSpPr>
          <p:cNvPr id="199" name="Google Shape;199;p14"/>
          <p:cNvSpPr txBox="1"/>
          <p:nvPr/>
        </p:nvSpPr>
        <p:spPr>
          <a:xfrm>
            <a:off x="228600" y="4191000"/>
            <a:ext cx="5385600" cy="12189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TB can virtually affect any organ and any system.</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It is reasonable to think about when patients do not respond to the typical therapy.</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It is important to obtain</a:t>
            </a:r>
            <a:r>
              <a:rPr b="1" lang="ar" sz="1200">
                <a:solidFill>
                  <a:schemeClr val="dk1"/>
                </a:solidFill>
                <a:latin typeface="Mada"/>
                <a:ea typeface="Mada"/>
                <a:cs typeface="Mada"/>
                <a:sym typeface="Mada"/>
              </a:rPr>
              <a:t> clinical specimens from the site affected </a:t>
            </a:r>
            <a:r>
              <a:rPr lang="ar" sz="1200">
                <a:solidFill>
                  <a:schemeClr val="dk1"/>
                </a:solidFill>
                <a:latin typeface="Mada"/>
                <a:ea typeface="Mada"/>
                <a:cs typeface="Mada"/>
                <a:sym typeface="Mada"/>
              </a:rPr>
              <a:t>for </a:t>
            </a:r>
            <a:r>
              <a:rPr lang="ar" sz="1200">
                <a:solidFill>
                  <a:schemeClr val="dk1"/>
                </a:solidFill>
                <a:latin typeface="Mada"/>
                <a:ea typeface="Mada"/>
                <a:cs typeface="Mada"/>
                <a:sym typeface="Mada"/>
              </a:rPr>
              <a:t>mycobacteriological cultures, PCR, smears and pathology.</a:t>
            </a:r>
            <a:endParaRPr sz="1200">
              <a:solidFill>
                <a:schemeClr val="dk1"/>
              </a:solidFill>
              <a:latin typeface="Mada"/>
              <a:ea typeface="Mada"/>
              <a:cs typeface="Mada"/>
              <a:sym typeface="Mada"/>
            </a:endParaRPr>
          </a:p>
        </p:txBody>
      </p:sp>
      <p:sp>
        <p:nvSpPr>
          <p:cNvPr id="200" name="Google Shape;200;p14"/>
          <p:cNvSpPr txBox="1"/>
          <p:nvPr/>
        </p:nvSpPr>
        <p:spPr>
          <a:xfrm>
            <a:off x="391500" y="5790719"/>
            <a:ext cx="2108100" cy="837900"/>
          </a:xfrm>
          <a:prstGeom prst="rect">
            <a:avLst/>
          </a:prstGeom>
          <a:noFill/>
          <a:ln cap="flat" cmpd="sng" w="19050">
            <a:solidFill>
              <a:schemeClr val="accent4"/>
            </a:solidFill>
            <a:prstDash val="lgDashDot"/>
            <a:round/>
            <a:headEnd len="sm" w="sm" type="none"/>
            <a:tailEnd len="sm" w="sm" type="none"/>
          </a:ln>
        </p:spPr>
        <p:txBody>
          <a:bodyPr anchorCtr="0" anchor="ctr" bIns="121950" lIns="121950" spcFirstLastPara="1" rIns="121950" wrap="square" tIns="121950">
            <a:noAutofit/>
          </a:bodyPr>
          <a:lstStyle/>
          <a:p>
            <a:pPr indent="0" lvl="0" marL="0" rtl="0" algn="ctr">
              <a:lnSpc>
                <a:spcPct val="100000"/>
              </a:lnSpc>
              <a:spcBef>
                <a:spcPts val="0"/>
              </a:spcBef>
              <a:spcAft>
                <a:spcPts val="0"/>
              </a:spcAft>
              <a:buNone/>
            </a:pPr>
            <a:r>
              <a:rPr lang="ar" sz="1100">
                <a:latin typeface="Mada"/>
                <a:ea typeface="Mada"/>
                <a:cs typeface="Mada"/>
                <a:sym typeface="Mada"/>
              </a:rPr>
              <a:t>Meningitis, focal tuberculomas.</a:t>
            </a:r>
            <a:endParaRPr sz="1100">
              <a:latin typeface="Mada"/>
              <a:ea typeface="Mada"/>
              <a:cs typeface="Mada"/>
              <a:sym typeface="Mada"/>
            </a:endParaRPr>
          </a:p>
        </p:txBody>
      </p:sp>
      <p:sp>
        <p:nvSpPr>
          <p:cNvPr id="201" name="Google Shape;201;p14"/>
          <p:cNvSpPr txBox="1"/>
          <p:nvPr/>
        </p:nvSpPr>
        <p:spPr>
          <a:xfrm>
            <a:off x="2680800" y="5790700"/>
            <a:ext cx="2108100" cy="837900"/>
          </a:xfrm>
          <a:prstGeom prst="rect">
            <a:avLst/>
          </a:prstGeom>
          <a:noFill/>
          <a:ln cap="flat" cmpd="sng" w="19050">
            <a:solidFill>
              <a:schemeClr val="accent4"/>
            </a:solidFill>
            <a:prstDash val="lgDashDot"/>
            <a:round/>
            <a:headEnd len="sm" w="sm" type="none"/>
            <a:tailEnd len="sm" w="sm" type="none"/>
          </a:ln>
        </p:spPr>
        <p:txBody>
          <a:bodyPr anchorCtr="0" anchor="ctr" bIns="121950" lIns="121950" spcFirstLastPara="1" rIns="121950" wrap="square" tIns="121950">
            <a:noAutofit/>
          </a:bodyPr>
          <a:lstStyle/>
          <a:p>
            <a:pPr indent="0" lvl="0" marL="0" rtl="0" algn="ctr">
              <a:lnSpc>
                <a:spcPct val="100000"/>
              </a:lnSpc>
              <a:spcBef>
                <a:spcPts val="0"/>
              </a:spcBef>
              <a:spcAft>
                <a:spcPts val="0"/>
              </a:spcAft>
              <a:buNone/>
            </a:pPr>
            <a:r>
              <a:rPr lang="ar" sz="1100">
                <a:latin typeface="Mada"/>
                <a:ea typeface="Mada"/>
                <a:cs typeface="Mada"/>
                <a:sym typeface="Mada"/>
              </a:rPr>
              <a:t>(Cervical, thoracic or abdominal)</a:t>
            </a:r>
            <a:endParaRPr sz="1100">
              <a:latin typeface="Mada"/>
              <a:ea typeface="Mada"/>
              <a:cs typeface="Mada"/>
              <a:sym typeface="Mada"/>
            </a:endParaRPr>
          </a:p>
        </p:txBody>
      </p:sp>
      <p:sp>
        <p:nvSpPr>
          <p:cNvPr id="202" name="Google Shape;202;p14"/>
          <p:cNvSpPr txBox="1"/>
          <p:nvPr/>
        </p:nvSpPr>
        <p:spPr>
          <a:xfrm>
            <a:off x="4970100" y="5790719"/>
            <a:ext cx="2108100" cy="837900"/>
          </a:xfrm>
          <a:prstGeom prst="rect">
            <a:avLst/>
          </a:prstGeom>
          <a:noFill/>
          <a:ln cap="flat" cmpd="sng" w="19050">
            <a:solidFill>
              <a:schemeClr val="accent4"/>
            </a:solidFill>
            <a:prstDash val="lgDashDot"/>
            <a:round/>
            <a:headEnd len="sm" w="sm" type="none"/>
            <a:tailEnd len="sm" w="sm" type="none"/>
          </a:ln>
        </p:spPr>
        <p:txBody>
          <a:bodyPr anchorCtr="0" anchor="ctr" bIns="121950" lIns="121950" spcFirstLastPara="1" rIns="121950" wrap="square" tIns="121950">
            <a:noAutofit/>
          </a:bodyPr>
          <a:lstStyle/>
          <a:p>
            <a:pPr indent="0" lvl="0" marL="0" rtl="0" algn="ctr">
              <a:lnSpc>
                <a:spcPct val="100000"/>
              </a:lnSpc>
              <a:spcBef>
                <a:spcPts val="0"/>
              </a:spcBef>
              <a:spcAft>
                <a:spcPts val="0"/>
              </a:spcAft>
              <a:buNone/>
            </a:pPr>
            <a:r>
              <a:rPr lang="ar" sz="1100">
                <a:latin typeface="Mada"/>
                <a:ea typeface="Mada"/>
                <a:cs typeface="Mada"/>
                <a:sym typeface="Mada"/>
              </a:rPr>
              <a:t>Vertebral (</a:t>
            </a:r>
            <a:r>
              <a:rPr b="1" lang="ar" sz="1100">
                <a:latin typeface="Mada"/>
                <a:ea typeface="Mada"/>
                <a:cs typeface="Mada"/>
                <a:sym typeface="Mada"/>
              </a:rPr>
              <a:t>Thoracic -most common-</a:t>
            </a:r>
            <a:r>
              <a:rPr lang="ar" sz="1100">
                <a:latin typeface="Mada"/>
                <a:ea typeface="Mada"/>
                <a:cs typeface="Mada"/>
                <a:sym typeface="Mada"/>
              </a:rPr>
              <a:t>, lumbar, anterior wedging  </a:t>
            </a:r>
            <a:r>
              <a:rPr lang="ar" sz="1100" u="sng">
                <a:latin typeface="Mada"/>
                <a:ea typeface="Mada"/>
                <a:cs typeface="Mada"/>
                <a:sym typeface="Mada"/>
              </a:rPr>
              <a:t>+</a:t>
            </a:r>
            <a:r>
              <a:rPr lang="ar" sz="1100">
                <a:latin typeface="Mada"/>
                <a:ea typeface="Mada"/>
                <a:cs typeface="Mada"/>
                <a:sym typeface="Mada"/>
              </a:rPr>
              <a:t> psoas abscess). Osteomyelitis and arthritis.</a:t>
            </a:r>
            <a:endParaRPr sz="1100">
              <a:latin typeface="Mada"/>
              <a:ea typeface="Mada"/>
              <a:cs typeface="Mada"/>
              <a:sym typeface="Mada"/>
            </a:endParaRPr>
          </a:p>
        </p:txBody>
      </p:sp>
      <p:sp>
        <p:nvSpPr>
          <p:cNvPr id="203" name="Google Shape;203;p14"/>
          <p:cNvSpPr txBox="1"/>
          <p:nvPr/>
        </p:nvSpPr>
        <p:spPr>
          <a:xfrm>
            <a:off x="391500" y="7065212"/>
            <a:ext cx="2108100" cy="837900"/>
          </a:xfrm>
          <a:prstGeom prst="rect">
            <a:avLst/>
          </a:prstGeom>
          <a:noFill/>
          <a:ln cap="flat" cmpd="sng" w="19050">
            <a:solidFill>
              <a:schemeClr val="accent4"/>
            </a:solidFill>
            <a:prstDash val="lgDashDot"/>
            <a:round/>
            <a:headEnd len="sm" w="sm" type="none"/>
            <a:tailEnd len="sm" w="sm" type="none"/>
          </a:ln>
        </p:spPr>
        <p:txBody>
          <a:bodyPr anchorCtr="0" anchor="ctr" bIns="121950" lIns="121950" spcFirstLastPara="1" rIns="121950" wrap="square" tIns="121950">
            <a:noAutofit/>
          </a:bodyPr>
          <a:lstStyle/>
          <a:p>
            <a:pPr indent="0" lvl="0" marL="0" rtl="0" algn="ctr">
              <a:lnSpc>
                <a:spcPct val="100000"/>
              </a:lnSpc>
              <a:spcBef>
                <a:spcPts val="0"/>
              </a:spcBef>
              <a:spcAft>
                <a:spcPts val="0"/>
              </a:spcAft>
              <a:buNone/>
            </a:pPr>
            <a:r>
              <a:rPr lang="ar" sz="1100">
                <a:solidFill>
                  <a:srgbClr val="6AA84F"/>
                </a:solidFill>
                <a:latin typeface="Mada"/>
                <a:ea typeface="Mada"/>
                <a:cs typeface="Mada"/>
                <a:sym typeface="Mada"/>
              </a:rPr>
              <a:t>Pleuritis</a:t>
            </a:r>
            <a:endParaRPr sz="1100">
              <a:solidFill>
                <a:srgbClr val="6AA84F"/>
              </a:solidFill>
              <a:latin typeface="Mada"/>
              <a:ea typeface="Mada"/>
              <a:cs typeface="Mada"/>
              <a:sym typeface="Mada"/>
            </a:endParaRPr>
          </a:p>
        </p:txBody>
      </p:sp>
      <p:sp>
        <p:nvSpPr>
          <p:cNvPr id="204" name="Google Shape;204;p14"/>
          <p:cNvSpPr txBox="1"/>
          <p:nvPr/>
        </p:nvSpPr>
        <p:spPr>
          <a:xfrm>
            <a:off x="2680800" y="7065200"/>
            <a:ext cx="2108100" cy="837900"/>
          </a:xfrm>
          <a:prstGeom prst="rect">
            <a:avLst/>
          </a:prstGeom>
          <a:noFill/>
          <a:ln cap="flat" cmpd="sng" w="19050">
            <a:solidFill>
              <a:schemeClr val="accent4"/>
            </a:solidFill>
            <a:prstDash val="lgDashDot"/>
            <a:round/>
            <a:headEnd len="sm" w="sm" type="none"/>
            <a:tailEnd len="sm" w="sm" type="none"/>
          </a:ln>
        </p:spPr>
        <p:txBody>
          <a:bodyPr anchorCtr="0" anchor="ctr" bIns="121950" lIns="121950" spcFirstLastPara="1" rIns="121950" wrap="square" tIns="121950">
            <a:noAutofit/>
          </a:bodyPr>
          <a:lstStyle/>
          <a:p>
            <a:pPr indent="0" lvl="0" marL="0" rtl="0" algn="ctr">
              <a:lnSpc>
                <a:spcPct val="100000"/>
              </a:lnSpc>
              <a:spcBef>
                <a:spcPts val="0"/>
              </a:spcBef>
              <a:spcAft>
                <a:spcPts val="0"/>
              </a:spcAft>
              <a:buNone/>
            </a:pPr>
            <a:r>
              <a:rPr lang="ar" sz="1100">
                <a:latin typeface="Mada"/>
                <a:ea typeface="Mada"/>
                <a:cs typeface="Mada"/>
                <a:sym typeface="Mada"/>
              </a:rPr>
              <a:t>A great mimicker for </a:t>
            </a:r>
            <a:r>
              <a:rPr b="1" lang="ar" sz="1100">
                <a:latin typeface="Mada"/>
                <a:ea typeface="Mada"/>
                <a:cs typeface="Mada"/>
                <a:sym typeface="Mada"/>
              </a:rPr>
              <a:t>inflammatory bowel disease </a:t>
            </a:r>
            <a:r>
              <a:rPr b="1" lang="ar" sz="1100">
                <a:solidFill>
                  <a:srgbClr val="6AA84F"/>
                </a:solidFill>
                <a:latin typeface="Mada"/>
                <a:ea typeface="Mada"/>
                <a:cs typeface="Mada"/>
                <a:sym typeface="Mada"/>
              </a:rPr>
              <a:t>(it can cause pancolitis).</a:t>
            </a:r>
            <a:endParaRPr b="1" sz="1100">
              <a:solidFill>
                <a:srgbClr val="6AA84F"/>
              </a:solidFill>
              <a:latin typeface="Mada"/>
              <a:ea typeface="Mada"/>
              <a:cs typeface="Mada"/>
              <a:sym typeface="Mada"/>
            </a:endParaRPr>
          </a:p>
        </p:txBody>
      </p:sp>
      <p:sp>
        <p:nvSpPr>
          <p:cNvPr id="205" name="Google Shape;205;p14"/>
          <p:cNvSpPr txBox="1"/>
          <p:nvPr/>
        </p:nvSpPr>
        <p:spPr>
          <a:xfrm>
            <a:off x="4966800" y="7065200"/>
            <a:ext cx="2108100" cy="837900"/>
          </a:xfrm>
          <a:prstGeom prst="rect">
            <a:avLst/>
          </a:prstGeom>
          <a:noFill/>
          <a:ln cap="flat" cmpd="sng" w="19050">
            <a:solidFill>
              <a:schemeClr val="accent4"/>
            </a:solidFill>
            <a:prstDash val="lgDashDot"/>
            <a:round/>
            <a:headEnd len="sm" w="sm" type="none"/>
            <a:tailEnd len="sm" w="sm" type="none"/>
          </a:ln>
        </p:spPr>
        <p:txBody>
          <a:bodyPr anchorCtr="0" anchor="ctr" bIns="121950" lIns="121950" spcFirstLastPara="1" rIns="121950" wrap="square" tIns="121950">
            <a:noAutofit/>
          </a:bodyPr>
          <a:lstStyle/>
          <a:p>
            <a:pPr indent="0" lvl="0" marL="0" rtl="0" algn="ctr">
              <a:lnSpc>
                <a:spcPct val="115000"/>
              </a:lnSpc>
              <a:spcBef>
                <a:spcPts val="0"/>
              </a:spcBef>
              <a:spcAft>
                <a:spcPts val="0"/>
              </a:spcAft>
              <a:buNone/>
            </a:pPr>
            <a:r>
              <a:rPr b="1" lang="ar" sz="1100">
                <a:solidFill>
                  <a:srgbClr val="CC0000"/>
                </a:solidFill>
                <a:latin typeface="Mada"/>
                <a:ea typeface="Mada"/>
                <a:cs typeface="Mada"/>
                <a:sym typeface="Mada"/>
              </a:rPr>
              <a:t>S</a:t>
            </a:r>
            <a:r>
              <a:rPr b="1" lang="ar" sz="1100">
                <a:solidFill>
                  <a:srgbClr val="CC0000"/>
                </a:solidFill>
                <a:latin typeface="Mada"/>
                <a:ea typeface="Mada"/>
                <a:cs typeface="Mada"/>
                <a:sym typeface="Mada"/>
              </a:rPr>
              <a:t>terile pyuria</a:t>
            </a:r>
            <a:r>
              <a:rPr lang="ar" sz="1100">
                <a:solidFill>
                  <a:schemeClr val="dk1"/>
                </a:solidFill>
                <a:latin typeface="Mada"/>
                <a:ea typeface="Mada"/>
                <a:cs typeface="Mada"/>
                <a:sym typeface="Mada"/>
              </a:rPr>
              <a:t>, can cause infertility</a:t>
            </a:r>
            <a:endParaRPr sz="1100">
              <a:latin typeface="Mada"/>
              <a:ea typeface="Mada"/>
              <a:cs typeface="Mada"/>
              <a:sym typeface="Mada"/>
            </a:endParaRPr>
          </a:p>
        </p:txBody>
      </p:sp>
      <p:pic>
        <p:nvPicPr>
          <p:cNvPr id="206" name="Google Shape;206;p14"/>
          <p:cNvPicPr preferRelativeResize="0"/>
          <p:nvPr/>
        </p:nvPicPr>
        <p:blipFill>
          <a:blip r:embed="rId3">
            <a:alphaModFix/>
          </a:blip>
          <a:stretch>
            <a:fillRect/>
          </a:stretch>
        </p:blipFill>
        <p:spPr>
          <a:xfrm rot="-59987">
            <a:off x="-6840174" y="6443286"/>
            <a:ext cx="137401" cy="137401"/>
          </a:xfrm>
          <a:prstGeom prst="rect">
            <a:avLst/>
          </a:prstGeom>
          <a:noFill/>
          <a:ln>
            <a:noFill/>
          </a:ln>
        </p:spPr>
      </p:pic>
      <p:grpSp>
        <p:nvGrpSpPr>
          <p:cNvPr id="207" name="Google Shape;207;p14"/>
          <p:cNvGrpSpPr/>
          <p:nvPr/>
        </p:nvGrpSpPr>
        <p:grpSpPr>
          <a:xfrm>
            <a:off x="201578" y="1597577"/>
            <a:ext cx="472559" cy="564927"/>
            <a:chOff x="219906" y="1124884"/>
            <a:chExt cx="502455" cy="736349"/>
          </a:xfrm>
        </p:grpSpPr>
        <p:grpSp>
          <p:nvGrpSpPr>
            <p:cNvPr id="208" name="Google Shape;208;p14"/>
            <p:cNvGrpSpPr/>
            <p:nvPr/>
          </p:nvGrpSpPr>
          <p:grpSpPr>
            <a:xfrm>
              <a:off x="219906" y="1124884"/>
              <a:ext cx="502455" cy="736349"/>
              <a:chOff x="4041649" y="1707654"/>
              <a:chExt cx="1060704" cy="1429526"/>
            </a:xfrm>
          </p:grpSpPr>
          <p:sp>
            <p:nvSpPr>
              <p:cNvPr id="209" name="Google Shape;209;p14"/>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D9D2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210" name="Google Shape;210;p14"/>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grpSp>
        <p:sp>
          <p:nvSpPr>
            <p:cNvPr id="211" name="Google Shape;211;p14"/>
            <p:cNvSpPr txBox="1"/>
            <p:nvPr/>
          </p:nvSpPr>
          <p:spPr>
            <a:xfrm>
              <a:off x="279204" y="1152203"/>
              <a:ext cx="2988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b="1" sz="1700">
                <a:solidFill>
                  <a:srgbClr val="999999"/>
                </a:solidFill>
                <a:latin typeface="Mada"/>
                <a:ea typeface="Mada"/>
                <a:cs typeface="Mada"/>
                <a:sym typeface="Mada"/>
              </a:endParaRPr>
            </a:p>
          </p:txBody>
        </p:sp>
      </p:grpSp>
      <p:sp>
        <p:nvSpPr>
          <p:cNvPr id="212" name="Google Shape;212;p14"/>
          <p:cNvSpPr txBox="1"/>
          <p:nvPr/>
        </p:nvSpPr>
        <p:spPr>
          <a:xfrm>
            <a:off x="674172" y="1584058"/>
            <a:ext cx="1958100" cy="225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ar">
                <a:solidFill>
                  <a:srgbClr val="CC0000"/>
                </a:solidFill>
                <a:latin typeface="Mada"/>
                <a:ea typeface="Mada"/>
                <a:cs typeface="Mada"/>
                <a:sym typeface="Mada"/>
              </a:rPr>
              <a:t>Fever </a:t>
            </a:r>
            <a:endParaRPr b="1">
              <a:solidFill>
                <a:srgbClr val="CC0000"/>
              </a:solidFill>
              <a:latin typeface="Mada"/>
              <a:ea typeface="Mada"/>
              <a:cs typeface="Mada"/>
              <a:sym typeface="Mada"/>
            </a:endParaRPr>
          </a:p>
        </p:txBody>
      </p:sp>
      <p:pic>
        <p:nvPicPr>
          <p:cNvPr id="213" name="Google Shape;213;p14"/>
          <p:cNvPicPr preferRelativeResize="0"/>
          <p:nvPr/>
        </p:nvPicPr>
        <p:blipFill>
          <a:blip r:embed="rId3">
            <a:alphaModFix/>
          </a:blip>
          <a:stretch>
            <a:fillRect/>
          </a:stretch>
        </p:blipFill>
        <p:spPr>
          <a:xfrm rot="-59991">
            <a:off x="314138" y="1652091"/>
            <a:ext cx="247421" cy="247445"/>
          </a:xfrm>
          <a:prstGeom prst="rect">
            <a:avLst/>
          </a:prstGeom>
          <a:noFill/>
          <a:ln>
            <a:noFill/>
          </a:ln>
        </p:spPr>
      </p:pic>
      <p:grpSp>
        <p:nvGrpSpPr>
          <p:cNvPr id="214" name="Google Shape;214;p14"/>
          <p:cNvGrpSpPr/>
          <p:nvPr/>
        </p:nvGrpSpPr>
        <p:grpSpPr>
          <a:xfrm>
            <a:off x="1460178" y="1604340"/>
            <a:ext cx="472559" cy="564927"/>
            <a:chOff x="219906" y="1124884"/>
            <a:chExt cx="502455" cy="736349"/>
          </a:xfrm>
        </p:grpSpPr>
        <p:grpSp>
          <p:nvGrpSpPr>
            <p:cNvPr id="215" name="Google Shape;215;p14"/>
            <p:cNvGrpSpPr/>
            <p:nvPr/>
          </p:nvGrpSpPr>
          <p:grpSpPr>
            <a:xfrm>
              <a:off x="219906" y="1124884"/>
              <a:ext cx="502455" cy="736349"/>
              <a:chOff x="4041649" y="1707654"/>
              <a:chExt cx="1060704" cy="1429526"/>
            </a:xfrm>
          </p:grpSpPr>
          <p:sp>
            <p:nvSpPr>
              <p:cNvPr id="216" name="Google Shape;216;p14"/>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D9D2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217" name="Google Shape;217;p14"/>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grpSp>
        <p:sp>
          <p:nvSpPr>
            <p:cNvPr id="218" name="Google Shape;218;p14"/>
            <p:cNvSpPr txBox="1"/>
            <p:nvPr/>
          </p:nvSpPr>
          <p:spPr>
            <a:xfrm>
              <a:off x="279204" y="1152203"/>
              <a:ext cx="2988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b="1" sz="1700">
                <a:solidFill>
                  <a:srgbClr val="999999"/>
                </a:solidFill>
                <a:latin typeface="Mada"/>
                <a:ea typeface="Mada"/>
                <a:cs typeface="Mada"/>
                <a:sym typeface="Mada"/>
              </a:endParaRPr>
            </a:p>
          </p:txBody>
        </p:sp>
      </p:grpSp>
      <p:sp>
        <p:nvSpPr>
          <p:cNvPr id="219" name="Google Shape;219;p14"/>
          <p:cNvSpPr txBox="1"/>
          <p:nvPr/>
        </p:nvSpPr>
        <p:spPr>
          <a:xfrm>
            <a:off x="1932772" y="1590820"/>
            <a:ext cx="1958100" cy="225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b="1" lang="ar">
                <a:solidFill>
                  <a:srgbClr val="CC0000"/>
                </a:solidFill>
                <a:latin typeface="Mada"/>
                <a:ea typeface="Mada"/>
                <a:cs typeface="Mada"/>
                <a:sym typeface="Mada"/>
              </a:rPr>
              <a:t>Sweats </a:t>
            </a:r>
            <a:endParaRPr b="1">
              <a:solidFill>
                <a:srgbClr val="CC0000"/>
              </a:solidFill>
              <a:latin typeface="Mada"/>
              <a:ea typeface="Mada"/>
              <a:cs typeface="Mada"/>
              <a:sym typeface="Mada"/>
            </a:endParaRPr>
          </a:p>
        </p:txBody>
      </p:sp>
      <p:pic>
        <p:nvPicPr>
          <p:cNvPr id="220" name="Google Shape;220;p14"/>
          <p:cNvPicPr preferRelativeResize="0"/>
          <p:nvPr/>
        </p:nvPicPr>
        <p:blipFill>
          <a:blip r:embed="rId4">
            <a:alphaModFix/>
          </a:blip>
          <a:stretch>
            <a:fillRect/>
          </a:stretch>
        </p:blipFill>
        <p:spPr>
          <a:xfrm>
            <a:off x="1570610" y="1637761"/>
            <a:ext cx="251700" cy="251700"/>
          </a:xfrm>
          <a:prstGeom prst="rect">
            <a:avLst/>
          </a:prstGeom>
          <a:noFill/>
          <a:ln>
            <a:noFill/>
          </a:ln>
        </p:spPr>
      </p:pic>
      <p:grpSp>
        <p:nvGrpSpPr>
          <p:cNvPr id="221" name="Google Shape;221;p14"/>
          <p:cNvGrpSpPr/>
          <p:nvPr/>
        </p:nvGrpSpPr>
        <p:grpSpPr>
          <a:xfrm>
            <a:off x="2727291" y="1611115"/>
            <a:ext cx="472559" cy="564927"/>
            <a:chOff x="219906" y="1124884"/>
            <a:chExt cx="502455" cy="736349"/>
          </a:xfrm>
        </p:grpSpPr>
        <p:grpSp>
          <p:nvGrpSpPr>
            <p:cNvPr id="222" name="Google Shape;222;p14"/>
            <p:cNvGrpSpPr/>
            <p:nvPr/>
          </p:nvGrpSpPr>
          <p:grpSpPr>
            <a:xfrm>
              <a:off x="219906" y="1124884"/>
              <a:ext cx="502455" cy="736349"/>
              <a:chOff x="4041649" y="1707654"/>
              <a:chExt cx="1060704" cy="1429526"/>
            </a:xfrm>
          </p:grpSpPr>
          <p:sp>
            <p:nvSpPr>
              <p:cNvPr id="223" name="Google Shape;223;p14"/>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D9D2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224" name="Google Shape;224;p14"/>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grpSp>
        <p:sp>
          <p:nvSpPr>
            <p:cNvPr id="225" name="Google Shape;225;p14"/>
            <p:cNvSpPr txBox="1"/>
            <p:nvPr/>
          </p:nvSpPr>
          <p:spPr>
            <a:xfrm>
              <a:off x="279204" y="1152203"/>
              <a:ext cx="2988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b="1" sz="1700">
                <a:solidFill>
                  <a:srgbClr val="999999"/>
                </a:solidFill>
                <a:latin typeface="Mada"/>
                <a:ea typeface="Mada"/>
                <a:cs typeface="Mada"/>
                <a:sym typeface="Mada"/>
              </a:endParaRPr>
            </a:p>
          </p:txBody>
        </p:sp>
      </p:grpSp>
      <p:sp>
        <p:nvSpPr>
          <p:cNvPr id="226" name="Google Shape;226;p14"/>
          <p:cNvSpPr txBox="1"/>
          <p:nvPr/>
        </p:nvSpPr>
        <p:spPr>
          <a:xfrm>
            <a:off x="3199884" y="1597595"/>
            <a:ext cx="1958100" cy="225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b="1" lang="ar">
                <a:solidFill>
                  <a:srgbClr val="CC0000"/>
                </a:solidFill>
                <a:latin typeface="Mada"/>
                <a:ea typeface="Mada"/>
                <a:cs typeface="Mada"/>
                <a:sym typeface="Mada"/>
              </a:rPr>
              <a:t>Weight loss</a:t>
            </a:r>
            <a:endParaRPr b="1">
              <a:solidFill>
                <a:srgbClr val="CC0000"/>
              </a:solidFill>
              <a:latin typeface="Mada"/>
              <a:ea typeface="Mada"/>
              <a:cs typeface="Mada"/>
              <a:sym typeface="Mada"/>
            </a:endParaRPr>
          </a:p>
        </p:txBody>
      </p:sp>
      <p:pic>
        <p:nvPicPr>
          <p:cNvPr id="227" name="Google Shape;227;p14"/>
          <p:cNvPicPr preferRelativeResize="0"/>
          <p:nvPr/>
        </p:nvPicPr>
        <p:blipFill>
          <a:blip r:embed="rId5">
            <a:alphaModFix/>
          </a:blip>
          <a:stretch>
            <a:fillRect/>
          </a:stretch>
        </p:blipFill>
        <p:spPr>
          <a:xfrm>
            <a:off x="2837714" y="1670093"/>
            <a:ext cx="251700" cy="251700"/>
          </a:xfrm>
          <a:prstGeom prst="rect">
            <a:avLst/>
          </a:prstGeom>
          <a:noFill/>
          <a:ln>
            <a:noFill/>
          </a:ln>
        </p:spPr>
      </p:pic>
      <p:grpSp>
        <p:nvGrpSpPr>
          <p:cNvPr id="228" name="Google Shape;228;p14"/>
          <p:cNvGrpSpPr/>
          <p:nvPr/>
        </p:nvGrpSpPr>
        <p:grpSpPr>
          <a:xfrm>
            <a:off x="4246659" y="1604327"/>
            <a:ext cx="472559" cy="564927"/>
            <a:chOff x="219906" y="1124884"/>
            <a:chExt cx="502455" cy="736349"/>
          </a:xfrm>
        </p:grpSpPr>
        <p:grpSp>
          <p:nvGrpSpPr>
            <p:cNvPr id="229" name="Google Shape;229;p14"/>
            <p:cNvGrpSpPr/>
            <p:nvPr/>
          </p:nvGrpSpPr>
          <p:grpSpPr>
            <a:xfrm>
              <a:off x="219906" y="1124884"/>
              <a:ext cx="502455" cy="736349"/>
              <a:chOff x="4041649" y="1707654"/>
              <a:chExt cx="1060704" cy="1429526"/>
            </a:xfrm>
          </p:grpSpPr>
          <p:sp>
            <p:nvSpPr>
              <p:cNvPr id="230" name="Google Shape;230;p14"/>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D9D2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231" name="Google Shape;231;p14"/>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grpSp>
        <p:sp>
          <p:nvSpPr>
            <p:cNvPr id="232" name="Google Shape;232;p14"/>
            <p:cNvSpPr txBox="1"/>
            <p:nvPr/>
          </p:nvSpPr>
          <p:spPr>
            <a:xfrm>
              <a:off x="279204" y="1152203"/>
              <a:ext cx="2988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b="1" sz="1700">
                <a:solidFill>
                  <a:srgbClr val="999999"/>
                </a:solidFill>
                <a:latin typeface="Mada"/>
                <a:ea typeface="Mada"/>
                <a:cs typeface="Mada"/>
                <a:sym typeface="Mada"/>
              </a:endParaRPr>
            </a:p>
          </p:txBody>
        </p:sp>
      </p:grpSp>
      <p:sp>
        <p:nvSpPr>
          <p:cNvPr id="233" name="Google Shape;233;p14"/>
          <p:cNvSpPr txBox="1"/>
          <p:nvPr/>
        </p:nvSpPr>
        <p:spPr>
          <a:xfrm>
            <a:off x="4719253" y="1590808"/>
            <a:ext cx="1958100" cy="225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b="1" lang="ar">
                <a:solidFill>
                  <a:srgbClr val="1C4587"/>
                </a:solidFill>
                <a:latin typeface="Mada"/>
                <a:ea typeface="Mada"/>
                <a:cs typeface="Mada"/>
                <a:sym typeface="Mada"/>
              </a:rPr>
              <a:t>Malaise</a:t>
            </a:r>
            <a:endParaRPr b="1">
              <a:solidFill>
                <a:srgbClr val="D9D2E9"/>
              </a:solidFill>
              <a:latin typeface="Mada"/>
              <a:ea typeface="Mada"/>
              <a:cs typeface="Mada"/>
              <a:sym typeface="Mada"/>
            </a:endParaRPr>
          </a:p>
        </p:txBody>
      </p:sp>
      <p:grpSp>
        <p:nvGrpSpPr>
          <p:cNvPr id="234" name="Google Shape;234;p14"/>
          <p:cNvGrpSpPr/>
          <p:nvPr/>
        </p:nvGrpSpPr>
        <p:grpSpPr>
          <a:xfrm>
            <a:off x="5462016" y="1583840"/>
            <a:ext cx="472559" cy="564927"/>
            <a:chOff x="219906" y="1124884"/>
            <a:chExt cx="502455" cy="736349"/>
          </a:xfrm>
        </p:grpSpPr>
        <p:grpSp>
          <p:nvGrpSpPr>
            <p:cNvPr id="235" name="Google Shape;235;p14"/>
            <p:cNvGrpSpPr/>
            <p:nvPr/>
          </p:nvGrpSpPr>
          <p:grpSpPr>
            <a:xfrm>
              <a:off x="219906" y="1124884"/>
              <a:ext cx="502455" cy="736349"/>
              <a:chOff x="4041649" y="1707654"/>
              <a:chExt cx="1060704" cy="1429526"/>
            </a:xfrm>
          </p:grpSpPr>
          <p:sp>
            <p:nvSpPr>
              <p:cNvPr id="236" name="Google Shape;236;p14"/>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D9D2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237" name="Google Shape;237;p14"/>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grpSp>
        <p:sp>
          <p:nvSpPr>
            <p:cNvPr id="238" name="Google Shape;238;p14"/>
            <p:cNvSpPr txBox="1"/>
            <p:nvPr/>
          </p:nvSpPr>
          <p:spPr>
            <a:xfrm>
              <a:off x="279204" y="1152203"/>
              <a:ext cx="2988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b="1" sz="1700">
                <a:solidFill>
                  <a:srgbClr val="999999"/>
                </a:solidFill>
                <a:latin typeface="Mada"/>
                <a:ea typeface="Mada"/>
                <a:cs typeface="Mada"/>
                <a:sym typeface="Mada"/>
              </a:endParaRPr>
            </a:p>
          </p:txBody>
        </p:sp>
      </p:grpSp>
      <p:sp>
        <p:nvSpPr>
          <p:cNvPr id="239" name="Google Shape;239;p14"/>
          <p:cNvSpPr txBox="1"/>
          <p:nvPr/>
        </p:nvSpPr>
        <p:spPr>
          <a:xfrm>
            <a:off x="5876450" y="1583850"/>
            <a:ext cx="2006400" cy="225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b="1" lang="ar">
                <a:solidFill>
                  <a:srgbClr val="1C4587"/>
                </a:solidFill>
                <a:latin typeface="Mada"/>
                <a:ea typeface="Mada"/>
                <a:cs typeface="Mada"/>
                <a:sym typeface="Mada"/>
              </a:rPr>
              <a:t>Decreased appetite</a:t>
            </a:r>
            <a:endParaRPr b="1">
              <a:solidFill>
                <a:srgbClr val="D9D2E9"/>
              </a:solidFill>
              <a:latin typeface="Mada"/>
              <a:ea typeface="Mada"/>
              <a:cs typeface="Mada"/>
              <a:sym typeface="Mada"/>
            </a:endParaRPr>
          </a:p>
        </p:txBody>
      </p:sp>
      <p:pic>
        <p:nvPicPr>
          <p:cNvPr id="240" name="Google Shape;240;p14"/>
          <p:cNvPicPr preferRelativeResize="0"/>
          <p:nvPr/>
        </p:nvPicPr>
        <p:blipFill>
          <a:blip r:embed="rId6">
            <a:alphaModFix/>
          </a:blip>
          <a:stretch>
            <a:fillRect/>
          </a:stretch>
        </p:blipFill>
        <p:spPr>
          <a:xfrm>
            <a:off x="4357090" y="1658608"/>
            <a:ext cx="251700" cy="251700"/>
          </a:xfrm>
          <a:prstGeom prst="rect">
            <a:avLst/>
          </a:prstGeom>
          <a:noFill/>
          <a:ln>
            <a:noFill/>
          </a:ln>
        </p:spPr>
      </p:pic>
      <p:pic>
        <p:nvPicPr>
          <p:cNvPr id="241" name="Google Shape;241;p14"/>
          <p:cNvPicPr preferRelativeResize="0"/>
          <p:nvPr/>
        </p:nvPicPr>
        <p:blipFill>
          <a:blip r:embed="rId7">
            <a:alphaModFix/>
          </a:blip>
          <a:stretch>
            <a:fillRect/>
          </a:stretch>
        </p:blipFill>
        <p:spPr>
          <a:xfrm>
            <a:off x="5572438" y="1638294"/>
            <a:ext cx="251700" cy="251700"/>
          </a:xfrm>
          <a:prstGeom prst="rect">
            <a:avLst/>
          </a:prstGeom>
          <a:noFill/>
          <a:ln>
            <a:noFill/>
          </a:ln>
        </p:spPr>
      </p:pic>
      <p:sp>
        <p:nvSpPr>
          <p:cNvPr id="242" name="Google Shape;242;p14"/>
          <p:cNvSpPr/>
          <p:nvPr/>
        </p:nvSpPr>
        <p:spPr>
          <a:xfrm>
            <a:off x="391508" y="5410788"/>
            <a:ext cx="2108100" cy="433500"/>
          </a:xfrm>
          <a:prstGeom prst="rect">
            <a:avLst/>
          </a:prstGeom>
          <a:solidFill>
            <a:schemeClr val="accent1"/>
          </a:solidFill>
          <a:ln>
            <a:noFill/>
          </a:ln>
          <a:effectLst>
            <a:outerShdw blurRad="57150" rotWithShape="0" algn="bl" dir="5400000" dist="19050">
              <a:srgbClr val="000000">
                <a:alpha val="24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ar">
                <a:solidFill>
                  <a:srgbClr val="FFFFFF"/>
                </a:solidFill>
                <a:latin typeface="Mada"/>
                <a:ea typeface="Mada"/>
                <a:cs typeface="Mada"/>
                <a:sym typeface="Mada"/>
              </a:rPr>
              <a:t>CNS</a:t>
            </a:r>
            <a:endParaRPr b="1">
              <a:solidFill>
                <a:srgbClr val="FFFFFF"/>
              </a:solidFill>
              <a:latin typeface="Mada"/>
              <a:ea typeface="Mada"/>
              <a:cs typeface="Mada"/>
              <a:sym typeface="Mada"/>
            </a:endParaRPr>
          </a:p>
        </p:txBody>
      </p:sp>
      <p:sp>
        <p:nvSpPr>
          <p:cNvPr id="243" name="Google Shape;243;p14"/>
          <p:cNvSpPr/>
          <p:nvPr/>
        </p:nvSpPr>
        <p:spPr>
          <a:xfrm>
            <a:off x="2680808" y="5410775"/>
            <a:ext cx="2108100" cy="433500"/>
          </a:xfrm>
          <a:prstGeom prst="rect">
            <a:avLst/>
          </a:prstGeom>
          <a:solidFill>
            <a:schemeClr val="accent1"/>
          </a:solidFill>
          <a:ln>
            <a:noFill/>
          </a:ln>
          <a:effectLst>
            <a:outerShdw blurRad="57150" rotWithShape="0" algn="bl" dir="5400000" dist="19050">
              <a:srgbClr val="000000">
                <a:alpha val="24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Lymphadenitis</a:t>
            </a:r>
            <a:endParaRPr b="1">
              <a:solidFill>
                <a:srgbClr val="FFFFFF"/>
              </a:solidFill>
              <a:latin typeface="Mada"/>
              <a:ea typeface="Mada"/>
              <a:cs typeface="Mada"/>
              <a:sym typeface="Mada"/>
            </a:endParaRPr>
          </a:p>
        </p:txBody>
      </p:sp>
      <p:sp>
        <p:nvSpPr>
          <p:cNvPr id="244" name="Google Shape;244;p14"/>
          <p:cNvSpPr/>
          <p:nvPr/>
        </p:nvSpPr>
        <p:spPr>
          <a:xfrm>
            <a:off x="4970108" y="5410788"/>
            <a:ext cx="2108100" cy="433500"/>
          </a:xfrm>
          <a:prstGeom prst="rect">
            <a:avLst/>
          </a:prstGeom>
          <a:solidFill>
            <a:schemeClr val="accent1"/>
          </a:solidFill>
          <a:ln>
            <a:noFill/>
          </a:ln>
          <a:effectLst>
            <a:outerShdw blurRad="57150" rotWithShape="0" algn="bl" dir="5400000" dist="19050">
              <a:srgbClr val="000000">
                <a:alpha val="24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 Bone and joint</a:t>
            </a:r>
            <a:endParaRPr b="1">
              <a:solidFill>
                <a:srgbClr val="FFFFFF"/>
              </a:solidFill>
              <a:latin typeface="Mada"/>
              <a:ea typeface="Mada"/>
              <a:cs typeface="Mada"/>
              <a:sym typeface="Mada"/>
            </a:endParaRPr>
          </a:p>
        </p:txBody>
      </p:sp>
      <p:sp>
        <p:nvSpPr>
          <p:cNvPr id="245" name="Google Shape;245;p14"/>
          <p:cNvSpPr/>
          <p:nvPr/>
        </p:nvSpPr>
        <p:spPr>
          <a:xfrm>
            <a:off x="391508" y="6804625"/>
            <a:ext cx="2108100" cy="433500"/>
          </a:xfrm>
          <a:prstGeom prst="rect">
            <a:avLst/>
          </a:prstGeom>
          <a:solidFill>
            <a:schemeClr val="accent1"/>
          </a:solidFill>
          <a:ln>
            <a:noFill/>
          </a:ln>
          <a:effectLst>
            <a:outerShdw blurRad="57150" rotWithShape="0" algn="bl" dir="5400000" dist="19050">
              <a:srgbClr val="000000">
                <a:alpha val="24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Pleural</a:t>
            </a:r>
            <a:endParaRPr b="1">
              <a:solidFill>
                <a:srgbClr val="FFFFFF"/>
              </a:solidFill>
              <a:latin typeface="Mada"/>
              <a:ea typeface="Mada"/>
              <a:cs typeface="Mada"/>
              <a:sym typeface="Mada"/>
            </a:endParaRPr>
          </a:p>
        </p:txBody>
      </p:sp>
      <p:sp>
        <p:nvSpPr>
          <p:cNvPr id="246" name="Google Shape;246;p14"/>
          <p:cNvSpPr/>
          <p:nvPr/>
        </p:nvSpPr>
        <p:spPr>
          <a:xfrm>
            <a:off x="2680808" y="6804613"/>
            <a:ext cx="2108100" cy="433500"/>
          </a:xfrm>
          <a:prstGeom prst="rect">
            <a:avLst/>
          </a:prstGeom>
          <a:solidFill>
            <a:schemeClr val="accent1"/>
          </a:solidFill>
          <a:ln>
            <a:noFill/>
          </a:ln>
          <a:effectLst>
            <a:outerShdw blurRad="57150" rotWithShape="0" algn="bl" dir="5400000" dist="19050">
              <a:srgbClr val="000000">
                <a:alpha val="24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Abdomina (GI)</a:t>
            </a:r>
            <a:endParaRPr b="1">
              <a:solidFill>
                <a:srgbClr val="FFFFFF"/>
              </a:solidFill>
              <a:latin typeface="Mada"/>
              <a:ea typeface="Mada"/>
              <a:cs typeface="Mada"/>
              <a:sym typeface="Mada"/>
            </a:endParaRPr>
          </a:p>
        </p:txBody>
      </p:sp>
      <p:sp>
        <p:nvSpPr>
          <p:cNvPr id="247" name="Google Shape;247;p14"/>
          <p:cNvSpPr/>
          <p:nvPr/>
        </p:nvSpPr>
        <p:spPr>
          <a:xfrm>
            <a:off x="4966808" y="6804613"/>
            <a:ext cx="2108100" cy="433500"/>
          </a:xfrm>
          <a:prstGeom prst="rect">
            <a:avLst/>
          </a:prstGeom>
          <a:solidFill>
            <a:schemeClr val="accent1"/>
          </a:solidFill>
          <a:ln>
            <a:noFill/>
          </a:ln>
          <a:effectLst>
            <a:outerShdw blurRad="57150" rotWithShape="0" algn="bl" dir="5400000" dist="19050">
              <a:srgbClr val="000000">
                <a:alpha val="24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Pelvic  (GU)</a:t>
            </a:r>
            <a:endParaRPr b="1">
              <a:solidFill>
                <a:srgbClr val="FFFFFF"/>
              </a:solidFill>
              <a:latin typeface="Mada"/>
              <a:ea typeface="Mada"/>
              <a:cs typeface="Mada"/>
              <a:sym typeface="Mada"/>
            </a:endParaRPr>
          </a:p>
        </p:txBody>
      </p:sp>
      <p:sp>
        <p:nvSpPr>
          <p:cNvPr id="248" name="Google Shape;248;p14"/>
          <p:cNvSpPr/>
          <p:nvPr/>
        </p:nvSpPr>
        <p:spPr>
          <a:xfrm>
            <a:off x="197550" y="8425975"/>
            <a:ext cx="7253400" cy="2220600"/>
          </a:xfrm>
          <a:prstGeom prst="roundRect">
            <a:avLst>
              <a:gd fmla="val 16667" name="adj"/>
            </a:avLst>
          </a:prstGeom>
          <a:noFill/>
          <a:ln cap="flat" cmpd="sng" w="19050">
            <a:solidFill>
              <a:schemeClr val="accent3"/>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pic>
        <p:nvPicPr>
          <p:cNvPr id="249" name="Google Shape;249;p14"/>
          <p:cNvPicPr preferRelativeResize="0"/>
          <p:nvPr/>
        </p:nvPicPr>
        <p:blipFill rotWithShape="1">
          <a:blip r:embed="rId8">
            <a:alphaModFix/>
          </a:blip>
          <a:srcRect b="0" l="10564" r="21231" t="0"/>
          <a:stretch/>
        </p:blipFill>
        <p:spPr>
          <a:xfrm>
            <a:off x="6314978" y="8611176"/>
            <a:ext cx="988500" cy="912000"/>
          </a:xfrm>
          <a:prstGeom prst="roundRect">
            <a:avLst>
              <a:gd fmla="val 16667" name="adj"/>
            </a:avLst>
          </a:prstGeom>
          <a:noFill/>
          <a:ln cap="flat" cmpd="sng" w="19050">
            <a:solidFill>
              <a:srgbClr val="999999"/>
            </a:solidFill>
            <a:prstDash val="solid"/>
            <a:round/>
            <a:headEnd len="sm" w="sm" type="none"/>
            <a:tailEnd len="sm" w="sm" type="none"/>
          </a:ln>
        </p:spPr>
      </p:pic>
      <p:sp>
        <p:nvSpPr>
          <p:cNvPr id="250" name="Google Shape;250;p14"/>
          <p:cNvSpPr txBox="1"/>
          <p:nvPr/>
        </p:nvSpPr>
        <p:spPr>
          <a:xfrm>
            <a:off x="6314979" y="9465993"/>
            <a:ext cx="9885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800">
                <a:solidFill>
                  <a:srgbClr val="B7B7B7"/>
                </a:solidFill>
                <a:latin typeface="Mada"/>
                <a:ea typeface="Mada"/>
                <a:cs typeface="Mada"/>
                <a:sym typeface="Mada"/>
              </a:rPr>
              <a:t>Miliary TB</a:t>
            </a:r>
            <a:endParaRPr sz="800">
              <a:solidFill>
                <a:srgbClr val="B7B7B7"/>
              </a:solidFill>
              <a:latin typeface="Mada"/>
              <a:ea typeface="Mada"/>
              <a:cs typeface="Mada"/>
              <a:sym typeface="Mada"/>
            </a:endParaRPr>
          </a:p>
        </p:txBody>
      </p:sp>
      <p:sp>
        <p:nvSpPr>
          <p:cNvPr id="251" name="Google Shape;251;p14"/>
          <p:cNvSpPr txBox="1"/>
          <p:nvPr/>
        </p:nvSpPr>
        <p:spPr>
          <a:xfrm>
            <a:off x="243950" y="8365450"/>
            <a:ext cx="6858900" cy="22812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Miliary TB is a </a:t>
            </a:r>
            <a:r>
              <a:rPr b="1" lang="ar" sz="1200">
                <a:solidFill>
                  <a:schemeClr val="dk1"/>
                </a:solidFill>
                <a:latin typeface="Mada"/>
                <a:ea typeface="Mada"/>
                <a:cs typeface="Mada"/>
                <a:sym typeface="Mada"/>
              </a:rPr>
              <a:t>hematogenous</a:t>
            </a:r>
            <a:r>
              <a:rPr lang="ar" sz="1200">
                <a:solidFill>
                  <a:schemeClr val="dk1"/>
                </a:solidFill>
                <a:latin typeface="Mada"/>
                <a:ea typeface="Mada"/>
                <a:cs typeface="Mada"/>
                <a:sym typeface="Mada"/>
              </a:rPr>
              <a:t> spread TB.</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Clinical features: </a:t>
            </a:r>
            <a:endParaRPr b="1" sz="1200">
              <a:solidFill>
                <a:schemeClr val="dk1"/>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Can present with an acute sepsis-like syndrome, especially in heavily  immunocompromised patients.</a:t>
            </a:r>
            <a:endParaRPr sz="1200">
              <a:solidFill>
                <a:schemeClr val="dk1"/>
              </a:solidFill>
              <a:latin typeface="Mada"/>
              <a:ea typeface="Mada"/>
              <a:cs typeface="Mada"/>
              <a:sym typeface="Mada"/>
            </a:endParaRPr>
          </a:p>
          <a:p>
            <a:pPr indent="-304800" lvl="1" marL="914400" rtl="0" algn="l">
              <a:lnSpc>
                <a:spcPct val="115000"/>
              </a:lnSpc>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Mostly nonspecific, could include </a:t>
            </a:r>
            <a:r>
              <a:rPr b="1" lang="ar" sz="1200">
                <a:solidFill>
                  <a:srgbClr val="1C4587"/>
                </a:solidFill>
                <a:latin typeface="Mada"/>
                <a:ea typeface="Mada"/>
                <a:cs typeface="Mada"/>
                <a:sym typeface="Mada"/>
              </a:rPr>
              <a:t>lymphadenopathy </a:t>
            </a:r>
            <a:r>
              <a:rPr lang="ar" sz="1200">
                <a:solidFill>
                  <a:srgbClr val="1C4587"/>
                </a:solidFill>
                <a:latin typeface="Mada"/>
                <a:ea typeface="Mada"/>
                <a:cs typeface="Mada"/>
                <a:sym typeface="Mada"/>
              </a:rPr>
              <a:t>or </a:t>
            </a:r>
            <a:r>
              <a:rPr b="1" lang="ar" sz="1200">
                <a:solidFill>
                  <a:srgbClr val="1C4587"/>
                </a:solidFill>
                <a:latin typeface="Mada"/>
                <a:ea typeface="Mada"/>
                <a:cs typeface="Mada"/>
                <a:sym typeface="Mada"/>
              </a:rPr>
              <a:t>hepatosplenomegaly</a:t>
            </a:r>
            <a:r>
              <a:rPr lang="ar" sz="1200">
                <a:solidFill>
                  <a:srgbClr val="1C4587"/>
                </a:solidFill>
                <a:latin typeface="Mada"/>
                <a:ea typeface="Mada"/>
                <a:cs typeface="Mada"/>
                <a:sym typeface="Mada"/>
              </a:rPr>
              <a:t>.</a:t>
            </a:r>
            <a:endParaRPr sz="1200">
              <a:solidFill>
                <a:srgbClr val="1C4587"/>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Diagnosis</a:t>
            </a:r>
            <a:r>
              <a:rPr lang="ar" sz="1200">
                <a:solidFill>
                  <a:schemeClr val="dk1"/>
                </a:solidFill>
                <a:latin typeface="Mada"/>
                <a:ea typeface="Mada"/>
                <a:cs typeface="Mada"/>
                <a:sym typeface="Mada"/>
              </a:rPr>
              <a:t>:</a:t>
            </a:r>
            <a:endParaRPr sz="1200">
              <a:solidFill>
                <a:srgbClr val="073763"/>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Obtain mycobacterial </a:t>
            </a:r>
            <a:r>
              <a:rPr b="1" lang="ar" sz="1200">
                <a:solidFill>
                  <a:srgbClr val="CC0000"/>
                </a:solidFill>
                <a:latin typeface="Mada"/>
                <a:ea typeface="Mada"/>
                <a:cs typeface="Mada"/>
                <a:sym typeface="Mada"/>
              </a:rPr>
              <a:t>blood cultures</a:t>
            </a:r>
            <a:r>
              <a:rPr lang="ar" sz="1200">
                <a:solidFill>
                  <a:schemeClr val="dk1"/>
                </a:solidFill>
                <a:latin typeface="Mada"/>
                <a:ea typeface="Mada"/>
                <a:cs typeface="Mada"/>
                <a:sym typeface="Mada"/>
              </a:rPr>
              <a:t> and </a:t>
            </a:r>
            <a:r>
              <a:rPr b="1" lang="ar" sz="1200">
                <a:solidFill>
                  <a:schemeClr val="dk1"/>
                </a:solidFill>
                <a:latin typeface="Mada"/>
                <a:ea typeface="Mada"/>
                <a:cs typeface="Mada"/>
                <a:sym typeface="Mada"/>
              </a:rPr>
              <a:t>respiratory specimens</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b="1" lang="ar" sz="1200">
                <a:solidFill>
                  <a:srgbClr val="073763"/>
                </a:solidFill>
                <a:latin typeface="Mada"/>
                <a:ea typeface="Mada"/>
                <a:cs typeface="Mada"/>
                <a:sym typeface="Mada"/>
              </a:rPr>
              <a:t>Chest x-ray: </a:t>
            </a:r>
            <a:r>
              <a:rPr lang="ar" sz="1200">
                <a:solidFill>
                  <a:srgbClr val="073763"/>
                </a:solidFill>
                <a:latin typeface="Mada"/>
                <a:ea typeface="Mada"/>
                <a:cs typeface="Mada"/>
                <a:sym typeface="Mada"/>
              </a:rPr>
              <a:t>multiple small nodules (&lt; 2 mm) with an appearance resembling </a:t>
            </a:r>
            <a:r>
              <a:rPr lang="ar" sz="1200">
                <a:solidFill>
                  <a:srgbClr val="073763"/>
                </a:solidFill>
                <a:latin typeface="Mada"/>
                <a:ea typeface="Mada"/>
                <a:cs typeface="Mada"/>
                <a:sym typeface="Mada"/>
              </a:rPr>
              <a:t>millet seeds.</a:t>
            </a:r>
            <a:endParaRPr sz="1200">
              <a:solidFill>
                <a:schemeClr val="dk1"/>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b="1" lang="ar" sz="1200">
                <a:solidFill>
                  <a:srgbClr val="1C4587"/>
                </a:solidFill>
                <a:latin typeface="Mada"/>
                <a:ea typeface="Mada"/>
                <a:cs typeface="Mada"/>
                <a:sym typeface="Mada"/>
              </a:rPr>
              <a:t>All patients should have brain imaging (MRI)</a:t>
            </a:r>
            <a:r>
              <a:rPr lang="ar" sz="1200">
                <a:solidFill>
                  <a:srgbClr val="1C4587"/>
                </a:solidFill>
                <a:latin typeface="Mada"/>
                <a:ea typeface="Mada"/>
                <a:cs typeface="Mada"/>
                <a:sym typeface="Mada"/>
              </a:rPr>
              <a:t>, to look for evidence of cerebral disease, which can present as an </a:t>
            </a:r>
            <a:r>
              <a:rPr b="1" lang="ar" sz="1200">
                <a:solidFill>
                  <a:srgbClr val="1C4587"/>
                </a:solidFill>
                <a:latin typeface="Mada"/>
                <a:ea typeface="Mada"/>
                <a:cs typeface="Mada"/>
                <a:sym typeface="Mada"/>
              </a:rPr>
              <a:t>asymptomatic brain tuberculoma.</a:t>
            </a:r>
            <a:endParaRPr sz="1200">
              <a:solidFill>
                <a:schemeClr val="dk1"/>
              </a:solidFill>
              <a:latin typeface="Mada"/>
              <a:ea typeface="Mada"/>
              <a:cs typeface="Mada"/>
              <a:sym typeface="Mada"/>
            </a:endParaRPr>
          </a:p>
        </p:txBody>
      </p:sp>
      <p:pic>
        <p:nvPicPr>
          <p:cNvPr id="252" name="Google Shape;252;p14"/>
          <p:cNvPicPr preferRelativeResize="0"/>
          <p:nvPr/>
        </p:nvPicPr>
        <p:blipFill>
          <a:blip r:embed="rId9">
            <a:alphaModFix/>
          </a:blip>
          <a:stretch>
            <a:fillRect/>
          </a:stretch>
        </p:blipFill>
        <p:spPr>
          <a:xfrm>
            <a:off x="5614199" y="3787418"/>
            <a:ext cx="1735850" cy="1378567"/>
          </a:xfrm>
          <a:prstGeom prst="rect">
            <a:avLst/>
          </a:prstGeom>
          <a:noFill/>
          <a:ln cap="flat" cmpd="sng" w="19050">
            <a:solidFill>
              <a:srgbClr val="073763"/>
            </a:solidFill>
            <a:prstDash val="solid"/>
            <a:round/>
            <a:headEnd len="sm" w="sm" type="none"/>
            <a:tailEnd len="sm" w="sm" type="none"/>
          </a:ln>
        </p:spPr>
      </p:pic>
      <p:sp>
        <p:nvSpPr>
          <p:cNvPr id="253" name="Google Shape;253;p14"/>
          <p:cNvSpPr/>
          <p:nvPr/>
        </p:nvSpPr>
        <p:spPr>
          <a:xfrm>
            <a:off x="854199" y="3660476"/>
            <a:ext cx="231600" cy="203700"/>
          </a:xfrm>
          <a:prstGeom prst="star5">
            <a:avLst>
              <a:gd fmla="val 19098" name="adj"/>
              <a:gd fmla="val 105146" name="hf"/>
              <a:gd fmla="val 110557" name="vf"/>
            </a:avLst>
          </a:prstGeom>
          <a:solidFill>
            <a:srgbClr val="E0AD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4"/>
          <p:cNvSpPr/>
          <p:nvPr/>
        </p:nvSpPr>
        <p:spPr>
          <a:xfrm>
            <a:off x="2797073" y="5454492"/>
            <a:ext cx="333000" cy="291600"/>
          </a:xfrm>
          <a:prstGeom prst="star5">
            <a:avLst>
              <a:gd fmla="val 19098" name="adj"/>
              <a:gd fmla="val 105146" name="hf"/>
              <a:gd fmla="val 110557" name="vf"/>
            </a:avLst>
          </a:prstGeom>
          <a:solidFill>
            <a:srgbClr val="E0AD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4"/>
          <p:cNvSpPr txBox="1"/>
          <p:nvPr/>
        </p:nvSpPr>
        <p:spPr>
          <a:xfrm>
            <a:off x="202525" y="1221325"/>
            <a:ext cx="7101000" cy="3540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Clr>
                <a:srgbClr val="6AA84F"/>
              </a:buClr>
              <a:buSzPts val="1100"/>
              <a:buFont typeface="Mada"/>
              <a:buChar char="❖"/>
            </a:pPr>
            <a:r>
              <a:rPr lang="ar" sz="1100">
                <a:solidFill>
                  <a:srgbClr val="6AA84F"/>
                </a:solidFill>
                <a:latin typeface="Mada"/>
                <a:ea typeface="Mada"/>
                <a:cs typeface="Mada"/>
                <a:sym typeface="Mada"/>
              </a:rPr>
              <a:t>Usually develops over </a:t>
            </a:r>
            <a:r>
              <a:rPr b="1" lang="ar" sz="1100">
                <a:solidFill>
                  <a:srgbClr val="6AA84F"/>
                </a:solidFill>
                <a:latin typeface="Mada"/>
                <a:ea typeface="Mada"/>
                <a:cs typeface="Mada"/>
                <a:sym typeface="Mada"/>
              </a:rPr>
              <a:t>weeks or months</a:t>
            </a:r>
            <a:r>
              <a:rPr lang="ar" sz="1100">
                <a:solidFill>
                  <a:srgbClr val="6AA84F"/>
                </a:solidFill>
                <a:latin typeface="Mada"/>
                <a:ea typeface="Mada"/>
                <a:cs typeface="Mada"/>
                <a:sym typeface="Mada"/>
              </a:rPr>
              <a:t> especially the malaise and weight loss with an average of 3-6 months .</a:t>
            </a:r>
            <a:endParaRPr sz="1100">
              <a:solidFill>
                <a:srgbClr val="6AA84F"/>
              </a:solidFill>
              <a:latin typeface="Mada"/>
              <a:ea typeface="Mada"/>
              <a:cs typeface="Mada"/>
              <a:sym typeface="Mad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5"/>
          <p:cNvSpPr txBox="1"/>
          <p:nvPr>
            <p:ph idx="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t>‹#›</a:t>
            </a:fld>
            <a:endParaRPr/>
          </a:p>
        </p:txBody>
      </p:sp>
      <p:cxnSp>
        <p:nvCxnSpPr>
          <p:cNvPr id="261" name="Google Shape;261;p15"/>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262" name="Google Shape;262;p15"/>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Active TB Diagnosis</a:t>
            </a:r>
            <a:endParaRPr b="1" sz="2600">
              <a:latin typeface="Mada"/>
              <a:ea typeface="Mada"/>
              <a:cs typeface="Mada"/>
              <a:sym typeface="Mada"/>
            </a:endParaRPr>
          </a:p>
        </p:txBody>
      </p:sp>
      <p:graphicFrame>
        <p:nvGraphicFramePr>
          <p:cNvPr id="263" name="Google Shape;263;p15"/>
          <p:cNvGraphicFramePr/>
          <p:nvPr/>
        </p:nvGraphicFramePr>
        <p:xfrm>
          <a:off x="166688" y="1033754"/>
          <a:ext cx="3000000" cy="3000000"/>
        </p:xfrm>
        <a:graphic>
          <a:graphicData uri="http://schemas.openxmlformats.org/drawingml/2006/table">
            <a:tbl>
              <a:tblPr>
                <a:noFill/>
                <a:tableStyleId>{F776B67F-9277-4704-A837-29A35E79B37A}</a:tableStyleId>
              </a:tblPr>
              <a:tblGrid>
                <a:gridCol w="1264800"/>
                <a:gridCol w="1744850"/>
                <a:gridCol w="4251000"/>
              </a:tblGrid>
              <a:tr h="708175">
                <a:tc rowSpan="2">
                  <a:txBody>
                    <a:bodyPr/>
                    <a:lstStyle/>
                    <a:p>
                      <a:pPr indent="0" lvl="0" marL="0" rtl="0" algn="ctr">
                        <a:spcBef>
                          <a:spcPts val="0"/>
                        </a:spcBef>
                        <a:spcAft>
                          <a:spcPts val="0"/>
                        </a:spcAft>
                        <a:buNone/>
                      </a:pPr>
                      <a:r>
                        <a:rPr b="1" lang="ar" sz="1200">
                          <a:latin typeface="Mada"/>
                          <a:ea typeface="Mada"/>
                          <a:cs typeface="Mada"/>
                          <a:sym typeface="Mada"/>
                        </a:rPr>
                        <a:t>Smear microscopy</a:t>
                      </a:r>
                      <a:endParaRPr b="1" sz="1200">
                        <a:latin typeface="Mada"/>
                        <a:ea typeface="Mada"/>
                        <a:cs typeface="Mada"/>
                        <a:sym typeface="Mada"/>
                      </a:endParaRPr>
                    </a:p>
                  </a:txBody>
                  <a:tcPr marT="91425" marB="91425" marR="91425" marL="91425" anchor="ctr">
                    <a:lnL cap="flat" cmpd="sng" w="28575">
                      <a:solidFill>
                        <a:srgbClr val="B7B7B7"/>
                      </a:solidFill>
                      <a:prstDash val="solid"/>
                      <a:round/>
                      <a:headEnd len="sm" w="sm" type="none"/>
                      <a:tailEnd len="sm" w="sm" type="none"/>
                    </a:lnL>
                    <a:lnR cap="flat" cmpd="sng" w="28575">
                      <a:solidFill>
                        <a:srgbClr val="B7B7B7"/>
                      </a:solidFill>
                      <a:prstDash val="solid"/>
                      <a:round/>
                      <a:headEnd len="sm" w="sm" type="none"/>
                      <a:tailEnd len="sm" w="sm" type="none"/>
                    </a:lnR>
                    <a:lnT cap="flat" cmpd="sng" w="28575">
                      <a:solidFill>
                        <a:srgbClr val="B7B7B7"/>
                      </a:solidFill>
                      <a:prstDash val="solid"/>
                      <a:round/>
                      <a:headEnd len="sm" w="sm" type="none"/>
                      <a:tailEnd len="sm" w="sm" type="none"/>
                    </a:lnT>
                    <a:lnB cap="flat" cmpd="sng" w="28575">
                      <a:solidFill>
                        <a:srgbClr val="B7B7B7"/>
                      </a:solidFill>
                      <a:prstDash val="solid"/>
                      <a:round/>
                      <a:headEnd len="sm" w="sm" type="none"/>
                      <a:tailEnd len="sm" w="sm" type="none"/>
                    </a:lnB>
                    <a:solidFill>
                      <a:schemeClr val="accent4"/>
                    </a:solidFill>
                  </a:tcPr>
                </a:tc>
                <a:tc gridSpan="2" rowSpan="2">
                  <a:txBody>
                    <a:bodyPr/>
                    <a:lstStyle/>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Sensitivity:</a:t>
                      </a:r>
                      <a:endParaRPr b="1" sz="1200">
                        <a:solidFill>
                          <a:schemeClr val="dk1"/>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Has a </a:t>
                      </a:r>
                      <a:r>
                        <a:rPr b="1" lang="ar" sz="1200">
                          <a:solidFill>
                            <a:srgbClr val="CC0000"/>
                          </a:solidFill>
                          <a:latin typeface="Mada"/>
                          <a:ea typeface="Mada"/>
                          <a:cs typeface="Mada"/>
                          <a:sym typeface="Mada"/>
                        </a:rPr>
                        <a:t>low sensitivity overall</a:t>
                      </a:r>
                      <a:r>
                        <a:rPr lang="ar" sz="1200">
                          <a:solidFill>
                            <a:schemeClr val="dk1"/>
                          </a:solidFill>
                          <a:latin typeface="Mada"/>
                          <a:ea typeface="Mada"/>
                          <a:cs typeface="Mada"/>
                          <a:sym typeface="Mada"/>
                        </a:rPr>
                        <a:t> around 50-60% sensitivity in pulmonary TB.</a:t>
                      </a:r>
                      <a:endParaRPr sz="1200">
                        <a:solidFill>
                          <a:schemeClr val="dk1"/>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Less sensitive in advanced HIV (30-50%).</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Specificity</a:t>
                      </a:r>
                      <a:r>
                        <a:rPr lang="ar" sz="1200">
                          <a:solidFill>
                            <a:schemeClr val="dk1"/>
                          </a:solidFill>
                          <a:latin typeface="Mada"/>
                          <a:ea typeface="Mada"/>
                          <a:cs typeface="Mada"/>
                          <a:sym typeface="Mada"/>
                        </a:rPr>
                        <a:t>:</a:t>
                      </a:r>
                      <a:r>
                        <a:rPr b="1" lang="ar" sz="1200">
                          <a:solidFill>
                            <a:srgbClr val="CC0000"/>
                          </a:solidFill>
                          <a:latin typeface="Mada"/>
                          <a:ea typeface="Mada"/>
                          <a:cs typeface="Mada"/>
                          <a:sym typeface="Mada"/>
                        </a:rPr>
                        <a:t> Not specific for MTB</a:t>
                      </a:r>
                      <a:r>
                        <a:rPr lang="ar" sz="1200">
                          <a:solidFill>
                            <a:schemeClr val="dk1"/>
                          </a:solidFill>
                          <a:latin typeface="Mada"/>
                          <a:ea typeface="Mada"/>
                          <a:cs typeface="Mada"/>
                          <a:sym typeface="Mada"/>
                        </a:rPr>
                        <a:t> (Most mycobacteria look alike).</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Good </a:t>
                      </a:r>
                      <a:r>
                        <a:rPr lang="ar" sz="1200">
                          <a:solidFill>
                            <a:schemeClr val="dk1"/>
                          </a:solidFill>
                          <a:latin typeface="Mada"/>
                          <a:ea typeface="Mada"/>
                          <a:cs typeface="Mada"/>
                          <a:sym typeface="Mada"/>
                        </a:rPr>
                        <a:t>Positive Predictive Value (PPV) in</a:t>
                      </a:r>
                      <a:r>
                        <a:rPr b="1" lang="ar" sz="1200">
                          <a:solidFill>
                            <a:schemeClr val="dk1"/>
                          </a:solidFill>
                          <a:latin typeface="Mada"/>
                          <a:ea typeface="Mada"/>
                          <a:cs typeface="Mada"/>
                          <a:sym typeface="Mada"/>
                        </a:rPr>
                        <a:t> TB endemic regions.</a:t>
                      </a:r>
                      <a:endParaRPr b="1" sz="1200">
                        <a:solidFill>
                          <a:schemeClr val="dk1"/>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solidFill>
                            <a:schemeClr val="dk1"/>
                          </a:solidFill>
                          <a:latin typeface="Mada"/>
                          <a:ea typeface="Mada"/>
                          <a:cs typeface="Mada"/>
                          <a:sym typeface="Mada"/>
                        </a:rPr>
                        <a:t>In pulmonary TB the yield of test is increased with multiple specimens; </a:t>
                      </a:r>
                      <a:r>
                        <a:rPr b="1" lang="ar" sz="1200">
                          <a:solidFill>
                            <a:srgbClr val="6AA84F"/>
                          </a:solidFill>
                          <a:latin typeface="Mada"/>
                          <a:ea typeface="Mada"/>
                          <a:cs typeface="Mada"/>
                          <a:sym typeface="Mada"/>
                        </a:rPr>
                        <a:t>that is why we usually ask for 3 different specimens to increase the yield to 80-90% </a:t>
                      </a:r>
                      <a:endParaRPr b="1" sz="1200">
                        <a:solidFill>
                          <a:srgbClr val="6AA84F"/>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solidFill>
                            <a:schemeClr val="dk1"/>
                          </a:solidFill>
                          <a:latin typeface="Mada"/>
                          <a:ea typeface="Mada"/>
                          <a:cs typeface="Mada"/>
                          <a:sym typeface="Mada"/>
                        </a:rPr>
                        <a:t>Needs 10,000 cfu/ml. </a:t>
                      </a:r>
                      <a:r>
                        <a:rPr lang="ar" sz="900">
                          <a:solidFill>
                            <a:srgbClr val="6AA84F"/>
                          </a:solidFill>
                          <a:latin typeface="Mada"/>
                          <a:ea typeface="Mada"/>
                          <a:cs typeface="Mada"/>
                          <a:sym typeface="Mada"/>
                        </a:rPr>
                        <a:t>cfu=colony forming units</a:t>
                      </a:r>
                      <a:endParaRPr sz="900">
                        <a:solidFill>
                          <a:srgbClr val="6AA84F"/>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solidFill>
                            <a:schemeClr val="dk1"/>
                          </a:solidFill>
                          <a:latin typeface="Mada"/>
                          <a:ea typeface="Mada"/>
                          <a:cs typeface="Mada"/>
                          <a:sym typeface="Mada"/>
                        </a:rPr>
                        <a:t>A </a:t>
                      </a:r>
                      <a:r>
                        <a:rPr b="1" lang="ar" sz="1200">
                          <a:solidFill>
                            <a:schemeClr val="dk1"/>
                          </a:solidFill>
                          <a:latin typeface="Mada"/>
                          <a:ea typeface="Mada"/>
                          <a:cs typeface="Mada"/>
                          <a:sym typeface="Mada"/>
                        </a:rPr>
                        <a:t>negative smear does not exclude the diagnosis of active TB</a:t>
                      </a:r>
                      <a:r>
                        <a:rPr lang="ar" sz="1200">
                          <a:solidFill>
                            <a:schemeClr val="dk1"/>
                          </a:solidFill>
                          <a:latin typeface="Mada"/>
                          <a:ea typeface="Mada"/>
                          <a:cs typeface="Mada"/>
                          <a:sym typeface="Mada"/>
                        </a:rPr>
                        <a:t>.</a:t>
                      </a:r>
                      <a:endParaRPr/>
                    </a:p>
                  </a:txBody>
                  <a:tcPr marT="91425" marB="91425" marR="91425" marL="91425">
                    <a:lnL cap="flat" cmpd="sng" w="28575">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rowSpan="2" hMerge="1"/>
              </a:tr>
              <a:tr h="742575">
                <a:tc vMerge="1"/>
                <a:tc gridSpan="2" vMerge="1"/>
                <a:tc hMerge="1" vMerge="1"/>
              </a:tr>
              <a:tr h="2115875">
                <a:tc>
                  <a:txBody>
                    <a:bodyPr/>
                    <a:lstStyle/>
                    <a:p>
                      <a:pPr indent="0" lvl="0" marL="0" marR="0" rtl="0" algn="ctr">
                        <a:lnSpc>
                          <a:spcPct val="100000"/>
                        </a:lnSpc>
                        <a:spcBef>
                          <a:spcPts val="0"/>
                        </a:spcBef>
                        <a:spcAft>
                          <a:spcPts val="0"/>
                        </a:spcAft>
                        <a:buNone/>
                      </a:pPr>
                      <a:r>
                        <a:rPr b="1" lang="ar" sz="1200">
                          <a:latin typeface="Mada"/>
                          <a:ea typeface="Mada"/>
                          <a:cs typeface="Mada"/>
                          <a:sym typeface="Mada"/>
                        </a:rPr>
                        <a:t>Rapid MTB PCR</a:t>
                      </a:r>
                      <a:endParaRPr b="1" sz="1200">
                        <a:latin typeface="Mada"/>
                        <a:ea typeface="Mada"/>
                        <a:cs typeface="Mada"/>
                        <a:sym typeface="Mada"/>
                      </a:endParaRPr>
                    </a:p>
                  </a:txBody>
                  <a:tcPr marT="91425" marB="91425" marR="91425" marL="91425" anchor="ctr">
                    <a:lnL cap="flat" cmpd="sng" w="28575">
                      <a:solidFill>
                        <a:srgbClr val="B7B7B7"/>
                      </a:solidFill>
                      <a:prstDash val="solid"/>
                      <a:round/>
                      <a:headEnd len="sm" w="sm" type="none"/>
                      <a:tailEnd len="sm" w="sm" type="none"/>
                    </a:lnL>
                    <a:lnR cap="flat" cmpd="sng" w="28575">
                      <a:solidFill>
                        <a:srgbClr val="B7B7B7"/>
                      </a:solidFill>
                      <a:prstDash val="solid"/>
                      <a:round/>
                      <a:headEnd len="sm" w="sm" type="none"/>
                      <a:tailEnd len="sm" w="sm" type="none"/>
                    </a:lnR>
                    <a:lnT cap="flat" cmpd="sng" w="28575">
                      <a:solidFill>
                        <a:srgbClr val="B7B7B7"/>
                      </a:solidFill>
                      <a:prstDash val="solid"/>
                      <a:round/>
                      <a:headEnd len="sm" w="sm" type="none"/>
                      <a:tailEnd len="sm" w="sm" type="none"/>
                    </a:lnT>
                    <a:lnB cap="flat" cmpd="sng" w="28575">
                      <a:solidFill>
                        <a:srgbClr val="B7B7B7"/>
                      </a:solidFill>
                      <a:prstDash val="solid"/>
                      <a:round/>
                      <a:headEnd len="sm" w="sm" type="none"/>
                      <a:tailEnd len="sm" w="sm" type="none"/>
                    </a:lnB>
                    <a:solidFill>
                      <a:schemeClr val="accent4"/>
                    </a:solidFill>
                  </a:tcPr>
                </a:tc>
                <a:tc gridSpan="2">
                  <a:txBody>
                    <a:bodyPr/>
                    <a:lstStyle/>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Specificity</a:t>
                      </a:r>
                      <a:r>
                        <a:rPr lang="ar" sz="1200">
                          <a:solidFill>
                            <a:schemeClr val="dk1"/>
                          </a:solidFill>
                          <a:latin typeface="Mada"/>
                          <a:ea typeface="Mada"/>
                          <a:cs typeface="Mada"/>
                          <a:sym typeface="Mada"/>
                        </a:rPr>
                        <a:t>: </a:t>
                      </a:r>
                      <a:r>
                        <a:rPr b="1" lang="ar" sz="1200">
                          <a:solidFill>
                            <a:srgbClr val="CC0000"/>
                          </a:solidFill>
                          <a:latin typeface="Mada"/>
                          <a:ea typeface="Mada"/>
                          <a:cs typeface="Mada"/>
                          <a:sym typeface="Mada"/>
                        </a:rPr>
                        <a:t>High specificity for MTB</a:t>
                      </a:r>
                      <a:endParaRPr b="1" sz="1200">
                        <a:solidFill>
                          <a:srgbClr val="CC0000"/>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Needs 100 cfu/ml for detection.</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PCR based tests are designed to be </a:t>
                      </a:r>
                      <a:r>
                        <a:rPr b="1" lang="ar" sz="1200">
                          <a:solidFill>
                            <a:schemeClr val="dk1"/>
                          </a:solidFill>
                          <a:latin typeface="Mada"/>
                          <a:ea typeface="Mada"/>
                          <a:cs typeface="Mada"/>
                          <a:sym typeface="Mada"/>
                        </a:rPr>
                        <a:t>specific mycobacterial TB and rifampicin resistance</a:t>
                      </a:r>
                      <a:r>
                        <a:rPr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but does not detect other mycobacteria nor predict resistance to other anti TB medications</a:t>
                      </a:r>
                      <a:r>
                        <a:rPr lang="ar"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Once the rapid MTB/RIF </a:t>
                      </a:r>
                      <a:r>
                        <a:rPr lang="ar" sz="1200">
                          <a:solidFill>
                            <a:srgbClr val="6AA84F"/>
                          </a:solidFill>
                          <a:latin typeface="Mada"/>
                          <a:ea typeface="Mada"/>
                          <a:cs typeface="Mada"/>
                          <a:sym typeface="Mada"/>
                        </a:rPr>
                        <a:t>(Rifampicin)</a:t>
                      </a:r>
                      <a:r>
                        <a:rPr lang="ar" sz="1200">
                          <a:solidFill>
                            <a:schemeClr val="dk1"/>
                          </a:solidFill>
                          <a:latin typeface="Mada"/>
                          <a:ea typeface="Mada"/>
                          <a:cs typeface="Mada"/>
                          <a:sym typeface="Mada"/>
                        </a:rPr>
                        <a:t>  test is reported as MTB detected RIF undetected; this is by definition </a:t>
                      </a:r>
                      <a:r>
                        <a:rPr b="1" lang="ar" sz="1200" u="sng">
                          <a:solidFill>
                            <a:schemeClr val="dk1"/>
                          </a:solidFill>
                          <a:latin typeface="Mada"/>
                          <a:ea typeface="Mada"/>
                          <a:cs typeface="Mada"/>
                          <a:sym typeface="Mada"/>
                        </a:rPr>
                        <a:t>NOT</a:t>
                      </a:r>
                      <a:r>
                        <a:rPr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a multidrug resistant TB.</a:t>
                      </a:r>
                      <a:endParaRPr b="1"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 test is validated to be done on sputum but can be done on non-sputum specimen (However can have false negative tests for the presence of inhibitors).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A negative test does not rule out TB</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txBody>
                  <a:tcPr marT="91425" marB="91425" marR="91425" marL="91425">
                    <a:lnL cap="flat" cmpd="sng" w="28575">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hMerge="1"/>
              </a:tr>
              <a:tr h="1347675">
                <a:tc>
                  <a:txBody>
                    <a:bodyPr/>
                    <a:lstStyle/>
                    <a:p>
                      <a:pPr indent="0" lvl="0" marL="0" marR="0" rtl="0" algn="ctr">
                        <a:lnSpc>
                          <a:spcPct val="100000"/>
                        </a:lnSpc>
                        <a:spcBef>
                          <a:spcPts val="0"/>
                        </a:spcBef>
                        <a:spcAft>
                          <a:spcPts val="0"/>
                        </a:spcAft>
                        <a:buNone/>
                      </a:pPr>
                      <a:r>
                        <a:rPr b="1" lang="ar" sz="1200">
                          <a:latin typeface="Mada"/>
                          <a:ea typeface="Mada"/>
                          <a:cs typeface="Mada"/>
                          <a:sym typeface="Mada"/>
                        </a:rPr>
                        <a:t>Culture</a:t>
                      </a:r>
                      <a:endParaRPr b="1" sz="1200">
                        <a:latin typeface="Mada"/>
                        <a:ea typeface="Mada"/>
                        <a:cs typeface="Mada"/>
                        <a:sym typeface="Mada"/>
                      </a:endParaRPr>
                    </a:p>
                  </a:txBody>
                  <a:tcPr marT="91425" marB="91425" marR="91425" marL="91425" anchor="ctr">
                    <a:lnL cap="flat" cmpd="sng" w="28575">
                      <a:solidFill>
                        <a:srgbClr val="B7B7B7"/>
                      </a:solidFill>
                      <a:prstDash val="solid"/>
                      <a:round/>
                      <a:headEnd len="sm" w="sm" type="none"/>
                      <a:tailEnd len="sm" w="sm" type="none"/>
                    </a:lnL>
                    <a:lnR cap="flat" cmpd="sng" w="28575">
                      <a:solidFill>
                        <a:srgbClr val="B7B7B7"/>
                      </a:solidFill>
                      <a:prstDash val="solid"/>
                      <a:round/>
                      <a:headEnd len="sm" w="sm" type="none"/>
                      <a:tailEnd len="sm" w="sm" type="none"/>
                    </a:lnR>
                    <a:lnT cap="flat" cmpd="sng" w="28575">
                      <a:solidFill>
                        <a:srgbClr val="B7B7B7"/>
                      </a:solidFill>
                      <a:prstDash val="solid"/>
                      <a:round/>
                      <a:headEnd len="sm" w="sm" type="none"/>
                      <a:tailEnd len="sm" w="sm" type="none"/>
                    </a:lnT>
                    <a:lnB cap="flat" cmpd="sng" w="28575">
                      <a:solidFill>
                        <a:srgbClr val="B7B7B7"/>
                      </a:solidFill>
                      <a:prstDash val="solid"/>
                      <a:round/>
                      <a:headEnd len="sm" w="sm" type="none"/>
                      <a:tailEnd len="sm" w="sm" type="none"/>
                    </a:lnB>
                    <a:solidFill>
                      <a:schemeClr val="accent4"/>
                    </a:solidFill>
                  </a:tcPr>
                </a:tc>
                <a:tc gridSpan="2">
                  <a:txBody>
                    <a:bodyPr/>
                    <a:lstStyle/>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Sensitivity</a:t>
                      </a:r>
                      <a:r>
                        <a:rPr lang="ar" sz="1200">
                          <a:solidFill>
                            <a:schemeClr val="dk1"/>
                          </a:solidFill>
                          <a:latin typeface="Mada"/>
                          <a:ea typeface="Mada"/>
                          <a:cs typeface="Mada"/>
                          <a:sym typeface="Mada"/>
                        </a:rPr>
                        <a:t>: </a:t>
                      </a:r>
                      <a:r>
                        <a:rPr b="1" lang="ar" sz="1200" u="sng">
                          <a:solidFill>
                            <a:srgbClr val="CC0000"/>
                          </a:solidFill>
                          <a:latin typeface="Mada"/>
                          <a:ea typeface="Mada"/>
                          <a:cs typeface="Mada"/>
                          <a:sym typeface="Mada"/>
                        </a:rPr>
                        <a:t>Has the highest sensitivity</a:t>
                      </a:r>
                      <a:r>
                        <a:rPr lang="ar" sz="1200" u="sng">
                          <a:solidFill>
                            <a:srgbClr val="CC0000"/>
                          </a:solidFill>
                          <a:latin typeface="Mada"/>
                          <a:ea typeface="Mada"/>
                          <a:cs typeface="Mada"/>
                          <a:sym typeface="Mada"/>
                        </a:rPr>
                        <a:t>.</a:t>
                      </a:r>
                      <a:endParaRPr sz="1200" u="sng">
                        <a:solidFill>
                          <a:srgbClr val="CC0000"/>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Needs 1-10 cfu/ml.</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Mycobacterial culture is the </a:t>
                      </a:r>
                      <a:r>
                        <a:rPr b="1" lang="ar" sz="1200">
                          <a:solidFill>
                            <a:srgbClr val="CC0000"/>
                          </a:solidFill>
                          <a:latin typeface="Mada"/>
                          <a:ea typeface="Mada"/>
                          <a:cs typeface="Mada"/>
                          <a:sym typeface="Mada"/>
                        </a:rPr>
                        <a:t>most sensitive</a:t>
                      </a:r>
                      <a:r>
                        <a:rPr lang="ar" sz="1200">
                          <a:solidFill>
                            <a:schemeClr val="dk1"/>
                          </a:solidFill>
                          <a:latin typeface="Mada"/>
                          <a:ea typeface="Mada"/>
                          <a:cs typeface="Mada"/>
                          <a:sym typeface="Mada"/>
                        </a:rPr>
                        <a:t> however it is a </a:t>
                      </a:r>
                      <a:r>
                        <a:rPr b="1" lang="ar" sz="1200">
                          <a:solidFill>
                            <a:schemeClr val="dk1"/>
                          </a:solidFill>
                          <a:latin typeface="Mada"/>
                          <a:ea typeface="Mada"/>
                          <a:cs typeface="Mada"/>
                          <a:sym typeface="Mada"/>
                        </a:rPr>
                        <a:t>slow</a:t>
                      </a:r>
                      <a:r>
                        <a:rPr lang="ar" sz="1200">
                          <a:solidFill>
                            <a:schemeClr val="dk1"/>
                          </a:solidFill>
                          <a:latin typeface="Mada"/>
                          <a:ea typeface="Mada"/>
                          <a:cs typeface="Mada"/>
                          <a:sym typeface="Mada"/>
                        </a:rPr>
                        <a:t> method (3-6 weeks). The median time for positivity is around 21 days.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Once positive, additional tests need to be done to identify the species.</a:t>
                      </a:r>
                      <a:endParaRPr b="1"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rgbClr val="073763"/>
                        </a:buClr>
                        <a:buSzPts val="1200"/>
                        <a:buFont typeface="Mada"/>
                        <a:buChar char="●"/>
                      </a:pPr>
                      <a:r>
                        <a:rPr lang="ar" sz="1200">
                          <a:solidFill>
                            <a:srgbClr val="073763"/>
                          </a:solidFill>
                          <a:latin typeface="Mada"/>
                          <a:ea typeface="Mada"/>
                          <a:cs typeface="Mada"/>
                          <a:sym typeface="Mada"/>
                        </a:rPr>
                        <a:t>The majority of the developed world uses </a:t>
                      </a:r>
                      <a:r>
                        <a:rPr b="1" lang="ar" sz="1200">
                          <a:solidFill>
                            <a:srgbClr val="073763"/>
                          </a:solidFill>
                          <a:latin typeface="Mada"/>
                          <a:ea typeface="Mada"/>
                          <a:cs typeface="Mada"/>
                          <a:sym typeface="Mada"/>
                        </a:rPr>
                        <a:t>liquid/broth culture</a:t>
                      </a:r>
                      <a:r>
                        <a:rPr lang="ar" sz="1200">
                          <a:solidFill>
                            <a:srgbClr val="073763"/>
                          </a:solidFill>
                          <a:latin typeface="Mada"/>
                          <a:ea typeface="Mada"/>
                          <a:cs typeface="Mada"/>
                          <a:sym typeface="Mada"/>
                        </a:rPr>
                        <a:t> of mycobacteria in addition to </a:t>
                      </a:r>
                      <a:r>
                        <a:rPr b="1" lang="ar" sz="1200">
                          <a:solidFill>
                            <a:srgbClr val="073763"/>
                          </a:solidFill>
                          <a:latin typeface="Mada"/>
                          <a:ea typeface="Mada"/>
                          <a:cs typeface="Mada"/>
                          <a:sym typeface="Mada"/>
                        </a:rPr>
                        <a:t>solid media (Lowenstein–Jensen slopes or Middlebrook agar).</a:t>
                      </a:r>
                      <a:endParaRPr b="1" sz="1200">
                        <a:solidFill>
                          <a:srgbClr val="073763"/>
                        </a:solidFill>
                        <a:latin typeface="Mada"/>
                        <a:ea typeface="Mada"/>
                        <a:cs typeface="Mada"/>
                        <a:sym typeface="Mada"/>
                      </a:endParaRPr>
                    </a:p>
                    <a:p>
                      <a:pPr indent="-304800" lvl="0" marL="457200" rtl="0" algn="l">
                        <a:lnSpc>
                          <a:spcPct val="115000"/>
                        </a:lnSpc>
                        <a:spcBef>
                          <a:spcPts val="0"/>
                        </a:spcBef>
                        <a:spcAft>
                          <a:spcPts val="0"/>
                        </a:spcAft>
                        <a:buClr>
                          <a:srgbClr val="CC0000"/>
                        </a:buClr>
                        <a:buSzPts val="1200"/>
                        <a:buFont typeface="Mada"/>
                        <a:buChar char="★"/>
                      </a:pPr>
                      <a:r>
                        <a:rPr b="1" lang="ar" sz="1200" u="sng">
                          <a:solidFill>
                            <a:srgbClr val="CC0000"/>
                          </a:solidFill>
                          <a:latin typeface="Mada"/>
                          <a:ea typeface="Mada"/>
                          <a:cs typeface="Mada"/>
                          <a:sym typeface="Mada"/>
                        </a:rPr>
                        <a:t>Considered the gold standard:</a:t>
                      </a:r>
                      <a:endParaRPr b="1" sz="1200" u="sng">
                        <a:solidFill>
                          <a:srgbClr val="CC0000"/>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Pulmonary TB: </a:t>
                      </a:r>
                      <a:r>
                        <a:rPr lang="ar" sz="1200">
                          <a:solidFill>
                            <a:schemeClr val="dk1"/>
                          </a:solidFill>
                          <a:latin typeface="Mada"/>
                          <a:ea typeface="Mada"/>
                          <a:cs typeface="Mada"/>
                          <a:sym typeface="Mada"/>
                        </a:rPr>
                        <a:t>90-95% sensitive.</a:t>
                      </a:r>
                      <a:endParaRPr sz="1200">
                        <a:solidFill>
                          <a:schemeClr val="dk1"/>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Extrapulmonary TB: </a:t>
                      </a:r>
                      <a:r>
                        <a:rPr lang="ar" sz="1200">
                          <a:solidFill>
                            <a:schemeClr val="dk1"/>
                          </a:solidFill>
                          <a:latin typeface="Mada"/>
                          <a:ea typeface="Mada"/>
                          <a:cs typeface="Mada"/>
                          <a:sym typeface="Mada"/>
                        </a:rPr>
                        <a:t>much less sensitive.</a:t>
                      </a:r>
                      <a:endParaRPr/>
                    </a:p>
                  </a:txBody>
                  <a:tcPr marT="91425" marB="91425" marR="91425" marL="91425">
                    <a:lnL cap="flat" cmpd="sng" w="28575">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hMerge="1"/>
              </a:tr>
              <a:tr h="737925">
                <a:tc>
                  <a:txBody>
                    <a:bodyPr/>
                    <a:lstStyle/>
                    <a:p>
                      <a:pPr indent="0" lvl="0" marL="0" marR="0" rtl="0" algn="ctr">
                        <a:lnSpc>
                          <a:spcPct val="100000"/>
                        </a:lnSpc>
                        <a:spcBef>
                          <a:spcPts val="0"/>
                        </a:spcBef>
                        <a:spcAft>
                          <a:spcPts val="0"/>
                        </a:spcAft>
                        <a:buNone/>
                      </a:pPr>
                      <a:r>
                        <a:rPr b="1" lang="ar" sz="1200">
                          <a:latin typeface="Mada"/>
                          <a:ea typeface="Mada"/>
                          <a:cs typeface="Mada"/>
                          <a:sym typeface="Mada"/>
                        </a:rPr>
                        <a:t>Histopathology</a:t>
                      </a:r>
                      <a:endParaRPr b="1" sz="1200">
                        <a:latin typeface="Mada"/>
                        <a:ea typeface="Mada"/>
                        <a:cs typeface="Mada"/>
                        <a:sym typeface="Mada"/>
                      </a:endParaRPr>
                    </a:p>
                  </a:txBody>
                  <a:tcPr marT="91425" marB="91425" marR="91425" marL="91425" anchor="ctr">
                    <a:lnL cap="flat" cmpd="sng" w="28575">
                      <a:solidFill>
                        <a:srgbClr val="B7B7B7"/>
                      </a:solidFill>
                      <a:prstDash val="solid"/>
                      <a:round/>
                      <a:headEnd len="sm" w="sm" type="none"/>
                      <a:tailEnd len="sm" w="sm" type="none"/>
                    </a:lnL>
                    <a:lnR cap="flat" cmpd="sng" w="28575">
                      <a:solidFill>
                        <a:srgbClr val="B7B7B7"/>
                      </a:solidFill>
                      <a:prstDash val="solid"/>
                      <a:round/>
                      <a:headEnd len="sm" w="sm" type="none"/>
                      <a:tailEnd len="sm" w="sm" type="none"/>
                    </a:lnR>
                    <a:lnT cap="flat" cmpd="sng" w="28575">
                      <a:solidFill>
                        <a:srgbClr val="B7B7B7"/>
                      </a:solidFill>
                      <a:prstDash val="solid"/>
                      <a:round/>
                      <a:headEnd len="sm" w="sm" type="none"/>
                      <a:tailEnd len="sm" w="sm" type="none"/>
                    </a:lnT>
                    <a:lnB cap="flat" cmpd="sng" w="28575">
                      <a:solidFill>
                        <a:srgbClr val="B7B7B7"/>
                      </a:solidFill>
                      <a:prstDash val="solid"/>
                      <a:round/>
                      <a:headEnd len="sm" w="sm" type="none"/>
                      <a:tailEnd len="sm" w="sm" type="none"/>
                    </a:lnB>
                    <a:solidFill>
                      <a:schemeClr val="accent4"/>
                    </a:solidFill>
                  </a:tcPr>
                </a:tc>
                <a:tc gridSpan="2">
                  <a:txBody>
                    <a:bodyPr/>
                    <a:lstStyle/>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Typically cause a </a:t>
                      </a:r>
                      <a:r>
                        <a:rPr b="1" lang="ar" sz="1200">
                          <a:solidFill>
                            <a:schemeClr val="dk1"/>
                          </a:solidFill>
                          <a:latin typeface="Mada"/>
                          <a:ea typeface="Mada"/>
                          <a:cs typeface="Mada"/>
                          <a:sym typeface="Mada"/>
                        </a:rPr>
                        <a:t>caseating granuloma</a:t>
                      </a:r>
                      <a:r>
                        <a:rPr lang="ar" sz="1200">
                          <a:solidFill>
                            <a:schemeClr val="dk1"/>
                          </a:solidFill>
                          <a:latin typeface="Mada"/>
                          <a:ea typeface="Mada"/>
                          <a:cs typeface="Mada"/>
                          <a:sym typeface="Mada"/>
                        </a:rPr>
                        <a:t> with a ZN stain for bacilli.</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 granuloma formation requires a good immune system to form; therefore this histopathological feature </a:t>
                      </a:r>
                      <a:r>
                        <a:rPr b="1" lang="ar" sz="1200">
                          <a:solidFill>
                            <a:srgbClr val="CC0000"/>
                          </a:solidFill>
                          <a:latin typeface="Mada"/>
                          <a:ea typeface="Mada"/>
                          <a:cs typeface="Mada"/>
                          <a:sym typeface="Mada"/>
                        </a:rPr>
                        <a:t>may not be present in immunocompromised hosts</a:t>
                      </a:r>
                      <a:r>
                        <a:rPr lang="ar" sz="1200">
                          <a:solidFill>
                            <a:srgbClr val="CC0000"/>
                          </a:solidFill>
                          <a:latin typeface="Mada"/>
                          <a:ea typeface="Mada"/>
                          <a:cs typeface="Mada"/>
                          <a:sym typeface="Mada"/>
                        </a:rPr>
                        <a:t>.</a:t>
                      </a:r>
                      <a:endParaRPr>
                        <a:solidFill>
                          <a:srgbClr val="CC0000"/>
                        </a:solidFill>
                      </a:endParaRPr>
                    </a:p>
                  </a:txBody>
                  <a:tcPr marT="91425" marB="91425" marR="91425" marL="91425">
                    <a:lnL cap="flat" cmpd="sng" w="28575">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hMerge="1"/>
              </a:tr>
              <a:tr h="431250">
                <a:tc>
                  <a:txBody>
                    <a:bodyPr/>
                    <a:lstStyle/>
                    <a:p>
                      <a:pPr indent="0" lvl="0" marL="0" marR="0" rtl="0" algn="ctr">
                        <a:lnSpc>
                          <a:spcPct val="100000"/>
                        </a:lnSpc>
                        <a:spcBef>
                          <a:spcPts val="0"/>
                        </a:spcBef>
                        <a:spcAft>
                          <a:spcPts val="0"/>
                        </a:spcAft>
                        <a:buNone/>
                      </a:pPr>
                      <a:r>
                        <a:rPr b="1" lang="ar" sz="1200">
                          <a:latin typeface="Mada"/>
                          <a:ea typeface="Mada"/>
                          <a:cs typeface="Mada"/>
                          <a:sym typeface="Mada"/>
                        </a:rPr>
                        <a:t>PPD and IGRA</a:t>
                      </a:r>
                      <a:endParaRPr b="1" sz="1200">
                        <a:latin typeface="Mada"/>
                        <a:ea typeface="Mada"/>
                        <a:cs typeface="Mada"/>
                        <a:sym typeface="Mada"/>
                      </a:endParaRPr>
                    </a:p>
                  </a:txBody>
                  <a:tcPr marT="91425" marB="91425" marR="91425" marL="91425" anchor="ctr">
                    <a:lnL cap="flat" cmpd="sng" w="28575">
                      <a:solidFill>
                        <a:srgbClr val="B7B7B7"/>
                      </a:solidFill>
                      <a:prstDash val="solid"/>
                      <a:round/>
                      <a:headEnd len="sm" w="sm" type="none"/>
                      <a:tailEnd len="sm" w="sm" type="none"/>
                    </a:lnL>
                    <a:lnR cap="flat" cmpd="sng" w="28575">
                      <a:solidFill>
                        <a:srgbClr val="B7B7B7"/>
                      </a:solidFill>
                      <a:prstDash val="solid"/>
                      <a:round/>
                      <a:headEnd len="sm" w="sm" type="none"/>
                      <a:tailEnd len="sm" w="sm" type="none"/>
                    </a:lnR>
                    <a:lnT cap="flat" cmpd="sng" w="28575">
                      <a:solidFill>
                        <a:srgbClr val="B7B7B7"/>
                      </a:solidFill>
                      <a:prstDash val="solid"/>
                      <a:round/>
                      <a:headEnd len="sm" w="sm" type="none"/>
                      <a:tailEnd len="sm" w="sm" type="none"/>
                    </a:lnT>
                    <a:lnB cap="flat" cmpd="sng" w="28575">
                      <a:solidFill>
                        <a:srgbClr val="B7B7B7"/>
                      </a:solidFill>
                      <a:prstDash val="solid"/>
                      <a:round/>
                      <a:headEnd len="sm" w="sm" type="none"/>
                      <a:tailEnd len="sm" w="sm" type="none"/>
                    </a:lnB>
                    <a:solidFill>
                      <a:schemeClr val="accent4"/>
                    </a:solidFill>
                  </a:tcPr>
                </a:tc>
                <a:tc gridSpan="2">
                  <a:txBody>
                    <a:bodyPr/>
                    <a:lstStyle/>
                    <a:p>
                      <a:pPr indent="-304800" lvl="0" marL="457200" rtl="0" algn="l">
                        <a:lnSpc>
                          <a:spcPct val="115000"/>
                        </a:lnSpc>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Do not distinguish latent from active TB.</a:t>
                      </a:r>
                      <a:r>
                        <a:rPr lang="ar" sz="1200">
                          <a:solidFill>
                            <a:srgbClr val="CC0000"/>
                          </a:solidFill>
                          <a:latin typeface="Mada"/>
                          <a:ea typeface="Mada"/>
                          <a:cs typeface="Mada"/>
                          <a:sym typeface="Mada"/>
                        </a:rPr>
                        <a:t> </a:t>
                      </a:r>
                      <a:endParaRPr sz="1200">
                        <a:solidFill>
                          <a:srgbClr val="CC0000"/>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Negative test does not rule out active disease</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txBody>
                  <a:tcPr marT="91425" marB="91425" marR="91425" marL="91425">
                    <a:lnL cap="flat" cmpd="sng" w="28575">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hMerge="1"/>
              </a:tr>
              <a:tr h="891825">
                <a:tc>
                  <a:txBody>
                    <a:bodyPr/>
                    <a:lstStyle/>
                    <a:p>
                      <a:pPr indent="0" lvl="0" marL="0" marR="0" rtl="0" algn="ctr">
                        <a:lnSpc>
                          <a:spcPct val="100000"/>
                        </a:lnSpc>
                        <a:spcBef>
                          <a:spcPts val="0"/>
                        </a:spcBef>
                        <a:spcAft>
                          <a:spcPts val="0"/>
                        </a:spcAft>
                        <a:buNone/>
                      </a:pPr>
                      <a:r>
                        <a:rPr b="1" lang="ar" sz="1200">
                          <a:latin typeface="Mada"/>
                          <a:ea typeface="Mada"/>
                          <a:cs typeface="Mada"/>
                          <a:sym typeface="Mada"/>
                        </a:rPr>
                        <a:t>Chest Imaging</a:t>
                      </a:r>
                      <a:endParaRPr b="1" sz="1200">
                        <a:latin typeface="Mada"/>
                        <a:ea typeface="Mada"/>
                        <a:cs typeface="Mada"/>
                        <a:sym typeface="Mada"/>
                      </a:endParaRPr>
                    </a:p>
                  </a:txBody>
                  <a:tcPr marT="91425" marB="91425" marR="91425" marL="91425" anchor="ctr">
                    <a:lnL cap="flat" cmpd="sng" w="28575">
                      <a:solidFill>
                        <a:srgbClr val="B7B7B7"/>
                      </a:solidFill>
                      <a:prstDash val="solid"/>
                      <a:round/>
                      <a:headEnd len="sm" w="sm" type="none"/>
                      <a:tailEnd len="sm" w="sm" type="none"/>
                    </a:lnL>
                    <a:lnR cap="flat" cmpd="sng" w="28575">
                      <a:solidFill>
                        <a:srgbClr val="B7B7B7"/>
                      </a:solidFill>
                      <a:prstDash val="solid"/>
                      <a:round/>
                      <a:headEnd len="sm" w="sm" type="none"/>
                      <a:tailEnd len="sm" w="sm" type="none"/>
                    </a:lnR>
                    <a:lnT cap="flat" cmpd="sng" w="28575">
                      <a:solidFill>
                        <a:srgbClr val="B7B7B7"/>
                      </a:solidFill>
                      <a:prstDash val="solid"/>
                      <a:round/>
                      <a:headEnd len="sm" w="sm" type="none"/>
                      <a:tailEnd len="sm" w="sm" type="none"/>
                    </a:lnT>
                    <a:lnB cap="flat" cmpd="sng" w="28575">
                      <a:solidFill>
                        <a:srgbClr val="B7B7B7"/>
                      </a:solidFill>
                      <a:prstDash val="solid"/>
                      <a:round/>
                      <a:headEnd len="sm" w="sm" type="none"/>
                      <a:tailEnd len="sm" w="sm" type="none"/>
                    </a:lnB>
                    <a:solidFill>
                      <a:schemeClr val="accent4"/>
                    </a:solidFill>
                  </a:tcPr>
                </a:tc>
                <a:tc gridSpan="2">
                  <a:txBody>
                    <a:bodyPr/>
                    <a:lstStyle/>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Upper lobe/Apical cavity</a:t>
                      </a:r>
                      <a:r>
                        <a:rPr lang="ar" sz="1200">
                          <a:solidFill>
                            <a:schemeClr val="dk1"/>
                          </a:solidFill>
                          <a:latin typeface="Mada"/>
                          <a:ea typeface="Mada"/>
                          <a:cs typeface="Mada"/>
                          <a:sym typeface="Mada"/>
                        </a:rPr>
                        <a:t> is typical with surrounding infiltrate + </a:t>
                      </a:r>
                      <a:r>
                        <a:rPr b="1" lang="ar" sz="1200">
                          <a:solidFill>
                            <a:schemeClr val="dk1"/>
                          </a:solidFill>
                          <a:latin typeface="Mada"/>
                          <a:ea typeface="Mada"/>
                          <a:cs typeface="Mada"/>
                          <a:sym typeface="Mada"/>
                        </a:rPr>
                        <a:t>lymphadenopathy</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28575">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hMerge="1"/>
              </a:tr>
            </a:tbl>
          </a:graphicData>
        </a:graphic>
      </p:graphicFrame>
      <p:pic>
        <p:nvPicPr>
          <p:cNvPr id="264" name="Google Shape;264;p15"/>
          <p:cNvPicPr preferRelativeResize="0"/>
          <p:nvPr/>
        </p:nvPicPr>
        <p:blipFill>
          <a:blip r:embed="rId3">
            <a:alphaModFix/>
          </a:blip>
          <a:stretch>
            <a:fillRect/>
          </a:stretch>
        </p:blipFill>
        <p:spPr>
          <a:xfrm>
            <a:off x="4877355" y="9424475"/>
            <a:ext cx="860400" cy="844800"/>
          </a:xfrm>
          <a:prstGeom prst="roundRect">
            <a:avLst>
              <a:gd fmla="val 16667" name="adj"/>
            </a:avLst>
          </a:prstGeom>
          <a:noFill/>
          <a:ln cap="flat" cmpd="sng" w="19050">
            <a:solidFill>
              <a:srgbClr val="999999"/>
            </a:solidFill>
            <a:prstDash val="solid"/>
            <a:round/>
            <a:headEnd len="sm" w="sm" type="none"/>
            <a:tailEnd len="sm" w="sm" type="none"/>
          </a:ln>
        </p:spPr>
      </p:pic>
      <p:pic>
        <p:nvPicPr>
          <p:cNvPr id="265" name="Google Shape;265;p15"/>
          <p:cNvPicPr preferRelativeResize="0"/>
          <p:nvPr/>
        </p:nvPicPr>
        <p:blipFill rotWithShape="1">
          <a:blip r:embed="rId4">
            <a:alphaModFix/>
          </a:blip>
          <a:srcRect b="0" l="11582" r="13784" t="0"/>
          <a:stretch/>
        </p:blipFill>
        <p:spPr>
          <a:xfrm>
            <a:off x="3305227" y="9424466"/>
            <a:ext cx="971400" cy="861300"/>
          </a:xfrm>
          <a:prstGeom prst="roundRect">
            <a:avLst>
              <a:gd fmla="val 16667" name="adj"/>
            </a:avLst>
          </a:prstGeom>
          <a:noFill/>
          <a:ln cap="flat" cmpd="sng" w="19050">
            <a:solidFill>
              <a:srgbClr val="999999"/>
            </a:solidFill>
            <a:prstDash val="solid"/>
            <a:round/>
            <a:headEnd len="sm" w="sm" type="none"/>
            <a:tailEnd len="sm" w="sm" type="none"/>
          </a:ln>
        </p:spPr>
      </p:pic>
      <p:sp>
        <p:nvSpPr>
          <p:cNvPr id="266" name="Google Shape;266;p15"/>
          <p:cNvSpPr txBox="1"/>
          <p:nvPr/>
        </p:nvSpPr>
        <p:spPr>
          <a:xfrm>
            <a:off x="4889957" y="10223539"/>
            <a:ext cx="8352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800">
                <a:solidFill>
                  <a:srgbClr val="B7B7B7"/>
                </a:solidFill>
                <a:latin typeface="Mada"/>
                <a:ea typeface="Mada"/>
                <a:cs typeface="Mada"/>
                <a:sym typeface="Mada"/>
              </a:rPr>
              <a:t>Apical cavity</a:t>
            </a:r>
            <a:endParaRPr sz="800">
              <a:solidFill>
                <a:srgbClr val="B7B7B7"/>
              </a:solidFill>
              <a:latin typeface="Mada"/>
              <a:ea typeface="Mada"/>
              <a:cs typeface="Mada"/>
              <a:sym typeface="Mada"/>
            </a:endParaRPr>
          </a:p>
        </p:txBody>
      </p:sp>
      <p:sp>
        <p:nvSpPr>
          <p:cNvPr id="267" name="Google Shape;267;p15"/>
          <p:cNvSpPr txBox="1"/>
          <p:nvPr/>
        </p:nvSpPr>
        <p:spPr>
          <a:xfrm>
            <a:off x="3124928" y="10231789"/>
            <a:ext cx="13320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800">
                <a:solidFill>
                  <a:srgbClr val="B7B7B7"/>
                </a:solidFill>
                <a:latin typeface="Mada"/>
                <a:ea typeface="Mada"/>
                <a:cs typeface="Mada"/>
                <a:sym typeface="Mada"/>
              </a:rPr>
              <a:t>hilar lymphadenopathy </a:t>
            </a:r>
            <a:endParaRPr sz="800">
              <a:solidFill>
                <a:srgbClr val="B7B7B7"/>
              </a:solidFill>
              <a:latin typeface="Mada"/>
              <a:ea typeface="Mada"/>
              <a:cs typeface="Mada"/>
              <a:sym typeface="Mad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6"/>
          <p:cNvSpPr txBox="1"/>
          <p:nvPr>
            <p:ph idx="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t>‹#›</a:t>
            </a:fld>
            <a:endParaRPr/>
          </a:p>
        </p:txBody>
      </p:sp>
      <p:cxnSp>
        <p:nvCxnSpPr>
          <p:cNvPr id="273" name="Google Shape;273;p16"/>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274" name="Google Shape;274;p16"/>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Active TB Treatment</a:t>
            </a:r>
            <a:endParaRPr b="1" sz="2600">
              <a:latin typeface="Mada"/>
              <a:ea typeface="Mada"/>
              <a:cs typeface="Mada"/>
              <a:sym typeface="Mada"/>
            </a:endParaRPr>
          </a:p>
        </p:txBody>
      </p:sp>
      <p:sp>
        <p:nvSpPr>
          <p:cNvPr id="275" name="Google Shape;275;p16"/>
          <p:cNvSpPr txBox="1"/>
          <p:nvPr/>
        </p:nvSpPr>
        <p:spPr>
          <a:xfrm>
            <a:off x="247500" y="676250"/>
            <a:ext cx="58269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First line treatment</a:t>
            </a:r>
            <a:endParaRPr b="1" sz="2200">
              <a:highlight>
                <a:schemeClr val="accent4"/>
              </a:highlight>
              <a:latin typeface="Mada"/>
              <a:ea typeface="Mada"/>
              <a:cs typeface="Mada"/>
              <a:sym typeface="Mada"/>
            </a:endParaRPr>
          </a:p>
        </p:txBody>
      </p:sp>
      <p:sp>
        <p:nvSpPr>
          <p:cNvPr id="276" name="Google Shape;276;p16"/>
          <p:cNvSpPr txBox="1"/>
          <p:nvPr/>
        </p:nvSpPr>
        <p:spPr>
          <a:xfrm>
            <a:off x="5143250" y="1182950"/>
            <a:ext cx="181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77" name="Google Shape;277;p16"/>
          <p:cNvSpPr/>
          <p:nvPr/>
        </p:nvSpPr>
        <p:spPr>
          <a:xfrm flipH="1">
            <a:off x="-21381" y="3726833"/>
            <a:ext cx="451800" cy="143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600">
                <a:solidFill>
                  <a:srgbClr val="FFFFFF"/>
                </a:solidFill>
                <a:latin typeface="Alegreya"/>
                <a:ea typeface="Alegreya"/>
                <a:cs typeface="Alegreya"/>
                <a:sym typeface="Alegreya"/>
              </a:rPr>
              <a:t>02</a:t>
            </a:r>
            <a:endParaRPr i="0" sz="1600" u="none" cap="none" strike="noStrike">
              <a:solidFill>
                <a:srgbClr val="FFFFFF"/>
              </a:solidFill>
              <a:latin typeface="Alegreya"/>
              <a:ea typeface="Alegreya"/>
              <a:cs typeface="Alegreya"/>
              <a:sym typeface="Alegreya"/>
            </a:endParaRPr>
          </a:p>
        </p:txBody>
      </p:sp>
      <p:sp>
        <p:nvSpPr>
          <p:cNvPr id="278" name="Google Shape;278;p16"/>
          <p:cNvSpPr txBox="1"/>
          <p:nvPr/>
        </p:nvSpPr>
        <p:spPr>
          <a:xfrm>
            <a:off x="351950" y="7662750"/>
            <a:ext cx="2209500" cy="1116300"/>
          </a:xfrm>
          <a:prstGeom prst="rect">
            <a:avLst/>
          </a:prstGeom>
          <a:noFill/>
          <a:ln cap="flat" cmpd="sng" w="9525">
            <a:solidFill>
              <a:srgbClr val="351C75"/>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ctr">
              <a:lnSpc>
                <a:spcPct val="100000"/>
              </a:lnSpc>
              <a:spcBef>
                <a:spcPts val="0"/>
              </a:spcBef>
              <a:spcAft>
                <a:spcPts val="0"/>
              </a:spcAft>
              <a:buNone/>
            </a:pPr>
            <a:r>
              <a:rPr lang="ar" sz="1200">
                <a:latin typeface="Mada"/>
                <a:ea typeface="Mada"/>
                <a:cs typeface="Mada"/>
                <a:sym typeface="Mada"/>
              </a:rPr>
              <a:t>If </a:t>
            </a:r>
            <a:r>
              <a:rPr b="1" lang="ar" sz="1200">
                <a:latin typeface="Mada"/>
                <a:ea typeface="Mada"/>
                <a:cs typeface="Mada"/>
                <a:sym typeface="Mada"/>
              </a:rPr>
              <a:t>cavitation and culture positive</a:t>
            </a:r>
            <a:r>
              <a:rPr lang="ar" sz="1200">
                <a:latin typeface="Mada"/>
                <a:ea typeface="Mada"/>
                <a:cs typeface="Mada"/>
                <a:sym typeface="Mada"/>
              </a:rPr>
              <a:t> at the </a:t>
            </a:r>
            <a:r>
              <a:rPr lang="ar" sz="1200">
                <a:latin typeface="Mada"/>
                <a:ea typeface="Mada"/>
                <a:cs typeface="Mada"/>
                <a:sym typeface="Mada"/>
              </a:rPr>
              <a:t>end of the second month of treatment or </a:t>
            </a:r>
            <a:r>
              <a:rPr lang="ar" sz="1200">
                <a:solidFill>
                  <a:srgbClr val="6AA84F"/>
                </a:solidFill>
                <a:latin typeface="Mada"/>
                <a:ea typeface="Mada"/>
                <a:cs typeface="Mada"/>
                <a:sym typeface="Mada"/>
              </a:rPr>
              <a:t> or bilateral extensive disease</a:t>
            </a:r>
            <a:r>
              <a:rPr lang="ar" sz="1200">
                <a:latin typeface="Mada"/>
                <a:ea typeface="Mada"/>
                <a:cs typeface="Mada"/>
                <a:sym typeface="Mada"/>
              </a:rPr>
              <a:t>; </a:t>
            </a:r>
            <a:r>
              <a:rPr b="1" lang="ar" sz="1200">
                <a:solidFill>
                  <a:srgbClr val="CC0000"/>
                </a:solidFill>
                <a:latin typeface="Mada"/>
                <a:ea typeface="Mada"/>
                <a:cs typeface="Mada"/>
                <a:sym typeface="Mada"/>
              </a:rPr>
              <a:t>extend to a total of 9 months.</a:t>
            </a:r>
            <a:endParaRPr b="1" sz="1200">
              <a:solidFill>
                <a:srgbClr val="CC0000"/>
              </a:solidFill>
              <a:latin typeface="Mada"/>
              <a:ea typeface="Mada"/>
              <a:cs typeface="Mada"/>
              <a:sym typeface="Mada"/>
            </a:endParaRPr>
          </a:p>
        </p:txBody>
      </p:sp>
      <p:sp>
        <p:nvSpPr>
          <p:cNvPr id="279" name="Google Shape;279;p16"/>
          <p:cNvSpPr txBox="1"/>
          <p:nvPr/>
        </p:nvSpPr>
        <p:spPr>
          <a:xfrm>
            <a:off x="2751438" y="7662725"/>
            <a:ext cx="2209500" cy="1116300"/>
          </a:xfrm>
          <a:prstGeom prst="rect">
            <a:avLst/>
          </a:prstGeom>
          <a:noFill/>
          <a:ln cap="flat" cmpd="sng" w="9525">
            <a:solidFill>
              <a:srgbClr val="351C75"/>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ctr">
              <a:lnSpc>
                <a:spcPct val="100000"/>
              </a:lnSpc>
              <a:spcBef>
                <a:spcPts val="0"/>
              </a:spcBef>
              <a:spcAft>
                <a:spcPts val="0"/>
              </a:spcAft>
              <a:buNone/>
            </a:pPr>
            <a:r>
              <a:rPr lang="ar" sz="1200">
                <a:latin typeface="Mada"/>
                <a:ea typeface="Mada"/>
                <a:cs typeface="Mada"/>
                <a:sym typeface="Mada"/>
              </a:rPr>
              <a:t> Usually </a:t>
            </a:r>
            <a:r>
              <a:rPr b="1" lang="ar" sz="1200">
                <a:latin typeface="Mada"/>
                <a:ea typeface="Mada"/>
                <a:cs typeface="Mada"/>
                <a:sym typeface="Mada"/>
              </a:rPr>
              <a:t>9-12 months</a:t>
            </a:r>
            <a:r>
              <a:rPr lang="ar" sz="1200">
                <a:latin typeface="Mada"/>
                <a:ea typeface="Mada"/>
                <a:cs typeface="Mada"/>
                <a:sym typeface="Mada"/>
              </a:rPr>
              <a:t> total duration.</a:t>
            </a:r>
            <a:endParaRPr sz="1200">
              <a:latin typeface="Mada"/>
              <a:ea typeface="Mada"/>
              <a:cs typeface="Mada"/>
              <a:sym typeface="Mada"/>
            </a:endParaRPr>
          </a:p>
        </p:txBody>
      </p:sp>
      <p:sp>
        <p:nvSpPr>
          <p:cNvPr id="280" name="Google Shape;280;p16"/>
          <p:cNvSpPr txBox="1"/>
          <p:nvPr/>
        </p:nvSpPr>
        <p:spPr>
          <a:xfrm>
            <a:off x="5150925" y="7662750"/>
            <a:ext cx="2209500" cy="1116300"/>
          </a:xfrm>
          <a:prstGeom prst="rect">
            <a:avLst/>
          </a:prstGeom>
          <a:noFill/>
          <a:ln cap="flat" cmpd="sng" w="9525">
            <a:solidFill>
              <a:srgbClr val="351C75"/>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ctr">
              <a:lnSpc>
                <a:spcPct val="100000"/>
              </a:lnSpc>
              <a:spcBef>
                <a:spcPts val="0"/>
              </a:spcBef>
              <a:spcAft>
                <a:spcPts val="0"/>
              </a:spcAft>
              <a:buNone/>
            </a:pPr>
            <a:r>
              <a:rPr b="1" lang="ar" sz="1200">
                <a:latin typeface="Mada"/>
                <a:ea typeface="Mada"/>
                <a:cs typeface="Mada"/>
                <a:sym typeface="Mada"/>
              </a:rPr>
              <a:t>6-9 months</a:t>
            </a:r>
            <a:r>
              <a:rPr lang="ar" sz="1200">
                <a:latin typeface="Mada"/>
                <a:ea typeface="Mada"/>
                <a:cs typeface="Mada"/>
                <a:sym typeface="Mada"/>
              </a:rPr>
              <a:t> total duration.</a:t>
            </a:r>
            <a:endParaRPr sz="1200">
              <a:latin typeface="Mada"/>
              <a:ea typeface="Mada"/>
              <a:cs typeface="Mada"/>
              <a:sym typeface="Mada"/>
            </a:endParaRPr>
          </a:p>
        </p:txBody>
      </p:sp>
      <p:sp>
        <p:nvSpPr>
          <p:cNvPr id="281" name="Google Shape;281;p16"/>
          <p:cNvSpPr/>
          <p:nvPr/>
        </p:nvSpPr>
        <p:spPr>
          <a:xfrm>
            <a:off x="1314825" y="6897967"/>
            <a:ext cx="5168484" cy="382793"/>
          </a:xfrm>
          <a:custGeom>
            <a:rect b="b" l="l" r="r" t="t"/>
            <a:pathLst>
              <a:path extrusionOk="0" h="26643" w="105152">
                <a:moveTo>
                  <a:pt x="0" y="26572"/>
                </a:moveTo>
                <a:lnTo>
                  <a:pt x="0" y="0"/>
                </a:lnTo>
                <a:lnTo>
                  <a:pt x="105152" y="0"/>
                </a:lnTo>
                <a:lnTo>
                  <a:pt x="105152" y="26643"/>
                </a:lnTo>
              </a:path>
            </a:pathLst>
          </a:custGeom>
          <a:noFill/>
          <a:ln cap="flat" cmpd="sng" w="19050">
            <a:solidFill>
              <a:schemeClr val="accent1"/>
            </a:solidFill>
            <a:prstDash val="dash"/>
            <a:round/>
            <a:headEnd len="med" w="med" type="oval"/>
            <a:tailEnd len="med" w="med" type="oval"/>
          </a:ln>
        </p:spPr>
      </p:sp>
      <p:cxnSp>
        <p:nvCxnSpPr>
          <p:cNvPr id="282" name="Google Shape;282;p16"/>
          <p:cNvCxnSpPr/>
          <p:nvPr/>
        </p:nvCxnSpPr>
        <p:spPr>
          <a:xfrm>
            <a:off x="3856199" y="6718546"/>
            <a:ext cx="0" cy="546900"/>
          </a:xfrm>
          <a:prstGeom prst="straightConnector1">
            <a:avLst/>
          </a:prstGeom>
          <a:noFill/>
          <a:ln cap="flat" cmpd="sng" w="19050">
            <a:solidFill>
              <a:schemeClr val="accent1"/>
            </a:solidFill>
            <a:prstDash val="dash"/>
            <a:round/>
            <a:headEnd len="med" w="med" type="none"/>
            <a:tailEnd len="med" w="med" type="oval"/>
          </a:ln>
        </p:spPr>
      </p:cxnSp>
      <p:sp>
        <p:nvSpPr>
          <p:cNvPr id="283" name="Google Shape;283;p16"/>
          <p:cNvSpPr/>
          <p:nvPr/>
        </p:nvSpPr>
        <p:spPr>
          <a:xfrm>
            <a:off x="1442704" y="6285038"/>
            <a:ext cx="4827000" cy="433500"/>
          </a:xfrm>
          <a:prstGeom prst="rect">
            <a:avLst/>
          </a:prstGeom>
          <a:solidFill>
            <a:schemeClr val="accent1"/>
          </a:solidFill>
          <a:ln>
            <a:noFill/>
          </a:ln>
          <a:effectLst>
            <a:outerShdw blurRad="57150" rotWithShape="0" algn="bl" dir="5400000" dist="19050">
              <a:srgbClr val="000000">
                <a:alpha val="24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Extend the continuation phase in the following situations</a:t>
            </a:r>
            <a:endParaRPr b="1">
              <a:solidFill>
                <a:srgbClr val="FFFFFF"/>
              </a:solidFill>
              <a:latin typeface="Mada"/>
              <a:ea typeface="Mada"/>
              <a:cs typeface="Mada"/>
              <a:sym typeface="Mada"/>
            </a:endParaRPr>
          </a:p>
        </p:txBody>
      </p:sp>
      <p:cxnSp>
        <p:nvCxnSpPr>
          <p:cNvPr id="284" name="Google Shape;284;p16"/>
          <p:cNvCxnSpPr>
            <a:stCxn id="283" idx="2"/>
            <a:endCxn id="283" idx="2"/>
          </p:cNvCxnSpPr>
          <p:nvPr/>
        </p:nvCxnSpPr>
        <p:spPr>
          <a:xfrm>
            <a:off x="3856204" y="6718538"/>
            <a:ext cx="0" cy="0"/>
          </a:xfrm>
          <a:prstGeom prst="straightConnector1">
            <a:avLst/>
          </a:prstGeom>
          <a:noFill/>
          <a:ln cap="flat" cmpd="sng" w="9525">
            <a:solidFill>
              <a:schemeClr val="dk2"/>
            </a:solidFill>
            <a:prstDash val="solid"/>
            <a:round/>
            <a:headEnd len="med" w="med" type="none"/>
            <a:tailEnd len="med" w="med" type="none"/>
          </a:ln>
        </p:spPr>
      </p:cxnSp>
      <p:sp>
        <p:nvSpPr>
          <p:cNvPr id="285" name="Google Shape;285;p16"/>
          <p:cNvSpPr/>
          <p:nvPr/>
        </p:nvSpPr>
        <p:spPr>
          <a:xfrm>
            <a:off x="351963" y="7282814"/>
            <a:ext cx="2209500" cy="433500"/>
          </a:xfrm>
          <a:prstGeom prst="rect">
            <a:avLst/>
          </a:prstGeom>
          <a:solidFill>
            <a:schemeClr val="accent1"/>
          </a:solidFill>
          <a:ln>
            <a:noFill/>
          </a:ln>
          <a:effectLst>
            <a:outerShdw blurRad="57150" rotWithShape="0" algn="bl" dir="5400000" dist="19050">
              <a:srgbClr val="000000">
                <a:alpha val="24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 Pulmonary disease</a:t>
            </a:r>
            <a:endParaRPr b="1">
              <a:solidFill>
                <a:srgbClr val="FFFFFF"/>
              </a:solidFill>
              <a:latin typeface="Mada"/>
              <a:ea typeface="Mada"/>
              <a:cs typeface="Mada"/>
              <a:sym typeface="Mada"/>
            </a:endParaRPr>
          </a:p>
        </p:txBody>
      </p:sp>
      <p:sp>
        <p:nvSpPr>
          <p:cNvPr id="286" name="Google Shape;286;p16"/>
          <p:cNvSpPr/>
          <p:nvPr/>
        </p:nvSpPr>
        <p:spPr>
          <a:xfrm>
            <a:off x="2751454" y="7282802"/>
            <a:ext cx="2209500" cy="433500"/>
          </a:xfrm>
          <a:prstGeom prst="rect">
            <a:avLst/>
          </a:prstGeom>
          <a:solidFill>
            <a:schemeClr val="accent1"/>
          </a:solidFill>
          <a:ln>
            <a:noFill/>
          </a:ln>
          <a:effectLst>
            <a:outerShdw blurRad="57150" rotWithShape="0" algn="bl" dir="5400000" dist="19050">
              <a:srgbClr val="000000">
                <a:alpha val="24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CNS TB</a:t>
            </a:r>
            <a:endParaRPr b="1">
              <a:solidFill>
                <a:srgbClr val="FFFFFF"/>
              </a:solidFill>
              <a:latin typeface="Mada"/>
              <a:ea typeface="Mada"/>
              <a:cs typeface="Mada"/>
              <a:sym typeface="Mada"/>
            </a:endParaRPr>
          </a:p>
        </p:txBody>
      </p:sp>
      <p:sp>
        <p:nvSpPr>
          <p:cNvPr id="287" name="Google Shape;287;p16"/>
          <p:cNvSpPr/>
          <p:nvPr/>
        </p:nvSpPr>
        <p:spPr>
          <a:xfrm>
            <a:off x="5150946" y="7282814"/>
            <a:ext cx="2209500" cy="433500"/>
          </a:xfrm>
          <a:prstGeom prst="rect">
            <a:avLst/>
          </a:prstGeom>
          <a:solidFill>
            <a:schemeClr val="accent1"/>
          </a:solidFill>
          <a:ln>
            <a:noFill/>
          </a:ln>
          <a:effectLst>
            <a:outerShdw blurRad="57150" rotWithShape="0" algn="bl" dir="5400000" dist="19050">
              <a:srgbClr val="000000">
                <a:alpha val="24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Bone and joint TB</a:t>
            </a:r>
            <a:endParaRPr b="1">
              <a:solidFill>
                <a:srgbClr val="FFFFFF"/>
              </a:solidFill>
              <a:latin typeface="Mada"/>
              <a:ea typeface="Mada"/>
              <a:cs typeface="Mada"/>
              <a:sym typeface="Mada"/>
            </a:endParaRPr>
          </a:p>
        </p:txBody>
      </p:sp>
      <p:sp>
        <p:nvSpPr>
          <p:cNvPr id="288" name="Google Shape;288;p16"/>
          <p:cNvSpPr/>
          <p:nvPr/>
        </p:nvSpPr>
        <p:spPr>
          <a:xfrm>
            <a:off x="205575" y="1381400"/>
            <a:ext cx="7199700" cy="2147700"/>
          </a:xfrm>
          <a:prstGeom prst="round1Rect">
            <a:avLst>
              <a:gd fmla="val 16667" name="adj"/>
            </a:avLst>
          </a:prstGeom>
          <a:noFill/>
          <a:ln cap="flat" cmpd="sng" w="19050">
            <a:solidFill>
              <a:schemeClr val="accent4"/>
            </a:solidFill>
            <a:prstDash val="lgDashDot"/>
            <a:round/>
            <a:headEnd len="sm" w="sm" type="none"/>
            <a:tailEnd len="sm" w="sm" type="none"/>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chemeClr val="dk1"/>
              </a:buClr>
              <a:buSzPts val="1600"/>
              <a:buFont typeface="Mada"/>
              <a:buChar char="●"/>
            </a:pPr>
            <a:r>
              <a:t/>
            </a:r>
            <a:endParaRPr/>
          </a:p>
        </p:txBody>
      </p:sp>
      <p:sp>
        <p:nvSpPr>
          <p:cNvPr id="289" name="Google Shape;289;p16"/>
          <p:cNvSpPr/>
          <p:nvPr/>
        </p:nvSpPr>
        <p:spPr>
          <a:xfrm>
            <a:off x="41025" y="1181600"/>
            <a:ext cx="627300" cy="6243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290" name="Google Shape;290;p16"/>
          <p:cNvSpPr/>
          <p:nvPr/>
        </p:nvSpPr>
        <p:spPr>
          <a:xfrm>
            <a:off x="164267" y="1304257"/>
            <a:ext cx="380700" cy="3789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291" name="Google Shape;291;p16"/>
          <p:cNvSpPr/>
          <p:nvPr/>
        </p:nvSpPr>
        <p:spPr>
          <a:xfrm flipH="1">
            <a:off x="128776" y="1419071"/>
            <a:ext cx="451800" cy="143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600">
                <a:solidFill>
                  <a:srgbClr val="FFFFFF"/>
                </a:solidFill>
                <a:latin typeface="Alegreya"/>
                <a:ea typeface="Alegreya"/>
                <a:cs typeface="Alegreya"/>
                <a:sym typeface="Alegreya"/>
              </a:rPr>
              <a:t>01</a:t>
            </a:r>
            <a:endParaRPr i="0" sz="1600" u="none" cap="none" strike="noStrike">
              <a:solidFill>
                <a:srgbClr val="FFFFFF"/>
              </a:solidFill>
              <a:latin typeface="Alegreya"/>
              <a:ea typeface="Alegreya"/>
              <a:cs typeface="Alegreya"/>
              <a:sym typeface="Alegreya"/>
            </a:endParaRPr>
          </a:p>
        </p:txBody>
      </p:sp>
      <p:sp>
        <p:nvSpPr>
          <p:cNvPr id="292" name="Google Shape;292;p16"/>
          <p:cNvSpPr/>
          <p:nvPr/>
        </p:nvSpPr>
        <p:spPr>
          <a:xfrm>
            <a:off x="269682" y="3885299"/>
            <a:ext cx="7199700" cy="1314000"/>
          </a:xfrm>
          <a:prstGeom prst="round1Rect">
            <a:avLst>
              <a:gd fmla="val 16667" name="adj"/>
            </a:avLst>
          </a:prstGeom>
          <a:noFill/>
          <a:ln cap="flat" cmpd="sng" w="19050">
            <a:solidFill>
              <a:schemeClr val="accent4"/>
            </a:solidFill>
            <a:prstDash val="lgDashDot"/>
            <a:round/>
            <a:headEnd len="sm" w="sm" type="none"/>
            <a:tailEnd len="sm" w="sm" type="none"/>
          </a:ln>
        </p:spPr>
        <p:txBody>
          <a:bodyPr anchorCtr="0" anchor="ctr"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Font typeface="Mada"/>
              <a:buChar char="●"/>
            </a:pPr>
            <a:r>
              <a:rPr b="1" lang="ar" sz="1800" u="sng">
                <a:solidFill>
                  <a:schemeClr val="dk1"/>
                </a:solidFill>
                <a:latin typeface="Mada"/>
                <a:ea typeface="Mada"/>
                <a:cs typeface="Mada"/>
                <a:sym typeface="Mada"/>
              </a:rPr>
              <a:t>Induction phase(2 months):</a:t>
            </a:r>
            <a:r>
              <a:rPr b="1" lang="ar" sz="1800">
                <a:solidFill>
                  <a:schemeClr val="dk1"/>
                </a:solidFill>
                <a:latin typeface="Mada"/>
                <a:ea typeface="Mada"/>
                <a:cs typeface="Mada"/>
                <a:sym typeface="Mada"/>
              </a:rPr>
              <a:t>  </a:t>
            </a:r>
            <a:r>
              <a:rPr b="1" lang="ar" sz="1800" u="sng">
                <a:solidFill>
                  <a:schemeClr val="dk1"/>
                </a:solidFill>
                <a:latin typeface="Mada"/>
                <a:ea typeface="Mada"/>
                <a:cs typeface="Mada"/>
                <a:sym typeface="Mada"/>
              </a:rPr>
              <a:t>(</a:t>
            </a:r>
            <a:r>
              <a:rPr b="1" lang="ar" sz="1800" u="sng">
                <a:solidFill>
                  <a:srgbClr val="CC0000"/>
                </a:solidFill>
                <a:latin typeface="Mada"/>
                <a:ea typeface="Mada"/>
                <a:cs typeface="Mada"/>
                <a:sym typeface="Mada"/>
              </a:rPr>
              <a:t>R</a:t>
            </a:r>
            <a:r>
              <a:rPr b="1" lang="ar" sz="1800" u="sng">
                <a:solidFill>
                  <a:srgbClr val="E69138"/>
                </a:solidFill>
                <a:latin typeface="Mada"/>
                <a:ea typeface="Mada"/>
                <a:cs typeface="Mada"/>
                <a:sym typeface="Mada"/>
              </a:rPr>
              <a:t>I</a:t>
            </a:r>
            <a:r>
              <a:rPr b="1" lang="ar" sz="1800" u="sng">
                <a:solidFill>
                  <a:srgbClr val="6AA84F"/>
                </a:solidFill>
                <a:latin typeface="Mada"/>
                <a:ea typeface="Mada"/>
                <a:cs typeface="Mada"/>
                <a:sym typeface="Mada"/>
              </a:rPr>
              <a:t>P</a:t>
            </a:r>
            <a:r>
              <a:rPr b="1" lang="ar" sz="1800" u="sng">
                <a:solidFill>
                  <a:srgbClr val="C27BA0"/>
                </a:solidFill>
                <a:latin typeface="Mada"/>
                <a:ea typeface="Mada"/>
                <a:cs typeface="Mada"/>
                <a:sym typeface="Mada"/>
              </a:rPr>
              <a:t>E</a:t>
            </a:r>
            <a:r>
              <a:rPr b="1" lang="ar" sz="1800" u="sng">
                <a:latin typeface="Mada"/>
                <a:ea typeface="Mada"/>
                <a:cs typeface="Mada"/>
                <a:sym typeface="Mada"/>
              </a:rPr>
              <a:t>)</a:t>
            </a:r>
            <a:endParaRPr b="1" sz="1800" u="sng">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ar" sz="1200" u="sng">
                <a:solidFill>
                  <a:srgbClr val="CC0000"/>
                </a:solidFill>
                <a:latin typeface="Mada"/>
                <a:ea typeface="Mada"/>
                <a:cs typeface="Mada"/>
                <a:sym typeface="Mada"/>
              </a:rPr>
              <a:t>R</a:t>
            </a:r>
            <a:r>
              <a:rPr b="1" lang="ar" sz="1200">
                <a:solidFill>
                  <a:schemeClr val="dk1"/>
                </a:solidFill>
                <a:latin typeface="Mada"/>
                <a:ea typeface="Mada"/>
                <a:cs typeface="Mada"/>
                <a:sym typeface="Mada"/>
              </a:rPr>
              <a:t>ifampicin</a:t>
            </a:r>
            <a:endParaRPr b="1"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ar" sz="1200" u="sng">
                <a:solidFill>
                  <a:srgbClr val="E69138"/>
                </a:solidFill>
                <a:latin typeface="Mada"/>
                <a:ea typeface="Mada"/>
                <a:cs typeface="Mada"/>
                <a:sym typeface="Mada"/>
              </a:rPr>
              <a:t>I</a:t>
            </a:r>
            <a:r>
              <a:rPr b="1" lang="ar" sz="1200">
                <a:solidFill>
                  <a:schemeClr val="dk1"/>
                </a:solidFill>
                <a:latin typeface="Mada"/>
                <a:ea typeface="Mada"/>
                <a:cs typeface="Mada"/>
                <a:sym typeface="Mada"/>
              </a:rPr>
              <a:t>soniazid </a:t>
            </a:r>
            <a:r>
              <a:rPr lang="ar" sz="1200">
                <a:solidFill>
                  <a:schemeClr val="dk1"/>
                </a:solidFill>
                <a:latin typeface="Mada"/>
                <a:ea typeface="Mada"/>
                <a:cs typeface="Mada"/>
                <a:sym typeface="Mada"/>
              </a:rPr>
              <a:t>(Use B6 </a:t>
            </a:r>
            <a:r>
              <a:rPr lang="ar" sz="1200">
                <a:solidFill>
                  <a:srgbClr val="999999"/>
                </a:solidFill>
                <a:latin typeface="Mada"/>
                <a:ea typeface="Mada"/>
                <a:cs typeface="Mada"/>
                <a:sym typeface="Mada"/>
              </a:rPr>
              <a:t>(pyridoxine)</a:t>
            </a:r>
            <a:r>
              <a:rPr lang="ar" sz="1200">
                <a:solidFill>
                  <a:schemeClr val="dk1"/>
                </a:solidFill>
                <a:latin typeface="Mada"/>
                <a:ea typeface="Mada"/>
                <a:cs typeface="Mada"/>
                <a:sym typeface="Mada"/>
              </a:rPr>
              <a:t> to prevent neurotoxicity of INH)</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ar" sz="1200" u="sng">
                <a:solidFill>
                  <a:srgbClr val="6AA84F"/>
                </a:solidFill>
                <a:latin typeface="Mada"/>
                <a:ea typeface="Mada"/>
                <a:cs typeface="Mada"/>
                <a:sym typeface="Mada"/>
              </a:rPr>
              <a:t>P</a:t>
            </a:r>
            <a:r>
              <a:rPr b="1" lang="ar" sz="1200">
                <a:solidFill>
                  <a:schemeClr val="dk1"/>
                </a:solidFill>
                <a:latin typeface="Mada"/>
                <a:ea typeface="Mada"/>
                <a:cs typeface="Mada"/>
                <a:sym typeface="Mada"/>
              </a:rPr>
              <a:t>yrazinamide</a:t>
            </a:r>
            <a:endParaRPr b="1"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ar" sz="1200" u="sng">
                <a:solidFill>
                  <a:srgbClr val="C27BA0"/>
                </a:solidFill>
                <a:latin typeface="Mada"/>
                <a:ea typeface="Mada"/>
                <a:cs typeface="Mada"/>
                <a:sym typeface="Mada"/>
              </a:rPr>
              <a:t>E</a:t>
            </a:r>
            <a:r>
              <a:rPr b="1" lang="ar" sz="1200">
                <a:solidFill>
                  <a:schemeClr val="dk1"/>
                </a:solidFill>
                <a:latin typeface="Mada"/>
                <a:ea typeface="Mada"/>
                <a:cs typeface="Mada"/>
                <a:sym typeface="Mada"/>
              </a:rPr>
              <a:t>thambutol</a:t>
            </a:r>
            <a:endParaRPr b="1" sz="1600" u="sng">
              <a:solidFill>
                <a:schemeClr val="dk1"/>
              </a:solidFill>
              <a:latin typeface="Mada"/>
              <a:ea typeface="Mada"/>
              <a:cs typeface="Mada"/>
              <a:sym typeface="Mada"/>
            </a:endParaRPr>
          </a:p>
        </p:txBody>
      </p:sp>
      <p:sp>
        <p:nvSpPr>
          <p:cNvPr id="293" name="Google Shape;293;p16"/>
          <p:cNvSpPr/>
          <p:nvPr/>
        </p:nvSpPr>
        <p:spPr>
          <a:xfrm>
            <a:off x="103443" y="3685487"/>
            <a:ext cx="627300" cy="6243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294" name="Google Shape;294;p16"/>
          <p:cNvSpPr/>
          <p:nvPr/>
        </p:nvSpPr>
        <p:spPr>
          <a:xfrm>
            <a:off x="226685" y="3808144"/>
            <a:ext cx="380700" cy="3789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295" name="Google Shape;295;p16"/>
          <p:cNvSpPr/>
          <p:nvPr/>
        </p:nvSpPr>
        <p:spPr>
          <a:xfrm flipH="1">
            <a:off x="191194" y="3922958"/>
            <a:ext cx="451800" cy="143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600">
                <a:solidFill>
                  <a:srgbClr val="FFFFFF"/>
                </a:solidFill>
                <a:latin typeface="Alegreya"/>
                <a:ea typeface="Alegreya"/>
                <a:cs typeface="Alegreya"/>
                <a:sym typeface="Alegreya"/>
              </a:rPr>
              <a:t>02</a:t>
            </a:r>
            <a:endParaRPr i="0" sz="1600" u="none" cap="none" strike="noStrike">
              <a:solidFill>
                <a:srgbClr val="FFFFFF"/>
              </a:solidFill>
              <a:latin typeface="Alegreya"/>
              <a:ea typeface="Alegreya"/>
              <a:cs typeface="Alegreya"/>
              <a:sym typeface="Alegreya"/>
            </a:endParaRPr>
          </a:p>
        </p:txBody>
      </p:sp>
      <p:sp>
        <p:nvSpPr>
          <p:cNvPr id="296" name="Google Shape;296;p16"/>
          <p:cNvSpPr/>
          <p:nvPr/>
        </p:nvSpPr>
        <p:spPr>
          <a:xfrm flipH="1">
            <a:off x="-21378" y="5451796"/>
            <a:ext cx="451800" cy="143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600">
                <a:solidFill>
                  <a:srgbClr val="FFFFFF"/>
                </a:solidFill>
                <a:latin typeface="Alegreya"/>
                <a:ea typeface="Alegreya"/>
                <a:cs typeface="Alegreya"/>
                <a:sym typeface="Alegreya"/>
              </a:rPr>
              <a:t>02</a:t>
            </a:r>
            <a:endParaRPr i="0" sz="1600" u="none" cap="none" strike="noStrike">
              <a:solidFill>
                <a:srgbClr val="FFFFFF"/>
              </a:solidFill>
              <a:latin typeface="Alegreya"/>
              <a:ea typeface="Alegreya"/>
              <a:cs typeface="Alegreya"/>
              <a:sym typeface="Alegreya"/>
            </a:endParaRPr>
          </a:p>
        </p:txBody>
      </p:sp>
      <p:sp>
        <p:nvSpPr>
          <p:cNvPr id="297" name="Google Shape;297;p16"/>
          <p:cNvSpPr/>
          <p:nvPr/>
        </p:nvSpPr>
        <p:spPr>
          <a:xfrm>
            <a:off x="269675" y="5534025"/>
            <a:ext cx="7199700" cy="3370500"/>
          </a:xfrm>
          <a:prstGeom prst="round1Rect">
            <a:avLst>
              <a:gd fmla="val 16667" name="adj"/>
            </a:avLst>
          </a:prstGeom>
          <a:noFill/>
          <a:ln cap="flat" cmpd="sng" w="19050">
            <a:solidFill>
              <a:schemeClr val="accent4"/>
            </a:solidFill>
            <a:prstDash val="lgDashDot"/>
            <a:round/>
            <a:headEnd len="sm" w="sm" type="none"/>
            <a:tailEnd len="sm" w="sm" type="none"/>
          </a:ln>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rPr b="1" lang="ar" sz="1800" u="sng">
                <a:solidFill>
                  <a:schemeClr val="dk1"/>
                </a:solidFill>
                <a:latin typeface="Mada"/>
                <a:ea typeface="Mada"/>
                <a:cs typeface="Mada"/>
                <a:sym typeface="Mada"/>
              </a:rPr>
              <a:t>Continuation phase(4 months):</a:t>
            </a:r>
            <a:endParaRPr b="1" sz="1800" u="sng">
              <a:solidFill>
                <a:schemeClr val="dk1"/>
              </a:solidFill>
              <a:latin typeface="Mada"/>
              <a:ea typeface="Mada"/>
              <a:cs typeface="Mada"/>
              <a:sym typeface="Mada"/>
            </a:endParaRPr>
          </a:p>
          <a:p>
            <a:pPr indent="-304800" lvl="1" marL="914400" rtl="0" algn="l">
              <a:spcBef>
                <a:spcPts val="0"/>
              </a:spcBef>
              <a:spcAft>
                <a:spcPts val="0"/>
              </a:spcAft>
              <a:buClr>
                <a:srgbClr val="CC0000"/>
              </a:buClr>
              <a:buSzPts val="1200"/>
              <a:buFont typeface="Mada"/>
              <a:buChar char="○"/>
            </a:pPr>
            <a:r>
              <a:rPr b="1" lang="ar" sz="1200" u="sng">
                <a:solidFill>
                  <a:srgbClr val="CC0000"/>
                </a:solidFill>
                <a:latin typeface="Mada"/>
                <a:ea typeface="Mada"/>
                <a:cs typeface="Mada"/>
                <a:sym typeface="Mada"/>
              </a:rPr>
              <a:t>Rifampicin + INH for four more months.</a:t>
            </a:r>
            <a:endParaRPr b="1" sz="1200" u="sng">
              <a:solidFill>
                <a:srgbClr val="CC0000"/>
              </a:solidFill>
              <a:latin typeface="Mada"/>
              <a:ea typeface="Mada"/>
              <a:cs typeface="Mada"/>
              <a:sym typeface="Mada"/>
            </a:endParaRPr>
          </a:p>
        </p:txBody>
      </p:sp>
      <p:sp>
        <p:nvSpPr>
          <p:cNvPr id="298" name="Google Shape;298;p16"/>
          <p:cNvSpPr/>
          <p:nvPr/>
        </p:nvSpPr>
        <p:spPr>
          <a:xfrm>
            <a:off x="103446" y="5334250"/>
            <a:ext cx="627300" cy="6243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299" name="Google Shape;299;p16"/>
          <p:cNvSpPr/>
          <p:nvPr/>
        </p:nvSpPr>
        <p:spPr>
          <a:xfrm>
            <a:off x="226688" y="5456907"/>
            <a:ext cx="380700" cy="3789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300" name="Google Shape;300;p16"/>
          <p:cNvSpPr/>
          <p:nvPr/>
        </p:nvSpPr>
        <p:spPr>
          <a:xfrm flipH="1">
            <a:off x="191197" y="5571721"/>
            <a:ext cx="451800" cy="143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600">
                <a:solidFill>
                  <a:srgbClr val="FFFFFF"/>
                </a:solidFill>
                <a:latin typeface="Alegreya"/>
                <a:ea typeface="Alegreya"/>
                <a:cs typeface="Alegreya"/>
                <a:sym typeface="Alegreya"/>
              </a:rPr>
              <a:t>03</a:t>
            </a:r>
            <a:endParaRPr i="0" sz="1600" u="none" cap="none" strike="noStrike">
              <a:solidFill>
                <a:srgbClr val="FFFFFF"/>
              </a:solidFill>
              <a:latin typeface="Alegreya"/>
              <a:ea typeface="Alegreya"/>
              <a:cs typeface="Alegreya"/>
              <a:sym typeface="Alegreya"/>
            </a:endParaRPr>
          </a:p>
        </p:txBody>
      </p:sp>
      <p:sp>
        <p:nvSpPr>
          <p:cNvPr id="301" name="Google Shape;301;p16"/>
          <p:cNvSpPr/>
          <p:nvPr/>
        </p:nvSpPr>
        <p:spPr>
          <a:xfrm flipH="1">
            <a:off x="34619" y="9250596"/>
            <a:ext cx="451800" cy="143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600">
                <a:solidFill>
                  <a:srgbClr val="FFFFFF"/>
                </a:solidFill>
                <a:latin typeface="Alegreya"/>
                <a:ea typeface="Alegreya"/>
                <a:cs typeface="Alegreya"/>
                <a:sym typeface="Alegreya"/>
              </a:rPr>
              <a:t>02</a:t>
            </a:r>
            <a:endParaRPr i="0" sz="1600" u="none" cap="none" strike="noStrike">
              <a:solidFill>
                <a:srgbClr val="FFFFFF"/>
              </a:solidFill>
              <a:latin typeface="Alegreya"/>
              <a:ea typeface="Alegreya"/>
              <a:cs typeface="Alegreya"/>
              <a:sym typeface="Alegreya"/>
            </a:endParaRPr>
          </a:p>
        </p:txBody>
      </p:sp>
      <p:sp>
        <p:nvSpPr>
          <p:cNvPr id="302" name="Google Shape;302;p16"/>
          <p:cNvSpPr/>
          <p:nvPr/>
        </p:nvSpPr>
        <p:spPr>
          <a:xfrm>
            <a:off x="325681" y="9256662"/>
            <a:ext cx="7199700" cy="1314000"/>
          </a:xfrm>
          <a:prstGeom prst="round1Rect">
            <a:avLst>
              <a:gd fmla="val 16667" name="adj"/>
            </a:avLst>
          </a:prstGeom>
          <a:noFill/>
          <a:ln cap="flat" cmpd="sng" w="19050">
            <a:solidFill>
              <a:schemeClr val="accent4"/>
            </a:solidFill>
            <a:prstDash val="lgDashDot"/>
            <a:round/>
            <a:headEnd len="sm" w="sm" type="none"/>
            <a:tailEnd len="sm" w="sm" type="none"/>
          </a:ln>
        </p:spPr>
        <p:txBody>
          <a:bodyPr anchorCtr="0" anchor="ctr"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Font typeface="Mada"/>
              <a:buChar char="●"/>
            </a:pPr>
            <a:r>
              <a:rPr b="1" lang="ar" sz="1800" u="sng">
                <a:solidFill>
                  <a:schemeClr val="dk1"/>
                </a:solidFill>
                <a:latin typeface="Mada"/>
                <a:ea typeface="Mada"/>
                <a:cs typeface="Mada"/>
                <a:sym typeface="Mada"/>
              </a:rPr>
              <a:t>Corticosteroids indicated in:</a:t>
            </a:r>
            <a:endParaRPr b="1" sz="1800" u="sng">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TB meningitis: </a:t>
            </a:r>
            <a:r>
              <a:rPr lang="ar" sz="1200">
                <a:solidFill>
                  <a:schemeClr val="dk1"/>
                </a:solidFill>
                <a:latin typeface="Mada"/>
                <a:ea typeface="Mada"/>
                <a:cs typeface="Mada"/>
                <a:sym typeface="Mada"/>
              </a:rPr>
              <a:t>improved </a:t>
            </a:r>
            <a:r>
              <a:rPr b="1" lang="ar" sz="1200">
                <a:solidFill>
                  <a:srgbClr val="CC0000"/>
                </a:solidFill>
                <a:latin typeface="Mada"/>
                <a:ea typeface="Mada"/>
                <a:cs typeface="Mada"/>
                <a:sym typeface="Mada"/>
              </a:rPr>
              <a:t>morbidity and mortality.</a:t>
            </a:r>
            <a:r>
              <a:rPr lang="ar"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TB pericarditis: </a:t>
            </a:r>
            <a:r>
              <a:rPr lang="ar" sz="1200">
                <a:solidFill>
                  <a:schemeClr val="dk1"/>
                </a:solidFill>
                <a:latin typeface="Mada"/>
                <a:ea typeface="Mada"/>
                <a:cs typeface="Mada"/>
                <a:sym typeface="Mada"/>
              </a:rPr>
              <a:t>Previously recommended but recent trials showed no difference in outcome. Can be considered in cases of inflammatory fluid analysis.</a:t>
            </a:r>
            <a:endParaRPr b="1" sz="1600" u="sng">
              <a:solidFill>
                <a:schemeClr val="dk1"/>
              </a:solidFill>
              <a:latin typeface="Mada"/>
              <a:ea typeface="Mada"/>
              <a:cs typeface="Mada"/>
              <a:sym typeface="Mada"/>
            </a:endParaRPr>
          </a:p>
        </p:txBody>
      </p:sp>
      <p:sp>
        <p:nvSpPr>
          <p:cNvPr id="303" name="Google Shape;303;p16"/>
          <p:cNvSpPr/>
          <p:nvPr/>
        </p:nvSpPr>
        <p:spPr>
          <a:xfrm>
            <a:off x="159442" y="9056850"/>
            <a:ext cx="627300" cy="6243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304" name="Google Shape;304;p16"/>
          <p:cNvSpPr/>
          <p:nvPr/>
        </p:nvSpPr>
        <p:spPr>
          <a:xfrm>
            <a:off x="282684" y="9179507"/>
            <a:ext cx="380700" cy="3789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305" name="Google Shape;305;p16"/>
          <p:cNvSpPr/>
          <p:nvPr/>
        </p:nvSpPr>
        <p:spPr>
          <a:xfrm flipH="1">
            <a:off x="247194" y="9294321"/>
            <a:ext cx="451800" cy="143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600">
                <a:solidFill>
                  <a:srgbClr val="FFFFFF"/>
                </a:solidFill>
                <a:latin typeface="Alegreya"/>
                <a:ea typeface="Alegreya"/>
                <a:cs typeface="Alegreya"/>
                <a:sym typeface="Alegreya"/>
              </a:rPr>
              <a:t>04</a:t>
            </a:r>
            <a:endParaRPr i="0" sz="1600" u="none" cap="none" strike="noStrike">
              <a:solidFill>
                <a:srgbClr val="FFFFFF"/>
              </a:solidFill>
              <a:latin typeface="Alegreya"/>
              <a:ea typeface="Alegreya"/>
              <a:cs typeface="Alegreya"/>
              <a:sym typeface="Alegreya"/>
            </a:endParaRPr>
          </a:p>
        </p:txBody>
      </p:sp>
      <p:sp>
        <p:nvSpPr>
          <p:cNvPr id="306" name="Google Shape;306;p16"/>
          <p:cNvSpPr txBox="1"/>
          <p:nvPr/>
        </p:nvSpPr>
        <p:spPr>
          <a:xfrm>
            <a:off x="201825" y="1283950"/>
            <a:ext cx="5980500" cy="2262600"/>
          </a:xfrm>
          <a:prstGeom prst="rect">
            <a:avLst/>
          </a:prstGeom>
          <a:noFill/>
          <a:ln>
            <a:noFill/>
          </a:ln>
        </p:spPr>
        <p:txBody>
          <a:bodyPr anchorCtr="0" anchor="t" bIns="91425" lIns="91425" spcFirstLastPara="1" rIns="91425" wrap="square" tIns="91425">
            <a:spAutoFit/>
          </a:bodyPr>
          <a:lstStyle/>
          <a:p>
            <a:pPr indent="0" lvl="0" marL="457200" rtl="0" algn="l">
              <a:lnSpc>
                <a:spcPct val="150000"/>
              </a:lnSpc>
              <a:spcBef>
                <a:spcPts val="0"/>
              </a:spcBef>
              <a:spcAft>
                <a:spcPts val="0"/>
              </a:spcAft>
              <a:buNone/>
            </a:pPr>
            <a:r>
              <a:rPr b="1" lang="ar" sz="1800" u="sng">
                <a:solidFill>
                  <a:schemeClr val="dk1"/>
                </a:solidFill>
                <a:latin typeface="Mada"/>
                <a:ea typeface="Mada"/>
                <a:cs typeface="Mada"/>
                <a:sym typeface="Mada"/>
              </a:rPr>
              <a:t>General rules:</a:t>
            </a:r>
            <a:endParaRPr b="1" sz="1200">
              <a:solidFill>
                <a:srgbClr val="073763"/>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Daily regimen is more efficacious than intermittent (2 or 3 times a week).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IN HIV positive, intermittent treatment is associated with </a:t>
            </a:r>
            <a:r>
              <a:rPr b="1" lang="ar" sz="1200">
                <a:solidFill>
                  <a:schemeClr val="dk1"/>
                </a:solidFill>
                <a:latin typeface="Mada"/>
                <a:ea typeface="Mada"/>
                <a:cs typeface="Mada"/>
                <a:sym typeface="Mada"/>
              </a:rPr>
              <a:t>Rifampin resistance.</a:t>
            </a:r>
            <a:endParaRPr b="1" sz="1200">
              <a:solidFill>
                <a:schemeClr val="dk1"/>
              </a:solidFill>
              <a:latin typeface="Mada"/>
              <a:ea typeface="Mada"/>
              <a:cs typeface="Mada"/>
              <a:sym typeface="Mada"/>
            </a:endParaRPr>
          </a:p>
          <a:p>
            <a:pPr indent="-304800" lvl="1" marL="9144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Treatment should be commenced immediately in any patient who is </a:t>
            </a:r>
            <a:r>
              <a:rPr b="1" lang="ar" sz="1200">
                <a:solidFill>
                  <a:srgbClr val="1C4588"/>
                </a:solidFill>
                <a:latin typeface="Mada"/>
                <a:ea typeface="Mada"/>
                <a:cs typeface="Mada"/>
                <a:sym typeface="Mada"/>
              </a:rPr>
              <a:t>smear-positive</a:t>
            </a:r>
            <a:r>
              <a:rPr lang="ar" sz="1200">
                <a:solidFill>
                  <a:srgbClr val="1C4588"/>
                </a:solidFill>
                <a:latin typeface="Mada"/>
                <a:ea typeface="Mada"/>
                <a:cs typeface="Mada"/>
                <a:sym typeface="Mada"/>
              </a:rPr>
              <a:t>, and in those who are smear-negative but with </a:t>
            </a:r>
            <a:r>
              <a:rPr b="1" lang="ar" sz="1200">
                <a:solidFill>
                  <a:srgbClr val="1C4588"/>
                </a:solidFill>
                <a:latin typeface="Mada"/>
                <a:ea typeface="Mada"/>
                <a:cs typeface="Mada"/>
                <a:sym typeface="Mada"/>
              </a:rPr>
              <a:t>typical chest X-ray changes and no response to standard antibiotics.</a:t>
            </a:r>
            <a:endParaRPr b="1" sz="1200">
              <a:solidFill>
                <a:srgbClr val="1C4588"/>
              </a:solidFill>
              <a:latin typeface="Mada"/>
              <a:ea typeface="Mada"/>
              <a:cs typeface="Mada"/>
              <a:sym typeface="Mada"/>
            </a:endParaRPr>
          </a:p>
          <a:p>
            <a:pPr indent="-304800" lvl="1" marL="914400" rtl="0" algn="l">
              <a:spcBef>
                <a:spcPts val="0"/>
              </a:spcBef>
              <a:spcAft>
                <a:spcPts val="0"/>
              </a:spcAft>
              <a:buClr>
                <a:srgbClr val="1C4587"/>
              </a:buClr>
              <a:buSzPts val="1200"/>
              <a:buFont typeface="Mada"/>
              <a:buChar char="○"/>
            </a:pPr>
            <a:r>
              <a:rPr b="1" lang="ar" sz="1200">
                <a:solidFill>
                  <a:srgbClr val="1C4587"/>
                </a:solidFill>
                <a:latin typeface="Mada"/>
                <a:ea typeface="Mada"/>
                <a:cs typeface="Mada"/>
                <a:sym typeface="Mada"/>
              </a:rPr>
              <a:t>Directly observed therapy (DOT)</a:t>
            </a:r>
            <a:r>
              <a:rPr lang="ar" sz="1200">
                <a:solidFill>
                  <a:srgbClr val="1C4587"/>
                </a:solidFill>
                <a:latin typeface="Mada"/>
                <a:ea typeface="Mada"/>
                <a:cs typeface="Mada"/>
                <a:sym typeface="Mada"/>
              </a:rPr>
              <a:t> is essential for assuring completion of TB treatment.</a:t>
            </a:r>
            <a:endParaRPr sz="1200">
              <a:solidFill>
                <a:srgbClr val="1C4587"/>
              </a:solidFill>
              <a:latin typeface="Mada"/>
              <a:ea typeface="Mada"/>
              <a:cs typeface="Mada"/>
              <a:sym typeface="Mada"/>
            </a:endParaRPr>
          </a:p>
          <a:p>
            <a:pPr indent="-304800" lvl="1" marL="914400" rtl="0" algn="l">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Patients with active TB must be isolated until sputum is negative for AFB.</a:t>
            </a:r>
            <a:endParaRPr sz="1200">
              <a:solidFill>
                <a:srgbClr val="1C4587"/>
              </a:solidFill>
              <a:latin typeface="Mada"/>
              <a:ea typeface="Mada"/>
              <a:cs typeface="Mada"/>
              <a:sym typeface="Mada"/>
            </a:endParaRPr>
          </a:p>
        </p:txBody>
      </p:sp>
      <p:pic>
        <p:nvPicPr>
          <p:cNvPr id="307" name="Google Shape;307;p16"/>
          <p:cNvPicPr preferRelativeResize="0"/>
          <p:nvPr/>
        </p:nvPicPr>
        <p:blipFill>
          <a:blip r:embed="rId3">
            <a:alphaModFix/>
          </a:blip>
          <a:stretch>
            <a:fillRect/>
          </a:stretch>
        </p:blipFill>
        <p:spPr>
          <a:xfrm>
            <a:off x="5894175" y="1562775"/>
            <a:ext cx="1393924" cy="909749"/>
          </a:xfrm>
          <a:prstGeom prst="rect">
            <a:avLst/>
          </a:prstGeom>
          <a:noFill/>
          <a:ln cap="flat" cmpd="sng" w="19050">
            <a:solidFill>
              <a:srgbClr val="1C4588"/>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7"/>
          <p:cNvSpPr txBox="1"/>
          <p:nvPr>
            <p:ph idx="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t>‹#›</a:t>
            </a:fld>
            <a:endParaRPr/>
          </a:p>
        </p:txBody>
      </p:sp>
      <p:cxnSp>
        <p:nvCxnSpPr>
          <p:cNvPr id="313" name="Google Shape;313;p17"/>
          <p:cNvCxnSpPr/>
          <p:nvPr/>
        </p:nvCxnSpPr>
        <p:spPr>
          <a:xfrm rot="10800000">
            <a:off x="-67300" y="10268750"/>
            <a:ext cx="7612800" cy="0"/>
          </a:xfrm>
          <a:prstGeom prst="straightConnector1">
            <a:avLst/>
          </a:prstGeom>
          <a:noFill/>
          <a:ln cap="flat" cmpd="sng" w="28575">
            <a:solidFill>
              <a:schemeClr val="accent3"/>
            </a:solidFill>
            <a:prstDash val="dot"/>
            <a:round/>
            <a:headEnd len="med" w="med" type="none"/>
            <a:tailEnd len="med" w="med" type="none"/>
          </a:ln>
        </p:spPr>
      </p:cxnSp>
      <p:sp>
        <p:nvSpPr>
          <p:cNvPr id="314" name="Google Shape;314;p17"/>
          <p:cNvSpPr txBox="1"/>
          <p:nvPr/>
        </p:nvSpPr>
        <p:spPr>
          <a:xfrm>
            <a:off x="326950" y="694625"/>
            <a:ext cx="58269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ATT side effects</a:t>
            </a:r>
            <a:r>
              <a:rPr b="1" baseline="30000" lang="ar" sz="2200">
                <a:highlight>
                  <a:schemeClr val="accent4"/>
                </a:highlight>
                <a:latin typeface="Mada"/>
                <a:ea typeface="Mada"/>
                <a:cs typeface="Mada"/>
                <a:sym typeface="Mada"/>
              </a:rPr>
              <a:t>1</a:t>
            </a:r>
            <a:endParaRPr b="1" baseline="30000" sz="2200">
              <a:highlight>
                <a:schemeClr val="accent4"/>
              </a:highlight>
              <a:latin typeface="Mada"/>
              <a:ea typeface="Mada"/>
              <a:cs typeface="Mada"/>
              <a:sym typeface="Mada"/>
            </a:endParaRPr>
          </a:p>
        </p:txBody>
      </p:sp>
      <p:sp>
        <p:nvSpPr>
          <p:cNvPr id="315" name="Google Shape;315;p17"/>
          <p:cNvSpPr txBox="1"/>
          <p:nvPr/>
        </p:nvSpPr>
        <p:spPr>
          <a:xfrm>
            <a:off x="-7704025" y="5479475"/>
            <a:ext cx="7462200" cy="36942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Ethambutol</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retrobulbar neuritis (Color vision is the first affected, visual acuity will later be affected, unlikely to occur with the doses and duration of therapy given in TB).</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Rifampicin</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 potent enzyme inducer and decreases the level of other drugs of particular importance warfarin ART (Integrase inhibitor, PI, NNRTI) hormonal contraceptives, corticosteroids.</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Of the four anti TB drugs, Rifampicin is the most important and if it was dropped for side effect or intolerance short course (6 months therapy) can no longer be used.</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PYZ:</a:t>
            </a:r>
            <a:endParaRPr b="1"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Arthralgias</a:t>
            </a:r>
            <a:endParaRPr sz="1200">
              <a:solidFill>
                <a:schemeClr val="dk1"/>
              </a:solidFill>
              <a:latin typeface="Mada"/>
              <a:ea typeface="Mada"/>
              <a:cs typeface="Mada"/>
              <a:sym typeface="Mada"/>
            </a:endParaRPr>
          </a:p>
          <a:p>
            <a:pPr indent="-304800" lvl="1" marL="9144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its most common side- effects are itching, rash and arthralgia, pyrazinamide reduces the renal excretion of urate and may precipitate hyperuricaemic gout.</a:t>
            </a:r>
            <a:endParaRPr sz="1200">
              <a:solidFill>
                <a:srgbClr val="1C4588"/>
              </a:solidFill>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Aminoglycosides</a:t>
            </a:r>
            <a:r>
              <a:rPr b="1" lang="ar" sz="1200">
                <a:latin typeface="Mada"/>
                <a:ea typeface="Mada"/>
                <a:cs typeface="Mada"/>
                <a:sym typeface="Mada"/>
              </a:rPr>
              <a:t>:</a:t>
            </a:r>
            <a:endParaRPr b="1"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Ototoxicity, vestibular toxicity, nephrotoxicity.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Bedaquiline:</a:t>
            </a:r>
            <a:endParaRPr b="1"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A novel drug with a novel mechanism of action targeting (MTB ATP synthase). Approved for pulmonary drug resistant TB when effective therapy cannot be provided. </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b="1" lang="ar" sz="1200">
                <a:latin typeface="Mada"/>
                <a:ea typeface="Mada"/>
                <a:cs typeface="Mada"/>
                <a:sym typeface="Mada"/>
              </a:rPr>
              <a:t>QT prolongation is a serious adverse effect of the medication.</a:t>
            </a:r>
            <a:endParaRPr b="1"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Has a long half-life 4 months.</a:t>
            </a:r>
            <a:endParaRPr sz="1200">
              <a:latin typeface="Mada"/>
              <a:ea typeface="Mada"/>
              <a:cs typeface="Mada"/>
              <a:sym typeface="Mada"/>
            </a:endParaRPr>
          </a:p>
        </p:txBody>
      </p:sp>
      <p:cxnSp>
        <p:nvCxnSpPr>
          <p:cNvPr id="316" name="Google Shape;316;p17"/>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317" name="Google Shape;317;p17"/>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Active TB Treatment</a:t>
            </a:r>
            <a:endParaRPr b="1" sz="2600">
              <a:latin typeface="Mada"/>
              <a:ea typeface="Mada"/>
              <a:cs typeface="Mada"/>
              <a:sym typeface="Mada"/>
            </a:endParaRPr>
          </a:p>
        </p:txBody>
      </p:sp>
      <p:sp>
        <p:nvSpPr>
          <p:cNvPr id="318" name="Google Shape;318;p17"/>
          <p:cNvSpPr/>
          <p:nvPr/>
        </p:nvSpPr>
        <p:spPr>
          <a:xfrm>
            <a:off x="343800" y="3038500"/>
            <a:ext cx="7040400" cy="1578300"/>
          </a:xfrm>
          <a:prstGeom prst="snip1Rect">
            <a:avLst>
              <a:gd fmla="val 16667" name="adj"/>
            </a:avLst>
          </a:prstGeom>
          <a:noFill/>
          <a:ln cap="flat" cmpd="sng" w="19050">
            <a:solidFill>
              <a:schemeClr val="accent1"/>
            </a:solidFill>
            <a:prstDash val="solid"/>
            <a:round/>
            <a:headEnd len="sm" w="sm" type="none"/>
            <a:tailEnd len="sm" w="sm" type="none"/>
          </a:ln>
        </p:spPr>
        <p:txBody>
          <a:bodyPr anchorCtr="0" anchor="b" bIns="91425" lIns="91425" spcFirstLastPara="1" rIns="91425" wrap="square" tIns="91425">
            <a:noAutofit/>
          </a:bodyPr>
          <a:lstStyle/>
          <a:p>
            <a:pPr indent="0" lvl="0" marL="457200" rtl="0" algn="l">
              <a:lnSpc>
                <a:spcPct val="150000"/>
              </a:lnSpc>
              <a:spcBef>
                <a:spcPts val="0"/>
              </a:spcBef>
              <a:spcAft>
                <a:spcPts val="0"/>
              </a:spcAft>
              <a:buNone/>
            </a:pPr>
            <a:r>
              <a:rPr b="1" lang="ar" sz="1600" u="sng">
                <a:solidFill>
                  <a:schemeClr val="dk1"/>
                </a:solidFill>
                <a:latin typeface="Mada"/>
                <a:ea typeface="Mada"/>
                <a:cs typeface="Mada"/>
                <a:sym typeface="Mada"/>
              </a:rPr>
              <a:t>Rifampicin</a:t>
            </a:r>
            <a:r>
              <a:rPr lang="ar" sz="1600" u="sng">
                <a:solidFill>
                  <a:schemeClr val="dk1"/>
                </a:solidFill>
                <a:latin typeface="Mada"/>
                <a:ea typeface="Mada"/>
                <a:cs typeface="Mada"/>
                <a:sym typeface="Mada"/>
              </a:rPr>
              <a:t>:</a:t>
            </a:r>
            <a:endParaRPr sz="1600" u="sng">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 </a:t>
            </a:r>
            <a:r>
              <a:rPr b="1" lang="ar" sz="1200">
                <a:solidFill>
                  <a:schemeClr val="dk1"/>
                </a:solidFill>
                <a:latin typeface="Mada"/>
                <a:ea typeface="Mada"/>
                <a:cs typeface="Mada"/>
                <a:sym typeface="Mada"/>
              </a:rPr>
              <a:t>potent enzyme inducer</a:t>
            </a:r>
            <a:r>
              <a:rPr lang="ar" sz="1200">
                <a:solidFill>
                  <a:schemeClr val="dk1"/>
                </a:solidFill>
                <a:latin typeface="Mada"/>
                <a:ea typeface="Mada"/>
                <a:cs typeface="Mada"/>
                <a:sym typeface="Mada"/>
              </a:rPr>
              <a:t> and decreases the level of other drugs of particular importance </a:t>
            </a:r>
            <a:r>
              <a:rPr b="1" lang="ar" sz="1200">
                <a:solidFill>
                  <a:srgbClr val="CC0000"/>
                </a:solidFill>
                <a:latin typeface="Mada"/>
                <a:ea typeface="Mada"/>
                <a:cs typeface="Mada"/>
                <a:sym typeface="Mada"/>
              </a:rPr>
              <a:t>warfarin,</a:t>
            </a:r>
            <a:r>
              <a:rPr b="1" lang="ar" sz="1200">
                <a:latin typeface="Mada"/>
                <a:ea typeface="Mada"/>
                <a:cs typeface="Mada"/>
                <a:sym typeface="Mada"/>
              </a:rPr>
              <a:t> antriretroviral therapy</a:t>
            </a:r>
            <a:r>
              <a:rPr lang="ar" sz="1000">
                <a:latin typeface="Mada"/>
                <a:ea typeface="Mada"/>
                <a:cs typeface="Mada"/>
                <a:sym typeface="Mada"/>
              </a:rPr>
              <a:t> </a:t>
            </a:r>
            <a:r>
              <a:rPr lang="ar" sz="1200">
                <a:latin typeface="Mada"/>
                <a:ea typeface="Mada"/>
                <a:cs typeface="Mada"/>
                <a:sym typeface="Mada"/>
              </a:rPr>
              <a:t>(Integrase inhibitor, </a:t>
            </a:r>
            <a:r>
              <a:rPr lang="ar" sz="1200">
                <a:latin typeface="Mada"/>
                <a:ea typeface="Mada"/>
                <a:cs typeface="Mada"/>
                <a:sym typeface="Mada"/>
              </a:rPr>
              <a:t>protease inhibitors </a:t>
            </a:r>
            <a:r>
              <a:rPr b="1" lang="ar" sz="1200">
                <a:latin typeface="Mada"/>
                <a:ea typeface="Mada"/>
                <a:cs typeface="Mada"/>
                <a:sym typeface="Mada"/>
              </a:rPr>
              <a:t>(PI)</a:t>
            </a:r>
            <a:r>
              <a:rPr lang="ar" sz="1200">
                <a:latin typeface="Mada"/>
                <a:ea typeface="Mada"/>
                <a:cs typeface="Mada"/>
                <a:sym typeface="Mada"/>
              </a:rPr>
              <a:t> , Nucleotide and nucleoside reverse transcriptase inhibitors</a:t>
            </a:r>
            <a:r>
              <a:rPr b="1" lang="ar" sz="1200">
                <a:latin typeface="Mada"/>
                <a:ea typeface="Mada"/>
                <a:cs typeface="Mada"/>
                <a:sym typeface="Mada"/>
              </a:rPr>
              <a:t> (NNRTI)</a:t>
            </a:r>
            <a:r>
              <a:rPr lang="ar" sz="1200">
                <a:latin typeface="Mada"/>
                <a:ea typeface="Mada"/>
                <a:cs typeface="Mada"/>
                <a:sym typeface="Mada"/>
              </a:rPr>
              <a:t>)</a:t>
            </a:r>
            <a:r>
              <a:rPr lang="ar" sz="1200">
                <a:solidFill>
                  <a:schemeClr val="dk1"/>
                </a:solidFill>
                <a:latin typeface="Mada"/>
                <a:ea typeface="Mada"/>
                <a:cs typeface="Mada"/>
                <a:sym typeface="Mada"/>
              </a:rPr>
              <a:t> </a:t>
            </a:r>
            <a:r>
              <a:rPr b="1" lang="ar" sz="1200">
                <a:solidFill>
                  <a:srgbClr val="CC0000"/>
                </a:solidFill>
                <a:latin typeface="Mada"/>
                <a:ea typeface="Mada"/>
                <a:cs typeface="Mada"/>
                <a:sym typeface="Mada"/>
              </a:rPr>
              <a:t>hormonal contraceptives</a:t>
            </a:r>
            <a:r>
              <a:rPr b="1" lang="ar" sz="1200">
                <a:solidFill>
                  <a:schemeClr val="dk1"/>
                </a:solidFill>
                <a:latin typeface="Mada"/>
                <a:ea typeface="Mada"/>
                <a:cs typeface="Mada"/>
                <a:sym typeface="Mada"/>
              </a:rPr>
              <a:t>, corticosteroids.</a:t>
            </a:r>
            <a:endParaRPr b="1"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Of the four anti TB drugs, </a:t>
            </a:r>
            <a:r>
              <a:rPr b="1" lang="ar" sz="1200">
                <a:solidFill>
                  <a:schemeClr val="dk1"/>
                </a:solidFill>
                <a:latin typeface="Mada"/>
                <a:ea typeface="Mada"/>
                <a:cs typeface="Mada"/>
                <a:sym typeface="Mada"/>
              </a:rPr>
              <a:t>Rifampicin is the most important</a:t>
            </a:r>
            <a:r>
              <a:rPr lang="ar" sz="1200">
                <a:solidFill>
                  <a:schemeClr val="dk1"/>
                </a:solidFill>
                <a:latin typeface="Mada"/>
                <a:ea typeface="Mada"/>
                <a:cs typeface="Mada"/>
                <a:sym typeface="Mada"/>
              </a:rPr>
              <a:t> and if it was dropped for side effect or intolerance short course (6 months therapy) can no longer be used.</a:t>
            </a:r>
            <a:endParaRPr/>
          </a:p>
        </p:txBody>
      </p:sp>
      <p:pic>
        <p:nvPicPr>
          <p:cNvPr id="319" name="Google Shape;319;p17"/>
          <p:cNvPicPr preferRelativeResize="0"/>
          <p:nvPr/>
        </p:nvPicPr>
        <p:blipFill>
          <a:blip r:embed="rId3">
            <a:alphaModFix/>
          </a:blip>
          <a:stretch>
            <a:fillRect/>
          </a:stretch>
        </p:blipFill>
        <p:spPr>
          <a:xfrm>
            <a:off x="174550" y="2692675"/>
            <a:ext cx="661201" cy="661199"/>
          </a:xfrm>
          <a:prstGeom prst="rect">
            <a:avLst/>
          </a:prstGeom>
          <a:noFill/>
          <a:ln>
            <a:noFill/>
          </a:ln>
        </p:spPr>
      </p:pic>
      <p:sp>
        <p:nvSpPr>
          <p:cNvPr id="320" name="Google Shape;320;p17"/>
          <p:cNvSpPr txBox="1"/>
          <p:nvPr/>
        </p:nvSpPr>
        <p:spPr>
          <a:xfrm>
            <a:off x="98350" y="1104175"/>
            <a:ext cx="7285800" cy="1893300"/>
          </a:xfrm>
          <a:prstGeom prst="rect">
            <a:avLst/>
          </a:prstGeom>
          <a:noFill/>
          <a:ln>
            <a:noFill/>
          </a:ln>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Clr>
                <a:schemeClr val="dk1"/>
              </a:buClr>
              <a:buSzPts val="1800"/>
              <a:buFont typeface="Mada"/>
              <a:buChar char="❖"/>
            </a:pPr>
            <a:r>
              <a:rPr b="1" lang="ar" sz="1800" u="sng">
                <a:solidFill>
                  <a:schemeClr val="dk1"/>
                </a:solidFill>
                <a:latin typeface="Mada"/>
                <a:ea typeface="Mada"/>
                <a:cs typeface="Mada"/>
                <a:sym typeface="Mada"/>
              </a:rPr>
              <a:t>Hepatotoxicity</a:t>
            </a:r>
            <a:r>
              <a:rPr b="1" lang="ar" sz="1800" u="sng">
                <a:solidFill>
                  <a:schemeClr val="dk1"/>
                </a:solidFill>
                <a:latin typeface="Mada"/>
                <a:ea typeface="Mada"/>
                <a:cs typeface="Mada"/>
                <a:sym typeface="Mada"/>
              </a:rPr>
              <a:t>:</a:t>
            </a:r>
            <a:endParaRPr sz="1800" u="sng">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Main ATT: INH, Rif, PYZ.</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INH and pyrazinamide are more hepatotoxic than rifampicin.</a:t>
            </a:r>
            <a:r>
              <a:rPr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Ethambutol is the least hepatotoxic of all 4 anti TB. </a:t>
            </a:r>
            <a:r>
              <a:rPr lang="ar" sz="1200">
                <a:solidFill>
                  <a:schemeClr val="dk1"/>
                </a:solidFill>
                <a:latin typeface="Mada"/>
                <a:ea typeface="Mada"/>
                <a:cs typeface="Mada"/>
                <a:sym typeface="Mada"/>
              </a:rPr>
              <a:t>Rifampicin mostly causes cholestatic liver derangement.</a:t>
            </a:r>
            <a:endParaRPr sz="1200">
              <a:solidFill>
                <a:schemeClr val="dk1"/>
              </a:solidFill>
              <a:latin typeface="Mada"/>
              <a:ea typeface="Mada"/>
              <a:cs typeface="Mada"/>
              <a:sym typeface="Mada"/>
            </a:endParaRPr>
          </a:p>
          <a:p>
            <a:pPr indent="-304800" lvl="1" marL="914400" rtl="0" algn="l">
              <a:spcBef>
                <a:spcPts val="0"/>
              </a:spcBef>
              <a:spcAft>
                <a:spcPts val="0"/>
              </a:spcAft>
              <a:buClr>
                <a:srgbClr val="073763"/>
              </a:buClr>
              <a:buSzPts val="1200"/>
              <a:buFont typeface="Mada"/>
              <a:buChar char="➢"/>
            </a:pPr>
            <a:r>
              <a:rPr lang="ar" sz="1200">
                <a:solidFill>
                  <a:srgbClr val="073763"/>
                </a:solidFill>
                <a:latin typeface="Mada"/>
                <a:ea typeface="Mada"/>
                <a:cs typeface="Mada"/>
                <a:sym typeface="Mada"/>
              </a:rPr>
              <a:t>This is a particular problem when liver function tests become deranged and there is concern about a </a:t>
            </a:r>
            <a:r>
              <a:rPr b="1" lang="ar" sz="1200">
                <a:solidFill>
                  <a:srgbClr val="073763"/>
                </a:solidFill>
                <a:latin typeface="Mada"/>
                <a:ea typeface="Mada"/>
                <a:cs typeface="Mada"/>
                <a:sym typeface="Mada"/>
              </a:rPr>
              <a:t>drug- induced hepatitis</a:t>
            </a:r>
            <a:r>
              <a:rPr lang="ar" sz="1200">
                <a:solidFill>
                  <a:srgbClr val="073763"/>
                </a:solidFill>
                <a:latin typeface="Mada"/>
                <a:ea typeface="Mada"/>
                <a:cs typeface="Mada"/>
                <a:sym typeface="Mada"/>
              </a:rPr>
              <a:t>, in which case it is often necessary to</a:t>
            </a:r>
            <a:r>
              <a:rPr b="1" lang="ar" sz="1200">
                <a:solidFill>
                  <a:srgbClr val="073763"/>
                </a:solidFill>
                <a:latin typeface="Mada"/>
                <a:ea typeface="Mada"/>
                <a:cs typeface="Mada"/>
                <a:sym typeface="Mada"/>
              </a:rPr>
              <a:t> stop all four drugs and re- introduce one at a time</a:t>
            </a:r>
            <a:r>
              <a:rPr lang="ar" sz="1200">
                <a:solidFill>
                  <a:srgbClr val="073763"/>
                </a:solidFill>
                <a:latin typeface="Mada"/>
                <a:ea typeface="Mada"/>
                <a:cs typeface="Mada"/>
                <a:sym typeface="Mada"/>
              </a:rPr>
              <a:t>. </a:t>
            </a:r>
            <a:r>
              <a:rPr b="1" lang="ar" sz="1200">
                <a:solidFill>
                  <a:srgbClr val="073763"/>
                </a:solidFill>
                <a:latin typeface="Mada"/>
                <a:ea typeface="Mada"/>
                <a:cs typeface="Mada"/>
                <a:sym typeface="Mada"/>
              </a:rPr>
              <a:t>The drug should be stopped only if the </a:t>
            </a:r>
            <a:r>
              <a:rPr b="1" lang="ar" sz="1200">
                <a:solidFill>
                  <a:srgbClr val="073763"/>
                </a:solidFill>
                <a:latin typeface="Mada"/>
                <a:ea typeface="Mada"/>
                <a:cs typeface="Mada"/>
                <a:sym typeface="Mada"/>
              </a:rPr>
              <a:t>serum bilirubin becomes elevated </a:t>
            </a:r>
            <a:r>
              <a:rPr lang="ar" sz="1200">
                <a:solidFill>
                  <a:srgbClr val="073763"/>
                </a:solidFill>
                <a:latin typeface="Mada"/>
                <a:ea typeface="Mada"/>
                <a:cs typeface="Mada"/>
                <a:sym typeface="Mada"/>
              </a:rPr>
              <a:t>or if </a:t>
            </a:r>
            <a:r>
              <a:rPr b="1" lang="ar" sz="1200">
                <a:solidFill>
                  <a:srgbClr val="073763"/>
                </a:solidFill>
                <a:latin typeface="Mada"/>
                <a:ea typeface="Mada"/>
                <a:cs typeface="Mada"/>
                <a:sym typeface="Mada"/>
              </a:rPr>
              <a:t>transferases are more than three times elevated</a:t>
            </a:r>
            <a:endParaRPr b="1" sz="1200">
              <a:solidFill>
                <a:srgbClr val="073763"/>
              </a:solidFill>
              <a:latin typeface="Mada"/>
              <a:ea typeface="Mada"/>
              <a:cs typeface="Mada"/>
              <a:sym typeface="Mada"/>
            </a:endParaRPr>
          </a:p>
        </p:txBody>
      </p:sp>
      <p:grpSp>
        <p:nvGrpSpPr>
          <p:cNvPr id="321" name="Google Shape;321;p17"/>
          <p:cNvGrpSpPr/>
          <p:nvPr/>
        </p:nvGrpSpPr>
        <p:grpSpPr>
          <a:xfrm>
            <a:off x="175175" y="4686800"/>
            <a:ext cx="7209650" cy="1316500"/>
            <a:chOff x="174550" y="4456200"/>
            <a:chExt cx="7209650" cy="1316500"/>
          </a:xfrm>
        </p:grpSpPr>
        <p:sp>
          <p:nvSpPr>
            <p:cNvPr id="322" name="Google Shape;322;p17"/>
            <p:cNvSpPr/>
            <p:nvPr/>
          </p:nvSpPr>
          <p:spPr>
            <a:xfrm>
              <a:off x="343800" y="4791100"/>
              <a:ext cx="7040400" cy="981600"/>
            </a:xfrm>
            <a:prstGeom prst="snip1Rect">
              <a:avLst>
                <a:gd fmla="val 16667"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lnSpc>
                  <a:spcPct val="150000"/>
                </a:lnSpc>
                <a:spcBef>
                  <a:spcPts val="0"/>
                </a:spcBef>
                <a:spcAft>
                  <a:spcPts val="0"/>
                </a:spcAft>
                <a:buNone/>
              </a:pPr>
              <a:r>
                <a:rPr b="1" lang="ar" sz="1600" u="sng">
                  <a:solidFill>
                    <a:schemeClr val="dk1"/>
                  </a:solidFill>
                  <a:latin typeface="Mada"/>
                  <a:ea typeface="Mada"/>
                  <a:cs typeface="Mada"/>
                  <a:sym typeface="Mada"/>
                </a:rPr>
                <a:t>Pyrazinamide:</a:t>
              </a:r>
              <a:endParaRPr sz="1200">
                <a:solidFill>
                  <a:schemeClr val="dk1"/>
                </a:solidFill>
                <a:latin typeface="Mada"/>
                <a:ea typeface="Mada"/>
                <a:cs typeface="Mada"/>
                <a:sym typeface="Mada"/>
              </a:endParaRPr>
            </a:p>
            <a:p>
              <a:pPr indent="-304800" lvl="1" marL="9144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Its most common side- effects are </a:t>
              </a:r>
              <a:r>
                <a:rPr b="1" lang="ar" sz="1200">
                  <a:solidFill>
                    <a:schemeClr val="dk1"/>
                  </a:solidFill>
                  <a:latin typeface="Mada"/>
                  <a:ea typeface="Mada"/>
                  <a:cs typeface="Mada"/>
                  <a:sym typeface="Mada"/>
                </a:rPr>
                <a:t>Arthralgias</a:t>
              </a:r>
              <a:r>
                <a:rPr lang="ar" sz="1200">
                  <a:solidFill>
                    <a:schemeClr val="dk1"/>
                  </a:solidFill>
                  <a:latin typeface="Mada"/>
                  <a:ea typeface="Mada"/>
                  <a:cs typeface="Mada"/>
                  <a:sym typeface="Mada"/>
                </a:rPr>
                <a:t>, </a:t>
              </a:r>
              <a:r>
                <a:rPr b="1" lang="ar" sz="1200">
                  <a:solidFill>
                    <a:srgbClr val="1C4588"/>
                  </a:solidFill>
                  <a:latin typeface="Mada"/>
                  <a:ea typeface="Mada"/>
                  <a:cs typeface="Mada"/>
                  <a:sym typeface="Mada"/>
                </a:rPr>
                <a:t>itching </a:t>
              </a:r>
              <a:r>
                <a:rPr lang="ar" sz="1200">
                  <a:solidFill>
                    <a:srgbClr val="1C4588"/>
                  </a:solidFill>
                  <a:latin typeface="Mada"/>
                  <a:ea typeface="Mada"/>
                  <a:cs typeface="Mada"/>
                  <a:sym typeface="Mada"/>
                </a:rPr>
                <a:t>and  </a:t>
              </a:r>
              <a:r>
                <a:rPr b="1" lang="ar" sz="1200">
                  <a:solidFill>
                    <a:srgbClr val="1C4588"/>
                  </a:solidFill>
                  <a:latin typeface="Mada"/>
                  <a:ea typeface="Mada"/>
                  <a:cs typeface="Mada"/>
                  <a:sym typeface="Mada"/>
                </a:rPr>
                <a:t>rash</a:t>
              </a:r>
              <a:r>
                <a:rPr lang="ar" sz="1200">
                  <a:solidFill>
                    <a:srgbClr val="1C4588"/>
                  </a:solidFill>
                  <a:latin typeface="Mada"/>
                  <a:ea typeface="Mada"/>
                  <a:cs typeface="Mada"/>
                  <a:sym typeface="Mada"/>
                </a:rPr>
                <a:t>, it reduces the </a:t>
              </a:r>
              <a:r>
                <a:rPr b="1" lang="ar" sz="1200">
                  <a:solidFill>
                    <a:srgbClr val="1C4588"/>
                  </a:solidFill>
                  <a:latin typeface="Mada"/>
                  <a:ea typeface="Mada"/>
                  <a:cs typeface="Mada"/>
                  <a:sym typeface="Mada"/>
                </a:rPr>
                <a:t>renal excretion of urate</a:t>
              </a:r>
              <a:r>
                <a:rPr lang="ar" sz="1200">
                  <a:solidFill>
                    <a:srgbClr val="1C4588"/>
                  </a:solidFill>
                  <a:latin typeface="Mada"/>
                  <a:ea typeface="Mada"/>
                  <a:cs typeface="Mada"/>
                  <a:sym typeface="Mada"/>
                </a:rPr>
                <a:t> and may precipitate </a:t>
              </a:r>
              <a:r>
                <a:rPr b="1" lang="ar" sz="1200">
                  <a:solidFill>
                    <a:srgbClr val="CC0000"/>
                  </a:solidFill>
                  <a:latin typeface="Mada"/>
                  <a:ea typeface="Mada"/>
                  <a:cs typeface="Mada"/>
                  <a:sym typeface="Mada"/>
                </a:rPr>
                <a:t>hyperuricaemic gout.</a:t>
              </a:r>
              <a:endParaRPr b="1">
                <a:solidFill>
                  <a:srgbClr val="CC0000"/>
                </a:solidFill>
              </a:endParaRPr>
            </a:p>
          </p:txBody>
        </p:sp>
        <p:pic>
          <p:nvPicPr>
            <p:cNvPr id="323" name="Google Shape;323;p17"/>
            <p:cNvPicPr preferRelativeResize="0"/>
            <p:nvPr/>
          </p:nvPicPr>
          <p:blipFill>
            <a:blip r:embed="rId4">
              <a:alphaModFix/>
            </a:blip>
            <a:stretch>
              <a:fillRect/>
            </a:stretch>
          </p:blipFill>
          <p:spPr>
            <a:xfrm>
              <a:off x="174550" y="4456200"/>
              <a:ext cx="661201" cy="661201"/>
            </a:xfrm>
            <a:prstGeom prst="rect">
              <a:avLst/>
            </a:prstGeom>
            <a:noFill/>
            <a:ln>
              <a:noFill/>
            </a:ln>
          </p:spPr>
        </p:pic>
      </p:grpSp>
      <p:sp>
        <p:nvSpPr>
          <p:cNvPr id="324" name="Google Shape;324;p17"/>
          <p:cNvSpPr/>
          <p:nvPr/>
        </p:nvSpPr>
        <p:spPr>
          <a:xfrm>
            <a:off x="343800" y="6315100"/>
            <a:ext cx="7040400" cy="996600"/>
          </a:xfrm>
          <a:prstGeom prst="snip1Rect">
            <a:avLst>
              <a:gd fmla="val 16667" name="adj"/>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rPr b="1" lang="ar" sz="1600" u="sng">
                <a:solidFill>
                  <a:schemeClr val="dk1"/>
                </a:solidFill>
                <a:latin typeface="Mada"/>
                <a:ea typeface="Mada"/>
                <a:cs typeface="Mada"/>
                <a:sym typeface="Mada"/>
              </a:rPr>
              <a:t>Ethambutol:</a:t>
            </a:r>
            <a:endParaRPr b="1" sz="1600" u="sng">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ar" sz="1200">
                <a:solidFill>
                  <a:srgbClr val="CC0000"/>
                </a:solidFill>
                <a:latin typeface="Mada"/>
                <a:ea typeface="Mada"/>
                <a:cs typeface="Mada"/>
                <a:sym typeface="Mada"/>
              </a:rPr>
              <a:t>Retrobulbar neuritis</a:t>
            </a:r>
            <a:r>
              <a:rPr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Color vision</a:t>
            </a:r>
            <a:r>
              <a:rPr lang="ar" sz="1200">
                <a:solidFill>
                  <a:schemeClr val="dk1"/>
                </a:solidFill>
                <a:latin typeface="Mada"/>
                <a:ea typeface="Mada"/>
                <a:cs typeface="Mada"/>
                <a:sym typeface="Mada"/>
              </a:rPr>
              <a:t> is the first affected, </a:t>
            </a:r>
            <a:r>
              <a:rPr b="1" lang="ar" sz="1200">
                <a:solidFill>
                  <a:schemeClr val="dk1"/>
                </a:solidFill>
                <a:latin typeface="Mada"/>
                <a:ea typeface="Mada"/>
                <a:cs typeface="Mada"/>
                <a:sym typeface="Mada"/>
              </a:rPr>
              <a:t>visual acuity</a:t>
            </a:r>
            <a:r>
              <a:rPr lang="ar" sz="1200">
                <a:solidFill>
                  <a:schemeClr val="dk1"/>
                </a:solidFill>
                <a:latin typeface="Mada"/>
                <a:ea typeface="Mada"/>
                <a:cs typeface="Mada"/>
                <a:sym typeface="Mada"/>
              </a:rPr>
              <a:t> will later be affected, unlikely to occur with the doses and duration of therapy given in TB).</a:t>
            </a:r>
            <a:endParaRPr/>
          </a:p>
        </p:txBody>
      </p:sp>
      <p:pic>
        <p:nvPicPr>
          <p:cNvPr id="325" name="Google Shape;325;p17"/>
          <p:cNvPicPr preferRelativeResize="0"/>
          <p:nvPr/>
        </p:nvPicPr>
        <p:blipFill>
          <a:blip r:embed="rId5">
            <a:alphaModFix/>
          </a:blip>
          <a:stretch>
            <a:fillRect/>
          </a:stretch>
        </p:blipFill>
        <p:spPr>
          <a:xfrm>
            <a:off x="174550" y="6039673"/>
            <a:ext cx="661200" cy="661200"/>
          </a:xfrm>
          <a:prstGeom prst="rect">
            <a:avLst/>
          </a:prstGeom>
          <a:noFill/>
          <a:ln>
            <a:noFill/>
          </a:ln>
        </p:spPr>
      </p:pic>
      <p:sp>
        <p:nvSpPr>
          <p:cNvPr id="326" name="Google Shape;326;p17"/>
          <p:cNvSpPr/>
          <p:nvPr/>
        </p:nvSpPr>
        <p:spPr>
          <a:xfrm>
            <a:off x="343800" y="7610500"/>
            <a:ext cx="7040400" cy="781200"/>
          </a:xfrm>
          <a:prstGeom prst="snip1Rect">
            <a:avLst>
              <a:gd fmla="val 16667" name="adj"/>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rPr b="1" lang="ar" sz="1600" u="sng">
                <a:solidFill>
                  <a:schemeClr val="dk1"/>
                </a:solidFill>
                <a:latin typeface="Mada"/>
                <a:ea typeface="Mada"/>
                <a:cs typeface="Mada"/>
                <a:sym typeface="Mada"/>
              </a:rPr>
              <a:t>Aminoglycosides:</a:t>
            </a:r>
            <a:endParaRPr b="1" sz="1600" u="sng">
              <a:solidFill>
                <a:schemeClr val="dk1"/>
              </a:solidFill>
              <a:latin typeface="Mada"/>
              <a:ea typeface="Mada"/>
              <a:cs typeface="Mada"/>
              <a:sym typeface="Mada"/>
            </a:endParaRPr>
          </a:p>
          <a:p>
            <a:pPr indent="-304800" lvl="1" marL="9144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Ototoxicity, vestibular toxicity, nephrotoxicity.</a:t>
            </a:r>
            <a:endParaRPr b="1">
              <a:solidFill>
                <a:srgbClr val="CC0000"/>
              </a:solidFill>
            </a:endParaRPr>
          </a:p>
        </p:txBody>
      </p:sp>
      <p:pic>
        <p:nvPicPr>
          <p:cNvPr id="327" name="Google Shape;327;p17"/>
          <p:cNvPicPr preferRelativeResize="0"/>
          <p:nvPr/>
        </p:nvPicPr>
        <p:blipFill>
          <a:blip r:embed="rId6">
            <a:alphaModFix/>
          </a:blip>
          <a:stretch>
            <a:fillRect/>
          </a:stretch>
        </p:blipFill>
        <p:spPr>
          <a:xfrm>
            <a:off x="174550" y="7335925"/>
            <a:ext cx="661200" cy="661200"/>
          </a:xfrm>
          <a:prstGeom prst="rect">
            <a:avLst/>
          </a:prstGeom>
          <a:noFill/>
          <a:ln>
            <a:noFill/>
          </a:ln>
        </p:spPr>
      </p:pic>
      <p:sp>
        <p:nvSpPr>
          <p:cNvPr id="328" name="Google Shape;328;p17"/>
          <p:cNvSpPr/>
          <p:nvPr/>
        </p:nvSpPr>
        <p:spPr>
          <a:xfrm>
            <a:off x="343800" y="8753500"/>
            <a:ext cx="7040400" cy="1336500"/>
          </a:xfrm>
          <a:prstGeom prst="snip1Rect">
            <a:avLst>
              <a:gd fmla="val 16667" name="adj"/>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rPr b="1" lang="ar" sz="1600" u="sng">
                <a:solidFill>
                  <a:schemeClr val="dk1"/>
                </a:solidFill>
                <a:latin typeface="Mada"/>
                <a:ea typeface="Mada"/>
                <a:cs typeface="Mada"/>
                <a:sym typeface="Mada"/>
              </a:rPr>
              <a:t>Bedaquiline:</a:t>
            </a:r>
            <a:endParaRPr b="1" sz="1600" u="sng">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 novel drug with a novel mechanism of action </a:t>
            </a:r>
            <a:r>
              <a:rPr b="1" lang="ar" sz="1200">
                <a:solidFill>
                  <a:srgbClr val="CC0000"/>
                </a:solidFill>
                <a:latin typeface="Mada"/>
                <a:ea typeface="Mada"/>
                <a:cs typeface="Mada"/>
                <a:sym typeface="Mada"/>
              </a:rPr>
              <a:t>targeting (MTB ATP synthase)</a:t>
            </a:r>
            <a:r>
              <a:rPr lang="ar" sz="1200">
                <a:solidFill>
                  <a:schemeClr val="dk1"/>
                </a:solidFill>
                <a:latin typeface="Mada"/>
                <a:ea typeface="Mada"/>
                <a:cs typeface="Mada"/>
                <a:sym typeface="Mada"/>
              </a:rPr>
              <a:t>. Approved for pulmonary drug resistant TB when effective therapy cannot be provided.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QT prolongation is a serious adverse effect of the medication.</a:t>
            </a:r>
            <a:endParaRPr b="1"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Has a long half-life 4 months.</a:t>
            </a:r>
            <a:endParaRPr/>
          </a:p>
        </p:txBody>
      </p:sp>
      <p:pic>
        <p:nvPicPr>
          <p:cNvPr id="329" name="Google Shape;329;p17"/>
          <p:cNvPicPr preferRelativeResize="0"/>
          <p:nvPr/>
        </p:nvPicPr>
        <p:blipFill>
          <a:blip r:embed="rId7">
            <a:alphaModFix/>
          </a:blip>
          <a:stretch>
            <a:fillRect/>
          </a:stretch>
        </p:blipFill>
        <p:spPr>
          <a:xfrm>
            <a:off x="98350" y="8504575"/>
            <a:ext cx="661201" cy="661201"/>
          </a:xfrm>
          <a:prstGeom prst="rect">
            <a:avLst/>
          </a:prstGeom>
          <a:noFill/>
          <a:ln>
            <a:noFill/>
          </a:ln>
        </p:spPr>
      </p:pic>
      <p:sp>
        <p:nvSpPr>
          <p:cNvPr id="330" name="Google Shape;330;p17"/>
          <p:cNvSpPr txBox="1"/>
          <p:nvPr/>
        </p:nvSpPr>
        <p:spPr>
          <a:xfrm>
            <a:off x="0" y="10268750"/>
            <a:ext cx="69534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100">
                <a:solidFill>
                  <a:srgbClr val="073763"/>
                </a:solidFill>
                <a:highlight>
                  <a:srgbClr val="FFFFFF"/>
                </a:highlight>
                <a:latin typeface="Mada"/>
                <a:ea typeface="Mada"/>
                <a:cs typeface="Mada"/>
                <a:sym typeface="Mada"/>
              </a:rPr>
              <a:t>1- </a:t>
            </a:r>
            <a:r>
              <a:rPr lang="ar" sz="1100">
                <a:solidFill>
                  <a:srgbClr val="073763"/>
                </a:solidFill>
                <a:highlight>
                  <a:srgbClr val="FFFFFF"/>
                </a:highlight>
                <a:latin typeface="Mada"/>
                <a:ea typeface="Mada"/>
                <a:cs typeface="Mada"/>
                <a:sym typeface="Mada"/>
              </a:rPr>
              <a:t>The most common side-effects of quadruple TB therapy are</a:t>
            </a:r>
            <a:r>
              <a:rPr b="1" lang="ar" sz="1100">
                <a:solidFill>
                  <a:srgbClr val="073763"/>
                </a:solidFill>
                <a:highlight>
                  <a:srgbClr val="FFFFFF"/>
                </a:highlight>
                <a:latin typeface="Mada"/>
                <a:ea typeface="Mada"/>
                <a:cs typeface="Mada"/>
                <a:sym typeface="Mada"/>
              </a:rPr>
              <a:t> nausea, vomiting, rash and itching.</a:t>
            </a:r>
            <a:endParaRPr b="1" sz="1100">
              <a:solidFill>
                <a:srgbClr val="073763"/>
              </a:solidFill>
              <a:latin typeface="Mada"/>
              <a:ea typeface="Mada"/>
              <a:cs typeface="Mada"/>
              <a:sym typeface="Mad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8"/>
          <p:cNvSpPr txBox="1"/>
          <p:nvPr>
            <p:ph idx="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t>‹#›</a:t>
            </a:fld>
            <a:endParaRPr/>
          </a:p>
        </p:txBody>
      </p:sp>
      <p:cxnSp>
        <p:nvCxnSpPr>
          <p:cNvPr id="336" name="Google Shape;336;p18"/>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337" name="Google Shape;337;p18"/>
          <p:cNvSpPr txBox="1"/>
          <p:nvPr/>
        </p:nvSpPr>
        <p:spPr>
          <a:xfrm>
            <a:off x="445950" y="0"/>
            <a:ext cx="66681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solidFill>
                  <a:schemeClr val="dk1"/>
                </a:solidFill>
                <a:latin typeface="Mada"/>
                <a:ea typeface="Mada"/>
                <a:cs typeface="Mada"/>
                <a:sym typeface="Mada"/>
              </a:rPr>
              <a:t>Active TB Treatment &amp; </a:t>
            </a:r>
            <a:r>
              <a:rPr b="1" lang="ar" sz="2600">
                <a:latin typeface="Mada"/>
                <a:ea typeface="Mada"/>
                <a:cs typeface="Mada"/>
                <a:sym typeface="Mada"/>
              </a:rPr>
              <a:t>Resistance</a:t>
            </a:r>
            <a:endParaRPr b="1" sz="2600">
              <a:latin typeface="Mada"/>
              <a:ea typeface="Mada"/>
              <a:cs typeface="Mada"/>
              <a:sym typeface="Mada"/>
            </a:endParaRPr>
          </a:p>
        </p:txBody>
      </p:sp>
      <p:sp>
        <p:nvSpPr>
          <p:cNvPr id="338" name="Google Shape;338;p18"/>
          <p:cNvSpPr/>
          <p:nvPr/>
        </p:nvSpPr>
        <p:spPr>
          <a:xfrm>
            <a:off x="210050" y="9489506"/>
            <a:ext cx="3486900" cy="1024800"/>
          </a:xfrm>
          <a:prstGeom prst="snip2DiagRect">
            <a:avLst>
              <a:gd fmla="val 17072" name="adj1"/>
              <a:gd fmla="val 16667" name="adj2"/>
            </a:avLst>
          </a:prstGeom>
          <a:noFill/>
          <a:ln cap="flat" cmpd="sng" w="19050">
            <a:solidFill>
              <a:schemeClr val="accent1"/>
            </a:solidFill>
            <a:prstDash val="solid"/>
            <a:round/>
            <a:headEnd len="sm" w="sm" type="none"/>
            <a:tailEnd len="sm" w="sm" type="none"/>
          </a:ln>
        </p:spPr>
        <p:txBody>
          <a:bodyPr anchorCtr="0" anchor="ctr" bIns="91175" lIns="91175" spcFirstLastPara="1" rIns="91175" wrap="square" tIns="91175">
            <a:noAutofit/>
          </a:bodyPr>
          <a:lstStyle/>
          <a:p>
            <a:pPr indent="-304800" lvl="0" marL="457200" marR="0" rtl="0" algn="l">
              <a:lnSpc>
                <a:spcPct val="100000"/>
              </a:lnSpc>
              <a:spcBef>
                <a:spcPts val="0"/>
              </a:spcBef>
              <a:spcAft>
                <a:spcPts val="0"/>
              </a:spcAft>
              <a:buClr>
                <a:schemeClr val="dk1"/>
              </a:buClr>
              <a:buSzPts val="1200"/>
              <a:buFont typeface="Mada"/>
              <a:buChar char="●"/>
            </a:pPr>
            <a:r>
              <a:rPr lang="ar" sz="1200">
                <a:latin typeface="Mada"/>
                <a:ea typeface="Mada"/>
                <a:cs typeface="Mada"/>
                <a:sym typeface="Mada"/>
              </a:rPr>
              <a:t>Resistance to </a:t>
            </a:r>
            <a:r>
              <a:rPr lang="ar" sz="1200" u="sng">
                <a:latin typeface="Mada"/>
                <a:ea typeface="Mada"/>
                <a:cs typeface="Mada"/>
                <a:sym typeface="Mada"/>
              </a:rPr>
              <a:t>both</a:t>
            </a:r>
            <a:r>
              <a:rPr lang="ar" sz="1200">
                <a:latin typeface="Mada"/>
                <a:ea typeface="Mada"/>
                <a:cs typeface="Mada"/>
                <a:sym typeface="Mada"/>
              </a:rPr>
              <a:t> </a:t>
            </a:r>
            <a:r>
              <a:rPr b="1" lang="ar" sz="1200">
                <a:latin typeface="Mada"/>
                <a:ea typeface="Mada"/>
                <a:cs typeface="Mada"/>
                <a:sym typeface="Mada"/>
              </a:rPr>
              <a:t>Rifampicin</a:t>
            </a:r>
            <a:r>
              <a:rPr lang="ar" sz="1200">
                <a:latin typeface="Mada"/>
                <a:ea typeface="Mada"/>
                <a:cs typeface="Mada"/>
                <a:sym typeface="Mada"/>
              </a:rPr>
              <a:t> </a:t>
            </a:r>
            <a:r>
              <a:rPr lang="ar" sz="1200" u="sng">
                <a:latin typeface="Mada"/>
                <a:ea typeface="Mada"/>
                <a:cs typeface="Mada"/>
                <a:sym typeface="Mada"/>
              </a:rPr>
              <a:t>and</a:t>
            </a:r>
            <a:r>
              <a:rPr lang="ar" sz="1200">
                <a:latin typeface="Mada"/>
                <a:ea typeface="Mada"/>
                <a:cs typeface="Mada"/>
                <a:sym typeface="Mada"/>
              </a:rPr>
              <a:t> </a:t>
            </a:r>
            <a:r>
              <a:rPr b="1" lang="ar" sz="1200">
                <a:latin typeface="Mada"/>
                <a:ea typeface="Mada"/>
                <a:cs typeface="Mada"/>
                <a:sym typeface="Mada"/>
              </a:rPr>
              <a:t>INH</a:t>
            </a:r>
            <a:r>
              <a:rPr lang="ar" sz="1200">
                <a:latin typeface="Mada"/>
                <a:ea typeface="Mada"/>
                <a:cs typeface="Mada"/>
                <a:sym typeface="Mada"/>
              </a:rPr>
              <a:t>.</a:t>
            </a:r>
            <a:endParaRPr sz="1200">
              <a:latin typeface="Mada"/>
              <a:ea typeface="Mada"/>
              <a:cs typeface="Mada"/>
              <a:sym typeface="Mada"/>
            </a:endParaRPr>
          </a:p>
        </p:txBody>
      </p:sp>
      <p:sp>
        <p:nvSpPr>
          <p:cNvPr id="339" name="Google Shape;339;p18"/>
          <p:cNvSpPr/>
          <p:nvPr/>
        </p:nvSpPr>
        <p:spPr>
          <a:xfrm>
            <a:off x="580997" y="9333256"/>
            <a:ext cx="2745000" cy="340800"/>
          </a:xfrm>
          <a:prstGeom prst="snip2SameRect">
            <a:avLst>
              <a:gd fmla="val 16667" name="adj1"/>
              <a:gd fmla="val 17959" name="adj2"/>
            </a:avLst>
          </a:prstGeom>
          <a:solidFill>
            <a:srgbClr val="674EA7"/>
          </a:solid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b="1" lang="ar" sz="1300">
                <a:solidFill>
                  <a:srgbClr val="FFFFFF"/>
                </a:solidFill>
                <a:latin typeface="Mada"/>
                <a:ea typeface="Mada"/>
                <a:cs typeface="Mada"/>
                <a:sym typeface="Mada"/>
              </a:rPr>
              <a:t>Multidrug-Resistant (MDR) </a:t>
            </a:r>
            <a:endParaRPr b="1" sz="1300">
              <a:solidFill>
                <a:srgbClr val="FFFFFF"/>
              </a:solidFill>
              <a:latin typeface="Mada"/>
              <a:ea typeface="Mada"/>
              <a:cs typeface="Mada"/>
              <a:sym typeface="Mada"/>
            </a:endParaRPr>
          </a:p>
        </p:txBody>
      </p:sp>
      <p:sp>
        <p:nvSpPr>
          <p:cNvPr id="340" name="Google Shape;340;p18"/>
          <p:cNvSpPr/>
          <p:nvPr/>
        </p:nvSpPr>
        <p:spPr>
          <a:xfrm>
            <a:off x="3835095" y="9507006"/>
            <a:ext cx="3486900" cy="1007400"/>
          </a:xfrm>
          <a:prstGeom prst="snip2DiagRect">
            <a:avLst>
              <a:gd fmla="val 17072" name="adj1"/>
              <a:gd fmla="val 16667" name="adj2"/>
            </a:avLst>
          </a:prstGeom>
          <a:noFill/>
          <a:ln cap="flat" cmpd="sng" w="19050">
            <a:solidFill>
              <a:schemeClr val="accent1"/>
            </a:solidFill>
            <a:prstDash val="solid"/>
            <a:round/>
            <a:headEnd len="sm" w="sm" type="none"/>
            <a:tailEnd len="sm" w="sm" type="none"/>
          </a:ln>
        </p:spPr>
        <p:txBody>
          <a:bodyPr anchorCtr="0" anchor="ctr" bIns="91175" lIns="91175" spcFirstLastPara="1" rIns="91175" wrap="square" tIns="91175">
            <a:noAutofit/>
          </a:bodyPr>
          <a:lstStyle/>
          <a:p>
            <a:pPr indent="0" lvl="0" marL="457200" marR="0" rtl="0" algn="l">
              <a:lnSpc>
                <a:spcPct val="100000"/>
              </a:lnSpc>
              <a:spcBef>
                <a:spcPts val="0"/>
              </a:spcBef>
              <a:spcAft>
                <a:spcPts val="0"/>
              </a:spcAft>
              <a:buNone/>
            </a:pPr>
            <a:r>
              <a:t/>
            </a:r>
            <a:endParaRPr sz="8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b="1" lang="ar" sz="1200">
                <a:latin typeface="Mada"/>
                <a:ea typeface="Mada"/>
                <a:cs typeface="Mada"/>
                <a:sym typeface="Mada"/>
              </a:rPr>
              <a:t>MDR </a:t>
            </a:r>
            <a:r>
              <a:rPr lang="ar" sz="1200">
                <a:latin typeface="Mada"/>
                <a:ea typeface="Mada"/>
                <a:cs typeface="Mada"/>
                <a:sym typeface="Mada"/>
              </a:rPr>
              <a:t>plus resistance to </a:t>
            </a:r>
            <a:r>
              <a:rPr b="1" lang="ar" sz="1200">
                <a:latin typeface="Mada"/>
                <a:ea typeface="Mada"/>
                <a:cs typeface="Mada"/>
                <a:sym typeface="Mada"/>
              </a:rPr>
              <a:t>fluoroquinolones</a:t>
            </a:r>
            <a:r>
              <a:rPr b="1" lang="ar" sz="1200">
                <a:latin typeface="Mada"/>
                <a:ea typeface="Mada"/>
                <a:cs typeface="Mada"/>
                <a:sym typeface="Mada"/>
              </a:rPr>
              <a:t> </a:t>
            </a:r>
            <a:r>
              <a:rPr lang="ar" sz="1200">
                <a:latin typeface="Mada"/>
                <a:ea typeface="Mada"/>
                <a:cs typeface="Mada"/>
                <a:sym typeface="Mada"/>
              </a:rPr>
              <a:t>plus at least one of the injectable 2</a:t>
            </a:r>
            <a:r>
              <a:rPr baseline="30000" lang="ar" sz="1200">
                <a:latin typeface="Mada"/>
                <a:ea typeface="Mada"/>
                <a:cs typeface="Mada"/>
                <a:sym typeface="Mada"/>
              </a:rPr>
              <a:t>nd</a:t>
            </a:r>
            <a:r>
              <a:rPr lang="ar" sz="1200">
                <a:latin typeface="Mada"/>
                <a:ea typeface="Mada"/>
                <a:cs typeface="Mada"/>
                <a:sym typeface="Mada"/>
              </a:rPr>
              <a:t> line drugs </a:t>
            </a:r>
            <a:r>
              <a:rPr b="1" lang="ar" sz="1200">
                <a:latin typeface="Mada"/>
                <a:ea typeface="Mada"/>
                <a:cs typeface="Mada"/>
                <a:sym typeface="Mada"/>
              </a:rPr>
              <a:t>(Amikacin, kanamycin, capreomycin).</a:t>
            </a:r>
            <a:endParaRPr b="1" sz="1200">
              <a:latin typeface="Mada"/>
              <a:ea typeface="Mada"/>
              <a:cs typeface="Mada"/>
              <a:sym typeface="Mada"/>
            </a:endParaRPr>
          </a:p>
        </p:txBody>
      </p:sp>
      <p:sp>
        <p:nvSpPr>
          <p:cNvPr id="341" name="Google Shape;341;p18"/>
          <p:cNvSpPr/>
          <p:nvPr/>
        </p:nvSpPr>
        <p:spPr>
          <a:xfrm>
            <a:off x="4206047" y="9333262"/>
            <a:ext cx="2745000" cy="340800"/>
          </a:xfrm>
          <a:prstGeom prst="snip2SameRect">
            <a:avLst>
              <a:gd fmla="val 16667" name="adj1"/>
              <a:gd fmla="val 17959" name="adj2"/>
            </a:avLst>
          </a:prstGeom>
          <a:solidFill>
            <a:srgbClr val="674EA7"/>
          </a:solid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b="1" lang="ar" sz="1300">
                <a:solidFill>
                  <a:srgbClr val="FFFFFF"/>
                </a:solidFill>
                <a:latin typeface="Mada"/>
                <a:ea typeface="Mada"/>
                <a:cs typeface="Mada"/>
                <a:sym typeface="Mada"/>
              </a:rPr>
              <a:t>Extensively Drug-Resistant (XDR)</a:t>
            </a:r>
            <a:endParaRPr b="1" sz="1300">
              <a:solidFill>
                <a:srgbClr val="FFFFFF"/>
              </a:solidFill>
              <a:latin typeface="Mada"/>
              <a:ea typeface="Mada"/>
              <a:cs typeface="Mada"/>
              <a:sym typeface="Mada"/>
            </a:endParaRPr>
          </a:p>
        </p:txBody>
      </p:sp>
      <p:sp>
        <p:nvSpPr>
          <p:cNvPr id="342" name="Google Shape;342;p18"/>
          <p:cNvSpPr txBox="1"/>
          <p:nvPr/>
        </p:nvSpPr>
        <p:spPr>
          <a:xfrm>
            <a:off x="192973" y="9247590"/>
            <a:ext cx="7161000" cy="2238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a:solidFill>
                  <a:srgbClr val="FFFFFF"/>
                </a:solidFill>
                <a:highlight>
                  <a:srgbClr val="8E7CC3"/>
                </a:highlight>
                <a:latin typeface="Mada"/>
                <a:ea typeface="Mada"/>
                <a:cs typeface="Mada"/>
                <a:sym typeface="Mada"/>
              </a:rPr>
              <a:t>VS</a:t>
            </a:r>
            <a:endParaRPr b="1">
              <a:solidFill>
                <a:srgbClr val="FFFFFF"/>
              </a:solidFill>
              <a:highlight>
                <a:srgbClr val="8E7CC3"/>
              </a:highlight>
              <a:latin typeface="Mada"/>
              <a:ea typeface="Mada"/>
              <a:cs typeface="Mada"/>
              <a:sym typeface="Mada"/>
            </a:endParaRPr>
          </a:p>
        </p:txBody>
      </p:sp>
      <p:sp>
        <p:nvSpPr>
          <p:cNvPr id="343" name="Google Shape;343;p18"/>
          <p:cNvSpPr txBox="1"/>
          <p:nvPr/>
        </p:nvSpPr>
        <p:spPr>
          <a:xfrm>
            <a:off x="247500" y="8737731"/>
            <a:ext cx="58269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Resistance </a:t>
            </a:r>
            <a:r>
              <a:rPr b="1" lang="ar" sz="2200">
                <a:highlight>
                  <a:schemeClr val="accent4"/>
                </a:highlight>
                <a:latin typeface="Mada"/>
                <a:ea typeface="Mada"/>
                <a:cs typeface="Mada"/>
                <a:sym typeface="Mada"/>
              </a:rPr>
              <a:t>Definitions</a:t>
            </a:r>
            <a:endParaRPr b="1" sz="2200">
              <a:highlight>
                <a:schemeClr val="accent4"/>
              </a:highlight>
              <a:latin typeface="Mada"/>
              <a:ea typeface="Mada"/>
              <a:cs typeface="Mada"/>
              <a:sym typeface="Mada"/>
            </a:endParaRPr>
          </a:p>
        </p:txBody>
      </p:sp>
      <p:sp>
        <p:nvSpPr>
          <p:cNvPr id="344" name="Google Shape;344;p18"/>
          <p:cNvSpPr txBox="1"/>
          <p:nvPr/>
        </p:nvSpPr>
        <p:spPr>
          <a:xfrm>
            <a:off x="245288" y="6695388"/>
            <a:ext cx="58269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Risk factors for drug resistant TB</a:t>
            </a:r>
            <a:endParaRPr b="1" sz="2200">
              <a:highlight>
                <a:schemeClr val="accent4"/>
              </a:highlight>
              <a:latin typeface="Mada"/>
              <a:ea typeface="Mada"/>
              <a:cs typeface="Mada"/>
              <a:sym typeface="Mada"/>
            </a:endParaRPr>
          </a:p>
        </p:txBody>
      </p:sp>
      <p:pic>
        <p:nvPicPr>
          <p:cNvPr id="345" name="Google Shape;345;p18"/>
          <p:cNvPicPr preferRelativeResize="0"/>
          <p:nvPr/>
        </p:nvPicPr>
        <p:blipFill>
          <a:blip r:embed="rId3">
            <a:alphaModFix/>
          </a:blip>
          <a:stretch>
            <a:fillRect/>
          </a:stretch>
        </p:blipFill>
        <p:spPr>
          <a:xfrm>
            <a:off x="4908932" y="7230375"/>
            <a:ext cx="2476843" cy="1422975"/>
          </a:xfrm>
          <a:prstGeom prst="rect">
            <a:avLst/>
          </a:prstGeom>
          <a:noFill/>
          <a:ln cap="flat" cmpd="sng" w="19050">
            <a:solidFill>
              <a:srgbClr val="1C4588"/>
            </a:solidFill>
            <a:prstDash val="solid"/>
            <a:round/>
            <a:headEnd len="sm" w="sm" type="none"/>
            <a:tailEnd len="sm" w="sm" type="none"/>
          </a:ln>
        </p:spPr>
      </p:pic>
      <p:grpSp>
        <p:nvGrpSpPr>
          <p:cNvPr id="346" name="Google Shape;346;p18"/>
          <p:cNvGrpSpPr/>
          <p:nvPr/>
        </p:nvGrpSpPr>
        <p:grpSpPr>
          <a:xfrm>
            <a:off x="269178" y="7309320"/>
            <a:ext cx="302327" cy="455284"/>
            <a:chOff x="219906" y="1124884"/>
            <a:chExt cx="502455" cy="736349"/>
          </a:xfrm>
        </p:grpSpPr>
        <p:grpSp>
          <p:nvGrpSpPr>
            <p:cNvPr id="347" name="Google Shape;347;p18"/>
            <p:cNvGrpSpPr/>
            <p:nvPr/>
          </p:nvGrpSpPr>
          <p:grpSpPr>
            <a:xfrm>
              <a:off x="219906" y="1124884"/>
              <a:ext cx="502455" cy="736349"/>
              <a:chOff x="4041649" y="1707654"/>
              <a:chExt cx="1060704" cy="1429526"/>
            </a:xfrm>
          </p:grpSpPr>
          <p:sp>
            <p:nvSpPr>
              <p:cNvPr id="348" name="Google Shape;348;p18"/>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349" name="Google Shape;349;p18"/>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grpSp>
        <p:sp>
          <p:nvSpPr>
            <p:cNvPr id="350" name="Google Shape;350;p18"/>
            <p:cNvSpPr txBox="1"/>
            <p:nvPr/>
          </p:nvSpPr>
          <p:spPr>
            <a:xfrm>
              <a:off x="279204" y="1152203"/>
              <a:ext cx="298800" cy="2952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ar">
                  <a:solidFill>
                    <a:srgbClr val="999999"/>
                  </a:solidFill>
                  <a:latin typeface="Mada"/>
                  <a:ea typeface="Mada"/>
                  <a:cs typeface="Mada"/>
                  <a:sym typeface="Mada"/>
                </a:rPr>
                <a:t>1</a:t>
              </a:r>
              <a:endParaRPr b="1">
                <a:solidFill>
                  <a:srgbClr val="999999"/>
                </a:solidFill>
                <a:latin typeface="Mada"/>
                <a:ea typeface="Mada"/>
                <a:cs typeface="Mada"/>
                <a:sym typeface="Mada"/>
              </a:endParaRPr>
            </a:p>
          </p:txBody>
        </p:sp>
      </p:grpSp>
      <p:sp>
        <p:nvSpPr>
          <p:cNvPr id="351" name="Google Shape;351;p18"/>
          <p:cNvSpPr txBox="1"/>
          <p:nvPr/>
        </p:nvSpPr>
        <p:spPr>
          <a:xfrm>
            <a:off x="513175" y="7295800"/>
            <a:ext cx="4179600" cy="225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600"/>
              </a:spcAft>
              <a:buSzPts val="1100"/>
              <a:buNone/>
            </a:pPr>
            <a:r>
              <a:rPr b="1" lang="ar" sz="1200">
                <a:solidFill>
                  <a:schemeClr val="dk1"/>
                </a:solidFill>
                <a:latin typeface="Mada"/>
                <a:ea typeface="Mada"/>
                <a:cs typeface="Mada"/>
                <a:sym typeface="Mada"/>
              </a:rPr>
              <a:t>Contact </a:t>
            </a:r>
            <a:r>
              <a:rPr lang="ar" sz="1200">
                <a:solidFill>
                  <a:schemeClr val="dk1"/>
                </a:solidFill>
                <a:latin typeface="Mada"/>
                <a:ea typeface="Mada"/>
                <a:cs typeface="Mada"/>
                <a:sym typeface="Mada"/>
              </a:rPr>
              <a:t>with a known case of drug resistant TB.</a:t>
            </a:r>
            <a:endParaRPr sz="1200">
              <a:solidFill>
                <a:schemeClr val="dk1"/>
              </a:solidFill>
              <a:latin typeface="Mada"/>
              <a:ea typeface="Mada"/>
              <a:cs typeface="Mada"/>
              <a:sym typeface="Mada"/>
            </a:endParaRPr>
          </a:p>
        </p:txBody>
      </p:sp>
      <p:grpSp>
        <p:nvGrpSpPr>
          <p:cNvPr id="352" name="Google Shape;352;p18"/>
          <p:cNvGrpSpPr/>
          <p:nvPr/>
        </p:nvGrpSpPr>
        <p:grpSpPr>
          <a:xfrm>
            <a:off x="269178" y="7811828"/>
            <a:ext cx="302327" cy="455284"/>
            <a:chOff x="219906" y="1124884"/>
            <a:chExt cx="502455" cy="736349"/>
          </a:xfrm>
        </p:grpSpPr>
        <p:grpSp>
          <p:nvGrpSpPr>
            <p:cNvPr id="353" name="Google Shape;353;p18"/>
            <p:cNvGrpSpPr/>
            <p:nvPr/>
          </p:nvGrpSpPr>
          <p:grpSpPr>
            <a:xfrm>
              <a:off x="219906" y="1124884"/>
              <a:ext cx="502455" cy="736349"/>
              <a:chOff x="4041649" y="1707654"/>
              <a:chExt cx="1060704" cy="1429526"/>
            </a:xfrm>
          </p:grpSpPr>
          <p:sp>
            <p:nvSpPr>
              <p:cNvPr id="354" name="Google Shape;354;p18"/>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355" name="Google Shape;355;p18"/>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grpSp>
        <p:sp>
          <p:nvSpPr>
            <p:cNvPr id="356" name="Google Shape;356;p18"/>
            <p:cNvSpPr txBox="1"/>
            <p:nvPr/>
          </p:nvSpPr>
          <p:spPr>
            <a:xfrm>
              <a:off x="279204" y="1152203"/>
              <a:ext cx="298800" cy="2952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ar">
                  <a:solidFill>
                    <a:srgbClr val="999999"/>
                  </a:solidFill>
                  <a:latin typeface="Mada"/>
                  <a:ea typeface="Mada"/>
                  <a:cs typeface="Mada"/>
                  <a:sym typeface="Mada"/>
                </a:rPr>
                <a:t>2</a:t>
              </a:r>
              <a:endParaRPr b="1">
                <a:solidFill>
                  <a:srgbClr val="999999"/>
                </a:solidFill>
                <a:latin typeface="Mada"/>
                <a:ea typeface="Mada"/>
                <a:cs typeface="Mada"/>
                <a:sym typeface="Mada"/>
              </a:endParaRPr>
            </a:p>
          </p:txBody>
        </p:sp>
      </p:grpSp>
      <p:sp>
        <p:nvSpPr>
          <p:cNvPr id="357" name="Google Shape;357;p18"/>
          <p:cNvSpPr txBox="1"/>
          <p:nvPr/>
        </p:nvSpPr>
        <p:spPr>
          <a:xfrm>
            <a:off x="513175" y="7766931"/>
            <a:ext cx="4179600" cy="225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600"/>
              </a:spcAft>
              <a:buSzPts val="1100"/>
              <a:buNone/>
            </a:pPr>
            <a:r>
              <a:rPr lang="ar" sz="1200">
                <a:solidFill>
                  <a:schemeClr val="dk1"/>
                </a:solidFill>
                <a:latin typeface="Mada"/>
                <a:ea typeface="Mada"/>
                <a:cs typeface="Mada"/>
                <a:sym typeface="Mada"/>
              </a:rPr>
              <a:t>Previous</a:t>
            </a:r>
            <a:r>
              <a:rPr b="1" lang="ar" sz="1200">
                <a:solidFill>
                  <a:schemeClr val="dk1"/>
                </a:solidFill>
                <a:latin typeface="Mada"/>
                <a:ea typeface="Mada"/>
                <a:cs typeface="Mada"/>
                <a:sym typeface="Mada"/>
              </a:rPr>
              <a:t> history of treatment </a:t>
            </a:r>
            <a:r>
              <a:rPr lang="ar" sz="1200">
                <a:solidFill>
                  <a:schemeClr val="dk1"/>
                </a:solidFill>
                <a:latin typeface="Mada"/>
                <a:ea typeface="Mada"/>
                <a:cs typeface="Mada"/>
                <a:sym typeface="Mada"/>
              </a:rPr>
              <a:t>especially if the patient was non adherent.</a:t>
            </a:r>
            <a:endParaRPr sz="1200">
              <a:solidFill>
                <a:schemeClr val="dk1"/>
              </a:solidFill>
              <a:latin typeface="Mada"/>
              <a:ea typeface="Mada"/>
              <a:cs typeface="Mada"/>
              <a:sym typeface="Mada"/>
            </a:endParaRPr>
          </a:p>
        </p:txBody>
      </p:sp>
      <p:grpSp>
        <p:nvGrpSpPr>
          <p:cNvPr id="358" name="Google Shape;358;p18"/>
          <p:cNvGrpSpPr/>
          <p:nvPr/>
        </p:nvGrpSpPr>
        <p:grpSpPr>
          <a:xfrm>
            <a:off x="269178" y="8295932"/>
            <a:ext cx="302327" cy="455284"/>
            <a:chOff x="219906" y="1124884"/>
            <a:chExt cx="502455" cy="736349"/>
          </a:xfrm>
        </p:grpSpPr>
        <p:grpSp>
          <p:nvGrpSpPr>
            <p:cNvPr id="359" name="Google Shape;359;p18"/>
            <p:cNvGrpSpPr/>
            <p:nvPr/>
          </p:nvGrpSpPr>
          <p:grpSpPr>
            <a:xfrm>
              <a:off x="219906" y="1124884"/>
              <a:ext cx="502455" cy="736349"/>
              <a:chOff x="4041649" y="1707654"/>
              <a:chExt cx="1060704" cy="1429526"/>
            </a:xfrm>
          </p:grpSpPr>
          <p:sp>
            <p:nvSpPr>
              <p:cNvPr id="360" name="Google Shape;360;p18"/>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361" name="Google Shape;361;p18"/>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grpSp>
        <p:sp>
          <p:nvSpPr>
            <p:cNvPr id="362" name="Google Shape;362;p18"/>
            <p:cNvSpPr txBox="1"/>
            <p:nvPr/>
          </p:nvSpPr>
          <p:spPr>
            <a:xfrm>
              <a:off x="279204" y="1152203"/>
              <a:ext cx="298800" cy="2952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ar">
                  <a:solidFill>
                    <a:srgbClr val="999999"/>
                  </a:solidFill>
                  <a:latin typeface="Mada"/>
                  <a:ea typeface="Mada"/>
                  <a:cs typeface="Mada"/>
                  <a:sym typeface="Mada"/>
                </a:rPr>
                <a:t>3</a:t>
              </a:r>
              <a:endParaRPr b="1">
                <a:solidFill>
                  <a:srgbClr val="999999"/>
                </a:solidFill>
                <a:latin typeface="Mada"/>
                <a:ea typeface="Mada"/>
                <a:cs typeface="Mada"/>
                <a:sym typeface="Mada"/>
              </a:endParaRPr>
            </a:p>
          </p:txBody>
        </p:sp>
      </p:grpSp>
      <p:sp>
        <p:nvSpPr>
          <p:cNvPr id="363" name="Google Shape;363;p18"/>
          <p:cNvSpPr txBox="1"/>
          <p:nvPr/>
        </p:nvSpPr>
        <p:spPr>
          <a:xfrm>
            <a:off x="513175" y="8221125"/>
            <a:ext cx="4179600" cy="225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b="1" lang="ar" sz="1200">
                <a:solidFill>
                  <a:schemeClr val="dk1"/>
                </a:solidFill>
                <a:latin typeface="Mada"/>
                <a:ea typeface="Mada"/>
                <a:cs typeface="Mada"/>
                <a:sym typeface="Mada"/>
              </a:rPr>
              <a:t>Travel </a:t>
            </a:r>
            <a:r>
              <a:rPr lang="ar" sz="1200">
                <a:solidFill>
                  <a:schemeClr val="dk1"/>
                </a:solidFill>
                <a:latin typeface="Mada"/>
                <a:ea typeface="Mada"/>
                <a:cs typeface="Mada"/>
                <a:sym typeface="Mada"/>
              </a:rPr>
              <a:t>to an area known to have drug resistant TB </a:t>
            </a:r>
            <a:endParaRPr sz="1200">
              <a:solidFill>
                <a:schemeClr val="dk1"/>
              </a:solidFill>
              <a:latin typeface="Mada"/>
              <a:ea typeface="Mada"/>
              <a:cs typeface="Mada"/>
              <a:sym typeface="Mada"/>
            </a:endParaRPr>
          </a:p>
          <a:p>
            <a:pPr indent="0" lvl="0" marL="0" rtl="0" algn="l">
              <a:spcBef>
                <a:spcPts val="0"/>
              </a:spcBef>
              <a:spcAft>
                <a:spcPts val="0"/>
              </a:spcAft>
              <a:buSzPts val="1100"/>
              <a:buNone/>
            </a:pPr>
            <a:r>
              <a:rPr lang="ar" sz="1200">
                <a:solidFill>
                  <a:schemeClr val="dk1"/>
                </a:solidFill>
                <a:latin typeface="Mada"/>
                <a:ea typeface="Mada"/>
                <a:cs typeface="Mada"/>
                <a:sym typeface="Mada"/>
              </a:rPr>
              <a:t>(Eastern Europe, </a:t>
            </a:r>
            <a:r>
              <a:rPr lang="ar" sz="1200">
                <a:solidFill>
                  <a:srgbClr val="6AA84F"/>
                </a:solidFill>
                <a:latin typeface="Mada"/>
                <a:ea typeface="Mada"/>
                <a:cs typeface="Mada"/>
                <a:sym typeface="Mada"/>
              </a:rPr>
              <a:t>South Africa</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p:txBody>
      </p:sp>
      <p:graphicFrame>
        <p:nvGraphicFramePr>
          <p:cNvPr id="364" name="Google Shape;364;p18"/>
          <p:cNvGraphicFramePr/>
          <p:nvPr/>
        </p:nvGraphicFramePr>
        <p:xfrm>
          <a:off x="174538" y="1214920"/>
          <a:ext cx="3000000" cy="3000000"/>
        </p:xfrm>
        <a:graphic>
          <a:graphicData uri="http://schemas.openxmlformats.org/drawingml/2006/table">
            <a:tbl>
              <a:tblPr>
                <a:noFill/>
                <a:tableStyleId>{F776B67F-9277-4704-A837-29A35E79B37A}</a:tableStyleId>
              </a:tblPr>
              <a:tblGrid>
                <a:gridCol w="1453650"/>
                <a:gridCol w="2068750"/>
                <a:gridCol w="1946575"/>
                <a:gridCol w="1742250"/>
              </a:tblGrid>
              <a:tr h="277150">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Drug/Dose</a:t>
                      </a:r>
                      <a:endParaRPr b="1" sz="1200">
                        <a:solidFill>
                          <a:srgbClr val="FFFFFF"/>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674EA7"/>
                    </a:solidFill>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Mechanism of action</a:t>
                      </a:r>
                      <a:endParaRPr b="1" sz="1200">
                        <a:solidFill>
                          <a:srgbClr val="FFFFFF"/>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674EA7"/>
                    </a:solidFill>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Mechanism of resistance</a:t>
                      </a:r>
                      <a:endParaRPr b="1" sz="1200">
                        <a:solidFill>
                          <a:srgbClr val="FFFFFF"/>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674EA7"/>
                    </a:solidFill>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Side effect</a:t>
                      </a:r>
                      <a:endParaRPr b="1" sz="1200">
                        <a:solidFill>
                          <a:srgbClr val="FFFFFF"/>
                        </a:solidFill>
                        <a:latin typeface="Mada"/>
                        <a:ea typeface="Mada"/>
                        <a:cs typeface="Mada"/>
                        <a:sym typeface="Mad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674EA7"/>
                    </a:solidFill>
                  </a:tcPr>
                </a:tc>
              </a:tr>
              <a:tr h="431125">
                <a:tc>
                  <a:txBody>
                    <a:bodyPr/>
                    <a:lstStyle/>
                    <a:p>
                      <a:pPr indent="0" lvl="0" marL="0" rtl="0" algn="l">
                        <a:spcBef>
                          <a:spcPts val="0"/>
                        </a:spcBef>
                        <a:spcAft>
                          <a:spcPts val="0"/>
                        </a:spcAft>
                        <a:buNone/>
                      </a:pPr>
                      <a:r>
                        <a:rPr b="1" lang="ar" sz="1200">
                          <a:solidFill>
                            <a:srgbClr val="20124D"/>
                          </a:solidFill>
                          <a:latin typeface="Mada"/>
                          <a:ea typeface="Mada"/>
                          <a:cs typeface="Mada"/>
                          <a:sym typeface="Mada"/>
                        </a:rPr>
                        <a:t>Isoniazid</a:t>
                      </a:r>
                      <a:endParaRPr b="1" sz="1200">
                        <a:solidFill>
                          <a:srgbClr val="20124D"/>
                        </a:solidFill>
                        <a:latin typeface="Mada"/>
                        <a:ea typeface="Mada"/>
                        <a:cs typeface="Mada"/>
                        <a:sym typeface="Mada"/>
                      </a:endParaRPr>
                    </a:p>
                    <a:p>
                      <a:pPr indent="0" lvl="0" marL="0" rtl="0" algn="l">
                        <a:spcBef>
                          <a:spcPts val="0"/>
                        </a:spcBef>
                        <a:spcAft>
                          <a:spcPts val="0"/>
                        </a:spcAft>
                        <a:buNone/>
                      </a:pPr>
                      <a:r>
                        <a:rPr lang="ar" sz="1100">
                          <a:solidFill>
                            <a:srgbClr val="20124D"/>
                          </a:solidFill>
                          <a:latin typeface="Mada"/>
                          <a:ea typeface="Mada"/>
                          <a:cs typeface="Mada"/>
                          <a:sym typeface="Mada"/>
                        </a:rPr>
                        <a:t>5 mg/kg/day Maximum dose: 300</a:t>
                      </a:r>
                      <a:endParaRPr sz="1100">
                        <a:solidFill>
                          <a:srgbClr val="20124D"/>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rPr lang="ar" sz="1100">
                          <a:solidFill>
                            <a:schemeClr val="dk1"/>
                          </a:solidFill>
                          <a:latin typeface="Mada"/>
                          <a:ea typeface="Mada"/>
                          <a:cs typeface="Mada"/>
                          <a:sym typeface="Mada"/>
                        </a:rPr>
                        <a:t>-</a:t>
                      </a:r>
                      <a:r>
                        <a:rPr b="1" lang="ar" sz="1100">
                          <a:solidFill>
                            <a:schemeClr val="dk1"/>
                          </a:solidFill>
                          <a:latin typeface="Mada"/>
                          <a:ea typeface="Mada"/>
                          <a:cs typeface="Mada"/>
                          <a:sym typeface="Mada"/>
                        </a:rPr>
                        <a:t> </a:t>
                      </a:r>
                      <a:r>
                        <a:rPr b="1" lang="ar" sz="1100">
                          <a:latin typeface="Mada"/>
                          <a:ea typeface="Mada"/>
                          <a:cs typeface="Mada"/>
                          <a:sym typeface="Mada"/>
                        </a:rPr>
                        <a:t>Inhibits mycolic acid synthesis</a:t>
                      </a:r>
                      <a:r>
                        <a:rPr lang="ar" sz="1100">
                          <a:latin typeface="Mada"/>
                          <a:ea typeface="Mada"/>
                          <a:cs typeface="Mada"/>
                          <a:sym typeface="Mada"/>
                        </a:rPr>
                        <a:t>. </a:t>
                      </a:r>
                      <a:endParaRPr sz="1100">
                        <a:latin typeface="Mada"/>
                        <a:ea typeface="Mada"/>
                        <a:cs typeface="Mada"/>
                        <a:sym typeface="Mada"/>
                      </a:endParaRPr>
                    </a:p>
                    <a:p>
                      <a:pPr indent="0" lvl="0" marL="0" rtl="0" algn="l">
                        <a:spcBef>
                          <a:spcPts val="0"/>
                        </a:spcBef>
                        <a:spcAft>
                          <a:spcPts val="0"/>
                        </a:spcAft>
                        <a:buNone/>
                      </a:pPr>
                      <a:r>
                        <a:rPr lang="ar" sz="1100">
                          <a:solidFill>
                            <a:schemeClr val="dk1"/>
                          </a:solidFill>
                          <a:latin typeface="Mada"/>
                          <a:ea typeface="Mada"/>
                          <a:cs typeface="Mada"/>
                          <a:sym typeface="Mada"/>
                        </a:rPr>
                        <a:t>- </a:t>
                      </a:r>
                      <a:r>
                        <a:rPr lang="ar" sz="1100">
                          <a:latin typeface="Mada"/>
                          <a:ea typeface="Mada"/>
                          <a:cs typeface="Mada"/>
                          <a:sym typeface="Mada"/>
                        </a:rPr>
                        <a:t>Penetrates well even to the brain</a:t>
                      </a:r>
                      <a:endParaRPr sz="11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ar" sz="1100">
                          <a:solidFill>
                            <a:schemeClr val="dk1"/>
                          </a:solidFill>
                          <a:latin typeface="Mada"/>
                          <a:ea typeface="Mada"/>
                          <a:cs typeface="Mada"/>
                          <a:sym typeface="Mada"/>
                        </a:rPr>
                        <a:t>- </a:t>
                      </a:r>
                      <a:r>
                        <a:rPr lang="ar" sz="1100">
                          <a:latin typeface="Mada"/>
                          <a:ea typeface="Mada"/>
                          <a:cs typeface="Mada"/>
                          <a:sym typeface="Mada"/>
                        </a:rPr>
                        <a:t>Loss of </a:t>
                      </a:r>
                      <a:r>
                        <a:rPr b="1" lang="ar" sz="1100">
                          <a:latin typeface="Mada"/>
                          <a:ea typeface="Mada"/>
                          <a:cs typeface="Mada"/>
                          <a:sym typeface="Mada"/>
                        </a:rPr>
                        <a:t>katG </a:t>
                      </a:r>
                      <a:r>
                        <a:rPr lang="ar" sz="1100">
                          <a:latin typeface="Mada"/>
                          <a:ea typeface="Mada"/>
                          <a:cs typeface="Mada"/>
                          <a:sym typeface="Mada"/>
                        </a:rPr>
                        <a:t>overexpression. </a:t>
                      </a:r>
                      <a:endParaRPr sz="1100">
                        <a:latin typeface="Mada"/>
                        <a:ea typeface="Mada"/>
                        <a:cs typeface="Mada"/>
                        <a:sym typeface="Mada"/>
                      </a:endParaRPr>
                    </a:p>
                    <a:p>
                      <a:pPr indent="0" lvl="0" marL="0" rtl="0" algn="l">
                        <a:spcBef>
                          <a:spcPts val="0"/>
                        </a:spcBef>
                        <a:spcAft>
                          <a:spcPts val="0"/>
                        </a:spcAft>
                        <a:buNone/>
                      </a:pPr>
                      <a:r>
                        <a:rPr lang="ar" sz="1100">
                          <a:solidFill>
                            <a:schemeClr val="dk1"/>
                          </a:solidFill>
                          <a:latin typeface="Mada"/>
                          <a:ea typeface="Mada"/>
                          <a:cs typeface="Mada"/>
                          <a:sym typeface="Mada"/>
                        </a:rPr>
                        <a:t>- </a:t>
                      </a:r>
                      <a:r>
                        <a:rPr lang="ar" sz="1100">
                          <a:latin typeface="Mada"/>
                          <a:ea typeface="Mada"/>
                          <a:cs typeface="Mada"/>
                          <a:sym typeface="Mada"/>
                        </a:rPr>
                        <a:t>Alteration in </a:t>
                      </a:r>
                      <a:r>
                        <a:rPr b="1" lang="ar" sz="1100">
                          <a:latin typeface="Mada"/>
                          <a:ea typeface="Mada"/>
                          <a:cs typeface="Mada"/>
                          <a:sym typeface="Mada"/>
                        </a:rPr>
                        <a:t>inhA </a:t>
                      </a:r>
                      <a:r>
                        <a:rPr lang="ar" sz="1100">
                          <a:latin typeface="Mada"/>
                          <a:ea typeface="Mada"/>
                          <a:cs typeface="Mada"/>
                          <a:sym typeface="Mada"/>
                        </a:rPr>
                        <a:t>encoded reductase</a:t>
                      </a:r>
                      <a:endParaRPr sz="11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ar" sz="1100">
                          <a:latin typeface="Mada"/>
                          <a:ea typeface="Mada"/>
                          <a:cs typeface="Mada"/>
                          <a:sym typeface="Mada"/>
                        </a:rPr>
                        <a:t>- Hepatotoxicity. </a:t>
                      </a:r>
                      <a:endParaRPr sz="1100">
                        <a:latin typeface="Mada"/>
                        <a:ea typeface="Mada"/>
                        <a:cs typeface="Mada"/>
                        <a:sym typeface="Mada"/>
                      </a:endParaRPr>
                    </a:p>
                    <a:p>
                      <a:pPr indent="0" lvl="0" marL="0" rtl="0" algn="l">
                        <a:spcBef>
                          <a:spcPts val="0"/>
                        </a:spcBef>
                        <a:spcAft>
                          <a:spcPts val="0"/>
                        </a:spcAft>
                        <a:buNone/>
                      </a:pPr>
                      <a:r>
                        <a:rPr lang="ar" sz="1100">
                          <a:solidFill>
                            <a:srgbClr val="CC0000"/>
                          </a:solidFill>
                          <a:latin typeface="Mada"/>
                          <a:ea typeface="Mada"/>
                          <a:cs typeface="Mada"/>
                          <a:sym typeface="Mada"/>
                        </a:rPr>
                        <a:t>- </a:t>
                      </a:r>
                      <a:r>
                        <a:rPr b="1" lang="ar" sz="1100">
                          <a:solidFill>
                            <a:srgbClr val="CC0000"/>
                          </a:solidFill>
                          <a:latin typeface="Mada"/>
                          <a:ea typeface="Mada"/>
                          <a:cs typeface="Mada"/>
                          <a:sym typeface="Mada"/>
                        </a:rPr>
                        <a:t>Peripheral neuropathy </a:t>
                      </a:r>
                      <a:r>
                        <a:rPr lang="ar" sz="1100">
                          <a:solidFill>
                            <a:srgbClr val="6AA84F"/>
                          </a:solidFill>
                          <a:latin typeface="Mada"/>
                          <a:ea typeface="Mada"/>
                          <a:cs typeface="Mada"/>
                          <a:sym typeface="Mada"/>
                        </a:rPr>
                        <a:t>(tingling, pricking, chilling, burning and numbness of the hand)</a:t>
                      </a:r>
                      <a:endParaRPr sz="1100">
                        <a:solidFill>
                          <a:srgbClr val="6AA84F"/>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3F3F3"/>
                    </a:solidFill>
                  </a:tcPr>
                </a:tc>
              </a:tr>
              <a:tr h="431125">
                <a:tc>
                  <a:txBody>
                    <a:bodyPr/>
                    <a:lstStyle/>
                    <a:p>
                      <a:pPr indent="0" lvl="0" marL="0" rtl="0" algn="l">
                        <a:spcBef>
                          <a:spcPts val="0"/>
                        </a:spcBef>
                        <a:spcAft>
                          <a:spcPts val="0"/>
                        </a:spcAft>
                        <a:buNone/>
                      </a:pPr>
                      <a:r>
                        <a:rPr b="1" lang="ar" sz="1200">
                          <a:solidFill>
                            <a:srgbClr val="20124D"/>
                          </a:solidFill>
                          <a:latin typeface="Mada"/>
                          <a:ea typeface="Mada"/>
                          <a:cs typeface="Mada"/>
                          <a:sym typeface="Mada"/>
                        </a:rPr>
                        <a:t>Rifampin</a:t>
                      </a:r>
                      <a:endParaRPr b="1" sz="1200">
                        <a:solidFill>
                          <a:srgbClr val="20124D"/>
                        </a:solidFill>
                        <a:latin typeface="Mada"/>
                        <a:ea typeface="Mada"/>
                        <a:cs typeface="Mada"/>
                        <a:sym typeface="Mada"/>
                      </a:endParaRPr>
                    </a:p>
                    <a:p>
                      <a:pPr indent="0" lvl="0" marL="0" rtl="0" algn="l">
                        <a:spcBef>
                          <a:spcPts val="0"/>
                        </a:spcBef>
                        <a:spcAft>
                          <a:spcPts val="0"/>
                        </a:spcAft>
                        <a:buNone/>
                      </a:pPr>
                      <a:r>
                        <a:rPr lang="ar" sz="1100">
                          <a:solidFill>
                            <a:srgbClr val="20124D"/>
                          </a:solidFill>
                          <a:latin typeface="Mada"/>
                          <a:ea typeface="Mada"/>
                          <a:cs typeface="Mada"/>
                          <a:sym typeface="Mada"/>
                        </a:rPr>
                        <a:t>10mg/kg/day Maximum dose: 600</a:t>
                      </a:r>
                      <a:endParaRPr sz="1100">
                        <a:solidFill>
                          <a:srgbClr val="20124D"/>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rPr b="1" lang="ar" sz="1100">
                          <a:solidFill>
                            <a:schemeClr val="dk1"/>
                          </a:solidFill>
                          <a:latin typeface="Mada"/>
                          <a:ea typeface="Mada"/>
                          <a:cs typeface="Mada"/>
                          <a:sym typeface="Mada"/>
                        </a:rPr>
                        <a:t>- </a:t>
                      </a:r>
                      <a:r>
                        <a:rPr b="1" lang="ar" sz="1100">
                          <a:latin typeface="Mada"/>
                          <a:ea typeface="Mada"/>
                          <a:cs typeface="Mada"/>
                          <a:sym typeface="Mada"/>
                        </a:rPr>
                        <a:t>Inhibits DNA dependent RNA polymerase</a:t>
                      </a:r>
                      <a:r>
                        <a:rPr lang="ar" sz="1100">
                          <a:latin typeface="Mada"/>
                          <a:ea typeface="Mada"/>
                          <a:cs typeface="Mada"/>
                          <a:sym typeface="Mada"/>
                        </a:rPr>
                        <a:t>, blocking RNA transcript</a:t>
                      </a:r>
                      <a:endParaRPr sz="11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ar" sz="1100">
                          <a:solidFill>
                            <a:schemeClr val="dk1"/>
                          </a:solidFill>
                          <a:latin typeface="Mada"/>
                          <a:ea typeface="Mada"/>
                          <a:cs typeface="Mada"/>
                          <a:sym typeface="Mada"/>
                        </a:rPr>
                        <a:t>- </a:t>
                      </a:r>
                      <a:r>
                        <a:rPr b="1" lang="ar" sz="1100">
                          <a:latin typeface="Mada"/>
                          <a:ea typeface="Mada"/>
                          <a:cs typeface="Mada"/>
                          <a:sym typeface="Mada"/>
                        </a:rPr>
                        <a:t>rpoB </a:t>
                      </a:r>
                      <a:r>
                        <a:rPr lang="ar" sz="1100">
                          <a:latin typeface="Mada"/>
                          <a:ea typeface="Mada"/>
                          <a:cs typeface="Mada"/>
                          <a:sym typeface="Mada"/>
                        </a:rPr>
                        <a:t>(RNA polymerase subunit beta) mutation.</a:t>
                      </a:r>
                      <a:endParaRPr sz="11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ar" sz="1100">
                          <a:solidFill>
                            <a:schemeClr val="dk1"/>
                          </a:solidFill>
                          <a:latin typeface="Mada"/>
                          <a:ea typeface="Mada"/>
                          <a:cs typeface="Mada"/>
                          <a:sym typeface="Mada"/>
                        </a:rPr>
                        <a:t>- </a:t>
                      </a:r>
                      <a:r>
                        <a:rPr lang="ar" sz="1100">
                          <a:latin typeface="Mada"/>
                          <a:ea typeface="Mada"/>
                          <a:cs typeface="Mada"/>
                          <a:sym typeface="Mada"/>
                        </a:rPr>
                        <a:t>Rash. Hepatoxicity.</a:t>
                      </a:r>
                      <a:endParaRPr sz="1100">
                        <a:latin typeface="Mada"/>
                        <a:ea typeface="Mada"/>
                        <a:cs typeface="Mada"/>
                        <a:sym typeface="Mada"/>
                      </a:endParaRPr>
                    </a:p>
                    <a:p>
                      <a:pPr indent="0" lvl="0" marL="0" rtl="0" algn="l">
                        <a:spcBef>
                          <a:spcPts val="0"/>
                        </a:spcBef>
                        <a:spcAft>
                          <a:spcPts val="0"/>
                        </a:spcAft>
                        <a:buNone/>
                      </a:pPr>
                      <a:r>
                        <a:rPr lang="ar" sz="1100">
                          <a:solidFill>
                            <a:schemeClr val="dk1"/>
                          </a:solidFill>
                          <a:latin typeface="Mada"/>
                          <a:ea typeface="Mada"/>
                          <a:cs typeface="Mada"/>
                          <a:sym typeface="Mada"/>
                        </a:rPr>
                        <a:t>- </a:t>
                      </a:r>
                      <a:r>
                        <a:rPr b="1" lang="ar" sz="1100">
                          <a:latin typeface="Mada"/>
                          <a:ea typeface="Mada"/>
                          <a:cs typeface="Mada"/>
                          <a:sym typeface="Mada"/>
                        </a:rPr>
                        <a:t>Thrmobocytopenia</a:t>
                      </a:r>
                      <a:r>
                        <a:rPr lang="ar" sz="1100">
                          <a:latin typeface="Mada"/>
                          <a:ea typeface="Mada"/>
                          <a:cs typeface="Mada"/>
                          <a:sym typeface="Mada"/>
                        </a:rPr>
                        <a:t>.</a:t>
                      </a:r>
                      <a:endParaRPr sz="1100">
                        <a:latin typeface="Mada"/>
                        <a:ea typeface="Mada"/>
                        <a:cs typeface="Mada"/>
                        <a:sym typeface="Mada"/>
                      </a:endParaRPr>
                    </a:p>
                    <a:p>
                      <a:pPr indent="0" lvl="0" marL="0" rtl="0" algn="l">
                        <a:spcBef>
                          <a:spcPts val="0"/>
                        </a:spcBef>
                        <a:spcAft>
                          <a:spcPts val="0"/>
                        </a:spcAft>
                        <a:buNone/>
                      </a:pPr>
                      <a:r>
                        <a:rPr lang="ar" sz="1100">
                          <a:solidFill>
                            <a:schemeClr val="dk1"/>
                          </a:solidFill>
                          <a:latin typeface="Mada"/>
                          <a:ea typeface="Mada"/>
                          <a:cs typeface="Mada"/>
                          <a:sym typeface="Mada"/>
                        </a:rPr>
                        <a:t>- </a:t>
                      </a:r>
                      <a:r>
                        <a:rPr lang="ar" sz="1100">
                          <a:latin typeface="Mada"/>
                          <a:ea typeface="Mada"/>
                          <a:cs typeface="Mada"/>
                          <a:sym typeface="Mada"/>
                        </a:rPr>
                        <a:t>Potent enzyme inducer.</a:t>
                      </a:r>
                      <a:endParaRPr sz="1100">
                        <a:latin typeface="Mada"/>
                        <a:ea typeface="Mada"/>
                        <a:cs typeface="Mada"/>
                        <a:sym typeface="Mada"/>
                      </a:endParaRPr>
                    </a:p>
                    <a:p>
                      <a:pPr indent="0" lvl="0" marL="0" rtl="0" algn="l">
                        <a:spcBef>
                          <a:spcPts val="0"/>
                        </a:spcBef>
                        <a:spcAft>
                          <a:spcPts val="0"/>
                        </a:spcAft>
                        <a:buNone/>
                      </a:pPr>
                      <a:r>
                        <a:rPr lang="ar" sz="1100">
                          <a:solidFill>
                            <a:schemeClr val="dk1"/>
                          </a:solidFill>
                          <a:latin typeface="Mada"/>
                          <a:ea typeface="Mada"/>
                          <a:cs typeface="Mada"/>
                          <a:sym typeface="Mada"/>
                        </a:rPr>
                        <a:t>- </a:t>
                      </a:r>
                      <a:r>
                        <a:rPr lang="ar" sz="1100">
                          <a:solidFill>
                            <a:srgbClr val="1C4587"/>
                          </a:solidFill>
                          <a:latin typeface="Mada"/>
                          <a:ea typeface="Mada"/>
                          <a:cs typeface="Mada"/>
                          <a:sym typeface="Mada"/>
                        </a:rPr>
                        <a:t>Red color of body secretions.</a:t>
                      </a:r>
                      <a:endParaRPr sz="1100">
                        <a:solidFill>
                          <a:srgbClr val="1C4587"/>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FFFFF"/>
                    </a:solidFill>
                  </a:tcPr>
                </a:tc>
              </a:tr>
              <a:tr h="515825">
                <a:tc>
                  <a:txBody>
                    <a:bodyPr/>
                    <a:lstStyle/>
                    <a:p>
                      <a:pPr indent="0" lvl="0" marL="0" rtl="0" algn="l">
                        <a:spcBef>
                          <a:spcPts val="0"/>
                        </a:spcBef>
                        <a:spcAft>
                          <a:spcPts val="0"/>
                        </a:spcAft>
                        <a:buNone/>
                      </a:pPr>
                      <a:r>
                        <a:rPr b="1" lang="ar" sz="1200">
                          <a:solidFill>
                            <a:srgbClr val="20124D"/>
                          </a:solidFill>
                          <a:latin typeface="Mada"/>
                          <a:ea typeface="Mada"/>
                          <a:cs typeface="Mada"/>
                          <a:sym typeface="Mada"/>
                        </a:rPr>
                        <a:t>Ethambutol</a:t>
                      </a:r>
                      <a:endParaRPr b="1" sz="1200">
                        <a:solidFill>
                          <a:srgbClr val="20124D"/>
                        </a:solidFill>
                        <a:latin typeface="Mada"/>
                        <a:ea typeface="Mada"/>
                        <a:cs typeface="Mada"/>
                        <a:sym typeface="Mada"/>
                      </a:endParaRPr>
                    </a:p>
                    <a:p>
                      <a:pPr indent="0" lvl="0" marL="0" rtl="0" algn="l">
                        <a:spcBef>
                          <a:spcPts val="0"/>
                        </a:spcBef>
                        <a:spcAft>
                          <a:spcPts val="0"/>
                        </a:spcAft>
                        <a:buNone/>
                      </a:pPr>
                      <a:r>
                        <a:rPr lang="ar" sz="1100">
                          <a:solidFill>
                            <a:srgbClr val="20124D"/>
                          </a:solidFill>
                          <a:latin typeface="Mada"/>
                          <a:ea typeface="Mada"/>
                          <a:cs typeface="Mada"/>
                          <a:sym typeface="Mada"/>
                        </a:rPr>
                        <a:t>15mg/kg/day</a:t>
                      </a:r>
                      <a:endParaRPr sz="1100">
                        <a:solidFill>
                          <a:srgbClr val="20124D"/>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rPr lang="ar" sz="1100">
                          <a:solidFill>
                            <a:schemeClr val="dk1"/>
                          </a:solidFill>
                          <a:latin typeface="Mada"/>
                          <a:ea typeface="Mada"/>
                          <a:cs typeface="Mada"/>
                          <a:sym typeface="Mada"/>
                        </a:rPr>
                        <a:t>- </a:t>
                      </a:r>
                      <a:r>
                        <a:rPr b="1" lang="ar" sz="1100">
                          <a:latin typeface="Mada"/>
                          <a:ea typeface="Mada"/>
                          <a:cs typeface="Mada"/>
                          <a:sym typeface="Mada"/>
                        </a:rPr>
                        <a:t>Inhibits arabinosyl transferase enzyme</a:t>
                      </a:r>
                      <a:r>
                        <a:rPr lang="ar" sz="1100">
                          <a:latin typeface="Mada"/>
                          <a:ea typeface="Mada"/>
                          <a:cs typeface="Mada"/>
                          <a:sym typeface="Mada"/>
                        </a:rPr>
                        <a:t> which will inhibit cell wall arabinogalactan and lipoarabinomannan.</a:t>
                      </a:r>
                      <a:endParaRPr sz="11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ar" sz="1100">
                          <a:solidFill>
                            <a:schemeClr val="dk1"/>
                          </a:solidFill>
                          <a:latin typeface="Mada"/>
                          <a:ea typeface="Mada"/>
                          <a:cs typeface="Mada"/>
                          <a:sym typeface="Mada"/>
                        </a:rPr>
                        <a:t>- </a:t>
                      </a:r>
                      <a:r>
                        <a:rPr b="1" lang="ar" sz="1100">
                          <a:latin typeface="Mada"/>
                          <a:ea typeface="Mada"/>
                          <a:cs typeface="Mada"/>
                          <a:sym typeface="Mada"/>
                        </a:rPr>
                        <a:t>embB </a:t>
                      </a:r>
                      <a:r>
                        <a:rPr lang="ar" sz="1100">
                          <a:latin typeface="Mada"/>
                          <a:ea typeface="Mada"/>
                          <a:cs typeface="Mada"/>
                          <a:sym typeface="Mada"/>
                        </a:rPr>
                        <a:t>gene mutation causing enzymatic alteration in ethambutol binding site.</a:t>
                      </a:r>
                      <a:endParaRPr sz="11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ar" sz="1100">
                          <a:solidFill>
                            <a:schemeClr val="dk1"/>
                          </a:solidFill>
                          <a:latin typeface="Mada"/>
                          <a:ea typeface="Mada"/>
                          <a:cs typeface="Mada"/>
                          <a:sym typeface="Mada"/>
                        </a:rPr>
                        <a:t>- Peripheral neuritis. </a:t>
                      </a:r>
                      <a:endParaRPr sz="1100">
                        <a:solidFill>
                          <a:schemeClr val="dk1"/>
                        </a:solidFill>
                        <a:latin typeface="Mada"/>
                        <a:ea typeface="Mada"/>
                        <a:cs typeface="Mada"/>
                        <a:sym typeface="Mada"/>
                      </a:endParaRPr>
                    </a:p>
                    <a:p>
                      <a:pPr indent="0" lvl="0" marL="0" rtl="0" algn="l">
                        <a:spcBef>
                          <a:spcPts val="0"/>
                        </a:spcBef>
                        <a:spcAft>
                          <a:spcPts val="0"/>
                        </a:spcAft>
                        <a:buNone/>
                      </a:pPr>
                      <a:r>
                        <a:rPr b="1" lang="ar" sz="1100">
                          <a:solidFill>
                            <a:srgbClr val="CC0000"/>
                          </a:solidFill>
                          <a:latin typeface="Mada"/>
                          <a:ea typeface="Mada"/>
                          <a:cs typeface="Mada"/>
                          <a:sym typeface="Mada"/>
                        </a:rPr>
                        <a:t>- (Optic neuritis)</a:t>
                      </a:r>
                      <a:r>
                        <a:rPr lang="ar" sz="1100">
                          <a:solidFill>
                            <a:srgbClr val="CC0000"/>
                          </a:solidFill>
                          <a:latin typeface="Mada"/>
                          <a:ea typeface="Mada"/>
                          <a:cs typeface="Mada"/>
                          <a:sym typeface="Mada"/>
                        </a:rPr>
                        <a:t> </a:t>
                      </a:r>
                      <a:endParaRPr sz="1100">
                        <a:solidFill>
                          <a:srgbClr val="CC0000"/>
                        </a:solidFill>
                        <a:latin typeface="Mada"/>
                        <a:ea typeface="Mada"/>
                        <a:cs typeface="Mada"/>
                        <a:sym typeface="Mada"/>
                      </a:endParaRPr>
                    </a:p>
                    <a:p>
                      <a:pPr indent="0" lvl="0" marL="0" rtl="0" algn="l">
                        <a:spcBef>
                          <a:spcPts val="0"/>
                        </a:spcBef>
                        <a:spcAft>
                          <a:spcPts val="0"/>
                        </a:spcAft>
                        <a:buNone/>
                      </a:pPr>
                      <a:r>
                        <a:rPr lang="ar" sz="1100">
                          <a:latin typeface="Mada"/>
                          <a:ea typeface="Mada"/>
                          <a:cs typeface="Mada"/>
                          <a:sym typeface="Mada"/>
                        </a:rPr>
                        <a:t>- Hepatotoxicity.</a:t>
                      </a:r>
                      <a:endParaRPr sz="11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3F3F3"/>
                    </a:solidFill>
                  </a:tcPr>
                </a:tc>
              </a:tr>
              <a:tr h="515825">
                <a:tc>
                  <a:txBody>
                    <a:bodyPr/>
                    <a:lstStyle/>
                    <a:p>
                      <a:pPr indent="0" lvl="0" marL="0" rtl="0" algn="l">
                        <a:spcBef>
                          <a:spcPts val="0"/>
                        </a:spcBef>
                        <a:spcAft>
                          <a:spcPts val="0"/>
                        </a:spcAft>
                        <a:buNone/>
                      </a:pPr>
                      <a:r>
                        <a:rPr b="1" lang="ar" sz="1200">
                          <a:solidFill>
                            <a:srgbClr val="20124D"/>
                          </a:solidFill>
                          <a:latin typeface="Mada"/>
                          <a:ea typeface="Mada"/>
                          <a:cs typeface="Mada"/>
                          <a:sym typeface="Mada"/>
                        </a:rPr>
                        <a:t>Pyrazinamide </a:t>
                      </a:r>
                      <a:r>
                        <a:rPr lang="ar" sz="1100">
                          <a:solidFill>
                            <a:srgbClr val="20124D"/>
                          </a:solidFill>
                          <a:latin typeface="Mada"/>
                          <a:ea typeface="Mada"/>
                          <a:cs typeface="Mada"/>
                          <a:sym typeface="Mada"/>
                        </a:rPr>
                        <a:t>20mg/kg/day</a:t>
                      </a:r>
                      <a:endParaRPr sz="1100">
                        <a:solidFill>
                          <a:srgbClr val="20124D"/>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rPr lang="ar" sz="1100">
                          <a:solidFill>
                            <a:schemeClr val="dk1"/>
                          </a:solidFill>
                          <a:latin typeface="Mada"/>
                          <a:ea typeface="Mada"/>
                          <a:cs typeface="Mada"/>
                          <a:sym typeface="Mada"/>
                        </a:rPr>
                        <a:t>- </a:t>
                      </a:r>
                      <a:r>
                        <a:rPr lang="ar" sz="1100">
                          <a:latin typeface="Mada"/>
                          <a:ea typeface="Mada"/>
                          <a:cs typeface="Mada"/>
                          <a:sym typeface="Mada"/>
                        </a:rPr>
                        <a:t>Unknown. </a:t>
                      </a:r>
                      <a:endParaRPr sz="1100">
                        <a:latin typeface="Mada"/>
                        <a:ea typeface="Mada"/>
                        <a:cs typeface="Mada"/>
                        <a:sym typeface="Mada"/>
                      </a:endParaRPr>
                    </a:p>
                    <a:p>
                      <a:pPr indent="0" lvl="0" marL="0" rtl="0" algn="l">
                        <a:spcBef>
                          <a:spcPts val="0"/>
                        </a:spcBef>
                        <a:spcAft>
                          <a:spcPts val="0"/>
                        </a:spcAft>
                        <a:buNone/>
                      </a:pPr>
                      <a:r>
                        <a:rPr lang="ar" sz="1100">
                          <a:solidFill>
                            <a:schemeClr val="dk1"/>
                          </a:solidFill>
                          <a:latin typeface="Mada"/>
                          <a:ea typeface="Mada"/>
                          <a:cs typeface="Mada"/>
                          <a:sym typeface="Mada"/>
                        </a:rPr>
                        <a:t>- </a:t>
                      </a:r>
                      <a:r>
                        <a:rPr lang="ar" sz="1100">
                          <a:latin typeface="Mada"/>
                          <a:ea typeface="Mada"/>
                          <a:cs typeface="Mada"/>
                          <a:sym typeface="Mada"/>
                        </a:rPr>
                        <a:t>Pyrizinoic acid lowers the PH below the level necessary for mycobacterial growth.</a:t>
                      </a:r>
                      <a:endParaRPr sz="11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lang="ar" sz="1100">
                          <a:solidFill>
                            <a:schemeClr val="dk1"/>
                          </a:solidFill>
                          <a:latin typeface="Mada"/>
                          <a:ea typeface="Mada"/>
                          <a:cs typeface="Mada"/>
                          <a:sym typeface="Mada"/>
                        </a:rPr>
                        <a:t>- </a:t>
                      </a:r>
                      <a:r>
                        <a:rPr b="1" lang="ar" sz="1100">
                          <a:latin typeface="Mada"/>
                          <a:ea typeface="Mada"/>
                          <a:cs typeface="Mada"/>
                          <a:sym typeface="Mada"/>
                        </a:rPr>
                        <a:t>pncA </a:t>
                      </a:r>
                      <a:r>
                        <a:rPr lang="ar" sz="1100">
                          <a:latin typeface="Mada"/>
                          <a:ea typeface="Mada"/>
                          <a:cs typeface="Mada"/>
                          <a:sym typeface="Mada"/>
                        </a:rPr>
                        <a:t>gene mutation.</a:t>
                      </a:r>
                      <a:endParaRPr sz="11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100">
                          <a:latin typeface="Mada"/>
                          <a:ea typeface="Mada"/>
                          <a:cs typeface="Mada"/>
                          <a:sym typeface="Mada"/>
                        </a:rPr>
                        <a:t>M. Bovis and M. Leprae are intrinsically resistant.</a:t>
                      </a:r>
                      <a:endParaRPr sz="11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ar" sz="1100">
                          <a:latin typeface="Mada"/>
                          <a:ea typeface="Mada"/>
                          <a:cs typeface="Mada"/>
                          <a:sym typeface="Mada"/>
                        </a:rPr>
                        <a:t>- Hepatotoxicity. </a:t>
                      </a:r>
                      <a:endParaRPr sz="1100">
                        <a:latin typeface="Mada"/>
                        <a:ea typeface="Mada"/>
                        <a:cs typeface="Mada"/>
                        <a:sym typeface="Mada"/>
                      </a:endParaRPr>
                    </a:p>
                    <a:p>
                      <a:pPr indent="0" lvl="0" marL="0" rtl="0" algn="l">
                        <a:spcBef>
                          <a:spcPts val="0"/>
                        </a:spcBef>
                        <a:spcAft>
                          <a:spcPts val="0"/>
                        </a:spcAft>
                        <a:buNone/>
                      </a:pPr>
                      <a:r>
                        <a:rPr lang="ar" sz="1100">
                          <a:solidFill>
                            <a:schemeClr val="dk1"/>
                          </a:solidFill>
                          <a:latin typeface="Mada"/>
                          <a:ea typeface="Mada"/>
                          <a:cs typeface="Mada"/>
                          <a:sym typeface="Mada"/>
                        </a:rPr>
                        <a:t>- </a:t>
                      </a:r>
                      <a:r>
                        <a:rPr lang="ar" sz="1100">
                          <a:latin typeface="Mada"/>
                          <a:ea typeface="Mada"/>
                          <a:cs typeface="Mada"/>
                          <a:sym typeface="Mada"/>
                        </a:rPr>
                        <a:t>Asymptomatic </a:t>
                      </a:r>
                      <a:r>
                        <a:rPr b="1" lang="ar" sz="1100">
                          <a:solidFill>
                            <a:srgbClr val="CC0000"/>
                          </a:solidFill>
                          <a:latin typeface="Mada"/>
                          <a:ea typeface="Mada"/>
                          <a:cs typeface="Mada"/>
                          <a:sym typeface="Mada"/>
                        </a:rPr>
                        <a:t>hyperuricemia</a:t>
                      </a:r>
                      <a:r>
                        <a:rPr lang="ar" sz="1100">
                          <a:latin typeface="Mada"/>
                          <a:ea typeface="Mada"/>
                          <a:cs typeface="Mada"/>
                          <a:sym typeface="Mada"/>
                        </a:rPr>
                        <a:t>.</a:t>
                      </a:r>
                      <a:endParaRPr sz="1100">
                        <a:latin typeface="Mada"/>
                        <a:ea typeface="Mada"/>
                        <a:cs typeface="Mada"/>
                        <a:sym typeface="Mada"/>
                      </a:endParaRPr>
                    </a:p>
                    <a:p>
                      <a:pPr indent="0" lvl="0" marL="0" rtl="0" algn="l">
                        <a:spcBef>
                          <a:spcPts val="0"/>
                        </a:spcBef>
                        <a:spcAft>
                          <a:spcPts val="0"/>
                        </a:spcAft>
                        <a:buNone/>
                      </a:pPr>
                      <a:r>
                        <a:rPr lang="ar" sz="1100">
                          <a:solidFill>
                            <a:schemeClr val="dk1"/>
                          </a:solidFill>
                          <a:latin typeface="Mada"/>
                          <a:ea typeface="Mada"/>
                          <a:cs typeface="Mada"/>
                          <a:sym typeface="Mada"/>
                        </a:rPr>
                        <a:t>- </a:t>
                      </a:r>
                      <a:r>
                        <a:rPr lang="ar" sz="1100">
                          <a:latin typeface="Mada"/>
                          <a:ea typeface="Mada"/>
                          <a:cs typeface="Mada"/>
                          <a:sym typeface="Mada"/>
                        </a:rPr>
                        <a:t> </a:t>
                      </a:r>
                      <a:r>
                        <a:rPr b="1" lang="ar" sz="1100">
                          <a:latin typeface="Mada"/>
                          <a:ea typeface="Mada"/>
                          <a:cs typeface="Mada"/>
                          <a:sym typeface="Mada"/>
                        </a:rPr>
                        <a:t>Arthralgias </a:t>
                      </a:r>
                      <a:r>
                        <a:rPr lang="ar" sz="1100">
                          <a:latin typeface="Mada"/>
                          <a:ea typeface="Mada"/>
                          <a:cs typeface="Mada"/>
                          <a:sym typeface="Mada"/>
                        </a:rPr>
                        <a:t>(Polyarthralgia).</a:t>
                      </a:r>
                      <a:endParaRPr sz="11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FFFFF"/>
                    </a:solidFill>
                  </a:tcPr>
                </a:tc>
              </a:tr>
              <a:tr h="600525">
                <a:tc>
                  <a:txBody>
                    <a:bodyPr/>
                    <a:lstStyle/>
                    <a:p>
                      <a:pPr indent="0" lvl="0" marL="0" rtl="0" algn="l">
                        <a:spcBef>
                          <a:spcPts val="0"/>
                        </a:spcBef>
                        <a:spcAft>
                          <a:spcPts val="0"/>
                        </a:spcAft>
                        <a:buNone/>
                      </a:pPr>
                      <a:r>
                        <a:rPr b="1" lang="ar" sz="1200">
                          <a:solidFill>
                            <a:srgbClr val="20124D"/>
                          </a:solidFill>
                          <a:latin typeface="Mada"/>
                          <a:ea typeface="Mada"/>
                          <a:cs typeface="Mada"/>
                          <a:sym typeface="Mada"/>
                        </a:rPr>
                        <a:t>Bedaquiline</a:t>
                      </a:r>
                      <a:endParaRPr b="1" sz="1200">
                        <a:solidFill>
                          <a:srgbClr val="20124D"/>
                        </a:solidFill>
                        <a:latin typeface="Mada"/>
                        <a:ea typeface="Mada"/>
                        <a:cs typeface="Mada"/>
                        <a:sym typeface="Mada"/>
                      </a:endParaRPr>
                    </a:p>
                    <a:p>
                      <a:pPr indent="0" lvl="0" marL="0" rtl="0" algn="l">
                        <a:spcBef>
                          <a:spcPts val="0"/>
                        </a:spcBef>
                        <a:spcAft>
                          <a:spcPts val="0"/>
                        </a:spcAft>
                        <a:buNone/>
                      </a:pPr>
                      <a:r>
                        <a:rPr lang="ar" sz="1100">
                          <a:solidFill>
                            <a:srgbClr val="20124D"/>
                          </a:solidFill>
                          <a:latin typeface="Mada"/>
                          <a:ea typeface="Mada"/>
                          <a:cs typeface="Mada"/>
                          <a:sym typeface="Mada"/>
                        </a:rPr>
                        <a:t>400 mg daily for 14 days followed by 200 mg thrice weekly to complete 24 weeks.</a:t>
                      </a:r>
                      <a:endParaRPr sz="1100">
                        <a:solidFill>
                          <a:srgbClr val="20124D"/>
                        </a:solidFill>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rPr lang="ar" sz="1100">
                          <a:solidFill>
                            <a:schemeClr val="dk1"/>
                          </a:solidFill>
                          <a:latin typeface="Mada"/>
                          <a:ea typeface="Mada"/>
                          <a:cs typeface="Mada"/>
                          <a:sym typeface="Mada"/>
                        </a:rPr>
                        <a:t>- </a:t>
                      </a:r>
                      <a:r>
                        <a:rPr b="1" lang="ar" sz="1100">
                          <a:latin typeface="Mada"/>
                          <a:ea typeface="Mada"/>
                          <a:cs typeface="Mada"/>
                          <a:sym typeface="Mada"/>
                        </a:rPr>
                        <a:t>Inhibits ATP synthetase by binding to subunit c. </a:t>
                      </a:r>
                      <a:endParaRPr b="1" sz="1100">
                        <a:latin typeface="Mada"/>
                        <a:ea typeface="Mada"/>
                        <a:cs typeface="Mada"/>
                        <a:sym typeface="Mada"/>
                      </a:endParaRPr>
                    </a:p>
                    <a:p>
                      <a:pPr indent="0" lvl="0" marL="0" rtl="0" algn="l">
                        <a:spcBef>
                          <a:spcPts val="0"/>
                        </a:spcBef>
                        <a:spcAft>
                          <a:spcPts val="0"/>
                        </a:spcAft>
                        <a:buNone/>
                      </a:pPr>
                      <a:r>
                        <a:rPr lang="ar" sz="1100">
                          <a:solidFill>
                            <a:schemeClr val="dk1"/>
                          </a:solidFill>
                          <a:latin typeface="Mada"/>
                          <a:ea typeface="Mada"/>
                          <a:cs typeface="Mada"/>
                          <a:sym typeface="Mada"/>
                        </a:rPr>
                        <a:t>- </a:t>
                      </a:r>
                      <a:r>
                        <a:rPr lang="ar" sz="1100">
                          <a:latin typeface="Mada"/>
                          <a:ea typeface="Mada"/>
                          <a:cs typeface="Mada"/>
                          <a:sym typeface="Mada"/>
                        </a:rPr>
                        <a:t>Prevents mycobacterium from ATP synthesis and eventually lead to cell death.</a:t>
                      </a:r>
                      <a:endParaRPr sz="11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ar" sz="1100">
                          <a:solidFill>
                            <a:schemeClr val="dk1"/>
                          </a:solidFill>
                          <a:latin typeface="Mada"/>
                          <a:ea typeface="Mada"/>
                          <a:cs typeface="Mada"/>
                          <a:sym typeface="Mada"/>
                        </a:rPr>
                        <a:t>- </a:t>
                      </a:r>
                      <a:r>
                        <a:rPr lang="ar" sz="1100">
                          <a:latin typeface="Mada"/>
                          <a:ea typeface="Mada"/>
                          <a:cs typeface="Mada"/>
                          <a:sym typeface="Mada"/>
                        </a:rPr>
                        <a:t>Point mutation in the </a:t>
                      </a:r>
                      <a:r>
                        <a:rPr b="1" lang="ar" sz="1100">
                          <a:latin typeface="Mada"/>
                          <a:ea typeface="Mada"/>
                          <a:cs typeface="Mada"/>
                          <a:sym typeface="Mada"/>
                        </a:rPr>
                        <a:t>atpE </a:t>
                      </a:r>
                      <a:r>
                        <a:rPr lang="ar" sz="1100">
                          <a:latin typeface="Mada"/>
                          <a:ea typeface="Mada"/>
                          <a:cs typeface="Mada"/>
                          <a:sym typeface="Mada"/>
                        </a:rPr>
                        <a:t>gene, </a:t>
                      </a:r>
                      <a:r>
                        <a:rPr b="1" lang="ar" sz="1100">
                          <a:latin typeface="Mada"/>
                          <a:ea typeface="Mada"/>
                          <a:cs typeface="Mada"/>
                          <a:sym typeface="Mada"/>
                        </a:rPr>
                        <a:t>efflux pump</a:t>
                      </a:r>
                      <a:r>
                        <a:rPr lang="ar" sz="1100">
                          <a:latin typeface="Mada"/>
                          <a:ea typeface="Mada"/>
                          <a:cs typeface="Mada"/>
                          <a:sym typeface="Mada"/>
                        </a:rPr>
                        <a:t>. </a:t>
                      </a:r>
                      <a:r>
                        <a:rPr b="1" lang="ar" sz="1100">
                          <a:latin typeface="Mada"/>
                          <a:ea typeface="Mada"/>
                          <a:cs typeface="Mada"/>
                          <a:sym typeface="Mada"/>
                        </a:rPr>
                        <a:t>mmpR </a:t>
                      </a:r>
                      <a:r>
                        <a:rPr lang="ar" sz="1100">
                          <a:latin typeface="Mada"/>
                          <a:ea typeface="Mada"/>
                          <a:cs typeface="Mada"/>
                          <a:sym typeface="Mada"/>
                        </a:rPr>
                        <a:t>mutation.</a:t>
                      </a:r>
                      <a:endParaRPr sz="11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ar" sz="1100">
                          <a:solidFill>
                            <a:schemeClr val="dk1"/>
                          </a:solidFill>
                          <a:latin typeface="Mada"/>
                          <a:ea typeface="Mada"/>
                          <a:cs typeface="Mada"/>
                          <a:sym typeface="Mada"/>
                        </a:rPr>
                        <a:t>- </a:t>
                      </a:r>
                      <a:r>
                        <a:rPr lang="ar" sz="1100">
                          <a:latin typeface="Mada"/>
                          <a:ea typeface="Mada"/>
                          <a:cs typeface="Mada"/>
                          <a:sym typeface="Mada"/>
                        </a:rPr>
                        <a:t>QTc prolongation.</a:t>
                      </a:r>
                      <a:endParaRPr sz="1100">
                        <a:latin typeface="Mada"/>
                        <a:ea typeface="Mada"/>
                        <a:cs typeface="Mada"/>
                        <a:sym typeface="Mada"/>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F3F3F3"/>
                    </a:solidFill>
                  </a:tcPr>
                </a:tc>
              </a:tr>
            </a:tbl>
          </a:graphicData>
        </a:graphic>
      </p:graphicFrame>
      <p:sp>
        <p:nvSpPr>
          <p:cNvPr id="365" name="Google Shape;365;p18"/>
          <p:cNvSpPr txBox="1"/>
          <p:nvPr/>
        </p:nvSpPr>
        <p:spPr>
          <a:xfrm>
            <a:off x="282800" y="683550"/>
            <a:ext cx="7277100" cy="4506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Mada"/>
              <a:buChar char="◄"/>
            </a:pPr>
            <a:r>
              <a:rPr b="1" lang="ar" sz="1700">
                <a:highlight>
                  <a:schemeClr val="accent4"/>
                </a:highlight>
                <a:latin typeface="Mada"/>
                <a:ea typeface="Mada"/>
                <a:cs typeface="Mada"/>
                <a:sym typeface="Mada"/>
              </a:rPr>
              <a:t>Summary of ATT mechanism of action/resistant/ common side effect</a:t>
            </a:r>
            <a:endParaRPr b="1" sz="1700">
              <a:highlight>
                <a:schemeClr val="accent4"/>
              </a:highlight>
              <a:latin typeface="Mada"/>
              <a:ea typeface="Mada"/>
              <a:cs typeface="Mada"/>
              <a:sym typeface="Mad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19"/>
          <p:cNvSpPr txBox="1"/>
          <p:nvPr>
            <p:ph idx="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t>‹#›</a:t>
            </a:fld>
            <a:endParaRPr/>
          </a:p>
        </p:txBody>
      </p:sp>
      <p:cxnSp>
        <p:nvCxnSpPr>
          <p:cNvPr id="371" name="Google Shape;371;p19"/>
          <p:cNvCxnSpPr/>
          <p:nvPr/>
        </p:nvCxnSpPr>
        <p:spPr>
          <a:xfrm rot="10800000">
            <a:off x="8900" y="10002050"/>
            <a:ext cx="7612800" cy="0"/>
          </a:xfrm>
          <a:prstGeom prst="straightConnector1">
            <a:avLst/>
          </a:prstGeom>
          <a:noFill/>
          <a:ln cap="flat" cmpd="sng" w="28575">
            <a:solidFill>
              <a:schemeClr val="accent3"/>
            </a:solidFill>
            <a:prstDash val="dot"/>
            <a:round/>
            <a:headEnd len="med" w="med" type="none"/>
            <a:tailEnd len="med" w="med" type="none"/>
          </a:ln>
        </p:spPr>
      </p:cxnSp>
      <p:cxnSp>
        <p:nvCxnSpPr>
          <p:cNvPr id="372" name="Google Shape;372;p19"/>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373" name="Google Shape;373;p19"/>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HIV and TB considerations</a:t>
            </a:r>
            <a:endParaRPr b="1" sz="2600">
              <a:latin typeface="Mada"/>
              <a:ea typeface="Mada"/>
              <a:cs typeface="Mada"/>
              <a:sym typeface="Mada"/>
            </a:endParaRPr>
          </a:p>
        </p:txBody>
      </p:sp>
      <p:sp>
        <p:nvSpPr>
          <p:cNvPr id="374" name="Google Shape;374;p19"/>
          <p:cNvSpPr txBox="1"/>
          <p:nvPr/>
        </p:nvSpPr>
        <p:spPr>
          <a:xfrm>
            <a:off x="426825" y="4662500"/>
            <a:ext cx="7122000" cy="8196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Despite the drug-drug interaction rifampicin cause, a</a:t>
            </a:r>
            <a:r>
              <a:rPr b="1" lang="ar" sz="1200">
                <a:latin typeface="Mada"/>
                <a:ea typeface="Mada"/>
                <a:cs typeface="Mada"/>
                <a:sym typeface="Mada"/>
              </a:rPr>
              <a:t> rifamycin based therapy is still the preferred regimen.</a:t>
            </a:r>
            <a:endParaRPr b="1"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ART guidelines recommend </a:t>
            </a:r>
            <a:r>
              <a:rPr b="1" lang="ar" sz="1200">
                <a:latin typeface="Mada"/>
                <a:ea typeface="Mada"/>
                <a:cs typeface="Mada"/>
                <a:sym typeface="Mada"/>
              </a:rPr>
              <a:t>efavirenz </a:t>
            </a:r>
            <a:r>
              <a:rPr lang="ar" sz="1200">
                <a:latin typeface="Mada"/>
                <a:ea typeface="Mada"/>
                <a:cs typeface="Mada"/>
                <a:sym typeface="Mada"/>
              </a:rPr>
              <a:t>based combination </a:t>
            </a:r>
            <a:r>
              <a:rPr b="1" lang="ar" sz="1200">
                <a:latin typeface="Mada"/>
                <a:ea typeface="Mada"/>
                <a:cs typeface="Mada"/>
                <a:sym typeface="Mada"/>
              </a:rPr>
              <a:t>with higher doses of integrase inhibitors.</a:t>
            </a:r>
            <a:endParaRPr b="1" sz="1200">
              <a:latin typeface="Mada"/>
              <a:ea typeface="Mada"/>
              <a:cs typeface="Mada"/>
              <a:sym typeface="Mada"/>
            </a:endParaRPr>
          </a:p>
        </p:txBody>
      </p:sp>
      <p:sp>
        <p:nvSpPr>
          <p:cNvPr id="375" name="Google Shape;375;p19"/>
          <p:cNvSpPr txBox="1"/>
          <p:nvPr/>
        </p:nvSpPr>
        <p:spPr>
          <a:xfrm>
            <a:off x="426825" y="5876375"/>
            <a:ext cx="3116700" cy="1305600"/>
          </a:xfrm>
          <a:prstGeom prst="rect">
            <a:avLst/>
          </a:prstGeom>
          <a:noFill/>
          <a:ln cap="flat" cmpd="sng" w="19050">
            <a:solidFill>
              <a:srgbClr val="D9D2E9"/>
            </a:solidFill>
            <a:prstDash val="lgDashDot"/>
            <a:round/>
            <a:headEnd len="sm" w="sm" type="none"/>
            <a:tailEnd len="sm" w="sm" type="none"/>
          </a:ln>
        </p:spPr>
        <p:txBody>
          <a:bodyPr anchorCtr="0" anchor="ctr" bIns="121950" lIns="121950" spcFirstLastPara="1" rIns="121950" wrap="square" tIns="121950">
            <a:noAutofit/>
          </a:bodyPr>
          <a:lstStyle/>
          <a:p>
            <a:pPr indent="0" lvl="0" marL="0" rtl="0" algn="l">
              <a:lnSpc>
                <a:spcPct val="100000"/>
              </a:lnSpc>
              <a:spcBef>
                <a:spcPts val="0"/>
              </a:spcBef>
              <a:spcAft>
                <a:spcPts val="0"/>
              </a:spcAft>
              <a:buNone/>
            </a:pPr>
            <a:r>
              <a:rPr lang="ar" sz="1200">
                <a:latin typeface="Mada"/>
                <a:ea typeface="Mada"/>
                <a:cs typeface="Mada"/>
                <a:sym typeface="Mada"/>
              </a:rPr>
              <a:t>- </a:t>
            </a:r>
            <a:r>
              <a:rPr b="1" lang="ar" sz="1200">
                <a:latin typeface="Mada"/>
                <a:ea typeface="Mada"/>
                <a:cs typeface="Mada"/>
                <a:sym typeface="Mada"/>
              </a:rPr>
              <a:t>Accelerates clearance of PI, NNRTI, </a:t>
            </a:r>
            <a:r>
              <a:rPr b="1" lang="ar" sz="1200">
                <a:latin typeface="Mada"/>
                <a:ea typeface="Mada"/>
                <a:cs typeface="Mada"/>
                <a:sym typeface="Mada"/>
              </a:rPr>
              <a:t>INSTI</a:t>
            </a:r>
            <a:r>
              <a:rPr b="1" lang="ar" sz="1200">
                <a:latin typeface="Mada"/>
                <a:ea typeface="Mada"/>
                <a:cs typeface="Mada"/>
                <a:sym typeface="Mada"/>
              </a:rPr>
              <a:t> </a:t>
            </a:r>
            <a:r>
              <a:rPr b="1" baseline="30000" lang="ar" sz="1200">
                <a:latin typeface="Mada"/>
                <a:ea typeface="Mada"/>
                <a:cs typeface="Mada"/>
                <a:sym typeface="Mada"/>
              </a:rPr>
              <a:t>1</a:t>
            </a:r>
            <a:r>
              <a:rPr b="1" lang="ar" sz="1200">
                <a:latin typeface="Mada"/>
                <a:ea typeface="Mada"/>
                <a:cs typeface="Mada"/>
                <a:sym typeface="Mada"/>
              </a:rPr>
              <a:t>, CCR5 inhibitors. </a:t>
            </a:r>
            <a:endParaRPr b="1" sz="1200">
              <a:latin typeface="Mada"/>
              <a:ea typeface="Mada"/>
              <a:cs typeface="Mada"/>
              <a:sym typeface="Mada"/>
            </a:endParaRPr>
          </a:p>
          <a:p>
            <a:pPr indent="0" lvl="0" marL="0" rtl="0" algn="l">
              <a:lnSpc>
                <a:spcPct val="100000"/>
              </a:lnSpc>
              <a:spcBef>
                <a:spcPts val="0"/>
              </a:spcBef>
              <a:spcAft>
                <a:spcPts val="0"/>
              </a:spcAft>
              <a:buNone/>
            </a:pPr>
            <a:r>
              <a:rPr lang="ar" sz="1200">
                <a:latin typeface="Mada"/>
                <a:ea typeface="Mada"/>
                <a:cs typeface="Mada"/>
                <a:sym typeface="Mada"/>
              </a:rPr>
              <a:t>- Integrase inhibitor: Need to give BID dosing.</a:t>
            </a:r>
            <a:endParaRPr sz="1200">
              <a:latin typeface="Mada"/>
              <a:ea typeface="Mada"/>
              <a:cs typeface="Mada"/>
              <a:sym typeface="Mada"/>
            </a:endParaRPr>
          </a:p>
          <a:p>
            <a:pPr indent="0" lvl="0" marL="0" rtl="0" algn="l">
              <a:lnSpc>
                <a:spcPct val="100000"/>
              </a:lnSpc>
              <a:spcBef>
                <a:spcPts val="0"/>
              </a:spcBef>
              <a:spcAft>
                <a:spcPts val="0"/>
              </a:spcAft>
              <a:buNone/>
            </a:pPr>
            <a:r>
              <a:rPr lang="ar" sz="1200">
                <a:latin typeface="Mada"/>
                <a:ea typeface="Mada"/>
                <a:cs typeface="Mada"/>
                <a:sym typeface="Mada"/>
              </a:rPr>
              <a:t>- </a:t>
            </a:r>
            <a:r>
              <a:rPr lang="ar" sz="1200">
                <a:latin typeface="Mada"/>
                <a:ea typeface="Mada"/>
                <a:cs typeface="Mada"/>
                <a:sym typeface="Mada"/>
              </a:rPr>
              <a:t>TAF</a:t>
            </a:r>
            <a:r>
              <a:rPr lang="ar" sz="1200">
                <a:latin typeface="Mada"/>
                <a:ea typeface="Mada"/>
                <a:cs typeface="Mada"/>
                <a:sym typeface="Mada"/>
              </a:rPr>
              <a:t> </a:t>
            </a:r>
            <a:r>
              <a:rPr baseline="30000" lang="ar" sz="1200">
                <a:latin typeface="Mada"/>
                <a:ea typeface="Mada"/>
                <a:cs typeface="Mada"/>
                <a:sym typeface="Mada"/>
              </a:rPr>
              <a:t>2</a:t>
            </a:r>
            <a:r>
              <a:rPr lang="ar" sz="1200">
                <a:latin typeface="Mada"/>
                <a:ea typeface="Mada"/>
                <a:cs typeface="Mada"/>
                <a:sym typeface="Mada"/>
              </a:rPr>
              <a:t>: If used need to closely monitor HIV viral load while on therapy.</a:t>
            </a:r>
            <a:endParaRPr sz="1200">
              <a:latin typeface="Mada"/>
              <a:ea typeface="Mada"/>
              <a:cs typeface="Mada"/>
              <a:sym typeface="Mada"/>
            </a:endParaRPr>
          </a:p>
          <a:p>
            <a:pPr indent="0" lvl="0" marL="0" rtl="0" algn="l">
              <a:lnSpc>
                <a:spcPct val="100000"/>
              </a:lnSpc>
              <a:spcBef>
                <a:spcPts val="0"/>
              </a:spcBef>
              <a:spcAft>
                <a:spcPts val="0"/>
              </a:spcAft>
              <a:buNone/>
            </a:pPr>
            <a:r>
              <a:rPr b="1" lang="ar" sz="1200">
                <a:solidFill>
                  <a:srgbClr val="CC0000"/>
                </a:solidFill>
                <a:latin typeface="Mada"/>
                <a:ea typeface="Mada"/>
                <a:cs typeface="Mada"/>
                <a:sym typeface="Mada"/>
              </a:rPr>
              <a:t>- Should not combine PI with Rifampin.</a:t>
            </a:r>
            <a:endParaRPr b="1" sz="1200">
              <a:solidFill>
                <a:srgbClr val="CC0000"/>
              </a:solidFill>
              <a:latin typeface="Mada"/>
              <a:ea typeface="Mada"/>
              <a:cs typeface="Mada"/>
              <a:sym typeface="Mada"/>
            </a:endParaRPr>
          </a:p>
        </p:txBody>
      </p:sp>
      <p:sp>
        <p:nvSpPr>
          <p:cNvPr id="376" name="Google Shape;376;p19"/>
          <p:cNvSpPr txBox="1"/>
          <p:nvPr/>
        </p:nvSpPr>
        <p:spPr>
          <a:xfrm>
            <a:off x="3989578" y="5876405"/>
            <a:ext cx="3116700" cy="1305600"/>
          </a:xfrm>
          <a:prstGeom prst="rect">
            <a:avLst/>
          </a:prstGeom>
          <a:noFill/>
          <a:ln cap="flat" cmpd="sng" w="19050">
            <a:solidFill>
              <a:srgbClr val="D9D2E9"/>
            </a:solidFill>
            <a:prstDash val="lgDashDot"/>
            <a:round/>
            <a:headEnd len="sm" w="sm" type="none"/>
            <a:tailEnd len="sm" w="sm" type="none"/>
          </a:ln>
        </p:spPr>
        <p:txBody>
          <a:bodyPr anchorCtr="0" anchor="ctr" bIns="121950" lIns="121950" spcFirstLastPara="1" rIns="121950" wrap="square" tIns="121950">
            <a:noAutofit/>
          </a:bodyPr>
          <a:lstStyle/>
          <a:p>
            <a:pPr indent="0" lvl="0" marL="0" rtl="0" algn="l">
              <a:lnSpc>
                <a:spcPct val="100000"/>
              </a:lnSpc>
              <a:spcBef>
                <a:spcPts val="0"/>
              </a:spcBef>
              <a:spcAft>
                <a:spcPts val="0"/>
              </a:spcAft>
              <a:buNone/>
            </a:pPr>
            <a:r>
              <a:rPr lang="ar" sz="1200">
                <a:latin typeface="Mada"/>
                <a:ea typeface="Mada"/>
                <a:cs typeface="Mada"/>
                <a:sym typeface="Mada"/>
              </a:rPr>
              <a:t>- </a:t>
            </a:r>
            <a:r>
              <a:rPr b="1" lang="ar" sz="1200">
                <a:latin typeface="Mada"/>
                <a:ea typeface="Mada"/>
                <a:cs typeface="Mada"/>
                <a:sym typeface="Mada"/>
              </a:rPr>
              <a:t>Weaker enzyme inducer than rifampin.</a:t>
            </a:r>
            <a:endParaRPr b="1" sz="1200">
              <a:latin typeface="Mada"/>
              <a:ea typeface="Mada"/>
              <a:cs typeface="Mada"/>
              <a:sym typeface="Mada"/>
            </a:endParaRPr>
          </a:p>
          <a:p>
            <a:pPr indent="0" lvl="0" marL="0" rtl="0" algn="l">
              <a:lnSpc>
                <a:spcPct val="100000"/>
              </a:lnSpc>
              <a:spcBef>
                <a:spcPts val="0"/>
              </a:spcBef>
              <a:spcAft>
                <a:spcPts val="0"/>
              </a:spcAft>
              <a:buNone/>
            </a:pPr>
            <a:r>
              <a:rPr lang="ar" sz="1200">
                <a:latin typeface="Mada"/>
                <a:ea typeface="Mada"/>
                <a:cs typeface="Mada"/>
                <a:sym typeface="Mada"/>
              </a:rPr>
              <a:t>- A CYP450 substrate (Rifabutin metabolism affected by NNRTI and PIs).</a:t>
            </a:r>
            <a:endParaRPr sz="1200">
              <a:latin typeface="Mada"/>
              <a:ea typeface="Mada"/>
              <a:cs typeface="Mada"/>
              <a:sym typeface="Mada"/>
            </a:endParaRPr>
          </a:p>
          <a:p>
            <a:pPr indent="0" lvl="0" marL="0" rtl="0" algn="l">
              <a:lnSpc>
                <a:spcPct val="100000"/>
              </a:lnSpc>
              <a:spcBef>
                <a:spcPts val="0"/>
              </a:spcBef>
              <a:spcAft>
                <a:spcPts val="0"/>
              </a:spcAft>
              <a:buNone/>
            </a:pPr>
            <a:r>
              <a:rPr lang="ar" sz="1200">
                <a:latin typeface="Mada"/>
                <a:ea typeface="Mada"/>
                <a:cs typeface="Mada"/>
                <a:sym typeface="Mada"/>
              </a:rPr>
              <a:t>- If a PI based ART will be used decrease the Rifabutin dose to 150 mg daily or 300 mg every other day.</a:t>
            </a:r>
            <a:endParaRPr sz="1200">
              <a:latin typeface="Mada"/>
              <a:ea typeface="Mada"/>
              <a:cs typeface="Mada"/>
              <a:sym typeface="Mada"/>
            </a:endParaRPr>
          </a:p>
        </p:txBody>
      </p:sp>
      <p:sp>
        <p:nvSpPr>
          <p:cNvPr id="377" name="Google Shape;377;p19"/>
          <p:cNvSpPr txBox="1"/>
          <p:nvPr/>
        </p:nvSpPr>
        <p:spPr>
          <a:xfrm>
            <a:off x="247500" y="4205300"/>
            <a:ext cx="58269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HIV-TB Treatment</a:t>
            </a:r>
            <a:endParaRPr b="1" sz="2200">
              <a:highlight>
                <a:schemeClr val="accent4"/>
              </a:highlight>
              <a:latin typeface="Mada"/>
              <a:ea typeface="Mada"/>
              <a:cs typeface="Mada"/>
              <a:sym typeface="Mada"/>
            </a:endParaRPr>
          </a:p>
        </p:txBody>
      </p:sp>
      <p:graphicFrame>
        <p:nvGraphicFramePr>
          <p:cNvPr id="378" name="Google Shape;378;p19"/>
          <p:cNvGraphicFramePr/>
          <p:nvPr/>
        </p:nvGraphicFramePr>
        <p:xfrm>
          <a:off x="354160" y="7432847"/>
          <a:ext cx="3000000" cy="3000000"/>
        </p:xfrm>
        <a:graphic>
          <a:graphicData uri="http://schemas.openxmlformats.org/drawingml/2006/table">
            <a:tbl>
              <a:tblPr>
                <a:noFill/>
                <a:tableStyleId>{F776B67F-9277-4704-A837-29A35E79B37A}</a:tableStyleId>
              </a:tblPr>
              <a:tblGrid>
                <a:gridCol w="1707300"/>
                <a:gridCol w="1707300"/>
                <a:gridCol w="1707300"/>
                <a:gridCol w="1707300"/>
              </a:tblGrid>
              <a:tr h="305350">
                <a:tc gridSpan="4">
                  <a:txBody>
                    <a:bodyPr/>
                    <a:lstStyle/>
                    <a:p>
                      <a:pPr indent="0" lvl="0" marL="0" rtl="0" algn="ctr">
                        <a:spcBef>
                          <a:spcPts val="0"/>
                        </a:spcBef>
                        <a:spcAft>
                          <a:spcPts val="0"/>
                        </a:spcAft>
                        <a:buNone/>
                      </a:pPr>
                      <a:r>
                        <a:rPr b="1" lang="ar" sz="1600">
                          <a:solidFill>
                            <a:srgbClr val="FFFFFF"/>
                          </a:solidFill>
                          <a:latin typeface="Mada"/>
                          <a:ea typeface="Mada"/>
                          <a:cs typeface="Mada"/>
                          <a:sym typeface="Mada"/>
                        </a:rPr>
                        <a:t>When to start ART</a:t>
                      </a:r>
                      <a:endParaRPr b="1" sz="1600">
                        <a:solidFill>
                          <a:srgbClr val="FFFFFF"/>
                        </a:solidFill>
                        <a:latin typeface="Mada"/>
                        <a:ea typeface="Mada"/>
                        <a:cs typeface="Mada"/>
                        <a:sym typeface="Mada"/>
                      </a:endParaRPr>
                    </a:p>
                  </a:txBody>
                  <a:tcPr marT="80200" marB="80200" marR="100775" marL="10077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674EA7"/>
                    </a:solidFill>
                  </a:tcPr>
                </a:tc>
                <a:tc hMerge="1"/>
                <a:tc hMerge="1"/>
                <a:tc hMerge="1"/>
              </a:tr>
              <a:tr h="395325">
                <a:tc>
                  <a:txBody>
                    <a:bodyPr/>
                    <a:lstStyle/>
                    <a:p>
                      <a:pPr indent="0" lvl="0" marL="0" rtl="0" algn="ctr">
                        <a:spcBef>
                          <a:spcPts val="0"/>
                        </a:spcBef>
                        <a:spcAft>
                          <a:spcPts val="0"/>
                        </a:spcAft>
                        <a:buNone/>
                      </a:pPr>
                      <a:r>
                        <a:rPr b="1" lang="ar" sz="1200">
                          <a:latin typeface="Mada"/>
                          <a:ea typeface="Mada"/>
                          <a:cs typeface="Mada"/>
                          <a:sym typeface="Mada"/>
                        </a:rPr>
                        <a:t>CD4&lt; 50</a:t>
                      </a:r>
                      <a:endParaRPr b="1" sz="1200">
                        <a:latin typeface="Mada"/>
                        <a:ea typeface="Mada"/>
                        <a:cs typeface="Mada"/>
                        <a:sym typeface="Mada"/>
                      </a:endParaRPr>
                    </a:p>
                  </a:txBody>
                  <a:tcPr marT="80200" marB="80200" marR="100775" marL="10077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Clr>
                          <a:schemeClr val="dk1"/>
                        </a:buClr>
                        <a:buSzPts val="1100"/>
                        <a:buFont typeface="Arial"/>
                        <a:buNone/>
                      </a:pPr>
                      <a:r>
                        <a:rPr b="1" lang="ar" sz="1200">
                          <a:solidFill>
                            <a:schemeClr val="dk1"/>
                          </a:solidFill>
                          <a:latin typeface="Mada"/>
                          <a:ea typeface="Mada"/>
                          <a:cs typeface="Mada"/>
                          <a:sym typeface="Mada"/>
                        </a:rPr>
                        <a:t>CD4&lt; 50</a:t>
                      </a:r>
                      <a:endParaRPr b="1" sz="12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b="1" sz="1200">
                        <a:latin typeface="Mada"/>
                        <a:ea typeface="Mada"/>
                        <a:cs typeface="Mada"/>
                        <a:sym typeface="Mada"/>
                      </a:endParaRPr>
                    </a:p>
                  </a:txBody>
                  <a:tcPr marT="80200" marB="80200" marR="100775" marL="10077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Clr>
                          <a:schemeClr val="dk1"/>
                        </a:buClr>
                        <a:buSzPts val="1100"/>
                        <a:buFont typeface="Arial"/>
                        <a:buNone/>
                      </a:pPr>
                      <a:r>
                        <a:rPr b="1" lang="ar" sz="1200">
                          <a:latin typeface="Mada"/>
                          <a:ea typeface="Mada"/>
                          <a:cs typeface="Mada"/>
                          <a:sym typeface="Mada"/>
                        </a:rPr>
                        <a:t>HIV infected pregnant women with active TB</a:t>
                      </a:r>
                      <a:endParaRPr b="1" sz="1200">
                        <a:latin typeface="Mada"/>
                        <a:ea typeface="Mada"/>
                        <a:cs typeface="Mada"/>
                        <a:sym typeface="Mada"/>
                      </a:endParaRPr>
                    </a:p>
                  </a:txBody>
                  <a:tcPr marT="80200" marB="80200" marR="100775" marL="10077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b="1" lang="ar" sz="1200">
                          <a:latin typeface="Mada"/>
                          <a:ea typeface="Mada"/>
                          <a:cs typeface="Mada"/>
                          <a:sym typeface="Mada"/>
                        </a:rPr>
                        <a:t>TB meningitis</a:t>
                      </a:r>
                      <a:endParaRPr b="1" sz="1200">
                        <a:latin typeface="Mada"/>
                        <a:ea typeface="Mada"/>
                        <a:cs typeface="Mada"/>
                        <a:sym typeface="Mada"/>
                      </a:endParaRPr>
                    </a:p>
                  </a:txBody>
                  <a:tcPr marT="80200" marB="80200" marR="100775" marL="10077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chemeClr val="accent4"/>
                    </a:solidFill>
                  </a:tcPr>
                </a:tc>
              </a:tr>
              <a:tr h="343275">
                <a:tc>
                  <a:txBody>
                    <a:bodyPr/>
                    <a:lstStyle/>
                    <a:p>
                      <a:pPr indent="0" lvl="0" marL="0" marR="0" rtl="0" algn="l">
                        <a:lnSpc>
                          <a:spcPct val="100000"/>
                        </a:lnSpc>
                        <a:spcBef>
                          <a:spcPts val="0"/>
                        </a:spcBef>
                        <a:spcAft>
                          <a:spcPts val="0"/>
                        </a:spcAft>
                        <a:buNone/>
                      </a:pPr>
                      <a:r>
                        <a:rPr b="1" lang="ar" sz="1200">
                          <a:solidFill>
                            <a:schemeClr val="dk1"/>
                          </a:solidFill>
                          <a:latin typeface="Mada"/>
                          <a:ea typeface="Mada"/>
                          <a:cs typeface="Mada"/>
                          <a:sym typeface="Mada"/>
                        </a:rPr>
                        <a:t>Within 2 weeks </a:t>
                      </a:r>
                      <a:r>
                        <a:rPr lang="ar" sz="1200">
                          <a:solidFill>
                            <a:schemeClr val="dk1"/>
                          </a:solidFill>
                          <a:latin typeface="Mada"/>
                          <a:ea typeface="Mada"/>
                          <a:cs typeface="Mada"/>
                          <a:sym typeface="Mada"/>
                        </a:rPr>
                        <a:t>of starting TB treatment</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txBody>
                  <a:tcPr marT="80200" marB="80200" marR="100775" marL="10077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ar" sz="1200">
                          <a:solidFill>
                            <a:schemeClr val="dk1"/>
                          </a:solidFill>
                          <a:latin typeface="Mada"/>
                          <a:ea typeface="Mada"/>
                          <a:cs typeface="Mada"/>
                          <a:sym typeface="Mada"/>
                        </a:rPr>
                        <a:t>Within 8 weeks </a:t>
                      </a:r>
                      <a:r>
                        <a:rPr lang="ar" sz="1200">
                          <a:solidFill>
                            <a:schemeClr val="dk1"/>
                          </a:solidFill>
                          <a:latin typeface="Mada"/>
                          <a:ea typeface="Mada"/>
                          <a:cs typeface="Mada"/>
                          <a:sym typeface="Mada"/>
                        </a:rPr>
                        <a:t>of starting TB treatment.</a:t>
                      </a:r>
                      <a:endParaRPr sz="1200">
                        <a:solidFill>
                          <a:schemeClr val="dk1"/>
                        </a:solidFill>
                        <a:latin typeface="Mada"/>
                        <a:ea typeface="Mada"/>
                        <a:cs typeface="Mada"/>
                        <a:sym typeface="Mada"/>
                      </a:endParaRPr>
                    </a:p>
                  </a:txBody>
                  <a:tcPr marT="80200" marB="80200" marR="100775" marL="10077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ar" sz="1200">
                          <a:solidFill>
                            <a:schemeClr val="dk1"/>
                          </a:solidFill>
                          <a:latin typeface="Mada"/>
                          <a:ea typeface="Mada"/>
                          <a:cs typeface="Mada"/>
                          <a:sym typeface="Mada"/>
                        </a:rPr>
                        <a:t>should be started on ART as soon as feasible </a:t>
                      </a:r>
                      <a:r>
                        <a:rPr lang="ar" sz="1200">
                          <a:solidFill>
                            <a:schemeClr val="dk1"/>
                          </a:solidFill>
                          <a:latin typeface="Mada"/>
                          <a:ea typeface="Mada"/>
                          <a:cs typeface="Mada"/>
                          <a:sym typeface="Mada"/>
                        </a:rPr>
                        <a:t>(For maternal </a:t>
                      </a:r>
                      <a:r>
                        <a:rPr lang="ar" sz="1200">
                          <a:solidFill>
                            <a:schemeClr val="dk1"/>
                          </a:solidFill>
                          <a:latin typeface="Mada"/>
                          <a:ea typeface="Mada"/>
                          <a:cs typeface="Mada"/>
                          <a:sym typeface="Mada"/>
                        </a:rPr>
                        <a:t>health and</a:t>
                      </a:r>
                      <a:r>
                        <a:rPr lang="ar" sz="1200">
                          <a:solidFill>
                            <a:schemeClr val="dk1"/>
                          </a:solidFill>
                          <a:latin typeface="Mada"/>
                          <a:ea typeface="Mada"/>
                          <a:cs typeface="Mada"/>
                          <a:sym typeface="Mada"/>
                        </a:rPr>
                        <a:t> prevention of mother to child transmission).</a:t>
                      </a:r>
                      <a:endParaRPr sz="1200">
                        <a:solidFill>
                          <a:schemeClr val="dk1"/>
                        </a:solidFill>
                        <a:latin typeface="Mada"/>
                        <a:ea typeface="Mada"/>
                        <a:cs typeface="Mada"/>
                        <a:sym typeface="Mada"/>
                      </a:endParaRPr>
                    </a:p>
                  </a:txBody>
                  <a:tcPr marT="80200" marB="80200" marR="100775" marL="10077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ar" sz="1200">
                          <a:solidFill>
                            <a:schemeClr val="dk1"/>
                          </a:solidFill>
                          <a:latin typeface="Mada"/>
                          <a:ea typeface="Mada"/>
                          <a:cs typeface="Mada"/>
                          <a:sym typeface="Mada"/>
                        </a:rPr>
                        <a:t>ART should not be given until </a:t>
                      </a:r>
                      <a:r>
                        <a:rPr b="1" lang="ar" sz="1200">
                          <a:solidFill>
                            <a:schemeClr val="dk1"/>
                          </a:solidFill>
                          <a:latin typeface="Mada"/>
                          <a:ea typeface="Mada"/>
                          <a:cs typeface="Mada"/>
                          <a:sym typeface="Mada"/>
                        </a:rPr>
                        <a:t>after 8 weeks</a:t>
                      </a:r>
                      <a:r>
                        <a:rPr lang="ar" sz="1200">
                          <a:solidFill>
                            <a:schemeClr val="dk1"/>
                          </a:solidFill>
                          <a:latin typeface="Mada"/>
                          <a:ea typeface="Mada"/>
                          <a:cs typeface="Mada"/>
                          <a:sym typeface="Mada"/>
                        </a:rPr>
                        <a:t> of anti TB medications.</a:t>
                      </a:r>
                      <a:endParaRPr sz="1200">
                        <a:solidFill>
                          <a:schemeClr val="dk1"/>
                        </a:solidFill>
                        <a:latin typeface="Mada"/>
                        <a:ea typeface="Mada"/>
                        <a:cs typeface="Mada"/>
                        <a:sym typeface="Mada"/>
                      </a:endParaRPr>
                    </a:p>
                  </a:txBody>
                  <a:tcPr marT="80200" marB="80200" marR="100775" marL="10077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bl>
          </a:graphicData>
        </a:graphic>
      </p:graphicFrame>
      <p:sp>
        <p:nvSpPr>
          <p:cNvPr id="379" name="Google Shape;379;p19"/>
          <p:cNvSpPr/>
          <p:nvPr/>
        </p:nvSpPr>
        <p:spPr>
          <a:xfrm>
            <a:off x="247500" y="1174125"/>
            <a:ext cx="6896100" cy="2878800"/>
          </a:xfrm>
          <a:prstGeom prst="snipRoundRect">
            <a:avLst>
              <a:gd fmla="val 16667" name="adj1"/>
              <a:gd fmla="val 16667" name="adj2"/>
            </a:avLst>
          </a:prstGeom>
          <a:noFill/>
          <a:ln cap="flat" cmpd="sng" w="28575">
            <a:solidFill>
              <a:schemeClr val="accent1"/>
            </a:solidFill>
            <a:prstDash val="lgDashDot"/>
            <a:round/>
            <a:headEnd len="sm" w="sm" type="none"/>
            <a:tailEnd len="sm" w="sm" type="none"/>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HIV increases the risk of progression from latent to active TB.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CD4 influences the severity and clinical manifestations of TB.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TB can increase HIV viral load.</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TB is associated with more rapid progression of HIV.</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In HIV patients it is </a:t>
            </a:r>
            <a:r>
              <a:rPr b="1" lang="ar" sz="1200">
                <a:solidFill>
                  <a:schemeClr val="dk1"/>
                </a:solidFill>
                <a:latin typeface="Mada"/>
                <a:ea typeface="Mada"/>
                <a:cs typeface="Mada"/>
                <a:sym typeface="Mada"/>
              </a:rPr>
              <a:t>less likely to see a cavitary lung disease. </a:t>
            </a:r>
            <a:endParaRPr b="1"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With advancing immunosuppression; there is increased risk for:</a:t>
            </a:r>
            <a:endParaRPr b="1" sz="1200">
              <a:solidFill>
                <a:schemeClr val="dk1"/>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Smear negative pulmonary TB.</a:t>
            </a:r>
            <a:endParaRPr sz="1200">
              <a:solidFill>
                <a:schemeClr val="dk1"/>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Extrapulmonary TB </a:t>
            </a:r>
            <a:r>
              <a:rPr lang="ar" sz="1200" u="sng">
                <a:solidFill>
                  <a:schemeClr val="dk1"/>
                </a:solidFill>
                <a:latin typeface="Mada"/>
                <a:ea typeface="Mada"/>
                <a:cs typeface="Mada"/>
                <a:sym typeface="Mada"/>
              </a:rPr>
              <a:t>+</a:t>
            </a:r>
            <a:r>
              <a:rPr lang="ar" sz="1200">
                <a:solidFill>
                  <a:schemeClr val="dk1"/>
                </a:solidFill>
                <a:latin typeface="Mada"/>
                <a:ea typeface="Mada"/>
                <a:cs typeface="Mada"/>
                <a:sym typeface="Mada"/>
              </a:rPr>
              <a:t> Pulmonary disease. </a:t>
            </a:r>
            <a:endParaRPr sz="1200">
              <a:solidFill>
                <a:schemeClr val="dk1"/>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CNS TB.</a:t>
            </a:r>
            <a:endParaRPr sz="1200">
              <a:solidFill>
                <a:schemeClr val="dk1"/>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Widely disseminated TB/ Mycobacteremia.</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A negative CXR and a negative smear does not exclude TB.</a:t>
            </a:r>
            <a:endParaRPr b="1"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Extrapulmonary TB, CNS TB and widely disseminated TB are the usual forms in advanced HIV.</a:t>
            </a:r>
            <a:endParaRPr b="1">
              <a:solidFill>
                <a:srgbClr val="CC0000"/>
              </a:solidFill>
            </a:endParaRPr>
          </a:p>
        </p:txBody>
      </p:sp>
      <p:pic>
        <p:nvPicPr>
          <p:cNvPr id="380" name="Google Shape;380;p19"/>
          <p:cNvPicPr preferRelativeResize="0"/>
          <p:nvPr/>
        </p:nvPicPr>
        <p:blipFill>
          <a:blip r:embed="rId3">
            <a:alphaModFix/>
          </a:blip>
          <a:stretch>
            <a:fillRect/>
          </a:stretch>
        </p:blipFill>
        <p:spPr>
          <a:xfrm>
            <a:off x="6182300" y="907350"/>
            <a:ext cx="1182725" cy="1182725"/>
          </a:xfrm>
          <a:prstGeom prst="rect">
            <a:avLst/>
          </a:prstGeom>
          <a:noFill/>
          <a:ln>
            <a:noFill/>
          </a:ln>
        </p:spPr>
      </p:pic>
      <p:sp>
        <p:nvSpPr>
          <p:cNvPr id="381" name="Google Shape;381;p19"/>
          <p:cNvSpPr/>
          <p:nvPr/>
        </p:nvSpPr>
        <p:spPr>
          <a:xfrm>
            <a:off x="426830" y="5496450"/>
            <a:ext cx="3116700" cy="433500"/>
          </a:xfrm>
          <a:prstGeom prst="rect">
            <a:avLst/>
          </a:prstGeom>
          <a:solidFill>
            <a:srgbClr val="8E7CC3"/>
          </a:solidFill>
          <a:ln>
            <a:noFill/>
          </a:ln>
          <a:effectLst>
            <a:outerShdw blurRad="57150" rotWithShape="0" algn="bl" dir="5400000" dist="19050">
              <a:srgbClr val="000000">
                <a:alpha val="24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ar">
                <a:solidFill>
                  <a:srgbClr val="FFFFFF"/>
                </a:solidFill>
                <a:latin typeface="Mada"/>
                <a:ea typeface="Mada"/>
                <a:cs typeface="Mada"/>
                <a:sym typeface="Mada"/>
              </a:rPr>
              <a:t>Rifampin</a:t>
            </a:r>
            <a:endParaRPr b="1">
              <a:solidFill>
                <a:srgbClr val="FFFFFF"/>
              </a:solidFill>
              <a:latin typeface="Mada"/>
              <a:ea typeface="Mada"/>
              <a:cs typeface="Mada"/>
              <a:sym typeface="Mada"/>
            </a:endParaRPr>
          </a:p>
        </p:txBody>
      </p:sp>
      <p:sp>
        <p:nvSpPr>
          <p:cNvPr id="382" name="Google Shape;382;p19"/>
          <p:cNvSpPr/>
          <p:nvPr/>
        </p:nvSpPr>
        <p:spPr>
          <a:xfrm>
            <a:off x="3989589" y="5496463"/>
            <a:ext cx="3116700" cy="433500"/>
          </a:xfrm>
          <a:prstGeom prst="rect">
            <a:avLst/>
          </a:prstGeom>
          <a:solidFill>
            <a:srgbClr val="8E7CC3"/>
          </a:solidFill>
          <a:ln>
            <a:noFill/>
          </a:ln>
          <a:effectLst>
            <a:outerShdw blurRad="57150" rotWithShape="0" algn="bl" dir="5400000" dist="19050">
              <a:srgbClr val="000000">
                <a:alpha val="24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Rifabutin</a:t>
            </a:r>
            <a:endParaRPr b="1">
              <a:solidFill>
                <a:srgbClr val="FFFFFF"/>
              </a:solidFill>
              <a:latin typeface="Mada"/>
              <a:ea typeface="Mada"/>
              <a:cs typeface="Mada"/>
              <a:sym typeface="Mada"/>
            </a:endParaRPr>
          </a:p>
        </p:txBody>
      </p:sp>
      <p:sp>
        <p:nvSpPr>
          <p:cNvPr id="383" name="Google Shape;383;p19"/>
          <p:cNvSpPr/>
          <p:nvPr/>
        </p:nvSpPr>
        <p:spPr>
          <a:xfrm>
            <a:off x="2563498" y="7468317"/>
            <a:ext cx="333000" cy="291600"/>
          </a:xfrm>
          <a:prstGeom prst="star5">
            <a:avLst>
              <a:gd fmla="val 19098" name="adj"/>
              <a:gd fmla="val 105146" name="hf"/>
              <a:gd fmla="val 110557" name="vf"/>
            </a:avLst>
          </a:prstGeom>
          <a:solidFill>
            <a:srgbClr val="E0AD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9"/>
          <p:cNvSpPr txBox="1"/>
          <p:nvPr/>
        </p:nvSpPr>
        <p:spPr>
          <a:xfrm>
            <a:off x="0" y="10002050"/>
            <a:ext cx="7560000" cy="71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100">
                <a:solidFill>
                  <a:srgbClr val="999999"/>
                </a:solidFill>
                <a:latin typeface="Mada"/>
                <a:ea typeface="Mada"/>
                <a:cs typeface="Mada"/>
                <a:sym typeface="Mada"/>
              </a:rPr>
              <a:t>1- </a:t>
            </a:r>
            <a:r>
              <a:rPr lang="ar" sz="1100">
                <a:solidFill>
                  <a:srgbClr val="999999"/>
                </a:solidFill>
                <a:latin typeface="Mada"/>
                <a:ea typeface="Mada"/>
                <a:cs typeface="Mada"/>
                <a:sym typeface="Mada"/>
              </a:rPr>
              <a:t>Integrase strand transfer </a:t>
            </a:r>
            <a:r>
              <a:rPr lang="ar" sz="1100">
                <a:solidFill>
                  <a:srgbClr val="999999"/>
                </a:solidFill>
                <a:latin typeface="Mada"/>
                <a:ea typeface="Mada"/>
                <a:cs typeface="Mada"/>
                <a:sym typeface="Mada"/>
              </a:rPr>
              <a:t>inhibitor</a:t>
            </a:r>
            <a:endParaRPr sz="1100">
              <a:solidFill>
                <a:srgbClr val="999999"/>
              </a:solidFill>
              <a:latin typeface="Mada"/>
              <a:ea typeface="Mada"/>
              <a:cs typeface="Mada"/>
              <a:sym typeface="Mada"/>
            </a:endParaRPr>
          </a:p>
          <a:p>
            <a:pPr indent="0" lvl="0" marL="0" rtl="0" algn="l">
              <a:spcBef>
                <a:spcPts val="0"/>
              </a:spcBef>
              <a:spcAft>
                <a:spcPts val="0"/>
              </a:spcAft>
              <a:buNone/>
            </a:pPr>
            <a:r>
              <a:rPr lang="ar" sz="1100">
                <a:solidFill>
                  <a:srgbClr val="999999"/>
                </a:solidFill>
                <a:latin typeface="Mada"/>
                <a:ea typeface="Mada"/>
                <a:cs typeface="Mada"/>
                <a:sym typeface="Mada"/>
              </a:rPr>
              <a:t>2- Tenofovir alafenamide</a:t>
            </a:r>
            <a:endParaRPr sz="1100">
              <a:solidFill>
                <a:srgbClr val="999999"/>
              </a:solidFill>
              <a:latin typeface="Mada"/>
              <a:ea typeface="Mada"/>
              <a:cs typeface="Mada"/>
              <a:sym typeface="Mad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674EA7"/>
      </a:accent1>
      <a:accent2>
        <a:srgbClr val="8E7CC3"/>
      </a:accent2>
      <a:accent3>
        <a:srgbClr val="B4A7D6"/>
      </a:accent3>
      <a:accent4>
        <a:srgbClr val="E1DCEC"/>
      </a:accent4>
      <a:accent5>
        <a:srgbClr val="CEA320"/>
      </a:accent5>
      <a:accent6>
        <a:srgbClr val="D9D2E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