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10692000" cx="7560000"/>
  <p:notesSz cx="6858000" cy="9144000"/>
  <p:embeddedFontLst>
    <p:embeddedFont>
      <p:font typeface="Proxima Nova"/>
      <p:regular r:id="rId34"/>
      <p:bold r:id="rId35"/>
      <p:italic r:id="rId36"/>
      <p:boldItalic r:id="rId37"/>
    </p:embeddedFont>
    <p:embeddedFont>
      <p:font typeface="Cabin"/>
      <p:regular r:id="rId38"/>
      <p:bold r:id="rId39"/>
      <p:italic r:id="rId40"/>
      <p:boldItalic r:id="rId41"/>
    </p:embeddedFont>
    <p:embeddedFont>
      <p:font typeface="Mada"/>
      <p:regular r:id="rId42"/>
      <p:bold r:id="rId43"/>
    </p:embeddedFont>
    <p:embeddedFont>
      <p:font typeface="Fira Sans Extra Condensed Medium"/>
      <p:regular r:id="rId44"/>
      <p:bold r:id="rId45"/>
      <p:italic r:id="rId46"/>
      <p:boldItalic r:id="rId47"/>
    </p:embeddedFont>
    <p:embeddedFont>
      <p:font typeface="Mada Black"/>
      <p:bold r:id="rId48"/>
    </p:embeddedFont>
    <p:embeddedFont>
      <p:font typeface="Pacifico"/>
      <p:regular r:id="rId49"/>
    </p:embeddedFont>
    <p:embeddedFont>
      <p:font typeface="Exo Thin"/>
      <p:bold r:id="rId50"/>
      <p:boldItalic r:id="rId51"/>
    </p:embeddedFont>
    <p:embeddedFont>
      <p:font typeface="Bree Serif"/>
      <p:regular r:id="rId52"/>
    </p:embeddedFont>
    <p:embeddedFont>
      <p:font typeface="Exo"/>
      <p:regular r:id="rId53"/>
      <p:bold r:id="rId54"/>
      <p:italic r:id="rId55"/>
      <p:boldItalic r:id="rId56"/>
    </p:embeddedFont>
    <p:embeddedFont>
      <p:font typeface="Alegreya"/>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49ABDB0-552A-4FD8-9E24-51EB8CF8BB02}">
  <a:tblStyle styleId="{C49ABDB0-552A-4FD8-9E24-51EB8CF8BB0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bin-italic.fntdata"/><Relationship Id="rId42" Type="http://schemas.openxmlformats.org/officeDocument/2006/relationships/font" Target="fonts/Mada-regular.fntdata"/><Relationship Id="rId41" Type="http://schemas.openxmlformats.org/officeDocument/2006/relationships/font" Target="fonts/Cabin-boldItalic.fntdata"/><Relationship Id="rId44" Type="http://schemas.openxmlformats.org/officeDocument/2006/relationships/font" Target="fonts/FiraSansExtraCondensedMedium-regular.fntdata"/><Relationship Id="rId43" Type="http://schemas.openxmlformats.org/officeDocument/2006/relationships/font" Target="fonts/Mada-bold.fntdata"/><Relationship Id="rId46" Type="http://schemas.openxmlformats.org/officeDocument/2006/relationships/font" Target="fonts/FiraSansExtraCondensedMedium-italic.fntdata"/><Relationship Id="rId45" Type="http://schemas.openxmlformats.org/officeDocument/2006/relationships/font" Target="fonts/FiraSansExtraCondensed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MadaBlack-bold.fntdata"/><Relationship Id="rId47" Type="http://schemas.openxmlformats.org/officeDocument/2006/relationships/font" Target="fonts/FiraSansExtraCondensedMedium-boldItalic.fntdata"/><Relationship Id="rId49" Type="http://schemas.openxmlformats.org/officeDocument/2006/relationships/font" Target="fonts/Pacifico-regular.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ProximaNova-bold.fntdata"/><Relationship Id="rId34" Type="http://schemas.openxmlformats.org/officeDocument/2006/relationships/font" Target="fonts/ProximaNova-regular.fntdata"/><Relationship Id="rId37" Type="http://schemas.openxmlformats.org/officeDocument/2006/relationships/font" Target="fonts/ProximaNova-boldItalic.fntdata"/><Relationship Id="rId36" Type="http://schemas.openxmlformats.org/officeDocument/2006/relationships/font" Target="fonts/ProximaNova-italic.fntdata"/><Relationship Id="rId39" Type="http://schemas.openxmlformats.org/officeDocument/2006/relationships/font" Target="fonts/Cabin-bold.fntdata"/><Relationship Id="rId38" Type="http://schemas.openxmlformats.org/officeDocument/2006/relationships/font" Target="fonts/Cabin-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Alegreya-bold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ExoThin-boldItalic.fntdata"/><Relationship Id="rId50" Type="http://schemas.openxmlformats.org/officeDocument/2006/relationships/font" Target="fonts/ExoThin-bold.fntdata"/><Relationship Id="rId53" Type="http://schemas.openxmlformats.org/officeDocument/2006/relationships/font" Target="fonts/Exo-regular.fntdata"/><Relationship Id="rId52" Type="http://schemas.openxmlformats.org/officeDocument/2006/relationships/font" Target="fonts/BreeSerif-regular.fntdata"/><Relationship Id="rId11" Type="http://schemas.openxmlformats.org/officeDocument/2006/relationships/slide" Target="slides/slide4.xml"/><Relationship Id="rId55" Type="http://schemas.openxmlformats.org/officeDocument/2006/relationships/font" Target="fonts/Exo-italic.fntdata"/><Relationship Id="rId10" Type="http://schemas.openxmlformats.org/officeDocument/2006/relationships/slide" Target="slides/slide3.xml"/><Relationship Id="rId54" Type="http://schemas.openxmlformats.org/officeDocument/2006/relationships/font" Target="fonts/Exo-bold.fntdata"/><Relationship Id="rId13" Type="http://schemas.openxmlformats.org/officeDocument/2006/relationships/slide" Target="slides/slide6.xml"/><Relationship Id="rId57" Type="http://schemas.openxmlformats.org/officeDocument/2006/relationships/font" Target="fonts/Alegreya-regular.fntdata"/><Relationship Id="rId12" Type="http://schemas.openxmlformats.org/officeDocument/2006/relationships/slide" Target="slides/slide5.xml"/><Relationship Id="rId56" Type="http://schemas.openxmlformats.org/officeDocument/2006/relationships/font" Target="fonts/Exo-boldItalic.fntdata"/><Relationship Id="rId15" Type="http://schemas.openxmlformats.org/officeDocument/2006/relationships/slide" Target="slides/slide8.xml"/><Relationship Id="rId59" Type="http://schemas.openxmlformats.org/officeDocument/2006/relationships/font" Target="fonts/Alegreya-italic.fntdata"/><Relationship Id="rId14" Type="http://schemas.openxmlformats.org/officeDocument/2006/relationships/slide" Target="slides/slide7.xml"/><Relationship Id="rId58" Type="http://schemas.openxmlformats.org/officeDocument/2006/relationships/font" Target="fonts/Alegreya-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2-16T09:10:34.103">
    <p:pos x="554" y="2814"/>
    <p:text>السلايد مرتبة بشكل جميل جدًا 💖 يعطيكم العافية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17c86a092bfde52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17c86a092bfde5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bd10c9fbd5_0_23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bd10c9fbd5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bd10c9fbd5_0_29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bd10c9fbd5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bd10c9fbd5_0_345: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bd10c9fbd5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7b7f06e81e8a28d4_2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7b7f06e81e8a28d4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605dedd766ee9a0_2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1605dedd766ee9a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3f6c8985ecdf3dc_12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3f6c8985ecdf3dc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753c999048e13e44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753c999048e13e4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638107035a62b267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638107035a62b26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ba6406fc98_0_4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ba6406fc9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13a5da6f7c80327a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13a5da6f7c80327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d95c7c121c56ab6_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d95c7c121c56ab6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2fac54627294b4e6_5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2fac54627294b4e6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3dd259e3469b8d6b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3dd259e3469b8d6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4765efaf550e2b69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4765efaf550e2b6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ac97edd7d30e55c_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ac97edd7d30e55c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3eec6bbc59d0dd94_3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3eec6bbc59d0dd94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17c86a092bfde52_8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85" name="Google Shape;985;g17c86a092bfde5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17c86a092bfde52_9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97" name="Google Shape;997;g17c86a092bfde52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bd10b04542_0_4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bd10b0454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bd10b04542_1_2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bd10b04542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c8ac51348172a84_11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c8ac51348172a84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42c093907f1e3ed7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42c093907f1e3ed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672ec852d7f2882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672ec852d7f288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c8ac51348172a84_125: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c8ac51348172a84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ba6406fc98_0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ba6406fc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a:buNone/>
              <a:defRPr sz="2500">
                <a:latin typeface="Exo"/>
                <a:ea typeface="Exo"/>
                <a:cs typeface="Exo"/>
                <a:sym typeface="Exo"/>
              </a:defRPr>
            </a:lvl1pPr>
            <a:lvl2pPr lvl="1">
              <a:buNone/>
              <a:defRPr sz="2500">
                <a:latin typeface="Exo"/>
                <a:ea typeface="Exo"/>
                <a:cs typeface="Exo"/>
                <a:sym typeface="Exo"/>
              </a:defRPr>
            </a:lvl2pPr>
            <a:lvl3pPr lvl="2">
              <a:buNone/>
              <a:defRPr sz="2500">
                <a:latin typeface="Exo"/>
                <a:ea typeface="Exo"/>
                <a:cs typeface="Exo"/>
                <a:sym typeface="Exo"/>
              </a:defRPr>
            </a:lvl3pPr>
            <a:lvl4pPr lvl="3">
              <a:buNone/>
              <a:defRPr sz="2500">
                <a:latin typeface="Exo"/>
                <a:ea typeface="Exo"/>
                <a:cs typeface="Exo"/>
                <a:sym typeface="Exo"/>
              </a:defRPr>
            </a:lvl4pPr>
            <a:lvl5pPr lvl="4">
              <a:buNone/>
              <a:defRPr sz="2500">
                <a:latin typeface="Exo"/>
                <a:ea typeface="Exo"/>
                <a:cs typeface="Exo"/>
                <a:sym typeface="Exo"/>
              </a:defRPr>
            </a:lvl5pPr>
            <a:lvl6pPr lvl="5">
              <a:buNone/>
              <a:defRPr sz="2500">
                <a:latin typeface="Exo"/>
                <a:ea typeface="Exo"/>
                <a:cs typeface="Exo"/>
                <a:sym typeface="Exo"/>
              </a:defRPr>
            </a:lvl6pPr>
            <a:lvl7pPr lvl="6">
              <a:buNone/>
              <a:defRPr sz="2500">
                <a:latin typeface="Exo"/>
                <a:ea typeface="Exo"/>
                <a:cs typeface="Exo"/>
                <a:sym typeface="Exo"/>
              </a:defRPr>
            </a:lvl7pPr>
            <a:lvl8pPr lvl="7">
              <a:buNone/>
              <a:defRPr sz="2500">
                <a:latin typeface="Exo"/>
                <a:ea typeface="Exo"/>
                <a:cs typeface="Exo"/>
                <a:sym typeface="Exo"/>
              </a:defRPr>
            </a:lvl8pPr>
            <a:lvl9pPr lvl="8">
              <a:buNone/>
              <a:defRPr sz="2500">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11" name="Google Shape;11;p2"/>
          <p:cNvSpPr/>
          <p:nvPr/>
        </p:nvSpPr>
        <p:spPr>
          <a:xfrm rot="-10799591">
            <a:off x="1747" y="382"/>
            <a:ext cx="7556400" cy="3960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12" name="Google Shape;12;p2"/>
          <p:cNvSpPr/>
          <p:nvPr/>
        </p:nvSpPr>
        <p:spPr>
          <a:xfrm>
            <a:off x="-95250" y="847725"/>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7106400" y="0"/>
            <a:ext cx="453600" cy="562200"/>
          </a:xfrm>
          <a:prstGeom prst="rect">
            <a:avLst/>
          </a:prstGeom>
          <a:solidFill>
            <a:srgbClr val="B4A7D6"/>
          </a:solidFill>
          <a:ln cap="flat" cmpd="sng" w="9525">
            <a:solidFill>
              <a:srgbClr val="B4A7D6"/>
            </a:solidFill>
            <a:prstDash val="solid"/>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3800">
              <a:solidFill>
                <a:srgbClr val="FFFFFF"/>
              </a:solidFill>
              <a:latin typeface="Exo Thin"/>
              <a:ea typeface="Exo Thin"/>
              <a:cs typeface="Exo Thin"/>
              <a:sym typeface="Exo Thin"/>
            </a:endParaRPr>
          </a:p>
        </p:txBody>
      </p:sp>
      <p:sp>
        <p:nvSpPr>
          <p:cNvPr id="16" name="Google Shape;16;p3"/>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algn="ctr">
              <a:buNone/>
              <a:defRPr b="1" sz="1700">
                <a:solidFill>
                  <a:schemeClr val="lt1"/>
                </a:solidFill>
                <a:latin typeface="Exo"/>
                <a:ea typeface="Exo"/>
                <a:cs typeface="Exo"/>
                <a:sym typeface="Exo"/>
              </a:defRPr>
            </a:lvl1pPr>
            <a:lvl2pPr lvl="1" algn="ctr">
              <a:buNone/>
              <a:defRPr b="1" sz="1700">
                <a:solidFill>
                  <a:schemeClr val="lt1"/>
                </a:solidFill>
                <a:latin typeface="Exo"/>
                <a:ea typeface="Exo"/>
                <a:cs typeface="Exo"/>
                <a:sym typeface="Exo"/>
              </a:defRPr>
            </a:lvl2pPr>
            <a:lvl3pPr lvl="2" algn="ctr">
              <a:buNone/>
              <a:defRPr b="1" sz="1700">
                <a:solidFill>
                  <a:schemeClr val="lt1"/>
                </a:solidFill>
                <a:latin typeface="Exo"/>
                <a:ea typeface="Exo"/>
                <a:cs typeface="Exo"/>
                <a:sym typeface="Exo"/>
              </a:defRPr>
            </a:lvl3pPr>
            <a:lvl4pPr lvl="3" algn="ctr">
              <a:buNone/>
              <a:defRPr b="1" sz="1700">
                <a:solidFill>
                  <a:schemeClr val="lt1"/>
                </a:solidFill>
                <a:latin typeface="Exo"/>
                <a:ea typeface="Exo"/>
                <a:cs typeface="Exo"/>
                <a:sym typeface="Exo"/>
              </a:defRPr>
            </a:lvl4pPr>
            <a:lvl5pPr lvl="4" algn="ctr">
              <a:buNone/>
              <a:defRPr b="1" sz="1700">
                <a:solidFill>
                  <a:schemeClr val="lt1"/>
                </a:solidFill>
                <a:latin typeface="Exo"/>
                <a:ea typeface="Exo"/>
                <a:cs typeface="Exo"/>
                <a:sym typeface="Exo"/>
              </a:defRPr>
            </a:lvl5pPr>
            <a:lvl6pPr lvl="5" algn="ctr">
              <a:buNone/>
              <a:defRPr b="1" sz="1700">
                <a:solidFill>
                  <a:schemeClr val="lt1"/>
                </a:solidFill>
                <a:latin typeface="Exo"/>
                <a:ea typeface="Exo"/>
                <a:cs typeface="Exo"/>
                <a:sym typeface="Exo"/>
              </a:defRPr>
            </a:lvl6pPr>
            <a:lvl7pPr lvl="6" algn="ctr">
              <a:buNone/>
              <a:defRPr b="1" sz="1700">
                <a:solidFill>
                  <a:schemeClr val="lt1"/>
                </a:solidFill>
                <a:latin typeface="Exo"/>
                <a:ea typeface="Exo"/>
                <a:cs typeface="Exo"/>
                <a:sym typeface="Exo"/>
              </a:defRPr>
            </a:lvl7pPr>
            <a:lvl8pPr lvl="7" algn="ctr">
              <a:buNone/>
              <a:defRPr b="1" sz="1700">
                <a:solidFill>
                  <a:schemeClr val="lt1"/>
                </a:solidFill>
                <a:latin typeface="Exo"/>
                <a:ea typeface="Exo"/>
                <a:cs typeface="Exo"/>
                <a:sym typeface="Exo"/>
              </a:defRPr>
            </a:lvl8pPr>
            <a:lvl9pPr lvl="8" algn="ctr">
              <a:buNone/>
              <a:defRPr b="1" sz="1700">
                <a:solidFill>
                  <a:schemeClr val="lt1"/>
                </a:solidFill>
                <a:latin typeface="Exo"/>
                <a:ea typeface="Exo"/>
                <a:cs typeface="Exo"/>
                <a:sym typeface="Exo"/>
              </a:defRPr>
            </a:lvl9pPr>
          </a:lstStyle>
          <a:p>
            <a:pPr indent="0" lvl="0" marL="0" rtl="0" algn="ctr">
              <a:spcBef>
                <a:spcPts val="0"/>
              </a:spcBef>
              <a:spcAft>
                <a:spcPts val="0"/>
              </a:spcAft>
              <a:buNone/>
            </a:pPr>
            <a:fld id="{00000000-1234-1234-1234-123412341234}" type="slidenum">
              <a:rPr lang="ar"/>
              <a:t>‹#›</a:t>
            </a:fld>
            <a:endParaRPr/>
          </a:p>
        </p:txBody>
      </p:sp>
      <p:sp>
        <p:nvSpPr>
          <p:cNvPr id="17" name="Google Shape;17;p3"/>
          <p:cNvSpPr txBox="1"/>
          <p:nvPr>
            <p:ph type="title"/>
          </p:nvPr>
        </p:nvSpPr>
        <p:spPr>
          <a:xfrm>
            <a:off x="257705" y="4471058"/>
            <a:ext cx="7044900" cy="1749600"/>
          </a:xfrm>
          <a:prstGeom prst="rect">
            <a:avLst/>
          </a:prstGeom>
        </p:spPr>
        <p:txBody>
          <a:bodyPr anchorCtr="0" anchor="ctr" bIns="111700" lIns="111700" spcFirstLastPara="1" rIns="111700" wrap="square" tIns="111700">
            <a:noAutofit/>
          </a:bodyPr>
          <a:lstStyle>
            <a:lvl1pPr lvl="0" algn="ctr">
              <a:spcBef>
                <a:spcPts val="0"/>
              </a:spcBef>
              <a:spcAft>
                <a:spcPts val="0"/>
              </a:spcAft>
              <a:buSzPts val="4300"/>
              <a:buNone/>
              <a:defRPr sz="4300"/>
            </a:lvl1pPr>
            <a:lvl2pPr lvl="1" algn="ctr">
              <a:spcBef>
                <a:spcPts val="0"/>
              </a:spcBef>
              <a:spcAft>
                <a:spcPts val="0"/>
              </a:spcAft>
              <a:buSzPts val="4300"/>
              <a:buNone/>
              <a:defRPr sz="4300"/>
            </a:lvl2pPr>
            <a:lvl3pPr lvl="2" algn="ctr">
              <a:spcBef>
                <a:spcPts val="0"/>
              </a:spcBef>
              <a:spcAft>
                <a:spcPts val="0"/>
              </a:spcAft>
              <a:buSzPts val="4300"/>
              <a:buNone/>
              <a:defRPr sz="4300"/>
            </a:lvl3pPr>
            <a:lvl4pPr lvl="3" algn="ctr">
              <a:spcBef>
                <a:spcPts val="0"/>
              </a:spcBef>
              <a:spcAft>
                <a:spcPts val="0"/>
              </a:spcAft>
              <a:buSzPts val="4300"/>
              <a:buNone/>
              <a:defRPr sz="4300"/>
            </a:lvl4pPr>
            <a:lvl5pPr lvl="4" algn="ctr">
              <a:spcBef>
                <a:spcPts val="0"/>
              </a:spcBef>
              <a:spcAft>
                <a:spcPts val="0"/>
              </a:spcAft>
              <a:buSzPts val="4300"/>
              <a:buNone/>
              <a:defRPr sz="4300"/>
            </a:lvl5pPr>
            <a:lvl6pPr lvl="5" algn="ctr">
              <a:spcBef>
                <a:spcPts val="0"/>
              </a:spcBef>
              <a:spcAft>
                <a:spcPts val="0"/>
              </a:spcAft>
              <a:buSzPts val="4300"/>
              <a:buNone/>
              <a:defRPr sz="4300"/>
            </a:lvl6pPr>
            <a:lvl7pPr lvl="6" algn="ctr">
              <a:spcBef>
                <a:spcPts val="0"/>
              </a:spcBef>
              <a:spcAft>
                <a:spcPts val="0"/>
              </a:spcAft>
              <a:buSzPts val="4300"/>
              <a:buNone/>
              <a:defRPr sz="4300"/>
            </a:lvl7pPr>
            <a:lvl8pPr lvl="7" algn="ctr">
              <a:spcBef>
                <a:spcPts val="0"/>
              </a:spcBef>
              <a:spcAft>
                <a:spcPts val="0"/>
              </a:spcAft>
              <a:buSzPts val="4300"/>
              <a:buNone/>
              <a:defRPr sz="4300"/>
            </a:lvl8pPr>
            <a:lvl9pPr lvl="8" algn="ctr">
              <a:spcBef>
                <a:spcPts val="0"/>
              </a:spcBef>
              <a:spcAft>
                <a:spcPts val="0"/>
              </a:spcAft>
              <a:buSzPts val="4300"/>
              <a:buNone/>
              <a:defRPr sz="4300"/>
            </a:lvl9pPr>
          </a:lstStyle>
          <a:p/>
        </p:txBody>
      </p:sp>
      <p:cxnSp>
        <p:nvCxnSpPr>
          <p:cNvPr id="18" name="Google Shape;18;p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9" name="Google Shape;19;p3"/>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4"/>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2" name="Google Shape;22;p4"/>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
        <p:nvSpPr>
          <p:cNvPr id="23" name="Google Shape;23;p4"/>
          <p:cNvSpPr txBox="1"/>
          <p:nvPr>
            <p:ph idx="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ح 1">
  <p:cSld name="CAPTION_ONLY_1">
    <p:spTree>
      <p:nvGrpSpPr>
        <p:cNvPr id="24" name="Shape 24"/>
        <p:cNvGrpSpPr/>
        <p:nvPr/>
      </p:nvGrpSpPr>
      <p:grpSpPr>
        <a:xfrm>
          <a:off x="0" y="0"/>
          <a:ext cx="0" cy="0"/>
          <a:chOff x="0" y="0"/>
          <a:chExt cx="0" cy="0"/>
        </a:xfrm>
      </p:grpSpPr>
      <p:cxnSp>
        <p:nvCxnSpPr>
          <p:cNvPr id="25" name="Google Shape;25;p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6" name="Google Shape;26;p5"/>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Alegreya"/>
                <a:ea typeface="Alegreya"/>
                <a:cs typeface="Alegreya"/>
                <a:sym typeface="Alegreya"/>
              </a:rPr>
              <a:t>Summary</a:t>
            </a:r>
            <a:endParaRPr b="1" sz="2600">
              <a:latin typeface="Alegreya"/>
              <a:ea typeface="Alegreya"/>
              <a:cs typeface="Alegreya"/>
              <a:sym typeface="Alegrey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نقطة رئيسية 1">
  <p:cSld name="MAIN_POINT_1">
    <p:spTree>
      <p:nvGrpSpPr>
        <p:cNvPr id="27" name="Shape 27"/>
        <p:cNvGrpSpPr/>
        <p:nvPr/>
      </p:nvGrpSpPr>
      <p:grpSpPr>
        <a:xfrm>
          <a:off x="0" y="0"/>
          <a:ext cx="0" cy="0"/>
          <a:chOff x="0" y="0"/>
          <a:chExt cx="0" cy="0"/>
        </a:xfrm>
      </p:grpSpPr>
      <p:sp>
        <p:nvSpPr>
          <p:cNvPr id="28" name="Google Shape;28;p6"/>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29" name="Google Shape;29;p6"/>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Alegreya"/>
                <a:ea typeface="Alegreya"/>
                <a:cs typeface="Alegreya"/>
                <a:sym typeface="Alegreya"/>
              </a:rPr>
              <a:t>Lecture Quiz</a:t>
            </a:r>
            <a:endParaRPr b="1" sz="2500">
              <a:latin typeface="Alegreya"/>
              <a:ea typeface="Alegreya"/>
              <a:cs typeface="Alegreya"/>
              <a:sym typeface="Alegreya"/>
            </a:endParaRPr>
          </a:p>
        </p:txBody>
      </p:sp>
      <p:cxnSp>
        <p:nvCxnSpPr>
          <p:cNvPr id="30" name="Google Shape;30;p6"/>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31" name="Google Shape;31;p6"/>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7"/>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
        <p:nvSpPr>
          <p:cNvPr id="34" name="Google Shape;34;p7"/>
          <p:cNvSpPr/>
          <p:nvPr/>
        </p:nvSpPr>
        <p:spPr>
          <a:xfrm>
            <a:off x="-91200" y="-91200"/>
            <a:ext cx="7751100" cy="10896900"/>
          </a:xfrm>
          <a:prstGeom prst="rect">
            <a:avLst/>
          </a:pr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_2">
  <p:cSld name="MAIN_POINT_2">
    <p:spTree>
      <p:nvGrpSpPr>
        <p:cNvPr id="35" name="Shape 35"/>
        <p:cNvGrpSpPr/>
        <p:nvPr/>
      </p:nvGrpSpPr>
      <p:grpSpPr>
        <a:xfrm>
          <a:off x="0" y="0"/>
          <a:ext cx="0" cy="0"/>
          <a:chOff x="0" y="0"/>
          <a:chExt cx="0" cy="0"/>
        </a:xfrm>
      </p:grpSpPr>
      <p:sp>
        <p:nvSpPr>
          <p:cNvPr id="36" name="Google Shape;36;p8"/>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37" name="Google Shape;37;p8"/>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38" name="Google Shape;38;p8"/>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39" name="Google Shape;39;p8"/>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a:spcBef>
                <a:spcPts val="0"/>
              </a:spcBef>
              <a:spcAft>
                <a:spcPts val="0"/>
              </a:spcAft>
              <a:buClr>
                <a:schemeClr val="dk1"/>
              </a:buClr>
              <a:buSzPts val="3300"/>
              <a:buNone/>
              <a:defRPr sz="3300">
                <a:solidFill>
                  <a:schemeClr val="dk1"/>
                </a:solidFill>
              </a:defRPr>
            </a:lvl1pPr>
            <a:lvl2pPr lvl="1">
              <a:spcBef>
                <a:spcPts val="0"/>
              </a:spcBef>
              <a:spcAft>
                <a:spcPts val="0"/>
              </a:spcAft>
              <a:buClr>
                <a:schemeClr val="dk1"/>
              </a:buClr>
              <a:buSzPts val="3300"/>
              <a:buNone/>
              <a:defRPr sz="3300">
                <a:solidFill>
                  <a:schemeClr val="dk1"/>
                </a:solidFill>
              </a:defRPr>
            </a:lvl2pPr>
            <a:lvl3pPr lvl="2">
              <a:spcBef>
                <a:spcPts val="0"/>
              </a:spcBef>
              <a:spcAft>
                <a:spcPts val="0"/>
              </a:spcAft>
              <a:buClr>
                <a:schemeClr val="dk1"/>
              </a:buClr>
              <a:buSzPts val="3300"/>
              <a:buNone/>
              <a:defRPr sz="3300">
                <a:solidFill>
                  <a:schemeClr val="dk1"/>
                </a:solidFill>
              </a:defRPr>
            </a:lvl3pPr>
            <a:lvl4pPr lvl="3">
              <a:spcBef>
                <a:spcPts val="0"/>
              </a:spcBef>
              <a:spcAft>
                <a:spcPts val="0"/>
              </a:spcAft>
              <a:buClr>
                <a:schemeClr val="dk1"/>
              </a:buClr>
              <a:buSzPts val="3300"/>
              <a:buNone/>
              <a:defRPr sz="3300">
                <a:solidFill>
                  <a:schemeClr val="dk1"/>
                </a:solidFill>
              </a:defRPr>
            </a:lvl4pPr>
            <a:lvl5pPr lvl="4">
              <a:spcBef>
                <a:spcPts val="0"/>
              </a:spcBef>
              <a:spcAft>
                <a:spcPts val="0"/>
              </a:spcAft>
              <a:buClr>
                <a:schemeClr val="dk1"/>
              </a:buClr>
              <a:buSzPts val="3300"/>
              <a:buNone/>
              <a:defRPr sz="3300">
                <a:solidFill>
                  <a:schemeClr val="dk1"/>
                </a:solidFill>
              </a:defRPr>
            </a:lvl5pPr>
            <a:lvl6pPr lvl="5">
              <a:spcBef>
                <a:spcPts val="0"/>
              </a:spcBef>
              <a:spcAft>
                <a:spcPts val="0"/>
              </a:spcAft>
              <a:buClr>
                <a:schemeClr val="dk1"/>
              </a:buClr>
              <a:buSzPts val="3300"/>
              <a:buNone/>
              <a:defRPr sz="3300">
                <a:solidFill>
                  <a:schemeClr val="dk1"/>
                </a:solidFill>
              </a:defRPr>
            </a:lvl6pPr>
            <a:lvl7pPr lvl="6">
              <a:spcBef>
                <a:spcPts val="0"/>
              </a:spcBef>
              <a:spcAft>
                <a:spcPts val="0"/>
              </a:spcAft>
              <a:buClr>
                <a:schemeClr val="dk1"/>
              </a:buClr>
              <a:buSzPts val="3300"/>
              <a:buNone/>
              <a:defRPr sz="3300">
                <a:solidFill>
                  <a:schemeClr val="dk1"/>
                </a:solidFill>
              </a:defRPr>
            </a:lvl7pPr>
            <a:lvl8pPr lvl="7">
              <a:spcBef>
                <a:spcPts val="0"/>
              </a:spcBef>
              <a:spcAft>
                <a:spcPts val="0"/>
              </a:spcAft>
              <a:buClr>
                <a:schemeClr val="dk1"/>
              </a:buClr>
              <a:buSzPts val="3300"/>
              <a:buNone/>
              <a:defRPr sz="3300">
                <a:solidFill>
                  <a:schemeClr val="dk1"/>
                </a:solidFill>
              </a:defRPr>
            </a:lvl8pPr>
            <a:lvl9pPr lvl="8">
              <a:spcBef>
                <a:spcPts val="0"/>
              </a:spcBef>
              <a:spcAft>
                <a:spcPts val="0"/>
              </a:spcAft>
              <a:buClr>
                <a:schemeClr val="dk1"/>
              </a:buClr>
              <a:buSzPts val="3300"/>
              <a:buNone/>
              <a:defRPr sz="3300">
                <a:solidFill>
                  <a:schemeClr val="dk1"/>
                </a:solidFill>
              </a:defRPr>
            </a:lvl9pPr>
          </a:lstStyle>
          <a:p/>
        </p:txBody>
      </p:sp>
      <p:sp>
        <p:nvSpPr>
          <p:cNvPr id="7" name="Google Shape;7;p1"/>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hyperlink" Target="https://docs.google.com/presentation/d/1TKjgKmuF8-7aGjiAgt-2f6dUWPkTI7rnH1d3RF0xuIw/edit" TargetMode="External"/><Relationship Id="rId9"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1.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6.pn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50.png"/><Relationship Id="rId7" Type="http://schemas.openxmlformats.org/officeDocument/2006/relationships/image" Target="../media/image32.jpg"/><Relationship Id="rId8"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jpg"/><Relationship Id="rId4" Type="http://schemas.openxmlformats.org/officeDocument/2006/relationships/image" Target="../media/image3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1.jpg"/><Relationship Id="rId4" Type="http://schemas.openxmlformats.org/officeDocument/2006/relationships/hyperlink" Target="https://wwwnc.cdc.gov/travel/page/yellowbook-home" TargetMode="External"/><Relationship Id="rId5" Type="http://schemas.openxmlformats.org/officeDocument/2006/relationships/image" Target="../media/image23.jpg"/><Relationship Id="rId6"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jp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1.jp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6.jpg"/><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3.jpg"/><Relationship Id="rId4" Type="http://schemas.openxmlformats.org/officeDocument/2006/relationships/image" Target="../media/image44.png"/><Relationship Id="rId5" Type="http://schemas.openxmlformats.org/officeDocument/2006/relationships/image" Target="../media/image47.jpg"/><Relationship Id="rId6"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2.jpg"/><Relationship Id="rId5"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8.jpg"/><Relationship Id="rId4" Type="http://schemas.openxmlformats.org/officeDocument/2006/relationships/image" Target="../media/image4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2.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3.jpg"/><Relationship Id="rId4" Type="http://schemas.openxmlformats.org/officeDocument/2006/relationships/image" Target="../media/image4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https://docs.google.com/presentation/d/1sAJ_jtBDl2q7lr01asSwJl7SwQpgHFH5gsyUkEmUl2g/edit?usp=sharing" TargetMode="Externa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s://forms.gle/5bhKW2hufJ2NrmJP7" TargetMode="Externa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1.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7.jpg"/><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a:hlinkClick r:id="rId4"/>
          </p:cNvPr>
          <p:cNvSpPr/>
          <p:nvPr/>
        </p:nvSpPr>
        <p:spPr>
          <a:xfrm>
            <a:off x="-42747" y="1627153"/>
            <a:ext cx="16770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u="sng">
                <a:solidFill>
                  <a:srgbClr val="FFFFFF"/>
                </a:solidFill>
                <a:latin typeface="Mada"/>
                <a:ea typeface="Mada"/>
                <a:cs typeface="Mada"/>
                <a:sym typeface="Mada"/>
              </a:rPr>
              <a:t> Editing file</a:t>
            </a:r>
            <a:endParaRPr b="1" sz="2000" u="sng">
              <a:solidFill>
                <a:srgbClr val="FFFFFF"/>
              </a:solidFill>
              <a:latin typeface="Mada"/>
              <a:ea typeface="Mada"/>
              <a:cs typeface="Mada"/>
              <a:sym typeface="Mada"/>
            </a:endParaRPr>
          </a:p>
        </p:txBody>
      </p:sp>
      <p:sp>
        <p:nvSpPr>
          <p:cNvPr id="45" name="Google Shape;45;p9"/>
          <p:cNvSpPr txBox="1"/>
          <p:nvPr/>
        </p:nvSpPr>
        <p:spPr>
          <a:xfrm>
            <a:off x="0" y="812399"/>
            <a:ext cx="15915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200">
                <a:solidFill>
                  <a:schemeClr val="lt1"/>
                </a:solidFill>
                <a:latin typeface="Mada"/>
                <a:ea typeface="Mada"/>
                <a:cs typeface="Mada"/>
                <a:sym typeface="Mada"/>
              </a:rPr>
              <a:t>Lecture 37</a:t>
            </a:r>
            <a:endParaRPr sz="2200">
              <a:latin typeface="Mada"/>
              <a:ea typeface="Mada"/>
              <a:cs typeface="Mada"/>
              <a:sym typeface="Mada"/>
            </a:endParaRPr>
          </a:p>
        </p:txBody>
      </p:sp>
      <p:sp>
        <p:nvSpPr>
          <p:cNvPr id="46" name="Google Shape;46;p9"/>
          <p:cNvSpPr txBox="1"/>
          <p:nvPr/>
        </p:nvSpPr>
        <p:spPr>
          <a:xfrm>
            <a:off x="0" y="9562694"/>
            <a:ext cx="20856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100">
                <a:solidFill>
                  <a:srgbClr val="FFFFFF"/>
                </a:solidFill>
                <a:latin typeface="Exo"/>
                <a:ea typeface="Exo"/>
                <a:cs typeface="Exo"/>
                <a:sym typeface="Exo"/>
              </a:rPr>
              <a:t>Color index:</a:t>
            </a:r>
            <a:endParaRPr b="1" sz="2100">
              <a:solidFill>
                <a:srgbClr val="FFFFFF"/>
              </a:solidFill>
              <a:latin typeface="Exo"/>
              <a:ea typeface="Exo"/>
              <a:cs typeface="Exo"/>
              <a:sym typeface="Exo"/>
            </a:endParaRPr>
          </a:p>
        </p:txBody>
      </p:sp>
      <p:sp>
        <p:nvSpPr>
          <p:cNvPr id="47" name="Google Shape;47;p9"/>
          <p:cNvSpPr/>
          <p:nvPr/>
        </p:nvSpPr>
        <p:spPr>
          <a:xfrm rot="566">
            <a:off x="1046687" y="9890250"/>
            <a:ext cx="5466600" cy="801300"/>
          </a:xfrm>
          <a:prstGeom prst="snip2SameRect">
            <a:avLst>
              <a:gd fmla="val 50000" name="adj1"/>
              <a:gd fmla="val 0" name="adj2"/>
            </a:avLst>
          </a:prstGeom>
          <a:solidFill>
            <a:schemeClr val="accent6"/>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48" name="Google Shape;48;p9"/>
          <p:cNvSpPr txBox="1"/>
          <p:nvPr/>
        </p:nvSpPr>
        <p:spPr>
          <a:xfrm>
            <a:off x="2822850" y="9399952"/>
            <a:ext cx="1914300" cy="10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200">
                <a:solidFill>
                  <a:srgbClr val="674EA7"/>
                </a:solidFill>
                <a:latin typeface="Mada"/>
                <a:ea typeface="Mada"/>
                <a:cs typeface="Mada"/>
                <a:sym typeface="Mada"/>
              </a:rPr>
              <a:t>Color index:</a:t>
            </a:r>
            <a:endParaRPr b="1" sz="2200">
              <a:solidFill>
                <a:srgbClr val="674EA7"/>
              </a:solidFill>
              <a:latin typeface="Mada"/>
              <a:ea typeface="Mada"/>
              <a:cs typeface="Mada"/>
              <a:sym typeface="Mada"/>
            </a:endParaRPr>
          </a:p>
        </p:txBody>
      </p:sp>
      <p:grpSp>
        <p:nvGrpSpPr>
          <p:cNvPr id="49" name="Google Shape;49;p9"/>
          <p:cNvGrpSpPr/>
          <p:nvPr/>
        </p:nvGrpSpPr>
        <p:grpSpPr>
          <a:xfrm>
            <a:off x="1046700" y="9957725"/>
            <a:ext cx="5434699" cy="734050"/>
            <a:chOff x="1442323" y="11224701"/>
            <a:chExt cx="7792800" cy="734050"/>
          </a:xfrm>
        </p:grpSpPr>
        <p:sp>
          <p:nvSpPr>
            <p:cNvPr id="50" name="Google Shape;50;p9"/>
            <p:cNvSpPr txBox="1"/>
            <p:nvPr/>
          </p:nvSpPr>
          <p:spPr>
            <a:xfrm>
              <a:off x="1442323" y="11482351"/>
              <a:ext cx="77928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600">
                  <a:solidFill>
                    <a:srgbClr val="6AA84F"/>
                  </a:solidFill>
                  <a:latin typeface="Mada"/>
                  <a:ea typeface="Mada"/>
                  <a:cs typeface="Mada"/>
                  <a:sym typeface="Mada"/>
                </a:rPr>
                <a:t>Doctor’s notes </a:t>
              </a:r>
              <a:r>
                <a:rPr lang="ar" sz="1600">
                  <a:solidFill>
                    <a:srgbClr val="1C4588"/>
                  </a:solidFill>
                  <a:latin typeface="Mada"/>
                  <a:ea typeface="Mada"/>
                  <a:cs typeface="Mada"/>
                  <a:sym typeface="Mada"/>
                </a:rPr>
                <a:t>Textbook</a:t>
              </a:r>
              <a:r>
                <a:rPr lang="ar" sz="1600">
                  <a:latin typeface="Mada"/>
                  <a:ea typeface="Mada"/>
                  <a:cs typeface="Mada"/>
                  <a:sym typeface="Mada"/>
                </a:rPr>
                <a:t> </a:t>
              </a:r>
              <a:r>
                <a:rPr lang="ar" sz="1600">
                  <a:solidFill>
                    <a:srgbClr val="CC0000"/>
                  </a:solidFill>
                  <a:latin typeface="Mada"/>
                  <a:ea typeface="Mada"/>
                  <a:cs typeface="Mada"/>
                  <a:sym typeface="Mada"/>
                </a:rPr>
                <a:t>Important</a:t>
              </a:r>
              <a:r>
                <a:rPr lang="ar" sz="1600">
                  <a:latin typeface="Mada"/>
                  <a:ea typeface="Mada"/>
                  <a:cs typeface="Mada"/>
                  <a:sym typeface="Mada"/>
                </a:rPr>
                <a:t> </a:t>
              </a:r>
              <a:r>
                <a:rPr lang="ar" sz="1600">
                  <a:solidFill>
                    <a:srgbClr val="CEA320"/>
                  </a:solidFill>
                  <a:latin typeface="Mada"/>
                  <a:ea typeface="Mada"/>
                  <a:cs typeface="Mada"/>
                  <a:sym typeface="Mada"/>
                </a:rPr>
                <a:t>Golden notes</a:t>
              </a:r>
              <a:r>
                <a:rPr lang="ar" sz="1600">
                  <a:latin typeface="Mada"/>
                  <a:ea typeface="Mada"/>
                  <a:cs typeface="Mada"/>
                  <a:sym typeface="Mada"/>
                </a:rPr>
                <a:t> </a:t>
              </a:r>
              <a:r>
                <a:rPr lang="ar" sz="1600">
                  <a:solidFill>
                    <a:srgbClr val="999999"/>
                  </a:solidFill>
                  <a:latin typeface="Mada"/>
                  <a:ea typeface="Mada"/>
                  <a:cs typeface="Mada"/>
                  <a:sym typeface="Mada"/>
                </a:rPr>
                <a:t>Extra</a:t>
              </a:r>
              <a:endParaRPr sz="1600">
                <a:solidFill>
                  <a:srgbClr val="999999"/>
                </a:solidFill>
                <a:latin typeface="Mada"/>
                <a:ea typeface="Mada"/>
                <a:cs typeface="Mada"/>
                <a:sym typeface="Mada"/>
              </a:endParaRPr>
            </a:p>
          </p:txBody>
        </p:sp>
        <p:sp>
          <p:nvSpPr>
            <p:cNvPr id="51" name="Google Shape;51;p9"/>
            <p:cNvSpPr txBox="1"/>
            <p:nvPr/>
          </p:nvSpPr>
          <p:spPr>
            <a:xfrm>
              <a:off x="1603888" y="11224701"/>
              <a:ext cx="7560000" cy="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ar" sz="1600">
                  <a:solidFill>
                    <a:srgbClr val="000000"/>
                  </a:solidFill>
                  <a:latin typeface="Mada"/>
                  <a:ea typeface="Mada"/>
                  <a:cs typeface="Mada"/>
                  <a:sym typeface="Mada"/>
                </a:rPr>
                <a:t>Original text </a:t>
              </a:r>
              <a:r>
                <a:rPr lang="ar" sz="1600">
                  <a:solidFill>
                    <a:srgbClr val="A64D79"/>
                  </a:solidFill>
                  <a:latin typeface="Mada"/>
                  <a:ea typeface="Mada"/>
                  <a:cs typeface="Mada"/>
                  <a:sym typeface="Mada"/>
                </a:rPr>
                <a:t>Females slides</a:t>
              </a:r>
              <a:r>
                <a:rPr lang="ar" sz="1600">
                  <a:solidFill>
                    <a:srgbClr val="000000"/>
                  </a:solidFill>
                  <a:latin typeface="Mada"/>
                  <a:ea typeface="Mada"/>
                  <a:cs typeface="Mada"/>
                  <a:sym typeface="Mada"/>
                </a:rPr>
                <a:t> </a:t>
              </a:r>
              <a:r>
                <a:rPr lang="ar" sz="1600">
                  <a:solidFill>
                    <a:srgbClr val="6D9EEB"/>
                  </a:solidFill>
                  <a:latin typeface="Mada"/>
                  <a:ea typeface="Mada"/>
                  <a:cs typeface="Mada"/>
                  <a:sym typeface="Mada"/>
                </a:rPr>
                <a:t>Males slides </a:t>
              </a:r>
              <a:endParaRPr sz="1600">
                <a:solidFill>
                  <a:srgbClr val="6D9EEB"/>
                </a:solidFill>
                <a:latin typeface="Mada"/>
                <a:ea typeface="Mada"/>
                <a:cs typeface="Mada"/>
                <a:sym typeface="Mada"/>
              </a:endParaRPr>
            </a:p>
          </p:txBody>
        </p:sp>
      </p:grpSp>
      <p:sp>
        <p:nvSpPr>
          <p:cNvPr id="52" name="Google Shape;52;p9"/>
          <p:cNvSpPr txBox="1"/>
          <p:nvPr/>
        </p:nvSpPr>
        <p:spPr>
          <a:xfrm>
            <a:off x="693275" y="5768925"/>
            <a:ext cx="6502500" cy="32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400">
                <a:solidFill>
                  <a:schemeClr val="accent1"/>
                </a:solidFill>
                <a:latin typeface="Mada Black"/>
                <a:ea typeface="Mada Black"/>
                <a:cs typeface="Mada Black"/>
                <a:sym typeface="Mada Black"/>
              </a:rPr>
              <a:t>Objectives:</a:t>
            </a:r>
            <a:endParaRPr sz="2400">
              <a:solidFill>
                <a:schemeClr val="accent1"/>
              </a:solidFill>
              <a:latin typeface="Mada Black"/>
              <a:ea typeface="Mada Black"/>
              <a:cs typeface="Mada Black"/>
              <a:sym typeface="Mada Black"/>
            </a:endParaRPr>
          </a:p>
          <a:p>
            <a:pPr indent="0" lvl="0" marL="0" rtl="0" algn="l">
              <a:lnSpc>
                <a:spcPct val="115000"/>
              </a:lnSpc>
              <a:spcBef>
                <a:spcPts val="1200"/>
              </a:spcBef>
              <a:spcAft>
                <a:spcPts val="0"/>
              </a:spcAft>
              <a:buNone/>
            </a:pPr>
            <a:r>
              <a:rPr lang="ar" sz="1700">
                <a:latin typeface="Mada"/>
                <a:ea typeface="Mada"/>
                <a:cs typeface="Mada"/>
                <a:sym typeface="Mada"/>
              </a:rPr>
              <a:t>By the end of the lecture the student should be able to: </a:t>
            </a:r>
            <a:endParaRPr sz="1700">
              <a:latin typeface="Mada"/>
              <a:ea typeface="Mada"/>
              <a:cs typeface="Mada"/>
              <a:sym typeface="Mada"/>
            </a:endParaRPr>
          </a:p>
          <a:p>
            <a:pPr indent="-336550" lvl="0" marL="457200" rtl="0" algn="l">
              <a:lnSpc>
                <a:spcPct val="115000"/>
              </a:lnSpc>
              <a:spcBef>
                <a:spcPts val="1200"/>
              </a:spcBef>
              <a:spcAft>
                <a:spcPts val="0"/>
              </a:spcAft>
              <a:buClr>
                <a:schemeClr val="dk1"/>
              </a:buClr>
              <a:buSzPts val="1700"/>
              <a:buFont typeface="Mada"/>
              <a:buChar char="★"/>
            </a:pPr>
            <a:r>
              <a:rPr lang="ar" sz="1700">
                <a:latin typeface="Mada"/>
                <a:ea typeface="Mada"/>
                <a:cs typeface="Mada"/>
                <a:sym typeface="Mada"/>
              </a:rPr>
              <a:t>Learn the epidemiology and etiology of malaria </a:t>
            </a:r>
            <a:endParaRPr sz="1700">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latin typeface="Mada"/>
                <a:ea typeface="Mada"/>
                <a:cs typeface="Mada"/>
                <a:sym typeface="Mada"/>
              </a:rPr>
              <a:t>Know the clinical presentation </a:t>
            </a:r>
            <a:endParaRPr sz="1700">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latin typeface="Mada"/>
                <a:ea typeface="Mada"/>
                <a:cs typeface="Mada"/>
                <a:sym typeface="Mada"/>
              </a:rPr>
              <a:t>Know Risks to travelers </a:t>
            </a:r>
            <a:endParaRPr sz="1700">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latin typeface="Mada"/>
                <a:ea typeface="Mada"/>
                <a:cs typeface="Mada"/>
                <a:sym typeface="Mada"/>
              </a:rPr>
              <a:t>Know Malaria and pregnancy </a:t>
            </a:r>
            <a:endParaRPr sz="1700">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latin typeface="Mada"/>
                <a:ea typeface="Mada"/>
                <a:cs typeface="Mada"/>
                <a:sym typeface="Mada"/>
              </a:rPr>
              <a:t>Know Diagnostic work up </a:t>
            </a:r>
            <a:endParaRPr sz="1700">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latin typeface="Mada"/>
                <a:ea typeface="Mada"/>
                <a:cs typeface="Mada"/>
                <a:sym typeface="Mada"/>
              </a:rPr>
              <a:t>Learn the treatment and prophylaxis</a:t>
            </a:r>
            <a:endParaRPr sz="1700">
              <a:latin typeface="Mada"/>
              <a:ea typeface="Mada"/>
              <a:cs typeface="Mada"/>
              <a:sym typeface="Mada"/>
            </a:endParaRPr>
          </a:p>
        </p:txBody>
      </p:sp>
      <p:sp>
        <p:nvSpPr>
          <p:cNvPr id="53" name="Google Shape;53;p9"/>
          <p:cNvSpPr/>
          <p:nvPr/>
        </p:nvSpPr>
        <p:spPr>
          <a:xfrm>
            <a:off x="880125" y="4467225"/>
            <a:ext cx="5829300" cy="1149300"/>
          </a:xfrm>
          <a:prstGeom prst="snip2DiagRect">
            <a:avLst>
              <a:gd fmla="val 0" name="adj1"/>
              <a:gd fmla="val 16667" name="adj2"/>
            </a:avLst>
          </a:prstGeom>
          <a:noFill/>
          <a:ln cap="flat" cmpd="sng" w="2857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3600">
                <a:solidFill>
                  <a:schemeClr val="accent1"/>
                </a:solidFill>
                <a:latin typeface="Mada"/>
                <a:ea typeface="Mada"/>
                <a:cs typeface="Mada"/>
                <a:sym typeface="Mada"/>
              </a:rPr>
              <a:t>Malaria &amp; Travel medicine</a:t>
            </a:r>
            <a:endParaRPr b="1" sz="3600">
              <a:solidFill>
                <a:schemeClr val="accent1"/>
              </a:solidFill>
              <a:latin typeface="Mada"/>
              <a:ea typeface="Mada"/>
              <a:cs typeface="Mada"/>
              <a:sym typeface="Mada"/>
            </a:endParaRPr>
          </a:p>
        </p:txBody>
      </p:sp>
      <p:pic>
        <p:nvPicPr>
          <p:cNvPr id="54" name="Google Shape;54;p9"/>
          <p:cNvPicPr preferRelativeResize="0"/>
          <p:nvPr/>
        </p:nvPicPr>
        <p:blipFill>
          <a:blip r:embed="rId5">
            <a:alphaModFix/>
          </a:blip>
          <a:stretch>
            <a:fillRect/>
          </a:stretch>
        </p:blipFill>
        <p:spPr>
          <a:xfrm rot="-994148">
            <a:off x="1835122" y="1873428"/>
            <a:ext cx="2150466" cy="2177521"/>
          </a:xfrm>
          <a:prstGeom prst="rect">
            <a:avLst/>
          </a:prstGeom>
          <a:noFill/>
          <a:ln>
            <a:noFill/>
          </a:ln>
        </p:spPr>
      </p:pic>
      <p:pic>
        <p:nvPicPr>
          <p:cNvPr id="55" name="Google Shape;55;p9"/>
          <p:cNvPicPr preferRelativeResize="0"/>
          <p:nvPr/>
        </p:nvPicPr>
        <p:blipFill>
          <a:blip r:embed="rId6">
            <a:alphaModFix/>
          </a:blip>
          <a:stretch>
            <a:fillRect/>
          </a:stretch>
        </p:blipFill>
        <p:spPr>
          <a:xfrm rot="-994148">
            <a:off x="3840998" y="1906392"/>
            <a:ext cx="1883890" cy="1907625"/>
          </a:xfrm>
          <a:prstGeom prst="rect">
            <a:avLst/>
          </a:prstGeom>
          <a:noFill/>
          <a:ln>
            <a:noFill/>
          </a:ln>
        </p:spPr>
      </p:pic>
      <p:pic>
        <p:nvPicPr>
          <p:cNvPr id="56" name="Google Shape;56;p9"/>
          <p:cNvPicPr preferRelativeResize="0"/>
          <p:nvPr/>
        </p:nvPicPr>
        <p:blipFill rotWithShape="1">
          <a:blip r:embed="rId7">
            <a:alphaModFix/>
          </a:blip>
          <a:srcRect b="15002" l="0" r="0" t="0"/>
          <a:stretch/>
        </p:blipFill>
        <p:spPr>
          <a:xfrm>
            <a:off x="5181150" y="482025"/>
            <a:ext cx="872675" cy="484150"/>
          </a:xfrm>
          <a:prstGeom prst="rect">
            <a:avLst/>
          </a:prstGeom>
          <a:noFill/>
          <a:ln>
            <a:noFill/>
          </a:ln>
        </p:spPr>
      </p:pic>
      <p:pic>
        <p:nvPicPr>
          <p:cNvPr id="57" name="Google Shape;57;p9"/>
          <p:cNvPicPr preferRelativeResize="0"/>
          <p:nvPr/>
        </p:nvPicPr>
        <p:blipFill>
          <a:blip r:embed="rId8">
            <a:alphaModFix/>
          </a:blip>
          <a:stretch>
            <a:fillRect/>
          </a:stretch>
        </p:blipFill>
        <p:spPr>
          <a:xfrm>
            <a:off x="6053825" y="482025"/>
            <a:ext cx="1478450" cy="1149901"/>
          </a:xfrm>
          <a:prstGeom prst="rect">
            <a:avLst/>
          </a:prstGeom>
          <a:noFill/>
          <a:ln>
            <a:noFill/>
          </a:ln>
        </p:spPr>
      </p:pic>
      <p:pic>
        <p:nvPicPr>
          <p:cNvPr id="58" name="Google Shape;58;p9"/>
          <p:cNvPicPr preferRelativeResize="0"/>
          <p:nvPr/>
        </p:nvPicPr>
        <p:blipFill>
          <a:blip r:embed="rId9">
            <a:alphaModFix/>
          </a:blip>
          <a:stretch>
            <a:fillRect/>
          </a:stretch>
        </p:blipFill>
        <p:spPr>
          <a:xfrm>
            <a:off x="6386051" y="1818251"/>
            <a:ext cx="962351" cy="96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18"/>
          <p:cNvPicPr preferRelativeResize="0"/>
          <p:nvPr/>
        </p:nvPicPr>
        <p:blipFill rotWithShape="1">
          <a:blip r:embed="rId3">
            <a:alphaModFix/>
          </a:blip>
          <a:srcRect b="21647" l="8330" r="23218" t="34010"/>
          <a:stretch/>
        </p:blipFill>
        <p:spPr>
          <a:xfrm>
            <a:off x="289550" y="7402446"/>
            <a:ext cx="4689992" cy="2290664"/>
          </a:xfrm>
          <a:prstGeom prst="rect">
            <a:avLst/>
          </a:prstGeom>
          <a:noFill/>
          <a:ln cap="flat" cmpd="sng" w="19050">
            <a:solidFill>
              <a:srgbClr val="0B5394"/>
            </a:solidFill>
            <a:prstDash val="solid"/>
            <a:round/>
            <a:headEnd len="sm" w="sm" type="none"/>
            <a:tailEnd len="sm" w="sm" type="none"/>
          </a:ln>
        </p:spPr>
      </p:pic>
      <p:sp>
        <p:nvSpPr>
          <p:cNvPr id="417" name="Google Shape;417;p18"/>
          <p:cNvSpPr/>
          <p:nvPr/>
        </p:nvSpPr>
        <p:spPr>
          <a:xfrm rot="-5400000">
            <a:off x="248355" y="1727635"/>
            <a:ext cx="377400" cy="3162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8"/>
          <p:cNvSpPr/>
          <p:nvPr/>
        </p:nvSpPr>
        <p:spPr>
          <a:xfrm rot="-5400000">
            <a:off x="248355" y="1004810"/>
            <a:ext cx="377400" cy="3162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8"/>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420" name="Google Shape;420;p18"/>
          <p:cNvSpPr/>
          <p:nvPr/>
        </p:nvSpPr>
        <p:spPr>
          <a:xfrm>
            <a:off x="645639" y="977815"/>
            <a:ext cx="2115600" cy="373800"/>
          </a:xfrm>
          <a:prstGeom prst="homePlate">
            <a:avLst>
              <a:gd fmla="val 50000" name="adj"/>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b="1" lang="ar" sz="1800">
                <a:solidFill>
                  <a:srgbClr val="FFFFFF"/>
                </a:solidFill>
                <a:latin typeface="Mada"/>
                <a:ea typeface="Mada"/>
                <a:cs typeface="Mada"/>
                <a:sym typeface="Mada"/>
              </a:rPr>
              <a:t>Serology</a:t>
            </a:r>
            <a:endParaRPr b="1" sz="1800">
              <a:solidFill>
                <a:srgbClr val="FFFFFF"/>
              </a:solidFill>
              <a:latin typeface="Mada"/>
              <a:ea typeface="Mada"/>
              <a:cs typeface="Mada"/>
              <a:sym typeface="Mada"/>
            </a:endParaRPr>
          </a:p>
        </p:txBody>
      </p:sp>
      <p:sp>
        <p:nvSpPr>
          <p:cNvPr id="421" name="Google Shape;421;p18"/>
          <p:cNvSpPr txBox="1"/>
          <p:nvPr/>
        </p:nvSpPr>
        <p:spPr>
          <a:xfrm>
            <a:off x="278946" y="1317425"/>
            <a:ext cx="4827000" cy="535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999999"/>
              </a:buClr>
              <a:buSzPts val="1200"/>
              <a:buFont typeface="Mada"/>
              <a:buChar char="●"/>
            </a:pPr>
            <a:r>
              <a:rPr b="1" lang="ar" sz="1200">
                <a:solidFill>
                  <a:srgbClr val="999999"/>
                </a:solidFill>
                <a:latin typeface="Mada"/>
                <a:ea typeface="Mada"/>
                <a:cs typeface="Mada"/>
                <a:sym typeface="Mada"/>
              </a:rPr>
              <a:t>NOT</a:t>
            </a:r>
            <a:r>
              <a:rPr lang="ar" sz="1200">
                <a:solidFill>
                  <a:srgbClr val="999999"/>
                </a:solidFill>
                <a:latin typeface="Mada"/>
                <a:ea typeface="Mada"/>
                <a:cs typeface="Mada"/>
                <a:sym typeface="Mada"/>
              </a:rPr>
              <a:t> useful in managing </a:t>
            </a:r>
            <a:r>
              <a:rPr lang="ar" sz="1200" u="sng">
                <a:solidFill>
                  <a:srgbClr val="999999"/>
                </a:solidFill>
                <a:latin typeface="Mada"/>
                <a:ea typeface="Mada"/>
                <a:cs typeface="Mada"/>
                <a:sym typeface="Mada"/>
              </a:rPr>
              <a:t>acutely ill</a:t>
            </a:r>
            <a:r>
              <a:rPr lang="ar" sz="1200">
                <a:solidFill>
                  <a:srgbClr val="999999"/>
                </a:solidFill>
                <a:latin typeface="Mada"/>
                <a:ea typeface="Mada"/>
                <a:cs typeface="Mada"/>
                <a:sym typeface="Mada"/>
              </a:rPr>
              <a:t> patient.</a:t>
            </a:r>
            <a:endParaRPr sz="1200">
              <a:solidFill>
                <a:srgbClr val="999999"/>
              </a:solidFill>
              <a:latin typeface="Mada"/>
              <a:ea typeface="Mada"/>
              <a:cs typeface="Mada"/>
              <a:sym typeface="Mada"/>
            </a:endParaRPr>
          </a:p>
        </p:txBody>
      </p:sp>
      <p:sp>
        <p:nvSpPr>
          <p:cNvPr id="422" name="Google Shape;422;p18"/>
          <p:cNvSpPr txBox="1"/>
          <p:nvPr/>
        </p:nvSpPr>
        <p:spPr>
          <a:xfrm>
            <a:off x="221055" y="916760"/>
            <a:ext cx="521400" cy="492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500">
                <a:solidFill>
                  <a:srgbClr val="666666"/>
                </a:solidFill>
                <a:latin typeface="Mada"/>
                <a:ea typeface="Mada"/>
                <a:cs typeface="Mada"/>
                <a:sym typeface="Mada"/>
              </a:rPr>
              <a:t>02</a:t>
            </a:r>
            <a:r>
              <a:rPr b="1" lang="ar" sz="1200">
                <a:solidFill>
                  <a:srgbClr val="666666"/>
                </a:solidFill>
                <a:latin typeface="Mada"/>
                <a:ea typeface="Mada"/>
                <a:cs typeface="Mada"/>
                <a:sym typeface="Mada"/>
              </a:rPr>
              <a:t>.</a:t>
            </a:r>
            <a:endParaRPr b="1" sz="1200">
              <a:solidFill>
                <a:srgbClr val="666666"/>
              </a:solidFill>
              <a:latin typeface="Mada"/>
              <a:ea typeface="Mada"/>
              <a:cs typeface="Mada"/>
              <a:sym typeface="Mada"/>
            </a:endParaRPr>
          </a:p>
        </p:txBody>
      </p:sp>
      <p:sp>
        <p:nvSpPr>
          <p:cNvPr id="423" name="Google Shape;423;p18"/>
          <p:cNvSpPr/>
          <p:nvPr/>
        </p:nvSpPr>
        <p:spPr>
          <a:xfrm>
            <a:off x="645638" y="1700636"/>
            <a:ext cx="2115600" cy="373800"/>
          </a:xfrm>
          <a:prstGeom prst="homePlate">
            <a:avLst>
              <a:gd fmla="val 50000" name="adj"/>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b="1" lang="ar" sz="1800">
                <a:solidFill>
                  <a:srgbClr val="FFFFFF"/>
                </a:solidFill>
                <a:latin typeface="Mada"/>
                <a:ea typeface="Mada"/>
                <a:cs typeface="Mada"/>
                <a:sym typeface="Mada"/>
              </a:rPr>
              <a:t>DNA probe (PCR)</a:t>
            </a:r>
            <a:r>
              <a:rPr b="1" baseline="30000" lang="ar" sz="1800">
                <a:solidFill>
                  <a:srgbClr val="FFFFFF"/>
                </a:solidFill>
                <a:latin typeface="Mada"/>
                <a:ea typeface="Mada"/>
                <a:cs typeface="Mada"/>
                <a:sym typeface="Mada"/>
              </a:rPr>
              <a:t>1</a:t>
            </a:r>
            <a:endParaRPr b="1" baseline="30000" sz="1800">
              <a:solidFill>
                <a:srgbClr val="FFFFFF"/>
              </a:solidFill>
              <a:latin typeface="Mada"/>
              <a:ea typeface="Mada"/>
              <a:cs typeface="Mada"/>
              <a:sym typeface="Mada"/>
            </a:endParaRPr>
          </a:p>
        </p:txBody>
      </p:sp>
      <p:sp>
        <p:nvSpPr>
          <p:cNvPr id="424" name="Google Shape;424;p18"/>
          <p:cNvSpPr txBox="1"/>
          <p:nvPr/>
        </p:nvSpPr>
        <p:spPr>
          <a:xfrm>
            <a:off x="278950" y="2075950"/>
            <a:ext cx="7182600" cy="735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Limited utility for the diagnosis of acutely ill patients in the standard healthcare setting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Most useful for confirming the species of malarial parasite after the diagnosis has been established by either smear microscopy or RDT.</a:t>
            </a:r>
            <a:endParaRPr sz="1200">
              <a:latin typeface="Mada"/>
              <a:ea typeface="Mada"/>
              <a:cs typeface="Mada"/>
              <a:sym typeface="Mada"/>
            </a:endParaRPr>
          </a:p>
        </p:txBody>
      </p:sp>
      <p:sp>
        <p:nvSpPr>
          <p:cNvPr id="425" name="Google Shape;425;p18"/>
          <p:cNvSpPr txBox="1"/>
          <p:nvPr/>
        </p:nvSpPr>
        <p:spPr>
          <a:xfrm>
            <a:off x="254950" y="1697025"/>
            <a:ext cx="453600" cy="37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500">
                <a:solidFill>
                  <a:srgbClr val="666666"/>
                </a:solidFill>
                <a:latin typeface="Mada"/>
                <a:ea typeface="Mada"/>
                <a:cs typeface="Mada"/>
                <a:sym typeface="Mada"/>
              </a:rPr>
              <a:t>03</a:t>
            </a:r>
            <a:r>
              <a:rPr b="1" lang="ar" sz="1200">
                <a:solidFill>
                  <a:srgbClr val="666666"/>
                </a:solidFill>
                <a:latin typeface="Mada"/>
                <a:ea typeface="Mada"/>
                <a:cs typeface="Mada"/>
                <a:sym typeface="Mada"/>
              </a:rPr>
              <a:t>.</a:t>
            </a:r>
            <a:endParaRPr b="1" sz="1200">
              <a:solidFill>
                <a:srgbClr val="666666"/>
              </a:solidFill>
              <a:latin typeface="Mada"/>
              <a:ea typeface="Mada"/>
              <a:cs typeface="Mada"/>
              <a:sym typeface="Mada"/>
            </a:endParaRPr>
          </a:p>
        </p:txBody>
      </p:sp>
      <p:sp>
        <p:nvSpPr>
          <p:cNvPr id="426" name="Google Shape;426;p18"/>
          <p:cNvSpPr txBox="1"/>
          <p:nvPr/>
        </p:nvSpPr>
        <p:spPr>
          <a:xfrm>
            <a:off x="221050" y="3033975"/>
            <a:ext cx="5085300" cy="20631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Basic Principles of Malaria Management:</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Think of the diagnosis and do </a:t>
            </a:r>
            <a:r>
              <a:rPr b="1" lang="ar" sz="1200">
                <a:solidFill>
                  <a:schemeClr val="dk1"/>
                </a:solidFill>
                <a:latin typeface="Mada"/>
                <a:ea typeface="Mada"/>
                <a:cs typeface="Mada"/>
                <a:sym typeface="Mada"/>
              </a:rPr>
              <a:t>thick and thin blood films</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Ask lab about </a:t>
            </a:r>
            <a:r>
              <a:rPr b="1" lang="ar" sz="1200">
                <a:solidFill>
                  <a:srgbClr val="CC0000"/>
                </a:solidFill>
                <a:latin typeface="Mada"/>
                <a:ea typeface="Mada"/>
                <a:cs typeface="Mada"/>
                <a:sym typeface="Mada"/>
              </a:rPr>
              <a:t>species</a:t>
            </a:r>
            <a:r>
              <a:rPr lang="ar" sz="1200">
                <a:solidFill>
                  <a:schemeClr val="dk1"/>
                </a:solidFill>
                <a:latin typeface="Mada"/>
                <a:ea typeface="Mada"/>
                <a:cs typeface="Mada"/>
                <a:sym typeface="Mada"/>
              </a:rPr>
              <a:t> of malaria – falciparum versus non-falciparum (vivax, ovale, malariae).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Ask about percent parasitemia</a:t>
            </a:r>
            <a:endParaRPr sz="1200">
              <a:solidFill>
                <a:schemeClr val="dk1"/>
              </a:solidFill>
              <a:latin typeface="Mada"/>
              <a:ea typeface="Mada"/>
              <a:cs typeface="Mada"/>
              <a:sym typeface="Mada"/>
            </a:endParaRPr>
          </a:p>
          <a:p>
            <a:pPr indent="0" lvl="0" marL="457200" rtl="0" algn="l">
              <a:lnSpc>
                <a:spcPct val="115000"/>
              </a:lnSpc>
              <a:spcBef>
                <a:spcPts val="0"/>
              </a:spcBef>
              <a:spcAft>
                <a:spcPts val="0"/>
              </a:spcAft>
              <a:buNone/>
            </a:pPr>
            <a:r>
              <a:rPr lang="ar" sz="1200">
                <a:solidFill>
                  <a:schemeClr val="dk1"/>
                </a:solidFill>
                <a:latin typeface="Mada"/>
                <a:ea typeface="Mada"/>
                <a:cs typeface="Mada"/>
                <a:sym typeface="Mada"/>
              </a:rPr>
              <a:t>– If told </a:t>
            </a:r>
            <a:r>
              <a:rPr b="1" lang="ar" sz="1200">
                <a:solidFill>
                  <a:schemeClr val="accent5"/>
                </a:solidFill>
                <a:latin typeface="Mada"/>
                <a:ea typeface="Mada"/>
                <a:cs typeface="Mada"/>
                <a:sym typeface="Mada"/>
              </a:rPr>
              <a:t>greater than 1% parasitemia </a:t>
            </a:r>
            <a:r>
              <a:rPr lang="ar" sz="1200">
                <a:solidFill>
                  <a:schemeClr val="accent5"/>
                </a:solidFill>
                <a:latin typeface="Mada"/>
                <a:ea typeface="Mada"/>
                <a:cs typeface="Mada"/>
                <a:sym typeface="Mada"/>
              </a:rPr>
              <a:t>– think PF!.</a:t>
            </a:r>
            <a:endParaRPr sz="1200">
              <a:solidFill>
                <a:schemeClr val="accent5"/>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Verify no evidence of </a:t>
            </a:r>
            <a:r>
              <a:rPr b="1" lang="ar" sz="1200">
                <a:solidFill>
                  <a:srgbClr val="CC0000"/>
                </a:solidFill>
                <a:latin typeface="Mada"/>
                <a:ea typeface="Mada"/>
                <a:cs typeface="Mada"/>
                <a:sym typeface="Mada"/>
              </a:rPr>
              <a:t>severe or complicated malaria</a:t>
            </a:r>
            <a:r>
              <a:rPr lang="ar" sz="1200">
                <a:solidFill>
                  <a:srgbClr val="CC0000"/>
                </a:solidFill>
                <a:latin typeface="Mada"/>
                <a:ea typeface="Mada"/>
                <a:cs typeface="Mada"/>
                <a:sym typeface="Mada"/>
              </a:rPr>
              <a:t> </a:t>
            </a:r>
            <a:r>
              <a:rPr lang="ar" sz="1200">
                <a:solidFill>
                  <a:schemeClr val="dk1"/>
                </a:solidFill>
                <a:latin typeface="Mada"/>
                <a:ea typeface="Mada"/>
                <a:cs typeface="Mada"/>
                <a:sym typeface="Mada"/>
              </a:rPr>
              <a:t>(no need for parenteral therapy).</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Medical Emergency.</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Consider admission to hospital (especially for falciparum) at least observe tolerance of meds in ER.</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FOLLOW UP.</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6AA84F"/>
                </a:solidFill>
                <a:latin typeface="Mada"/>
                <a:ea typeface="Mada"/>
                <a:cs typeface="Mada"/>
                <a:sym typeface="Mada"/>
              </a:rPr>
              <a:t>Drug of choice:</a:t>
            </a:r>
            <a:r>
              <a:rPr lang="ar" sz="1200">
                <a:solidFill>
                  <a:srgbClr val="6AA84F"/>
                </a:solidFill>
                <a:latin typeface="Mada"/>
                <a:ea typeface="Mada"/>
                <a:cs typeface="Mada"/>
                <a:sym typeface="Mada"/>
              </a:rPr>
              <a:t> Artesunate based therapy.</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t/>
            </a:r>
            <a:endParaRPr sz="1200">
              <a:solidFill>
                <a:schemeClr val="dk1"/>
              </a:solidFill>
              <a:latin typeface="Mada"/>
              <a:ea typeface="Mada"/>
              <a:cs typeface="Mada"/>
              <a:sym typeface="Mada"/>
            </a:endParaRPr>
          </a:p>
        </p:txBody>
      </p:sp>
      <p:grpSp>
        <p:nvGrpSpPr>
          <p:cNvPr id="427" name="Google Shape;427;p18"/>
          <p:cNvGrpSpPr/>
          <p:nvPr/>
        </p:nvGrpSpPr>
        <p:grpSpPr>
          <a:xfrm>
            <a:off x="592901" y="5900027"/>
            <a:ext cx="3435900" cy="1365273"/>
            <a:chOff x="221063" y="5674477"/>
            <a:chExt cx="3435900" cy="1365273"/>
          </a:xfrm>
        </p:grpSpPr>
        <p:sp>
          <p:nvSpPr>
            <p:cNvPr id="428" name="Google Shape;428;p18"/>
            <p:cNvSpPr/>
            <p:nvPr/>
          </p:nvSpPr>
          <p:spPr>
            <a:xfrm>
              <a:off x="221063" y="5828050"/>
              <a:ext cx="3435900" cy="1211700"/>
            </a:xfrm>
            <a:prstGeom prst="roundRect">
              <a:avLst>
                <a:gd fmla="val 16667" name="adj"/>
              </a:avLst>
            </a:prstGeom>
            <a:noFill/>
            <a:ln cap="flat" cmpd="sng" w="19050">
              <a:solidFill>
                <a:schemeClr val="accent4"/>
              </a:solidFill>
              <a:prstDash val="dashDot"/>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Oral therapy:</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Artemether-Lumefantrine</a:t>
              </a:r>
              <a:r>
                <a:rPr baseline="30000" lang="ar" sz="1200">
                  <a:solidFill>
                    <a:schemeClr val="dk1"/>
                  </a:solidFill>
                  <a:latin typeface="Mada"/>
                  <a:ea typeface="Mada"/>
                  <a:cs typeface="Mada"/>
                  <a:sym typeface="Mada"/>
                </a:rPr>
                <a:t>2</a:t>
              </a:r>
              <a:endParaRPr baseline="30000"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Atovaquone / Proguanil (Malarone)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Quinine plus Doxycycline</a:t>
              </a:r>
              <a:r>
                <a:rPr baseline="30000" lang="ar" sz="1200">
                  <a:solidFill>
                    <a:schemeClr val="dk1"/>
                  </a:solidFill>
                  <a:latin typeface="Mada"/>
                  <a:ea typeface="Mada"/>
                  <a:cs typeface="Mada"/>
                  <a:sym typeface="Mada"/>
                </a:rPr>
                <a:t>3 </a:t>
              </a:r>
              <a:r>
                <a:rPr lang="ar" sz="1200">
                  <a:solidFill>
                    <a:schemeClr val="dk1"/>
                  </a:solidFill>
                  <a:latin typeface="Mada"/>
                  <a:ea typeface="Mada"/>
                  <a:cs typeface="Mada"/>
                  <a:sym typeface="Mada"/>
                </a:rPr>
                <a:t>/ Clindamycin</a:t>
              </a:r>
              <a:endParaRPr sz="1200">
                <a:solidFill>
                  <a:schemeClr val="dk1"/>
                </a:solidFill>
                <a:latin typeface="Mada"/>
                <a:ea typeface="Mada"/>
                <a:cs typeface="Mada"/>
                <a:sym typeface="Mada"/>
              </a:endParaRPr>
            </a:p>
            <a:p>
              <a:pPr indent="0" lvl="0" marL="457200" rtl="0" algn="l">
                <a:lnSpc>
                  <a:spcPct val="115000"/>
                </a:lnSpc>
                <a:spcBef>
                  <a:spcPts val="0"/>
                </a:spcBef>
                <a:spcAft>
                  <a:spcPts val="0"/>
                </a:spcAft>
                <a:buNone/>
              </a:pPr>
              <a:r>
                <a:rPr lang="ar" sz="1200">
                  <a:solidFill>
                    <a:schemeClr val="dk1"/>
                  </a:solidFill>
                  <a:latin typeface="Mada"/>
                  <a:ea typeface="Mada"/>
                  <a:cs typeface="Mada"/>
                  <a:sym typeface="Mada"/>
                </a:rPr>
                <a:t>* Avoid Mefloquine for treatment.</a:t>
              </a:r>
              <a:endParaRPr sz="1200">
                <a:solidFill>
                  <a:schemeClr val="dk1"/>
                </a:solidFill>
                <a:latin typeface="Mada"/>
                <a:ea typeface="Mada"/>
                <a:cs typeface="Mada"/>
                <a:sym typeface="Mada"/>
              </a:endParaRPr>
            </a:p>
          </p:txBody>
        </p:sp>
        <p:pic>
          <p:nvPicPr>
            <p:cNvPr id="429" name="Google Shape;429;p18"/>
            <p:cNvPicPr preferRelativeResize="0"/>
            <p:nvPr/>
          </p:nvPicPr>
          <p:blipFill>
            <a:blip r:embed="rId4">
              <a:alphaModFix/>
            </a:blip>
            <a:stretch>
              <a:fillRect/>
            </a:stretch>
          </p:blipFill>
          <p:spPr>
            <a:xfrm>
              <a:off x="2938309" y="5674477"/>
              <a:ext cx="492300" cy="492300"/>
            </a:xfrm>
            <a:prstGeom prst="rect">
              <a:avLst/>
            </a:prstGeom>
            <a:noFill/>
            <a:ln>
              <a:noFill/>
            </a:ln>
          </p:spPr>
        </p:pic>
      </p:grpSp>
      <p:grpSp>
        <p:nvGrpSpPr>
          <p:cNvPr id="430" name="Google Shape;430;p18"/>
          <p:cNvGrpSpPr/>
          <p:nvPr/>
        </p:nvGrpSpPr>
        <p:grpSpPr>
          <a:xfrm>
            <a:off x="4625679" y="5884700"/>
            <a:ext cx="2341441" cy="1380600"/>
            <a:chOff x="4000150" y="5666825"/>
            <a:chExt cx="2341441" cy="1380600"/>
          </a:xfrm>
        </p:grpSpPr>
        <p:sp>
          <p:nvSpPr>
            <p:cNvPr id="431" name="Google Shape;431;p18"/>
            <p:cNvSpPr/>
            <p:nvPr/>
          </p:nvSpPr>
          <p:spPr>
            <a:xfrm>
              <a:off x="4000150" y="5835725"/>
              <a:ext cx="2235900" cy="1211700"/>
            </a:xfrm>
            <a:prstGeom prst="roundRect">
              <a:avLst>
                <a:gd fmla="val 16667" name="adj"/>
              </a:avLst>
            </a:prstGeom>
            <a:noFill/>
            <a:ln cap="flat" cmpd="sng" w="19050">
              <a:solidFill>
                <a:schemeClr val="accent4"/>
              </a:solidFill>
              <a:prstDash val="dashDot"/>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Parenteral therapy</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Artesunate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Quinine (or quinidine): needs telemetry.</a:t>
              </a:r>
              <a:endParaRPr/>
            </a:p>
          </p:txBody>
        </p:sp>
        <p:pic>
          <p:nvPicPr>
            <p:cNvPr id="432" name="Google Shape;432;p18"/>
            <p:cNvPicPr preferRelativeResize="0"/>
            <p:nvPr/>
          </p:nvPicPr>
          <p:blipFill>
            <a:blip r:embed="rId5">
              <a:alphaModFix/>
            </a:blip>
            <a:stretch>
              <a:fillRect/>
            </a:stretch>
          </p:blipFill>
          <p:spPr>
            <a:xfrm>
              <a:off x="5908641" y="5666825"/>
              <a:ext cx="432950" cy="507600"/>
            </a:xfrm>
            <a:prstGeom prst="rect">
              <a:avLst/>
            </a:prstGeom>
            <a:noFill/>
            <a:ln>
              <a:noFill/>
            </a:ln>
          </p:spPr>
        </p:pic>
      </p:grpSp>
      <p:sp>
        <p:nvSpPr>
          <p:cNvPr id="433" name="Google Shape;433;p18"/>
          <p:cNvSpPr/>
          <p:nvPr/>
        </p:nvSpPr>
        <p:spPr>
          <a:xfrm rot="-4346">
            <a:off x="143850" y="10062325"/>
            <a:ext cx="237300" cy="2586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4" name="Google Shape;434;p18"/>
          <p:cNvPicPr preferRelativeResize="0"/>
          <p:nvPr/>
        </p:nvPicPr>
        <p:blipFill rotWithShape="1">
          <a:blip r:embed="rId6">
            <a:alphaModFix/>
          </a:blip>
          <a:srcRect b="29510" l="6198" r="60006" t="16291"/>
          <a:stretch/>
        </p:blipFill>
        <p:spPr>
          <a:xfrm>
            <a:off x="5075801" y="7397909"/>
            <a:ext cx="2031187" cy="2290665"/>
          </a:xfrm>
          <a:prstGeom prst="rect">
            <a:avLst/>
          </a:prstGeom>
          <a:noFill/>
          <a:ln cap="flat" cmpd="sng" w="19050">
            <a:solidFill>
              <a:srgbClr val="0B5394"/>
            </a:solidFill>
            <a:prstDash val="solid"/>
            <a:round/>
            <a:headEnd len="sm" w="sm" type="none"/>
            <a:tailEnd len="sm" w="sm" type="none"/>
          </a:ln>
        </p:spPr>
      </p:pic>
      <p:sp>
        <p:nvSpPr>
          <p:cNvPr id="435" name="Google Shape;435;p18"/>
          <p:cNvSpPr/>
          <p:nvPr/>
        </p:nvSpPr>
        <p:spPr>
          <a:xfrm rot="-13205">
            <a:off x="1021774" y="8446151"/>
            <a:ext cx="234302" cy="2421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8"/>
          <p:cNvSpPr/>
          <p:nvPr/>
        </p:nvSpPr>
        <p:spPr>
          <a:xfrm rot="-9380">
            <a:off x="1036175" y="8830624"/>
            <a:ext cx="219901" cy="2097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7" name="Google Shape;437;p18"/>
          <p:cNvGrpSpPr/>
          <p:nvPr/>
        </p:nvGrpSpPr>
        <p:grpSpPr>
          <a:xfrm>
            <a:off x="221038" y="2666550"/>
            <a:ext cx="4827000" cy="507600"/>
            <a:chOff x="226138" y="3034650"/>
            <a:chExt cx="4827000" cy="507600"/>
          </a:xfrm>
        </p:grpSpPr>
        <p:sp>
          <p:nvSpPr>
            <p:cNvPr id="438" name="Google Shape;438;p18"/>
            <p:cNvSpPr txBox="1"/>
            <p:nvPr/>
          </p:nvSpPr>
          <p:spPr>
            <a:xfrm>
              <a:off x="226138" y="3034650"/>
              <a:ext cx="4827000" cy="5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200">
                  <a:highlight>
                    <a:schemeClr val="accent4"/>
                  </a:highlight>
                  <a:latin typeface="Mada"/>
                  <a:ea typeface="Mada"/>
                  <a:cs typeface="Mada"/>
                  <a:sym typeface="Mada"/>
                </a:rPr>
                <a:t>        </a:t>
              </a:r>
              <a:r>
                <a:rPr b="1" lang="ar" sz="2200">
                  <a:highlight>
                    <a:schemeClr val="accent4"/>
                  </a:highlight>
                  <a:latin typeface="Mada"/>
                  <a:ea typeface="Mada"/>
                  <a:cs typeface="Mada"/>
                  <a:sym typeface="Mada"/>
                </a:rPr>
                <a:t>Management </a:t>
              </a:r>
              <a:endParaRPr b="1" sz="2200">
                <a:highlight>
                  <a:schemeClr val="accent4"/>
                </a:highlight>
                <a:latin typeface="Mada"/>
                <a:ea typeface="Mada"/>
                <a:cs typeface="Mada"/>
                <a:sym typeface="Mada"/>
              </a:endParaRPr>
            </a:p>
          </p:txBody>
        </p:sp>
        <p:sp>
          <p:nvSpPr>
            <p:cNvPr id="439" name="Google Shape;439;p18"/>
            <p:cNvSpPr/>
            <p:nvPr/>
          </p:nvSpPr>
          <p:spPr>
            <a:xfrm>
              <a:off x="317950" y="3130950"/>
              <a:ext cx="352500" cy="3150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 name="Google Shape;440;p18"/>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Malaria</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441" name="Google Shape;441;p18"/>
          <p:cNvSpPr txBox="1"/>
          <p:nvPr/>
        </p:nvSpPr>
        <p:spPr>
          <a:xfrm>
            <a:off x="2726550" y="976000"/>
            <a:ext cx="1901400" cy="373800"/>
          </a:xfrm>
          <a:prstGeom prst="rect">
            <a:avLst/>
          </a:prstGeom>
          <a:noFill/>
          <a:ln cap="flat" cmpd="sng" w="9525">
            <a:solidFill>
              <a:schemeClr val="accent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999999"/>
                </a:solidFill>
                <a:latin typeface="Mada"/>
                <a:ea typeface="Mada"/>
                <a:cs typeface="Mada"/>
                <a:sym typeface="Mada"/>
              </a:rPr>
              <a:t>Extra from 437 dr slides</a:t>
            </a:r>
            <a:endParaRPr b="1" sz="1200">
              <a:solidFill>
                <a:srgbClr val="999999"/>
              </a:solidFill>
              <a:latin typeface="Mada"/>
              <a:ea typeface="Mada"/>
              <a:cs typeface="Mada"/>
              <a:sym typeface="Mada"/>
            </a:endParaRPr>
          </a:p>
        </p:txBody>
      </p:sp>
      <p:pic>
        <p:nvPicPr>
          <p:cNvPr id="442" name="Google Shape;442;p18"/>
          <p:cNvPicPr preferRelativeResize="0"/>
          <p:nvPr/>
        </p:nvPicPr>
        <p:blipFill>
          <a:blip r:embed="rId7">
            <a:alphaModFix/>
          </a:blip>
          <a:stretch>
            <a:fillRect/>
          </a:stretch>
        </p:blipFill>
        <p:spPr>
          <a:xfrm>
            <a:off x="5238900" y="3684348"/>
            <a:ext cx="2115601" cy="1849564"/>
          </a:xfrm>
          <a:prstGeom prst="rect">
            <a:avLst/>
          </a:prstGeom>
          <a:noFill/>
          <a:ln cap="flat" cmpd="sng" w="19050">
            <a:solidFill>
              <a:schemeClr val="accent3"/>
            </a:solidFill>
            <a:prstDash val="solid"/>
            <a:round/>
            <a:headEnd len="sm" w="sm" type="none"/>
            <a:tailEnd len="sm" w="sm" type="none"/>
          </a:ln>
        </p:spPr>
      </p:pic>
      <p:pic>
        <p:nvPicPr>
          <p:cNvPr id="443" name="Google Shape;443;p18"/>
          <p:cNvPicPr preferRelativeResize="0"/>
          <p:nvPr/>
        </p:nvPicPr>
        <p:blipFill rotWithShape="1">
          <a:blip r:embed="rId8">
            <a:alphaModFix/>
          </a:blip>
          <a:srcRect b="9485" l="2863" r="3574" t="0"/>
          <a:stretch/>
        </p:blipFill>
        <p:spPr>
          <a:xfrm>
            <a:off x="27925" y="7875"/>
            <a:ext cx="945575" cy="666025"/>
          </a:xfrm>
          <a:prstGeom prst="rect">
            <a:avLst/>
          </a:prstGeom>
          <a:noFill/>
          <a:ln>
            <a:noFill/>
          </a:ln>
        </p:spPr>
      </p:pic>
      <p:sp>
        <p:nvSpPr>
          <p:cNvPr id="444" name="Google Shape;444;p18"/>
          <p:cNvSpPr txBox="1"/>
          <p:nvPr/>
        </p:nvSpPr>
        <p:spPr>
          <a:xfrm>
            <a:off x="0" y="9734650"/>
            <a:ext cx="7354500" cy="9576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0B5394"/>
              </a:buClr>
              <a:buSzPts val="1000"/>
              <a:buFont typeface="Mada"/>
              <a:buAutoNum type="arabicPeriod"/>
            </a:pPr>
            <a:r>
              <a:rPr lang="ar" sz="1000">
                <a:solidFill>
                  <a:srgbClr val="0B5394"/>
                </a:solidFill>
                <a:latin typeface="Mada"/>
                <a:ea typeface="Mada"/>
                <a:cs typeface="Mada"/>
                <a:sym typeface="Mada"/>
              </a:rPr>
              <a:t>DNA detection (PCR) is used mainly in research and is useful for determining whether a patient has a recrudescence of the same malaria parasite or a re-infection with a new parasite.</a:t>
            </a:r>
            <a:endParaRPr sz="1000">
              <a:solidFill>
                <a:srgbClr val="0B5394"/>
              </a:solidFill>
              <a:latin typeface="Mada"/>
              <a:ea typeface="Mada"/>
              <a:cs typeface="Mada"/>
              <a:sym typeface="Mada"/>
            </a:endParaRPr>
          </a:p>
          <a:p>
            <a:pPr indent="-292100" lvl="0" marL="457200" rtl="0" algn="l">
              <a:spcBef>
                <a:spcPts val="0"/>
              </a:spcBef>
              <a:spcAft>
                <a:spcPts val="0"/>
              </a:spcAft>
              <a:buClr>
                <a:srgbClr val="0B5394"/>
              </a:buClr>
              <a:buSzPts val="1000"/>
              <a:buFont typeface="Mada"/>
              <a:buAutoNum type="arabicPeriod"/>
            </a:pPr>
            <a:r>
              <a:rPr lang="ar" sz="1000">
                <a:solidFill>
                  <a:srgbClr val="0B5394"/>
                </a:solidFill>
                <a:latin typeface="Mada"/>
                <a:ea typeface="Mada"/>
                <a:cs typeface="Mada"/>
                <a:sym typeface="Mada"/>
              </a:rPr>
              <a:t>P. falciparum is now resistant to chloroquine and sulfadoxine-pyrimethamine (Fansidar) almost world-wide, so an artemisinin-based treatment is recommended.</a:t>
            </a:r>
            <a:endParaRPr sz="1000">
              <a:solidFill>
                <a:srgbClr val="0B5394"/>
              </a:solidFill>
              <a:latin typeface="Mada"/>
              <a:ea typeface="Mada"/>
              <a:cs typeface="Mada"/>
              <a:sym typeface="Mada"/>
            </a:endParaRPr>
          </a:p>
          <a:p>
            <a:pPr indent="-292100" lvl="0" marL="457200" rtl="0" algn="l">
              <a:spcBef>
                <a:spcPts val="0"/>
              </a:spcBef>
              <a:spcAft>
                <a:spcPts val="0"/>
              </a:spcAft>
              <a:buClr>
                <a:srgbClr val="999999"/>
              </a:buClr>
              <a:buSzPts val="1000"/>
              <a:buFont typeface="Mada"/>
              <a:buAutoNum type="arabicPeriod"/>
            </a:pPr>
            <a:r>
              <a:rPr lang="ar" sz="1000">
                <a:solidFill>
                  <a:srgbClr val="999999"/>
                </a:solidFill>
                <a:latin typeface="Mada"/>
                <a:ea typeface="Mada"/>
                <a:cs typeface="Mada"/>
                <a:sym typeface="Mada"/>
              </a:rPr>
              <a:t>We usually </a:t>
            </a:r>
            <a:r>
              <a:rPr b="1" lang="ar" sz="1000">
                <a:solidFill>
                  <a:srgbClr val="999999"/>
                </a:solidFill>
                <a:latin typeface="Mada"/>
                <a:ea typeface="Mada"/>
                <a:cs typeface="Mada"/>
                <a:sym typeface="Mada"/>
              </a:rPr>
              <a:t>avoid doxy in pregnancy,</a:t>
            </a:r>
            <a:r>
              <a:rPr lang="ar" sz="1000">
                <a:solidFill>
                  <a:srgbClr val="999999"/>
                </a:solidFill>
                <a:latin typeface="Mada"/>
                <a:ea typeface="Mada"/>
                <a:cs typeface="Mada"/>
                <a:sym typeface="Mada"/>
              </a:rPr>
              <a:t> we </a:t>
            </a:r>
            <a:r>
              <a:rPr lang="ar" sz="1000">
                <a:solidFill>
                  <a:srgbClr val="999999"/>
                </a:solidFill>
                <a:latin typeface="Mada"/>
                <a:ea typeface="Mada"/>
                <a:cs typeface="Mada"/>
                <a:sym typeface="Mada"/>
              </a:rPr>
              <a:t>don’t use it in malaria as often as we used to. </a:t>
            </a:r>
            <a:r>
              <a:rPr b="1" lang="ar" sz="1000">
                <a:solidFill>
                  <a:srgbClr val="999999"/>
                </a:solidFill>
                <a:latin typeface="Mada"/>
                <a:ea typeface="Mada"/>
                <a:cs typeface="Mada"/>
                <a:sym typeface="Mada"/>
              </a:rPr>
              <a:t>Artesunate is the main therapy </a:t>
            </a:r>
            <a:endParaRPr b="1" sz="1000">
              <a:solidFill>
                <a:srgbClr val="999999"/>
              </a:solidFill>
              <a:latin typeface="Mada"/>
              <a:ea typeface="Mada"/>
              <a:cs typeface="Mada"/>
              <a:sym typeface="Mada"/>
            </a:endParaRPr>
          </a:p>
        </p:txBody>
      </p:sp>
      <p:sp>
        <p:nvSpPr>
          <p:cNvPr id="445" name="Google Shape;445;p18"/>
          <p:cNvSpPr/>
          <p:nvPr/>
        </p:nvSpPr>
        <p:spPr>
          <a:xfrm>
            <a:off x="1278075" y="8780325"/>
            <a:ext cx="907500" cy="304200"/>
          </a:xfrm>
          <a:prstGeom prst="rect">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600">
                <a:solidFill>
                  <a:srgbClr val="999999"/>
                </a:solidFill>
              </a:rPr>
              <a:t>All trimesters: Artesunate</a:t>
            </a:r>
            <a:endParaRPr b="1" sz="600">
              <a:solidFill>
                <a:srgbClr val="999999"/>
              </a:solidFill>
            </a:endParaRPr>
          </a:p>
        </p:txBody>
      </p:sp>
      <p:sp>
        <p:nvSpPr>
          <p:cNvPr id="446" name="Google Shape;446;p18"/>
          <p:cNvSpPr/>
          <p:nvPr/>
        </p:nvSpPr>
        <p:spPr>
          <a:xfrm>
            <a:off x="2207575" y="8780325"/>
            <a:ext cx="907500" cy="304200"/>
          </a:xfrm>
          <a:prstGeom prst="rect">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19"/>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452" name="Google Shape;452;p19"/>
          <p:cNvSpPr txBox="1"/>
          <p:nvPr/>
        </p:nvSpPr>
        <p:spPr>
          <a:xfrm>
            <a:off x="226325" y="1509925"/>
            <a:ext cx="4216200" cy="1374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Non-P. Falciparum:</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Chloroquine</a:t>
            </a:r>
            <a:r>
              <a:rPr lang="ar" sz="1200">
                <a:solidFill>
                  <a:schemeClr val="dk1"/>
                </a:solidFill>
                <a:latin typeface="Mada"/>
                <a:ea typeface="Mada"/>
                <a:cs typeface="Mada"/>
                <a:sym typeface="Mada"/>
              </a:rPr>
              <a:t> (base) </a:t>
            </a:r>
            <a:r>
              <a:rPr lang="ar" sz="1000">
                <a:solidFill>
                  <a:schemeClr val="dk1"/>
                </a:solidFill>
                <a:latin typeface="Mada"/>
                <a:ea typeface="Mada"/>
                <a:cs typeface="Mada"/>
                <a:sym typeface="Mada"/>
              </a:rPr>
              <a:t>600mg followed by 300mg at 6, 24 and 48 hours</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a:t>
            </a:r>
            <a:r>
              <a:rPr b="1" lang="ar" sz="1200">
                <a:solidFill>
                  <a:srgbClr val="CC0000"/>
                </a:solidFill>
                <a:latin typeface="Mada"/>
                <a:ea typeface="Mada"/>
                <a:cs typeface="Mada"/>
                <a:sym typeface="Mada"/>
              </a:rPr>
              <a:t>primaquine</a:t>
            </a:r>
            <a:r>
              <a:rPr lang="ar" sz="1200">
                <a:solidFill>
                  <a:schemeClr val="dk1"/>
                </a:solidFill>
                <a:latin typeface="Mada"/>
                <a:ea typeface="Mada"/>
                <a:cs typeface="Mada"/>
                <a:sym typeface="Mada"/>
              </a:rPr>
              <a:t> </a:t>
            </a:r>
            <a:r>
              <a:rPr lang="ar" sz="1000">
                <a:solidFill>
                  <a:schemeClr val="dk1"/>
                </a:solidFill>
                <a:latin typeface="Mada"/>
                <a:ea typeface="Mada"/>
                <a:cs typeface="Mada"/>
                <a:sym typeface="Mada"/>
              </a:rPr>
              <a:t>(30mg base/day for vivax, 15 mg/day for ovale)</a:t>
            </a:r>
            <a:r>
              <a:rPr lang="ar" sz="1200">
                <a:solidFill>
                  <a:schemeClr val="dk1"/>
                </a:solidFill>
                <a:latin typeface="Mada"/>
                <a:ea typeface="Mada"/>
                <a:cs typeface="Mada"/>
                <a:sym typeface="Mada"/>
              </a:rPr>
              <a:t> for 14 days in </a:t>
            </a:r>
            <a:r>
              <a:rPr b="1" lang="ar" sz="1200">
                <a:solidFill>
                  <a:schemeClr val="dk1"/>
                </a:solidFill>
                <a:latin typeface="Mada"/>
                <a:ea typeface="Mada"/>
                <a:cs typeface="Mada"/>
                <a:sym typeface="Mada"/>
              </a:rPr>
              <a:t>vivax and ovale</a:t>
            </a:r>
            <a:r>
              <a:rPr lang="ar" sz="1200">
                <a:solidFill>
                  <a:schemeClr val="dk1"/>
                </a:solidFill>
                <a:latin typeface="Mada"/>
                <a:ea typeface="Mada"/>
                <a:cs typeface="Mada"/>
                <a:sym typeface="Mada"/>
              </a:rPr>
              <a:t> after treatment of acute infection use to </a:t>
            </a:r>
            <a:r>
              <a:rPr b="1" lang="ar" sz="1200">
                <a:solidFill>
                  <a:schemeClr val="dk1"/>
                </a:solidFill>
                <a:latin typeface="Mada"/>
                <a:ea typeface="Mada"/>
                <a:cs typeface="Mada"/>
                <a:sym typeface="Mada"/>
              </a:rPr>
              <a:t>eradicate liver parasites</a:t>
            </a:r>
            <a:r>
              <a:rPr lang="ar" sz="1200">
                <a:solidFill>
                  <a:schemeClr val="dk1"/>
                </a:solidFill>
                <a:latin typeface="Mada"/>
                <a:ea typeface="Mada"/>
                <a:cs typeface="Mada"/>
                <a:sym typeface="Mada"/>
              </a:rPr>
              <a:t>; </a:t>
            </a:r>
            <a:r>
              <a:rPr b="1" lang="ar" sz="1200">
                <a:solidFill>
                  <a:srgbClr val="CC0000"/>
                </a:solidFill>
                <a:latin typeface="Mada"/>
                <a:ea typeface="Mada"/>
                <a:cs typeface="Mada"/>
                <a:sym typeface="Mada"/>
              </a:rPr>
              <a:t>G6PD must be measured</a:t>
            </a:r>
            <a:r>
              <a:rPr lang="ar" sz="1200">
                <a:solidFill>
                  <a:schemeClr val="dk1"/>
                </a:solidFill>
                <a:latin typeface="Mada"/>
                <a:ea typeface="Mada"/>
                <a:cs typeface="Mada"/>
                <a:sym typeface="Mada"/>
              </a:rPr>
              <a:t> before primaquine is given – seek expert advice if low.</a:t>
            </a:r>
            <a:endParaRPr sz="1200">
              <a:solidFill>
                <a:schemeClr val="dk1"/>
              </a:solidFill>
              <a:latin typeface="Mada"/>
              <a:ea typeface="Mada"/>
              <a:cs typeface="Mada"/>
              <a:sym typeface="Mada"/>
            </a:endParaRPr>
          </a:p>
        </p:txBody>
      </p:sp>
      <p:pic>
        <p:nvPicPr>
          <p:cNvPr id="453" name="Google Shape;453;p19"/>
          <p:cNvPicPr preferRelativeResize="0"/>
          <p:nvPr/>
        </p:nvPicPr>
        <p:blipFill>
          <a:blip r:embed="rId3">
            <a:alphaModFix/>
          </a:blip>
          <a:stretch>
            <a:fillRect/>
          </a:stretch>
        </p:blipFill>
        <p:spPr>
          <a:xfrm>
            <a:off x="4585463" y="1263550"/>
            <a:ext cx="1986876" cy="1924519"/>
          </a:xfrm>
          <a:prstGeom prst="rect">
            <a:avLst/>
          </a:prstGeom>
          <a:noFill/>
          <a:ln cap="flat" cmpd="sng" w="19050">
            <a:solidFill>
              <a:schemeClr val="accent3"/>
            </a:solidFill>
            <a:prstDash val="solid"/>
            <a:round/>
            <a:headEnd len="sm" w="sm" type="none"/>
            <a:tailEnd len="sm" w="sm" type="none"/>
          </a:ln>
        </p:spPr>
      </p:pic>
      <p:sp>
        <p:nvSpPr>
          <p:cNvPr id="454" name="Google Shape;454;p19"/>
          <p:cNvSpPr txBox="1"/>
          <p:nvPr/>
        </p:nvSpPr>
        <p:spPr>
          <a:xfrm>
            <a:off x="226313" y="907475"/>
            <a:ext cx="4827000" cy="507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Management cont. </a:t>
            </a:r>
            <a:endParaRPr b="1" sz="2200">
              <a:highlight>
                <a:schemeClr val="accent4"/>
              </a:highlight>
              <a:latin typeface="Mada"/>
              <a:ea typeface="Mada"/>
              <a:cs typeface="Mada"/>
              <a:sym typeface="Mada"/>
            </a:endParaRPr>
          </a:p>
        </p:txBody>
      </p:sp>
      <p:grpSp>
        <p:nvGrpSpPr>
          <p:cNvPr id="455" name="Google Shape;455;p19"/>
          <p:cNvGrpSpPr/>
          <p:nvPr/>
        </p:nvGrpSpPr>
        <p:grpSpPr>
          <a:xfrm>
            <a:off x="225600" y="7383745"/>
            <a:ext cx="7108800" cy="2083700"/>
            <a:chOff x="3779950" y="867775"/>
            <a:chExt cx="7108800" cy="2083700"/>
          </a:xfrm>
        </p:grpSpPr>
        <p:sp>
          <p:nvSpPr>
            <p:cNvPr id="456" name="Google Shape;456;p19"/>
            <p:cNvSpPr txBox="1"/>
            <p:nvPr/>
          </p:nvSpPr>
          <p:spPr>
            <a:xfrm>
              <a:off x="3780000" y="867775"/>
              <a:ext cx="3311400" cy="728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Drug toxicity </a:t>
              </a:r>
              <a:endParaRPr b="1" sz="2200">
                <a:highlight>
                  <a:schemeClr val="accent4"/>
                </a:highlight>
                <a:latin typeface="Mada"/>
                <a:ea typeface="Mada"/>
                <a:cs typeface="Mada"/>
                <a:sym typeface="Mada"/>
              </a:endParaRPr>
            </a:p>
          </p:txBody>
        </p:sp>
        <p:sp>
          <p:nvSpPr>
            <p:cNvPr id="457" name="Google Shape;457;p19"/>
            <p:cNvSpPr txBox="1"/>
            <p:nvPr/>
          </p:nvSpPr>
          <p:spPr>
            <a:xfrm>
              <a:off x="3779950" y="1273275"/>
              <a:ext cx="7108800" cy="1678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Quinine</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Hypoglycemia</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arrhythmias</a:t>
              </a:r>
              <a:r>
                <a:rPr lang="ar" sz="1200">
                  <a:solidFill>
                    <a:schemeClr val="dk1"/>
                  </a:solidFill>
                  <a:latin typeface="Mada"/>
                  <a:ea typeface="Mada"/>
                  <a:cs typeface="Mada"/>
                  <a:sym typeface="Mada"/>
                </a:rPr>
                <a:t>, bitter taste , GIT upset , nausea, vomiting , tinnitus, </a:t>
              </a:r>
              <a:r>
                <a:rPr b="1" lang="ar" sz="1200">
                  <a:solidFill>
                    <a:schemeClr val="dk1"/>
                  </a:solidFill>
                  <a:latin typeface="Mada"/>
                  <a:ea typeface="Mada"/>
                  <a:cs typeface="Mada"/>
                  <a:sym typeface="Mada"/>
                </a:rPr>
                <a:t>high tone deafness.</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Doxycycline</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GI upset, vaginal candidiasis.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Mefloquine</a:t>
              </a:r>
              <a:r>
                <a:rPr b="1" baseline="30000" lang="ar" sz="1200">
                  <a:solidFill>
                    <a:schemeClr val="accent2"/>
                  </a:solidFill>
                  <a:latin typeface="Mada"/>
                  <a:ea typeface="Mada"/>
                  <a:cs typeface="Mada"/>
                  <a:sym typeface="Mada"/>
                </a:rPr>
                <a:t>1</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Neuropsychiatric symptoms</a:t>
              </a:r>
              <a:r>
                <a:rPr lang="ar" sz="1200">
                  <a:solidFill>
                    <a:schemeClr val="dk1"/>
                  </a:solidFill>
                  <a:latin typeface="Mada"/>
                  <a:ea typeface="Mada"/>
                  <a:cs typeface="Mada"/>
                  <a:sym typeface="Mada"/>
                </a:rPr>
                <a:t> (mood changes), encephalopath</a:t>
              </a:r>
              <a:r>
                <a:rPr lang="ar" sz="1200">
                  <a:solidFill>
                    <a:schemeClr val="dk1"/>
                  </a:solidFill>
                  <a:latin typeface="Mada"/>
                  <a:ea typeface="Mada"/>
                  <a:cs typeface="Mada"/>
                  <a:sym typeface="Mada"/>
                </a:rPr>
                <a:t>y… </a:t>
              </a:r>
              <a:r>
                <a:rPr lang="ar" sz="1200">
                  <a:solidFill>
                    <a:schemeClr val="dk1"/>
                  </a:solidFill>
                  <a:latin typeface="Mada"/>
                  <a:ea typeface="Mada"/>
                  <a:cs typeface="Mada"/>
                  <a:sym typeface="Mada"/>
                </a:rPr>
                <a:t>transient.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Artemether-Lumefantrine</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H/A, anorexia, dizziness, arthralgia and myalgia.</a:t>
              </a:r>
              <a:endParaRPr sz="1200">
                <a:solidFill>
                  <a:schemeClr val="dk1"/>
                </a:solidFill>
                <a:latin typeface="Mada"/>
                <a:ea typeface="Mada"/>
                <a:cs typeface="Mada"/>
                <a:sym typeface="Mada"/>
              </a:endParaRPr>
            </a:p>
          </p:txBody>
        </p:sp>
      </p:grpSp>
      <p:pic>
        <p:nvPicPr>
          <p:cNvPr id="458" name="Google Shape;458;p19"/>
          <p:cNvPicPr preferRelativeResize="0"/>
          <p:nvPr/>
        </p:nvPicPr>
        <p:blipFill>
          <a:blip r:embed="rId4">
            <a:alphaModFix/>
          </a:blip>
          <a:stretch>
            <a:fillRect/>
          </a:stretch>
        </p:blipFill>
        <p:spPr>
          <a:xfrm>
            <a:off x="1223554" y="3333337"/>
            <a:ext cx="5348800" cy="3905152"/>
          </a:xfrm>
          <a:prstGeom prst="rect">
            <a:avLst/>
          </a:prstGeom>
          <a:noFill/>
          <a:ln cap="flat" cmpd="sng" w="28575">
            <a:solidFill>
              <a:srgbClr val="0B5394"/>
            </a:solidFill>
            <a:prstDash val="solid"/>
            <a:round/>
            <a:headEnd len="sm" w="sm" type="none"/>
            <a:tailEnd len="sm" w="sm" type="none"/>
          </a:ln>
        </p:spPr>
      </p:pic>
      <p:sp>
        <p:nvSpPr>
          <p:cNvPr id="459" name="Google Shape;459;p19"/>
          <p:cNvSpPr txBox="1"/>
          <p:nvPr/>
        </p:nvSpPr>
        <p:spPr>
          <a:xfrm>
            <a:off x="0" y="9787400"/>
            <a:ext cx="7560000" cy="900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B5394"/>
              </a:buClr>
              <a:buSzPts val="1200"/>
              <a:buFont typeface="Mada"/>
              <a:buAutoNum type="arabicPeriod"/>
            </a:pPr>
            <a:r>
              <a:rPr lang="ar" sz="1200">
                <a:solidFill>
                  <a:srgbClr val="0B5394"/>
                </a:solidFill>
                <a:latin typeface="Mada"/>
                <a:ea typeface="Mada"/>
                <a:cs typeface="Mada"/>
                <a:sym typeface="Mada"/>
              </a:rPr>
              <a:t>Contraindicated in the first trimester of pregnancy, lactation, cardiac conduction disorders, epilepsy, psychiatric disorders.</a:t>
            </a:r>
            <a:endParaRPr/>
          </a:p>
        </p:txBody>
      </p:sp>
      <p:sp>
        <p:nvSpPr>
          <p:cNvPr id="460" name="Google Shape;460;p19"/>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Malaria</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20"/>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grpSp>
        <p:nvGrpSpPr>
          <p:cNvPr id="466" name="Google Shape;466;p20"/>
          <p:cNvGrpSpPr/>
          <p:nvPr/>
        </p:nvGrpSpPr>
        <p:grpSpPr>
          <a:xfrm>
            <a:off x="225600" y="4008668"/>
            <a:ext cx="6925800" cy="4300256"/>
            <a:chOff x="292156" y="5787832"/>
            <a:chExt cx="6925800" cy="4300256"/>
          </a:xfrm>
        </p:grpSpPr>
        <p:sp>
          <p:nvSpPr>
            <p:cNvPr id="467" name="Google Shape;467;p20"/>
            <p:cNvSpPr/>
            <p:nvPr/>
          </p:nvSpPr>
          <p:spPr>
            <a:xfrm>
              <a:off x="292156" y="5950788"/>
              <a:ext cx="6925800" cy="4137300"/>
            </a:xfrm>
            <a:prstGeom prst="round2DiagRect">
              <a:avLst>
                <a:gd fmla="val 16667" name="adj1"/>
                <a:gd fmla="val 30691" name="adj2"/>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0"/>
            <p:cNvSpPr/>
            <p:nvPr/>
          </p:nvSpPr>
          <p:spPr>
            <a:xfrm>
              <a:off x="907945" y="5787832"/>
              <a:ext cx="2345400" cy="349500"/>
            </a:xfrm>
            <a:prstGeom prst="chevron">
              <a:avLst>
                <a:gd fmla="val 49481" name="adj"/>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ar" sz="1200">
                  <a:solidFill>
                    <a:srgbClr val="FFFFFF"/>
                  </a:solidFill>
                  <a:latin typeface="Mada"/>
                  <a:ea typeface="Mada"/>
                  <a:cs typeface="Mada"/>
                  <a:sym typeface="Mada"/>
                </a:rPr>
                <a:t>Chemoprophylaxis</a:t>
              </a:r>
              <a:r>
                <a:rPr b="1" baseline="30000" lang="ar" sz="1200">
                  <a:solidFill>
                    <a:srgbClr val="FFFFFF"/>
                  </a:solidFill>
                  <a:latin typeface="Mada"/>
                  <a:ea typeface="Mada"/>
                  <a:cs typeface="Mada"/>
                  <a:sym typeface="Mada"/>
                </a:rPr>
                <a:t>1</a:t>
              </a:r>
              <a:r>
                <a:rPr b="1" lang="ar" sz="1200">
                  <a:solidFill>
                    <a:srgbClr val="FFFFFF"/>
                  </a:solidFill>
                  <a:latin typeface="Mada"/>
                  <a:ea typeface="Mada"/>
                  <a:cs typeface="Mada"/>
                  <a:sym typeface="Mada"/>
                </a:rPr>
                <a:t>:</a:t>
              </a:r>
              <a:endParaRPr b="1" sz="1200">
                <a:solidFill>
                  <a:srgbClr val="FFFFFF"/>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p:txBody>
        </p:sp>
        <p:sp>
          <p:nvSpPr>
            <p:cNvPr id="469" name="Google Shape;469;p20"/>
            <p:cNvSpPr txBox="1"/>
            <p:nvPr/>
          </p:nvSpPr>
          <p:spPr>
            <a:xfrm>
              <a:off x="292156" y="6075039"/>
              <a:ext cx="6925800" cy="37494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solidFill>
                    <a:schemeClr val="dk1"/>
                  </a:solidFill>
                  <a:latin typeface="Mada"/>
                  <a:ea typeface="Mada"/>
                  <a:cs typeface="Mada"/>
                  <a:sym typeface="Mada"/>
                </a:rPr>
                <a:t>Start </a:t>
              </a:r>
              <a:r>
                <a:rPr b="1" lang="ar" sz="1200">
                  <a:solidFill>
                    <a:schemeClr val="accent2"/>
                  </a:solidFill>
                  <a:latin typeface="Mada"/>
                  <a:ea typeface="Mada"/>
                  <a:cs typeface="Mada"/>
                  <a:sym typeface="Mada"/>
                </a:rPr>
                <a:t>2 days</a:t>
              </a:r>
              <a:r>
                <a:rPr b="1" lang="ar" sz="1200">
                  <a:solidFill>
                    <a:schemeClr val="dk1"/>
                  </a:solidFill>
                  <a:latin typeface="Mada"/>
                  <a:ea typeface="Mada"/>
                  <a:cs typeface="Mada"/>
                  <a:sym typeface="Mada"/>
                </a:rPr>
                <a:t> pre-travel, continue </a:t>
              </a:r>
              <a:r>
                <a:rPr b="1" lang="ar" sz="1200">
                  <a:solidFill>
                    <a:schemeClr val="accent2"/>
                  </a:solidFill>
                  <a:latin typeface="Mada"/>
                  <a:ea typeface="Mada"/>
                  <a:cs typeface="Mada"/>
                  <a:sym typeface="Mada"/>
                </a:rPr>
                <a:t>7 days</a:t>
              </a:r>
              <a:r>
                <a:rPr b="1" lang="ar" sz="1200">
                  <a:solidFill>
                    <a:schemeClr val="dk1"/>
                  </a:solidFill>
                  <a:latin typeface="Mada"/>
                  <a:ea typeface="Mada"/>
                  <a:cs typeface="Mada"/>
                  <a:sym typeface="Mada"/>
                </a:rPr>
                <a:t> after return:</a:t>
              </a:r>
              <a:endParaRPr b="1"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Atovaquone/ Proguanil</a:t>
              </a:r>
              <a:r>
                <a:rPr baseline="30000" lang="ar" sz="1200">
                  <a:solidFill>
                    <a:schemeClr val="dk1"/>
                  </a:solidFill>
                  <a:latin typeface="Mada"/>
                  <a:ea typeface="Mada"/>
                  <a:cs typeface="Mada"/>
                  <a:sym typeface="Mada"/>
                </a:rPr>
                <a:t>2</a:t>
              </a:r>
              <a:r>
                <a:rPr lang="ar" sz="1200">
                  <a:solidFill>
                    <a:schemeClr val="dk1"/>
                  </a:solidFill>
                  <a:latin typeface="Mada"/>
                  <a:ea typeface="Mada"/>
                  <a:cs typeface="Mada"/>
                  <a:sym typeface="Mada"/>
                </a:rPr>
                <a:t> (Malarone): 1 tab/d ( 250 mg atovaquone /100 mg proguanil)</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One or </a:t>
              </a:r>
              <a:r>
                <a:rPr b="1" lang="ar" sz="1200">
                  <a:solidFill>
                    <a:schemeClr val="accent2"/>
                  </a:solidFill>
                  <a:latin typeface="Mada"/>
                  <a:ea typeface="Mada"/>
                  <a:cs typeface="Mada"/>
                  <a:sym typeface="Mada"/>
                </a:rPr>
                <a:t>2 weeks</a:t>
              </a:r>
              <a:r>
                <a:rPr b="1" lang="ar" sz="1200">
                  <a:solidFill>
                    <a:schemeClr val="dk1"/>
                  </a:solidFill>
                  <a:latin typeface="Mada"/>
                  <a:ea typeface="Mada"/>
                  <a:cs typeface="Mada"/>
                  <a:sym typeface="Mada"/>
                </a:rPr>
                <a:t> pre-travel, continue </a:t>
              </a:r>
              <a:r>
                <a:rPr b="1" lang="ar" sz="1200">
                  <a:solidFill>
                    <a:schemeClr val="accent2"/>
                  </a:solidFill>
                  <a:latin typeface="Mada"/>
                  <a:ea typeface="Mada"/>
                  <a:cs typeface="Mada"/>
                  <a:sym typeface="Mada"/>
                </a:rPr>
                <a:t>4 weeks</a:t>
              </a:r>
              <a:r>
                <a:rPr b="1" lang="ar" sz="1200">
                  <a:solidFill>
                    <a:schemeClr val="dk1"/>
                  </a:solidFill>
                  <a:latin typeface="Mada"/>
                  <a:ea typeface="Mada"/>
                  <a:cs typeface="Mada"/>
                  <a:sym typeface="Mada"/>
                </a:rPr>
                <a:t> after return: </a:t>
              </a:r>
              <a:r>
                <a:rPr lang="ar" sz="1200">
                  <a:solidFill>
                    <a:srgbClr val="6AA84F"/>
                  </a:solidFill>
                  <a:latin typeface="Mada"/>
                  <a:ea typeface="Mada"/>
                  <a:cs typeface="Mada"/>
                  <a:sym typeface="Mada"/>
                </a:rPr>
                <a:t>less preferred </a:t>
              </a:r>
              <a:endParaRPr sz="1200">
                <a:solidFill>
                  <a:srgbClr val="6AA84F"/>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Mefloquine 250 mg once/wk.</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Doxycycline 100 mg daily.</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Primaquine 30 mg base daily.</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Chloroquine</a:t>
              </a:r>
              <a:r>
                <a:rPr baseline="30000" lang="ar" sz="1200">
                  <a:solidFill>
                    <a:schemeClr val="dk1"/>
                  </a:solidFill>
                  <a:latin typeface="Mada"/>
                  <a:ea typeface="Mada"/>
                  <a:cs typeface="Mada"/>
                  <a:sym typeface="Mada"/>
                </a:rPr>
                <a:t>3</a:t>
              </a:r>
              <a:r>
                <a:rPr lang="ar" sz="1200">
                  <a:solidFill>
                    <a:schemeClr val="dk1"/>
                  </a:solidFill>
                  <a:latin typeface="Mada"/>
                  <a:ea typeface="Mada"/>
                  <a:cs typeface="Mada"/>
                  <a:sym typeface="Mada"/>
                </a:rPr>
                <a:t> sensitive areas:  500 mg (300 mg base) : once/wk. </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sz="1200">
                <a:solidFill>
                  <a:srgbClr val="6AA84F"/>
                </a:solidFill>
                <a:latin typeface="Mada"/>
                <a:ea typeface="Mada"/>
                <a:cs typeface="Mada"/>
                <a:sym typeface="Mada"/>
              </a:endParaRPr>
            </a:p>
            <a:p>
              <a:pPr indent="-304800" lvl="0" marL="457200" rtl="0" algn="l">
                <a:spcBef>
                  <a:spcPts val="0"/>
                </a:spcBef>
                <a:spcAft>
                  <a:spcPts val="0"/>
                </a:spcAft>
                <a:buClr>
                  <a:srgbClr val="0B5394"/>
                </a:buClr>
                <a:buSzPts val="1200"/>
                <a:buFont typeface="Mada"/>
                <a:buAutoNum type="arabicPeriod"/>
              </a:pPr>
              <a:r>
                <a:rPr lang="ar" sz="1200">
                  <a:solidFill>
                    <a:srgbClr val="0B5394"/>
                  </a:solidFill>
                  <a:latin typeface="Mada"/>
                  <a:ea typeface="Mada"/>
                  <a:cs typeface="Mada"/>
                  <a:sym typeface="Mada"/>
                </a:rPr>
                <a:t>Choice of regimen is determined by area to be visited, length of stay, level of malaria transmission, level of drug resistance, presence of underlying disease in the traveler concomitant medication taken. </a:t>
              </a:r>
              <a:endParaRPr sz="1200">
                <a:solidFill>
                  <a:srgbClr val="0B5394"/>
                </a:solidFill>
                <a:latin typeface="Mada"/>
                <a:ea typeface="Mada"/>
                <a:cs typeface="Mada"/>
                <a:sym typeface="Mada"/>
              </a:endParaRPr>
            </a:p>
            <a:p>
              <a:pPr indent="-304800" lvl="0" marL="457200" rtl="0" algn="l">
                <a:spcBef>
                  <a:spcPts val="0"/>
                </a:spcBef>
                <a:spcAft>
                  <a:spcPts val="0"/>
                </a:spcAft>
                <a:buClr>
                  <a:srgbClr val="0B5394"/>
                </a:buClr>
                <a:buSzPts val="1200"/>
                <a:buFont typeface="Mada"/>
                <a:buAutoNum type="arabicPeriod"/>
              </a:pPr>
              <a:r>
                <a:rPr b="1" lang="ar" sz="1200">
                  <a:solidFill>
                    <a:srgbClr val="0B5394"/>
                  </a:solidFill>
                  <a:latin typeface="Mada"/>
                  <a:ea typeface="Mada"/>
                  <a:cs typeface="Mada"/>
                  <a:sym typeface="Mada"/>
                </a:rPr>
                <a:t>Pregnant</a:t>
              </a:r>
              <a:r>
                <a:rPr lang="ar" sz="1200">
                  <a:solidFill>
                    <a:srgbClr val="0B5394"/>
                  </a:solidFill>
                  <a:latin typeface="Mada"/>
                  <a:ea typeface="Mada"/>
                  <a:cs typeface="Mada"/>
                  <a:sym typeface="Mada"/>
                </a:rPr>
                <a:t> and lactating women may take </a:t>
              </a:r>
              <a:r>
                <a:rPr b="1" lang="ar" sz="1200">
                  <a:solidFill>
                    <a:srgbClr val="0B5394"/>
                  </a:solidFill>
                  <a:latin typeface="Mada"/>
                  <a:ea typeface="Mada"/>
                  <a:cs typeface="Mada"/>
                  <a:sym typeface="Mada"/>
                </a:rPr>
                <a:t>proguanil</a:t>
              </a:r>
              <a:r>
                <a:rPr lang="ar" sz="1200">
                  <a:solidFill>
                    <a:srgbClr val="0B5394"/>
                  </a:solidFill>
                  <a:latin typeface="Mada"/>
                  <a:ea typeface="Mada"/>
                  <a:cs typeface="Mada"/>
                  <a:sym typeface="Mada"/>
                </a:rPr>
                <a:t> </a:t>
              </a:r>
              <a:r>
                <a:rPr lang="ar" sz="1200" u="sng">
                  <a:solidFill>
                    <a:srgbClr val="0B5394"/>
                  </a:solidFill>
                  <a:latin typeface="Mada"/>
                  <a:ea typeface="Mada"/>
                  <a:cs typeface="Mada"/>
                  <a:sym typeface="Mada"/>
                </a:rPr>
                <a:t>or</a:t>
              </a:r>
              <a:r>
                <a:rPr lang="ar" sz="1200">
                  <a:solidFill>
                    <a:srgbClr val="0B5394"/>
                  </a:solidFill>
                  <a:latin typeface="Mada"/>
                  <a:ea typeface="Mada"/>
                  <a:cs typeface="Mada"/>
                  <a:sym typeface="Mada"/>
                </a:rPr>
                <a:t> </a:t>
              </a:r>
              <a:r>
                <a:rPr b="1" lang="ar" sz="1200">
                  <a:solidFill>
                    <a:srgbClr val="0B5394"/>
                  </a:solidFill>
                  <a:latin typeface="Mada"/>
                  <a:ea typeface="Mada"/>
                  <a:cs typeface="Mada"/>
                  <a:sym typeface="Mada"/>
                </a:rPr>
                <a:t>chloroquine</a:t>
              </a:r>
              <a:r>
                <a:rPr lang="ar" sz="1200">
                  <a:solidFill>
                    <a:srgbClr val="0B5394"/>
                  </a:solidFill>
                  <a:latin typeface="Mada"/>
                  <a:ea typeface="Mada"/>
                  <a:cs typeface="Mada"/>
                  <a:sym typeface="Mada"/>
                </a:rPr>
                <a:t> safely. Avoid Malarone in pregnancy.</a:t>
              </a:r>
              <a:endParaRPr sz="1200">
                <a:solidFill>
                  <a:srgbClr val="0B5394"/>
                </a:solidFill>
                <a:latin typeface="Mada"/>
                <a:ea typeface="Mada"/>
                <a:cs typeface="Mada"/>
                <a:sym typeface="Mada"/>
              </a:endParaRPr>
            </a:p>
            <a:p>
              <a:pPr indent="-304800" lvl="0" marL="457200" rtl="0" algn="l">
                <a:spcBef>
                  <a:spcPts val="0"/>
                </a:spcBef>
                <a:spcAft>
                  <a:spcPts val="0"/>
                </a:spcAft>
                <a:buClr>
                  <a:srgbClr val="0B5394"/>
                </a:buClr>
                <a:buSzPts val="1200"/>
                <a:buFont typeface="Mada"/>
                <a:buAutoNum type="arabicPeriod"/>
              </a:pPr>
              <a:r>
                <a:rPr b="1" lang="ar" sz="1200">
                  <a:solidFill>
                    <a:srgbClr val="0B5394"/>
                  </a:solidFill>
                  <a:latin typeface="Mada"/>
                  <a:ea typeface="Mada"/>
                  <a:cs typeface="Mada"/>
                  <a:sym typeface="Mada"/>
                </a:rPr>
                <a:t>Chloroquine</a:t>
              </a:r>
              <a:r>
                <a:rPr lang="ar" sz="1200">
                  <a:solidFill>
                    <a:srgbClr val="0B5394"/>
                  </a:solidFill>
                  <a:latin typeface="Mada"/>
                  <a:ea typeface="Mada"/>
                  <a:cs typeface="Mada"/>
                  <a:sym typeface="Mada"/>
                </a:rPr>
                <a:t> should not be taken continuously as a prophylactic for more than 5 years without regular ophthalmic examination, as it may cause </a:t>
              </a:r>
              <a:r>
                <a:rPr b="1" lang="ar" sz="1200">
                  <a:solidFill>
                    <a:srgbClr val="CC0000"/>
                  </a:solidFill>
                  <a:latin typeface="Mada"/>
                  <a:ea typeface="Mada"/>
                  <a:cs typeface="Mada"/>
                  <a:sym typeface="Mada"/>
                </a:rPr>
                <a:t>irreversible retinopathy</a:t>
              </a:r>
              <a:r>
                <a:rPr lang="ar" sz="1200">
                  <a:solidFill>
                    <a:srgbClr val="0B5394"/>
                  </a:solidFill>
                  <a:latin typeface="Mada"/>
                  <a:ea typeface="Mada"/>
                  <a:cs typeface="Mada"/>
                  <a:sym typeface="Mada"/>
                </a:rPr>
                <a:t>.</a:t>
              </a:r>
              <a:endParaRPr sz="1600">
                <a:solidFill>
                  <a:srgbClr val="6AA84F"/>
                </a:solidFill>
                <a:latin typeface="Mada"/>
                <a:ea typeface="Mada"/>
                <a:cs typeface="Mada"/>
                <a:sym typeface="Mada"/>
              </a:endParaRPr>
            </a:p>
          </p:txBody>
        </p:sp>
      </p:grpSp>
      <p:sp>
        <p:nvSpPr>
          <p:cNvPr id="470" name="Google Shape;470;p20"/>
          <p:cNvSpPr txBox="1"/>
          <p:nvPr/>
        </p:nvSpPr>
        <p:spPr>
          <a:xfrm>
            <a:off x="225600" y="8473500"/>
            <a:ext cx="7108800" cy="1161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Malaria Vaccine: </a:t>
            </a:r>
            <a:r>
              <a:rPr lang="ar" sz="1200">
                <a:solidFill>
                  <a:srgbClr val="999999"/>
                </a:solidFill>
                <a:latin typeface="Mada"/>
                <a:ea typeface="Mada"/>
                <a:cs typeface="Mada"/>
                <a:sym typeface="Mada"/>
              </a:rPr>
              <a:t>skipped by the dr</a:t>
            </a:r>
            <a:endParaRPr sz="1200">
              <a:solidFill>
                <a:srgbClr val="999999"/>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RTS,S/AS01 (Mosquirix).</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Engineered from T-cell epitope in the pre-erythrocytic circumsporozoite protein (CSP) of PF malaria parasite and the envelope protein of HBsAg with an adjuvant AS01.</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Efficacy of 25-50% in infants and young children.</a:t>
            </a:r>
            <a:endParaRPr sz="1200">
              <a:solidFill>
                <a:schemeClr val="dk1"/>
              </a:solidFill>
              <a:latin typeface="Mada"/>
              <a:ea typeface="Mada"/>
              <a:cs typeface="Mada"/>
              <a:sym typeface="Mada"/>
            </a:endParaRPr>
          </a:p>
        </p:txBody>
      </p:sp>
      <p:sp>
        <p:nvSpPr>
          <p:cNvPr id="471" name="Google Shape;471;p20"/>
          <p:cNvSpPr txBox="1"/>
          <p:nvPr/>
        </p:nvSpPr>
        <p:spPr>
          <a:xfrm>
            <a:off x="410110" y="946766"/>
            <a:ext cx="3225600" cy="5193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Prevention </a:t>
            </a:r>
            <a:endParaRPr b="1" sz="2200">
              <a:highlight>
                <a:schemeClr val="accent4"/>
              </a:highlight>
              <a:latin typeface="Mada"/>
              <a:ea typeface="Mada"/>
              <a:cs typeface="Mada"/>
              <a:sym typeface="Mada"/>
            </a:endParaRPr>
          </a:p>
        </p:txBody>
      </p:sp>
      <p:sp>
        <p:nvSpPr>
          <p:cNvPr id="472" name="Google Shape;472;p20"/>
          <p:cNvSpPr txBox="1"/>
          <p:nvPr/>
        </p:nvSpPr>
        <p:spPr>
          <a:xfrm>
            <a:off x="343550" y="1367825"/>
            <a:ext cx="6925800" cy="2404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When travelling to malaria endemic areas:</a:t>
            </a:r>
            <a:endParaRPr b="1"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Avoid mosquito bites .</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Wear long sleeved shirts and long trousers.</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Sleep in well–screened or air-conditioned rooms.</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Permethrin impregnated bed nets.</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Use bednetting of good quality with small mesh that is not damaged and impregnated with permethrin.</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Apply insect repellent containing no more than 30% DEET, or use 20% or greater Picaridin.</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At dusk, spray aerosolized insecticides (such as those containing pyrethrins) in living and sleeping areas.</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Chemoprophylaxis.</a:t>
            </a:r>
            <a:endParaRPr b="1" sz="1200">
              <a:solidFill>
                <a:schemeClr val="dk1"/>
              </a:solidFill>
              <a:latin typeface="Mada"/>
              <a:ea typeface="Mada"/>
              <a:cs typeface="Mada"/>
              <a:sym typeface="Mada"/>
            </a:endParaRPr>
          </a:p>
        </p:txBody>
      </p:sp>
      <p:sp>
        <p:nvSpPr>
          <p:cNvPr id="473" name="Google Shape;473;p20"/>
          <p:cNvSpPr/>
          <p:nvPr/>
        </p:nvSpPr>
        <p:spPr>
          <a:xfrm rot="-3321">
            <a:off x="790875" y="5422751"/>
            <a:ext cx="310500" cy="2316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0"/>
          <p:cNvSpPr/>
          <p:nvPr/>
        </p:nvSpPr>
        <p:spPr>
          <a:xfrm>
            <a:off x="5565638" y="3715952"/>
            <a:ext cx="1023000" cy="10020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0"/>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Malaria</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1"/>
          <p:cNvSpPr/>
          <p:nvPr/>
        </p:nvSpPr>
        <p:spPr>
          <a:xfrm>
            <a:off x="138580" y="4908625"/>
            <a:ext cx="3547800" cy="777000"/>
          </a:xfrm>
          <a:prstGeom prst="rect">
            <a:avLst/>
          </a:prstGeom>
          <a:solidFill>
            <a:schemeClr val="lt2"/>
          </a:solidFill>
          <a:ln>
            <a:noFill/>
          </a:ln>
        </p:spPr>
        <p:txBody>
          <a:bodyPr anchorCtr="0" anchor="ctr"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Incubation </a:t>
            </a:r>
            <a:r>
              <a:rPr b="1" lang="ar" sz="1100">
                <a:solidFill>
                  <a:schemeClr val="dk1"/>
                </a:solidFill>
                <a:latin typeface="Mada"/>
                <a:ea typeface="Mada"/>
                <a:cs typeface="Mada"/>
                <a:sym typeface="Mada"/>
              </a:rPr>
              <a:t>6-30 days</a:t>
            </a:r>
            <a:r>
              <a:rPr lang="ar" sz="1100">
                <a:solidFill>
                  <a:schemeClr val="dk1"/>
                </a:solidFill>
                <a:latin typeface="Mada"/>
                <a:ea typeface="Mada"/>
                <a:cs typeface="Mada"/>
                <a:sym typeface="Mada"/>
              </a:rPr>
              <a:t>, mostly South and Southeast Asia, fecal-oral transmission.</a:t>
            </a:r>
            <a:endParaRPr sz="1100">
              <a:solidFill>
                <a:schemeClr val="dk1"/>
              </a:solidFill>
              <a:latin typeface="Mada"/>
              <a:ea typeface="Mada"/>
              <a:cs typeface="Mada"/>
              <a:sym typeface="Mada"/>
            </a:endParaRPr>
          </a:p>
          <a:p>
            <a:pPr indent="-298450" lvl="0" marL="457200" rtl="0" algn="l">
              <a:spcBef>
                <a:spcPts val="0"/>
              </a:spcBef>
              <a:spcAft>
                <a:spcPts val="0"/>
              </a:spcAft>
              <a:buSzPts val="1100"/>
              <a:buFont typeface="Mada"/>
              <a:buChar char="●"/>
            </a:pPr>
            <a:r>
              <a:rPr b="1" lang="ar" sz="1100">
                <a:solidFill>
                  <a:schemeClr val="dk1"/>
                </a:solidFill>
                <a:latin typeface="Mada"/>
                <a:ea typeface="Mada"/>
                <a:cs typeface="Mada"/>
                <a:sym typeface="Mada"/>
              </a:rPr>
              <a:t>Diagnosis</a:t>
            </a:r>
            <a:r>
              <a:rPr lang="ar" sz="1100">
                <a:solidFill>
                  <a:schemeClr val="dk1"/>
                </a:solidFill>
                <a:latin typeface="Mada"/>
                <a:ea typeface="Mada"/>
                <a:cs typeface="Mada"/>
                <a:sym typeface="Mada"/>
              </a:rPr>
              <a:t>: blood culture.  Avoid Widal test </a:t>
            </a:r>
            <a:r>
              <a:rPr lang="ar" sz="1100">
                <a:solidFill>
                  <a:srgbClr val="6AA84F"/>
                </a:solidFill>
                <a:latin typeface="Mada"/>
                <a:ea typeface="Mada"/>
                <a:cs typeface="Mada"/>
                <a:sym typeface="Mada"/>
              </a:rPr>
              <a:t>can give a false -ve or false +ve.</a:t>
            </a:r>
            <a:endParaRPr/>
          </a:p>
        </p:txBody>
      </p:sp>
      <p:sp>
        <p:nvSpPr>
          <p:cNvPr id="481" name="Google Shape;481;p21"/>
          <p:cNvSpPr/>
          <p:nvPr/>
        </p:nvSpPr>
        <p:spPr>
          <a:xfrm>
            <a:off x="138584" y="3304650"/>
            <a:ext cx="3547800" cy="92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7-30 day</a:t>
            </a:r>
            <a:r>
              <a:rPr lang="ar" sz="1100">
                <a:solidFill>
                  <a:schemeClr val="dk1"/>
                </a:solidFill>
                <a:latin typeface="Mada"/>
                <a:ea typeface="Mada"/>
                <a:cs typeface="Mada"/>
                <a:sym typeface="Mada"/>
              </a:rPr>
              <a:t> incubation for P. falciparum, widespread but very high risk in Africa, vectorborne. (Anopheles).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Diagnosis</a:t>
            </a:r>
            <a:r>
              <a:rPr lang="ar" sz="1100">
                <a:solidFill>
                  <a:schemeClr val="dk1"/>
                </a:solidFill>
                <a:latin typeface="Mada"/>
                <a:ea typeface="Mada"/>
                <a:cs typeface="Mada"/>
                <a:sym typeface="Mada"/>
              </a:rPr>
              <a:t>:  blood smear, PCR, malaria RDT (rapid diagnostic test).</a:t>
            </a:r>
            <a:endParaRPr sz="1100">
              <a:solidFill>
                <a:schemeClr val="dk1"/>
              </a:solidFill>
              <a:latin typeface="Mada"/>
              <a:ea typeface="Mada"/>
              <a:cs typeface="Mada"/>
              <a:sym typeface="Mada"/>
            </a:endParaRPr>
          </a:p>
          <a:p>
            <a:pPr indent="0" lvl="0" marL="0" rtl="0" algn="l">
              <a:spcBef>
                <a:spcPts val="0"/>
              </a:spcBef>
              <a:spcAft>
                <a:spcPts val="0"/>
              </a:spcAft>
              <a:buNone/>
            </a:pPr>
            <a:r>
              <a:t/>
            </a:r>
            <a:endParaRPr/>
          </a:p>
        </p:txBody>
      </p:sp>
      <p:sp>
        <p:nvSpPr>
          <p:cNvPr id="482" name="Google Shape;482;p21"/>
          <p:cNvSpPr/>
          <p:nvPr/>
        </p:nvSpPr>
        <p:spPr>
          <a:xfrm>
            <a:off x="138575" y="2077450"/>
            <a:ext cx="5630400" cy="562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4-7 day</a:t>
            </a:r>
            <a:r>
              <a:rPr lang="ar" sz="1100">
                <a:solidFill>
                  <a:schemeClr val="dk1"/>
                </a:solidFill>
                <a:latin typeface="Mada"/>
                <a:ea typeface="Mada"/>
                <a:cs typeface="Mada"/>
                <a:sym typeface="Mada"/>
              </a:rPr>
              <a:t> incubation, widespread in tropics (increasing in Africa), vector borne (Aedes).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Diagnosis</a:t>
            </a:r>
            <a:r>
              <a:rPr lang="ar" sz="1100">
                <a:solidFill>
                  <a:schemeClr val="dk1"/>
                </a:solidFill>
                <a:latin typeface="Mada"/>
                <a:ea typeface="Mada"/>
                <a:cs typeface="Mada"/>
                <a:sym typeface="Mada"/>
              </a:rPr>
              <a:t>: PCR, NS1 antigen; IgM only after day 4.</a:t>
            </a:r>
            <a:endParaRPr sz="1100">
              <a:solidFill>
                <a:schemeClr val="dk1"/>
              </a:solidFill>
              <a:latin typeface="Mada"/>
              <a:ea typeface="Mada"/>
              <a:cs typeface="Mada"/>
              <a:sym typeface="Mada"/>
            </a:endParaRPr>
          </a:p>
          <a:p>
            <a:pPr indent="0" lvl="0" marL="0" rtl="0" algn="l">
              <a:spcBef>
                <a:spcPts val="0"/>
              </a:spcBef>
              <a:spcAft>
                <a:spcPts val="0"/>
              </a:spcAft>
              <a:buNone/>
            </a:pPr>
            <a:r>
              <a:t/>
            </a:r>
            <a:endParaRPr/>
          </a:p>
        </p:txBody>
      </p:sp>
      <p:sp>
        <p:nvSpPr>
          <p:cNvPr id="483" name="Google Shape;483;p21"/>
          <p:cNvSpPr/>
          <p:nvPr/>
        </p:nvSpPr>
        <p:spPr>
          <a:xfrm>
            <a:off x="116613" y="7591096"/>
            <a:ext cx="3547800" cy="1301100"/>
          </a:xfrm>
          <a:prstGeom prst="rect">
            <a:avLst/>
          </a:prstGeom>
          <a:solidFill>
            <a:schemeClr val="lt2"/>
          </a:solidFill>
          <a:ln>
            <a:noFill/>
          </a:ln>
        </p:spPr>
        <p:txBody>
          <a:bodyPr anchorCtr="0" anchor="ctr"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Incubation </a:t>
            </a:r>
            <a:r>
              <a:rPr b="1" lang="ar" sz="1100">
                <a:solidFill>
                  <a:schemeClr val="dk1"/>
                </a:solidFill>
                <a:latin typeface="Mada"/>
                <a:ea typeface="Mada"/>
                <a:cs typeface="Mada"/>
                <a:sym typeface="Mada"/>
              </a:rPr>
              <a:t>3-14 days</a:t>
            </a:r>
            <a:r>
              <a:rPr lang="ar" sz="1100">
                <a:solidFill>
                  <a:schemeClr val="dk1"/>
                </a:solidFill>
                <a:latin typeface="Mada"/>
                <a:ea typeface="Mada"/>
                <a:cs typeface="Mada"/>
                <a:sym typeface="Mada"/>
              </a:rPr>
              <a:t>, mostly Southeast Asia, little risk in Americas and Caribbean since 2016, vector borne (Aedes).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Diagnosis</a:t>
            </a:r>
            <a:r>
              <a:rPr lang="ar" sz="1100">
                <a:solidFill>
                  <a:schemeClr val="dk1"/>
                </a:solidFill>
                <a:latin typeface="Mada"/>
                <a:ea typeface="Mada"/>
                <a:cs typeface="Mada"/>
                <a:sym typeface="Mada"/>
              </a:rPr>
              <a:t>: PCR of blood or urine, IgM (high false-positive rate), Viral Neutralization is definitive, no testing available in someone with previous flavivirus infection of any kind.</a:t>
            </a:r>
            <a:endParaRPr sz="1100">
              <a:solidFill>
                <a:schemeClr val="dk1"/>
              </a:solidFill>
              <a:latin typeface="Mada"/>
              <a:ea typeface="Mada"/>
              <a:cs typeface="Mada"/>
              <a:sym typeface="Mada"/>
            </a:endParaRPr>
          </a:p>
        </p:txBody>
      </p:sp>
      <p:sp>
        <p:nvSpPr>
          <p:cNvPr id="484" name="Google Shape;484;p21"/>
          <p:cNvSpPr/>
          <p:nvPr/>
        </p:nvSpPr>
        <p:spPr>
          <a:xfrm>
            <a:off x="138584" y="6346516"/>
            <a:ext cx="3547800" cy="610800"/>
          </a:xfrm>
          <a:prstGeom prst="rect">
            <a:avLst/>
          </a:prstGeom>
          <a:solidFill>
            <a:schemeClr val="lt2"/>
          </a:solidFill>
          <a:ln>
            <a:noFill/>
          </a:ln>
        </p:spPr>
        <p:txBody>
          <a:bodyPr anchorCtr="0" anchor="ctr"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4-7 day</a:t>
            </a:r>
            <a:r>
              <a:rPr lang="ar" sz="1100">
                <a:solidFill>
                  <a:schemeClr val="dk1"/>
                </a:solidFill>
                <a:latin typeface="Mada"/>
                <a:ea typeface="Mada"/>
                <a:cs typeface="Mada"/>
                <a:sym typeface="Mada"/>
              </a:rPr>
              <a:t> incubation, widespread in tropics, vector borne (Aedes)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Diagnosis</a:t>
            </a:r>
            <a:r>
              <a:rPr lang="ar" sz="1100">
                <a:solidFill>
                  <a:schemeClr val="dk1"/>
                </a:solidFill>
                <a:latin typeface="Mada"/>
                <a:ea typeface="Mada"/>
                <a:cs typeface="Mada"/>
                <a:sym typeface="Mada"/>
              </a:rPr>
              <a:t>: PCR; IgM only after day 4.</a:t>
            </a:r>
            <a:endParaRPr/>
          </a:p>
        </p:txBody>
      </p:sp>
      <p:cxnSp>
        <p:nvCxnSpPr>
          <p:cNvPr id="485" name="Google Shape;485;p21"/>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486" name="Google Shape;486;p21"/>
          <p:cNvSpPr txBox="1"/>
          <p:nvPr>
            <p:ph idx="12" type="sldNum"/>
          </p:nvPr>
        </p:nvSpPr>
        <p:spPr>
          <a:xfrm>
            <a:off x="7106400" y="2"/>
            <a:ext cx="453600" cy="562200"/>
          </a:xfrm>
          <a:prstGeom prst="rect">
            <a:avLst/>
          </a:prstGeom>
          <a:solidFill>
            <a:schemeClr val="accent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b="1" lang="ar" sz="1700">
                <a:solidFill>
                  <a:schemeClr val="lt1"/>
                </a:solidFill>
                <a:latin typeface="Exo"/>
                <a:ea typeface="Exo"/>
                <a:cs typeface="Exo"/>
                <a:sym typeface="Exo"/>
              </a:rPr>
              <a:t>‹#›</a:t>
            </a:fld>
            <a:endParaRPr b="1" sz="1700">
              <a:solidFill>
                <a:schemeClr val="lt1"/>
              </a:solidFill>
              <a:latin typeface="Exo"/>
              <a:ea typeface="Exo"/>
              <a:cs typeface="Exo"/>
              <a:sym typeface="Exo"/>
            </a:endParaRPr>
          </a:p>
        </p:txBody>
      </p:sp>
      <p:sp>
        <p:nvSpPr>
          <p:cNvPr id="487" name="Google Shape;487;p21"/>
          <p:cNvSpPr/>
          <p:nvPr/>
        </p:nvSpPr>
        <p:spPr>
          <a:xfrm>
            <a:off x="592174" y="1685712"/>
            <a:ext cx="1836900" cy="391800"/>
          </a:xfrm>
          <a:prstGeom prst="rect">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100">
                <a:solidFill>
                  <a:srgbClr val="FFFFFF"/>
                </a:solidFill>
                <a:latin typeface="Mada"/>
                <a:ea typeface="Mada"/>
                <a:cs typeface="Mada"/>
                <a:sym typeface="Mada"/>
              </a:rPr>
              <a:t>Dengue (flavivirus)</a:t>
            </a:r>
            <a:r>
              <a:rPr lang="ar" sz="1100">
                <a:solidFill>
                  <a:srgbClr val="FFFFFF"/>
                </a:solidFill>
                <a:latin typeface="Mada"/>
                <a:ea typeface="Mada"/>
                <a:cs typeface="Mada"/>
                <a:sym typeface="Mada"/>
              </a:rPr>
              <a:t>:</a:t>
            </a:r>
            <a:endParaRPr>
              <a:solidFill>
                <a:srgbClr val="FFFFFF"/>
              </a:solidFill>
            </a:endParaRPr>
          </a:p>
        </p:txBody>
      </p:sp>
      <p:sp>
        <p:nvSpPr>
          <p:cNvPr id="488" name="Google Shape;488;p21"/>
          <p:cNvSpPr/>
          <p:nvPr/>
        </p:nvSpPr>
        <p:spPr>
          <a:xfrm>
            <a:off x="592174" y="2912838"/>
            <a:ext cx="1836900" cy="391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rPr b="1" lang="ar" sz="1100">
                <a:solidFill>
                  <a:srgbClr val="FFFFFF"/>
                </a:solidFill>
                <a:latin typeface="Mada"/>
                <a:ea typeface="Mada"/>
                <a:cs typeface="Mada"/>
                <a:sym typeface="Mada"/>
              </a:rPr>
              <a:t>Malaria (Plasmodia sp.):</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p:txBody>
      </p:sp>
      <p:sp>
        <p:nvSpPr>
          <p:cNvPr id="489" name="Google Shape;489;p21"/>
          <p:cNvSpPr txBox="1"/>
          <p:nvPr/>
        </p:nvSpPr>
        <p:spPr>
          <a:xfrm>
            <a:off x="1355300" y="0"/>
            <a:ext cx="4827000" cy="50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Travel </a:t>
            </a:r>
            <a:endParaRPr b="1" sz="2600">
              <a:latin typeface="Mada"/>
              <a:ea typeface="Mada"/>
              <a:cs typeface="Mada"/>
              <a:sym typeface="Mada"/>
            </a:endParaRPr>
          </a:p>
          <a:p>
            <a:pPr indent="0" lvl="0" marL="45720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490" name="Google Shape;490;p21"/>
          <p:cNvSpPr txBox="1"/>
          <p:nvPr/>
        </p:nvSpPr>
        <p:spPr>
          <a:xfrm>
            <a:off x="247500" y="801650"/>
            <a:ext cx="4561500" cy="610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Fever in Returning Travelers</a:t>
            </a:r>
            <a:endParaRPr b="1" sz="2200">
              <a:highlight>
                <a:schemeClr val="accent4"/>
              </a:highlight>
              <a:latin typeface="Mada"/>
              <a:ea typeface="Mada"/>
              <a:cs typeface="Mada"/>
              <a:sym typeface="Mada"/>
            </a:endParaRPr>
          </a:p>
        </p:txBody>
      </p:sp>
      <p:sp>
        <p:nvSpPr>
          <p:cNvPr id="491" name="Google Shape;491;p21"/>
          <p:cNvSpPr txBox="1"/>
          <p:nvPr/>
        </p:nvSpPr>
        <p:spPr>
          <a:xfrm>
            <a:off x="0" y="1080150"/>
            <a:ext cx="7560000" cy="697200"/>
          </a:xfrm>
          <a:prstGeom prst="rect">
            <a:avLst/>
          </a:prstGeom>
          <a:noFill/>
          <a:ln>
            <a:noFill/>
          </a:ln>
        </p:spPr>
        <p:txBody>
          <a:bodyPr anchorCtr="0" anchor="t" bIns="232875" lIns="232875" spcFirstLastPara="1" rIns="232875" wrap="square" tIns="232875">
            <a:noAutofit/>
          </a:bodyPr>
          <a:lstStyle/>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The </a:t>
            </a:r>
            <a:r>
              <a:rPr b="1" lang="ar" sz="1200">
                <a:latin typeface="Mada"/>
                <a:ea typeface="Mada"/>
                <a:cs typeface="Mada"/>
                <a:sym typeface="Mada"/>
              </a:rPr>
              <a:t>most common</a:t>
            </a:r>
            <a:r>
              <a:rPr lang="ar" sz="1200">
                <a:latin typeface="Mada"/>
                <a:ea typeface="Mada"/>
                <a:cs typeface="Mada"/>
                <a:sym typeface="Mada"/>
              </a:rPr>
              <a:t> etiologies of fever in returning travelers are listed first:</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492" name="Google Shape;492;p21"/>
          <p:cNvSpPr/>
          <p:nvPr/>
        </p:nvSpPr>
        <p:spPr>
          <a:xfrm>
            <a:off x="592150" y="4516800"/>
            <a:ext cx="1836900" cy="391800"/>
          </a:xfrm>
          <a:prstGeom prst="rect">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rPr b="1" lang="ar" sz="1100">
                <a:solidFill>
                  <a:srgbClr val="FFFFFF"/>
                </a:solidFill>
                <a:latin typeface="Mada"/>
                <a:ea typeface="Mada"/>
                <a:cs typeface="Mada"/>
                <a:sym typeface="Mada"/>
              </a:rPr>
              <a:t>Typhoid fever</a:t>
            </a:r>
            <a:endParaRPr b="1" sz="1100">
              <a:solidFill>
                <a:srgbClr val="FFFFFF"/>
              </a:solidFill>
              <a:latin typeface="Mada"/>
              <a:ea typeface="Mada"/>
              <a:cs typeface="Mada"/>
              <a:sym typeface="Mada"/>
            </a:endParaRPr>
          </a:p>
          <a:p>
            <a:pPr indent="0" lvl="0" marL="0" rtl="0" algn="ctr">
              <a:spcBef>
                <a:spcPts val="0"/>
              </a:spcBef>
              <a:spcAft>
                <a:spcPts val="0"/>
              </a:spcAft>
              <a:buNone/>
            </a:pPr>
            <a:r>
              <a:rPr b="1" lang="ar" sz="1100">
                <a:solidFill>
                  <a:srgbClr val="FFFFFF"/>
                </a:solidFill>
                <a:latin typeface="Mada"/>
                <a:ea typeface="Mada"/>
                <a:cs typeface="Mada"/>
                <a:sym typeface="Mada"/>
              </a:rPr>
              <a:t> (Salmonella sp.):</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p:txBody>
      </p:sp>
      <p:sp>
        <p:nvSpPr>
          <p:cNvPr id="493" name="Google Shape;493;p21"/>
          <p:cNvSpPr/>
          <p:nvPr/>
        </p:nvSpPr>
        <p:spPr>
          <a:xfrm>
            <a:off x="592186" y="5954719"/>
            <a:ext cx="1836900" cy="391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rPr b="1" lang="ar" sz="1100">
                <a:solidFill>
                  <a:srgbClr val="FFFFFF"/>
                </a:solidFill>
                <a:latin typeface="Mada"/>
                <a:ea typeface="Mada"/>
                <a:cs typeface="Mada"/>
                <a:sym typeface="Mada"/>
              </a:rPr>
              <a:t>Chikungunya virus:</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p:txBody>
      </p:sp>
      <p:sp>
        <p:nvSpPr>
          <p:cNvPr id="494" name="Google Shape;494;p21"/>
          <p:cNvSpPr txBox="1"/>
          <p:nvPr/>
        </p:nvSpPr>
        <p:spPr>
          <a:xfrm>
            <a:off x="138584" y="1685662"/>
            <a:ext cx="453600" cy="3918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solidFill>
                  <a:srgbClr val="FFFFFF"/>
                </a:solidFill>
                <a:latin typeface="Bree Serif"/>
                <a:ea typeface="Bree Serif"/>
                <a:cs typeface="Bree Serif"/>
                <a:sym typeface="Bree Serif"/>
              </a:rPr>
              <a:t>01</a:t>
            </a:r>
            <a:endParaRPr b="1" sz="1600">
              <a:solidFill>
                <a:srgbClr val="FFFFFF"/>
              </a:solidFill>
              <a:latin typeface="Bree Serif"/>
              <a:ea typeface="Bree Serif"/>
              <a:cs typeface="Bree Serif"/>
              <a:sym typeface="Bree Serif"/>
            </a:endParaRPr>
          </a:p>
        </p:txBody>
      </p:sp>
      <p:sp>
        <p:nvSpPr>
          <p:cNvPr id="495" name="Google Shape;495;p21"/>
          <p:cNvSpPr/>
          <p:nvPr/>
        </p:nvSpPr>
        <p:spPr>
          <a:xfrm>
            <a:off x="570211" y="7199296"/>
            <a:ext cx="1836900" cy="391800"/>
          </a:xfrm>
          <a:prstGeom prst="rect">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rPr b="1" lang="ar" sz="1100">
                <a:solidFill>
                  <a:srgbClr val="FFFFFF"/>
                </a:solidFill>
                <a:latin typeface="Mada"/>
                <a:ea typeface="Mada"/>
                <a:cs typeface="Mada"/>
                <a:sym typeface="Mada"/>
              </a:rPr>
              <a:t>Zika virus</a:t>
            </a:r>
            <a:r>
              <a:rPr b="1" lang="ar" sz="1100">
                <a:solidFill>
                  <a:srgbClr val="FFFFFF"/>
                </a:solidFill>
                <a:latin typeface="Mada"/>
                <a:ea typeface="Mada"/>
                <a:cs typeface="Mada"/>
                <a:sym typeface="Mada"/>
              </a:rPr>
              <a:t>:</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p:txBody>
      </p:sp>
      <p:sp>
        <p:nvSpPr>
          <p:cNvPr id="496" name="Google Shape;496;p21"/>
          <p:cNvSpPr txBox="1"/>
          <p:nvPr/>
        </p:nvSpPr>
        <p:spPr>
          <a:xfrm>
            <a:off x="138584" y="2912838"/>
            <a:ext cx="453600" cy="3918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solidFill>
                  <a:srgbClr val="FFFFFF"/>
                </a:solidFill>
                <a:latin typeface="Bree Serif"/>
                <a:ea typeface="Bree Serif"/>
                <a:cs typeface="Bree Serif"/>
                <a:sym typeface="Bree Serif"/>
              </a:rPr>
              <a:t>02</a:t>
            </a:r>
            <a:endParaRPr b="1" sz="1600">
              <a:solidFill>
                <a:srgbClr val="FFFFFF"/>
              </a:solidFill>
              <a:latin typeface="Bree Serif"/>
              <a:ea typeface="Bree Serif"/>
              <a:cs typeface="Bree Serif"/>
              <a:sym typeface="Bree Serif"/>
            </a:endParaRPr>
          </a:p>
        </p:txBody>
      </p:sp>
      <p:sp>
        <p:nvSpPr>
          <p:cNvPr id="497" name="Google Shape;497;p21"/>
          <p:cNvSpPr txBox="1"/>
          <p:nvPr/>
        </p:nvSpPr>
        <p:spPr>
          <a:xfrm>
            <a:off x="138571" y="4516788"/>
            <a:ext cx="453600" cy="3918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solidFill>
                  <a:srgbClr val="FFFFFF"/>
                </a:solidFill>
                <a:latin typeface="Bree Serif"/>
                <a:ea typeface="Bree Serif"/>
                <a:cs typeface="Bree Serif"/>
                <a:sym typeface="Bree Serif"/>
              </a:rPr>
              <a:t>03</a:t>
            </a:r>
            <a:endParaRPr b="1" sz="1600">
              <a:solidFill>
                <a:srgbClr val="FFFFFF"/>
              </a:solidFill>
              <a:latin typeface="Bree Serif"/>
              <a:ea typeface="Bree Serif"/>
              <a:cs typeface="Bree Serif"/>
              <a:sym typeface="Bree Serif"/>
            </a:endParaRPr>
          </a:p>
        </p:txBody>
      </p:sp>
      <p:sp>
        <p:nvSpPr>
          <p:cNvPr id="498" name="Google Shape;498;p21"/>
          <p:cNvSpPr txBox="1"/>
          <p:nvPr/>
        </p:nvSpPr>
        <p:spPr>
          <a:xfrm>
            <a:off x="138584" y="5954702"/>
            <a:ext cx="453600" cy="3918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solidFill>
                  <a:srgbClr val="FFFFFF"/>
                </a:solidFill>
                <a:latin typeface="Bree Serif"/>
                <a:ea typeface="Bree Serif"/>
                <a:cs typeface="Bree Serif"/>
                <a:sym typeface="Bree Serif"/>
              </a:rPr>
              <a:t>04</a:t>
            </a:r>
            <a:endParaRPr b="1" sz="1600">
              <a:solidFill>
                <a:srgbClr val="FFFFFF"/>
              </a:solidFill>
              <a:latin typeface="Bree Serif"/>
              <a:ea typeface="Bree Serif"/>
              <a:cs typeface="Bree Serif"/>
              <a:sym typeface="Bree Serif"/>
            </a:endParaRPr>
          </a:p>
        </p:txBody>
      </p:sp>
      <p:sp>
        <p:nvSpPr>
          <p:cNvPr id="499" name="Google Shape;499;p21"/>
          <p:cNvSpPr txBox="1"/>
          <p:nvPr/>
        </p:nvSpPr>
        <p:spPr>
          <a:xfrm>
            <a:off x="116609" y="7199291"/>
            <a:ext cx="453600" cy="3918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solidFill>
                  <a:srgbClr val="FFFFFF"/>
                </a:solidFill>
                <a:latin typeface="Bree Serif"/>
                <a:ea typeface="Bree Serif"/>
                <a:cs typeface="Bree Serif"/>
                <a:sym typeface="Bree Serif"/>
              </a:rPr>
              <a:t>05</a:t>
            </a:r>
            <a:endParaRPr b="1" sz="1600">
              <a:solidFill>
                <a:srgbClr val="FFFFFF"/>
              </a:solidFill>
              <a:latin typeface="Bree Serif"/>
              <a:ea typeface="Bree Serif"/>
              <a:cs typeface="Bree Serif"/>
              <a:sym typeface="Bree Serif"/>
            </a:endParaRPr>
          </a:p>
        </p:txBody>
      </p:sp>
      <p:sp>
        <p:nvSpPr>
          <p:cNvPr id="500" name="Google Shape;500;p21"/>
          <p:cNvSpPr/>
          <p:nvPr/>
        </p:nvSpPr>
        <p:spPr>
          <a:xfrm>
            <a:off x="105413" y="9525973"/>
            <a:ext cx="3547800" cy="928200"/>
          </a:xfrm>
          <a:prstGeom prst="rect">
            <a:avLst/>
          </a:prstGeom>
          <a:solidFill>
            <a:schemeClr val="lt2"/>
          </a:solidFill>
          <a:ln>
            <a:noFill/>
          </a:ln>
        </p:spPr>
        <p:txBody>
          <a:bodyPr anchorCtr="0" anchor="ctr"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Incubation most commonly</a:t>
            </a:r>
            <a:r>
              <a:rPr b="1" lang="ar" sz="1100">
                <a:solidFill>
                  <a:schemeClr val="dk1"/>
                </a:solidFill>
                <a:latin typeface="Mada"/>
                <a:ea typeface="Mada"/>
                <a:cs typeface="Mada"/>
                <a:sym typeface="Mada"/>
              </a:rPr>
              <a:t> 3-7 days</a:t>
            </a:r>
            <a:r>
              <a:rPr lang="ar" sz="1100">
                <a:solidFill>
                  <a:schemeClr val="dk1"/>
                </a:solidFill>
                <a:latin typeface="Mada"/>
                <a:ea typeface="Mada"/>
                <a:cs typeface="Mada"/>
                <a:sym typeface="Mada"/>
              </a:rPr>
              <a:t>, present in almost all countries, can be acquired in-flight or after return.</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Diagnosis</a:t>
            </a:r>
            <a:r>
              <a:rPr lang="ar" sz="1100">
                <a:solidFill>
                  <a:schemeClr val="dk1"/>
                </a:solidFill>
                <a:latin typeface="Mada"/>
                <a:ea typeface="Mada"/>
                <a:cs typeface="Mada"/>
                <a:sym typeface="Mada"/>
              </a:rPr>
              <a:t>: PCR more sensitive than antigen, very sensitive during febrile phase.</a:t>
            </a:r>
            <a:endParaRPr sz="1100">
              <a:solidFill>
                <a:schemeClr val="dk1"/>
              </a:solidFill>
              <a:latin typeface="Mada"/>
              <a:ea typeface="Mada"/>
              <a:cs typeface="Mada"/>
              <a:sym typeface="Mada"/>
            </a:endParaRPr>
          </a:p>
        </p:txBody>
      </p:sp>
      <p:sp>
        <p:nvSpPr>
          <p:cNvPr id="501" name="Google Shape;501;p21"/>
          <p:cNvSpPr/>
          <p:nvPr/>
        </p:nvSpPr>
        <p:spPr>
          <a:xfrm>
            <a:off x="559013" y="9134173"/>
            <a:ext cx="1836900" cy="391800"/>
          </a:xfrm>
          <a:prstGeom prst="rect">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rPr b="1" lang="ar" sz="1100">
                <a:solidFill>
                  <a:srgbClr val="FFFFFF"/>
                </a:solidFill>
                <a:latin typeface="Mada"/>
                <a:ea typeface="Mada"/>
                <a:cs typeface="Mada"/>
                <a:sym typeface="Mada"/>
              </a:rPr>
              <a:t>COVID-19 (SARS-CoV-2)</a:t>
            </a:r>
            <a:r>
              <a:rPr b="1" lang="ar" sz="1100">
                <a:solidFill>
                  <a:srgbClr val="FFFFFF"/>
                </a:solidFill>
                <a:latin typeface="Mada"/>
                <a:ea typeface="Mada"/>
                <a:cs typeface="Mada"/>
                <a:sym typeface="Mada"/>
              </a:rPr>
              <a:t>:</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p:txBody>
      </p:sp>
      <p:sp>
        <p:nvSpPr>
          <p:cNvPr id="502" name="Google Shape;502;p21"/>
          <p:cNvSpPr txBox="1"/>
          <p:nvPr/>
        </p:nvSpPr>
        <p:spPr>
          <a:xfrm>
            <a:off x="105409" y="9134168"/>
            <a:ext cx="453600" cy="3918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solidFill>
                  <a:srgbClr val="FFFFFF"/>
                </a:solidFill>
                <a:latin typeface="Bree Serif"/>
                <a:ea typeface="Bree Serif"/>
                <a:cs typeface="Bree Serif"/>
                <a:sym typeface="Bree Serif"/>
              </a:rPr>
              <a:t>06</a:t>
            </a:r>
            <a:endParaRPr b="1" sz="1600">
              <a:solidFill>
                <a:srgbClr val="FFFFFF"/>
              </a:solidFill>
              <a:latin typeface="Bree Serif"/>
              <a:ea typeface="Bree Serif"/>
              <a:cs typeface="Bree Serif"/>
              <a:sym typeface="Bree Serif"/>
            </a:endParaRPr>
          </a:p>
        </p:txBody>
      </p:sp>
      <p:sp>
        <p:nvSpPr>
          <p:cNvPr id="503" name="Google Shape;503;p21"/>
          <p:cNvSpPr/>
          <p:nvPr/>
        </p:nvSpPr>
        <p:spPr>
          <a:xfrm>
            <a:off x="3904125" y="3309400"/>
            <a:ext cx="3547800" cy="928200"/>
          </a:xfrm>
          <a:prstGeom prst="rect">
            <a:avLst/>
          </a:prstGeom>
          <a:solidFill>
            <a:schemeClr val="lt2"/>
          </a:solidFill>
          <a:ln>
            <a:noFill/>
          </a:ln>
        </p:spPr>
        <p:txBody>
          <a:bodyPr anchorCtr="0" anchor="ctr"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Incubation </a:t>
            </a:r>
            <a:r>
              <a:rPr b="1" lang="ar" sz="1100">
                <a:solidFill>
                  <a:schemeClr val="dk1"/>
                </a:solidFill>
                <a:latin typeface="Mada"/>
                <a:ea typeface="Mada"/>
                <a:cs typeface="Mada"/>
                <a:sym typeface="Mada"/>
              </a:rPr>
              <a:t>2-29 days</a:t>
            </a:r>
            <a:r>
              <a:rPr lang="ar" sz="1100">
                <a:solidFill>
                  <a:schemeClr val="dk1"/>
                </a:solidFill>
                <a:latin typeface="Mada"/>
                <a:ea typeface="Mada"/>
                <a:cs typeface="Mada"/>
                <a:sym typeface="Mada"/>
              </a:rPr>
              <a:t>, South and South Asia, South America, transmitted from urine of infected rodents.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Diagnosis</a:t>
            </a:r>
            <a:r>
              <a:rPr lang="ar" sz="1100">
                <a:solidFill>
                  <a:schemeClr val="dk1"/>
                </a:solidFill>
                <a:latin typeface="Mada"/>
                <a:ea typeface="Mada"/>
                <a:cs typeface="Mada"/>
                <a:sym typeface="Mada"/>
              </a:rPr>
              <a:t>: IgM only after day 5; PCR earlier. </a:t>
            </a:r>
            <a:endParaRPr sz="1100">
              <a:solidFill>
                <a:schemeClr val="dk1"/>
              </a:solidFill>
              <a:latin typeface="Mada"/>
              <a:ea typeface="Mada"/>
              <a:cs typeface="Mada"/>
              <a:sym typeface="Mada"/>
            </a:endParaRPr>
          </a:p>
        </p:txBody>
      </p:sp>
      <p:sp>
        <p:nvSpPr>
          <p:cNvPr id="504" name="Google Shape;504;p21"/>
          <p:cNvSpPr/>
          <p:nvPr/>
        </p:nvSpPr>
        <p:spPr>
          <a:xfrm>
            <a:off x="4357732" y="2912850"/>
            <a:ext cx="1836900" cy="391800"/>
          </a:xfrm>
          <a:prstGeom prst="rect">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rPr b="1" lang="ar" sz="1100">
                <a:solidFill>
                  <a:srgbClr val="FFFFFF"/>
                </a:solidFill>
                <a:latin typeface="Mada"/>
                <a:ea typeface="Mada"/>
                <a:cs typeface="Mada"/>
                <a:sym typeface="Mada"/>
              </a:rPr>
              <a:t>Leptospirosis:</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p:txBody>
      </p:sp>
      <p:sp>
        <p:nvSpPr>
          <p:cNvPr id="505" name="Google Shape;505;p21"/>
          <p:cNvSpPr txBox="1"/>
          <p:nvPr/>
        </p:nvSpPr>
        <p:spPr>
          <a:xfrm>
            <a:off x="3904129" y="2912845"/>
            <a:ext cx="453600" cy="3918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solidFill>
                  <a:srgbClr val="FFFFFF"/>
                </a:solidFill>
                <a:latin typeface="Bree Serif"/>
                <a:ea typeface="Bree Serif"/>
                <a:cs typeface="Bree Serif"/>
                <a:sym typeface="Bree Serif"/>
              </a:rPr>
              <a:t>07</a:t>
            </a:r>
            <a:endParaRPr b="1" sz="1600">
              <a:solidFill>
                <a:srgbClr val="FFFFFF"/>
              </a:solidFill>
              <a:latin typeface="Bree Serif"/>
              <a:ea typeface="Bree Serif"/>
              <a:cs typeface="Bree Serif"/>
              <a:sym typeface="Bree Serif"/>
            </a:endParaRPr>
          </a:p>
        </p:txBody>
      </p:sp>
      <p:sp>
        <p:nvSpPr>
          <p:cNvPr id="506" name="Google Shape;506;p21"/>
          <p:cNvSpPr/>
          <p:nvPr/>
        </p:nvSpPr>
        <p:spPr>
          <a:xfrm>
            <a:off x="4357720" y="4516813"/>
            <a:ext cx="1836900" cy="391800"/>
          </a:xfrm>
          <a:prstGeom prst="rect">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rPr b="1" lang="ar" sz="1100">
                <a:solidFill>
                  <a:srgbClr val="FFFFFF"/>
                </a:solidFill>
                <a:latin typeface="Mada"/>
                <a:ea typeface="Mada"/>
                <a:cs typeface="Mada"/>
                <a:sym typeface="Mada"/>
              </a:rPr>
              <a:t>Rickettsial disease:</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p:txBody>
      </p:sp>
      <p:sp>
        <p:nvSpPr>
          <p:cNvPr id="507" name="Google Shape;507;p21"/>
          <p:cNvSpPr txBox="1"/>
          <p:nvPr/>
        </p:nvSpPr>
        <p:spPr>
          <a:xfrm>
            <a:off x="3904116" y="4516807"/>
            <a:ext cx="453600" cy="3918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solidFill>
                  <a:srgbClr val="FFFFFF"/>
                </a:solidFill>
                <a:latin typeface="Bree Serif"/>
                <a:ea typeface="Bree Serif"/>
                <a:cs typeface="Bree Serif"/>
                <a:sym typeface="Bree Serif"/>
              </a:rPr>
              <a:t>08</a:t>
            </a:r>
            <a:endParaRPr b="1" sz="1600">
              <a:solidFill>
                <a:srgbClr val="FFFFFF"/>
              </a:solidFill>
              <a:latin typeface="Bree Serif"/>
              <a:ea typeface="Bree Serif"/>
              <a:cs typeface="Bree Serif"/>
              <a:sym typeface="Bree Serif"/>
            </a:endParaRPr>
          </a:p>
        </p:txBody>
      </p:sp>
      <p:sp>
        <p:nvSpPr>
          <p:cNvPr id="508" name="Google Shape;508;p21"/>
          <p:cNvSpPr/>
          <p:nvPr/>
        </p:nvSpPr>
        <p:spPr>
          <a:xfrm>
            <a:off x="4337995" y="7199298"/>
            <a:ext cx="1836900" cy="391800"/>
          </a:xfrm>
          <a:prstGeom prst="rect">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rPr b="1" lang="ar" sz="1100">
                <a:solidFill>
                  <a:srgbClr val="FFFFFF"/>
                </a:solidFill>
                <a:latin typeface="Mada"/>
                <a:ea typeface="Mada"/>
                <a:cs typeface="Mada"/>
                <a:sym typeface="Mada"/>
              </a:rPr>
              <a:t>Rabies</a:t>
            </a:r>
            <a:r>
              <a:rPr b="1" lang="ar" sz="1100">
                <a:solidFill>
                  <a:srgbClr val="FFFFFF"/>
                </a:solidFill>
                <a:latin typeface="Mada"/>
                <a:ea typeface="Mada"/>
                <a:cs typeface="Mada"/>
                <a:sym typeface="Mada"/>
              </a:rPr>
              <a:t>:</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p:txBody>
      </p:sp>
      <p:sp>
        <p:nvSpPr>
          <p:cNvPr id="509" name="Google Shape;509;p21"/>
          <p:cNvSpPr txBox="1"/>
          <p:nvPr/>
        </p:nvSpPr>
        <p:spPr>
          <a:xfrm>
            <a:off x="3884391" y="7199293"/>
            <a:ext cx="453600" cy="3918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solidFill>
                  <a:srgbClr val="FFFFFF"/>
                </a:solidFill>
                <a:latin typeface="Bree Serif"/>
                <a:ea typeface="Bree Serif"/>
                <a:cs typeface="Bree Serif"/>
                <a:sym typeface="Bree Serif"/>
              </a:rPr>
              <a:t>09</a:t>
            </a:r>
            <a:endParaRPr b="1" sz="1600">
              <a:solidFill>
                <a:srgbClr val="FFFFFF"/>
              </a:solidFill>
              <a:latin typeface="Bree Serif"/>
              <a:ea typeface="Bree Serif"/>
              <a:cs typeface="Bree Serif"/>
              <a:sym typeface="Bree Serif"/>
            </a:endParaRPr>
          </a:p>
        </p:txBody>
      </p:sp>
      <p:sp>
        <p:nvSpPr>
          <p:cNvPr id="510" name="Google Shape;510;p21"/>
          <p:cNvSpPr/>
          <p:nvPr/>
        </p:nvSpPr>
        <p:spPr>
          <a:xfrm>
            <a:off x="3904125" y="4908600"/>
            <a:ext cx="3547800" cy="2048700"/>
          </a:xfrm>
          <a:prstGeom prst="rect">
            <a:avLst/>
          </a:prstGeom>
          <a:solidFill>
            <a:schemeClr val="lt2"/>
          </a:solidFill>
          <a:ln>
            <a:noFill/>
          </a:ln>
        </p:spPr>
        <p:txBody>
          <a:bodyPr anchorCtr="0" anchor="ctr"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ar" sz="1100">
                <a:solidFill>
                  <a:schemeClr val="accent1"/>
                </a:solidFill>
                <a:latin typeface="Mada"/>
                <a:ea typeface="Mada"/>
                <a:cs typeface="Mada"/>
                <a:sym typeface="Mada"/>
              </a:rPr>
              <a:t>Scrub typhus: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Incubation</a:t>
            </a:r>
            <a:r>
              <a:rPr b="1" lang="ar" sz="1100">
                <a:solidFill>
                  <a:schemeClr val="dk1"/>
                </a:solidFill>
                <a:latin typeface="Mada"/>
                <a:ea typeface="Mada"/>
                <a:cs typeface="Mada"/>
                <a:sym typeface="Mada"/>
              </a:rPr>
              <a:t> 6-20 days</a:t>
            </a:r>
            <a:r>
              <a:rPr lang="ar" sz="1100">
                <a:solidFill>
                  <a:schemeClr val="dk1"/>
                </a:solidFill>
                <a:latin typeface="Mada"/>
                <a:ea typeface="Mada"/>
                <a:cs typeface="Mada"/>
                <a:sym typeface="Mada"/>
              </a:rPr>
              <a:t>, Asia and northern Australia, chigger mites. Murine typhus worldwide.</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Diagnosis</a:t>
            </a:r>
            <a:r>
              <a:rPr lang="ar" sz="1100">
                <a:solidFill>
                  <a:schemeClr val="dk1"/>
                </a:solidFill>
                <a:latin typeface="Mada"/>
                <a:ea typeface="Mada"/>
                <a:cs typeface="Mada"/>
                <a:sym typeface="Mada"/>
              </a:rPr>
              <a:t>:  PCR (blood or eschar), IgM.</a:t>
            </a:r>
            <a:endParaRPr sz="1100">
              <a:solidFill>
                <a:schemeClr val="dk1"/>
              </a:solidFill>
              <a:latin typeface="Mada"/>
              <a:ea typeface="Mada"/>
              <a:cs typeface="Mada"/>
              <a:sym typeface="Mada"/>
            </a:endParaRPr>
          </a:p>
          <a:p>
            <a:pPr indent="0" lvl="0" marL="0" rtl="0" algn="l">
              <a:spcBef>
                <a:spcPts val="0"/>
              </a:spcBef>
              <a:spcAft>
                <a:spcPts val="0"/>
              </a:spcAft>
              <a:buNone/>
            </a:pPr>
            <a:r>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accent1"/>
                </a:solidFill>
                <a:latin typeface="Mada"/>
                <a:ea typeface="Mada"/>
                <a:cs typeface="Mada"/>
                <a:sym typeface="Mada"/>
              </a:rPr>
              <a:t>Spotted fever group</a:t>
            </a:r>
            <a:r>
              <a:rPr lang="ar" sz="1100">
                <a:solidFill>
                  <a:schemeClr val="dk1"/>
                </a:solidFill>
                <a:latin typeface="Mada"/>
                <a:ea typeface="Mada"/>
                <a:cs typeface="Mada"/>
                <a:sym typeface="Mada"/>
              </a:rPr>
              <a:t>: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Incubation</a:t>
            </a:r>
            <a:r>
              <a:rPr b="1" lang="ar" sz="1100">
                <a:solidFill>
                  <a:schemeClr val="dk1"/>
                </a:solidFill>
                <a:latin typeface="Mada"/>
                <a:ea typeface="Mada"/>
                <a:cs typeface="Mada"/>
                <a:sym typeface="Mada"/>
              </a:rPr>
              <a:t> 2-14 days</a:t>
            </a:r>
            <a:r>
              <a:rPr lang="ar" sz="1100">
                <a:solidFill>
                  <a:schemeClr val="dk1"/>
                </a:solidFill>
                <a:latin typeface="Mada"/>
                <a:ea typeface="Mada"/>
                <a:cs typeface="Mada"/>
                <a:sym typeface="Mada"/>
              </a:rPr>
              <a:t>, widespread but highest risk with R. Africae in southern Africa, mostly ticks.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Diagnosis</a:t>
            </a:r>
            <a:r>
              <a:rPr lang="ar" sz="1100">
                <a:solidFill>
                  <a:schemeClr val="dk1"/>
                </a:solidFill>
                <a:latin typeface="Mada"/>
                <a:ea typeface="Mada"/>
                <a:cs typeface="Mada"/>
                <a:sym typeface="Mada"/>
              </a:rPr>
              <a:t>:  PCR (blood or eschar), IgM/IgG.</a:t>
            </a:r>
            <a:endParaRPr sz="1100">
              <a:solidFill>
                <a:schemeClr val="dk1"/>
              </a:solidFill>
              <a:latin typeface="Mada"/>
              <a:ea typeface="Mada"/>
              <a:cs typeface="Mada"/>
              <a:sym typeface="Mada"/>
            </a:endParaRPr>
          </a:p>
        </p:txBody>
      </p:sp>
      <p:sp>
        <p:nvSpPr>
          <p:cNvPr id="511" name="Google Shape;511;p21"/>
          <p:cNvSpPr/>
          <p:nvPr/>
        </p:nvSpPr>
        <p:spPr>
          <a:xfrm>
            <a:off x="3884400" y="7595851"/>
            <a:ext cx="3547800" cy="1301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Incubation </a:t>
            </a:r>
            <a:r>
              <a:rPr b="1" lang="ar" sz="1100">
                <a:latin typeface="Mada"/>
                <a:ea typeface="Mada"/>
                <a:cs typeface="Mada"/>
                <a:sym typeface="Mada"/>
              </a:rPr>
              <a:t>20-60</a:t>
            </a:r>
            <a:r>
              <a:rPr lang="ar" sz="1100">
                <a:latin typeface="Mada"/>
                <a:ea typeface="Mada"/>
                <a:cs typeface="Mada"/>
                <a:sym typeface="Mada"/>
              </a:rPr>
              <a:t> </a:t>
            </a:r>
            <a:r>
              <a:rPr b="1" lang="ar" sz="1100">
                <a:latin typeface="Mada"/>
                <a:ea typeface="Mada"/>
                <a:cs typeface="Mada"/>
                <a:sym typeface="Mada"/>
              </a:rPr>
              <a:t>days</a:t>
            </a:r>
            <a:r>
              <a:rPr lang="ar" sz="1100">
                <a:latin typeface="Mada"/>
                <a:ea typeface="Mada"/>
                <a:cs typeface="Mada"/>
                <a:sym typeface="Mada"/>
              </a:rPr>
              <a:t> most common, widespread, animal or </a:t>
            </a:r>
            <a:r>
              <a:rPr b="1" lang="ar" sz="1100">
                <a:latin typeface="Mada"/>
                <a:ea typeface="Mada"/>
                <a:cs typeface="Mada"/>
                <a:sym typeface="Mada"/>
              </a:rPr>
              <a:t>bat bite</a:t>
            </a:r>
            <a:r>
              <a:rPr lang="ar" sz="1100">
                <a:latin typeface="Mada"/>
                <a:ea typeface="Mada"/>
                <a:cs typeface="Mada"/>
                <a:sym typeface="Mada"/>
              </a:rPr>
              <a:t>.</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Diagnosis</a:t>
            </a:r>
            <a:r>
              <a:rPr lang="ar" sz="1100">
                <a:latin typeface="Mada"/>
                <a:ea typeface="Mada"/>
                <a:cs typeface="Mada"/>
                <a:sym typeface="Mada"/>
              </a:rPr>
              <a:t>: PCR of saliva or skin, serum antibody detection.</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sp>
        <p:nvSpPr>
          <p:cNvPr id="512" name="Google Shape;512;p21"/>
          <p:cNvSpPr/>
          <p:nvPr/>
        </p:nvSpPr>
        <p:spPr>
          <a:xfrm>
            <a:off x="4337995" y="9133929"/>
            <a:ext cx="1836900" cy="391800"/>
          </a:xfrm>
          <a:prstGeom prst="rect">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rPr b="1" lang="ar" sz="1100">
                <a:solidFill>
                  <a:srgbClr val="FFFFFF"/>
                </a:solidFill>
                <a:latin typeface="Mada"/>
                <a:ea typeface="Mada"/>
                <a:cs typeface="Mada"/>
                <a:sym typeface="Mada"/>
              </a:rPr>
              <a:t>East African trypanosomiasis</a:t>
            </a:r>
            <a:r>
              <a:rPr b="1" lang="ar" sz="1100">
                <a:solidFill>
                  <a:srgbClr val="FFFFFF"/>
                </a:solidFill>
                <a:latin typeface="Mada"/>
                <a:ea typeface="Mada"/>
                <a:cs typeface="Mada"/>
                <a:sym typeface="Mada"/>
              </a:rPr>
              <a:t>:</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a:p>
            <a:pPr indent="0" lvl="0" marL="0" rtl="0" algn="ctr">
              <a:spcBef>
                <a:spcPts val="0"/>
              </a:spcBef>
              <a:spcAft>
                <a:spcPts val="0"/>
              </a:spcAft>
              <a:buNone/>
            </a:pPr>
            <a:r>
              <a:t/>
            </a:r>
            <a:endParaRPr b="1" sz="1100">
              <a:solidFill>
                <a:srgbClr val="FFFFFF"/>
              </a:solidFill>
              <a:latin typeface="Mada"/>
              <a:ea typeface="Mada"/>
              <a:cs typeface="Mada"/>
              <a:sym typeface="Mada"/>
            </a:endParaRPr>
          </a:p>
        </p:txBody>
      </p:sp>
      <p:sp>
        <p:nvSpPr>
          <p:cNvPr id="513" name="Google Shape;513;p21"/>
          <p:cNvSpPr txBox="1"/>
          <p:nvPr/>
        </p:nvSpPr>
        <p:spPr>
          <a:xfrm>
            <a:off x="3884391" y="9133924"/>
            <a:ext cx="453600" cy="3918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solidFill>
                  <a:srgbClr val="FFFFFF"/>
                </a:solidFill>
                <a:latin typeface="Bree Serif"/>
                <a:ea typeface="Bree Serif"/>
                <a:cs typeface="Bree Serif"/>
                <a:sym typeface="Bree Serif"/>
              </a:rPr>
              <a:t>10</a:t>
            </a:r>
            <a:endParaRPr b="1" sz="1600">
              <a:solidFill>
                <a:srgbClr val="FFFFFF"/>
              </a:solidFill>
              <a:latin typeface="Bree Serif"/>
              <a:ea typeface="Bree Serif"/>
              <a:cs typeface="Bree Serif"/>
              <a:sym typeface="Bree Serif"/>
            </a:endParaRPr>
          </a:p>
        </p:txBody>
      </p:sp>
      <p:sp>
        <p:nvSpPr>
          <p:cNvPr id="514" name="Google Shape;514;p21"/>
          <p:cNvSpPr/>
          <p:nvPr/>
        </p:nvSpPr>
        <p:spPr>
          <a:xfrm>
            <a:off x="3884400" y="9530475"/>
            <a:ext cx="3547800" cy="92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Incubation </a:t>
            </a:r>
            <a:r>
              <a:rPr b="1" lang="ar" sz="1100">
                <a:solidFill>
                  <a:schemeClr val="dk1"/>
                </a:solidFill>
                <a:latin typeface="Mada"/>
                <a:ea typeface="Mada"/>
                <a:cs typeface="Mada"/>
                <a:sym typeface="Mada"/>
              </a:rPr>
              <a:t>7-21 days</a:t>
            </a:r>
            <a:r>
              <a:rPr lang="ar" sz="1100">
                <a:solidFill>
                  <a:schemeClr val="dk1"/>
                </a:solidFill>
                <a:latin typeface="Mada"/>
                <a:ea typeface="Mada"/>
                <a:cs typeface="Mada"/>
                <a:sym typeface="Mada"/>
              </a:rPr>
              <a:t>, eastern and southern African game parks, </a:t>
            </a:r>
            <a:r>
              <a:rPr b="1" lang="ar" sz="1100">
                <a:solidFill>
                  <a:schemeClr val="dk1"/>
                </a:solidFill>
                <a:latin typeface="Mada"/>
                <a:ea typeface="Mada"/>
                <a:cs typeface="Mada"/>
                <a:sym typeface="Mada"/>
              </a:rPr>
              <a:t>tsetse fly</a:t>
            </a:r>
            <a:r>
              <a:rPr lang="ar" sz="1100">
                <a:solidFill>
                  <a:schemeClr val="dk1"/>
                </a:solidFill>
                <a:latin typeface="Mada"/>
                <a:ea typeface="Mada"/>
                <a:cs typeface="Mada"/>
                <a:sym typeface="Mada"/>
              </a:rPr>
              <a:t>.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Diagnosis</a:t>
            </a:r>
            <a:r>
              <a:rPr lang="ar" sz="1100">
                <a:solidFill>
                  <a:schemeClr val="dk1"/>
                </a:solidFill>
                <a:latin typeface="Mada"/>
                <a:ea typeface="Mada"/>
                <a:cs typeface="Mada"/>
                <a:sym typeface="Mada"/>
              </a:rPr>
              <a:t>: microscopy of blood films, lymph node aspirate, or chancre.</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pic>
        <p:nvPicPr>
          <p:cNvPr id="515" name="Google Shape;515;p21"/>
          <p:cNvPicPr preferRelativeResize="0"/>
          <p:nvPr/>
        </p:nvPicPr>
        <p:blipFill rotWithShape="1">
          <a:blip r:embed="rId3">
            <a:alphaModFix/>
          </a:blip>
          <a:srcRect b="1506" l="0" r="0" t="0"/>
          <a:stretch/>
        </p:blipFill>
        <p:spPr>
          <a:xfrm>
            <a:off x="5768975" y="943250"/>
            <a:ext cx="1682950" cy="1696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22"/>
          <p:cNvSpPr/>
          <p:nvPr/>
        </p:nvSpPr>
        <p:spPr>
          <a:xfrm rot="5400000">
            <a:off x="214350" y="6303625"/>
            <a:ext cx="462900" cy="581700"/>
          </a:xfrm>
          <a:prstGeom prst="round2SameRect">
            <a:avLst>
              <a:gd fmla="val 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2"/>
          <p:cNvSpPr/>
          <p:nvPr/>
        </p:nvSpPr>
        <p:spPr>
          <a:xfrm>
            <a:off x="448850" y="6239375"/>
            <a:ext cx="4121700" cy="11310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2"/>
          <p:cNvSpPr/>
          <p:nvPr/>
        </p:nvSpPr>
        <p:spPr>
          <a:xfrm rot="5400000">
            <a:off x="818250" y="5501750"/>
            <a:ext cx="480300" cy="18069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2"/>
          <p:cNvSpPr txBox="1"/>
          <p:nvPr/>
        </p:nvSpPr>
        <p:spPr>
          <a:xfrm>
            <a:off x="175500" y="6186725"/>
            <a:ext cx="1765800" cy="42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Required:</a:t>
            </a:r>
            <a:endParaRPr sz="1700">
              <a:solidFill>
                <a:srgbClr val="FFFFFF"/>
              </a:solidFill>
            </a:endParaRPr>
          </a:p>
        </p:txBody>
      </p:sp>
      <p:cxnSp>
        <p:nvCxnSpPr>
          <p:cNvPr id="524" name="Google Shape;524;p22"/>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525" name="Google Shape;525;p22"/>
          <p:cNvSpPr txBox="1"/>
          <p:nvPr>
            <p:ph idx="12" type="sldNum"/>
          </p:nvPr>
        </p:nvSpPr>
        <p:spPr>
          <a:xfrm>
            <a:off x="7050600" y="0"/>
            <a:ext cx="509400" cy="562200"/>
          </a:xfrm>
          <a:prstGeom prst="rect">
            <a:avLst/>
          </a:prstGeom>
          <a:solidFill>
            <a:schemeClr val="accent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b="1" lang="ar" sz="1700">
                <a:solidFill>
                  <a:schemeClr val="lt1"/>
                </a:solidFill>
                <a:latin typeface="Exo"/>
                <a:ea typeface="Exo"/>
                <a:cs typeface="Exo"/>
                <a:sym typeface="Exo"/>
              </a:rPr>
              <a:t>‹#›</a:t>
            </a:fld>
            <a:endParaRPr b="1" sz="1700">
              <a:solidFill>
                <a:schemeClr val="lt1"/>
              </a:solidFill>
              <a:latin typeface="Exo"/>
              <a:ea typeface="Exo"/>
              <a:cs typeface="Exo"/>
              <a:sym typeface="Exo"/>
            </a:endParaRPr>
          </a:p>
        </p:txBody>
      </p:sp>
      <p:sp>
        <p:nvSpPr>
          <p:cNvPr id="526" name="Google Shape;526;p22"/>
          <p:cNvSpPr txBox="1"/>
          <p:nvPr/>
        </p:nvSpPr>
        <p:spPr>
          <a:xfrm>
            <a:off x="1355300" y="0"/>
            <a:ext cx="4827000" cy="50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Travel </a:t>
            </a:r>
            <a:endParaRPr b="1" sz="2600">
              <a:latin typeface="Mada"/>
              <a:ea typeface="Mada"/>
              <a:cs typeface="Mada"/>
              <a:sym typeface="Mada"/>
            </a:endParaRPr>
          </a:p>
          <a:p>
            <a:pPr indent="0" lvl="0" marL="45720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527" name="Google Shape;527;p22"/>
          <p:cNvSpPr txBox="1"/>
          <p:nvPr/>
        </p:nvSpPr>
        <p:spPr>
          <a:xfrm>
            <a:off x="-113625" y="1175675"/>
            <a:ext cx="7957800" cy="4684200"/>
          </a:xfrm>
          <a:prstGeom prst="rect">
            <a:avLst/>
          </a:prstGeom>
          <a:noFill/>
          <a:ln>
            <a:noFill/>
          </a:ln>
        </p:spPr>
        <p:txBody>
          <a:bodyPr anchorCtr="0" anchor="t" bIns="232875" lIns="232875" spcFirstLastPara="1" rIns="232875" wrap="square" tIns="232875">
            <a:noAutofit/>
          </a:bodyPr>
          <a:lstStyle/>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Other  </a:t>
            </a:r>
            <a:r>
              <a:rPr b="1" lang="ar" sz="1200">
                <a:latin typeface="Mada"/>
                <a:ea typeface="Mada"/>
                <a:cs typeface="Mada"/>
                <a:sym typeface="Mada"/>
              </a:rPr>
              <a:t>frequent diseases</a:t>
            </a:r>
            <a:r>
              <a:rPr lang="ar" sz="1200">
                <a:latin typeface="Mada"/>
                <a:ea typeface="Mada"/>
                <a:cs typeface="Mada"/>
                <a:sym typeface="Mada"/>
              </a:rPr>
              <a:t> in travelers:  </a:t>
            </a:r>
            <a:endParaRPr sz="1200">
              <a:latin typeface="Mada"/>
              <a:ea typeface="Mada"/>
              <a:cs typeface="Mada"/>
              <a:sym typeface="Mada"/>
            </a:endParaRPr>
          </a:p>
          <a:p>
            <a:pPr indent="-304800" lvl="0" marL="914400" rtl="0" algn="l">
              <a:lnSpc>
                <a:spcPct val="115000"/>
              </a:lnSpc>
              <a:spcBef>
                <a:spcPts val="0"/>
              </a:spcBef>
              <a:spcAft>
                <a:spcPts val="0"/>
              </a:spcAft>
              <a:buSzPts val="1200"/>
              <a:buFont typeface="Mada"/>
              <a:buAutoNum type="arabicPeriod"/>
            </a:pPr>
            <a:r>
              <a:rPr lang="ar" sz="1200">
                <a:latin typeface="Mada"/>
                <a:ea typeface="Mada"/>
                <a:cs typeface="Mada"/>
                <a:sym typeface="Mada"/>
              </a:rPr>
              <a:t>influenza A (seasonal).</a:t>
            </a:r>
            <a:endParaRPr sz="1200">
              <a:latin typeface="Mada"/>
              <a:ea typeface="Mada"/>
              <a:cs typeface="Mada"/>
              <a:sym typeface="Mada"/>
            </a:endParaRPr>
          </a:p>
          <a:p>
            <a:pPr indent="-304800" lvl="0" marL="914400" rtl="0" algn="l">
              <a:lnSpc>
                <a:spcPct val="115000"/>
              </a:lnSpc>
              <a:spcBef>
                <a:spcPts val="0"/>
              </a:spcBef>
              <a:spcAft>
                <a:spcPts val="0"/>
              </a:spcAft>
              <a:buSzPts val="1200"/>
              <a:buFont typeface="Mada"/>
              <a:buAutoNum type="arabicPeriod"/>
            </a:pPr>
            <a:r>
              <a:rPr lang="ar" sz="1200">
                <a:latin typeface="Mada"/>
                <a:ea typeface="Mada"/>
                <a:cs typeface="Mada"/>
                <a:sym typeface="Mada"/>
              </a:rPr>
              <a:t>Acute HIV</a:t>
            </a:r>
            <a:endParaRPr sz="1200">
              <a:latin typeface="Mada"/>
              <a:ea typeface="Mada"/>
              <a:cs typeface="Mada"/>
              <a:sym typeface="Mada"/>
            </a:endParaRPr>
          </a:p>
          <a:p>
            <a:pPr indent="-304800" lvl="0" marL="914400" rtl="0" algn="l">
              <a:lnSpc>
                <a:spcPct val="115000"/>
              </a:lnSpc>
              <a:spcBef>
                <a:spcPts val="0"/>
              </a:spcBef>
              <a:spcAft>
                <a:spcPts val="0"/>
              </a:spcAft>
              <a:buSzPts val="1200"/>
              <a:buFont typeface="Mada"/>
              <a:buAutoNum type="arabicPeriod"/>
            </a:pPr>
            <a:r>
              <a:rPr lang="ar" sz="1200">
                <a:latin typeface="Mada"/>
                <a:ea typeface="Mada"/>
                <a:cs typeface="Mada"/>
                <a:sym typeface="Mada"/>
              </a:rPr>
              <a:t>Mononucleosis.</a:t>
            </a:r>
            <a:endParaRPr sz="1200">
              <a:latin typeface="Mada"/>
              <a:ea typeface="Mada"/>
              <a:cs typeface="Mada"/>
              <a:sym typeface="Mada"/>
            </a:endParaRPr>
          </a:p>
          <a:p>
            <a:pPr indent="-304800" lvl="0" marL="914400" rtl="0" algn="l">
              <a:lnSpc>
                <a:spcPct val="115000"/>
              </a:lnSpc>
              <a:spcBef>
                <a:spcPts val="0"/>
              </a:spcBef>
              <a:spcAft>
                <a:spcPts val="0"/>
              </a:spcAft>
              <a:buSzPts val="1200"/>
              <a:buFont typeface="Mada"/>
              <a:buAutoNum type="arabicPeriod"/>
            </a:pPr>
            <a:r>
              <a:rPr lang="ar" sz="1200">
                <a:latin typeface="Mada"/>
                <a:ea typeface="Mada"/>
                <a:cs typeface="Mada"/>
                <a:sym typeface="Mada"/>
              </a:rPr>
              <a:t>Measles.</a:t>
            </a:r>
            <a:endParaRPr sz="1200">
              <a:latin typeface="Mada"/>
              <a:ea typeface="Mada"/>
              <a:cs typeface="Mada"/>
              <a:sym typeface="Mada"/>
            </a:endParaRPr>
          </a:p>
          <a:p>
            <a:pPr indent="-304800" lvl="0" marL="914400" rtl="0" algn="l">
              <a:lnSpc>
                <a:spcPct val="115000"/>
              </a:lnSpc>
              <a:spcBef>
                <a:spcPts val="0"/>
              </a:spcBef>
              <a:spcAft>
                <a:spcPts val="0"/>
              </a:spcAft>
              <a:buSzPts val="1200"/>
              <a:buFont typeface="Mada"/>
              <a:buAutoNum type="arabicPeriod"/>
            </a:pPr>
            <a:r>
              <a:rPr lang="ar" sz="1200">
                <a:latin typeface="Mada"/>
                <a:ea typeface="Mada"/>
                <a:cs typeface="Mada"/>
                <a:sym typeface="Mada"/>
              </a:rPr>
              <a:t>Varicella.</a:t>
            </a:r>
            <a:endParaRPr sz="1200">
              <a:latin typeface="Mada"/>
              <a:ea typeface="Mada"/>
              <a:cs typeface="Mada"/>
              <a:sym typeface="Mada"/>
            </a:endParaRPr>
          </a:p>
          <a:p>
            <a:pPr indent="-304800" lvl="0" marL="914400" rtl="0" algn="l">
              <a:lnSpc>
                <a:spcPct val="115000"/>
              </a:lnSpc>
              <a:spcBef>
                <a:spcPts val="0"/>
              </a:spcBef>
              <a:spcAft>
                <a:spcPts val="0"/>
              </a:spcAft>
              <a:buSzPts val="1200"/>
              <a:buFont typeface="Mada"/>
              <a:buAutoNum type="arabicPeriod"/>
            </a:pPr>
            <a:r>
              <a:rPr lang="ar" sz="1200">
                <a:latin typeface="Mada"/>
                <a:ea typeface="Mada"/>
                <a:cs typeface="Mada"/>
                <a:sym typeface="Mada"/>
              </a:rPr>
              <a:t>Tuberculosis.</a:t>
            </a:r>
            <a:endParaRPr sz="1200">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Infrequent diseases</a:t>
            </a:r>
            <a:r>
              <a:rPr lang="ar" sz="1200">
                <a:solidFill>
                  <a:schemeClr val="dk1"/>
                </a:solidFill>
                <a:latin typeface="Mada"/>
                <a:ea typeface="Mada"/>
                <a:cs typeface="Mada"/>
                <a:sym typeface="Mada"/>
              </a:rPr>
              <a:t> in travelers to consider:</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Avian influenza (H5N1 &amp; H7N9).</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African hemorrhagic fevers (Ebola incubation is 8-12 days).</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SzPts val="1200"/>
              <a:buFont typeface="Mada"/>
              <a:buChar char="●"/>
            </a:pPr>
            <a:r>
              <a:rPr lang="ar" sz="1200">
                <a:solidFill>
                  <a:schemeClr val="dk1"/>
                </a:solidFill>
                <a:latin typeface="Mada"/>
                <a:ea typeface="Mada"/>
                <a:cs typeface="Mada"/>
                <a:sym typeface="Mada"/>
              </a:rPr>
              <a:t>CCHF (</a:t>
            </a:r>
            <a:r>
              <a:rPr lang="ar" sz="1200">
                <a:solidFill>
                  <a:srgbClr val="999999"/>
                </a:solidFill>
                <a:latin typeface="Mada"/>
                <a:ea typeface="Mada"/>
                <a:cs typeface="Mada"/>
                <a:sym typeface="Mada"/>
              </a:rPr>
              <a:t>Crimean-Congo haemorrhagic fever</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Yellow fever.</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Japanese encephalitis.</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Monkeypox (Nigeria and neighbors).</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Relapsing fever.</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Acute toxoplasmosis.</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Arboviruses including Ross River.</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Tickborne encephalitis.</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West Nile virus (emerging in Europe).</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Hantavirus (both hantavirus cardiopulmonary syndrome and hemorrhagic fever with renal syndrome).</a:t>
            </a:r>
            <a:endParaRPr/>
          </a:p>
          <a:p>
            <a:pPr indent="0" lvl="0" marL="0" rtl="0" algn="l">
              <a:spcBef>
                <a:spcPts val="0"/>
              </a:spcBef>
              <a:spcAft>
                <a:spcPts val="0"/>
              </a:spcAft>
              <a:buNone/>
            </a:pPr>
            <a:r>
              <a:t/>
            </a:r>
            <a:endParaRPr sz="1200">
              <a:latin typeface="Mada"/>
              <a:ea typeface="Mada"/>
              <a:cs typeface="Mada"/>
              <a:sym typeface="Mada"/>
            </a:endParaRPr>
          </a:p>
        </p:txBody>
      </p:sp>
      <p:sp>
        <p:nvSpPr>
          <p:cNvPr id="528" name="Google Shape;528;p22"/>
          <p:cNvSpPr txBox="1"/>
          <p:nvPr/>
        </p:nvSpPr>
        <p:spPr>
          <a:xfrm>
            <a:off x="247500" y="801650"/>
            <a:ext cx="4561500" cy="610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Fever in Returning Travelers</a:t>
            </a:r>
            <a:endParaRPr b="1" sz="2200">
              <a:highlight>
                <a:schemeClr val="accent4"/>
              </a:highlight>
              <a:latin typeface="Mada"/>
              <a:ea typeface="Mada"/>
              <a:cs typeface="Mada"/>
              <a:sym typeface="Mada"/>
            </a:endParaRPr>
          </a:p>
        </p:txBody>
      </p:sp>
      <p:grpSp>
        <p:nvGrpSpPr>
          <p:cNvPr id="529" name="Google Shape;529;p22"/>
          <p:cNvGrpSpPr/>
          <p:nvPr/>
        </p:nvGrpSpPr>
        <p:grpSpPr>
          <a:xfrm rot="5400000">
            <a:off x="724567" y="1538439"/>
            <a:ext cx="154289" cy="274831"/>
            <a:chOff x="7377912" y="3133187"/>
            <a:chExt cx="648000" cy="1109085"/>
          </a:xfrm>
        </p:grpSpPr>
        <p:cxnSp>
          <p:nvCxnSpPr>
            <p:cNvPr id="530" name="Google Shape;530;p22"/>
            <p:cNvCxnSpPr/>
            <p:nvPr/>
          </p:nvCxnSpPr>
          <p:spPr>
            <a:xfrm rot="10800000">
              <a:off x="7701948" y="3133187"/>
              <a:ext cx="0" cy="780900"/>
            </a:xfrm>
            <a:prstGeom prst="straightConnector1">
              <a:avLst/>
            </a:prstGeom>
            <a:noFill/>
            <a:ln cap="flat" cmpd="sng" w="19050">
              <a:solidFill>
                <a:srgbClr val="8E7CC3"/>
              </a:solidFill>
              <a:prstDash val="solid"/>
              <a:miter lim="800000"/>
              <a:headEnd len="sm" w="sm" type="oval"/>
              <a:tailEnd len="sm" w="sm" type="oval"/>
            </a:ln>
          </p:spPr>
        </p:cxnSp>
        <p:sp>
          <p:nvSpPr>
            <p:cNvPr id="531" name="Google Shape;531;p22"/>
            <p:cNvSpPr/>
            <p:nvPr/>
          </p:nvSpPr>
          <p:spPr>
            <a:xfrm>
              <a:off x="7377912" y="3594272"/>
              <a:ext cx="648000" cy="648000"/>
            </a:xfrm>
            <a:prstGeom prst="ellipse">
              <a:avLst/>
            </a:prstGeom>
            <a:solidFill>
              <a:srgbClr val="FFFFFF"/>
            </a:solidFill>
            <a:ln cap="flat" cmpd="sng" w="19050">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532" name="Google Shape;532;p22"/>
          <p:cNvGrpSpPr/>
          <p:nvPr/>
        </p:nvGrpSpPr>
        <p:grpSpPr>
          <a:xfrm rot="5400000">
            <a:off x="724567" y="1964083"/>
            <a:ext cx="154289" cy="274831"/>
            <a:chOff x="7377912" y="3133187"/>
            <a:chExt cx="648000" cy="1109085"/>
          </a:xfrm>
        </p:grpSpPr>
        <p:cxnSp>
          <p:nvCxnSpPr>
            <p:cNvPr id="533" name="Google Shape;533;p22"/>
            <p:cNvCxnSpPr/>
            <p:nvPr/>
          </p:nvCxnSpPr>
          <p:spPr>
            <a:xfrm rot="10800000">
              <a:off x="7701948" y="3133187"/>
              <a:ext cx="0" cy="780900"/>
            </a:xfrm>
            <a:prstGeom prst="straightConnector1">
              <a:avLst/>
            </a:prstGeom>
            <a:noFill/>
            <a:ln cap="flat" cmpd="sng" w="19050">
              <a:solidFill>
                <a:srgbClr val="8E7CC3"/>
              </a:solidFill>
              <a:prstDash val="solid"/>
              <a:miter lim="800000"/>
              <a:headEnd len="sm" w="sm" type="oval"/>
              <a:tailEnd len="sm" w="sm" type="oval"/>
            </a:ln>
          </p:spPr>
        </p:cxnSp>
        <p:sp>
          <p:nvSpPr>
            <p:cNvPr id="534" name="Google Shape;534;p22"/>
            <p:cNvSpPr/>
            <p:nvPr/>
          </p:nvSpPr>
          <p:spPr>
            <a:xfrm>
              <a:off x="7377912" y="3594272"/>
              <a:ext cx="648000" cy="648000"/>
            </a:xfrm>
            <a:prstGeom prst="ellipse">
              <a:avLst/>
            </a:prstGeom>
            <a:solidFill>
              <a:srgbClr val="FFFFFF"/>
            </a:solidFill>
            <a:ln cap="flat" cmpd="sng" w="19050">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535" name="Google Shape;535;p22"/>
          <p:cNvGrpSpPr/>
          <p:nvPr/>
        </p:nvGrpSpPr>
        <p:grpSpPr>
          <a:xfrm rot="5400000">
            <a:off x="724567" y="1751261"/>
            <a:ext cx="154289" cy="274831"/>
            <a:chOff x="7377912" y="3133187"/>
            <a:chExt cx="648000" cy="1109085"/>
          </a:xfrm>
        </p:grpSpPr>
        <p:cxnSp>
          <p:nvCxnSpPr>
            <p:cNvPr id="536" name="Google Shape;536;p22"/>
            <p:cNvCxnSpPr/>
            <p:nvPr/>
          </p:nvCxnSpPr>
          <p:spPr>
            <a:xfrm rot="10800000">
              <a:off x="7701948" y="3133187"/>
              <a:ext cx="0" cy="780900"/>
            </a:xfrm>
            <a:prstGeom prst="straightConnector1">
              <a:avLst/>
            </a:prstGeom>
            <a:noFill/>
            <a:ln cap="flat" cmpd="sng" w="19050">
              <a:solidFill>
                <a:srgbClr val="8E7CC3"/>
              </a:solidFill>
              <a:prstDash val="solid"/>
              <a:miter lim="800000"/>
              <a:headEnd len="sm" w="sm" type="oval"/>
              <a:tailEnd len="sm" w="sm" type="oval"/>
            </a:ln>
          </p:spPr>
        </p:cxnSp>
        <p:sp>
          <p:nvSpPr>
            <p:cNvPr id="537" name="Google Shape;537;p22"/>
            <p:cNvSpPr/>
            <p:nvPr/>
          </p:nvSpPr>
          <p:spPr>
            <a:xfrm>
              <a:off x="7377912" y="3594272"/>
              <a:ext cx="648000" cy="648000"/>
            </a:xfrm>
            <a:prstGeom prst="ellipse">
              <a:avLst/>
            </a:prstGeom>
            <a:solidFill>
              <a:srgbClr val="FFFFFF"/>
            </a:solidFill>
            <a:ln cap="flat" cmpd="sng" w="19050">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538" name="Google Shape;538;p22"/>
          <p:cNvGrpSpPr/>
          <p:nvPr/>
        </p:nvGrpSpPr>
        <p:grpSpPr>
          <a:xfrm rot="5400000">
            <a:off x="724567" y="2176906"/>
            <a:ext cx="154289" cy="274831"/>
            <a:chOff x="7377912" y="3133187"/>
            <a:chExt cx="648000" cy="1109085"/>
          </a:xfrm>
        </p:grpSpPr>
        <p:cxnSp>
          <p:nvCxnSpPr>
            <p:cNvPr id="539" name="Google Shape;539;p22"/>
            <p:cNvCxnSpPr/>
            <p:nvPr/>
          </p:nvCxnSpPr>
          <p:spPr>
            <a:xfrm rot="10800000">
              <a:off x="7701948" y="3133187"/>
              <a:ext cx="0" cy="780900"/>
            </a:xfrm>
            <a:prstGeom prst="straightConnector1">
              <a:avLst/>
            </a:prstGeom>
            <a:noFill/>
            <a:ln cap="flat" cmpd="sng" w="19050">
              <a:solidFill>
                <a:srgbClr val="8E7CC3"/>
              </a:solidFill>
              <a:prstDash val="solid"/>
              <a:miter lim="800000"/>
              <a:headEnd len="sm" w="sm" type="oval"/>
              <a:tailEnd len="sm" w="sm" type="oval"/>
            </a:ln>
          </p:spPr>
        </p:cxnSp>
        <p:sp>
          <p:nvSpPr>
            <p:cNvPr id="540" name="Google Shape;540;p22"/>
            <p:cNvSpPr/>
            <p:nvPr/>
          </p:nvSpPr>
          <p:spPr>
            <a:xfrm>
              <a:off x="7377912" y="3594272"/>
              <a:ext cx="648000" cy="648000"/>
            </a:xfrm>
            <a:prstGeom prst="ellipse">
              <a:avLst/>
            </a:prstGeom>
            <a:solidFill>
              <a:srgbClr val="FFFFFF"/>
            </a:solidFill>
            <a:ln cap="flat" cmpd="sng" w="19050">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541" name="Google Shape;541;p22"/>
          <p:cNvGrpSpPr/>
          <p:nvPr/>
        </p:nvGrpSpPr>
        <p:grpSpPr>
          <a:xfrm rot="5400000">
            <a:off x="724567" y="2389728"/>
            <a:ext cx="154289" cy="274831"/>
            <a:chOff x="7377912" y="3133187"/>
            <a:chExt cx="648000" cy="1109085"/>
          </a:xfrm>
        </p:grpSpPr>
        <p:cxnSp>
          <p:nvCxnSpPr>
            <p:cNvPr id="542" name="Google Shape;542;p22"/>
            <p:cNvCxnSpPr/>
            <p:nvPr/>
          </p:nvCxnSpPr>
          <p:spPr>
            <a:xfrm rot="10800000">
              <a:off x="7701948" y="3133187"/>
              <a:ext cx="0" cy="780900"/>
            </a:xfrm>
            <a:prstGeom prst="straightConnector1">
              <a:avLst/>
            </a:prstGeom>
            <a:noFill/>
            <a:ln cap="flat" cmpd="sng" w="19050">
              <a:solidFill>
                <a:srgbClr val="8E7CC3"/>
              </a:solidFill>
              <a:prstDash val="solid"/>
              <a:miter lim="800000"/>
              <a:headEnd len="sm" w="sm" type="oval"/>
              <a:tailEnd len="sm" w="sm" type="oval"/>
            </a:ln>
          </p:spPr>
        </p:cxnSp>
        <p:sp>
          <p:nvSpPr>
            <p:cNvPr id="543" name="Google Shape;543;p22"/>
            <p:cNvSpPr/>
            <p:nvPr/>
          </p:nvSpPr>
          <p:spPr>
            <a:xfrm>
              <a:off x="7377912" y="3594272"/>
              <a:ext cx="648000" cy="648000"/>
            </a:xfrm>
            <a:prstGeom prst="ellipse">
              <a:avLst/>
            </a:prstGeom>
            <a:solidFill>
              <a:srgbClr val="FFFFFF"/>
            </a:solidFill>
            <a:ln cap="flat" cmpd="sng" w="19050">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544" name="Google Shape;544;p22"/>
          <p:cNvGrpSpPr/>
          <p:nvPr/>
        </p:nvGrpSpPr>
        <p:grpSpPr>
          <a:xfrm rot="5400000">
            <a:off x="724567" y="2602550"/>
            <a:ext cx="154289" cy="274831"/>
            <a:chOff x="7377912" y="3133187"/>
            <a:chExt cx="648000" cy="1109085"/>
          </a:xfrm>
        </p:grpSpPr>
        <p:cxnSp>
          <p:nvCxnSpPr>
            <p:cNvPr id="545" name="Google Shape;545;p22"/>
            <p:cNvCxnSpPr/>
            <p:nvPr/>
          </p:nvCxnSpPr>
          <p:spPr>
            <a:xfrm rot="10800000">
              <a:off x="7701948" y="3133187"/>
              <a:ext cx="0" cy="780900"/>
            </a:xfrm>
            <a:prstGeom prst="straightConnector1">
              <a:avLst/>
            </a:prstGeom>
            <a:noFill/>
            <a:ln cap="flat" cmpd="sng" w="19050">
              <a:solidFill>
                <a:srgbClr val="8E7CC3"/>
              </a:solidFill>
              <a:prstDash val="solid"/>
              <a:miter lim="800000"/>
              <a:headEnd len="sm" w="sm" type="oval"/>
              <a:tailEnd len="sm" w="sm" type="oval"/>
            </a:ln>
          </p:spPr>
        </p:cxnSp>
        <p:sp>
          <p:nvSpPr>
            <p:cNvPr id="546" name="Google Shape;546;p22"/>
            <p:cNvSpPr/>
            <p:nvPr/>
          </p:nvSpPr>
          <p:spPr>
            <a:xfrm>
              <a:off x="7377912" y="3594272"/>
              <a:ext cx="648000" cy="648000"/>
            </a:xfrm>
            <a:prstGeom prst="ellipse">
              <a:avLst/>
            </a:prstGeom>
            <a:solidFill>
              <a:srgbClr val="FFFFFF"/>
            </a:solidFill>
            <a:ln cap="flat" cmpd="sng" w="19050">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547" name="Google Shape;547;p22"/>
          <p:cNvGrpSpPr/>
          <p:nvPr/>
        </p:nvGrpSpPr>
        <p:grpSpPr>
          <a:xfrm rot="5400000">
            <a:off x="724567" y="2973558"/>
            <a:ext cx="154289" cy="274831"/>
            <a:chOff x="7377912" y="3133187"/>
            <a:chExt cx="648000" cy="1109085"/>
          </a:xfrm>
        </p:grpSpPr>
        <p:cxnSp>
          <p:nvCxnSpPr>
            <p:cNvPr id="548" name="Google Shape;548;p22"/>
            <p:cNvCxnSpPr/>
            <p:nvPr/>
          </p:nvCxnSpPr>
          <p:spPr>
            <a:xfrm rot="10800000">
              <a:off x="7701948" y="3133187"/>
              <a:ext cx="0" cy="780900"/>
            </a:xfrm>
            <a:prstGeom prst="straightConnector1">
              <a:avLst/>
            </a:prstGeom>
            <a:noFill/>
            <a:ln cap="flat" cmpd="sng" w="19050">
              <a:solidFill>
                <a:srgbClr val="B4A7D6"/>
              </a:solidFill>
              <a:prstDash val="solid"/>
              <a:miter lim="800000"/>
              <a:headEnd len="sm" w="sm" type="oval"/>
              <a:tailEnd len="sm" w="sm" type="oval"/>
            </a:ln>
          </p:spPr>
        </p:cxnSp>
        <p:sp>
          <p:nvSpPr>
            <p:cNvPr id="549" name="Google Shape;549;p22"/>
            <p:cNvSpPr/>
            <p:nvPr/>
          </p:nvSpPr>
          <p:spPr>
            <a:xfrm>
              <a:off x="7377912" y="3594272"/>
              <a:ext cx="648000" cy="648000"/>
            </a:xfrm>
            <a:prstGeom prst="ellipse">
              <a:avLst/>
            </a:prstGeom>
            <a:solidFill>
              <a:srgbClr val="FFFFFF"/>
            </a:solidFill>
            <a:ln cap="flat" cmpd="sng" w="190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550" name="Google Shape;550;p22"/>
          <p:cNvGrpSpPr/>
          <p:nvPr/>
        </p:nvGrpSpPr>
        <p:grpSpPr>
          <a:xfrm rot="5400000">
            <a:off x="724567" y="3399203"/>
            <a:ext cx="154289" cy="274831"/>
            <a:chOff x="7377912" y="3133187"/>
            <a:chExt cx="648000" cy="1109085"/>
          </a:xfrm>
        </p:grpSpPr>
        <p:cxnSp>
          <p:nvCxnSpPr>
            <p:cNvPr id="551" name="Google Shape;551;p22"/>
            <p:cNvCxnSpPr/>
            <p:nvPr/>
          </p:nvCxnSpPr>
          <p:spPr>
            <a:xfrm rot="10800000">
              <a:off x="7701948" y="3133187"/>
              <a:ext cx="0" cy="780900"/>
            </a:xfrm>
            <a:prstGeom prst="straightConnector1">
              <a:avLst/>
            </a:prstGeom>
            <a:noFill/>
            <a:ln cap="flat" cmpd="sng" w="19050">
              <a:solidFill>
                <a:srgbClr val="B4A7D6"/>
              </a:solidFill>
              <a:prstDash val="solid"/>
              <a:miter lim="800000"/>
              <a:headEnd len="sm" w="sm" type="oval"/>
              <a:tailEnd len="sm" w="sm" type="oval"/>
            </a:ln>
          </p:spPr>
        </p:cxnSp>
        <p:sp>
          <p:nvSpPr>
            <p:cNvPr id="552" name="Google Shape;552;p22"/>
            <p:cNvSpPr/>
            <p:nvPr/>
          </p:nvSpPr>
          <p:spPr>
            <a:xfrm>
              <a:off x="7377912" y="3594272"/>
              <a:ext cx="648000" cy="648000"/>
            </a:xfrm>
            <a:prstGeom prst="ellipse">
              <a:avLst/>
            </a:prstGeom>
            <a:solidFill>
              <a:srgbClr val="FFFFFF"/>
            </a:solidFill>
            <a:ln cap="flat" cmpd="sng" w="190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553" name="Google Shape;553;p22"/>
          <p:cNvGrpSpPr/>
          <p:nvPr/>
        </p:nvGrpSpPr>
        <p:grpSpPr>
          <a:xfrm rot="5400000">
            <a:off x="724567" y="3186381"/>
            <a:ext cx="154289" cy="274831"/>
            <a:chOff x="7377912" y="3133187"/>
            <a:chExt cx="648000" cy="1109085"/>
          </a:xfrm>
        </p:grpSpPr>
        <p:cxnSp>
          <p:nvCxnSpPr>
            <p:cNvPr id="554" name="Google Shape;554;p22"/>
            <p:cNvCxnSpPr/>
            <p:nvPr/>
          </p:nvCxnSpPr>
          <p:spPr>
            <a:xfrm rot="10800000">
              <a:off x="7701948" y="3133187"/>
              <a:ext cx="0" cy="780900"/>
            </a:xfrm>
            <a:prstGeom prst="straightConnector1">
              <a:avLst/>
            </a:prstGeom>
            <a:noFill/>
            <a:ln cap="flat" cmpd="sng" w="19050">
              <a:solidFill>
                <a:srgbClr val="B4A7D6"/>
              </a:solidFill>
              <a:prstDash val="solid"/>
              <a:miter lim="800000"/>
              <a:headEnd len="sm" w="sm" type="oval"/>
              <a:tailEnd len="sm" w="sm" type="oval"/>
            </a:ln>
          </p:spPr>
        </p:cxnSp>
        <p:sp>
          <p:nvSpPr>
            <p:cNvPr id="555" name="Google Shape;555;p22"/>
            <p:cNvSpPr/>
            <p:nvPr/>
          </p:nvSpPr>
          <p:spPr>
            <a:xfrm>
              <a:off x="7377912" y="3594272"/>
              <a:ext cx="648000" cy="648000"/>
            </a:xfrm>
            <a:prstGeom prst="ellipse">
              <a:avLst/>
            </a:prstGeom>
            <a:solidFill>
              <a:srgbClr val="FFFFFF"/>
            </a:solidFill>
            <a:ln cap="flat" cmpd="sng" w="190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556" name="Google Shape;556;p22"/>
          <p:cNvGrpSpPr/>
          <p:nvPr/>
        </p:nvGrpSpPr>
        <p:grpSpPr>
          <a:xfrm rot="5400000">
            <a:off x="724567" y="3612025"/>
            <a:ext cx="154289" cy="274831"/>
            <a:chOff x="7377912" y="3133187"/>
            <a:chExt cx="648000" cy="1109085"/>
          </a:xfrm>
        </p:grpSpPr>
        <p:cxnSp>
          <p:nvCxnSpPr>
            <p:cNvPr id="557" name="Google Shape;557;p22"/>
            <p:cNvCxnSpPr/>
            <p:nvPr/>
          </p:nvCxnSpPr>
          <p:spPr>
            <a:xfrm rot="10800000">
              <a:off x="7701948" y="3133187"/>
              <a:ext cx="0" cy="780900"/>
            </a:xfrm>
            <a:prstGeom prst="straightConnector1">
              <a:avLst/>
            </a:prstGeom>
            <a:noFill/>
            <a:ln cap="flat" cmpd="sng" w="19050">
              <a:solidFill>
                <a:srgbClr val="B4A7D6"/>
              </a:solidFill>
              <a:prstDash val="solid"/>
              <a:miter lim="800000"/>
              <a:headEnd len="sm" w="sm" type="oval"/>
              <a:tailEnd len="sm" w="sm" type="oval"/>
            </a:ln>
          </p:spPr>
        </p:cxnSp>
        <p:sp>
          <p:nvSpPr>
            <p:cNvPr id="558" name="Google Shape;558;p22"/>
            <p:cNvSpPr/>
            <p:nvPr/>
          </p:nvSpPr>
          <p:spPr>
            <a:xfrm>
              <a:off x="7377912" y="3594272"/>
              <a:ext cx="648000" cy="648000"/>
            </a:xfrm>
            <a:prstGeom prst="ellipse">
              <a:avLst/>
            </a:prstGeom>
            <a:solidFill>
              <a:srgbClr val="FFFFFF"/>
            </a:solidFill>
            <a:ln cap="flat" cmpd="sng" w="190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559" name="Google Shape;559;p22"/>
          <p:cNvGrpSpPr/>
          <p:nvPr/>
        </p:nvGrpSpPr>
        <p:grpSpPr>
          <a:xfrm rot="5400000">
            <a:off x="724567" y="3824848"/>
            <a:ext cx="154289" cy="274831"/>
            <a:chOff x="7377912" y="3133187"/>
            <a:chExt cx="648000" cy="1109085"/>
          </a:xfrm>
        </p:grpSpPr>
        <p:cxnSp>
          <p:nvCxnSpPr>
            <p:cNvPr id="560" name="Google Shape;560;p22"/>
            <p:cNvCxnSpPr/>
            <p:nvPr/>
          </p:nvCxnSpPr>
          <p:spPr>
            <a:xfrm rot="10800000">
              <a:off x="7701948" y="3133187"/>
              <a:ext cx="0" cy="780900"/>
            </a:xfrm>
            <a:prstGeom prst="straightConnector1">
              <a:avLst/>
            </a:prstGeom>
            <a:noFill/>
            <a:ln cap="flat" cmpd="sng" w="19050">
              <a:solidFill>
                <a:srgbClr val="B4A7D6"/>
              </a:solidFill>
              <a:prstDash val="solid"/>
              <a:miter lim="800000"/>
              <a:headEnd len="sm" w="sm" type="oval"/>
              <a:tailEnd len="sm" w="sm" type="oval"/>
            </a:ln>
          </p:spPr>
        </p:cxnSp>
        <p:sp>
          <p:nvSpPr>
            <p:cNvPr id="561" name="Google Shape;561;p22"/>
            <p:cNvSpPr/>
            <p:nvPr/>
          </p:nvSpPr>
          <p:spPr>
            <a:xfrm>
              <a:off x="7377912" y="3594272"/>
              <a:ext cx="648000" cy="648000"/>
            </a:xfrm>
            <a:prstGeom prst="ellipse">
              <a:avLst/>
            </a:prstGeom>
            <a:solidFill>
              <a:srgbClr val="FFFFFF"/>
            </a:solidFill>
            <a:ln cap="flat" cmpd="sng" w="190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562" name="Google Shape;562;p22"/>
          <p:cNvGrpSpPr/>
          <p:nvPr/>
        </p:nvGrpSpPr>
        <p:grpSpPr>
          <a:xfrm rot="5400000">
            <a:off x="724567" y="4037671"/>
            <a:ext cx="154289" cy="274831"/>
            <a:chOff x="7377912" y="3133187"/>
            <a:chExt cx="648000" cy="1109085"/>
          </a:xfrm>
        </p:grpSpPr>
        <p:cxnSp>
          <p:nvCxnSpPr>
            <p:cNvPr id="563" name="Google Shape;563;p22"/>
            <p:cNvCxnSpPr/>
            <p:nvPr/>
          </p:nvCxnSpPr>
          <p:spPr>
            <a:xfrm rot="10800000">
              <a:off x="7701948" y="3133187"/>
              <a:ext cx="0" cy="780900"/>
            </a:xfrm>
            <a:prstGeom prst="straightConnector1">
              <a:avLst/>
            </a:prstGeom>
            <a:noFill/>
            <a:ln cap="flat" cmpd="sng" w="19050">
              <a:solidFill>
                <a:srgbClr val="B4A7D6"/>
              </a:solidFill>
              <a:prstDash val="solid"/>
              <a:miter lim="800000"/>
              <a:headEnd len="sm" w="sm" type="oval"/>
              <a:tailEnd len="sm" w="sm" type="oval"/>
            </a:ln>
          </p:spPr>
        </p:cxnSp>
        <p:sp>
          <p:nvSpPr>
            <p:cNvPr id="564" name="Google Shape;564;p22"/>
            <p:cNvSpPr/>
            <p:nvPr/>
          </p:nvSpPr>
          <p:spPr>
            <a:xfrm>
              <a:off x="7377912" y="3594272"/>
              <a:ext cx="648000" cy="648000"/>
            </a:xfrm>
            <a:prstGeom prst="ellipse">
              <a:avLst/>
            </a:prstGeom>
            <a:solidFill>
              <a:srgbClr val="FFFFFF"/>
            </a:solidFill>
            <a:ln cap="flat" cmpd="sng" w="190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565" name="Google Shape;565;p22"/>
          <p:cNvGrpSpPr/>
          <p:nvPr/>
        </p:nvGrpSpPr>
        <p:grpSpPr>
          <a:xfrm rot="5400000">
            <a:off x="724567" y="4438385"/>
            <a:ext cx="154289" cy="274831"/>
            <a:chOff x="7377912" y="3133187"/>
            <a:chExt cx="648000" cy="1109085"/>
          </a:xfrm>
        </p:grpSpPr>
        <p:cxnSp>
          <p:nvCxnSpPr>
            <p:cNvPr id="566" name="Google Shape;566;p22"/>
            <p:cNvCxnSpPr/>
            <p:nvPr/>
          </p:nvCxnSpPr>
          <p:spPr>
            <a:xfrm rot="10800000">
              <a:off x="7701948" y="3133187"/>
              <a:ext cx="0" cy="780900"/>
            </a:xfrm>
            <a:prstGeom prst="straightConnector1">
              <a:avLst/>
            </a:prstGeom>
            <a:noFill/>
            <a:ln cap="flat" cmpd="sng" w="19050">
              <a:solidFill>
                <a:srgbClr val="B4A7D6"/>
              </a:solidFill>
              <a:prstDash val="solid"/>
              <a:miter lim="800000"/>
              <a:headEnd len="sm" w="sm" type="oval"/>
              <a:tailEnd len="sm" w="sm" type="oval"/>
            </a:ln>
          </p:spPr>
        </p:cxnSp>
        <p:sp>
          <p:nvSpPr>
            <p:cNvPr id="567" name="Google Shape;567;p22"/>
            <p:cNvSpPr/>
            <p:nvPr/>
          </p:nvSpPr>
          <p:spPr>
            <a:xfrm>
              <a:off x="7377912" y="3594272"/>
              <a:ext cx="648000" cy="648000"/>
            </a:xfrm>
            <a:prstGeom prst="ellipse">
              <a:avLst/>
            </a:prstGeom>
            <a:solidFill>
              <a:srgbClr val="FFFFFF"/>
            </a:solidFill>
            <a:ln cap="flat" cmpd="sng" w="190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568" name="Google Shape;568;p22"/>
          <p:cNvGrpSpPr/>
          <p:nvPr/>
        </p:nvGrpSpPr>
        <p:grpSpPr>
          <a:xfrm rot="5400000">
            <a:off x="724567" y="4225563"/>
            <a:ext cx="154289" cy="274831"/>
            <a:chOff x="7377912" y="3133187"/>
            <a:chExt cx="648000" cy="1109085"/>
          </a:xfrm>
        </p:grpSpPr>
        <p:cxnSp>
          <p:nvCxnSpPr>
            <p:cNvPr id="569" name="Google Shape;569;p22"/>
            <p:cNvCxnSpPr/>
            <p:nvPr/>
          </p:nvCxnSpPr>
          <p:spPr>
            <a:xfrm rot="10800000">
              <a:off x="7701948" y="3133187"/>
              <a:ext cx="0" cy="780900"/>
            </a:xfrm>
            <a:prstGeom prst="straightConnector1">
              <a:avLst/>
            </a:prstGeom>
            <a:noFill/>
            <a:ln cap="flat" cmpd="sng" w="19050">
              <a:solidFill>
                <a:srgbClr val="B4A7D6"/>
              </a:solidFill>
              <a:prstDash val="solid"/>
              <a:miter lim="800000"/>
              <a:headEnd len="sm" w="sm" type="oval"/>
              <a:tailEnd len="sm" w="sm" type="oval"/>
            </a:ln>
          </p:spPr>
        </p:cxnSp>
        <p:sp>
          <p:nvSpPr>
            <p:cNvPr id="570" name="Google Shape;570;p22"/>
            <p:cNvSpPr/>
            <p:nvPr/>
          </p:nvSpPr>
          <p:spPr>
            <a:xfrm>
              <a:off x="7377912" y="3594272"/>
              <a:ext cx="648000" cy="648000"/>
            </a:xfrm>
            <a:prstGeom prst="ellipse">
              <a:avLst/>
            </a:prstGeom>
            <a:solidFill>
              <a:srgbClr val="FFFFFF"/>
            </a:solidFill>
            <a:ln cap="flat" cmpd="sng" w="190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571" name="Google Shape;571;p22"/>
          <p:cNvGrpSpPr/>
          <p:nvPr/>
        </p:nvGrpSpPr>
        <p:grpSpPr>
          <a:xfrm rot="5400000">
            <a:off x="724567" y="4651208"/>
            <a:ext cx="154289" cy="274831"/>
            <a:chOff x="7377912" y="3133187"/>
            <a:chExt cx="648000" cy="1109085"/>
          </a:xfrm>
        </p:grpSpPr>
        <p:cxnSp>
          <p:nvCxnSpPr>
            <p:cNvPr id="572" name="Google Shape;572;p22"/>
            <p:cNvCxnSpPr/>
            <p:nvPr/>
          </p:nvCxnSpPr>
          <p:spPr>
            <a:xfrm rot="10800000">
              <a:off x="7701948" y="3133187"/>
              <a:ext cx="0" cy="780900"/>
            </a:xfrm>
            <a:prstGeom prst="straightConnector1">
              <a:avLst/>
            </a:prstGeom>
            <a:noFill/>
            <a:ln cap="flat" cmpd="sng" w="19050">
              <a:solidFill>
                <a:srgbClr val="B4A7D6"/>
              </a:solidFill>
              <a:prstDash val="solid"/>
              <a:miter lim="800000"/>
              <a:headEnd len="sm" w="sm" type="oval"/>
              <a:tailEnd len="sm" w="sm" type="oval"/>
            </a:ln>
          </p:spPr>
        </p:cxnSp>
        <p:sp>
          <p:nvSpPr>
            <p:cNvPr id="573" name="Google Shape;573;p22"/>
            <p:cNvSpPr/>
            <p:nvPr/>
          </p:nvSpPr>
          <p:spPr>
            <a:xfrm>
              <a:off x="7377912" y="3594272"/>
              <a:ext cx="648000" cy="648000"/>
            </a:xfrm>
            <a:prstGeom prst="ellipse">
              <a:avLst/>
            </a:prstGeom>
            <a:solidFill>
              <a:srgbClr val="FFFFFF"/>
            </a:solidFill>
            <a:ln cap="flat" cmpd="sng" w="190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574" name="Google Shape;574;p22"/>
          <p:cNvGrpSpPr/>
          <p:nvPr/>
        </p:nvGrpSpPr>
        <p:grpSpPr>
          <a:xfrm rot="5400000">
            <a:off x="724567" y="4864030"/>
            <a:ext cx="154289" cy="274831"/>
            <a:chOff x="7377912" y="3133187"/>
            <a:chExt cx="648000" cy="1109085"/>
          </a:xfrm>
        </p:grpSpPr>
        <p:cxnSp>
          <p:nvCxnSpPr>
            <p:cNvPr id="575" name="Google Shape;575;p22"/>
            <p:cNvCxnSpPr/>
            <p:nvPr/>
          </p:nvCxnSpPr>
          <p:spPr>
            <a:xfrm rot="10800000">
              <a:off x="7701948" y="3133187"/>
              <a:ext cx="0" cy="780900"/>
            </a:xfrm>
            <a:prstGeom prst="straightConnector1">
              <a:avLst/>
            </a:prstGeom>
            <a:noFill/>
            <a:ln cap="flat" cmpd="sng" w="19050">
              <a:solidFill>
                <a:srgbClr val="B4A7D6"/>
              </a:solidFill>
              <a:prstDash val="solid"/>
              <a:miter lim="800000"/>
              <a:headEnd len="sm" w="sm" type="oval"/>
              <a:tailEnd len="sm" w="sm" type="oval"/>
            </a:ln>
          </p:spPr>
        </p:cxnSp>
        <p:sp>
          <p:nvSpPr>
            <p:cNvPr id="576" name="Google Shape;576;p22"/>
            <p:cNvSpPr/>
            <p:nvPr/>
          </p:nvSpPr>
          <p:spPr>
            <a:xfrm>
              <a:off x="7377912" y="3594272"/>
              <a:ext cx="648000" cy="648000"/>
            </a:xfrm>
            <a:prstGeom prst="ellipse">
              <a:avLst/>
            </a:prstGeom>
            <a:solidFill>
              <a:srgbClr val="FFFFFF"/>
            </a:solidFill>
            <a:ln cap="flat" cmpd="sng" w="190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577" name="Google Shape;577;p22"/>
          <p:cNvGrpSpPr/>
          <p:nvPr/>
        </p:nvGrpSpPr>
        <p:grpSpPr>
          <a:xfrm rot="5400000">
            <a:off x="724567" y="5076858"/>
            <a:ext cx="154289" cy="274831"/>
            <a:chOff x="7377912" y="3133187"/>
            <a:chExt cx="648000" cy="1109085"/>
          </a:xfrm>
        </p:grpSpPr>
        <p:cxnSp>
          <p:nvCxnSpPr>
            <p:cNvPr id="578" name="Google Shape;578;p22"/>
            <p:cNvCxnSpPr/>
            <p:nvPr/>
          </p:nvCxnSpPr>
          <p:spPr>
            <a:xfrm rot="10800000">
              <a:off x="7701948" y="3133187"/>
              <a:ext cx="0" cy="780900"/>
            </a:xfrm>
            <a:prstGeom prst="straightConnector1">
              <a:avLst/>
            </a:prstGeom>
            <a:noFill/>
            <a:ln cap="flat" cmpd="sng" w="19050">
              <a:solidFill>
                <a:srgbClr val="B4A7D6"/>
              </a:solidFill>
              <a:prstDash val="solid"/>
              <a:miter lim="800000"/>
              <a:headEnd len="sm" w="sm" type="oval"/>
              <a:tailEnd len="sm" w="sm" type="oval"/>
            </a:ln>
          </p:spPr>
        </p:cxnSp>
        <p:sp>
          <p:nvSpPr>
            <p:cNvPr id="579" name="Google Shape;579;p22"/>
            <p:cNvSpPr/>
            <p:nvPr/>
          </p:nvSpPr>
          <p:spPr>
            <a:xfrm>
              <a:off x="7377912" y="3594272"/>
              <a:ext cx="648000" cy="648000"/>
            </a:xfrm>
            <a:prstGeom prst="ellipse">
              <a:avLst/>
            </a:prstGeom>
            <a:solidFill>
              <a:srgbClr val="FFFFFF"/>
            </a:solidFill>
            <a:ln cap="flat" cmpd="sng" w="190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580" name="Google Shape;580;p22"/>
          <p:cNvGrpSpPr/>
          <p:nvPr/>
        </p:nvGrpSpPr>
        <p:grpSpPr>
          <a:xfrm rot="5400000">
            <a:off x="724567" y="5289680"/>
            <a:ext cx="154289" cy="274831"/>
            <a:chOff x="7377912" y="3133187"/>
            <a:chExt cx="648000" cy="1109085"/>
          </a:xfrm>
        </p:grpSpPr>
        <p:cxnSp>
          <p:nvCxnSpPr>
            <p:cNvPr id="581" name="Google Shape;581;p22"/>
            <p:cNvCxnSpPr/>
            <p:nvPr/>
          </p:nvCxnSpPr>
          <p:spPr>
            <a:xfrm rot="10800000">
              <a:off x="7701948" y="3133187"/>
              <a:ext cx="0" cy="780900"/>
            </a:xfrm>
            <a:prstGeom prst="straightConnector1">
              <a:avLst/>
            </a:prstGeom>
            <a:noFill/>
            <a:ln cap="flat" cmpd="sng" w="19050">
              <a:solidFill>
                <a:srgbClr val="B4A7D6"/>
              </a:solidFill>
              <a:prstDash val="solid"/>
              <a:miter lim="800000"/>
              <a:headEnd len="sm" w="sm" type="oval"/>
              <a:tailEnd len="sm" w="sm" type="oval"/>
            </a:ln>
          </p:spPr>
        </p:cxnSp>
        <p:sp>
          <p:nvSpPr>
            <p:cNvPr id="582" name="Google Shape;582;p22"/>
            <p:cNvSpPr/>
            <p:nvPr/>
          </p:nvSpPr>
          <p:spPr>
            <a:xfrm>
              <a:off x="7377912" y="3594272"/>
              <a:ext cx="648000" cy="648000"/>
            </a:xfrm>
            <a:prstGeom prst="ellipse">
              <a:avLst/>
            </a:prstGeom>
            <a:solidFill>
              <a:srgbClr val="FFFFFF"/>
            </a:solidFill>
            <a:ln cap="flat" cmpd="sng" w="190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583" name="Google Shape;583;p22"/>
          <p:cNvSpPr txBox="1"/>
          <p:nvPr/>
        </p:nvSpPr>
        <p:spPr>
          <a:xfrm>
            <a:off x="247500" y="5623375"/>
            <a:ext cx="4561500" cy="4284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Vaccines</a:t>
            </a:r>
            <a:endParaRPr b="1" sz="2200">
              <a:highlight>
                <a:schemeClr val="accent4"/>
              </a:highlight>
              <a:latin typeface="Mada"/>
              <a:ea typeface="Mada"/>
              <a:cs typeface="Mada"/>
              <a:sym typeface="Mada"/>
            </a:endParaRPr>
          </a:p>
        </p:txBody>
      </p:sp>
      <p:pic>
        <p:nvPicPr>
          <p:cNvPr id="584" name="Google Shape;584;p22"/>
          <p:cNvPicPr preferRelativeResize="0"/>
          <p:nvPr/>
        </p:nvPicPr>
        <p:blipFill>
          <a:blip r:embed="rId3">
            <a:alphaModFix/>
          </a:blip>
          <a:stretch>
            <a:fillRect/>
          </a:stretch>
        </p:blipFill>
        <p:spPr>
          <a:xfrm>
            <a:off x="4900800" y="5935025"/>
            <a:ext cx="2241673" cy="1435376"/>
          </a:xfrm>
          <a:prstGeom prst="rect">
            <a:avLst/>
          </a:prstGeom>
          <a:noFill/>
          <a:ln cap="flat" cmpd="sng" w="19050">
            <a:solidFill>
              <a:schemeClr val="accent3"/>
            </a:solidFill>
            <a:prstDash val="solid"/>
            <a:round/>
            <a:headEnd len="sm" w="sm" type="none"/>
            <a:tailEnd len="sm" w="sm" type="none"/>
          </a:ln>
        </p:spPr>
      </p:pic>
      <p:sp>
        <p:nvSpPr>
          <p:cNvPr id="585" name="Google Shape;585;p22"/>
          <p:cNvSpPr txBox="1"/>
          <p:nvPr/>
        </p:nvSpPr>
        <p:spPr>
          <a:xfrm>
            <a:off x="0" y="10110425"/>
            <a:ext cx="7321800" cy="56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ar" sz="800">
                <a:solidFill>
                  <a:schemeClr val="dk1"/>
                </a:solidFill>
                <a:latin typeface="Mada"/>
                <a:ea typeface="Mada"/>
                <a:cs typeface="Mada"/>
                <a:sym typeface="Mada"/>
              </a:rPr>
              <a:t>* How Do You Know What Vaccines are Needed for Travel? The CDC’s Health Information Website for Clinicians and Travelers (Published every 2 years, The “yellow book”) </a:t>
            </a:r>
            <a:r>
              <a:rPr lang="ar" sz="800" u="sng">
                <a:solidFill>
                  <a:schemeClr val="hlink"/>
                </a:solidFill>
                <a:latin typeface="Mada"/>
                <a:ea typeface="Mada"/>
                <a:cs typeface="Mada"/>
                <a:sym typeface="Mada"/>
                <a:hlinkClick r:id="rId4"/>
              </a:rPr>
              <a:t>Available online</a:t>
            </a:r>
            <a:r>
              <a:rPr lang="ar" sz="800">
                <a:solidFill>
                  <a:schemeClr val="dk1"/>
                </a:solidFill>
                <a:latin typeface="Mada"/>
                <a:ea typeface="Mada"/>
                <a:cs typeface="Mada"/>
                <a:sym typeface="Mada"/>
              </a:rPr>
              <a:t>.</a:t>
            </a:r>
            <a:endParaRPr sz="800">
              <a:solidFill>
                <a:schemeClr val="dk1"/>
              </a:solidFill>
              <a:latin typeface="Mada"/>
              <a:ea typeface="Mada"/>
              <a:cs typeface="Mada"/>
              <a:sym typeface="Mada"/>
            </a:endParaRPr>
          </a:p>
          <a:p>
            <a:pPr indent="0" lvl="0" marL="0" rtl="0" algn="l">
              <a:lnSpc>
                <a:spcPct val="115000"/>
              </a:lnSpc>
              <a:spcBef>
                <a:spcPts val="0"/>
              </a:spcBef>
              <a:spcAft>
                <a:spcPts val="0"/>
              </a:spcAft>
              <a:buNone/>
            </a:pPr>
            <a:r>
              <a:t/>
            </a:r>
            <a:endParaRPr sz="800">
              <a:solidFill>
                <a:schemeClr val="dk1"/>
              </a:solidFill>
              <a:latin typeface="Mada"/>
              <a:ea typeface="Mada"/>
              <a:cs typeface="Mada"/>
              <a:sym typeface="Mada"/>
            </a:endParaRPr>
          </a:p>
        </p:txBody>
      </p:sp>
      <p:sp>
        <p:nvSpPr>
          <p:cNvPr id="586" name="Google Shape;586;p22"/>
          <p:cNvSpPr txBox="1"/>
          <p:nvPr/>
        </p:nvSpPr>
        <p:spPr>
          <a:xfrm>
            <a:off x="888425" y="6570900"/>
            <a:ext cx="4121700" cy="799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Yellow Fever </a:t>
            </a:r>
            <a:r>
              <a:rPr lang="ar" sz="1200">
                <a:solidFill>
                  <a:srgbClr val="6AA84F"/>
                </a:solidFill>
                <a:latin typeface="Mada"/>
                <a:ea typeface="Mada"/>
                <a:cs typeface="Mada"/>
                <a:sym typeface="Mada"/>
              </a:rPr>
              <a:t>in Africa.</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chemeClr val="dk1"/>
                </a:solidFill>
                <a:latin typeface="Mada"/>
                <a:ea typeface="Mada"/>
                <a:cs typeface="Mada"/>
                <a:sym typeface="Mada"/>
              </a:rPr>
              <a:t>Meningococcal, </a:t>
            </a:r>
            <a:r>
              <a:rPr lang="ar" sz="1200">
                <a:solidFill>
                  <a:srgbClr val="6AA84F"/>
                </a:solidFill>
                <a:latin typeface="Mada"/>
                <a:ea typeface="Mada"/>
                <a:cs typeface="Mada"/>
                <a:sym typeface="Mada"/>
              </a:rPr>
              <a:t>for all non saudies to enter SA.</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chemeClr val="dk1"/>
                </a:solidFill>
                <a:latin typeface="Mada"/>
                <a:ea typeface="Mada"/>
                <a:cs typeface="Mada"/>
                <a:sym typeface="Mada"/>
              </a:rPr>
              <a:t>COVID-19 </a:t>
            </a:r>
            <a:r>
              <a:rPr lang="ar" sz="1200">
                <a:solidFill>
                  <a:srgbClr val="6AA84F"/>
                </a:solidFill>
                <a:latin typeface="Mada"/>
                <a:ea typeface="Mada"/>
                <a:cs typeface="Mada"/>
                <a:sym typeface="Mada"/>
              </a:rPr>
              <a:t>soon, </a:t>
            </a:r>
            <a:r>
              <a:rPr lang="ar" sz="1200">
                <a:solidFill>
                  <a:srgbClr val="6AA84F"/>
                </a:solidFill>
                <a:latin typeface="Mada"/>
                <a:ea typeface="Mada"/>
                <a:cs typeface="Mada"/>
                <a:sym typeface="Mada"/>
              </a:rPr>
              <a:t>for international travel. </a:t>
            </a:r>
            <a:endParaRPr sz="1200">
              <a:latin typeface="Mada"/>
              <a:ea typeface="Mada"/>
              <a:cs typeface="Mada"/>
              <a:sym typeface="Mada"/>
            </a:endParaRPr>
          </a:p>
        </p:txBody>
      </p:sp>
      <p:pic>
        <p:nvPicPr>
          <p:cNvPr id="587" name="Google Shape;587;p22"/>
          <p:cNvPicPr preferRelativeResize="0"/>
          <p:nvPr/>
        </p:nvPicPr>
        <p:blipFill rotWithShape="1">
          <a:blip r:embed="rId5">
            <a:alphaModFix/>
          </a:blip>
          <a:srcRect b="0" l="0" r="17184" t="0"/>
          <a:stretch/>
        </p:blipFill>
        <p:spPr>
          <a:xfrm>
            <a:off x="4726375" y="7843304"/>
            <a:ext cx="2324226" cy="2215845"/>
          </a:xfrm>
          <a:prstGeom prst="rect">
            <a:avLst/>
          </a:prstGeom>
          <a:noFill/>
          <a:ln>
            <a:noFill/>
          </a:ln>
        </p:spPr>
      </p:pic>
      <p:sp>
        <p:nvSpPr>
          <p:cNvPr id="588" name="Google Shape;588;p22"/>
          <p:cNvSpPr/>
          <p:nvPr/>
        </p:nvSpPr>
        <p:spPr>
          <a:xfrm rot="5400000">
            <a:off x="159950" y="7649000"/>
            <a:ext cx="462900" cy="581700"/>
          </a:xfrm>
          <a:prstGeom prst="round2SameRect">
            <a:avLst>
              <a:gd fmla="val 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2"/>
          <p:cNvSpPr/>
          <p:nvPr/>
        </p:nvSpPr>
        <p:spPr>
          <a:xfrm>
            <a:off x="394450" y="7584750"/>
            <a:ext cx="4176000" cy="24744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2"/>
          <p:cNvSpPr/>
          <p:nvPr/>
        </p:nvSpPr>
        <p:spPr>
          <a:xfrm rot="5400000">
            <a:off x="763850" y="6847125"/>
            <a:ext cx="480300" cy="18069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2"/>
          <p:cNvSpPr txBox="1"/>
          <p:nvPr/>
        </p:nvSpPr>
        <p:spPr>
          <a:xfrm>
            <a:off x="100550" y="7532275"/>
            <a:ext cx="1765800" cy="46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Recommended </a:t>
            </a:r>
            <a:r>
              <a:rPr b="1" lang="ar" sz="1700">
                <a:solidFill>
                  <a:srgbClr val="FFFFFF"/>
                </a:solidFill>
                <a:latin typeface="Mada"/>
                <a:ea typeface="Mada"/>
                <a:cs typeface="Mada"/>
                <a:sym typeface="Mada"/>
              </a:rPr>
              <a:t>:</a:t>
            </a:r>
            <a:endParaRPr sz="1700">
              <a:solidFill>
                <a:srgbClr val="FFFFFF"/>
              </a:solidFill>
            </a:endParaRPr>
          </a:p>
        </p:txBody>
      </p:sp>
      <p:sp>
        <p:nvSpPr>
          <p:cNvPr id="592" name="Google Shape;592;p22"/>
          <p:cNvSpPr txBox="1"/>
          <p:nvPr/>
        </p:nvSpPr>
        <p:spPr>
          <a:xfrm>
            <a:off x="971063" y="7990725"/>
            <a:ext cx="3837900" cy="1833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Polio</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Influenza</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Hepatitis A/B</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Measles</a:t>
            </a:r>
            <a:endParaRPr>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Tetanus/Diphtheria/Pertussis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Typhoid</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Rabies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Japanese Encephalitis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Tick-borne Encephalitis</a:t>
            </a:r>
            <a:endParaRPr sz="1200">
              <a:solidFill>
                <a:schemeClr val="dk1"/>
              </a:solidFill>
              <a:latin typeface="Mada"/>
              <a:ea typeface="Mada"/>
              <a:cs typeface="Mada"/>
              <a:sym typeface="Mada"/>
            </a:endParaRPr>
          </a:p>
        </p:txBody>
      </p:sp>
      <p:pic>
        <p:nvPicPr>
          <p:cNvPr id="593" name="Google Shape;593;p22"/>
          <p:cNvPicPr preferRelativeResize="0"/>
          <p:nvPr/>
        </p:nvPicPr>
        <p:blipFill>
          <a:blip r:embed="rId6">
            <a:alphaModFix/>
          </a:blip>
          <a:stretch>
            <a:fillRect/>
          </a:stretch>
        </p:blipFill>
        <p:spPr>
          <a:xfrm>
            <a:off x="4958350" y="864300"/>
            <a:ext cx="2474400" cy="247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97" name="Shape 597"/>
        <p:cNvGrpSpPr/>
        <p:nvPr/>
      </p:nvGrpSpPr>
      <p:grpSpPr>
        <a:xfrm>
          <a:off x="0" y="0"/>
          <a:ext cx="0" cy="0"/>
          <a:chOff x="0" y="0"/>
          <a:chExt cx="0" cy="0"/>
        </a:xfrm>
      </p:grpSpPr>
      <p:sp>
        <p:nvSpPr>
          <p:cNvPr id="598" name="Google Shape;598;p23"/>
          <p:cNvSpPr/>
          <p:nvPr/>
        </p:nvSpPr>
        <p:spPr>
          <a:xfrm>
            <a:off x="856100" y="7854000"/>
            <a:ext cx="5807400" cy="1664400"/>
          </a:xfrm>
          <a:prstGeom prst="roundRect">
            <a:avLst>
              <a:gd fmla="val 16667" name="adj"/>
            </a:avLst>
          </a:prstGeom>
          <a:noFill/>
          <a:ln cap="flat" cmpd="sng" w="28575">
            <a:solidFill>
              <a:schemeClr val="accent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3"/>
          <p:cNvSpPr txBox="1"/>
          <p:nvPr/>
        </p:nvSpPr>
        <p:spPr>
          <a:xfrm>
            <a:off x="856175" y="7868225"/>
            <a:ext cx="5807400" cy="156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Contraindications</a:t>
            </a:r>
            <a:endParaRPr b="1"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Age &lt;9 months old</a:t>
            </a:r>
            <a:endParaRPr sz="1200">
              <a:solidFill>
                <a:schemeClr val="dk1"/>
              </a:solidFill>
              <a:latin typeface="Mada"/>
              <a:ea typeface="Mada"/>
              <a:cs typeface="Mada"/>
              <a:sym typeface="Mada"/>
            </a:endParaRPr>
          </a:p>
          <a:p>
            <a:pPr indent="-304800" lvl="0" marL="13716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(Can consider at 6-9 months old during outbreaks).</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Pregnant women</a:t>
            </a:r>
            <a:endParaRPr sz="1200">
              <a:solidFill>
                <a:schemeClr val="dk1"/>
              </a:solidFill>
              <a:latin typeface="Mada"/>
              <a:ea typeface="Mada"/>
              <a:cs typeface="Mada"/>
              <a:sym typeface="Mada"/>
            </a:endParaRPr>
          </a:p>
          <a:p>
            <a:pPr indent="-304800" lvl="0" marL="13716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(Yellow fever can cross placenta).</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Severe egg allergies.</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Severe immunocompromise.</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Immunomodulatory drugs.</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a:p>
        </p:txBody>
      </p:sp>
      <p:sp>
        <p:nvSpPr>
          <p:cNvPr id="600" name="Google Shape;600;p23"/>
          <p:cNvSpPr/>
          <p:nvPr/>
        </p:nvSpPr>
        <p:spPr>
          <a:xfrm rot="10800000">
            <a:off x="566675" y="3702002"/>
            <a:ext cx="1727400" cy="6843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3"/>
          <p:cNvSpPr/>
          <p:nvPr/>
        </p:nvSpPr>
        <p:spPr>
          <a:xfrm rot="10800000">
            <a:off x="2774475" y="3701975"/>
            <a:ext cx="1727400" cy="6843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3"/>
          <p:cNvSpPr/>
          <p:nvPr/>
        </p:nvSpPr>
        <p:spPr>
          <a:xfrm rot="10800000">
            <a:off x="4982300" y="3692947"/>
            <a:ext cx="1727400" cy="685500"/>
          </a:xfrm>
          <a:prstGeom prst="round2SameRect">
            <a:avLst>
              <a:gd fmla="val 16667"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604" name="Google Shape;604;p23"/>
          <p:cNvSpPr txBox="1"/>
          <p:nvPr/>
        </p:nvSpPr>
        <p:spPr>
          <a:xfrm>
            <a:off x="0" y="9747650"/>
            <a:ext cx="7560000" cy="9876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0B5394"/>
              </a:buClr>
              <a:buSzPts val="900"/>
              <a:buFont typeface="Mada"/>
              <a:buAutoNum type="arabicPeriod"/>
            </a:pPr>
            <a:r>
              <a:rPr lang="ar" sz="900">
                <a:solidFill>
                  <a:srgbClr val="0B5394"/>
                </a:solidFill>
                <a:latin typeface="Mada"/>
                <a:ea typeface="Mada"/>
                <a:cs typeface="Mada"/>
                <a:sym typeface="Mada"/>
              </a:rPr>
              <a:t>Diagnosis of yellow fever can be confirmed by viral isolation from blood in the first 24 days of illness, the presence of IgM or a fourfold rise in IgG antibody titre. Leucopenia is characteristic.</a:t>
            </a:r>
            <a:endParaRPr sz="900">
              <a:solidFill>
                <a:srgbClr val="0B5394"/>
              </a:solidFill>
              <a:latin typeface="Mada"/>
              <a:ea typeface="Mada"/>
              <a:cs typeface="Mada"/>
              <a:sym typeface="Mada"/>
            </a:endParaRPr>
          </a:p>
          <a:p>
            <a:pPr indent="-285750" lvl="0" marL="457200" rtl="0" algn="l">
              <a:spcBef>
                <a:spcPts val="0"/>
              </a:spcBef>
              <a:spcAft>
                <a:spcPts val="0"/>
              </a:spcAft>
              <a:buClr>
                <a:srgbClr val="0B5394"/>
              </a:buClr>
              <a:buSzPts val="900"/>
              <a:buFont typeface="Mada"/>
              <a:buAutoNum type="arabicPeriod"/>
            </a:pPr>
            <a:r>
              <a:rPr lang="ar" sz="900">
                <a:solidFill>
                  <a:srgbClr val="0B5394"/>
                </a:solidFill>
                <a:latin typeface="Mada"/>
                <a:ea typeface="Mada"/>
                <a:cs typeface="Mada"/>
                <a:sym typeface="Mada"/>
              </a:rPr>
              <a:t>Humans are infectious during the viraemic phase, which starts 3–6 days after the bite of the infected mosquito and lasts for 4–5 days.</a:t>
            </a:r>
            <a:endParaRPr sz="900">
              <a:solidFill>
                <a:srgbClr val="0B5394"/>
              </a:solidFill>
              <a:latin typeface="Mada"/>
              <a:ea typeface="Mada"/>
              <a:cs typeface="Mada"/>
              <a:sym typeface="Mada"/>
            </a:endParaRPr>
          </a:p>
          <a:p>
            <a:pPr indent="-285750" lvl="0" marL="457200" rtl="0" algn="l">
              <a:spcBef>
                <a:spcPts val="0"/>
              </a:spcBef>
              <a:spcAft>
                <a:spcPts val="0"/>
              </a:spcAft>
              <a:buClr>
                <a:srgbClr val="0B5394"/>
              </a:buClr>
              <a:buSzPts val="900"/>
              <a:buFont typeface="Mada"/>
              <a:buAutoNum type="arabicPeriod"/>
            </a:pPr>
            <a:r>
              <a:rPr lang="ar" sz="900">
                <a:solidFill>
                  <a:srgbClr val="0B5394"/>
                </a:solidFill>
                <a:latin typeface="Mada"/>
                <a:ea typeface="Mada"/>
                <a:cs typeface="Mada"/>
                <a:sym typeface="Mada"/>
              </a:rPr>
              <a:t>In more severe disease, fever recrudescence is associated with lower back pain, abdominal pain and somnolence, prominent nausea and vomiting, bradycardia and jaundice. Liver damage and DIC lead to bleeding with petechiae, mucosal haemorrhages and gastrointestinal bleeding. Shock, hepatic failure, renal failure, seizures and coma may ensue.</a:t>
            </a:r>
            <a:endParaRPr sz="900">
              <a:solidFill>
                <a:srgbClr val="0B5394"/>
              </a:solidFill>
              <a:latin typeface="Mada"/>
              <a:ea typeface="Mada"/>
              <a:cs typeface="Mada"/>
              <a:sym typeface="Mada"/>
            </a:endParaRPr>
          </a:p>
        </p:txBody>
      </p:sp>
      <p:sp>
        <p:nvSpPr>
          <p:cNvPr id="605" name="Google Shape;605;p23"/>
          <p:cNvSpPr txBox="1"/>
          <p:nvPr/>
        </p:nvSpPr>
        <p:spPr>
          <a:xfrm>
            <a:off x="205413" y="1149050"/>
            <a:ext cx="7149300" cy="1321800"/>
          </a:xfrm>
          <a:prstGeom prst="rect">
            <a:avLst/>
          </a:prstGeom>
          <a:noFill/>
          <a:ln>
            <a:noFill/>
          </a:ln>
        </p:spPr>
        <p:txBody>
          <a:bodyPr anchorCtr="0" anchor="t" bIns="232875" lIns="232875" spcFirstLastPara="1" rIns="232875" wrap="square" tIns="23287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Mosquito-borne hemorrhagic fever </a:t>
            </a:r>
            <a:r>
              <a:rPr lang="ar" sz="1200">
                <a:solidFill>
                  <a:srgbClr val="0B5394"/>
                </a:solidFill>
                <a:latin typeface="Mada"/>
                <a:ea typeface="Mada"/>
                <a:cs typeface="Mada"/>
                <a:sym typeface="Mada"/>
              </a:rPr>
              <a:t>caused  by a flavivirus.</a:t>
            </a:r>
            <a:endParaRPr sz="1200">
              <a:solidFill>
                <a:srgbClr val="0B5394"/>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Rare fatalities in travelers</a:t>
            </a:r>
            <a:r>
              <a:rPr lang="ar" sz="1200">
                <a:latin typeface="Mada"/>
                <a:ea typeface="Mada"/>
                <a:cs typeface="Mada"/>
                <a:sym typeface="Mada"/>
              </a:rPr>
              <a:t> since vaccine introduction.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Epidemiology</a:t>
            </a:r>
            <a:r>
              <a:rPr lang="ar" sz="1200">
                <a:latin typeface="Mada"/>
                <a:ea typeface="Mada"/>
                <a:cs typeface="Mada"/>
                <a:sym typeface="Mada"/>
              </a:rPr>
              <a:t>:</a:t>
            </a:r>
            <a:endParaRPr sz="1200">
              <a:latin typeface="Mada"/>
              <a:ea typeface="Mada"/>
              <a:cs typeface="Mada"/>
              <a:sym typeface="Mada"/>
            </a:endParaRPr>
          </a:p>
          <a:p>
            <a:pPr indent="0" lvl="0" marL="0" rtl="0" algn="l">
              <a:spcBef>
                <a:spcPts val="0"/>
              </a:spcBef>
              <a:spcAft>
                <a:spcPts val="0"/>
              </a:spcAft>
              <a:buNone/>
            </a:pPr>
            <a:r>
              <a:t/>
            </a:r>
            <a:endParaRPr sz="900">
              <a:solidFill>
                <a:srgbClr val="000000"/>
              </a:solidFill>
              <a:latin typeface="Mada"/>
              <a:ea typeface="Mada"/>
              <a:cs typeface="Mada"/>
              <a:sym typeface="Mada"/>
            </a:endParaRPr>
          </a:p>
        </p:txBody>
      </p:sp>
      <p:sp>
        <p:nvSpPr>
          <p:cNvPr id="606" name="Google Shape;606;p23"/>
          <p:cNvSpPr txBox="1"/>
          <p:nvPr/>
        </p:nvSpPr>
        <p:spPr>
          <a:xfrm>
            <a:off x="247363" y="795059"/>
            <a:ext cx="3225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Yellow fever</a:t>
            </a:r>
            <a:r>
              <a:rPr b="1" baseline="30000" lang="ar" sz="2200">
                <a:highlight>
                  <a:schemeClr val="accent4"/>
                </a:highlight>
                <a:latin typeface="Mada"/>
                <a:ea typeface="Mada"/>
                <a:cs typeface="Mada"/>
                <a:sym typeface="Mada"/>
              </a:rPr>
              <a:t>1</a:t>
            </a:r>
            <a:endParaRPr b="1" baseline="30000" sz="2200">
              <a:highlight>
                <a:schemeClr val="accent4"/>
              </a:highlight>
              <a:latin typeface="Mada"/>
              <a:ea typeface="Mada"/>
              <a:cs typeface="Mada"/>
              <a:sym typeface="Mada"/>
            </a:endParaRPr>
          </a:p>
        </p:txBody>
      </p:sp>
      <p:sp>
        <p:nvSpPr>
          <p:cNvPr id="607" name="Google Shape;607;p23"/>
          <p:cNvSpPr txBox="1"/>
          <p:nvPr/>
        </p:nvSpPr>
        <p:spPr>
          <a:xfrm>
            <a:off x="546288" y="2020375"/>
            <a:ext cx="3333300" cy="524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~200,000</a:t>
            </a:r>
            <a:r>
              <a:rPr lang="ar" sz="1200">
                <a:solidFill>
                  <a:schemeClr val="dk1"/>
                </a:solidFill>
                <a:latin typeface="Mada"/>
                <a:ea typeface="Mada"/>
                <a:cs typeface="Mada"/>
                <a:sym typeface="Mada"/>
              </a:rPr>
              <a:t> cases per year, </a:t>
            </a:r>
            <a:r>
              <a:rPr b="1" lang="ar" sz="1200">
                <a:solidFill>
                  <a:schemeClr val="accent2"/>
                </a:solidFill>
                <a:latin typeface="Mada"/>
                <a:ea typeface="Mada"/>
                <a:cs typeface="Mada"/>
                <a:sym typeface="Mada"/>
              </a:rPr>
              <a:t>90% </a:t>
            </a:r>
            <a:r>
              <a:rPr lang="ar" sz="1200">
                <a:latin typeface="Mada"/>
                <a:ea typeface="Mada"/>
                <a:cs typeface="Mada"/>
                <a:sym typeface="Mada"/>
              </a:rPr>
              <a:t>in Africa.</a:t>
            </a:r>
            <a:endParaRPr>
              <a:latin typeface="Mada"/>
              <a:ea typeface="Mada"/>
              <a:cs typeface="Mada"/>
              <a:sym typeface="Mada"/>
            </a:endParaRPr>
          </a:p>
        </p:txBody>
      </p:sp>
      <p:grpSp>
        <p:nvGrpSpPr>
          <p:cNvPr id="608" name="Google Shape;608;p23"/>
          <p:cNvGrpSpPr/>
          <p:nvPr/>
        </p:nvGrpSpPr>
        <p:grpSpPr>
          <a:xfrm>
            <a:off x="681887" y="2020408"/>
            <a:ext cx="356078" cy="450587"/>
            <a:chOff x="4041649" y="1707654"/>
            <a:chExt cx="1060704" cy="1429526"/>
          </a:xfrm>
        </p:grpSpPr>
        <p:sp>
          <p:nvSpPr>
            <p:cNvPr id="609" name="Google Shape;609;p23"/>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sp>
          <p:nvSpPr>
            <p:cNvPr id="610" name="Google Shape;610;p23"/>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grpSp>
      <p:sp>
        <p:nvSpPr>
          <p:cNvPr id="611" name="Google Shape;611;p23"/>
          <p:cNvSpPr txBox="1"/>
          <p:nvPr/>
        </p:nvSpPr>
        <p:spPr>
          <a:xfrm>
            <a:off x="3655588" y="2020375"/>
            <a:ext cx="3588600" cy="1052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Indigenous case fatality rates vary </a:t>
            </a:r>
            <a:r>
              <a:rPr b="1" lang="ar" sz="1200">
                <a:solidFill>
                  <a:srgbClr val="CC0000"/>
                </a:solidFill>
                <a:latin typeface="Mada"/>
                <a:ea typeface="Mada"/>
                <a:cs typeface="Mada"/>
                <a:sym typeface="Mada"/>
              </a:rPr>
              <a:t>20-60%</a:t>
            </a:r>
            <a:r>
              <a:rPr b="1" lang="ar" sz="1200">
                <a:solidFill>
                  <a:schemeClr val="accent2"/>
                </a:solidFill>
                <a:latin typeface="Mada"/>
                <a:ea typeface="Mada"/>
                <a:cs typeface="Mada"/>
                <a:sym typeface="Mada"/>
              </a:rPr>
              <a:t> </a:t>
            </a:r>
            <a:r>
              <a:rPr lang="ar" sz="1200">
                <a:latin typeface="Mada"/>
                <a:ea typeface="Mada"/>
                <a:cs typeface="Mada"/>
                <a:sym typeface="Mada"/>
              </a:rPr>
              <a:t>.</a:t>
            </a:r>
            <a:endParaRPr>
              <a:latin typeface="Mada"/>
              <a:ea typeface="Mada"/>
              <a:cs typeface="Mada"/>
              <a:sym typeface="Mada"/>
            </a:endParaRPr>
          </a:p>
        </p:txBody>
      </p:sp>
      <p:grpSp>
        <p:nvGrpSpPr>
          <p:cNvPr id="612" name="Google Shape;612;p23"/>
          <p:cNvGrpSpPr/>
          <p:nvPr/>
        </p:nvGrpSpPr>
        <p:grpSpPr>
          <a:xfrm>
            <a:off x="3791180" y="2020412"/>
            <a:ext cx="356078" cy="450587"/>
            <a:chOff x="4041649" y="1707654"/>
            <a:chExt cx="1060704" cy="1429526"/>
          </a:xfrm>
        </p:grpSpPr>
        <p:sp>
          <p:nvSpPr>
            <p:cNvPr id="613" name="Google Shape;613;p23"/>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sp>
          <p:nvSpPr>
            <p:cNvPr id="614" name="Google Shape;614;p23"/>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grpSp>
      <p:pic>
        <p:nvPicPr>
          <p:cNvPr id="615" name="Google Shape;615;p23"/>
          <p:cNvPicPr preferRelativeResize="0"/>
          <p:nvPr/>
        </p:nvPicPr>
        <p:blipFill>
          <a:blip r:embed="rId3">
            <a:alphaModFix/>
          </a:blip>
          <a:stretch>
            <a:fillRect/>
          </a:stretch>
        </p:blipFill>
        <p:spPr>
          <a:xfrm>
            <a:off x="4637099" y="853387"/>
            <a:ext cx="1875448" cy="1167024"/>
          </a:xfrm>
          <a:prstGeom prst="rect">
            <a:avLst/>
          </a:prstGeom>
          <a:noFill/>
          <a:ln>
            <a:noFill/>
          </a:ln>
        </p:spPr>
      </p:pic>
      <p:sp>
        <p:nvSpPr>
          <p:cNvPr id="616" name="Google Shape;616;p23"/>
          <p:cNvSpPr txBox="1"/>
          <p:nvPr/>
        </p:nvSpPr>
        <p:spPr>
          <a:xfrm>
            <a:off x="247363" y="2471009"/>
            <a:ext cx="3225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Stages </a:t>
            </a:r>
            <a:endParaRPr b="1" sz="2200">
              <a:highlight>
                <a:schemeClr val="accent4"/>
              </a:highlight>
              <a:latin typeface="Mada"/>
              <a:ea typeface="Mada"/>
              <a:cs typeface="Mada"/>
              <a:sym typeface="Mada"/>
            </a:endParaRPr>
          </a:p>
        </p:txBody>
      </p:sp>
      <p:sp>
        <p:nvSpPr>
          <p:cNvPr id="617" name="Google Shape;617;p23"/>
          <p:cNvSpPr txBox="1"/>
          <p:nvPr/>
        </p:nvSpPr>
        <p:spPr>
          <a:xfrm>
            <a:off x="205288" y="2879000"/>
            <a:ext cx="7149300" cy="450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Has </a:t>
            </a:r>
            <a:r>
              <a:rPr b="1" lang="ar" sz="1200">
                <a:solidFill>
                  <a:schemeClr val="accent2"/>
                </a:solidFill>
                <a:latin typeface="Mada"/>
                <a:ea typeface="Mada"/>
                <a:cs typeface="Mada"/>
                <a:sym typeface="Mada"/>
              </a:rPr>
              <a:t>3</a:t>
            </a:r>
            <a:r>
              <a:rPr lang="ar" sz="1200">
                <a:solidFill>
                  <a:schemeClr val="dk1"/>
                </a:solidFill>
                <a:latin typeface="Mada"/>
                <a:ea typeface="Mada"/>
                <a:cs typeface="Mada"/>
                <a:sym typeface="Mada"/>
              </a:rPr>
              <a:t> stages:</a:t>
            </a:r>
            <a:endParaRPr/>
          </a:p>
        </p:txBody>
      </p:sp>
      <p:cxnSp>
        <p:nvCxnSpPr>
          <p:cNvPr id="618" name="Google Shape;618;p23"/>
          <p:cNvCxnSpPr/>
          <p:nvPr/>
        </p:nvCxnSpPr>
        <p:spPr>
          <a:xfrm>
            <a:off x="275312" y="3511265"/>
            <a:ext cx="6969000" cy="0"/>
          </a:xfrm>
          <a:prstGeom prst="straightConnector1">
            <a:avLst/>
          </a:prstGeom>
          <a:noFill/>
          <a:ln cap="flat" cmpd="sng" w="9525">
            <a:solidFill>
              <a:srgbClr val="595959"/>
            </a:solidFill>
            <a:prstDash val="dot"/>
            <a:round/>
            <a:headEnd len="med" w="med" type="oval"/>
            <a:tailEnd len="med" w="med" type="oval"/>
          </a:ln>
        </p:spPr>
      </p:cxnSp>
      <p:sp>
        <p:nvSpPr>
          <p:cNvPr id="619" name="Google Shape;619;p23"/>
          <p:cNvSpPr/>
          <p:nvPr/>
        </p:nvSpPr>
        <p:spPr>
          <a:xfrm>
            <a:off x="549862" y="3313537"/>
            <a:ext cx="1934100" cy="408000"/>
          </a:xfrm>
          <a:prstGeom prst="chevron">
            <a:avLst>
              <a:gd fmla="val 50000" name="adj"/>
            </a:avLst>
          </a:prstGeom>
          <a:solidFill>
            <a:srgbClr val="B4A7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chemeClr val="lt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ar" sz="1200">
                <a:solidFill>
                  <a:schemeClr val="lt1"/>
                </a:solidFill>
                <a:latin typeface="Mada"/>
                <a:ea typeface="Mada"/>
                <a:cs typeface="Mada"/>
                <a:sym typeface="Mada"/>
              </a:rPr>
              <a:t>Infection</a:t>
            </a:r>
            <a:endParaRPr b="1" sz="1200">
              <a:solidFill>
                <a:schemeClr val="lt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1200">
                <a:solidFill>
                  <a:schemeClr val="lt1"/>
                </a:solidFill>
                <a:latin typeface="Mada"/>
                <a:ea typeface="Mada"/>
                <a:cs typeface="Mada"/>
                <a:sym typeface="Mada"/>
              </a:rPr>
              <a:t> (3-4 days)</a:t>
            </a:r>
            <a:r>
              <a:rPr baseline="30000" lang="ar" sz="1200">
                <a:solidFill>
                  <a:schemeClr val="lt1"/>
                </a:solidFill>
                <a:latin typeface="Mada"/>
                <a:ea typeface="Mada"/>
                <a:cs typeface="Mada"/>
                <a:sym typeface="Mada"/>
              </a:rPr>
              <a:t>2</a:t>
            </a:r>
            <a:endParaRPr baseline="30000" sz="1200">
              <a:solidFill>
                <a:schemeClr val="lt1"/>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p:txBody>
      </p:sp>
      <p:sp>
        <p:nvSpPr>
          <p:cNvPr id="620" name="Google Shape;620;p23"/>
          <p:cNvSpPr/>
          <p:nvPr/>
        </p:nvSpPr>
        <p:spPr>
          <a:xfrm>
            <a:off x="2757687" y="3313537"/>
            <a:ext cx="1934100" cy="408000"/>
          </a:xfrm>
          <a:prstGeom prst="chevron">
            <a:avLst>
              <a:gd fmla="val 50000" name="adj"/>
            </a:avLst>
          </a:prstGeom>
          <a:solidFill>
            <a:srgbClr val="8E7C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chemeClr val="lt1"/>
              </a:solidFill>
              <a:latin typeface="Mada"/>
              <a:ea typeface="Mada"/>
              <a:cs typeface="Mada"/>
              <a:sym typeface="Mada"/>
            </a:endParaRPr>
          </a:p>
          <a:p>
            <a:pPr indent="0" lvl="0" marL="0" rtl="0" algn="ctr">
              <a:spcBef>
                <a:spcPts val="0"/>
              </a:spcBef>
              <a:spcAft>
                <a:spcPts val="0"/>
              </a:spcAft>
              <a:buNone/>
            </a:pPr>
            <a:r>
              <a:t/>
            </a:r>
            <a:endParaRPr b="1" sz="1200">
              <a:solidFill>
                <a:schemeClr val="lt1"/>
              </a:solidFill>
              <a:latin typeface="Mada"/>
              <a:ea typeface="Mada"/>
              <a:cs typeface="Mada"/>
              <a:sym typeface="Mada"/>
            </a:endParaRPr>
          </a:p>
          <a:p>
            <a:pPr indent="0" lvl="0" marL="0" rtl="0" algn="ctr">
              <a:spcBef>
                <a:spcPts val="0"/>
              </a:spcBef>
              <a:spcAft>
                <a:spcPts val="0"/>
              </a:spcAft>
              <a:buNone/>
            </a:pPr>
            <a:r>
              <a:rPr b="1" lang="ar" sz="1200">
                <a:solidFill>
                  <a:schemeClr val="lt1"/>
                </a:solidFill>
                <a:latin typeface="Mada"/>
                <a:ea typeface="Mada"/>
                <a:cs typeface="Mada"/>
                <a:sym typeface="Mada"/>
              </a:rPr>
              <a:t>Remission</a:t>
            </a:r>
            <a:endParaRPr b="1" sz="1200">
              <a:solidFill>
                <a:schemeClr val="lt1"/>
              </a:solidFill>
              <a:latin typeface="Mada"/>
              <a:ea typeface="Mada"/>
              <a:cs typeface="Mada"/>
              <a:sym typeface="Mada"/>
            </a:endParaRPr>
          </a:p>
          <a:p>
            <a:pPr indent="0" lvl="0" marL="0" rtl="0" algn="ctr">
              <a:spcBef>
                <a:spcPts val="0"/>
              </a:spcBef>
              <a:spcAft>
                <a:spcPts val="0"/>
              </a:spcAft>
              <a:buNone/>
            </a:pPr>
            <a:r>
              <a:rPr lang="ar" sz="1200">
                <a:solidFill>
                  <a:schemeClr val="lt1"/>
                </a:solidFill>
                <a:latin typeface="Mada"/>
                <a:ea typeface="Mada"/>
                <a:cs typeface="Mada"/>
                <a:sym typeface="Mada"/>
              </a:rPr>
              <a:t> (48 hours)</a:t>
            </a:r>
            <a:endParaRPr sz="1200">
              <a:solidFill>
                <a:schemeClr val="lt1"/>
              </a:solidFill>
              <a:latin typeface="Mada"/>
              <a:ea typeface="Mada"/>
              <a:cs typeface="Mada"/>
              <a:sym typeface="Mada"/>
            </a:endParaRPr>
          </a:p>
          <a:p>
            <a:pPr indent="0" lvl="0" marL="0" rtl="0" algn="ctr">
              <a:spcBef>
                <a:spcPts val="0"/>
              </a:spcBef>
              <a:spcAft>
                <a:spcPts val="0"/>
              </a:spcAft>
              <a:buNone/>
            </a:pPr>
            <a:r>
              <a:t/>
            </a:r>
            <a:endParaRPr b="1" sz="1200">
              <a:solidFill>
                <a:schemeClr val="lt1"/>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p:txBody>
      </p:sp>
      <p:sp>
        <p:nvSpPr>
          <p:cNvPr id="621" name="Google Shape;621;p23"/>
          <p:cNvSpPr/>
          <p:nvPr/>
        </p:nvSpPr>
        <p:spPr>
          <a:xfrm>
            <a:off x="4965508" y="3301012"/>
            <a:ext cx="1934100" cy="408000"/>
          </a:xfrm>
          <a:prstGeom prst="chevron">
            <a:avLst>
              <a:gd fmla="val 50000" name="adj"/>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chemeClr val="lt1"/>
              </a:solidFill>
              <a:latin typeface="Mada"/>
              <a:ea typeface="Mada"/>
              <a:cs typeface="Mada"/>
              <a:sym typeface="Mada"/>
            </a:endParaRPr>
          </a:p>
          <a:p>
            <a:pPr indent="0" lvl="0" marL="0" rtl="0" algn="ctr">
              <a:spcBef>
                <a:spcPts val="0"/>
              </a:spcBef>
              <a:spcAft>
                <a:spcPts val="0"/>
              </a:spcAft>
              <a:buNone/>
            </a:pPr>
            <a:r>
              <a:rPr b="1" lang="ar" sz="1200">
                <a:solidFill>
                  <a:schemeClr val="lt1"/>
                </a:solidFill>
                <a:latin typeface="Mada"/>
                <a:ea typeface="Mada"/>
                <a:cs typeface="Mada"/>
                <a:sym typeface="Mada"/>
              </a:rPr>
              <a:t>Intoxication</a:t>
            </a:r>
            <a:r>
              <a:rPr b="1" baseline="30000" lang="ar" sz="1200">
                <a:solidFill>
                  <a:schemeClr val="lt1"/>
                </a:solidFill>
                <a:latin typeface="Mada"/>
                <a:ea typeface="Mada"/>
                <a:cs typeface="Mada"/>
                <a:sym typeface="Mada"/>
              </a:rPr>
              <a:t>3</a:t>
            </a:r>
            <a:endParaRPr baseline="30000" sz="1200">
              <a:solidFill>
                <a:schemeClr val="lt1"/>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p:txBody>
      </p:sp>
      <p:sp>
        <p:nvSpPr>
          <p:cNvPr id="622" name="Google Shape;622;p23"/>
          <p:cNvSpPr/>
          <p:nvPr/>
        </p:nvSpPr>
        <p:spPr>
          <a:xfrm>
            <a:off x="4984079" y="3693189"/>
            <a:ext cx="1727400" cy="68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Return of symptoms, organ dysfunction, hemorrhage.</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623" name="Google Shape;623;p23"/>
          <p:cNvSpPr/>
          <p:nvPr/>
        </p:nvSpPr>
        <p:spPr>
          <a:xfrm>
            <a:off x="564854" y="3693039"/>
            <a:ext cx="1727400" cy="68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Fever, malaise, leukopenia.</a:t>
            </a:r>
            <a:endParaRPr/>
          </a:p>
        </p:txBody>
      </p:sp>
      <p:sp>
        <p:nvSpPr>
          <p:cNvPr id="624" name="Google Shape;624;p23"/>
          <p:cNvSpPr/>
          <p:nvPr/>
        </p:nvSpPr>
        <p:spPr>
          <a:xfrm>
            <a:off x="2791254" y="3692939"/>
            <a:ext cx="1727400" cy="68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Abatement of symptoms, 15% progress.</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625" name="Google Shape;625;p23"/>
          <p:cNvSpPr txBox="1"/>
          <p:nvPr/>
        </p:nvSpPr>
        <p:spPr>
          <a:xfrm>
            <a:off x="275300" y="4577034"/>
            <a:ext cx="3225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Transmission </a:t>
            </a:r>
            <a:endParaRPr b="1" sz="2200">
              <a:highlight>
                <a:schemeClr val="accent4"/>
              </a:highlight>
              <a:latin typeface="Mada"/>
              <a:ea typeface="Mada"/>
              <a:cs typeface="Mada"/>
              <a:sym typeface="Mada"/>
            </a:endParaRPr>
          </a:p>
        </p:txBody>
      </p:sp>
      <p:sp>
        <p:nvSpPr>
          <p:cNvPr id="626" name="Google Shape;626;p23"/>
          <p:cNvSpPr/>
          <p:nvPr/>
        </p:nvSpPr>
        <p:spPr>
          <a:xfrm>
            <a:off x="663225" y="5115075"/>
            <a:ext cx="2396100" cy="408000"/>
          </a:xfrm>
          <a:prstGeom prst="roundRect">
            <a:avLst>
              <a:gd fmla="val 31063"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200">
              <a:solidFill>
                <a:schemeClr val="dk1"/>
              </a:solidFill>
              <a:latin typeface="Mada"/>
              <a:ea typeface="Mada"/>
              <a:cs typeface="Mada"/>
              <a:sym typeface="Mada"/>
            </a:endParaRPr>
          </a:p>
          <a:p>
            <a:pPr indent="0" lvl="0" marL="0" rtl="0" algn="ctr">
              <a:spcBef>
                <a:spcPts val="0"/>
              </a:spcBef>
              <a:spcAft>
                <a:spcPts val="0"/>
              </a:spcAft>
              <a:buNone/>
            </a:pPr>
            <a:r>
              <a:rPr lang="ar" sz="1200">
                <a:solidFill>
                  <a:schemeClr val="dk1"/>
                </a:solidFill>
                <a:latin typeface="Mada"/>
                <a:ea typeface="Mada"/>
                <a:cs typeface="Mada"/>
                <a:sym typeface="Mada"/>
              </a:rPr>
              <a:t>From primates or humans</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a:p>
        </p:txBody>
      </p:sp>
      <p:sp>
        <p:nvSpPr>
          <p:cNvPr id="627" name="Google Shape;627;p23"/>
          <p:cNvSpPr txBox="1"/>
          <p:nvPr/>
        </p:nvSpPr>
        <p:spPr>
          <a:xfrm>
            <a:off x="395095" y="4878242"/>
            <a:ext cx="6708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3900">
                <a:solidFill>
                  <a:srgbClr val="674EA7"/>
                </a:solidFill>
                <a:latin typeface="Mada"/>
                <a:ea typeface="Mada"/>
                <a:cs typeface="Mada"/>
                <a:sym typeface="Mada"/>
              </a:rPr>
              <a:t>1</a:t>
            </a:r>
            <a:endParaRPr b="1" sz="3900">
              <a:solidFill>
                <a:srgbClr val="674EA7"/>
              </a:solidFill>
              <a:latin typeface="Mada"/>
              <a:ea typeface="Mada"/>
              <a:cs typeface="Mada"/>
              <a:sym typeface="Mada"/>
            </a:endParaRPr>
          </a:p>
        </p:txBody>
      </p:sp>
      <p:sp>
        <p:nvSpPr>
          <p:cNvPr id="628" name="Google Shape;628;p23"/>
          <p:cNvSpPr/>
          <p:nvPr/>
        </p:nvSpPr>
        <p:spPr>
          <a:xfrm>
            <a:off x="662374" y="5610525"/>
            <a:ext cx="1934100" cy="408000"/>
          </a:xfrm>
          <a:prstGeom prst="roundRect">
            <a:avLst>
              <a:gd fmla="val 31063"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200">
              <a:solidFill>
                <a:schemeClr val="dk1"/>
              </a:solidFill>
              <a:latin typeface="Mada"/>
              <a:ea typeface="Mada"/>
              <a:cs typeface="Mada"/>
              <a:sym typeface="Mada"/>
            </a:endParaRPr>
          </a:p>
          <a:p>
            <a:pPr indent="0" lvl="0" marL="0" rtl="0" algn="ctr">
              <a:spcBef>
                <a:spcPts val="0"/>
              </a:spcBef>
              <a:spcAft>
                <a:spcPts val="0"/>
              </a:spcAft>
              <a:buNone/>
            </a:pPr>
            <a:r>
              <a:rPr lang="ar" sz="1200">
                <a:solidFill>
                  <a:schemeClr val="dk1"/>
                </a:solidFill>
                <a:latin typeface="Mada"/>
                <a:ea typeface="Mada"/>
                <a:cs typeface="Mada"/>
                <a:sym typeface="Mada"/>
              </a:rPr>
              <a:t>Mosquito vector</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a:p>
        </p:txBody>
      </p:sp>
      <p:sp>
        <p:nvSpPr>
          <p:cNvPr id="629" name="Google Shape;629;p23"/>
          <p:cNvSpPr txBox="1"/>
          <p:nvPr/>
        </p:nvSpPr>
        <p:spPr>
          <a:xfrm>
            <a:off x="394232" y="5373692"/>
            <a:ext cx="6708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3900">
                <a:solidFill>
                  <a:srgbClr val="8E7CC3"/>
                </a:solidFill>
                <a:latin typeface="Mada"/>
                <a:ea typeface="Mada"/>
                <a:cs typeface="Mada"/>
                <a:sym typeface="Mada"/>
              </a:rPr>
              <a:t>2</a:t>
            </a:r>
            <a:endParaRPr b="1" sz="3900">
              <a:solidFill>
                <a:srgbClr val="8E7CC3"/>
              </a:solidFill>
              <a:latin typeface="Mada"/>
              <a:ea typeface="Mada"/>
              <a:cs typeface="Mada"/>
              <a:sym typeface="Mada"/>
            </a:endParaRPr>
          </a:p>
        </p:txBody>
      </p:sp>
      <p:sp>
        <p:nvSpPr>
          <p:cNvPr id="630" name="Google Shape;630;p23"/>
          <p:cNvSpPr txBox="1"/>
          <p:nvPr/>
        </p:nvSpPr>
        <p:spPr>
          <a:xfrm>
            <a:off x="3492200" y="4577025"/>
            <a:ext cx="38910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Disease Prevention </a:t>
            </a:r>
            <a:endParaRPr b="1" sz="2200">
              <a:highlight>
                <a:schemeClr val="accent4"/>
              </a:highlight>
              <a:latin typeface="Mada"/>
              <a:ea typeface="Mada"/>
              <a:cs typeface="Mada"/>
              <a:sym typeface="Mada"/>
            </a:endParaRPr>
          </a:p>
        </p:txBody>
      </p:sp>
      <p:sp>
        <p:nvSpPr>
          <p:cNvPr id="631" name="Google Shape;631;p23"/>
          <p:cNvSpPr txBox="1"/>
          <p:nvPr/>
        </p:nvSpPr>
        <p:spPr>
          <a:xfrm>
            <a:off x="3431000" y="5042800"/>
            <a:ext cx="3891000" cy="3306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Avoid mosquito bites: DEET, Clothing, Mosquito nets, Eliminate standing water.</a:t>
            </a:r>
            <a:endParaRPr sz="1200">
              <a:solidFill>
                <a:schemeClr val="dk1"/>
              </a:solidFill>
              <a:latin typeface="Mada"/>
              <a:ea typeface="Mada"/>
              <a:cs typeface="Mada"/>
              <a:sym typeface="Mada"/>
            </a:endParaRPr>
          </a:p>
        </p:txBody>
      </p:sp>
      <p:grpSp>
        <p:nvGrpSpPr>
          <p:cNvPr id="632" name="Google Shape;632;p23"/>
          <p:cNvGrpSpPr/>
          <p:nvPr/>
        </p:nvGrpSpPr>
        <p:grpSpPr>
          <a:xfrm>
            <a:off x="3635457" y="5072301"/>
            <a:ext cx="241676" cy="330649"/>
            <a:chOff x="4630955" y="3996960"/>
            <a:chExt cx="914400" cy="1828808"/>
          </a:xfrm>
        </p:grpSpPr>
        <p:sp>
          <p:nvSpPr>
            <p:cNvPr id="633" name="Google Shape;633;p23"/>
            <p:cNvSpPr/>
            <p:nvPr/>
          </p:nvSpPr>
          <p:spPr>
            <a:xfrm>
              <a:off x="4630955" y="3996960"/>
              <a:ext cx="914400" cy="914400"/>
            </a:xfrm>
            <a:prstGeom prst="rtTriangle">
              <a:avLst/>
            </a:prstGeom>
            <a:solidFill>
              <a:srgbClr val="F3F3F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000000"/>
                </a:solidFill>
                <a:latin typeface="Arial"/>
                <a:ea typeface="Arial"/>
                <a:cs typeface="Arial"/>
                <a:sym typeface="Arial"/>
              </a:endParaRPr>
            </a:p>
          </p:txBody>
        </p:sp>
        <p:sp>
          <p:nvSpPr>
            <p:cNvPr id="634" name="Google Shape;634;p23"/>
            <p:cNvSpPr/>
            <p:nvPr/>
          </p:nvSpPr>
          <p:spPr>
            <a:xfrm rot="5400000">
              <a:off x="4630955" y="4911368"/>
              <a:ext cx="914400" cy="914400"/>
            </a:xfrm>
            <a:prstGeom prst="rtTriangle">
              <a:avLst/>
            </a:prstGeom>
            <a:solidFill>
              <a:srgbClr val="B4A7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grpSp>
        <p:nvGrpSpPr>
          <p:cNvPr id="635" name="Google Shape;635;p23"/>
          <p:cNvGrpSpPr/>
          <p:nvPr/>
        </p:nvGrpSpPr>
        <p:grpSpPr>
          <a:xfrm>
            <a:off x="3635457" y="5629551"/>
            <a:ext cx="241676" cy="330649"/>
            <a:chOff x="4630955" y="3996960"/>
            <a:chExt cx="914400" cy="1828808"/>
          </a:xfrm>
        </p:grpSpPr>
        <p:sp>
          <p:nvSpPr>
            <p:cNvPr id="636" name="Google Shape;636;p23"/>
            <p:cNvSpPr/>
            <p:nvPr/>
          </p:nvSpPr>
          <p:spPr>
            <a:xfrm>
              <a:off x="4630955" y="3996960"/>
              <a:ext cx="914400" cy="914400"/>
            </a:xfrm>
            <a:prstGeom prst="rtTriangle">
              <a:avLst/>
            </a:prstGeom>
            <a:solidFill>
              <a:srgbClr val="F3F3F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000000"/>
                </a:solidFill>
                <a:latin typeface="Arial"/>
                <a:ea typeface="Arial"/>
                <a:cs typeface="Arial"/>
                <a:sym typeface="Arial"/>
              </a:endParaRPr>
            </a:p>
          </p:txBody>
        </p:sp>
        <p:sp>
          <p:nvSpPr>
            <p:cNvPr id="637" name="Google Shape;637;p23"/>
            <p:cNvSpPr/>
            <p:nvPr/>
          </p:nvSpPr>
          <p:spPr>
            <a:xfrm rot="5400000">
              <a:off x="4630955" y="4911368"/>
              <a:ext cx="914400" cy="914400"/>
            </a:xfrm>
            <a:prstGeom prst="rtTriangle">
              <a:avLst/>
            </a:prstGeom>
            <a:solidFill>
              <a:srgbClr val="B4A7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sp>
        <p:nvSpPr>
          <p:cNvPr id="638" name="Google Shape;638;p23"/>
          <p:cNvSpPr txBox="1"/>
          <p:nvPr/>
        </p:nvSpPr>
        <p:spPr>
          <a:xfrm>
            <a:off x="3877125" y="5629550"/>
            <a:ext cx="2596800" cy="5502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lang="ar" sz="1200">
                <a:solidFill>
                  <a:schemeClr val="dk1"/>
                </a:solidFill>
                <a:latin typeface="Mada"/>
                <a:ea typeface="Mada"/>
                <a:cs typeface="Mada"/>
                <a:sym typeface="Mada"/>
              </a:rPr>
              <a:t>Vaccination</a:t>
            </a:r>
            <a:endParaRPr/>
          </a:p>
        </p:txBody>
      </p:sp>
      <p:sp>
        <p:nvSpPr>
          <p:cNvPr id="639" name="Google Shape;639;p23"/>
          <p:cNvSpPr txBox="1"/>
          <p:nvPr/>
        </p:nvSpPr>
        <p:spPr>
          <a:xfrm>
            <a:off x="331875" y="6281775"/>
            <a:ext cx="3225600" cy="472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Yellow Fever Vaccine</a:t>
            </a:r>
            <a:endParaRPr b="1" sz="2200">
              <a:highlight>
                <a:schemeClr val="accent4"/>
              </a:highlight>
              <a:latin typeface="Mada"/>
              <a:ea typeface="Mada"/>
              <a:cs typeface="Mada"/>
              <a:sym typeface="Mada"/>
            </a:endParaRPr>
          </a:p>
        </p:txBody>
      </p:sp>
      <p:sp>
        <p:nvSpPr>
          <p:cNvPr id="640" name="Google Shape;640;p23"/>
          <p:cNvSpPr txBox="1"/>
          <p:nvPr/>
        </p:nvSpPr>
        <p:spPr>
          <a:xfrm>
            <a:off x="331875" y="6736791"/>
            <a:ext cx="6612600" cy="450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Live-attenuated vaccine. Developed in 1936.</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Seroconversion &gt;95%.</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Single 0.5ml subcutaneously.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Revaccination at 10-year intervals required by World Health Organization.</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Protection from one vaccine. However, may last 30 or more years.</a:t>
            </a:r>
            <a:endParaRPr sz="1200">
              <a:solidFill>
                <a:schemeClr val="dk1"/>
              </a:solidFill>
              <a:latin typeface="Mada"/>
              <a:ea typeface="Mada"/>
              <a:cs typeface="Mada"/>
              <a:sym typeface="Mada"/>
            </a:endParaRPr>
          </a:p>
        </p:txBody>
      </p:sp>
      <p:sp>
        <p:nvSpPr>
          <p:cNvPr id="641" name="Google Shape;641;p23"/>
          <p:cNvSpPr/>
          <p:nvPr/>
        </p:nvSpPr>
        <p:spPr>
          <a:xfrm>
            <a:off x="331875" y="8117775"/>
            <a:ext cx="1185600" cy="1209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2" name="Google Shape;642;p23"/>
          <p:cNvPicPr preferRelativeResize="0"/>
          <p:nvPr/>
        </p:nvPicPr>
        <p:blipFill>
          <a:blip r:embed="rId4">
            <a:alphaModFix/>
          </a:blip>
          <a:stretch>
            <a:fillRect/>
          </a:stretch>
        </p:blipFill>
        <p:spPr>
          <a:xfrm>
            <a:off x="267133" y="8025797"/>
            <a:ext cx="1185600" cy="1209312"/>
          </a:xfrm>
          <a:prstGeom prst="rect">
            <a:avLst/>
          </a:prstGeom>
          <a:noFill/>
          <a:ln>
            <a:noFill/>
          </a:ln>
        </p:spPr>
      </p:pic>
      <p:sp>
        <p:nvSpPr>
          <p:cNvPr id="643" name="Google Shape;643;p23"/>
          <p:cNvSpPr txBox="1"/>
          <p:nvPr/>
        </p:nvSpPr>
        <p:spPr>
          <a:xfrm>
            <a:off x="1355300" y="0"/>
            <a:ext cx="50853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Yellow Fever</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24"/>
          <p:cNvSpPr/>
          <p:nvPr/>
        </p:nvSpPr>
        <p:spPr>
          <a:xfrm>
            <a:off x="231675" y="1677171"/>
            <a:ext cx="6805200" cy="4501500"/>
          </a:xfrm>
          <a:prstGeom prst="roundRect">
            <a:avLst>
              <a:gd fmla="val 16667" name="adj"/>
            </a:avLst>
          </a:prstGeom>
          <a:noFill/>
          <a:ln cap="flat" cmpd="sng" w="28575">
            <a:solidFill>
              <a:schemeClr val="accent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4"/>
          <p:cNvSpPr txBox="1"/>
          <p:nvPr/>
        </p:nvSpPr>
        <p:spPr>
          <a:xfrm>
            <a:off x="231675" y="1808571"/>
            <a:ext cx="6805200" cy="389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Side Effects</a:t>
            </a:r>
            <a:endParaRPr b="1" sz="1200">
              <a:solidFill>
                <a:schemeClr val="dk1"/>
              </a:solidFill>
              <a:latin typeface="Mada"/>
              <a:ea typeface="Mada"/>
              <a:cs typeface="Mada"/>
              <a:sym typeface="Mada"/>
            </a:endParaRPr>
          </a:p>
          <a:p>
            <a:pPr indent="0" lvl="0" marL="0" rtl="0" algn="ctr">
              <a:spcBef>
                <a:spcPts val="0"/>
              </a:spcBef>
              <a:spcAft>
                <a:spcPts val="0"/>
              </a:spcAft>
              <a:buNone/>
            </a:pPr>
            <a:r>
              <a:rPr lang="ar" sz="1200">
                <a:solidFill>
                  <a:schemeClr val="dk1"/>
                </a:solidFill>
                <a:latin typeface="Mada"/>
                <a:ea typeface="Mada"/>
                <a:cs typeface="Mada"/>
                <a:sym typeface="Mada"/>
              </a:rPr>
              <a:t>Adverse Reactions (10-30%):</a:t>
            </a:r>
            <a:endParaRPr sz="1200">
              <a:solidFill>
                <a:schemeClr val="dk1"/>
              </a:solidFill>
              <a:latin typeface="Mada"/>
              <a:ea typeface="Mada"/>
              <a:cs typeface="Mada"/>
              <a:sym typeface="Mada"/>
            </a:endParaRPr>
          </a:p>
          <a:p>
            <a:pPr indent="0" lvl="0" marL="0" rtl="0" algn="ctr">
              <a:spcBef>
                <a:spcPts val="0"/>
              </a:spcBef>
              <a:spcAft>
                <a:spcPts val="0"/>
              </a:spcAft>
              <a:buNone/>
            </a:pPr>
            <a:r>
              <a:rPr lang="ar" sz="1200">
                <a:solidFill>
                  <a:schemeClr val="dk1"/>
                </a:solidFill>
                <a:latin typeface="Mada"/>
                <a:ea typeface="Mada"/>
                <a:cs typeface="Mada"/>
                <a:sym typeface="Mada"/>
              </a:rPr>
              <a:t>Local soreness, Mild fever, Headache, Myalgia.</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200">
              <a:solidFill>
                <a:schemeClr val="dk1"/>
              </a:solidFill>
              <a:latin typeface="Mada"/>
              <a:ea typeface="Mada"/>
              <a:cs typeface="Mada"/>
              <a:sym typeface="Mada"/>
            </a:endParaRPr>
          </a:p>
          <a:p>
            <a:pPr indent="0" lvl="0" marL="0" rtl="0" algn="ctr">
              <a:spcBef>
                <a:spcPts val="0"/>
              </a:spcBef>
              <a:spcAft>
                <a:spcPts val="0"/>
              </a:spcAft>
              <a:buNone/>
            </a:pPr>
            <a:r>
              <a:rPr b="1" lang="ar" sz="1200">
                <a:solidFill>
                  <a:schemeClr val="dk1"/>
                </a:solidFill>
                <a:latin typeface="Mada"/>
                <a:ea typeface="Mada"/>
                <a:cs typeface="Mada"/>
                <a:sym typeface="Mada"/>
              </a:rPr>
              <a:t>Rare Severe Reactions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Anaphylaxis</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Risk 1/131,000.</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Yellow fever associated neurotropic disease (YEL-AND)</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Risk 1:150,000 - 200,000.</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Multiple neurologic conditions:</a:t>
            </a:r>
            <a:endParaRPr sz="1200">
              <a:solidFill>
                <a:schemeClr val="dk1"/>
              </a:solidFill>
              <a:latin typeface="Mada"/>
              <a:ea typeface="Mada"/>
              <a:cs typeface="Mada"/>
              <a:sym typeface="Mada"/>
            </a:endParaRPr>
          </a:p>
          <a:p>
            <a:pPr indent="-304800" lvl="0" marL="13716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Encephalitis (esp. infants &lt;9 months), Guillian-Barre, Bell’s Palsy.</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Onset 2-28 days after vaccination.</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Rarely fatal.</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Yellow fever associated viscerotropic disease (YEL-AVD)</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Mimics severe yellow fever infection.</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Major organ system failure occurs:</a:t>
            </a:r>
            <a:endParaRPr sz="1200">
              <a:solidFill>
                <a:schemeClr val="dk1"/>
              </a:solidFill>
              <a:latin typeface="Mada"/>
              <a:ea typeface="Mada"/>
              <a:cs typeface="Mada"/>
              <a:sym typeface="Mada"/>
            </a:endParaRPr>
          </a:p>
          <a:p>
            <a:pPr indent="-304800" lvl="0" marL="13716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Hepatic, renal, circulatory failure. </a:t>
            </a:r>
            <a:endParaRPr sz="1200">
              <a:solidFill>
                <a:schemeClr val="dk1"/>
              </a:solidFill>
              <a:latin typeface="Mada"/>
              <a:ea typeface="Mada"/>
              <a:cs typeface="Mada"/>
              <a:sym typeface="Mada"/>
            </a:endParaRPr>
          </a:p>
          <a:p>
            <a:pPr indent="-304800" lvl="0" marL="13716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50% or greater fatality rate.</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Occurs 1-8 days (average 3 days) after initial vaccination.</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Risk 1:200,000 - 300,000 (Greater risk if over age 60).</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b="1" sz="1200">
              <a:solidFill>
                <a:schemeClr val="dk1"/>
              </a:solidFill>
              <a:latin typeface="Mada"/>
              <a:ea typeface="Mada"/>
              <a:cs typeface="Mada"/>
              <a:sym typeface="Mada"/>
            </a:endParaRPr>
          </a:p>
        </p:txBody>
      </p:sp>
      <p:cxnSp>
        <p:nvCxnSpPr>
          <p:cNvPr id="650" name="Google Shape;650;p24"/>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651" name="Google Shape;651;p24"/>
          <p:cNvSpPr txBox="1"/>
          <p:nvPr/>
        </p:nvSpPr>
        <p:spPr>
          <a:xfrm>
            <a:off x="227450" y="909000"/>
            <a:ext cx="3225600" cy="4764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Yellow Fever Vaccine</a:t>
            </a:r>
            <a:endParaRPr b="1" sz="2200">
              <a:highlight>
                <a:schemeClr val="accent4"/>
              </a:highlight>
              <a:latin typeface="Mada"/>
              <a:ea typeface="Mada"/>
              <a:cs typeface="Mada"/>
              <a:sym typeface="Mada"/>
            </a:endParaRPr>
          </a:p>
        </p:txBody>
      </p:sp>
      <p:sp>
        <p:nvSpPr>
          <p:cNvPr id="652" name="Google Shape;652;p24"/>
          <p:cNvSpPr txBox="1"/>
          <p:nvPr>
            <p:ph idx="12" type="sldNum"/>
          </p:nvPr>
        </p:nvSpPr>
        <p:spPr>
          <a:xfrm>
            <a:off x="7106400" y="2"/>
            <a:ext cx="453600" cy="562200"/>
          </a:xfrm>
          <a:prstGeom prst="rect">
            <a:avLst/>
          </a:prstGeom>
          <a:solidFill>
            <a:schemeClr val="accent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b="1" lang="ar" sz="1700">
                <a:solidFill>
                  <a:schemeClr val="lt1"/>
                </a:solidFill>
                <a:latin typeface="Exo"/>
                <a:ea typeface="Exo"/>
                <a:cs typeface="Exo"/>
                <a:sym typeface="Exo"/>
              </a:rPr>
              <a:t>‹#›</a:t>
            </a:fld>
            <a:endParaRPr b="1" sz="1700">
              <a:solidFill>
                <a:schemeClr val="lt1"/>
              </a:solidFill>
              <a:latin typeface="Exo"/>
              <a:ea typeface="Exo"/>
              <a:cs typeface="Exo"/>
              <a:sym typeface="Exo"/>
            </a:endParaRPr>
          </a:p>
        </p:txBody>
      </p:sp>
      <p:sp>
        <p:nvSpPr>
          <p:cNvPr id="653" name="Google Shape;653;p24"/>
          <p:cNvSpPr txBox="1"/>
          <p:nvPr/>
        </p:nvSpPr>
        <p:spPr>
          <a:xfrm>
            <a:off x="0" y="6064250"/>
            <a:ext cx="7560000" cy="1748100"/>
          </a:xfrm>
          <a:prstGeom prst="rect">
            <a:avLst/>
          </a:prstGeom>
          <a:noFill/>
          <a:ln>
            <a:noFill/>
          </a:ln>
        </p:spPr>
        <p:txBody>
          <a:bodyPr anchorCtr="0" anchor="ctr" bIns="232875" lIns="232875" spcFirstLastPara="1" rIns="232875" wrap="square" tIns="232875">
            <a:noAutofit/>
          </a:bodyPr>
          <a:lstStyle/>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Certification of vaccination required:</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International Certificate of Vaccination or Prophylaxis for Yellow Fever form (ICVP).</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Must be signed by licensed physician or designe</a:t>
            </a:r>
            <a:r>
              <a:rPr lang="ar" sz="1200">
                <a:latin typeface="Mada"/>
                <a:ea typeface="Mada"/>
                <a:cs typeface="Mada"/>
                <a:sym typeface="Mada"/>
              </a:rPr>
              <a:t>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Waiver form for medical contraindication to vaccine (e.g. pregnancy).</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pic>
        <p:nvPicPr>
          <p:cNvPr id="654" name="Google Shape;654;p24"/>
          <p:cNvPicPr preferRelativeResize="0"/>
          <p:nvPr/>
        </p:nvPicPr>
        <p:blipFill>
          <a:blip r:embed="rId3">
            <a:alphaModFix/>
          </a:blip>
          <a:stretch>
            <a:fillRect/>
          </a:stretch>
        </p:blipFill>
        <p:spPr>
          <a:xfrm>
            <a:off x="1712513" y="7561225"/>
            <a:ext cx="4007630" cy="2680633"/>
          </a:xfrm>
          <a:prstGeom prst="rect">
            <a:avLst/>
          </a:prstGeom>
          <a:noFill/>
          <a:ln cap="flat" cmpd="sng" w="19050">
            <a:solidFill>
              <a:schemeClr val="accent3"/>
            </a:solidFill>
            <a:prstDash val="solid"/>
            <a:round/>
            <a:headEnd len="sm" w="sm" type="none"/>
            <a:tailEnd len="sm" w="sm" type="none"/>
          </a:ln>
        </p:spPr>
      </p:pic>
      <p:sp>
        <p:nvSpPr>
          <p:cNvPr id="655" name="Google Shape;655;p24"/>
          <p:cNvSpPr txBox="1"/>
          <p:nvPr/>
        </p:nvSpPr>
        <p:spPr>
          <a:xfrm>
            <a:off x="1712525" y="10241850"/>
            <a:ext cx="40341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100">
                <a:solidFill>
                  <a:schemeClr val="dk1"/>
                </a:solidFill>
                <a:latin typeface="Mada"/>
                <a:ea typeface="Mada"/>
                <a:cs typeface="Mada"/>
                <a:sym typeface="Mada"/>
              </a:rPr>
              <a:t>Yellow Fever Vaccination Proof Required for Entry</a:t>
            </a:r>
            <a:endParaRPr sz="1100"/>
          </a:p>
        </p:txBody>
      </p:sp>
      <p:pic>
        <p:nvPicPr>
          <p:cNvPr id="656" name="Google Shape;656;p24"/>
          <p:cNvPicPr preferRelativeResize="0"/>
          <p:nvPr/>
        </p:nvPicPr>
        <p:blipFill>
          <a:blip r:embed="rId4">
            <a:alphaModFix/>
          </a:blip>
          <a:stretch>
            <a:fillRect/>
          </a:stretch>
        </p:blipFill>
        <p:spPr>
          <a:xfrm>
            <a:off x="5750725" y="1105497"/>
            <a:ext cx="1813500" cy="1813500"/>
          </a:xfrm>
          <a:prstGeom prst="rect">
            <a:avLst/>
          </a:prstGeom>
          <a:noFill/>
          <a:ln>
            <a:noFill/>
          </a:ln>
        </p:spPr>
      </p:pic>
      <p:sp>
        <p:nvSpPr>
          <p:cNvPr id="657" name="Google Shape;657;p24"/>
          <p:cNvSpPr txBox="1"/>
          <p:nvPr/>
        </p:nvSpPr>
        <p:spPr>
          <a:xfrm>
            <a:off x="1355300" y="0"/>
            <a:ext cx="50853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Yellow Fever</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25"/>
          <p:cNvSpPr txBox="1"/>
          <p:nvPr/>
        </p:nvSpPr>
        <p:spPr>
          <a:xfrm>
            <a:off x="301150" y="4258565"/>
            <a:ext cx="7107000" cy="348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Vaccine required to attend the Hajj (annual pilgrimage to Mecca)</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If under age 15, polio vaccination needed also.</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Available vaccines</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Revaccination</a:t>
            </a:r>
            <a:r>
              <a:rPr lang="ar" sz="1200">
                <a:solidFill>
                  <a:schemeClr val="dk1"/>
                </a:solidFill>
                <a:latin typeface="Mada"/>
                <a:ea typeface="Mada"/>
                <a:cs typeface="Mada"/>
                <a:sym typeface="Mada"/>
              </a:rPr>
              <a:t>: If high-risk (epidemic area or travel).</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
        <p:nvSpPr>
          <p:cNvPr id="663" name="Google Shape;663;p25"/>
          <p:cNvSpPr txBox="1"/>
          <p:nvPr/>
        </p:nvSpPr>
        <p:spPr>
          <a:xfrm>
            <a:off x="247500" y="1400675"/>
            <a:ext cx="7149300" cy="1571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1st Picture: </a:t>
            </a:r>
            <a:r>
              <a:rPr b="1" lang="ar" sz="1200">
                <a:solidFill>
                  <a:schemeClr val="accent2"/>
                </a:solidFill>
                <a:latin typeface="Mada"/>
                <a:ea typeface="Mada"/>
                <a:cs typeface="Mada"/>
                <a:sym typeface="Mada"/>
              </a:rPr>
              <a:t>Neisseria Meningitidis</a:t>
            </a:r>
            <a:r>
              <a:rPr lang="ar" sz="1200">
                <a:solidFill>
                  <a:schemeClr val="dk1"/>
                </a:solidFill>
                <a:latin typeface="Mada"/>
                <a:ea typeface="Mada"/>
                <a:cs typeface="Mada"/>
                <a:sym typeface="Mada"/>
              </a:rPr>
              <a:t> (Gram negative diplococci).</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2nd Picture: Sub-Saharan Africa.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Youngest children = highest risk.</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Epidemiology</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Greatest risk: dry season (Dec. - June).</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Hajj pilgrimage to Saudia Arabia associated with outbreaks.</a:t>
            </a:r>
            <a:endParaRPr sz="1200">
              <a:solidFill>
                <a:schemeClr val="dk1"/>
              </a:solidFill>
              <a:latin typeface="Mada"/>
              <a:ea typeface="Mada"/>
              <a:cs typeface="Mada"/>
              <a:sym typeface="Mada"/>
            </a:endParaRPr>
          </a:p>
        </p:txBody>
      </p:sp>
      <p:cxnSp>
        <p:nvCxnSpPr>
          <p:cNvPr id="664" name="Google Shape;664;p25"/>
          <p:cNvCxnSpPr/>
          <p:nvPr/>
        </p:nvCxnSpPr>
        <p:spPr>
          <a:xfrm>
            <a:off x="5125352" y="5482639"/>
            <a:ext cx="2100" cy="1014000"/>
          </a:xfrm>
          <a:prstGeom prst="straightConnector1">
            <a:avLst/>
          </a:prstGeom>
          <a:noFill/>
          <a:ln cap="flat" cmpd="sng" w="19050">
            <a:solidFill>
              <a:schemeClr val="lt2"/>
            </a:solidFill>
            <a:prstDash val="dash"/>
            <a:round/>
            <a:headEnd len="med" w="med" type="none"/>
            <a:tailEnd len="med" w="med" type="oval"/>
          </a:ln>
        </p:spPr>
      </p:cxnSp>
      <p:cxnSp>
        <p:nvCxnSpPr>
          <p:cNvPr id="665" name="Google Shape;665;p25"/>
          <p:cNvCxnSpPr/>
          <p:nvPr/>
        </p:nvCxnSpPr>
        <p:spPr>
          <a:xfrm>
            <a:off x="2696231" y="5378189"/>
            <a:ext cx="2100" cy="1014000"/>
          </a:xfrm>
          <a:prstGeom prst="straightConnector1">
            <a:avLst/>
          </a:prstGeom>
          <a:noFill/>
          <a:ln cap="flat" cmpd="sng" w="19050">
            <a:solidFill>
              <a:schemeClr val="lt2"/>
            </a:solidFill>
            <a:prstDash val="dash"/>
            <a:round/>
            <a:headEnd len="med" w="med" type="none"/>
            <a:tailEnd len="med" w="med" type="oval"/>
          </a:ln>
        </p:spPr>
      </p:cxnSp>
      <p:sp>
        <p:nvSpPr>
          <p:cNvPr id="666" name="Google Shape;666;p25"/>
          <p:cNvSpPr/>
          <p:nvPr/>
        </p:nvSpPr>
        <p:spPr>
          <a:xfrm>
            <a:off x="6161625" y="7722800"/>
            <a:ext cx="759000" cy="83100"/>
          </a:xfrm>
          <a:prstGeom prst="roundRect">
            <a:avLst>
              <a:gd fmla="val 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5"/>
          <p:cNvSpPr/>
          <p:nvPr/>
        </p:nvSpPr>
        <p:spPr>
          <a:xfrm>
            <a:off x="378663" y="7659800"/>
            <a:ext cx="864900" cy="165600"/>
          </a:xfrm>
          <a:prstGeom prst="roundRect">
            <a:avLst>
              <a:gd fmla="val 50000" name="adj"/>
            </a:avLst>
          </a:prstGeom>
          <a:solidFill>
            <a:srgbClr val="D9D9D9"/>
          </a:solidFill>
          <a:ln cap="flat" cmpd="sng" w="3810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5"/>
          <p:cNvSpPr/>
          <p:nvPr/>
        </p:nvSpPr>
        <p:spPr>
          <a:xfrm rot="-5400000">
            <a:off x="1779418" y="6661400"/>
            <a:ext cx="1034100" cy="2162400"/>
          </a:xfrm>
          <a:prstGeom prst="round2SameRect">
            <a:avLst>
              <a:gd fmla="val 0"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69" name="Google Shape;669;p2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670" name="Google Shape;670;p25"/>
          <p:cNvSpPr txBox="1"/>
          <p:nvPr/>
        </p:nvSpPr>
        <p:spPr>
          <a:xfrm>
            <a:off x="1355300" y="0"/>
            <a:ext cx="4827000" cy="6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Meningococcal</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671" name="Google Shape;671;p25"/>
          <p:cNvSpPr txBox="1"/>
          <p:nvPr/>
        </p:nvSpPr>
        <p:spPr>
          <a:xfrm>
            <a:off x="247500" y="949575"/>
            <a:ext cx="38172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Meningococcal Disease</a:t>
            </a:r>
            <a:endParaRPr b="1" sz="2200">
              <a:highlight>
                <a:schemeClr val="accent4"/>
              </a:highlight>
              <a:latin typeface="Mada"/>
              <a:ea typeface="Mada"/>
              <a:cs typeface="Mada"/>
              <a:sym typeface="Mada"/>
            </a:endParaRPr>
          </a:p>
        </p:txBody>
      </p:sp>
      <p:sp>
        <p:nvSpPr>
          <p:cNvPr id="672" name="Google Shape;672;p25"/>
          <p:cNvSpPr txBox="1"/>
          <p:nvPr/>
        </p:nvSpPr>
        <p:spPr>
          <a:xfrm>
            <a:off x="215300" y="2641650"/>
            <a:ext cx="3264600" cy="524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0.5-10/100,000</a:t>
            </a:r>
            <a:r>
              <a:rPr lang="ar" sz="1200">
                <a:solidFill>
                  <a:schemeClr val="dk1"/>
                </a:solidFill>
                <a:latin typeface="Mada"/>
                <a:ea typeface="Mada"/>
                <a:cs typeface="Mada"/>
                <a:sym typeface="Mada"/>
              </a:rPr>
              <a:t> in non-epidemic areas.</a:t>
            </a:r>
            <a:endParaRPr sz="1200">
              <a:latin typeface="Mada"/>
              <a:ea typeface="Mada"/>
              <a:cs typeface="Mada"/>
              <a:sym typeface="Mada"/>
            </a:endParaRPr>
          </a:p>
        </p:txBody>
      </p:sp>
      <p:grpSp>
        <p:nvGrpSpPr>
          <p:cNvPr id="673" name="Google Shape;673;p25"/>
          <p:cNvGrpSpPr/>
          <p:nvPr/>
        </p:nvGrpSpPr>
        <p:grpSpPr>
          <a:xfrm>
            <a:off x="350895" y="2641683"/>
            <a:ext cx="356078" cy="450587"/>
            <a:chOff x="4041649" y="1707654"/>
            <a:chExt cx="1060704" cy="1429526"/>
          </a:xfrm>
        </p:grpSpPr>
        <p:sp>
          <p:nvSpPr>
            <p:cNvPr id="674" name="Google Shape;674;p2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sp>
          <p:nvSpPr>
            <p:cNvPr id="675" name="Google Shape;675;p2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grpSp>
      <p:sp>
        <p:nvSpPr>
          <p:cNvPr id="676" name="Google Shape;676;p25"/>
          <p:cNvSpPr txBox="1"/>
          <p:nvPr/>
        </p:nvSpPr>
        <p:spPr>
          <a:xfrm>
            <a:off x="215300" y="3166350"/>
            <a:ext cx="4827000" cy="524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Up to 1,000/100,000</a:t>
            </a:r>
            <a:r>
              <a:rPr lang="ar" sz="1200">
                <a:solidFill>
                  <a:schemeClr val="dk1"/>
                </a:solidFill>
                <a:latin typeface="Mada"/>
                <a:ea typeface="Mada"/>
                <a:cs typeface="Mada"/>
                <a:sym typeface="Mada"/>
              </a:rPr>
              <a:t> in epidemic areas.</a:t>
            </a:r>
            <a:endParaRPr sz="1200">
              <a:solidFill>
                <a:schemeClr val="dk1"/>
              </a:solidFill>
              <a:latin typeface="Mada"/>
              <a:ea typeface="Mada"/>
              <a:cs typeface="Mada"/>
              <a:sym typeface="Mada"/>
            </a:endParaRPr>
          </a:p>
        </p:txBody>
      </p:sp>
      <p:grpSp>
        <p:nvGrpSpPr>
          <p:cNvPr id="677" name="Google Shape;677;p25"/>
          <p:cNvGrpSpPr/>
          <p:nvPr/>
        </p:nvGrpSpPr>
        <p:grpSpPr>
          <a:xfrm>
            <a:off x="350895" y="3166383"/>
            <a:ext cx="356078" cy="450587"/>
            <a:chOff x="4041649" y="1707654"/>
            <a:chExt cx="1060704" cy="1429526"/>
          </a:xfrm>
        </p:grpSpPr>
        <p:sp>
          <p:nvSpPr>
            <p:cNvPr id="678" name="Google Shape;678;p2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sp>
          <p:nvSpPr>
            <p:cNvPr id="679" name="Google Shape;679;p2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grpSp>
      <p:sp>
        <p:nvSpPr>
          <p:cNvPr id="680" name="Google Shape;680;p25"/>
          <p:cNvSpPr txBox="1"/>
          <p:nvPr/>
        </p:nvSpPr>
        <p:spPr>
          <a:xfrm>
            <a:off x="3398600" y="2850550"/>
            <a:ext cx="4827000" cy="524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Risk of travelers: </a:t>
            </a:r>
            <a:r>
              <a:rPr b="1" lang="ar" sz="1200">
                <a:solidFill>
                  <a:schemeClr val="accent2"/>
                </a:solidFill>
                <a:latin typeface="Mada"/>
                <a:ea typeface="Mada"/>
                <a:cs typeface="Mada"/>
                <a:sym typeface="Mada"/>
              </a:rPr>
              <a:t>0.4/100,000</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p:txBody>
      </p:sp>
      <p:grpSp>
        <p:nvGrpSpPr>
          <p:cNvPr id="681" name="Google Shape;681;p25"/>
          <p:cNvGrpSpPr/>
          <p:nvPr/>
        </p:nvGrpSpPr>
        <p:grpSpPr>
          <a:xfrm>
            <a:off x="3534195" y="2850583"/>
            <a:ext cx="356078" cy="450587"/>
            <a:chOff x="4041649" y="1707654"/>
            <a:chExt cx="1060704" cy="1429526"/>
          </a:xfrm>
        </p:grpSpPr>
        <p:sp>
          <p:nvSpPr>
            <p:cNvPr id="682" name="Google Shape;682;p2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sp>
          <p:nvSpPr>
            <p:cNvPr id="683" name="Google Shape;683;p2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grpSp>
      <p:pic>
        <p:nvPicPr>
          <p:cNvPr id="684" name="Google Shape;684;p25"/>
          <p:cNvPicPr preferRelativeResize="0"/>
          <p:nvPr/>
        </p:nvPicPr>
        <p:blipFill>
          <a:blip r:embed="rId3">
            <a:alphaModFix/>
          </a:blip>
          <a:stretch>
            <a:fillRect/>
          </a:stretch>
        </p:blipFill>
        <p:spPr>
          <a:xfrm>
            <a:off x="5908633" y="1057000"/>
            <a:ext cx="1333222" cy="752527"/>
          </a:xfrm>
          <a:prstGeom prst="rect">
            <a:avLst/>
          </a:prstGeom>
          <a:noFill/>
          <a:ln cap="flat" cmpd="sng" w="19050">
            <a:solidFill>
              <a:schemeClr val="accent3"/>
            </a:solidFill>
            <a:prstDash val="solid"/>
            <a:round/>
            <a:headEnd len="sm" w="sm" type="none"/>
            <a:tailEnd len="sm" w="sm" type="none"/>
          </a:ln>
        </p:spPr>
      </p:pic>
      <p:pic>
        <p:nvPicPr>
          <p:cNvPr id="685" name="Google Shape;685;p25"/>
          <p:cNvPicPr preferRelativeResize="0"/>
          <p:nvPr/>
        </p:nvPicPr>
        <p:blipFill>
          <a:blip r:embed="rId4">
            <a:alphaModFix/>
          </a:blip>
          <a:stretch>
            <a:fillRect/>
          </a:stretch>
        </p:blipFill>
        <p:spPr>
          <a:xfrm>
            <a:off x="5908633" y="1857360"/>
            <a:ext cx="1333225" cy="877577"/>
          </a:xfrm>
          <a:prstGeom prst="rect">
            <a:avLst/>
          </a:prstGeom>
          <a:noFill/>
          <a:ln cap="flat" cmpd="sng" w="19050">
            <a:solidFill>
              <a:schemeClr val="accent3"/>
            </a:solidFill>
            <a:prstDash val="solid"/>
            <a:round/>
            <a:headEnd len="sm" w="sm" type="none"/>
            <a:tailEnd len="sm" w="sm" type="none"/>
          </a:ln>
        </p:spPr>
      </p:pic>
      <p:sp>
        <p:nvSpPr>
          <p:cNvPr id="686" name="Google Shape;686;p25"/>
          <p:cNvSpPr txBox="1"/>
          <p:nvPr/>
        </p:nvSpPr>
        <p:spPr>
          <a:xfrm>
            <a:off x="301150" y="3851338"/>
            <a:ext cx="38172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Meningococcal vaccine </a:t>
            </a:r>
            <a:endParaRPr b="1" sz="2200">
              <a:highlight>
                <a:schemeClr val="accent4"/>
              </a:highlight>
              <a:latin typeface="Mada"/>
              <a:ea typeface="Mada"/>
              <a:cs typeface="Mada"/>
              <a:sym typeface="Mada"/>
            </a:endParaRPr>
          </a:p>
        </p:txBody>
      </p:sp>
      <p:sp>
        <p:nvSpPr>
          <p:cNvPr id="687" name="Google Shape;687;p25"/>
          <p:cNvSpPr/>
          <p:nvPr/>
        </p:nvSpPr>
        <p:spPr>
          <a:xfrm rot="5400000">
            <a:off x="4333725" y="6398450"/>
            <a:ext cx="1034700" cy="27129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5"/>
          <p:cNvSpPr txBox="1"/>
          <p:nvPr/>
        </p:nvSpPr>
        <p:spPr>
          <a:xfrm>
            <a:off x="1186775" y="7237550"/>
            <a:ext cx="2219400" cy="10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If vaccine given at </a:t>
            </a:r>
            <a:r>
              <a:rPr b="1" lang="ar" sz="1200">
                <a:solidFill>
                  <a:schemeClr val="accent2"/>
                </a:solidFill>
                <a:latin typeface="Mada"/>
                <a:ea typeface="Mada"/>
                <a:cs typeface="Mada"/>
                <a:sym typeface="Mada"/>
              </a:rPr>
              <a:t>2-6 years</a:t>
            </a:r>
            <a:r>
              <a:rPr lang="ar" sz="1200">
                <a:solidFill>
                  <a:schemeClr val="dk1"/>
                </a:solidFill>
                <a:latin typeface="Mada"/>
                <a:ea typeface="Mada"/>
                <a:cs typeface="Mada"/>
                <a:sym typeface="Mada"/>
              </a:rPr>
              <a:t> old:  Repeat after </a:t>
            </a:r>
            <a:r>
              <a:rPr b="1" lang="ar" sz="1200">
                <a:solidFill>
                  <a:schemeClr val="dk1"/>
                </a:solidFill>
                <a:latin typeface="Mada"/>
                <a:ea typeface="Mada"/>
                <a:cs typeface="Mada"/>
                <a:sym typeface="Mada"/>
              </a:rPr>
              <a:t>3</a:t>
            </a:r>
            <a:r>
              <a:rPr lang="ar" sz="1200">
                <a:solidFill>
                  <a:schemeClr val="dk1"/>
                </a:solidFill>
                <a:latin typeface="Mada"/>
                <a:ea typeface="Mada"/>
                <a:cs typeface="Mada"/>
                <a:sym typeface="Mada"/>
              </a:rPr>
              <a:t> years, then every </a:t>
            </a:r>
            <a:r>
              <a:rPr b="1" lang="ar" sz="1200">
                <a:solidFill>
                  <a:schemeClr val="dk1"/>
                </a:solidFill>
                <a:latin typeface="Mada"/>
                <a:ea typeface="Mada"/>
                <a:cs typeface="Mada"/>
                <a:sym typeface="Mada"/>
              </a:rPr>
              <a:t>5</a:t>
            </a:r>
            <a:r>
              <a:rPr lang="ar" sz="1200">
                <a:solidFill>
                  <a:schemeClr val="dk1"/>
                </a:solidFill>
                <a:latin typeface="Mada"/>
                <a:ea typeface="Mada"/>
                <a:cs typeface="Mada"/>
                <a:sym typeface="Mada"/>
              </a:rPr>
              <a:t> years.</a:t>
            </a:r>
            <a:endParaRPr/>
          </a:p>
        </p:txBody>
      </p:sp>
      <p:sp>
        <p:nvSpPr>
          <p:cNvPr id="689" name="Google Shape;689;p25"/>
          <p:cNvSpPr/>
          <p:nvPr/>
        </p:nvSpPr>
        <p:spPr>
          <a:xfrm>
            <a:off x="1137538" y="7057050"/>
            <a:ext cx="105900" cy="1402200"/>
          </a:xfrm>
          <a:prstGeom prst="roundRect">
            <a:avLst>
              <a:gd fmla="val 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5"/>
          <p:cNvSpPr/>
          <p:nvPr/>
        </p:nvSpPr>
        <p:spPr>
          <a:xfrm flipH="1" rot="10800000">
            <a:off x="6920750" y="7722050"/>
            <a:ext cx="431400" cy="831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5"/>
          <p:cNvSpPr txBox="1"/>
          <p:nvPr/>
        </p:nvSpPr>
        <p:spPr>
          <a:xfrm>
            <a:off x="3507725" y="7239350"/>
            <a:ext cx="2552100" cy="165600"/>
          </a:xfrm>
          <a:prstGeom prst="rect">
            <a:avLst/>
          </a:prstGeom>
          <a:noFill/>
          <a:ln>
            <a:noFill/>
          </a:ln>
        </p:spPr>
        <p:txBody>
          <a:bodyPr anchorCtr="0" anchor="t" bIns="91425" lIns="91425" spcFirstLastPara="1" rIns="91425" wrap="square" tIns="91425">
            <a:noAutofit/>
          </a:bodyPr>
          <a:lstStyle/>
          <a:p>
            <a:pPr indent="0" lvl="0" marL="1371600" rtl="0" algn="ctr">
              <a:spcBef>
                <a:spcPts val="0"/>
              </a:spcBef>
              <a:spcAft>
                <a:spcPts val="0"/>
              </a:spcAft>
              <a:buNone/>
            </a:pPr>
            <a:r>
              <a:t/>
            </a:r>
            <a:endParaRPr sz="1200">
              <a:solidFill>
                <a:schemeClr val="dk1"/>
              </a:solidFill>
              <a:latin typeface="Mada"/>
              <a:ea typeface="Mada"/>
              <a:cs typeface="Mada"/>
              <a:sym typeface="Mada"/>
            </a:endParaRPr>
          </a:p>
          <a:p>
            <a:pPr indent="0" lvl="0" marL="0" rtl="0" algn="ctr">
              <a:spcBef>
                <a:spcPts val="0"/>
              </a:spcBef>
              <a:spcAft>
                <a:spcPts val="0"/>
              </a:spcAft>
              <a:buNone/>
            </a:pPr>
            <a:r>
              <a:rPr lang="ar" sz="1200">
                <a:solidFill>
                  <a:schemeClr val="dk1"/>
                </a:solidFill>
                <a:latin typeface="Mada"/>
                <a:ea typeface="Mada"/>
                <a:cs typeface="Mada"/>
                <a:sym typeface="Mada"/>
              </a:rPr>
              <a:t>If vaccine given </a:t>
            </a:r>
            <a:r>
              <a:rPr b="1" lang="ar" sz="1200">
                <a:solidFill>
                  <a:schemeClr val="accent2"/>
                </a:solidFill>
                <a:latin typeface="Mada"/>
                <a:ea typeface="Mada"/>
                <a:cs typeface="Mada"/>
                <a:sym typeface="Mada"/>
              </a:rPr>
              <a:t>&gt;6 years </a:t>
            </a:r>
            <a:r>
              <a:rPr lang="ar" sz="1200">
                <a:solidFill>
                  <a:schemeClr val="dk1"/>
                </a:solidFill>
                <a:latin typeface="Mada"/>
                <a:ea typeface="Mada"/>
                <a:cs typeface="Mada"/>
                <a:sym typeface="Mada"/>
              </a:rPr>
              <a:t>old: </a:t>
            </a:r>
            <a:endParaRPr sz="1200">
              <a:solidFill>
                <a:schemeClr val="dk1"/>
              </a:solidFill>
              <a:latin typeface="Mada"/>
              <a:ea typeface="Mada"/>
              <a:cs typeface="Mada"/>
              <a:sym typeface="Mada"/>
            </a:endParaRPr>
          </a:p>
          <a:p>
            <a:pPr indent="0" lvl="0" marL="0" rtl="0" algn="ctr">
              <a:spcBef>
                <a:spcPts val="0"/>
              </a:spcBef>
              <a:spcAft>
                <a:spcPts val="0"/>
              </a:spcAft>
              <a:buNone/>
            </a:pPr>
            <a:r>
              <a:rPr lang="ar" sz="1200">
                <a:solidFill>
                  <a:schemeClr val="dk1"/>
                </a:solidFill>
                <a:latin typeface="Mada"/>
                <a:ea typeface="Mada"/>
                <a:cs typeface="Mada"/>
                <a:sym typeface="Mada"/>
              </a:rPr>
              <a:t>Repeat every </a:t>
            </a:r>
            <a:r>
              <a:rPr b="1" lang="ar" sz="1200">
                <a:solidFill>
                  <a:schemeClr val="dk1"/>
                </a:solidFill>
                <a:latin typeface="Mada"/>
                <a:ea typeface="Mada"/>
                <a:cs typeface="Mada"/>
                <a:sym typeface="Mada"/>
              </a:rPr>
              <a:t>5 </a:t>
            </a:r>
            <a:r>
              <a:rPr lang="ar" sz="1200">
                <a:solidFill>
                  <a:schemeClr val="dk1"/>
                </a:solidFill>
                <a:latin typeface="Mada"/>
                <a:ea typeface="Mada"/>
                <a:cs typeface="Mada"/>
                <a:sym typeface="Mada"/>
              </a:rPr>
              <a:t>years.</a:t>
            </a:r>
            <a:endParaRPr sz="1200">
              <a:solidFill>
                <a:schemeClr val="dk1"/>
              </a:solidFill>
              <a:latin typeface="Mada"/>
              <a:ea typeface="Mada"/>
              <a:cs typeface="Mada"/>
              <a:sym typeface="Mada"/>
            </a:endParaRPr>
          </a:p>
        </p:txBody>
      </p:sp>
      <p:sp>
        <p:nvSpPr>
          <p:cNvPr id="692" name="Google Shape;692;p25"/>
          <p:cNvSpPr/>
          <p:nvPr/>
        </p:nvSpPr>
        <p:spPr>
          <a:xfrm>
            <a:off x="292138" y="7303850"/>
            <a:ext cx="280800" cy="877500"/>
          </a:xfrm>
          <a:prstGeom prst="roundRect">
            <a:avLst>
              <a:gd fmla="val 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5"/>
          <p:cNvSpPr txBox="1"/>
          <p:nvPr/>
        </p:nvSpPr>
        <p:spPr>
          <a:xfrm>
            <a:off x="206300" y="5096038"/>
            <a:ext cx="2412000" cy="14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accent2"/>
                </a:solidFill>
                <a:latin typeface="Mada"/>
                <a:ea typeface="Mada"/>
                <a:cs typeface="Mada"/>
                <a:sym typeface="Mada"/>
              </a:rPr>
              <a:t>MCV4</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ctr">
              <a:spcBef>
                <a:spcPts val="0"/>
              </a:spcBef>
              <a:spcAft>
                <a:spcPts val="0"/>
              </a:spcAft>
              <a:buNone/>
            </a:pPr>
            <a:r>
              <a:rPr lang="ar" sz="1200">
                <a:solidFill>
                  <a:schemeClr val="dk1"/>
                </a:solidFill>
                <a:latin typeface="Mada"/>
                <a:ea typeface="Mada"/>
                <a:cs typeface="Mada"/>
                <a:sym typeface="Mada"/>
              </a:rPr>
              <a:t>(Menactra™)</a:t>
            </a:r>
            <a:endParaRPr sz="12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Quadrivalent meningococcal polysaccharide–protein </a:t>
            </a:r>
            <a:r>
              <a:rPr lang="ar" sz="1100" u="sng">
                <a:solidFill>
                  <a:schemeClr val="dk1"/>
                </a:solidFill>
                <a:latin typeface="Mada"/>
                <a:ea typeface="Mada"/>
                <a:cs typeface="Mada"/>
                <a:sym typeface="Mada"/>
              </a:rPr>
              <a:t>conjugate</a:t>
            </a:r>
            <a:r>
              <a:rPr lang="ar" sz="1100">
                <a:solidFill>
                  <a:schemeClr val="dk1"/>
                </a:solidFill>
                <a:latin typeface="Mada"/>
                <a:ea typeface="Mada"/>
                <a:cs typeface="Mada"/>
                <a:sym typeface="Mada"/>
              </a:rPr>
              <a:t> vaccine.</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2-55 years old.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Preferred in &lt;11 year olds.</a:t>
            </a:r>
            <a:endParaRPr sz="1100">
              <a:solidFill>
                <a:schemeClr val="dk1"/>
              </a:solidFill>
              <a:latin typeface="Mada"/>
              <a:ea typeface="Mada"/>
              <a:cs typeface="Mada"/>
              <a:sym typeface="Mada"/>
            </a:endParaRPr>
          </a:p>
        </p:txBody>
      </p:sp>
      <p:grpSp>
        <p:nvGrpSpPr>
          <p:cNvPr id="694" name="Google Shape;694;p25"/>
          <p:cNvGrpSpPr/>
          <p:nvPr/>
        </p:nvGrpSpPr>
        <p:grpSpPr>
          <a:xfrm rot="5400000">
            <a:off x="2550255" y="5259190"/>
            <a:ext cx="294071" cy="548460"/>
            <a:chOff x="4630955" y="3996960"/>
            <a:chExt cx="914400" cy="1828808"/>
          </a:xfrm>
        </p:grpSpPr>
        <p:sp>
          <p:nvSpPr>
            <p:cNvPr id="695" name="Google Shape;695;p25"/>
            <p:cNvSpPr/>
            <p:nvPr/>
          </p:nvSpPr>
          <p:spPr>
            <a:xfrm>
              <a:off x="4630955" y="3996960"/>
              <a:ext cx="914400" cy="914400"/>
            </a:xfrm>
            <a:prstGeom prst="rtTriangle">
              <a:avLst/>
            </a:prstGeom>
            <a:solidFill>
              <a:srgbClr val="F3F3F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000000"/>
                </a:solidFill>
                <a:latin typeface="Arial"/>
                <a:ea typeface="Arial"/>
                <a:cs typeface="Arial"/>
                <a:sym typeface="Arial"/>
              </a:endParaRPr>
            </a:p>
          </p:txBody>
        </p:sp>
        <p:sp>
          <p:nvSpPr>
            <p:cNvPr id="696" name="Google Shape;696;p25"/>
            <p:cNvSpPr/>
            <p:nvPr/>
          </p:nvSpPr>
          <p:spPr>
            <a:xfrm rot="5400000">
              <a:off x="4630955" y="4911368"/>
              <a:ext cx="914400" cy="914400"/>
            </a:xfrm>
            <a:prstGeom prst="rtTriangle">
              <a:avLst/>
            </a:prstGeom>
            <a:solidFill>
              <a:srgbClr val="B4A7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grpSp>
        <p:nvGrpSpPr>
          <p:cNvPr id="697" name="Google Shape;697;p25"/>
          <p:cNvGrpSpPr/>
          <p:nvPr/>
        </p:nvGrpSpPr>
        <p:grpSpPr>
          <a:xfrm rot="-5400000">
            <a:off x="2550172" y="4964478"/>
            <a:ext cx="294071" cy="548460"/>
            <a:chOff x="4630955" y="3996960"/>
            <a:chExt cx="914400" cy="1828808"/>
          </a:xfrm>
        </p:grpSpPr>
        <p:sp>
          <p:nvSpPr>
            <p:cNvPr id="698" name="Google Shape;698;p25"/>
            <p:cNvSpPr/>
            <p:nvPr/>
          </p:nvSpPr>
          <p:spPr>
            <a:xfrm>
              <a:off x="4630955" y="3996960"/>
              <a:ext cx="914400" cy="914400"/>
            </a:xfrm>
            <a:prstGeom prst="rtTriangle">
              <a:avLst/>
            </a:prstGeom>
            <a:solidFill>
              <a:srgbClr val="F3F3F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000000"/>
                </a:solidFill>
                <a:latin typeface="Arial"/>
                <a:ea typeface="Arial"/>
                <a:cs typeface="Arial"/>
                <a:sym typeface="Arial"/>
              </a:endParaRPr>
            </a:p>
          </p:txBody>
        </p:sp>
        <p:sp>
          <p:nvSpPr>
            <p:cNvPr id="699" name="Google Shape;699;p25"/>
            <p:cNvSpPr/>
            <p:nvPr/>
          </p:nvSpPr>
          <p:spPr>
            <a:xfrm rot="5400000">
              <a:off x="4630955" y="4911368"/>
              <a:ext cx="914400" cy="914400"/>
            </a:xfrm>
            <a:prstGeom prst="rtTriangle">
              <a:avLst/>
            </a:pr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sp>
        <p:nvSpPr>
          <p:cNvPr id="700" name="Google Shape;700;p25"/>
          <p:cNvSpPr txBox="1"/>
          <p:nvPr/>
        </p:nvSpPr>
        <p:spPr>
          <a:xfrm>
            <a:off x="2698350" y="5091663"/>
            <a:ext cx="2412000" cy="14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accent2"/>
                </a:solidFill>
                <a:latin typeface="Mada"/>
                <a:ea typeface="Mada"/>
                <a:cs typeface="Mada"/>
                <a:sym typeface="Mada"/>
              </a:rPr>
              <a:t>MPVS4</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ctr">
              <a:spcBef>
                <a:spcPts val="0"/>
              </a:spcBef>
              <a:spcAft>
                <a:spcPts val="0"/>
              </a:spcAft>
              <a:buNone/>
            </a:pPr>
            <a:r>
              <a:rPr lang="ar" sz="1200">
                <a:solidFill>
                  <a:schemeClr val="dk1"/>
                </a:solidFill>
                <a:latin typeface="Mada"/>
                <a:ea typeface="Mada"/>
                <a:cs typeface="Mada"/>
                <a:sym typeface="Mada"/>
              </a:rPr>
              <a:t>(Menomune®)</a:t>
            </a:r>
            <a:endParaRPr sz="12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Quadrivalent meningococcal </a:t>
            </a:r>
            <a:r>
              <a:rPr lang="ar" sz="1100" u="sng">
                <a:solidFill>
                  <a:schemeClr val="dk1"/>
                </a:solidFill>
                <a:latin typeface="Mada"/>
                <a:ea typeface="Mada"/>
                <a:cs typeface="Mada"/>
                <a:sym typeface="Mada"/>
              </a:rPr>
              <a:t>polysaccharide</a:t>
            </a:r>
            <a:r>
              <a:rPr lang="ar" sz="1100">
                <a:solidFill>
                  <a:schemeClr val="dk1"/>
                </a:solidFill>
                <a:latin typeface="Mada"/>
                <a:ea typeface="Mada"/>
                <a:cs typeface="Mada"/>
                <a:sym typeface="Mada"/>
              </a:rPr>
              <a:t> vaccine</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2 years and older.</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Use for &gt;55 years old.</a:t>
            </a:r>
            <a:endParaRPr sz="1100">
              <a:solidFill>
                <a:schemeClr val="dk1"/>
              </a:solidFill>
              <a:latin typeface="Mada"/>
              <a:ea typeface="Mada"/>
              <a:cs typeface="Mada"/>
              <a:sym typeface="Mada"/>
            </a:endParaRPr>
          </a:p>
        </p:txBody>
      </p:sp>
      <p:sp>
        <p:nvSpPr>
          <p:cNvPr id="701" name="Google Shape;701;p25"/>
          <p:cNvSpPr txBox="1"/>
          <p:nvPr/>
        </p:nvSpPr>
        <p:spPr>
          <a:xfrm>
            <a:off x="5127400" y="5096038"/>
            <a:ext cx="2310600" cy="14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accent2"/>
                </a:solidFill>
                <a:latin typeface="Mada"/>
                <a:ea typeface="Mada"/>
                <a:cs typeface="Mada"/>
                <a:sym typeface="Mada"/>
              </a:rPr>
              <a:t>MenACWY-CRM</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ctr">
              <a:spcBef>
                <a:spcPts val="0"/>
              </a:spcBef>
              <a:spcAft>
                <a:spcPts val="0"/>
              </a:spcAft>
              <a:buNone/>
            </a:pPr>
            <a:r>
              <a:rPr lang="ar" sz="1200">
                <a:solidFill>
                  <a:schemeClr val="dk1"/>
                </a:solidFill>
                <a:latin typeface="Mada"/>
                <a:ea typeface="Mada"/>
                <a:cs typeface="Mada"/>
                <a:sym typeface="Mada"/>
              </a:rPr>
              <a:t>(Menveo®)</a:t>
            </a:r>
            <a:endParaRPr sz="12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Quadrivalent meningococcal oligosaccharide diphtheria CRM197 </a:t>
            </a:r>
            <a:r>
              <a:rPr lang="ar" sz="1100" u="sng">
                <a:solidFill>
                  <a:schemeClr val="dk1"/>
                </a:solidFill>
                <a:latin typeface="Mada"/>
                <a:ea typeface="Mada"/>
                <a:cs typeface="Mada"/>
                <a:sym typeface="Mada"/>
              </a:rPr>
              <a:t>Conjugate</a:t>
            </a:r>
            <a:r>
              <a:rPr lang="ar" sz="1100">
                <a:solidFill>
                  <a:schemeClr val="dk1"/>
                </a:solidFill>
                <a:latin typeface="Mada"/>
                <a:ea typeface="Mada"/>
                <a:cs typeface="Mada"/>
                <a:sym typeface="Mada"/>
              </a:rPr>
              <a:t> Vaccine.</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11-55 years old.</a:t>
            </a:r>
            <a:endParaRPr sz="1100">
              <a:solidFill>
                <a:schemeClr val="dk1"/>
              </a:solidFill>
              <a:latin typeface="Mada"/>
              <a:ea typeface="Mada"/>
              <a:cs typeface="Mada"/>
              <a:sym typeface="Mada"/>
            </a:endParaRPr>
          </a:p>
        </p:txBody>
      </p:sp>
      <p:grpSp>
        <p:nvGrpSpPr>
          <p:cNvPr id="702" name="Google Shape;702;p25"/>
          <p:cNvGrpSpPr/>
          <p:nvPr/>
        </p:nvGrpSpPr>
        <p:grpSpPr>
          <a:xfrm rot="5400000">
            <a:off x="4979376" y="5259183"/>
            <a:ext cx="294071" cy="548460"/>
            <a:chOff x="4630955" y="3996960"/>
            <a:chExt cx="914400" cy="1828808"/>
          </a:xfrm>
        </p:grpSpPr>
        <p:sp>
          <p:nvSpPr>
            <p:cNvPr id="703" name="Google Shape;703;p25"/>
            <p:cNvSpPr/>
            <p:nvPr/>
          </p:nvSpPr>
          <p:spPr>
            <a:xfrm>
              <a:off x="4630955" y="3996960"/>
              <a:ext cx="914400" cy="914400"/>
            </a:xfrm>
            <a:prstGeom prst="rtTriangle">
              <a:avLst/>
            </a:prstGeom>
            <a:solidFill>
              <a:srgbClr val="F3F3F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000000"/>
                </a:solidFill>
                <a:latin typeface="Arial"/>
                <a:ea typeface="Arial"/>
                <a:cs typeface="Arial"/>
                <a:sym typeface="Arial"/>
              </a:endParaRPr>
            </a:p>
          </p:txBody>
        </p:sp>
        <p:sp>
          <p:nvSpPr>
            <p:cNvPr id="704" name="Google Shape;704;p25"/>
            <p:cNvSpPr/>
            <p:nvPr/>
          </p:nvSpPr>
          <p:spPr>
            <a:xfrm rot="5400000">
              <a:off x="4630955" y="4911368"/>
              <a:ext cx="914400" cy="914400"/>
            </a:xfrm>
            <a:prstGeom prst="rtTriangle">
              <a:avLst/>
            </a:prstGeom>
            <a:solidFill>
              <a:srgbClr val="B4A7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grpSp>
        <p:nvGrpSpPr>
          <p:cNvPr id="705" name="Google Shape;705;p25"/>
          <p:cNvGrpSpPr/>
          <p:nvPr/>
        </p:nvGrpSpPr>
        <p:grpSpPr>
          <a:xfrm rot="-5400000">
            <a:off x="4979293" y="4964472"/>
            <a:ext cx="294071" cy="548460"/>
            <a:chOff x="4630955" y="3996960"/>
            <a:chExt cx="914400" cy="1828808"/>
          </a:xfrm>
        </p:grpSpPr>
        <p:sp>
          <p:nvSpPr>
            <p:cNvPr id="706" name="Google Shape;706;p25"/>
            <p:cNvSpPr/>
            <p:nvPr/>
          </p:nvSpPr>
          <p:spPr>
            <a:xfrm>
              <a:off x="4630955" y="3996960"/>
              <a:ext cx="914400" cy="914400"/>
            </a:xfrm>
            <a:prstGeom prst="rtTriangle">
              <a:avLst/>
            </a:prstGeom>
            <a:solidFill>
              <a:srgbClr val="F3F3F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000000"/>
                </a:solidFill>
                <a:latin typeface="Arial"/>
                <a:ea typeface="Arial"/>
                <a:cs typeface="Arial"/>
                <a:sym typeface="Arial"/>
              </a:endParaRPr>
            </a:p>
          </p:txBody>
        </p:sp>
        <p:sp>
          <p:nvSpPr>
            <p:cNvPr id="707" name="Google Shape;707;p25"/>
            <p:cNvSpPr/>
            <p:nvPr/>
          </p:nvSpPr>
          <p:spPr>
            <a:xfrm rot="5400000">
              <a:off x="4630955" y="4911368"/>
              <a:ext cx="914400" cy="914400"/>
            </a:xfrm>
            <a:prstGeom prst="rtTriangle">
              <a:avLst/>
            </a:pr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sp>
        <p:nvSpPr>
          <p:cNvPr id="708" name="Google Shape;708;p25"/>
          <p:cNvSpPr txBox="1"/>
          <p:nvPr>
            <p:ph idx="12" type="sldNum"/>
          </p:nvPr>
        </p:nvSpPr>
        <p:spPr>
          <a:xfrm>
            <a:off x="7106400" y="2"/>
            <a:ext cx="453600" cy="562200"/>
          </a:xfrm>
          <a:prstGeom prst="rect">
            <a:avLst/>
          </a:prstGeom>
          <a:solidFill>
            <a:schemeClr val="accent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b="1" lang="ar" sz="1700">
                <a:solidFill>
                  <a:schemeClr val="lt1"/>
                </a:solidFill>
                <a:latin typeface="Exo"/>
                <a:ea typeface="Exo"/>
                <a:cs typeface="Exo"/>
                <a:sym typeface="Exo"/>
              </a:rPr>
              <a:t>‹#›</a:t>
            </a:fld>
            <a:endParaRPr b="1" sz="1700">
              <a:solidFill>
                <a:schemeClr val="lt1"/>
              </a:solidFill>
              <a:latin typeface="Exo"/>
              <a:ea typeface="Exo"/>
              <a:cs typeface="Exo"/>
              <a:sym typeface="Exo"/>
            </a:endParaRPr>
          </a:p>
        </p:txBody>
      </p:sp>
      <p:sp>
        <p:nvSpPr>
          <p:cNvPr id="709" name="Google Shape;709;p25"/>
          <p:cNvSpPr/>
          <p:nvPr/>
        </p:nvSpPr>
        <p:spPr>
          <a:xfrm>
            <a:off x="204600" y="8506149"/>
            <a:ext cx="7124700" cy="1943100"/>
          </a:xfrm>
          <a:prstGeom prst="roundRect">
            <a:avLst>
              <a:gd fmla="val 16667" name="adj"/>
            </a:avLst>
          </a:prstGeom>
          <a:noFill/>
          <a:ln cap="flat" cmpd="sng" w="2857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ar" sz="2000">
                <a:solidFill>
                  <a:srgbClr val="F3F3F3"/>
                </a:solidFill>
                <a:latin typeface="Pacifico"/>
                <a:ea typeface="Pacifico"/>
                <a:cs typeface="Pacifico"/>
                <a:sym typeface="Pacifico"/>
              </a:rPr>
              <a:t>An area for your notes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cxnSp>
        <p:nvCxnSpPr>
          <p:cNvPr id="714" name="Google Shape;714;p26"/>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715" name="Google Shape;715;p26"/>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Hepatitis A</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716" name="Google Shape;716;p26"/>
          <p:cNvSpPr txBox="1"/>
          <p:nvPr/>
        </p:nvSpPr>
        <p:spPr>
          <a:xfrm>
            <a:off x="247500" y="852600"/>
            <a:ext cx="3225600" cy="502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Hepatitis A</a:t>
            </a:r>
            <a:endParaRPr b="1" sz="2200">
              <a:highlight>
                <a:schemeClr val="accent4"/>
              </a:highlight>
              <a:latin typeface="Mada"/>
              <a:ea typeface="Mada"/>
              <a:cs typeface="Mada"/>
              <a:sym typeface="Mada"/>
            </a:endParaRPr>
          </a:p>
          <a:p>
            <a:pPr indent="0" lvl="0" marL="0" rtl="0" algn="l">
              <a:spcBef>
                <a:spcPts val="0"/>
              </a:spcBef>
              <a:spcAft>
                <a:spcPts val="0"/>
              </a:spcAft>
              <a:buNone/>
            </a:pPr>
            <a:r>
              <a:t/>
            </a:r>
            <a:endParaRPr b="1" sz="2200">
              <a:highlight>
                <a:schemeClr val="accent4"/>
              </a:highlight>
              <a:latin typeface="Mada"/>
              <a:ea typeface="Mada"/>
              <a:cs typeface="Mada"/>
              <a:sym typeface="Mada"/>
            </a:endParaRPr>
          </a:p>
        </p:txBody>
      </p:sp>
      <p:sp>
        <p:nvSpPr>
          <p:cNvPr id="717" name="Google Shape;717;p26"/>
          <p:cNvSpPr txBox="1"/>
          <p:nvPr/>
        </p:nvSpPr>
        <p:spPr>
          <a:xfrm>
            <a:off x="247492" y="4131133"/>
            <a:ext cx="3225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Hepatitis A Vaccine</a:t>
            </a:r>
            <a:endParaRPr b="1" sz="2200">
              <a:highlight>
                <a:schemeClr val="accent4"/>
              </a:highlight>
              <a:latin typeface="Mada"/>
              <a:ea typeface="Mada"/>
              <a:cs typeface="Mada"/>
              <a:sym typeface="Mada"/>
            </a:endParaRPr>
          </a:p>
          <a:p>
            <a:pPr indent="0" lvl="0" marL="0" rtl="0" algn="l">
              <a:spcBef>
                <a:spcPts val="0"/>
              </a:spcBef>
              <a:spcAft>
                <a:spcPts val="0"/>
              </a:spcAft>
              <a:buNone/>
            </a:pPr>
            <a:r>
              <a:t/>
            </a:r>
            <a:endParaRPr b="1" sz="2200">
              <a:highlight>
                <a:schemeClr val="accent4"/>
              </a:highlight>
              <a:latin typeface="Mada"/>
              <a:ea typeface="Mada"/>
              <a:cs typeface="Mada"/>
              <a:sym typeface="Mada"/>
            </a:endParaRPr>
          </a:p>
        </p:txBody>
      </p:sp>
      <p:sp>
        <p:nvSpPr>
          <p:cNvPr id="718" name="Google Shape;718;p26"/>
          <p:cNvSpPr txBox="1"/>
          <p:nvPr/>
        </p:nvSpPr>
        <p:spPr>
          <a:xfrm>
            <a:off x="205425" y="4509901"/>
            <a:ext cx="7149300" cy="1231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Inactivated Hep A virus (</a:t>
            </a:r>
            <a:r>
              <a:rPr b="1" lang="ar" sz="1200">
                <a:solidFill>
                  <a:schemeClr val="dk1"/>
                </a:solidFill>
                <a:latin typeface="Mada"/>
                <a:ea typeface="Mada"/>
                <a:cs typeface="Mada"/>
                <a:sym typeface="Mada"/>
              </a:rPr>
              <a:t>Havrix</a:t>
            </a:r>
            <a:r>
              <a:rPr lang="ar" sz="1200">
                <a:solidFill>
                  <a:schemeClr val="dk1"/>
                </a:solidFill>
                <a:latin typeface="Mada"/>
                <a:ea typeface="Mada"/>
                <a:cs typeface="Mada"/>
                <a:sym typeface="Mada"/>
              </a:rPr>
              <a:t>® or </a:t>
            </a:r>
            <a:r>
              <a:rPr b="1" lang="ar" sz="1200">
                <a:solidFill>
                  <a:schemeClr val="dk1"/>
                </a:solidFill>
                <a:latin typeface="Mada"/>
                <a:ea typeface="Mada"/>
                <a:cs typeface="Mada"/>
                <a:sym typeface="Mada"/>
              </a:rPr>
              <a:t>Vaqta</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Combined with Hepatitis B (</a:t>
            </a:r>
            <a:r>
              <a:rPr b="1" lang="ar" sz="1200">
                <a:solidFill>
                  <a:schemeClr val="dk1"/>
                </a:solidFill>
                <a:latin typeface="Mada"/>
                <a:ea typeface="Mada"/>
                <a:cs typeface="Mada"/>
                <a:sym typeface="Mada"/>
              </a:rPr>
              <a:t>Twinrix</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Travel vaccine indications</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Anyone </a:t>
            </a:r>
            <a:r>
              <a:rPr b="1" lang="ar" sz="1200">
                <a:solidFill>
                  <a:schemeClr val="dk1"/>
                </a:solidFill>
                <a:latin typeface="Mada"/>
                <a:ea typeface="Mada"/>
                <a:cs typeface="Mada"/>
                <a:sym typeface="Mada"/>
              </a:rPr>
              <a:t>&gt;1 year old</a:t>
            </a:r>
            <a:r>
              <a:rPr lang="ar" sz="1200">
                <a:solidFill>
                  <a:schemeClr val="dk1"/>
                </a:solidFill>
                <a:latin typeface="Mada"/>
                <a:ea typeface="Mada"/>
                <a:cs typeface="Mada"/>
                <a:sym typeface="Mada"/>
              </a:rPr>
              <a:t> traveling anywhere other than to: </a:t>
            </a:r>
            <a:endParaRPr sz="1200">
              <a:solidFill>
                <a:schemeClr val="dk1"/>
              </a:solidFill>
              <a:latin typeface="Mada"/>
              <a:ea typeface="Mada"/>
              <a:cs typeface="Mada"/>
              <a:sym typeface="Mada"/>
            </a:endParaRPr>
          </a:p>
          <a:p>
            <a:pPr indent="-304800" lvl="1" marL="13716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U.S. and Canada, Western Europe, Scandinavia, Japan, Australia and New Zealand.</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For healthy patients </a:t>
            </a:r>
            <a:r>
              <a:rPr b="1" lang="ar" sz="1200">
                <a:solidFill>
                  <a:schemeClr val="dk1"/>
                </a:solidFill>
                <a:latin typeface="Mada"/>
                <a:ea typeface="Mada"/>
                <a:cs typeface="Mada"/>
                <a:sym typeface="Mada"/>
              </a:rPr>
              <a:t>&lt;40 years</a:t>
            </a:r>
            <a:r>
              <a:rPr lang="ar" sz="1200">
                <a:solidFill>
                  <a:schemeClr val="dk1"/>
                </a:solidFill>
                <a:latin typeface="Mada"/>
                <a:ea typeface="Mada"/>
                <a:cs typeface="Mada"/>
                <a:sym typeface="Mada"/>
              </a:rPr>
              <a:t> old, one dose before travel confers adequate protection.</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
        <p:nvSpPr>
          <p:cNvPr id="719" name="Google Shape;719;p26"/>
          <p:cNvSpPr/>
          <p:nvPr/>
        </p:nvSpPr>
        <p:spPr>
          <a:xfrm>
            <a:off x="655250" y="6196016"/>
            <a:ext cx="948300" cy="822300"/>
          </a:xfrm>
          <a:prstGeom prst="ellipse">
            <a:avLst/>
          </a:prstGeom>
          <a:solidFill>
            <a:srgbClr val="B4A7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cxnSp>
        <p:nvCxnSpPr>
          <p:cNvPr id="720" name="Google Shape;720;p26"/>
          <p:cNvCxnSpPr>
            <a:endCxn id="721" idx="2"/>
          </p:cNvCxnSpPr>
          <p:nvPr/>
        </p:nvCxnSpPr>
        <p:spPr>
          <a:xfrm flipH="1" rot="10800000">
            <a:off x="1350262" y="6054497"/>
            <a:ext cx="698700" cy="447900"/>
          </a:xfrm>
          <a:prstGeom prst="bentConnector3">
            <a:avLst>
              <a:gd fmla="val 50000" name="adj1"/>
            </a:avLst>
          </a:prstGeom>
          <a:noFill/>
          <a:ln cap="flat" cmpd="sng" w="22225">
            <a:solidFill>
              <a:srgbClr val="D9D2E9"/>
            </a:solidFill>
            <a:prstDash val="solid"/>
            <a:miter lim="800000"/>
            <a:headEnd len="med" w="med" type="oval"/>
            <a:tailEnd len="sm" w="sm" type="none"/>
          </a:ln>
        </p:spPr>
      </p:cxnSp>
      <p:cxnSp>
        <p:nvCxnSpPr>
          <p:cNvPr id="722" name="Google Shape;722;p26"/>
          <p:cNvCxnSpPr>
            <a:endCxn id="723" idx="2"/>
          </p:cNvCxnSpPr>
          <p:nvPr/>
        </p:nvCxnSpPr>
        <p:spPr>
          <a:xfrm>
            <a:off x="1350262" y="6734778"/>
            <a:ext cx="698700" cy="456600"/>
          </a:xfrm>
          <a:prstGeom prst="bentConnector3">
            <a:avLst>
              <a:gd fmla="val 50000" name="adj1"/>
            </a:avLst>
          </a:prstGeom>
          <a:noFill/>
          <a:ln cap="flat" cmpd="sng" w="22225">
            <a:solidFill>
              <a:srgbClr val="D9D2E9"/>
            </a:solidFill>
            <a:prstDash val="solid"/>
            <a:miter lim="800000"/>
            <a:headEnd len="med" w="med" type="oval"/>
            <a:tailEnd len="sm" w="sm" type="none"/>
          </a:ln>
        </p:spPr>
      </p:cxnSp>
      <p:cxnSp>
        <p:nvCxnSpPr>
          <p:cNvPr id="724" name="Google Shape;724;p26"/>
          <p:cNvCxnSpPr>
            <a:endCxn id="725" idx="2"/>
          </p:cNvCxnSpPr>
          <p:nvPr/>
        </p:nvCxnSpPr>
        <p:spPr>
          <a:xfrm>
            <a:off x="1374862" y="6618738"/>
            <a:ext cx="674100" cy="4200"/>
          </a:xfrm>
          <a:prstGeom prst="straightConnector1">
            <a:avLst/>
          </a:prstGeom>
          <a:noFill/>
          <a:ln cap="flat" cmpd="sng" w="22225">
            <a:solidFill>
              <a:srgbClr val="D9D2E9"/>
            </a:solidFill>
            <a:prstDash val="solid"/>
            <a:miter lim="800000"/>
            <a:headEnd len="med" w="med" type="oval"/>
            <a:tailEnd len="sm" w="sm" type="none"/>
          </a:ln>
        </p:spPr>
      </p:cxnSp>
      <p:cxnSp>
        <p:nvCxnSpPr>
          <p:cNvPr id="726" name="Google Shape;726;p26"/>
          <p:cNvCxnSpPr>
            <a:endCxn id="723" idx="6"/>
          </p:cNvCxnSpPr>
          <p:nvPr/>
        </p:nvCxnSpPr>
        <p:spPr>
          <a:xfrm rot="10800000">
            <a:off x="2628912" y="7191378"/>
            <a:ext cx="425100" cy="0"/>
          </a:xfrm>
          <a:prstGeom prst="straightConnector1">
            <a:avLst/>
          </a:prstGeom>
          <a:noFill/>
          <a:ln cap="flat" cmpd="sng" w="19050">
            <a:solidFill>
              <a:srgbClr val="D9D2E9"/>
            </a:solidFill>
            <a:prstDash val="solid"/>
            <a:miter lim="800000"/>
            <a:headEnd len="med" w="med" type="oval"/>
            <a:tailEnd len="sm" w="sm" type="none"/>
          </a:ln>
        </p:spPr>
      </p:cxnSp>
      <p:cxnSp>
        <p:nvCxnSpPr>
          <p:cNvPr id="727" name="Google Shape;727;p26"/>
          <p:cNvCxnSpPr>
            <a:endCxn id="725" idx="6"/>
          </p:cNvCxnSpPr>
          <p:nvPr/>
        </p:nvCxnSpPr>
        <p:spPr>
          <a:xfrm rot="10800000">
            <a:off x="2628912" y="6622938"/>
            <a:ext cx="425100" cy="300"/>
          </a:xfrm>
          <a:prstGeom prst="straightConnector1">
            <a:avLst/>
          </a:prstGeom>
          <a:noFill/>
          <a:ln cap="flat" cmpd="sng" w="19050">
            <a:solidFill>
              <a:srgbClr val="D9D2E9"/>
            </a:solidFill>
            <a:prstDash val="solid"/>
            <a:miter lim="800000"/>
            <a:headEnd len="med" w="med" type="oval"/>
            <a:tailEnd len="sm" w="sm" type="none"/>
          </a:ln>
        </p:spPr>
      </p:cxnSp>
      <p:cxnSp>
        <p:nvCxnSpPr>
          <p:cNvPr id="728" name="Google Shape;728;p26"/>
          <p:cNvCxnSpPr>
            <a:endCxn id="721" idx="6"/>
          </p:cNvCxnSpPr>
          <p:nvPr/>
        </p:nvCxnSpPr>
        <p:spPr>
          <a:xfrm rot="10800000">
            <a:off x="2628912" y="6054497"/>
            <a:ext cx="425100" cy="0"/>
          </a:xfrm>
          <a:prstGeom prst="straightConnector1">
            <a:avLst/>
          </a:prstGeom>
          <a:noFill/>
          <a:ln cap="flat" cmpd="sng" w="19050">
            <a:solidFill>
              <a:srgbClr val="D9D2E9"/>
            </a:solidFill>
            <a:prstDash val="solid"/>
            <a:miter lim="800000"/>
            <a:headEnd len="med" w="med" type="oval"/>
            <a:tailEnd len="sm" w="sm" type="none"/>
          </a:ln>
        </p:spPr>
      </p:cxnSp>
      <p:grpSp>
        <p:nvGrpSpPr>
          <p:cNvPr id="729" name="Google Shape;729;p26"/>
          <p:cNvGrpSpPr/>
          <p:nvPr/>
        </p:nvGrpSpPr>
        <p:grpSpPr>
          <a:xfrm>
            <a:off x="2048962" y="5803107"/>
            <a:ext cx="579950" cy="502781"/>
            <a:chOff x="899591" y="1902000"/>
            <a:chExt cx="1250700" cy="1250700"/>
          </a:xfrm>
        </p:grpSpPr>
        <p:sp>
          <p:nvSpPr>
            <p:cNvPr id="721" name="Google Shape;721;p26"/>
            <p:cNvSpPr/>
            <p:nvPr/>
          </p:nvSpPr>
          <p:spPr>
            <a:xfrm>
              <a:off x="899591" y="1902000"/>
              <a:ext cx="1250700" cy="1250700"/>
            </a:xfrm>
            <a:prstGeom prst="ellipse">
              <a:avLst/>
            </a:prstGeom>
            <a:solidFill>
              <a:srgbClr val="D9D2E9"/>
            </a:solidFill>
            <a:ln cap="flat" cmpd="sng" w="9525">
              <a:solidFill>
                <a:srgbClr val="D9D2E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Alegreya"/>
                <a:ea typeface="Alegreya"/>
                <a:cs typeface="Alegreya"/>
                <a:sym typeface="Alegreya"/>
              </a:endParaRPr>
            </a:p>
          </p:txBody>
        </p:sp>
        <p:sp>
          <p:nvSpPr>
            <p:cNvPr id="730" name="Google Shape;730;p26"/>
            <p:cNvSpPr/>
            <p:nvPr/>
          </p:nvSpPr>
          <p:spPr>
            <a:xfrm>
              <a:off x="1016229" y="2018638"/>
              <a:ext cx="1017300" cy="1017300"/>
            </a:xfrm>
            <a:prstGeom prst="ellipse">
              <a:avLst/>
            </a:prstGeom>
            <a:solidFill>
              <a:srgbClr val="FFFFFF"/>
            </a:solidFill>
            <a:ln cap="flat" cmpd="sng" w="9525">
              <a:solidFill>
                <a:srgbClr val="D9D2E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800" u="none" cap="none" strike="noStrike">
                <a:solidFill>
                  <a:srgbClr val="595959"/>
                </a:solidFill>
                <a:latin typeface="Alegreya"/>
                <a:ea typeface="Alegreya"/>
                <a:cs typeface="Alegreya"/>
                <a:sym typeface="Alegreya"/>
              </a:endParaRPr>
            </a:p>
          </p:txBody>
        </p:sp>
      </p:grpSp>
      <p:grpSp>
        <p:nvGrpSpPr>
          <p:cNvPr id="731" name="Google Shape;731;p26"/>
          <p:cNvGrpSpPr/>
          <p:nvPr/>
        </p:nvGrpSpPr>
        <p:grpSpPr>
          <a:xfrm>
            <a:off x="2048962" y="6371548"/>
            <a:ext cx="579950" cy="502781"/>
            <a:chOff x="899591" y="1902000"/>
            <a:chExt cx="1250700" cy="1250700"/>
          </a:xfrm>
        </p:grpSpPr>
        <p:sp>
          <p:nvSpPr>
            <p:cNvPr id="725" name="Google Shape;725;p26"/>
            <p:cNvSpPr/>
            <p:nvPr/>
          </p:nvSpPr>
          <p:spPr>
            <a:xfrm>
              <a:off x="899591" y="1902000"/>
              <a:ext cx="1250700" cy="1250700"/>
            </a:xfrm>
            <a:prstGeom prst="ellipse">
              <a:avLst/>
            </a:prstGeom>
            <a:solidFill>
              <a:srgbClr val="D9D2E9"/>
            </a:solidFill>
            <a:ln cap="flat" cmpd="sng" w="9525">
              <a:solidFill>
                <a:srgbClr val="D9D2E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Alegreya"/>
                <a:ea typeface="Alegreya"/>
                <a:cs typeface="Alegreya"/>
                <a:sym typeface="Alegreya"/>
              </a:endParaRPr>
            </a:p>
          </p:txBody>
        </p:sp>
        <p:sp>
          <p:nvSpPr>
            <p:cNvPr id="732" name="Google Shape;732;p26"/>
            <p:cNvSpPr/>
            <p:nvPr/>
          </p:nvSpPr>
          <p:spPr>
            <a:xfrm>
              <a:off x="1016229" y="2018638"/>
              <a:ext cx="1017300" cy="1017300"/>
            </a:xfrm>
            <a:prstGeom prst="ellipse">
              <a:avLst/>
            </a:prstGeom>
            <a:solidFill>
              <a:srgbClr val="FFFFFF"/>
            </a:solidFill>
            <a:ln cap="flat" cmpd="sng" w="9525">
              <a:solidFill>
                <a:srgbClr val="D9D2E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800" u="none" cap="none" strike="noStrike">
                <a:solidFill>
                  <a:srgbClr val="595959"/>
                </a:solidFill>
                <a:latin typeface="Alegreya"/>
                <a:ea typeface="Alegreya"/>
                <a:cs typeface="Alegreya"/>
                <a:sym typeface="Alegreya"/>
              </a:endParaRPr>
            </a:p>
          </p:txBody>
        </p:sp>
      </p:grpSp>
      <p:grpSp>
        <p:nvGrpSpPr>
          <p:cNvPr id="733" name="Google Shape;733;p26"/>
          <p:cNvGrpSpPr/>
          <p:nvPr/>
        </p:nvGrpSpPr>
        <p:grpSpPr>
          <a:xfrm>
            <a:off x="2048962" y="6939988"/>
            <a:ext cx="579950" cy="502781"/>
            <a:chOff x="899591" y="1902000"/>
            <a:chExt cx="1250700" cy="1250700"/>
          </a:xfrm>
        </p:grpSpPr>
        <p:sp>
          <p:nvSpPr>
            <p:cNvPr id="723" name="Google Shape;723;p26"/>
            <p:cNvSpPr/>
            <p:nvPr/>
          </p:nvSpPr>
          <p:spPr>
            <a:xfrm>
              <a:off x="899591" y="1902000"/>
              <a:ext cx="1250700" cy="1250700"/>
            </a:xfrm>
            <a:prstGeom prst="ellipse">
              <a:avLst/>
            </a:prstGeom>
            <a:solidFill>
              <a:srgbClr val="D9D2E9"/>
            </a:solidFill>
            <a:ln cap="flat" cmpd="sng" w="9525">
              <a:solidFill>
                <a:srgbClr val="D9D2E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Alegreya"/>
                <a:ea typeface="Alegreya"/>
                <a:cs typeface="Alegreya"/>
                <a:sym typeface="Alegreya"/>
              </a:endParaRPr>
            </a:p>
          </p:txBody>
        </p:sp>
        <p:sp>
          <p:nvSpPr>
            <p:cNvPr id="734" name="Google Shape;734;p26"/>
            <p:cNvSpPr/>
            <p:nvPr/>
          </p:nvSpPr>
          <p:spPr>
            <a:xfrm>
              <a:off x="1016229" y="2018638"/>
              <a:ext cx="1017300" cy="1017300"/>
            </a:xfrm>
            <a:prstGeom prst="ellipse">
              <a:avLst/>
            </a:prstGeom>
            <a:solidFill>
              <a:srgbClr val="FFFFFF"/>
            </a:solidFill>
            <a:ln cap="flat" cmpd="sng" w="9525">
              <a:solidFill>
                <a:srgbClr val="D9D2E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800" u="none" cap="none" strike="noStrike">
                <a:solidFill>
                  <a:srgbClr val="595959"/>
                </a:solidFill>
                <a:latin typeface="Alegreya"/>
                <a:ea typeface="Alegreya"/>
                <a:cs typeface="Alegreya"/>
                <a:sym typeface="Alegreya"/>
              </a:endParaRPr>
            </a:p>
          </p:txBody>
        </p:sp>
      </p:grpSp>
      <p:sp>
        <p:nvSpPr>
          <p:cNvPr id="735" name="Google Shape;735;p26"/>
          <p:cNvSpPr/>
          <p:nvPr/>
        </p:nvSpPr>
        <p:spPr>
          <a:xfrm>
            <a:off x="3154271" y="5818725"/>
            <a:ext cx="349200" cy="141600"/>
          </a:xfrm>
          <a:prstGeom prst="rect">
            <a:avLst/>
          </a:prstGeom>
          <a:solidFill>
            <a:srgbClr val="D9D2E9"/>
          </a:solidFill>
          <a:ln cap="flat" cmpd="sng" w="9525">
            <a:solidFill>
              <a:srgbClr val="D9D2E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800">
                <a:solidFill>
                  <a:srgbClr val="FFFFFF"/>
                </a:solidFill>
                <a:latin typeface="Mada"/>
                <a:ea typeface="Mada"/>
                <a:cs typeface="Mada"/>
                <a:sym typeface="Mada"/>
              </a:rPr>
              <a:t>01</a:t>
            </a:r>
            <a:endParaRPr b="1" sz="800">
              <a:solidFill>
                <a:srgbClr val="FFFFFF"/>
              </a:solidFill>
              <a:latin typeface="Mada"/>
              <a:ea typeface="Mada"/>
              <a:cs typeface="Mada"/>
              <a:sym typeface="Mada"/>
            </a:endParaRPr>
          </a:p>
        </p:txBody>
      </p:sp>
      <p:sp>
        <p:nvSpPr>
          <p:cNvPr id="736" name="Google Shape;736;p26"/>
          <p:cNvSpPr/>
          <p:nvPr/>
        </p:nvSpPr>
        <p:spPr>
          <a:xfrm>
            <a:off x="3154271" y="6387175"/>
            <a:ext cx="349200" cy="141600"/>
          </a:xfrm>
          <a:prstGeom prst="rect">
            <a:avLst/>
          </a:prstGeom>
          <a:solidFill>
            <a:srgbClr val="D9D2E9"/>
          </a:solidFill>
          <a:ln cap="flat" cmpd="sng" w="9525">
            <a:solidFill>
              <a:srgbClr val="D9D2E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800">
                <a:solidFill>
                  <a:srgbClr val="FFFFFF"/>
                </a:solidFill>
                <a:latin typeface="Mada"/>
                <a:ea typeface="Mada"/>
                <a:cs typeface="Mada"/>
                <a:sym typeface="Mada"/>
              </a:rPr>
              <a:t>02</a:t>
            </a:r>
            <a:endParaRPr b="1" sz="800">
              <a:solidFill>
                <a:srgbClr val="FFFFFF"/>
              </a:solidFill>
              <a:latin typeface="Mada"/>
              <a:ea typeface="Mada"/>
              <a:cs typeface="Mada"/>
              <a:sym typeface="Mada"/>
            </a:endParaRPr>
          </a:p>
        </p:txBody>
      </p:sp>
      <p:sp>
        <p:nvSpPr>
          <p:cNvPr id="737" name="Google Shape;737;p26"/>
          <p:cNvSpPr/>
          <p:nvPr/>
        </p:nvSpPr>
        <p:spPr>
          <a:xfrm>
            <a:off x="3154271" y="6955626"/>
            <a:ext cx="349200" cy="141600"/>
          </a:xfrm>
          <a:prstGeom prst="rect">
            <a:avLst/>
          </a:prstGeom>
          <a:solidFill>
            <a:srgbClr val="D9D2E9"/>
          </a:solidFill>
          <a:ln cap="flat" cmpd="sng" w="9525">
            <a:solidFill>
              <a:srgbClr val="D9D2E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800">
                <a:solidFill>
                  <a:srgbClr val="FFFFFF"/>
                </a:solidFill>
                <a:latin typeface="Mada"/>
                <a:ea typeface="Mada"/>
                <a:cs typeface="Mada"/>
                <a:sym typeface="Mada"/>
              </a:rPr>
              <a:t>03</a:t>
            </a:r>
            <a:endParaRPr b="1" sz="800">
              <a:solidFill>
                <a:srgbClr val="FFFFFF"/>
              </a:solidFill>
              <a:latin typeface="Mada"/>
              <a:ea typeface="Mada"/>
              <a:cs typeface="Mada"/>
              <a:sym typeface="Mada"/>
            </a:endParaRPr>
          </a:p>
        </p:txBody>
      </p:sp>
      <p:sp>
        <p:nvSpPr>
          <p:cNvPr id="738" name="Google Shape;738;p26"/>
          <p:cNvSpPr/>
          <p:nvPr/>
        </p:nvSpPr>
        <p:spPr>
          <a:xfrm>
            <a:off x="743703" y="6272811"/>
            <a:ext cx="771300" cy="668700"/>
          </a:xfrm>
          <a:prstGeom prst="ellipse">
            <a:avLst/>
          </a:prstGeom>
          <a:solidFill>
            <a:srgbClr val="FFFFFF"/>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rgbClr val="595959"/>
              </a:solidFill>
              <a:latin typeface="Arial"/>
              <a:ea typeface="Arial"/>
              <a:cs typeface="Arial"/>
              <a:sym typeface="Arial"/>
            </a:endParaRPr>
          </a:p>
        </p:txBody>
      </p:sp>
      <p:sp>
        <p:nvSpPr>
          <p:cNvPr id="739" name="Google Shape;739;p26"/>
          <p:cNvSpPr txBox="1"/>
          <p:nvPr/>
        </p:nvSpPr>
        <p:spPr>
          <a:xfrm>
            <a:off x="663700" y="6196125"/>
            <a:ext cx="948300" cy="822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200">
                <a:latin typeface="Mada"/>
                <a:ea typeface="Mada"/>
                <a:cs typeface="Mada"/>
                <a:sym typeface="Mada"/>
              </a:rPr>
              <a:t>Vaccines</a:t>
            </a:r>
            <a:endParaRPr sz="1200">
              <a:latin typeface="Mada"/>
              <a:ea typeface="Mada"/>
              <a:cs typeface="Mada"/>
              <a:sym typeface="Mada"/>
            </a:endParaRPr>
          </a:p>
        </p:txBody>
      </p:sp>
      <p:sp>
        <p:nvSpPr>
          <p:cNvPr id="740" name="Google Shape;740;p26"/>
          <p:cNvSpPr txBox="1"/>
          <p:nvPr/>
        </p:nvSpPr>
        <p:spPr>
          <a:xfrm>
            <a:off x="1864750" y="5818725"/>
            <a:ext cx="948300" cy="47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900">
                <a:solidFill>
                  <a:schemeClr val="dk1"/>
                </a:solidFill>
                <a:latin typeface="Mada"/>
                <a:ea typeface="Mada"/>
                <a:cs typeface="Mada"/>
                <a:sym typeface="Mada"/>
              </a:rPr>
              <a:t>Havrix</a:t>
            </a:r>
            <a:r>
              <a:rPr lang="ar" sz="900">
                <a:solidFill>
                  <a:schemeClr val="dk1"/>
                </a:solidFill>
                <a:latin typeface="Mada"/>
                <a:ea typeface="Mada"/>
                <a:cs typeface="Mada"/>
                <a:sym typeface="Mada"/>
              </a:rPr>
              <a:t>® </a:t>
            </a:r>
            <a:endParaRPr sz="900"/>
          </a:p>
        </p:txBody>
      </p:sp>
      <p:sp>
        <p:nvSpPr>
          <p:cNvPr id="741" name="Google Shape;741;p26"/>
          <p:cNvSpPr txBox="1"/>
          <p:nvPr/>
        </p:nvSpPr>
        <p:spPr>
          <a:xfrm>
            <a:off x="1860475" y="6379400"/>
            <a:ext cx="948300" cy="47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900">
                <a:solidFill>
                  <a:schemeClr val="dk1"/>
                </a:solidFill>
                <a:latin typeface="Mada"/>
                <a:ea typeface="Mada"/>
                <a:cs typeface="Mada"/>
                <a:sym typeface="Mada"/>
              </a:rPr>
              <a:t>Vaqta®</a:t>
            </a:r>
            <a:endParaRPr sz="900"/>
          </a:p>
        </p:txBody>
      </p:sp>
      <p:sp>
        <p:nvSpPr>
          <p:cNvPr id="742" name="Google Shape;742;p26"/>
          <p:cNvSpPr txBox="1"/>
          <p:nvPr/>
        </p:nvSpPr>
        <p:spPr>
          <a:xfrm>
            <a:off x="1860475" y="6940075"/>
            <a:ext cx="948300" cy="47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900">
                <a:solidFill>
                  <a:schemeClr val="dk1"/>
                </a:solidFill>
                <a:latin typeface="Mada"/>
                <a:ea typeface="Mada"/>
                <a:cs typeface="Mada"/>
                <a:sym typeface="Mada"/>
              </a:rPr>
              <a:t>Twinrix®</a:t>
            </a:r>
            <a:endParaRPr sz="900"/>
          </a:p>
        </p:txBody>
      </p:sp>
      <p:sp>
        <p:nvSpPr>
          <p:cNvPr id="743" name="Google Shape;743;p26"/>
          <p:cNvSpPr txBox="1"/>
          <p:nvPr/>
        </p:nvSpPr>
        <p:spPr>
          <a:xfrm>
            <a:off x="3054000" y="5892775"/>
            <a:ext cx="3513600" cy="478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Dose at </a:t>
            </a:r>
            <a:r>
              <a:rPr b="1" lang="ar" sz="1200">
                <a:solidFill>
                  <a:schemeClr val="accent2"/>
                </a:solidFill>
                <a:latin typeface="Mada"/>
                <a:ea typeface="Mada"/>
                <a:cs typeface="Mada"/>
                <a:sym typeface="Mada"/>
              </a:rPr>
              <a:t>0</a:t>
            </a:r>
            <a:r>
              <a:rPr lang="ar" sz="1200">
                <a:solidFill>
                  <a:schemeClr val="dk1"/>
                </a:solidFill>
                <a:latin typeface="Mada"/>
                <a:ea typeface="Mada"/>
                <a:cs typeface="Mada"/>
                <a:sym typeface="Mada"/>
              </a:rPr>
              <a:t> and booster at</a:t>
            </a:r>
            <a:r>
              <a:rPr b="1" lang="ar" sz="1200">
                <a:solidFill>
                  <a:schemeClr val="accent2"/>
                </a:solidFill>
                <a:latin typeface="Mada"/>
                <a:ea typeface="Mada"/>
                <a:cs typeface="Mada"/>
                <a:sym typeface="Mada"/>
              </a:rPr>
              <a:t> 6-12 months</a:t>
            </a:r>
            <a:r>
              <a:rPr lang="ar" sz="1200">
                <a:solidFill>
                  <a:schemeClr val="dk1"/>
                </a:solidFill>
                <a:latin typeface="Mada"/>
                <a:ea typeface="Mada"/>
                <a:cs typeface="Mada"/>
                <a:sym typeface="Mada"/>
              </a:rPr>
              <a:t>.</a:t>
            </a:r>
            <a:endParaRPr/>
          </a:p>
        </p:txBody>
      </p:sp>
      <p:sp>
        <p:nvSpPr>
          <p:cNvPr id="744" name="Google Shape;744;p26"/>
          <p:cNvSpPr txBox="1"/>
          <p:nvPr/>
        </p:nvSpPr>
        <p:spPr>
          <a:xfrm>
            <a:off x="3054000" y="6464400"/>
            <a:ext cx="3613800" cy="450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Dose at </a:t>
            </a:r>
            <a:r>
              <a:rPr b="1" lang="ar" sz="1200">
                <a:solidFill>
                  <a:schemeClr val="accent2"/>
                </a:solidFill>
                <a:latin typeface="Mada"/>
                <a:ea typeface="Mada"/>
                <a:cs typeface="Mada"/>
                <a:sym typeface="Mada"/>
              </a:rPr>
              <a:t>0</a:t>
            </a:r>
            <a:r>
              <a:rPr lang="ar" sz="1200">
                <a:solidFill>
                  <a:schemeClr val="dk1"/>
                </a:solidFill>
                <a:latin typeface="Mada"/>
                <a:ea typeface="Mada"/>
                <a:cs typeface="Mada"/>
                <a:sym typeface="Mada"/>
              </a:rPr>
              <a:t> and booster at </a:t>
            </a:r>
            <a:r>
              <a:rPr b="1" lang="ar" sz="1200">
                <a:solidFill>
                  <a:schemeClr val="accent2"/>
                </a:solidFill>
                <a:latin typeface="Mada"/>
                <a:ea typeface="Mada"/>
                <a:cs typeface="Mada"/>
                <a:sym typeface="Mada"/>
              </a:rPr>
              <a:t>6-18 months</a:t>
            </a:r>
            <a:r>
              <a:rPr lang="ar" sz="1200">
                <a:solidFill>
                  <a:schemeClr val="dk1"/>
                </a:solidFill>
                <a:latin typeface="Mada"/>
                <a:ea typeface="Mada"/>
                <a:cs typeface="Mada"/>
                <a:sym typeface="Mada"/>
              </a:rPr>
              <a:t>.</a:t>
            </a:r>
            <a:endParaRPr/>
          </a:p>
        </p:txBody>
      </p:sp>
      <p:sp>
        <p:nvSpPr>
          <p:cNvPr id="745" name="Google Shape;745;p26"/>
          <p:cNvSpPr txBox="1"/>
          <p:nvPr/>
        </p:nvSpPr>
        <p:spPr>
          <a:xfrm>
            <a:off x="3054000" y="7026300"/>
            <a:ext cx="4300500" cy="1650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Combination of Inactivated </a:t>
            </a:r>
            <a:r>
              <a:rPr b="1" lang="ar" sz="1200">
                <a:solidFill>
                  <a:schemeClr val="dk1"/>
                </a:solidFill>
                <a:latin typeface="Mada"/>
                <a:ea typeface="Mada"/>
                <a:cs typeface="Mada"/>
                <a:sym typeface="Mada"/>
              </a:rPr>
              <a:t>Hepatitis A</a:t>
            </a:r>
            <a:r>
              <a:rPr lang="ar" sz="1200">
                <a:solidFill>
                  <a:schemeClr val="dk1"/>
                </a:solidFill>
                <a:latin typeface="Mada"/>
                <a:ea typeface="Mada"/>
                <a:cs typeface="Mada"/>
                <a:sym typeface="Mada"/>
              </a:rPr>
              <a:t> with Recombinant </a:t>
            </a:r>
            <a:r>
              <a:rPr b="1" lang="ar" sz="1200">
                <a:solidFill>
                  <a:schemeClr val="dk1"/>
                </a:solidFill>
                <a:latin typeface="Mada"/>
                <a:ea typeface="Mada"/>
                <a:cs typeface="Mada"/>
                <a:sym typeface="Mada"/>
              </a:rPr>
              <a:t>Hepatitis B</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Indicated for </a:t>
            </a:r>
            <a:r>
              <a:rPr b="1" lang="ar" sz="1200">
                <a:solidFill>
                  <a:schemeClr val="dk1"/>
                </a:solidFill>
                <a:latin typeface="Mada"/>
                <a:ea typeface="Mada"/>
                <a:cs typeface="Mada"/>
                <a:sym typeface="Mada"/>
              </a:rPr>
              <a:t>18 years</a:t>
            </a:r>
            <a:r>
              <a:rPr lang="ar" sz="1200">
                <a:solidFill>
                  <a:schemeClr val="dk1"/>
                </a:solidFill>
                <a:latin typeface="Mada"/>
                <a:ea typeface="Mada"/>
                <a:cs typeface="Mada"/>
                <a:sym typeface="Mada"/>
              </a:rPr>
              <a:t> old and </a:t>
            </a:r>
            <a:r>
              <a:rPr b="1" lang="ar" sz="1200">
                <a:solidFill>
                  <a:schemeClr val="dk1"/>
                </a:solidFill>
                <a:latin typeface="Mada"/>
                <a:ea typeface="Mada"/>
                <a:cs typeface="Mada"/>
                <a:sym typeface="Mada"/>
              </a:rPr>
              <a:t>older</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Better choice if both vaccines are indicated</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3-dose series:</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0</a:t>
            </a:r>
            <a:r>
              <a:rPr lang="ar" sz="1200">
                <a:solidFill>
                  <a:schemeClr val="dk1"/>
                </a:solidFill>
                <a:latin typeface="Mada"/>
                <a:ea typeface="Mada"/>
                <a:cs typeface="Mada"/>
                <a:sym typeface="Mada"/>
              </a:rPr>
              <a:t>, </a:t>
            </a:r>
            <a:r>
              <a:rPr b="1" lang="ar" sz="1200">
                <a:solidFill>
                  <a:schemeClr val="accent2"/>
                </a:solidFill>
                <a:latin typeface="Mada"/>
                <a:ea typeface="Mada"/>
                <a:cs typeface="Mada"/>
                <a:sym typeface="Mada"/>
              </a:rPr>
              <a:t>1</a:t>
            </a:r>
            <a:r>
              <a:rPr lang="ar" sz="1200">
                <a:solidFill>
                  <a:schemeClr val="dk1"/>
                </a:solidFill>
                <a:latin typeface="Mada"/>
                <a:ea typeface="Mada"/>
                <a:cs typeface="Mada"/>
                <a:sym typeface="Mada"/>
              </a:rPr>
              <a:t>, </a:t>
            </a:r>
            <a:r>
              <a:rPr b="1" lang="ar" sz="1200">
                <a:solidFill>
                  <a:schemeClr val="accent2"/>
                </a:solidFill>
                <a:latin typeface="Mada"/>
                <a:ea typeface="Mada"/>
                <a:cs typeface="Mada"/>
                <a:sym typeface="Mada"/>
              </a:rPr>
              <a:t>6</a:t>
            </a:r>
            <a:r>
              <a:rPr lang="ar" sz="1200">
                <a:solidFill>
                  <a:schemeClr val="dk1"/>
                </a:solidFill>
                <a:latin typeface="Mada"/>
                <a:ea typeface="Mada"/>
                <a:cs typeface="Mada"/>
                <a:sym typeface="Mada"/>
              </a:rPr>
              <a:t> </a:t>
            </a:r>
            <a:r>
              <a:rPr b="1" lang="ar" sz="1200">
                <a:solidFill>
                  <a:schemeClr val="accent2"/>
                </a:solidFill>
                <a:latin typeface="Mada"/>
                <a:ea typeface="Mada"/>
                <a:cs typeface="Mada"/>
                <a:sym typeface="Mada"/>
              </a:rPr>
              <a:t>months</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4-dose accelerated series:</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0</a:t>
            </a:r>
            <a:r>
              <a:rPr lang="ar" sz="1200">
                <a:solidFill>
                  <a:schemeClr val="dk1"/>
                </a:solidFill>
                <a:latin typeface="Mada"/>
                <a:ea typeface="Mada"/>
                <a:cs typeface="Mada"/>
                <a:sym typeface="Mada"/>
              </a:rPr>
              <a:t>, </a:t>
            </a:r>
            <a:r>
              <a:rPr b="1" lang="ar" sz="1200">
                <a:solidFill>
                  <a:schemeClr val="accent2"/>
                </a:solidFill>
                <a:latin typeface="Mada"/>
                <a:ea typeface="Mada"/>
                <a:cs typeface="Mada"/>
                <a:sym typeface="Mada"/>
              </a:rPr>
              <a:t>7</a:t>
            </a:r>
            <a:r>
              <a:rPr lang="ar" sz="1200">
                <a:solidFill>
                  <a:schemeClr val="dk1"/>
                </a:solidFill>
                <a:latin typeface="Mada"/>
                <a:ea typeface="Mada"/>
                <a:cs typeface="Mada"/>
                <a:sym typeface="Mada"/>
              </a:rPr>
              <a:t> </a:t>
            </a:r>
            <a:r>
              <a:rPr b="1" lang="ar" sz="1200">
                <a:solidFill>
                  <a:schemeClr val="accent2"/>
                </a:solidFill>
                <a:latin typeface="Mada"/>
                <a:ea typeface="Mada"/>
                <a:cs typeface="Mada"/>
                <a:sym typeface="Mada"/>
              </a:rPr>
              <a:t>days</a:t>
            </a:r>
            <a:r>
              <a:rPr lang="ar" sz="1200">
                <a:solidFill>
                  <a:schemeClr val="dk1"/>
                </a:solidFill>
                <a:latin typeface="Mada"/>
                <a:ea typeface="Mada"/>
                <a:cs typeface="Mada"/>
                <a:sym typeface="Mada"/>
              </a:rPr>
              <a:t>, </a:t>
            </a:r>
            <a:r>
              <a:rPr b="1" lang="ar" sz="1200">
                <a:solidFill>
                  <a:schemeClr val="accent2"/>
                </a:solidFill>
                <a:latin typeface="Mada"/>
                <a:ea typeface="Mada"/>
                <a:cs typeface="Mada"/>
                <a:sym typeface="Mada"/>
              </a:rPr>
              <a:t>21-30 days</a:t>
            </a:r>
            <a:r>
              <a:rPr lang="ar" sz="1200">
                <a:solidFill>
                  <a:schemeClr val="dk1"/>
                </a:solidFill>
                <a:latin typeface="Mada"/>
                <a:ea typeface="Mada"/>
                <a:cs typeface="Mada"/>
                <a:sym typeface="Mada"/>
              </a:rPr>
              <a:t> and </a:t>
            </a:r>
            <a:r>
              <a:rPr b="1" lang="ar" sz="1200">
                <a:solidFill>
                  <a:schemeClr val="accent2"/>
                </a:solidFill>
                <a:latin typeface="Mada"/>
                <a:ea typeface="Mada"/>
                <a:cs typeface="Mada"/>
                <a:sym typeface="Mada"/>
              </a:rPr>
              <a:t>12 months</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p:txBody>
      </p:sp>
      <p:sp>
        <p:nvSpPr>
          <p:cNvPr id="746" name="Google Shape;746;p26"/>
          <p:cNvSpPr txBox="1"/>
          <p:nvPr/>
        </p:nvSpPr>
        <p:spPr>
          <a:xfrm>
            <a:off x="247501" y="8561975"/>
            <a:ext cx="3513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Hepatitis A treatment </a:t>
            </a:r>
            <a:endParaRPr b="1" sz="2200">
              <a:highlight>
                <a:schemeClr val="accent4"/>
              </a:highlight>
              <a:latin typeface="Mada"/>
              <a:ea typeface="Mada"/>
              <a:cs typeface="Mada"/>
              <a:sym typeface="Mada"/>
            </a:endParaRPr>
          </a:p>
          <a:p>
            <a:pPr indent="0" lvl="0" marL="0" rtl="0" algn="l">
              <a:spcBef>
                <a:spcPts val="0"/>
              </a:spcBef>
              <a:spcAft>
                <a:spcPts val="0"/>
              </a:spcAft>
              <a:buNone/>
            </a:pPr>
            <a:r>
              <a:t/>
            </a:r>
            <a:endParaRPr b="1" sz="2200">
              <a:highlight>
                <a:schemeClr val="accent4"/>
              </a:highlight>
              <a:latin typeface="Mada"/>
              <a:ea typeface="Mada"/>
              <a:cs typeface="Mada"/>
              <a:sym typeface="Mada"/>
            </a:endParaRPr>
          </a:p>
        </p:txBody>
      </p:sp>
      <p:sp>
        <p:nvSpPr>
          <p:cNvPr id="747" name="Google Shape;747;p26"/>
          <p:cNvSpPr txBox="1"/>
          <p:nvPr/>
        </p:nvSpPr>
        <p:spPr>
          <a:xfrm>
            <a:off x="393900" y="8971400"/>
            <a:ext cx="7002900" cy="172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Consider immunoglobulin treatment for patients</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Leaving in less than two weeks.</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Older.</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Immunocompromised.</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Chronic medical conditions.</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Under 12 months of age.</a:t>
            </a:r>
            <a:endParaRPr sz="1200">
              <a:solidFill>
                <a:schemeClr val="dk1"/>
              </a:solidFill>
              <a:latin typeface="Mada"/>
              <a:ea typeface="Mada"/>
              <a:cs typeface="Mada"/>
              <a:sym typeface="Mada"/>
            </a:endParaRPr>
          </a:p>
        </p:txBody>
      </p:sp>
      <p:sp>
        <p:nvSpPr>
          <p:cNvPr id="748" name="Google Shape;748;p26"/>
          <p:cNvSpPr txBox="1"/>
          <p:nvPr>
            <p:ph idx="12" type="sldNum"/>
          </p:nvPr>
        </p:nvSpPr>
        <p:spPr>
          <a:xfrm>
            <a:off x="7106400" y="2"/>
            <a:ext cx="453600" cy="562200"/>
          </a:xfrm>
          <a:prstGeom prst="rect">
            <a:avLst/>
          </a:prstGeom>
          <a:solidFill>
            <a:schemeClr val="accent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b="1" lang="ar" sz="1700">
                <a:solidFill>
                  <a:schemeClr val="lt1"/>
                </a:solidFill>
                <a:latin typeface="Exo"/>
                <a:ea typeface="Exo"/>
                <a:cs typeface="Exo"/>
                <a:sym typeface="Exo"/>
              </a:rPr>
              <a:t>‹#›</a:t>
            </a:fld>
            <a:endParaRPr b="1" sz="1700">
              <a:solidFill>
                <a:schemeClr val="lt1"/>
              </a:solidFill>
              <a:latin typeface="Exo"/>
              <a:ea typeface="Exo"/>
              <a:cs typeface="Exo"/>
              <a:sym typeface="Exo"/>
            </a:endParaRPr>
          </a:p>
        </p:txBody>
      </p:sp>
      <p:sp>
        <p:nvSpPr>
          <p:cNvPr id="749" name="Google Shape;749;p26"/>
          <p:cNvSpPr/>
          <p:nvPr/>
        </p:nvSpPr>
        <p:spPr>
          <a:xfrm>
            <a:off x="393900" y="1492600"/>
            <a:ext cx="6772200" cy="2498700"/>
          </a:xfrm>
          <a:prstGeom prst="snip2SameRect">
            <a:avLst>
              <a:gd fmla="val 16667" name="adj1"/>
              <a:gd fmla="val 0" name="adj2"/>
            </a:avLst>
          </a:prstGeom>
          <a:noFill/>
          <a:ln cap="flat" cmpd="sng" w="28575">
            <a:solidFill>
              <a:schemeClr val="accent3"/>
            </a:solidFill>
            <a:prstDash val="lgDashDot"/>
            <a:round/>
            <a:headEnd len="sm" w="sm" type="none"/>
            <a:tailEnd len="sm" w="sm" type="none"/>
          </a:ln>
        </p:spPr>
        <p:txBody>
          <a:bodyPr anchorCtr="0" anchor="b"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Worldwide prevalence.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Adults often contract from asymptomatic children.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Incubation 28 days (range 15-50 days).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Viral shedding 2 weeks before to 1 week after symptoms.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Usually self-limited disease.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Mode of transmission</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Fecal/oral transmission ( Associated poor hygiene or sanitation).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Symptoms include</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Jaundice</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Fatigue</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Abdominal pain</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Anorexia</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Nausea</a:t>
            </a:r>
            <a:endParaRPr/>
          </a:p>
        </p:txBody>
      </p:sp>
      <p:pic>
        <p:nvPicPr>
          <p:cNvPr id="750" name="Google Shape;750;p26"/>
          <p:cNvPicPr preferRelativeResize="0"/>
          <p:nvPr/>
        </p:nvPicPr>
        <p:blipFill>
          <a:blip r:embed="rId3">
            <a:alphaModFix/>
          </a:blip>
          <a:stretch>
            <a:fillRect/>
          </a:stretch>
        </p:blipFill>
        <p:spPr>
          <a:xfrm>
            <a:off x="6291500" y="1094175"/>
            <a:ext cx="1231800" cy="1231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cxnSp>
        <p:nvCxnSpPr>
          <p:cNvPr id="755" name="Google Shape;755;p27"/>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756" name="Google Shape;756;p27"/>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757" name="Google Shape;757;p27"/>
          <p:cNvSpPr txBox="1"/>
          <p:nvPr/>
        </p:nvSpPr>
        <p:spPr>
          <a:xfrm>
            <a:off x="247500" y="904850"/>
            <a:ext cx="3225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Risk factors </a:t>
            </a:r>
            <a:endParaRPr b="1" sz="2200">
              <a:highlight>
                <a:schemeClr val="accent4"/>
              </a:highlight>
              <a:latin typeface="Mada"/>
              <a:ea typeface="Mada"/>
              <a:cs typeface="Mada"/>
              <a:sym typeface="Mada"/>
            </a:endParaRPr>
          </a:p>
        </p:txBody>
      </p:sp>
      <p:sp>
        <p:nvSpPr>
          <p:cNvPr id="758" name="Google Shape;758;p27"/>
          <p:cNvSpPr txBox="1"/>
          <p:nvPr/>
        </p:nvSpPr>
        <p:spPr>
          <a:xfrm>
            <a:off x="247500" y="1138525"/>
            <a:ext cx="7038900" cy="1688100"/>
          </a:xfrm>
          <a:prstGeom prst="rect">
            <a:avLst/>
          </a:prstGeom>
          <a:noFill/>
          <a:ln>
            <a:noFill/>
          </a:ln>
        </p:spPr>
        <p:txBody>
          <a:bodyPr anchorCtr="0" anchor="t" bIns="232875" lIns="232875" spcFirstLastPara="1" rIns="232875" wrap="square" tIns="232875">
            <a:no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Risk depends on timing and destination</a:t>
            </a:r>
            <a:r>
              <a:rPr lang="ar" sz="1200">
                <a:latin typeface="Mada"/>
                <a:ea typeface="Mada"/>
                <a:cs typeface="Mada"/>
                <a:sym typeface="Mada"/>
              </a:rPr>
              <a:t>:</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Tropics: year round risk.</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Temperate climates: risk generally April-September.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Avian subtype risks</a:t>
            </a:r>
            <a:r>
              <a:rPr lang="ar" sz="1200">
                <a:latin typeface="Mada"/>
                <a:ea typeface="Mada"/>
                <a:cs typeface="Mada"/>
                <a:sym typeface="Mada"/>
              </a:rPr>
              <a:t>:</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Visiting poultry farms.</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Visiting open markets where live poultry are present.</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Eating undercooked poultry products (eggs, meat, etc.).</a:t>
            </a:r>
            <a:endParaRPr sz="900">
              <a:solidFill>
                <a:srgbClr val="000000"/>
              </a:solidFill>
              <a:latin typeface="Mada"/>
              <a:ea typeface="Mada"/>
              <a:cs typeface="Mada"/>
              <a:sym typeface="Mada"/>
            </a:endParaRPr>
          </a:p>
        </p:txBody>
      </p:sp>
      <p:sp>
        <p:nvSpPr>
          <p:cNvPr id="759" name="Google Shape;759;p27"/>
          <p:cNvSpPr txBox="1"/>
          <p:nvPr/>
        </p:nvSpPr>
        <p:spPr>
          <a:xfrm>
            <a:off x="1355300" y="0"/>
            <a:ext cx="5085300" cy="106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Influenza </a:t>
            </a:r>
            <a:endParaRPr sz="1600">
              <a:solidFill>
                <a:srgbClr val="999999"/>
              </a:solidFill>
              <a:latin typeface="Mada"/>
              <a:ea typeface="Mada"/>
              <a:cs typeface="Mada"/>
              <a:sym typeface="Mada"/>
            </a:endParaRPr>
          </a:p>
          <a:p>
            <a:pPr indent="0" lvl="0" marL="0" rtl="0" algn="ctr">
              <a:spcBef>
                <a:spcPts val="0"/>
              </a:spcBef>
              <a:spcAft>
                <a:spcPts val="0"/>
              </a:spcAft>
              <a:buNone/>
            </a:pPr>
            <a:r>
              <a:t/>
            </a:r>
            <a:endParaRPr sz="1600">
              <a:solidFill>
                <a:srgbClr val="999999"/>
              </a:solidFill>
              <a:latin typeface="Mada"/>
              <a:ea typeface="Mada"/>
              <a:cs typeface="Mada"/>
              <a:sym typeface="Mada"/>
            </a:endParaRPr>
          </a:p>
          <a:p>
            <a:pPr indent="0" lvl="0" marL="0" rtl="0" algn="ctr">
              <a:spcBef>
                <a:spcPts val="0"/>
              </a:spcBef>
              <a:spcAft>
                <a:spcPts val="0"/>
              </a:spcAft>
              <a:buNone/>
            </a:pPr>
            <a:r>
              <a:t/>
            </a:r>
            <a:endParaRPr sz="1600">
              <a:solidFill>
                <a:srgbClr val="999999"/>
              </a:solidFill>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760" name="Google Shape;760;p27"/>
          <p:cNvSpPr txBox="1"/>
          <p:nvPr/>
        </p:nvSpPr>
        <p:spPr>
          <a:xfrm>
            <a:off x="205425" y="2600950"/>
            <a:ext cx="4072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Preventative measures</a:t>
            </a:r>
            <a:endParaRPr b="1" sz="2200">
              <a:highlight>
                <a:schemeClr val="accent4"/>
              </a:highlight>
              <a:latin typeface="Mada"/>
              <a:ea typeface="Mada"/>
              <a:cs typeface="Mada"/>
              <a:sym typeface="Mada"/>
            </a:endParaRPr>
          </a:p>
        </p:txBody>
      </p:sp>
      <p:pic>
        <p:nvPicPr>
          <p:cNvPr id="761" name="Google Shape;761;p27"/>
          <p:cNvPicPr preferRelativeResize="0"/>
          <p:nvPr/>
        </p:nvPicPr>
        <p:blipFill>
          <a:blip r:embed="rId3">
            <a:alphaModFix/>
          </a:blip>
          <a:stretch>
            <a:fillRect/>
          </a:stretch>
        </p:blipFill>
        <p:spPr>
          <a:xfrm>
            <a:off x="5228649" y="981801"/>
            <a:ext cx="2057750" cy="2057750"/>
          </a:xfrm>
          <a:prstGeom prst="rect">
            <a:avLst/>
          </a:prstGeom>
          <a:noFill/>
          <a:ln>
            <a:noFill/>
          </a:ln>
        </p:spPr>
      </p:pic>
      <p:grpSp>
        <p:nvGrpSpPr>
          <p:cNvPr id="762" name="Google Shape;762;p27"/>
          <p:cNvGrpSpPr/>
          <p:nvPr/>
        </p:nvGrpSpPr>
        <p:grpSpPr>
          <a:xfrm>
            <a:off x="1401001" y="3137271"/>
            <a:ext cx="334762" cy="544802"/>
            <a:chOff x="4630955" y="3996960"/>
            <a:chExt cx="914400" cy="1828808"/>
          </a:xfrm>
        </p:grpSpPr>
        <p:sp>
          <p:nvSpPr>
            <p:cNvPr id="763" name="Google Shape;763;p27"/>
            <p:cNvSpPr/>
            <p:nvPr/>
          </p:nvSpPr>
          <p:spPr>
            <a:xfrm>
              <a:off x="4630955" y="3996960"/>
              <a:ext cx="914400" cy="914400"/>
            </a:xfrm>
            <a:prstGeom prst="rtTriangle">
              <a:avLst/>
            </a:prstGeom>
            <a:solidFill>
              <a:srgbClr val="F3F3F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000000"/>
                </a:solidFill>
                <a:latin typeface="Arial"/>
                <a:ea typeface="Arial"/>
                <a:cs typeface="Arial"/>
                <a:sym typeface="Arial"/>
              </a:endParaRPr>
            </a:p>
          </p:txBody>
        </p:sp>
        <p:sp>
          <p:nvSpPr>
            <p:cNvPr id="764" name="Google Shape;764;p27"/>
            <p:cNvSpPr/>
            <p:nvPr/>
          </p:nvSpPr>
          <p:spPr>
            <a:xfrm rot="5400000">
              <a:off x="4630955" y="4911368"/>
              <a:ext cx="914400" cy="914400"/>
            </a:xfrm>
            <a:prstGeom prst="rtTriangle">
              <a:avLst/>
            </a:prstGeom>
            <a:solidFill>
              <a:srgbClr val="B4A7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grpSp>
        <p:nvGrpSpPr>
          <p:cNvPr id="765" name="Google Shape;765;p27"/>
          <p:cNvGrpSpPr/>
          <p:nvPr/>
        </p:nvGrpSpPr>
        <p:grpSpPr>
          <a:xfrm>
            <a:off x="1401001" y="3772296"/>
            <a:ext cx="334762" cy="544802"/>
            <a:chOff x="4630955" y="3996960"/>
            <a:chExt cx="914400" cy="1828808"/>
          </a:xfrm>
        </p:grpSpPr>
        <p:sp>
          <p:nvSpPr>
            <p:cNvPr id="766" name="Google Shape;766;p27"/>
            <p:cNvSpPr/>
            <p:nvPr/>
          </p:nvSpPr>
          <p:spPr>
            <a:xfrm>
              <a:off x="4630955" y="3996960"/>
              <a:ext cx="914400" cy="914400"/>
            </a:xfrm>
            <a:prstGeom prst="rtTriangle">
              <a:avLst/>
            </a:prstGeom>
            <a:solidFill>
              <a:srgbClr val="F3F3F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000000"/>
                </a:solidFill>
                <a:latin typeface="Arial"/>
                <a:ea typeface="Arial"/>
                <a:cs typeface="Arial"/>
                <a:sym typeface="Arial"/>
              </a:endParaRPr>
            </a:p>
          </p:txBody>
        </p:sp>
        <p:sp>
          <p:nvSpPr>
            <p:cNvPr id="767" name="Google Shape;767;p27"/>
            <p:cNvSpPr/>
            <p:nvPr/>
          </p:nvSpPr>
          <p:spPr>
            <a:xfrm rot="5400000">
              <a:off x="4630955" y="4911368"/>
              <a:ext cx="914400" cy="914400"/>
            </a:xfrm>
            <a:prstGeom prst="rtTriangle">
              <a:avLst/>
            </a:prstGeom>
            <a:solidFill>
              <a:srgbClr val="B4A7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sp>
        <p:nvSpPr>
          <p:cNvPr id="768" name="Google Shape;768;p27"/>
          <p:cNvSpPr txBox="1"/>
          <p:nvPr/>
        </p:nvSpPr>
        <p:spPr>
          <a:xfrm>
            <a:off x="1288625" y="3196200"/>
            <a:ext cx="2453100" cy="1184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ar" sz="1200">
                <a:solidFill>
                  <a:schemeClr val="dk1"/>
                </a:solidFill>
                <a:latin typeface="Mada"/>
                <a:ea typeface="Mada"/>
                <a:cs typeface="Mada"/>
                <a:sym typeface="Mada"/>
              </a:rPr>
              <a:t>Hygiene: washing hands.</a:t>
            </a:r>
            <a:endParaRPr sz="1200">
              <a:solidFill>
                <a:schemeClr val="dk1"/>
              </a:solidFill>
              <a:latin typeface="Mada"/>
              <a:ea typeface="Mada"/>
              <a:cs typeface="Mada"/>
              <a:sym typeface="Mada"/>
            </a:endParaRPr>
          </a:p>
          <a:p>
            <a:pPr indent="0" lvl="0" marL="457200" rtl="0" algn="l">
              <a:spcBef>
                <a:spcPts val="0"/>
              </a:spcBef>
              <a:spcAft>
                <a:spcPts val="0"/>
              </a:spcAft>
              <a:buNone/>
            </a:pPr>
            <a:r>
              <a:t/>
            </a:r>
            <a:endParaRPr sz="1200">
              <a:solidFill>
                <a:schemeClr val="dk1"/>
              </a:solidFill>
              <a:latin typeface="Mada"/>
              <a:ea typeface="Mada"/>
              <a:cs typeface="Mada"/>
              <a:sym typeface="Mada"/>
            </a:endParaRPr>
          </a:p>
          <a:p>
            <a:pPr indent="0" lvl="0" marL="457200" rtl="0" algn="l">
              <a:lnSpc>
                <a:spcPct val="150000"/>
              </a:lnSpc>
              <a:spcBef>
                <a:spcPts val="0"/>
              </a:spcBef>
              <a:spcAft>
                <a:spcPts val="0"/>
              </a:spcAft>
              <a:buNone/>
            </a:pPr>
            <a:r>
              <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Annual vaccination.</a:t>
            </a:r>
            <a:endParaRPr sz="1200">
              <a:solidFill>
                <a:schemeClr val="dk1"/>
              </a:solidFill>
              <a:latin typeface="Mada"/>
              <a:ea typeface="Mada"/>
              <a:cs typeface="Mada"/>
              <a:sym typeface="Mada"/>
            </a:endParaRPr>
          </a:p>
        </p:txBody>
      </p:sp>
      <p:pic>
        <p:nvPicPr>
          <p:cNvPr id="769" name="Google Shape;769;p27"/>
          <p:cNvPicPr preferRelativeResize="0"/>
          <p:nvPr/>
        </p:nvPicPr>
        <p:blipFill>
          <a:blip r:embed="rId4">
            <a:alphaModFix/>
          </a:blip>
          <a:stretch>
            <a:fillRect/>
          </a:stretch>
        </p:blipFill>
        <p:spPr>
          <a:xfrm>
            <a:off x="709800" y="3103250"/>
            <a:ext cx="578825" cy="578825"/>
          </a:xfrm>
          <a:prstGeom prst="rect">
            <a:avLst/>
          </a:prstGeom>
          <a:noFill/>
          <a:ln>
            <a:noFill/>
          </a:ln>
        </p:spPr>
      </p:pic>
      <p:sp>
        <p:nvSpPr>
          <p:cNvPr id="770" name="Google Shape;770;p27"/>
          <p:cNvSpPr txBox="1"/>
          <p:nvPr/>
        </p:nvSpPr>
        <p:spPr>
          <a:xfrm>
            <a:off x="371148" y="5553550"/>
            <a:ext cx="4072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Epidemiology </a:t>
            </a:r>
            <a:endParaRPr b="1" sz="2200">
              <a:highlight>
                <a:schemeClr val="accent4"/>
              </a:highlight>
              <a:latin typeface="Mada"/>
              <a:ea typeface="Mada"/>
              <a:cs typeface="Mada"/>
              <a:sym typeface="Mada"/>
            </a:endParaRPr>
          </a:p>
        </p:txBody>
      </p:sp>
      <p:cxnSp>
        <p:nvCxnSpPr>
          <p:cNvPr id="771" name="Google Shape;771;p27"/>
          <p:cNvCxnSpPr/>
          <p:nvPr/>
        </p:nvCxnSpPr>
        <p:spPr>
          <a:xfrm flipH="1" rot="10800000">
            <a:off x="1353457" y="48867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772" name="Google Shape;772;p27"/>
          <p:cNvSpPr txBox="1"/>
          <p:nvPr/>
        </p:nvSpPr>
        <p:spPr>
          <a:xfrm>
            <a:off x="1355300" y="4323500"/>
            <a:ext cx="4827000" cy="22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Typhoid Fever</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grpSp>
        <p:nvGrpSpPr>
          <p:cNvPr id="773" name="Google Shape;773;p27"/>
          <p:cNvGrpSpPr/>
          <p:nvPr/>
        </p:nvGrpSpPr>
        <p:grpSpPr>
          <a:xfrm>
            <a:off x="371158" y="5219818"/>
            <a:ext cx="5754206" cy="333742"/>
            <a:chOff x="423654" y="3871998"/>
            <a:chExt cx="5684290" cy="1009809"/>
          </a:xfrm>
        </p:grpSpPr>
        <p:sp>
          <p:nvSpPr>
            <p:cNvPr id="774" name="Google Shape;774;p27"/>
            <p:cNvSpPr/>
            <p:nvPr/>
          </p:nvSpPr>
          <p:spPr>
            <a:xfrm>
              <a:off x="1514943" y="3872006"/>
              <a:ext cx="4593000" cy="1009800"/>
            </a:xfrm>
            <a:prstGeom prst="rect">
              <a:avLst/>
            </a:prstGeom>
            <a:solidFill>
              <a:srgbClr val="EFEFE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ar" sz="1200">
                  <a:latin typeface="Mada"/>
                  <a:ea typeface="Mada"/>
                  <a:cs typeface="Mada"/>
                  <a:sym typeface="Mada"/>
                </a:rPr>
                <a:t>Acute life-threatening illness.Caused by Salmonella typhi</a:t>
              </a:r>
              <a:r>
                <a:rPr baseline="30000" lang="ar" sz="1200">
                  <a:latin typeface="Mada"/>
                  <a:ea typeface="Mada"/>
                  <a:cs typeface="Mada"/>
                  <a:sym typeface="Mada"/>
                </a:rPr>
                <a:t>1</a:t>
              </a:r>
              <a:r>
                <a:rPr lang="ar" sz="1200">
                  <a:latin typeface="Mada"/>
                  <a:ea typeface="Mada"/>
                  <a:cs typeface="Mada"/>
                  <a:sym typeface="Mada"/>
                </a:rPr>
                <a:t>.</a:t>
              </a:r>
              <a:endParaRPr sz="1200">
                <a:latin typeface="Mada"/>
                <a:ea typeface="Mada"/>
                <a:cs typeface="Mada"/>
                <a:sym typeface="Mada"/>
              </a:endParaRPr>
            </a:p>
          </p:txBody>
        </p:sp>
        <p:sp>
          <p:nvSpPr>
            <p:cNvPr id="775" name="Google Shape;775;p27"/>
            <p:cNvSpPr/>
            <p:nvPr/>
          </p:nvSpPr>
          <p:spPr>
            <a:xfrm>
              <a:off x="423654" y="3871998"/>
              <a:ext cx="1856100" cy="1009800"/>
            </a:xfrm>
            <a:prstGeom prst="homePlate">
              <a:avLst>
                <a:gd fmla="val 50000" name="adj"/>
              </a:avLst>
            </a:prstGeom>
            <a:solidFill>
              <a:srgbClr val="674EA7"/>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Definition</a:t>
              </a:r>
              <a:endParaRPr b="1" sz="1800">
                <a:solidFill>
                  <a:srgbClr val="FFFFFF"/>
                </a:solidFill>
                <a:latin typeface="Mada"/>
                <a:ea typeface="Mada"/>
                <a:cs typeface="Mada"/>
                <a:sym typeface="Mada"/>
              </a:endParaRPr>
            </a:p>
          </p:txBody>
        </p:sp>
      </p:grpSp>
      <p:pic>
        <p:nvPicPr>
          <p:cNvPr id="776" name="Google Shape;776;p27"/>
          <p:cNvPicPr preferRelativeResize="0"/>
          <p:nvPr/>
        </p:nvPicPr>
        <p:blipFill>
          <a:blip r:embed="rId5">
            <a:alphaModFix/>
          </a:blip>
          <a:stretch>
            <a:fillRect/>
          </a:stretch>
        </p:blipFill>
        <p:spPr>
          <a:xfrm>
            <a:off x="4653775" y="5787150"/>
            <a:ext cx="2632626" cy="1580674"/>
          </a:xfrm>
          <a:prstGeom prst="rect">
            <a:avLst/>
          </a:prstGeom>
          <a:noFill/>
          <a:ln>
            <a:noFill/>
          </a:ln>
        </p:spPr>
      </p:pic>
      <p:sp>
        <p:nvSpPr>
          <p:cNvPr id="777" name="Google Shape;777;p27"/>
          <p:cNvSpPr txBox="1"/>
          <p:nvPr/>
        </p:nvSpPr>
        <p:spPr>
          <a:xfrm>
            <a:off x="635775" y="6129600"/>
            <a:ext cx="3333300" cy="544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22,000,000</a:t>
            </a:r>
            <a:r>
              <a:rPr lang="ar" sz="1200">
                <a:solidFill>
                  <a:schemeClr val="dk1"/>
                </a:solidFill>
                <a:latin typeface="Mada"/>
                <a:ea typeface="Mada"/>
                <a:cs typeface="Mada"/>
                <a:sym typeface="Mada"/>
              </a:rPr>
              <a:t> cases worldwide/year.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200,000</a:t>
            </a:r>
            <a:r>
              <a:rPr lang="ar" sz="1200">
                <a:solidFill>
                  <a:schemeClr val="dk1"/>
                </a:solidFill>
                <a:latin typeface="Mada"/>
                <a:ea typeface="Mada"/>
                <a:cs typeface="Mada"/>
                <a:sym typeface="Mada"/>
              </a:rPr>
              <a:t> deaths.</a:t>
            </a:r>
            <a:endParaRPr sz="1200">
              <a:solidFill>
                <a:schemeClr val="dk1"/>
              </a:solidFill>
              <a:latin typeface="Mada"/>
              <a:ea typeface="Mada"/>
              <a:cs typeface="Mada"/>
              <a:sym typeface="Mada"/>
            </a:endParaRPr>
          </a:p>
        </p:txBody>
      </p:sp>
      <p:grpSp>
        <p:nvGrpSpPr>
          <p:cNvPr id="778" name="Google Shape;778;p27"/>
          <p:cNvGrpSpPr/>
          <p:nvPr/>
        </p:nvGrpSpPr>
        <p:grpSpPr>
          <a:xfrm>
            <a:off x="709800" y="6187208"/>
            <a:ext cx="356078" cy="450587"/>
            <a:chOff x="4041649" y="1707654"/>
            <a:chExt cx="1060704" cy="1429526"/>
          </a:xfrm>
        </p:grpSpPr>
        <p:sp>
          <p:nvSpPr>
            <p:cNvPr id="779" name="Google Shape;779;p2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sp>
          <p:nvSpPr>
            <p:cNvPr id="780" name="Google Shape;780;p27"/>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grpSp>
      <p:sp>
        <p:nvSpPr>
          <p:cNvPr id="781" name="Google Shape;781;p27"/>
          <p:cNvSpPr txBox="1"/>
          <p:nvPr/>
        </p:nvSpPr>
        <p:spPr>
          <a:xfrm>
            <a:off x="635775" y="6716550"/>
            <a:ext cx="3333300" cy="651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Risk area:</a:t>
            </a:r>
            <a:endParaRPr sz="1200">
              <a:solidFill>
                <a:schemeClr val="dk1"/>
              </a:solidFill>
              <a:latin typeface="Mada"/>
              <a:ea typeface="Mada"/>
              <a:cs typeface="Mada"/>
              <a:sym typeface="Mada"/>
            </a:endParaRPr>
          </a:p>
        </p:txBody>
      </p:sp>
      <p:grpSp>
        <p:nvGrpSpPr>
          <p:cNvPr id="782" name="Google Shape;782;p27"/>
          <p:cNvGrpSpPr/>
          <p:nvPr/>
        </p:nvGrpSpPr>
        <p:grpSpPr>
          <a:xfrm>
            <a:off x="709800" y="6716558"/>
            <a:ext cx="356078" cy="450587"/>
            <a:chOff x="4041649" y="1707654"/>
            <a:chExt cx="1060704" cy="1429526"/>
          </a:xfrm>
        </p:grpSpPr>
        <p:sp>
          <p:nvSpPr>
            <p:cNvPr id="783" name="Google Shape;783;p2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sp>
          <p:nvSpPr>
            <p:cNvPr id="784" name="Google Shape;784;p27"/>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grpSp>
      <p:sp>
        <p:nvSpPr>
          <p:cNvPr id="785" name="Google Shape;785;p27"/>
          <p:cNvSpPr txBox="1"/>
          <p:nvPr/>
        </p:nvSpPr>
        <p:spPr>
          <a:xfrm>
            <a:off x="1065875" y="6888700"/>
            <a:ext cx="3588000" cy="1254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Southeast Asia</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6-30 times more common.</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Highest risk of FQ (</a:t>
            </a:r>
            <a:r>
              <a:rPr lang="ar" sz="1200">
                <a:solidFill>
                  <a:srgbClr val="999999"/>
                </a:solidFill>
                <a:latin typeface="Mada"/>
                <a:ea typeface="Mada"/>
                <a:cs typeface="Mada"/>
                <a:sym typeface="Mada"/>
              </a:rPr>
              <a:t>Fluoroquinolones</a:t>
            </a:r>
            <a:r>
              <a:rPr lang="ar" sz="1200">
                <a:latin typeface="Mada"/>
                <a:ea typeface="Mada"/>
                <a:cs typeface="Mada"/>
                <a:sym typeface="Mada"/>
              </a:rPr>
              <a:t>) drug resistance.</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Africa, Caribbean, Central and South America.</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Length of stay = increased risk.</a:t>
            </a:r>
            <a:endParaRPr sz="1200">
              <a:latin typeface="Mada"/>
              <a:ea typeface="Mada"/>
              <a:cs typeface="Mada"/>
              <a:sym typeface="Mada"/>
            </a:endParaRPr>
          </a:p>
        </p:txBody>
      </p:sp>
      <p:sp>
        <p:nvSpPr>
          <p:cNvPr id="786" name="Google Shape;786;p27"/>
          <p:cNvSpPr txBox="1"/>
          <p:nvPr/>
        </p:nvSpPr>
        <p:spPr>
          <a:xfrm>
            <a:off x="371150" y="8094626"/>
            <a:ext cx="4072800" cy="544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Mode of transmission </a:t>
            </a:r>
            <a:endParaRPr b="1" sz="2200">
              <a:highlight>
                <a:schemeClr val="accent4"/>
              </a:highlight>
              <a:latin typeface="Mada"/>
              <a:ea typeface="Mada"/>
              <a:cs typeface="Mada"/>
              <a:sym typeface="Mada"/>
            </a:endParaRPr>
          </a:p>
        </p:txBody>
      </p:sp>
      <p:sp>
        <p:nvSpPr>
          <p:cNvPr id="787" name="Google Shape;787;p27"/>
          <p:cNvSpPr txBox="1"/>
          <p:nvPr/>
        </p:nvSpPr>
        <p:spPr>
          <a:xfrm>
            <a:off x="371150" y="8560650"/>
            <a:ext cx="6661200" cy="817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Humans – only source:</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Acquired through fecal contamination of food and water.</a:t>
            </a:r>
            <a:endParaRPr sz="1200">
              <a:solidFill>
                <a:schemeClr val="dk1"/>
              </a:solidFill>
              <a:latin typeface="Mada"/>
              <a:ea typeface="Mada"/>
              <a:cs typeface="Mada"/>
              <a:sym typeface="Mada"/>
            </a:endParaRPr>
          </a:p>
        </p:txBody>
      </p:sp>
      <p:sp>
        <p:nvSpPr>
          <p:cNvPr id="788" name="Google Shape;788;p27"/>
          <p:cNvSpPr txBox="1"/>
          <p:nvPr>
            <p:ph idx="12" type="sldNum"/>
          </p:nvPr>
        </p:nvSpPr>
        <p:spPr>
          <a:xfrm>
            <a:off x="7106400" y="2"/>
            <a:ext cx="453600" cy="562200"/>
          </a:xfrm>
          <a:prstGeom prst="rect">
            <a:avLst/>
          </a:prstGeom>
          <a:solidFill>
            <a:schemeClr val="accent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b="1" lang="ar" sz="1700">
                <a:solidFill>
                  <a:schemeClr val="lt1"/>
                </a:solidFill>
                <a:latin typeface="Exo"/>
                <a:ea typeface="Exo"/>
                <a:cs typeface="Exo"/>
                <a:sym typeface="Exo"/>
              </a:rPr>
              <a:t>‹#›</a:t>
            </a:fld>
            <a:endParaRPr b="1" sz="1700">
              <a:solidFill>
                <a:schemeClr val="lt1"/>
              </a:solidFill>
              <a:latin typeface="Exo"/>
              <a:ea typeface="Exo"/>
              <a:cs typeface="Exo"/>
              <a:sym typeface="Exo"/>
            </a:endParaRPr>
          </a:p>
        </p:txBody>
      </p:sp>
      <p:sp>
        <p:nvSpPr>
          <p:cNvPr id="789" name="Google Shape;789;p27"/>
          <p:cNvSpPr txBox="1"/>
          <p:nvPr/>
        </p:nvSpPr>
        <p:spPr>
          <a:xfrm>
            <a:off x="-104650" y="9773450"/>
            <a:ext cx="7612800" cy="4506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0B5394"/>
              </a:buClr>
              <a:buSzPts val="1000"/>
              <a:buFont typeface="Mada"/>
              <a:buAutoNum type="arabicPeriod"/>
            </a:pPr>
            <a:r>
              <a:rPr lang="ar" sz="1000">
                <a:solidFill>
                  <a:srgbClr val="0B5394"/>
                </a:solidFill>
                <a:latin typeface="Mada"/>
                <a:ea typeface="Mada"/>
                <a:cs typeface="Mada"/>
                <a:sym typeface="Mada"/>
              </a:rPr>
              <a:t>After a few days of bacteraemia, the bacilli localise, mainly in the lymphoid tissue of the small intestine, resulting in typical lesions in the Peyer’s patches and follicles. These swell at first, then ulcerate and usually heal. After clinical recovery, about 5% of patients become chronic carriers (i.e. continue to excrete the bacteria after 1 year); the bacilli may live in the gallbladder for months or years and pass intermittently in the stool and, less commonly, in the urine.</a:t>
            </a:r>
            <a:endParaRPr sz="1000">
              <a:solidFill>
                <a:srgbClr val="0B5394"/>
              </a:solidFill>
              <a:latin typeface="Mada"/>
              <a:ea typeface="Mada"/>
              <a:cs typeface="Mada"/>
              <a:sym typeface="Mada"/>
            </a:endParaRPr>
          </a:p>
        </p:txBody>
      </p:sp>
      <p:sp>
        <p:nvSpPr>
          <p:cNvPr id="790" name="Google Shape;790;p27"/>
          <p:cNvSpPr txBox="1"/>
          <p:nvPr/>
        </p:nvSpPr>
        <p:spPr>
          <a:xfrm>
            <a:off x="1540525" y="562200"/>
            <a:ext cx="4427400" cy="41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rgbClr val="999999"/>
                </a:solidFill>
                <a:latin typeface="Mada"/>
                <a:ea typeface="Mada"/>
                <a:cs typeface="Mada"/>
                <a:sym typeface="Mada"/>
              </a:rPr>
              <a:t>Skipped by the dr</a:t>
            </a:r>
            <a:endParaRPr sz="1200">
              <a:latin typeface="Mada"/>
              <a:ea typeface="Mada"/>
              <a:cs typeface="Mada"/>
              <a:sym typeface="Mada"/>
            </a:endParaRPr>
          </a:p>
        </p:txBody>
      </p:sp>
      <p:pic>
        <p:nvPicPr>
          <p:cNvPr id="791" name="Google Shape;791;p27"/>
          <p:cNvPicPr preferRelativeResize="0"/>
          <p:nvPr/>
        </p:nvPicPr>
        <p:blipFill>
          <a:blip r:embed="rId6">
            <a:alphaModFix/>
          </a:blip>
          <a:stretch>
            <a:fillRect/>
          </a:stretch>
        </p:blipFill>
        <p:spPr>
          <a:xfrm>
            <a:off x="675424" y="3712300"/>
            <a:ext cx="651277" cy="651300"/>
          </a:xfrm>
          <a:prstGeom prst="rect">
            <a:avLst/>
          </a:prstGeom>
          <a:noFill/>
          <a:ln>
            <a:noFill/>
          </a:ln>
        </p:spPr>
      </p:pic>
      <p:sp>
        <p:nvSpPr>
          <p:cNvPr id="792" name="Google Shape;792;p27"/>
          <p:cNvSpPr txBox="1"/>
          <p:nvPr>
            <p:ph idx="12" type="sldNum"/>
          </p:nvPr>
        </p:nvSpPr>
        <p:spPr>
          <a:xfrm>
            <a:off x="7050600" y="0"/>
            <a:ext cx="509400" cy="562200"/>
          </a:xfrm>
          <a:prstGeom prst="rect">
            <a:avLst/>
          </a:prstGeom>
          <a:solidFill>
            <a:schemeClr val="accent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b="1" lang="ar" sz="1700">
                <a:solidFill>
                  <a:schemeClr val="lt1"/>
                </a:solidFill>
                <a:latin typeface="Exo"/>
                <a:ea typeface="Exo"/>
                <a:cs typeface="Exo"/>
                <a:sym typeface="Exo"/>
              </a:rPr>
              <a:t>‹#›</a:t>
            </a:fld>
            <a:endParaRPr b="1" sz="1700">
              <a:solidFill>
                <a:schemeClr val="lt1"/>
              </a:solidFill>
              <a:latin typeface="Exo"/>
              <a:ea typeface="Exo"/>
              <a:cs typeface="Exo"/>
              <a:sym typeface="Ex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0"/>
          <p:cNvPicPr preferRelativeResize="0"/>
          <p:nvPr/>
        </p:nvPicPr>
        <p:blipFill rotWithShape="1">
          <a:blip r:embed="rId3">
            <a:alphaModFix/>
          </a:blip>
          <a:srcRect b="0" l="0" r="11512" t="0"/>
          <a:stretch/>
        </p:blipFill>
        <p:spPr>
          <a:xfrm>
            <a:off x="5203375" y="5137800"/>
            <a:ext cx="2071200" cy="1944674"/>
          </a:xfrm>
          <a:prstGeom prst="rect">
            <a:avLst/>
          </a:prstGeom>
          <a:noFill/>
          <a:ln>
            <a:noFill/>
          </a:ln>
        </p:spPr>
      </p:pic>
      <p:cxnSp>
        <p:nvCxnSpPr>
          <p:cNvPr id="64" name="Google Shape;64;p10"/>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65" name="Google Shape;65;p10"/>
          <p:cNvSpPr txBox="1"/>
          <p:nvPr/>
        </p:nvSpPr>
        <p:spPr>
          <a:xfrm>
            <a:off x="226450" y="1679375"/>
            <a:ext cx="3225600" cy="508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World facts</a:t>
            </a:r>
            <a:endParaRPr b="1" sz="2200">
              <a:highlight>
                <a:schemeClr val="accent4"/>
              </a:highlight>
              <a:latin typeface="Mada"/>
              <a:ea typeface="Mada"/>
              <a:cs typeface="Mada"/>
              <a:sym typeface="Mada"/>
            </a:endParaRPr>
          </a:p>
        </p:txBody>
      </p:sp>
      <p:pic>
        <p:nvPicPr>
          <p:cNvPr id="66" name="Google Shape;66;p10"/>
          <p:cNvPicPr preferRelativeResize="0"/>
          <p:nvPr/>
        </p:nvPicPr>
        <p:blipFill>
          <a:blip r:embed="rId4">
            <a:alphaModFix/>
          </a:blip>
          <a:stretch>
            <a:fillRect/>
          </a:stretch>
        </p:blipFill>
        <p:spPr>
          <a:xfrm>
            <a:off x="681350" y="2865075"/>
            <a:ext cx="2644749" cy="1481150"/>
          </a:xfrm>
          <a:prstGeom prst="rect">
            <a:avLst/>
          </a:prstGeom>
          <a:noFill/>
          <a:ln cap="flat" cmpd="sng" w="19050">
            <a:solidFill>
              <a:schemeClr val="accent3"/>
            </a:solidFill>
            <a:prstDash val="solid"/>
            <a:round/>
            <a:headEnd len="sm" w="sm" type="none"/>
            <a:tailEnd len="sm" w="sm" type="none"/>
          </a:ln>
        </p:spPr>
      </p:pic>
      <p:grpSp>
        <p:nvGrpSpPr>
          <p:cNvPr id="67" name="Google Shape;67;p10"/>
          <p:cNvGrpSpPr/>
          <p:nvPr/>
        </p:nvGrpSpPr>
        <p:grpSpPr>
          <a:xfrm>
            <a:off x="3689717" y="2841753"/>
            <a:ext cx="3098033" cy="1677377"/>
            <a:chOff x="4884550" y="1948625"/>
            <a:chExt cx="2258700" cy="1652751"/>
          </a:xfrm>
        </p:grpSpPr>
        <p:pic>
          <p:nvPicPr>
            <p:cNvPr id="68" name="Google Shape;68;p10"/>
            <p:cNvPicPr preferRelativeResize="0"/>
            <p:nvPr/>
          </p:nvPicPr>
          <p:blipFill>
            <a:blip r:embed="rId5">
              <a:alphaModFix/>
            </a:blip>
            <a:stretch>
              <a:fillRect/>
            </a:stretch>
          </p:blipFill>
          <p:spPr>
            <a:xfrm>
              <a:off x="4884550" y="1948625"/>
              <a:ext cx="2258650" cy="1450128"/>
            </a:xfrm>
            <a:prstGeom prst="rect">
              <a:avLst/>
            </a:prstGeom>
            <a:noFill/>
            <a:ln cap="flat" cmpd="sng" w="19050">
              <a:solidFill>
                <a:schemeClr val="accent3"/>
              </a:solidFill>
              <a:prstDash val="solid"/>
              <a:round/>
              <a:headEnd len="sm" w="sm" type="none"/>
              <a:tailEnd len="sm" w="sm" type="none"/>
            </a:ln>
          </p:spPr>
        </p:pic>
        <p:sp>
          <p:nvSpPr>
            <p:cNvPr id="69" name="Google Shape;69;p10"/>
            <p:cNvSpPr txBox="1"/>
            <p:nvPr/>
          </p:nvSpPr>
          <p:spPr>
            <a:xfrm>
              <a:off x="4884550" y="3353876"/>
              <a:ext cx="2258700" cy="2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100">
                  <a:solidFill>
                    <a:schemeClr val="dk1"/>
                  </a:solidFill>
                  <a:latin typeface="Mada"/>
                  <a:ea typeface="Mada"/>
                  <a:cs typeface="Mada"/>
                  <a:sym typeface="Mada"/>
                </a:rPr>
                <a:t>Global technical strategy for malaria 2016-2030.</a:t>
              </a:r>
              <a:endParaRPr b="1" sz="1100">
                <a:solidFill>
                  <a:schemeClr val="dk1"/>
                </a:solidFill>
                <a:latin typeface="Mada"/>
                <a:ea typeface="Mada"/>
                <a:cs typeface="Mada"/>
                <a:sym typeface="Mada"/>
              </a:endParaRPr>
            </a:p>
          </p:txBody>
        </p:sp>
      </p:grpSp>
      <p:grpSp>
        <p:nvGrpSpPr>
          <p:cNvPr id="70" name="Google Shape;70;p10"/>
          <p:cNvGrpSpPr/>
          <p:nvPr/>
        </p:nvGrpSpPr>
        <p:grpSpPr>
          <a:xfrm>
            <a:off x="205425" y="2164200"/>
            <a:ext cx="1618500" cy="1052400"/>
            <a:chOff x="410075" y="2187975"/>
            <a:chExt cx="1618500" cy="1052400"/>
          </a:xfrm>
        </p:grpSpPr>
        <p:sp>
          <p:nvSpPr>
            <p:cNvPr id="71" name="Google Shape;71;p10"/>
            <p:cNvSpPr txBox="1"/>
            <p:nvPr/>
          </p:nvSpPr>
          <p:spPr>
            <a:xfrm>
              <a:off x="410075" y="2187975"/>
              <a:ext cx="1618500" cy="1052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97</a:t>
              </a:r>
              <a:r>
                <a:rPr lang="ar" sz="1200">
                  <a:solidFill>
                    <a:schemeClr val="dk1"/>
                  </a:solidFill>
                  <a:latin typeface="Mada"/>
                  <a:ea typeface="Mada"/>
                  <a:cs typeface="Mada"/>
                  <a:sym typeface="Mada"/>
                </a:rPr>
                <a:t> countries have malaria.</a:t>
              </a:r>
              <a:endParaRPr/>
            </a:p>
          </p:txBody>
        </p:sp>
        <p:grpSp>
          <p:nvGrpSpPr>
            <p:cNvPr id="72" name="Google Shape;72;p10"/>
            <p:cNvGrpSpPr/>
            <p:nvPr/>
          </p:nvGrpSpPr>
          <p:grpSpPr>
            <a:xfrm>
              <a:off x="545664" y="2187991"/>
              <a:ext cx="356078" cy="450587"/>
              <a:chOff x="4041649" y="1707654"/>
              <a:chExt cx="1060704" cy="1429526"/>
            </a:xfrm>
          </p:grpSpPr>
          <p:sp>
            <p:nvSpPr>
              <p:cNvPr id="73" name="Google Shape;73;p1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sp>
            <p:nvSpPr>
              <p:cNvPr id="74" name="Google Shape;74;p1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grpSp>
      </p:grpSp>
      <p:grpSp>
        <p:nvGrpSpPr>
          <p:cNvPr id="75" name="Google Shape;75;p10"/>
          <p:cNvGrpSpPr/>
          <p:nvPr/>
        </p:nvGrpSpPr>
        <p:grpSpPr>
          <a:xfrm>
            <a:off x="1770286" y="2093963"/>
            <a:ext cx="1919400" cy="1799400"/>
            <a:chOff x="226450" y="2690450"/>
            <a:chExt cx="1919400" cy="1799400"/>
          </a:xfrm>
        </p:grpSpPr>
        <p:sp>
          <p:nvSpPr>
            <p:cNvPr id="76" name="Google Shape;76;p10"/>
            <p:cNvSpPr txBox="1"/>
            <p:nvPr/>
          </p:nvSpPr>
          <p:spPr>
            <a:xfrm>
              <a:off x="226450" y="2690450"/>
              <a:ext cx="1919400" cy="1799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216</a:t>
              </a:r>
              <a:r>
                <a:rPr lang="ar" sz="1200">
                  <a:solidFill>
                    <a:schemeClr val="dk1"/>
                  </a:solidFill>
                  <a:latin typeface="Mada"/>
                  <a:ea typeface="Mada"/>
                  <a:cs typeface="Mada"/>
                  <a:sym typeface="Mada"/>
                </a:rPr>
                <a:t> </a:t>
              </a:r>
              <a:r>
                <a:rPr b="1" lang="ar" sz="1200">
                  <a:solidFill>
                    <a:schemeClr val="accent2"/>
                  </a:solidFill>
                  <a:latin typeface="Mada"/>
                  <a:ea typeface="Mada"/>
                  <a:cs typeface="Mada"/>
                  <a:sym typeface="Mada"/>
                </a:rPr>
                <a:t>million</a:t>
              </a:r>
              <a:r>
                <a:rPr lang="ar" sz="1200">
                  <a:solidFill>
                    <a:schemeClr val="dk1"/>
                  </a:solidFill>
                  <a:latin typeface="Mada"/>
                  <a:ea typeface="Mada"/>
                  <a:cs typeface="Mada"/>
                  <a:sym typeface="Mada"/>
                </a:rPr>
                <a:t> malaria cases worldwide in 2018.</a:t>
              </a:r>
              <a:endParaRPr/>
            </a:p>
          </p:txBody>
        </p:sp>
        <p:grpSp>
          <p:nvGrpSpPr>
            <p:cNvPr id="77" name="Google Shape;77;p10"/>
            <p:cNvGrpSpPr/>
            <p:nvPr/>
          </p:nvGrpSpPr>
          <p:grpSpPr>
            <a:xfrm>
              <a:off x="332152" y="2766023"/>
              <a:ext cx="356040" cy="450572"/>
              <a:chOff x="219906" y="1124884"/>
              <a:chExt cx="502455" cy="736349"/>
            </a:xfrm>
          </p:grpSpPr>
          <p:grpSp>
            <p:nvGrpSpPr>
              <p:cNvPr id="78" name="Google Shape;78;p10"/>
              <p:cNvGrpSpPr/>
              <p:nvPr/>
            </p:nvGrpSpPr>
            <p:grpSpPr>
              <a:xfrm>
                <a:off x="219906" y="1124884"/>
                <a:ext cx="502455" cy="736349"/>
                <a:chOff x="4041649" y="1707654"/>
                <a:chExt cx="1060704" cy="1429526"/>
              </a:xfrm>
            </p:grpSpPr>
            <p:sp>
              <p:nvSpPr>
                <p:cNvPr id="79" name="Google Shape;79;p1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sp>
              <p:nvSpPr>
                <p:cNvPr id="80" name="Google Shape;80;p1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grpSp>
          <p:sp>
            <p:nvSpPr>
              <p:cNvPr id="81" name="Google Shape;81;p10"/>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200">
                  <a:solidFill>
                    <a:srgbClr val="999999"/>
                  </a:solidFill>
                  <a:latin typeface="Mada"/>
                  <a:ea typeface="Mada"/>
                  <a:cs typeface="Mada"/>
                  <a:sym typeface="Mada"/>
                </a:endParaRPr>
              </a:p>
            </p:txBody>
          </p:sp>
        </p:grpSp>
      </p:grpSp>
      <p:grpSp>
        <p:nvGrpSpPr>
          <p:cNvPr id="82" name="Google Shape;82;p10"/>
          <p:cNvGrpSpPr/>
          <p:nvPr/>
        </p:nvGrpSpPr>
        <p:grpSpPr>
          <a:xfrm>
            <a:off x="3689675" y="2136150"/>
            <a:ext cx="1874700" cy="705600"/>
            <a:chOff x="3720425" y="2120302"/>
            <a:chExt cx="1874700" cy="705600"/>
          </a:xfrm>
        </p:grpSpPr>
        <p:sp>
          <p:nvSpPr>
            <p:cNvPr id="83" name="Google Shape;83;p10"/>
            <p:cNvSpPr txBox="1"/>
            <p:nvPr/>
          </p:nvSpPr>
          <p:spPr>
            <a:xfrm>
              <a:off x="3720425" y="2120302"/>
              <a:ext cx="1874700" cy="705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445,000</a:t>
              </a:r>
              <a:r>
                <a:rPr lang="ar" sz="1200">
                  <a:solidFill>
                    <a:schemeClr val="dk1"/>
                  </a:solidFill>
                  <a:latin typeface="Mada"/>
                  <a:ea typeface="Mada"/>
                  <a:cs typeface="Mada"/>
                  <a:sym typeface="Mada"/>
                </a:rPr>
                <a:t> malaria deaths worldwide in 2018.</a:t>
              </a:r>
              <a:endParaRPr/>
            </a:p>
          </p:txBody>
        </p:sp>
        <p:grpSp>
          <p:nvGrpSpPr>
            <p:cNvPr id="84" name="Google Shape;84;p10"/>
            <p:cNvGrpSpPr/>
            <p:nvPr/>
          </p:nvGrpSpPr>
          <p:grpSpPr>
            <a:xfrm>
              <a:off x="3884958" y="2187968"/>
              <a:ext cx="356040" cy="450572"/>
              <a:chOff x="219906" y="1124884"/>
              <a:chExt cx="502455" cy="736349"/>
            </a:xfrm>
          </p:grpSpPr>
          <p:grpSp>
            <p:nvGrpSpPr>
              <p:cNvPr id="85" name="Google Shape;85;p10"/>
              <p:cNvGrpSpPr/>
              <p:nvPr/>
            </p:nvGrpSpPr>
            <p:grpSpPr>
              <a:xfrm>
                <a:off x="219906" y="1124884"/>
                <a:ext cx="502455" cy="736349"/>
                <a:chOff x="4041649" y="1707654"/>
                <a:chExt cx="1060704" cy="1429526"/>
              </a:xfrm>
            </p:grpSpPr>
            <p:sp>
              <p:nvSpPr>
                <p:cNvPr id="86" name="Google Shape;86;p1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sp>
              <p:nvSpPr>
                <p:cNvPr id="87" name="Google Shape;87;p1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grpSp>
          <p:sp>
            <p:nvSpPr>
              <p:cNvPr id="88" name="Google Shape;88;p10"/>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200">
                  <a:solidFill>
                    <a:srgbClr val="999999"/>
                  </a:solidFill>
                  <a:latin typeface="Mada"/>
                  <a:ea typeface="Mada"/>
                  <a:cs typeface="Mada"/>
                  <a:sym typeface="Mada"/>
                </a:endParaRPr>
              </a:p>
            </p:txBody>
          </p:sp>
        </p:grpSp>
      </p:grpSp>
      <p:grpSp>
        <p:nvGrpSpPr>
          <p:cNvPr id="89" name="Google Shape;89;p10"/>
          <p:cNvGrpSpPr/>
          <p:nvPr/>
        </p:nvGrpSpPr>
        <p:grpSpPr>
          <a:xfrm>
            <a:off x="5283400" y="2093975"/>
            <a:ext cx="2071200" cy="705600"/>
            <a:chOff x="5262379" y="2079058"/>
            <a:chExt cx="2071200" cy="705600"/>
          </a:xfrm>
        </p:grpSpPr>
        <p:sp>
          <p:nvSpPr>
            <p:cNvPr id="90" name="Google Shape;90;p10"/>
            <p:cNvSpPr txBox="1"/>
            <p:nvPr/>
          </p:nvSpPr>
          <p:spPr>
            <a:xfrm>
              <a:off x="5262379" y="2079058"/>
              <a:ext cx="2071200" cy="705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10,000</a:t>
              </a:r>
              <a:r>
                <a:rPr lang="ar" sz="1200">
                  <a:solidFill>
                    <a:schemeClr val="dk1"/>
                  </a:solidFill>
                  <a:latin typeface="Mada"/>
                  <a:ea typeface="Mada"/>
                  <a:cs typeface="Mada"/>
                  <a:sym typeface="Mada"/>
                </a:rPr>
                <a:t> world travelers become infected every year.</a:t>
              </a:r>
              <a:endParaRPr/>
            </a:p>
          </p:txBody>
        </p:sp>
        <p:grpSp>
          <p:nvGrpSpPr>
            <p:cNvPr id="91" name="Google Shape;91;p10"/>
            <p:cNvGrpSpPr/>
            <p:nvPr/>
          </p:nvGrpSpPr>
          <p:grpSpPr>
            <a:xfrm>
              <a:off x="5443708" y="2187973"/>
              <a:ext cx="356040" cy="450572"/>
              <a:chOff x="219906" y="1124884"/>
              <a:chExt cx="502455" cy="736349"/>
            </a:xfrm>
          </p:grpSpPr>
          <p:grpSp>
            <p:nvGrpSpPr>
              <p:cNvPr id="92" name="Google Shape;92;p10"/>
              <p:cNvGrpSpPr/>
              <p:nvPr/>
            </p:nvGrpSpPr>
            <p:grpSpPr>
              <a:xfrm>
                <a:off x="219906" y="1124884"/>
                <a:ext cx="502455" cy="736349"/>
                <a:chOff x="4041649" y="1707654"/>
                <a:chExt cx="1060704" cy="1429526"/>
              </a:xfrm>
            </p:grpSpPr>
            <p:sp>
              <p:nvSpPr>
                <p:cNvPr id="93" name="Google Shape;93;p1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sp>
              <p:nvSpPr>
                <p:cNvPr id="94" name="Google Shape;94;p1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rgbClr val="3F3F3F"/>
                    </a:solidFill>
                    <a:latin typeface="Mada"/>
                    <a:ea typeface="Mada"/>
                    <a:cs typeface="Mada"/>
                    <a:sym typeface="Mada"/>
                  </a:endParaRPr>
                </a:p>
              </p:txBody>
            </p:sp>
          </p:grpSp>
          <p:sp>
            <p:nvSpPr>
              <p:cNvPr id="95" name="Google Shape;95;p10"/>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200">
                  <a:solidFill>
                    <a:srgbClr val="999999"/>
                  </a:solidFill>
                  <a:latin typeface="Mada"/>
                  <a:ea typeface="Mada"/>
                  <a:cs typeface="Mada"/>
                  <a:sym typeface="Mada"/>
                </a:endParaRPr>
              </a:p>
            </p:txBody>
          </p:sp>
        </p:grpSp>
      </p:grpSp>
      <p:sp>
        <p:nvSpPr>
          <p:cNvPr id="96" name="Google Shape;96;p10"/>
          <p:cNvSpPr txBox="1"/>
          <p:nvPr/>
        </p:nvSpPr>
        <p:spPr>
          <a:xfrm>
            <a:off x="226450" y="4780552"/>
            <a:ext cx="3225600" cy="475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Malaria in Travelers</a:t>
            </a:r>
            <a:endParaRPr b="1" sz="2200">
              <a:highlight>
                <a:schemeClr val="accent4"/>
              </a:highlight>
              <a:latin typeface="Mada"/>
              <a:ea typeface="Mada"/>
              <a:cs typeface="Mada"/>
              <a:sym typeface="Mada"/>
            </a:endParaRPr>
          </a:p>
        </p:txBody>
      </p:sp>
      <p:cxnSp>
        <p:nvCxnSpPr>
          <p:cNvPr id="97" name="Google Shape;97;p10"/>
          <p:cNvCxnSpPr/>
          <p:nvPr/>
        </p:nvCxnSpPr>
        <p:spPr>
          <a:xfrm>
            <a:off x="461914" y="5256848"/>
            <a:ext cx="0" cy="508200"/>
          </a:xfrm>
          <a:prstGeom prst="straightConnector1">
            <a:avLst/>
          </a:prstGeom>
          <a:noFill/>
          <a:ln cap="flat" cmpd="sng" w="19050">
            <a:solidFill>
              <a:srgbClr val="351C75"/>
            </a:solidFill>
            <a:prstDash val="solid"/>
            <a:round/>
            <a:headEnd len="med" w="med" type="oval"/>
            <a:tailEnd len="med" w="med" type="oval"/>
          </a:ln>
        </p:spPr>
      </p:cxnSp>
      <p:sp>
        <p:nvSpPr>
          <p:cNvPr id="98" name="Google Shape;98;p10"/>
          <p:cNvSpPr txBox="1"/>
          <p:nvPr/>
        </p:nvSpPr>
        <p:spPr>
          <a:xfrm>
            <a:off x="557025" y="5256851"/>
            <a:ext cx="3561600" cy="5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Non-immune travelers exposed to mosquito bites between dusk and dawn.</a:t>
            </a:r>
            <a:endParaRPr/>
          </a:p>
        </p:txBody>
      </p:sp>
      <p:cxnSp>
        <p:nvCxnSpPr>
          <p:cNvPr id="99" name="Google Shape;99;p10"/>
          <p:cNvCxnSpPr/>
          <p:nvPr/>
        </p:nvCxnSpPr>
        <p:spPr>
          <a:xfrm>
            <a:off x="461985" y="5846571"/>
            <a:ext cx="7800" cy="560100"/>
          </a:xfrm>
          <a:prstGeom prst="straightConnector1">
            <a:avLst/>
          </a:prstGeom>
          <a:noFill/>
          <a:ln cap="flat" cmpd="sng" w="19050">
            <a:solidFill>
              <a:srgbClr val="674EA7"/>
            </a:solidFill>
            <a:prstDash val="solid"/>
            <a:round/>
            <a:headEnd len="med" w="med" type="oval"/>
            <a:tailEnd len="med" w="med" type="oval"/>
          </a:ln>
        </p:spPr>
      </p:cxnSp>
      <p:sp>
        <p:nvSpPr>
          <p:cNvPr id="100" name="Google Shape;100;p10"/>
          <p:cNvSpPr txBox="1"/>
          <p:nvPr/>
        </p:nvSpPr>
        <p:spPr>
          <a:xfrm>
            <a:off x="557150" y="5780275"/>
            <a:ext cx="4827000" cy="7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This includes previously </a:t>
            </a:r>
            <a:r>
              <a:rPr b="1" lang="ar" sz="1200">
                <a:latin typeface="Mada"/>
                <a:ea typeface="Mada"/>
                <a:cs typeface="Mada"/>
                <a:sym typeface="Mada"/>
              </a:rPr>
              <a:t>semi-immune </a:t>
            </a:r>
            <a:r>
              <a:rPr lang="ar" sz="1200">
                <a:latin typeface="Mada"/>
                <a:ea typeface="Mada"/>
                <a:cs typeface="Mada"/>
                <a:sym typeface="Mada"/>
              </a:rPr>
              <a:t>travelers who have lost or partially lost their immunity during </a:t>
            </a:r>
            <a:r>
              <a:rPr b="1" lang="ar" sz="1200">
                <a:latin typeface="Mada"/>
                <a:ea typeface="Mada"/>
                <a:cs typeface="Mada"/>
                <a:sym typeface="Mada"/>
              </a:rPr>
              <a:t>stays of 6 months</a:t>
            </a:r>
            <a:r>
              <a:rPr lang="ar" sz="1200">
                <a:latin typeface="Mada"/>
                <a:ea typeface="Mada"/>
                <a:cs typeface="Mada"/>
                <a:sym typeface="Mada"/>
              </a:rPr>
              <a:t> or more in countries or </a:t>
            </a:r>
            <a:r>
              <a:rPr b="1" lang="ar" sz="1200">
                <a:latin typeface="Mada"/>
                <a:ea typeface="Mada"/>
                <a:cs typeface="Mada"/>
                <a:sym typeface="Mada"/>
              </a:rPr>
              <a:t>areas of no risk</a:t>
            </a:r>
            <a:r>
              <a:rPr lang="ar" sz="1200">
                <a:latin typeface="Mada"/>
                <a:ea typeface="Mada"/>
                <a:cs typeface="Mada"/>
                <a:sym typeface="Mada"/>
              </a:rPr>
              <a:t>.</a:t>
            </a:r>
            <a:endParaRPr/>
          </a:p>
        </p:txBody>
      </p:sp>
      <p:cxnSp>
        <p:nvCxnSpPr>
          <p:cNvPr id="101" name="Google Shape;101;p10"/>
          <p:cNvCxnSpPr/>
          <p:nvPr/>
        </p:nvCxnSpPr>
        <p:spPr>
          <a:xfrm flipH="1">
            <a:off x="459119" y="6470978"/>
            <a:ext cx="3900" cy="800100"/>
          </a:xfrm>
          <a:prstGeom prst="straightConnector1">
            <a:avLst/>
          </a:prstGeom>
          <a:noFill/>
          <a:ln cap="flat" cmpd="sng" w="19050">
            <a:solidFill>
              <a:srgbClr val="8E7CC3"/>
            </a:solidFill>
            <a:prstDash val="solid"/>
            <a:round/>
            <a:headEnd len="med" w="med" type="oval"/>
            <a:tailEnd len="med" w="med" type="oval"/>
          </a:ln>
        </p:spPr>
      </p:cxnSp>
      <p:sp>
        <p:nvSpPr>
          <p:cNvPr id="102" name="Google Shape;102;p10"/>
          <p:cNvSpPr txBox="1"/>
          <p:nvPr/>
        </p:nvSpPr>
        <p:spPr>
          <a:xfrm>
            <a:off x="557150" y="6580050"/>
            <a:ext cx="4815300" cy="56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Travelers </a:t>
            </a:r>
            <a:r>
              <a:rPr lang="ar" sz="1200">
                <a:solidFill>
                  <a:schemeClr val="dk1"/>
                </a:solidFill>
                <a:latin typeface="Mada"/>
                <a:ea typeface="Mada"/>
                <a:cs typeface="Mada"/>
                <a:sym typeface="Mada"/>
              </a:rPr>
              <a:t>who have migrated to countries and areas of no risk are at particular risk when they travel to malarious areas to </a:t>
            </a:r>
            <a:r>
              <a:rPr b="1" lang="ar" sz="1200">
                <a:solidFill>
                  <a:schemeClr val="dk1"/>
                </a:solidFill>
                <a:latin typeface="Mada"/>
                <a:ea typeface="Mada"/>
                <a:cs typeface="Mada"/>
                <a:sym typeface="Mada"/>
              </a:rPr>
              <a:t>visit friends and relatives. </a:t>
            </a:r>
            <a:r>
              <a:rPr lang="ar" sz="900">
                <a:solidFill>
                  <a:srgbClr val="6AA84F"/>
                </a:solidFill>
                <a:latin typeface="Mada"/>
                <a:ea typeface="Mada"/>
                <a:cs typeface="Mada"/>
                <a:sym typeface="Mada"/>
              </a:rPr>
              <a:t>Those travelers used to live in malaria endemic areas and got malaria during their childhood and think they have immunity against malaria and don't take proper precautions but there immunity is gone and they often get severe malaria when they get infected again.</a:t>
            </a:r>
            <a:endParaRPr sz="900">
              <a:solidFill>
                <a:srgbClr val="6AA84F"/>
              </a:solidFill>
            </a:endParaRPr>
          </a:p>
        </p:txBody>
      </p:sp>
      <p:cxnSp>
        <p:nvCxnSpPr>
          <p:cNvPr id="103" name="Google Shape;103;p10"/>
          <p:cNvCxnSpPr/>
          <p:nvPr/>
        </p:nvCxnSpPr>
        <p:spPr>
          <a:xfrm flipH="1">
            <a:off x="463015" y="7402780"/>
            <a:ext cx="4800" cy="444000"/>
          </a:xfrm>
          <a:prstGeom prst="straightConnector1">
            <a:avLst/>
          </a:prstGeom>
          <a:noFill/>
          <a:ln cap="flat" cmpd="sng" w="19050">
            <a:solidFill>
              <a:srgbClr val="B4A7D6"/>
            </a:solidFill>
            <a:prstDash val="solid"/>
            <a:round/>
            <a:headEnd len="med" w="med" type="oval"/>
            <a:tailEnd len="med" w="med" type="oval"/>
          </a:ln>
        </p:spPr>
      </p:cxnSp>
      <p:cxnSp>
        <p:nvCxnSpPr>
          <p:cNvPr id="104" name="Google Shape;104;p10"/>
          <p:cNvCxnSpPr/>
          <p:nvPr/>
        </p:nvCxnSpPr>
        <p:spPr>
          <a:xfrm>
            <a:off x="466764" y="7901310"/>
            <a:ext cx="300" cy="449400"/>
          </a:xfrm>
          <a:prstGeom prst="straightConnector1">
            <a:avLst/>
          </a:prstGeom>
          <a:noFill/>
          <a:ln cap="flat" cmpd="sng" w="19050">
            <a:solidFill>
              <a:srgbClr val="D9D2E9"/>
            </a:solidFill>
            <a:prstDash val="solid"/>
            <a:round/>
            <a:headEnd len="med" w="med" type="oval"/>
            <a:tailEnd len="med" w="med" type="oval"/>
          </a:ln>
        </p:spPr>
      </p:cxnSp>
      <p:cxnSp>
        <p:nvCxnSpPr>
          <p:cNvPr id="105" name="Google Shape;105;p10"/>
          <p:cNvCxnSpPr/>
          <p:nvPr/>
        </p:nvCxnSpPr>
        <p:spPr>
          <a:xfrm flipH="1">
            <a:off x="463864" y="8387012"/>
            <a:ext cx="1800" cy="426300"/>
          </a:xfrm>
          <a:prstGeom prst="straightConnector1">
            <a:avLst/>
          </a:prstGeom>
          <a:noFill/>
          <a:ln cap="flat" cmpd="sng" w="19050">
            <a:solidFill>
              <a:schemeClr val="lt2"/>
            </a:solidFill>
            <a:prstDash val="solid"/>
            <a:round/>
            <a:headEnd len="med" w="med" type="oval"/>
            <a:tailEnd len="med" w="med" type="oval"/>
          </a:ln>
        </p:spPr>
      </p:cxnSp>
      <p:sp>
        <p:nvSpPr>
          <p:cNvPr id="106" name="Google Shape;106;p10"/>
          <p:cNvSpPr txBox="1"/>
          <p:nvPr/>
        </p:nvSpPr>
        <p:spPr>
          <a:xfrm>
            <a:off x="557025" y="7901300"/>
            <a:ext cx="6717600" cy="50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Adherence to chemoprophylaxis can be improved if travelers are informed of the risk of infection and believe in the benefit of prevention strategies.</a:t>
            </a:r>
            <a:endParaRPr sz="1200">
              <a:solidFill>
                <a:schemeClr val="dk1"/>
              </a:solidFill>
              <a:latin typeface="Mada"/>
              <a:ea typeface="Mada"/>
              <a:cs typeface="Mada"/>
              <a:sym typeface="Mada"/>
            </a:endParaRPr>
          </a:p>
        </p:txBody>
      </p:sp>
      <p:sp>
        <p:nvSpPr>
          <p:cNvPr id="107" name="Google Shape;107;p10"/>
          <p:cNvSpPr txBox="1"/>
          <p:nvPr/>
        </p:nvSpPr>
        <p:spPr>
          <a:xfrm>
            <a:off x="539150" y="8387820"/>
            <a:ext cx="6717600" cy="44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Late-onset vivax and ovale</a:t>
            </a:r>
            <a:r>
              <a:rPr lang="ar" sz="1200">
                <a:solidFill>
                  <a:schemeClr val="dk1"/>
                </a:solidFill>
                <a:latin typeface="Mada"/>
                <a:ea typeface="Mada"/>
                <a:cs typeface="Mada"/>
                <a:sym typeface="Mada"/>
              </a:rPr>
              <a:t> malaria may occur despite effective prophylaxis.</a:t>
            </a:r>
            <a:endParaRPr sz="1200">
              <a:solidFill>
                <a:schemeClr val="dk1"/>
              </a:solidFill>
              <a:latin typeface="Mada"/>
              <a:ea typeface="Mada"/>
              <a:cs typeface="Mada"/>
              <a:sym typeface="Mada"/>
            </a:endParaRPr>
          </a:p>
        </p:txBody>
      </p:sp>
      <p:sp>
        <p:nvSpPr>
          <p:cNvPr id="108" name="Google Shape;108;p10"/>
          <p:cNvSpPr txBox="1"/>
          <p:nvPr/>
        </p:nvSpPr>
        <p:spPr>
          <a:xfrm>
            <a:off x="539150" y="7343450"/>
            <a:ext cx="6717600" cy="5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Most cases of falciparum malaria in travelers occur because of poor adherence or inappropriate prophylactic malaria drug regimens and failure to take adequate precautions against mosquito bites.</a:t>
            </a:r>
            <a:endParaRPr/>
          </a:p>
        </p:txBody>
      </p:sp>
      <p:sp>
        <p:nvSpPr>
          <p:cNvPr id="109" name="Google Shape;109;p10"/>
          <p:cNvSpPr txBox="1"/>
          <p:nvPr>
            <p:ph idx="12" type="sldNum"/>
          </p:nvPr>
        </p:nvSpPr>
        <p:spPr>
          <a:xfrm>
            <a:off x="7106400" y="2"/>
            <a:ext cx="453600" cy="562200"/>
          </a:xfrm>
          <a:prstGeom prst="rect">
            <a:avLst/>
          </a:prstGeom>
          <a:solidFill>
            <a:schemeClr val="accent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b="1" lang="ar" sz="1700">
                <a:solidFill>
                  <a:schemeClr val="lt1"/>
                </a:solidFill>
                <a:latin typeface="Exo"/>
                <a:ea typeface="Exo"/>
                <a:cs typeface="Exo"/>
                <a:sym typeface="Exo"/>
              </a:rPr>
              <a:t>‹#›</a:t>
            </a:fld>
            <a:endParaRPr b="1" sz="1700">
              <a:solidFill>
                <a:schemeClr val="lt1"/>
              </a:solidFill>
              <a:latin typeface="Exo"/>
              <a:ea typeface="Exo"/>
              <a:cs typeface="Exo"/>
              <a:sym typeface="Exo"/>
            </a:endParaRPr>
          </a:p>
        </p:txBody>
      </p:sp>
      <p:grpSp>
        <p:nvGrpSpPr>
          <p:cNvPr id="110" name="Google Shape;110;p10"/>
          <p:cNvGrpSpPr/>
          <p:nvPr/>
        </p:nvGrpSpPr>
        <p:grpSpPr>
          <a:xfrm>
            <a:off x="285475" y="781458"/>
            <a:ext cx="6989106" cy="897928"/>
            <a:chOff x="259048" y="1692388"/>
            <a:chExt cx="6339900" cy="954126"/>
          </a:xfrm>
        </p:grpSpPr>
        <p:sp>
          <p:nvSpPr>
            <p:cNvPr id="111" name="Google Shape;111;p10"/>
            <p:cNvSpPr/>
            <p:nvPr/>
          </p:nvSpPr>
          <p:spPr>
            <a:xfrm>
              <a:off x="259048" y="1899213"/>
              <a:ext cx="6339900" cy="747300"/>
            </a:xfrm>
            <a:prstGeom prst="roundRect">
              <a:avLst>
                <a:gd fmla="val 16667" name="adj"/>
              </a:avLst>
            </a:prstGeom>
            <a:no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12" name="Google Shape;112;p10"/>
            <p:cNvSpPr/>
            <p:nvPr/>
          </p:nvSpPr>
          <p:spPr>
            <a:xfrm>
              <a:off x="485325" y="1692388"/>
              <a:ext cx="2115000" cy="397500"/>
            </a:xfrm>
            <a:prstGeom prst="flowChartAlternateProcess">
              <a:avLst/>
            </a:prstGeom>
            <a:solidFill>
              <a:srgbClr val="674EA7"/>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Mada"/>
                  <a:ea typeface="Mada"/>
                  <a:cs typeface="Mada"/>
                  <a:sym typeface="Mada"/>
                </a:rPr>
                <a:t>Definition</a:t>
              </a:r>
              <a:endParaRPr b="1" sz="2000">
                <a:solidFill>
                  <a:srgbClr val="FFFFFF"/>
                </a:solidFill>
                <a:latin typeface="Mada"/>
                <a:ea typeface="Mada"/>
                <a:cs typeface="Mada"/>
                <a:sym typeface="Mada"/>
              </a:endParaRPr>
            </a:p>
          </p:txBody>
        </p:sp>
      </p:grpSp>
      <p:sp>
        <p:nvSpPr>
          <p:cNvPr id="113" name="Google Shape;113;p10"/>
          <p:cNvSpPr txBox="1"/>
          <p:nvPr/>
        </p:nvSpPr>
        <p:spPr>
          <a:xfrm>
            <a:off x="332150" y="1087100"/>
            <a:ext cx="6873300" cy="5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999999"/>
                </a:solidFill>
                <a:latin typeface="Mada"/>
                <a:ea typeface="Mada"/>
                <a:cs typeface="Mada"/>
                <a:sym typeface="Mada"/>
              </a:rPr>
              <a:t>Malaria is a protozoal infection caused by a few plasmodium species that spread by mosquito, once it enters the bloodstream it infects and destroys mainly liver cells and RBCs causes a variety of symptoms.</a:t>
            </a:r>
            <a:endParaRPr sz="1200">
              <a:solidFill>
                <a:srgbClr val="999999"/>
              </a:solidFill>
              <a:latin typeface="Mada"/>
              <a:ea typeface="Mada"/>
              <a:cs typeface="Mada"/>
              <a:sym typeface="Mada"/>
            </a:endParaRPr>
          </a:p>
        </p:txBody>
      </p:sp>
      <p:sp>
        <p:nvSpPr>
          <p:cNvPr id="114" name="Google Shape;114;p10"/>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Malaria</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115" name="Google Shape;115;p10"/>
          <p:cNvSpPr/>
          <p:nvPr/>
        </p:nvSpPr>
        <p:spPr>
          <a:xfrm>
            <a:off x="1200100" y="8897450"/>
            <a:ext cx="6154500" cy="1623900"/>
          </a:xfrm>
          <a:prstGeom prst="rect">
            <a:avLst/>
          </a:prstGeom>
          <a:solidFill>
            <a:srgbClr val="FFFFF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 name="Google Shape;116;p10"/>
          <p:cNvSpPr txBox="1"/>
          <p:nvPr/>
        </p:nvSpPr>
        <p:spPr>
          <a:xfrm>
            <a:off x="1199900" y="8906450"/>
            <a:ext cx="5906400" cy="160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100">
                <a:solidFill>
                  <a:schemeClr val="accent3"/>
                </a:solidFill>
                <a:latin typeface="Mada"/>
                <a:ea typeface="Mada"/>
                <a:cs typeface="Mada"/>
                <a:sym typeface="Mada"/>
              </a:rPr>
              <a:t>Stable </a:t>
            </a:r>
            <a:r>
              <a:rPr b="1" lang="ar" sz="1100">
                <a:solidFill>
                  <a:schemeClr val="accent3"/>
                </a:solidFill>
                <a:latin typeface="Mada"/>
                <a:ea typeface="Mada"/>
                <a:cs typeface="Mada"/>
                <a:sym typeface="Mada"/>
              </a:rPr>
              <a:t>transmission: </a:t>
            </a:r>
            <a:endParaRPr b="1" sz="1100">
              <a:solidFill>
                <a:schemeClr val="accent3"/>
              </a:solidFill>
              <a:latin typeface="Mada"/>
              <a:ea typeface="Mada"/>
              <a:cs typeface="Mada"/>
              <a:sym typeface="Mada"/>
            </a:endParaRPr>
          </a:p>
          <a:p>
            <a:pPr indent="0" lvl="0" marL="0" rtl="0" algn="l">
              <a:spcBef>
                <a:spcPts val="0"/>
              </a:spcBef>
              <a:spcAft>
                <a:spcPts val="0"/>
              </a:spcAft>
              <a:buNone/>
            </a:pPr>
            <a:r>
              <a:rPr lang="ar" sz="1100">
                <a:solidFill>
                  <a:schemeClr val="dk1"/>
                </a:solidFill>
                <a:latin typeface="Mada"/>
                <a:ea typeface="Mada"/>
                <a:cs typeface="Mada"/>
                <a:sym typeface="Mada"/>
              </a:rPr>
              <a:t>including much of sub- </a:t>
            </a:r>
            <a:r>
              <a:rPr b="1" lang="ar" sz="1100">
                <a:solidFill>
                  <a:schemeClr val="dk1"/>
                </a:solidFill>
                <a:latin typeface="Mada"/>
                <a:ea typeface="Mada"/>
                <a:cs typeface="Mada"/>
                <a:sym typeface="Mada"/>
              </a:rPr>
              <a:t>Saharan Africa</a:t>
            </a:r>
            <a:r>
              <a:rPr lang="ar" sz="1100">
                <a:solidFill>
                  <a:schemeClr val="dk1"/>
                </a:solidFill>
                <a:latin typeface="Mada"/>
                <a:ea typeface="Mada"/>
                <a:cs typeface="Mada"/>
                <a:sym typeface="Mada"/>
              </a:rPr>
              <a:t>, transmission occurs consistently year round. The bulk of the mortality is seen in </a:t>
            </a:r>
            <a:r>
              <a:rPr b="1" lang="ar" sz="1100">
                <a:solidFill>
                  <a:schemeClr val="dk1"/>
                </a:solidFill>
                <a:latin typeface="Mada"/>
                <a:ea typeface="Mada"/>
                <a:cs typeface="Mada"/>
                <a:sym typeface="Mada"/>
              </a:rPr>
              <a:t>children</a:t>
            </a:r>
            <a:r>
              <a:rPr lang="ar" sz="1100">
                <a:solidFill>
                  <a:schemeClr val="dk1"/>
                </a:solidFill>
                <a:latin typeface="Mada"/>
                <a:ea typeface="Mada"/>
                <a:cs typeface="Mada"/>
                <a:sym typeface="Mada"/>
              </a:rPr>
              <a:t>, while those who survive to adulthood acquire significant immunity; </a:t>
            </a:r>
            <a:r>
              <a:rPr b="1" lang="ar" sz="1100">
                <a:solidFill>
                  <a:schemeClr val="dk1"/>
                </a:solidFill>
                <a:latin typeface="Mada"/>
                <a:ea typeface="Mada"/>
                <a:cs typeface="Mada"/>
                <a:sym typeface="Mada"/>
              </a:rPr>
              <a:t>low- grade parasitaemia</a:t>
            </a:r>
            <a:r>
              <a:rPr lang="ar" sz="1100">
                <a:solidFill>
                  <a:schemeClr val="dk1"/>
                </a:solidFill>
                <a:latin typeface="Mada"/>
                <a:ea typeface="Mada"/>
                <a:cs typeface="Mada"/>
                <a:sym typeface="Mada"/>
              </a:rPr>
              <a:t> is still present but causes few symptoms.</a:t>
            </a:r>
            <a:endParaRPr sz="1100">
              <a:solidFill>
                <a:schemeClr val="dk1"/>
              </a:solidFill>
              <a:latin typeface="Mada"/>
              <a:ea typeface="Mada"/>
              <a:cs typeface="Mada"/>
              <a:sym typeface="Mada"/>
            </a:endParaRPr>
          </a:p>
          <a:p>
            <a:pPr indent="0" lvl="0" marL="0" rtl="0" algn="l">
              <a:spcBef>
                <a:spcPts val="0"/>
              </a:spcBef>
              <a:spcAft>
                <a:spcPts val="0"/>
              </a:spcAft>
              <a:buNone/>
            </a:pPr>
            <a:r>
              <a:rPr b="1" lang="ar" sz="1100">
                <a:solidFill>
                  <a:schemeClr val="accent3"/>
                </a:solidFill>
                <a:latin typeface="Mada"/>
                <a:ea typeface="Mada"/>
                <a:cs typeface="Mada"/>
                <a:sym typeface="Mada"/>
              </a:rPr>
              <a:t>Unstable transmission: </a:t>
            </a:r>
            <a:endParaRPr b="1" sz="1100">
              <a:solidFill>
                <a:schemeClr val="accent3"/>
              </a:solidFill>
              <a:latin typeface="Mada"/>
              <a:ea typeface="Mada"/>
              <a:cs typeface="Mada"/>
              <a:sym typeface="Mada"/>
            </a:endParaRPr>
          </a:p>
          <a:p>
            <a:pPr indent="0" lvl="0" marL="0" rtl="0" algn="l">
              <a:spcBef>
                <a:spcPts val="0"/>
              </a:spcBef>
              <a:spcAft>
                <a:spcPts val="0"/>
              </a:spcAft>
              <a:buNone/>
            </a:pPr>
            <a:r>
              <a:rPr lang="ar" sz="1100">
                <a:solidFill>
                  <a:schemeClr val="dk1"/>
                </a:solidFill>
                <a:latin typeface="Mada"/>
                <a:ea typeface="Mada"/>
                <a:cs typeface="Mada"/>
                <a:sym typeface="Mada"/>
              </a:rPr>
              <a:t>occurs when there is erratic, </a:t>
            </a:r>
            <a:r>
              <a:rPr b="1" lang="ar" sz="1100">
                <a:solidFill>
                  <a:schemeClr val="dk1"/>
                </a:solidFill>
                <a:latin typeface="Mada"/>
                <a:ea typeface="Mada"/>
                <a:cs typeface="Mada"/>
                <a:sym typeface="Mada"/>
              </a:rPr>
              <a:t>seasonal or low- level transmission</a:t>
            </a:r>
            <a:r>
              <a:rPr lang="ar" sz="1100">
                <a:solidFill>
                  <a:schemeClr val="dk1"/>
                </a:solidFill>
                <a:latin typeface="Mada"/>
                <a:ea typeface="Mada"/>
                <a:cs typeface="Mada"/>
                <a:sym typeface="Mada"/>
              </a:rPr>
              <a:t> (e.g. in the </a:t>
            </a:r>
            <a:r>
              <a:rPr b="1" lang="ar" sz="1100">
                <a:solidFill>
                  <a:schemeClr val="dk1"/>
                </a:solidFill>
                <a:latin typeface="Mada"/>
                <a:ea typeface="Mada"/>
                <a:cs typeface="Mada"/>
                <a:sym typeface="Mada"/>
              </a:rPr>
              <a:t>Sahel belt</a:t>
            </a:r>
            <a:r>
              <a:rPr lang="ar" sz="1100">
                <a:solidFill>
                  <a:schemeClr val="dk1"/>
                </a:solidFill>
                <a:latin typeface="Mada"/>
                <a:ea typeface="Mada"/>
                <a:cs typeface="Mada"/>
                <a:sym typeface="Mada"/>
              </a:rPr>
              <a:t>, where mosquitoes feed only in the rainy season). Little protective immunity develops and symptomatic malaria occurs at </a:t>
            </a:r>
            <a:r>
              <a:rPr b="1" lang="ar" sz="1100">
                <a:solidFill>
                  <a:schemeClr val="dk1"/>
                </a:solidFill>
                <a:latin typeface="Mada"/>
                <a:ea typeface="Mada"/>
                <a:cs typeface="Mada"/>
                <a:sym typeface="Mada"/>
              </a:rPr>
              <a:t>all ages</a:t>
            </a:r>
            <a:r>
              <a:rPr lang="ar" sz="1100">
                <a:solidFill>
                  <a:schemeClr val="dk1"/>
                </a:solidFill>
                <a:latin typeface="Mada"/>
                <a:ea typeface="Mada"/>
                <a:cs typeface="Mada"/>
                <a:sym typeface="Mada"/>
              </a:rPr>
              <a:t>. Changes in environmental or social conditions in such areas can lead to epidemics with substantial mortality in all age groups.</a:t>
            </a:r>
            <a:endParaRPr b="1" sz="1100">
              <a:latin typeface="Mada"/>
              <a:ea typeface="Mada"/>
              <a:cs typeface="Mada"/>
              <a:sym typeface="Mada"/>
            </a:endParaRPr>
          </a:p>
        </p:txBody>
      </p:sp>
      <p:sp>
        <p:nvSpPr>
          <p:cNvPr id="117" name="Google Shape;117;p10"/>
          <p:cNvSpPr/>
          <p:nvPr/>
        </p:nvSpPr>
        <p:spPr>
          <a:xfrm>
            <a:off x="285475" y="8888600"/>
            <a:ext cx="841500" cy="1677300"/>
          </a:xfrm>
          <a:prstGeom prst="rect">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8" name="Google Shape;118;p10"/>
          <p:cNvSpPr txBox="1"/>
          <p:nvPr/>
        </p:nvSpPr>
        <p:spPr>
          <a:xfrm rot="-5400000">
            <a:off x="-104797" y="9376810"/>
            <a:ext cx="1636800" cy="70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600">
                <a:solidFill>
                  <a:srgbClr val="1C4587"/>
                </a:solidFill>
                <a:latin typeface="Mada"/>
                <a:ea typeface="Mada"/>
                <a:cs typeface="Mada"/>
                <a:sym typeface="Mada"/>
              </a:rPr>
              <a:t>Epidemiology</a:t>
            </a:r>
            <a:endParaRPr b="1" sz="1600">
              <a:solidFill>
                <a:srgbClr val="1C4587"/>
              </a:solidFill>
              <a:latin typeface="Mada"/>
              <a:ea typeface="Mada"/>
              <a:cs typeface="Mada"/>
              <a:sym typeface="Mad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96" name="Shape 796"/>
        <p:cNvGrpSpPr/>
        <p:nvPr/>
      </p:nvGrpSpPr>
      <p:grpSpPr>
        <a:xfrm>
          <a:off x="0" y="0"/>
          <a:ext cx="0" cy="0"/>
          <a:chOff x="0" y="0"/>
          <a:chExt cx="0" cy="0"/>
        </a:xfrm>
      </p:grpSpPr>
      <p:sp>
        <p:nvSpPr>
          <p:cNvPr id="797" name="Google Shape;797;p28"/>
          <p:cNvSpPr txBox="1"/>
          <p:nvPr/>
        </p:nvSpPr>
        <p:spPr>
          <a:xfrm>
            <a:off x="5060600" y="3637725"/>
            <a:ext cx="2182200" cy="1243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Avoid contaminated food and water.</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Hygiene.</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Local cuisine.</a:t>
            </a:r>
            <a:endParaRPr sz="1200">
              <a:solidFill>
                <a:schemeClr val="dk1"/>
              </a:solidFill>
              <a:latin typeface="Mada"/>
              <a:ea typeface="Mada"/>
              <a:cs typeface="Mada"/>
              <a:sym typeface="Mada"/>
            </a:endParaRPr>
          </a:p>
        </p:txBody>
      </p:sp>
      <p:sp>
        <p:nvSpPr>
          <p:cNvPr id="798" name="Google Shape;798;p28"/>
          <p:cNvSpPr txBox="1"/>
          <p:nvPr/>
        </p:nvSpPr>
        <p:spPr>
          <a:xfrm>
            <a:off x="1401800" y="25000"/>
            <a:ext cx="48270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Typhoid Fever</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799" name="Google Shape;799;p28"/>
          <p:cNvSpPr txBox="1"/>
          <p:nvPr/>
        </p:nvSpPr>
        <p:spPr>
          <a:xfrm>
            <a:off x="252325" y="5016600"/>
            <a:ext cx="3118800" cy="366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2</a:t>
            </a:r>
            <a:r>
              <a:rPr lang="ar" sz="1200">
                <a:solidFill>
                  <a:schemeClr val="dk1"/>
                </a:solidFill>
                <a:latin typeface="Mada"/>
                <a:ea typeface="Mada"/>
                <a:cs typeface="Mada"/>
                <a:sym typeface="Mada"/>
              </a:rPr>
              <a:t> available vaccines:</a:t>
            </a:r>
            <a:endParaRPr sz="1200">
              <a:solidFill>
                <a:schemeClr val="dk1"/>
              </a:solidFill>
              <a:latin typeface="Mada"/>
              <a:ea typeface="Mada"/>
              <a:cs typeface="Mada"/>
              <a:sym typeface="Mada"/>
            </a:endParaRPr>
          </a:p>
        </p:txBody>
      </p:sp>
      <p:sp>
        <p:nvSpPr>
          <p:cNvPr id="800" name="Google Shape;800;p28"/>
          <p:cNvSpPr txBox="1"/>
          <p:nvPr/>
        </p:nvSpPr>
        <p:spPr>
          <a:xfrm>
            <a:off x="260575" y="1171375"/>
            <a:ext cx="2895600" cy="1466100"/>
          </a:xfrm>
          <a:prstGeom prst="rect">
            <a:avLst/>
          </a:prstGeom>
          <a:noFill/>
          <a:ln>
            <a:noFill/>
          </a:ln>
        </p:spPr>
        <p:txBody>
          <a:bodyPr anchorCtr="0" anchor="t" bIns="232875" lIns="232875" spcFirstLastPara="1" rIns="232875" wrap="square" tIns="232875">
            <a:noAutofit/>
          </a:bodyPr>
          <a:lstStyle/>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Incubation period: </a:t>
            </a:r>
            <a:r>
              <a:rPr b="1" lang="ar" sz="1200">
                <a:solidFill>
                  <a:schemeClr val="accent2"/>
                </a:solidFill>
                <a:latin typeface="Mada"/>
                <a:ea typeface="Mada"/>
                <a:cs typeface="Mada"/>
                <a:sym typeface="Mada"/>
              </a:rPr>
              <a:t>6-30 days</a:t>
            </a:r>
            <a:r>
              <a:rPr lang="ar" sz="1200">
                <a:latin typeface="Mada"/>
                <a:ea typeface="Mada"/>
                <a:cs typeface="Mada"/>
                <a:sym typeface="Mada"/>
              </a:rPr>
              <a:t>.</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Headache.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Malaise.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Fever.</a:t>
            </a:r>
            <a:endParaRPr sz="1200">
              <a:latin typeface="Mada"/>
              <a:ea typeface="Mada"/>
              <a:cs typeface="Mada"/>
              <a:sym typeface="Mada"/>
            </a:endParaRPr>
          </a:p>
          <a:p>
            <a:pPr indent="0" lvl="0" marL="0" rtl="0" algn="l">
              <a:lnSpc>
                <a:spcPct val="115000"/>
              </a:lnSpc>
              <a:spcBef>
                <a:spcPts val="0"/>
              </a:spcBef>
              <a:spcAft>
                <a:spcPts val="0"/>
              </a:spcAft>
              <a:buNone/>
            </a:pPr>
            <a:r>
              <a:t/>
            </a:r>
            <a:endParaRPr sz="900">
              <a:solidFill>
                <a:srgbClr val="000000"/>
              </a:solidFill>
              <a:latin typeface="Mada"/>
              <a:ea typeface="Mada"/>
              <a:cs typeface="Mada"/>
              <a:sym typeface="Mada"/>
            </a:endParaRPr>
          </a:p>
        </p:txBody>
      </p:sp>
      <p:cxnSp>
        <p:nvCxnSpPr>
          <p:cNvPr id="801" name="Google Shape;801;p28"/>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802" name="Google Shape;802;p28"/>
          <p:cNvCxnSpPr/>
          <p:nvPr/>
        </p:nvCxnSpPr>
        <p:spPr>
          <a:xfrm rot="10800000">
            <a:off x="8900" y="9964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803" name="Google Shape;803;p28"/>
          <p:cNvSpPr txBox="1"/>
          <p:nvPr/>
        </p:nvSpPr>
        <p:spPr>
          <a:xfrm>
            <a:off x="247500" y="904850"/>
            <a:ext cx="3225600" cy="296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Signs &amp; symptoms</a:t>
            </a:r>
            <a:r>
              <a:rPr b="1" baseline="30000" lang="ar" sz="2200">
                <a:highlight>
                  <a:schemeClr val="accent4"/>
                </a:highlight>
                <a:latin typeface="Mada"/>
                <a:ea typeface="Mada"/>
                <a:cs typeface="Mada"/>
                <a:sym typeface="Mada"/>
              </a:rPr>
              <a:t>1</a:t>
            </a:r>
            <a:endParaRPr b="1" baseline="30000" sz="2200">
              <a:highlight>
                <a:schemeClr val="accent4"/>
              </a:highlight>
              <a:latin typeface="Mada"/>
              <a:ea typeface="Mada"/>
              <a:cs typeface="Mada"/>
              <a:sym typeface="Mada"/>
            </a:endParaRPr>
          </a:p>
        </p:txBody>
      </p:sp>
      <p:sp>
        <p:nvSpPr>
          <p:cNvPr id="804" name="Google Shape;804;p28"/>
          <p:cNvSpPr/>
          <p:nvPr/>
        </p:nvSpPr>
        <p:spPr>
          <a:xfrm>
            <a:off x="587100" y="1592175"/>
            <a:ext cx="188100" cy="200100"/>
          </a:xfrm>
          <a:prstGeom prst="ellipse">
            <a:avLst/>
          </a:prstGeom>
          <a:solidFill>
            <a:srgbClr val="FFFFFF"/>
          </a:solidFill>
          <a:ln cap="flat" cmpd="sng" w="571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805" name="Google Shape;805;p28"/>
          <p:cNvSpPr txBox="1"/>
          <p:nvPr/>
        </p:nvSpPr>
        <p:spPr>
          <a:xfrm>
            <a:off x="247500" y="2210625"/>
            <a:ext cx="3225600" cy="705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Complications </a:t>
            </a:r>
            <a:endParaRPr b="1" sz="2200">
              <a:highlight>
                <a:schemeClr val="accent4"/>
              </a:highlight>
              <a:latin typeface="Mada"/>
              <a:ea typeface="Mada"/>
              <a:cs typeface="Mada"/>
              <a:sym typeface="Mada"/>
            </a:endParaRPr>
          </a:p>
        </p:txBody>
      </p:sp>
      <p:sp>
        <p:nvSpPr>
          <p:cNvPr id="806" name="Google Shape;806;p28"/>
          <p:cNvSpPr txBox="1"/>
          <p:nvPr/>
        </p:nvSpPr>
        <p:spPr>
          <a:xfrm>
            <a:off x="356200" y="2600029"/>
            <a:ext cx="3519600" cy="622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Serious complications (</a:t>
            </a:r>
            <a:r>
              <a:rPr b="1" lang="ar" sz="1200">
                <a:solidFill>
                  <a:schemeClr val="dk1"/>
                </a:solidFill>
                <a:latin typeface="Mada"/>
                <a:ea typeface="Mada"/>
                <a:cs typeface="Mada"/>
                <a:sym typeface="Mada"/>
              </a:rPr>
              <a:t>2-3 weeks</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Hepatosplenomegaly.</a:t>
            </a:r>
            <a:endParaRPr b="1"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Intestinal hemorrhage/perforation.</a:t>
            </a:r>
            <a:endParaRPr b="1" sz="1200">
              <a:solidFill>
                <a:schemeClr val="dk1"/>
              </a:solidFill>
              <a:latin typeface="Mada"/>
              <a:ea typeface="Mada"/>
              <a:cs typeface="Mada"/>
              <a:sym typeface="Mada"/>
            </a:endParaRPr>
          </a:p>
        </p:txBody>
      </p:sp>
      <p:pic>
        <p:nvPicPr>
          <p:cNvPr id="807" name="Google Shape;807;p28"/>
          <p:cNvPicPr preferRelativeResize="0"/>
          <p:nvPr/>
        </p:nvPicPr>
        <p:blipFill>
          <a:blip r:embed="rId3">
            <a:alphaModFix/>
          </a:blip>
          <a:stretch>
            <a:fillRect/>
          </a:stretch>
        </p:blipFill>
        <p:spPr>
          <a:xfrm>
            <a:off x="5072269" y="1090122"/>
            <a:ext cx="1858250" cy="1243250"/>
          </a:xfrm>
          <a:prstGeom prst="rect">
            <a:avLst/>
          </a:prstGeom>
          <a:noFill/>
          <a:ln cap="flat" cmpd="sng" w="19050">
            <a:solidFill>
              <a:srgbClr val="B4A7D6"/>
            </a:solidFill>
            <a:prstDash val="solid"/>
            <a:round/>
            <a:headEnd len="sm" w="sm" type="none"/>
            <a:tailEnd len="sm" w="sm" type="none"/>
          </a:ln>
        </p:spPr>
      </p:pic>
      <p:sp>
        <p:nvSpPr>
          <p:cNvPr id="808" name="Google Shape;808;p28"/>
          <p:cNvSpPr txBox="1"/>
          <p:nvPr/>
        </p:nvSpPr>
        <p:spPr>
          <a:xfrm>
            <a:off x="2072025" y="1510475"/>
            <a:ext cx="3629400" cy="1029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Increasing in severity.</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Low-grade septicemia.</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t>
            </a:r>
            <a:r>
              <a:rPr b="1" lang="ar" sz="1200">
                <a:solidFill>
                  <a:schemeClr val="dk1"/>
                </a:solidFill>
                <a:latin typeface="Mada"/>
                <a:ea typeface="Mada"/>
                <a:cs typeface="Mada"/>
                <a:sym typeface="Mada"/>
              </a:rPr>
              <a:t>Rose spots</a:t>
            </a:r>
            <a:r>
              <a:rPr lang="ar" sz="1200">
                <a:solidFill>
                  <a:schemeClr val="dk1"/>
                </a:solidFill>
                <a:latin typeface="Mada"/>
                <a:ea typeface="Mada"/>
                <a:cs typeface="Mada"/>
                <a:sym typeface="Mada"/>
              </a:rPr>
              <a:t>” on trunk.</a:t>
            </a:r>
            <a:endParaRPr/>
          </a:p>
        </p:txBody>
      </p:sp>
      <p:sp>
        <p:nvSpPr>
          <p:cNvPr id="809" name="Google Shape;809;p28"/>
          <p:cNvSpPr/>
          <p:nvPr/>
        </p:nvSpPr>
        <p:spPr>
          <a:xfrm>
            <a:off x="587100" y="1804375"/>
            <a:ext cx="188100" cy="200100"/>
          </a:xfrm>
          <a:prstGeom prst="ellipse">
            <a:avLst/>
          </a:prstGeom>
          <a:solidFill>
            <a:srgbClr val="FFFFFF"/>
          </a:solidFill>
          <a:ln cap="flat" cmpd="sng" w="57150">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810" name="Google Shape;810;p28"/>
          <p:cNvSpPr/>
          <p:nvPr/>
        </p:nvSpPr>
        <p:spPr>
          <a:xfrm>
            <a:off x="587100" y="2004475"/>
            <a:ext cx="188100" cy="200100"/>
          </a:xfrm>
          <a:prstGeom prst="ellipse">
            <a:avLst/>
          </a:prstGeom>
          <a:solidFill>
            <a:srgbClr val="FFFFFF"/>
          </a:solidFill>
          <a:ln cap="flat" cmpd="sng" w="571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811" name="Google Shape;811;p28"/>
          <p:cNvSpPr/>
          <p:nvPr/>
        </p:nvSpPr>
        <p:spPr>
          <a:xfrm>
            <a:off x="2260459" y="1598225"/>
            <a:ext cx="188100" cy="200100"/>
          </a:xfrm>
          <a:prstGeom prst="ellipse">
            <a:avLst/>
          </a:prstGeom>
          <a:solidFill>
            <a:srgbClr val="FFFFFF"/>
          </a:solidFill>
          <a:ln cap="flat" cmpd="sng" w="571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812" name="Google Shape;812;p28"/>
          <p:cNvSpPr/>
          <p:nvPr/>
        </p:nvSpPr>
        <p:spPr>
          <a:xfrm>
            <a:off x="2260459" y="1810425"/>
            <a:ext cx="188100" cy="200100"/>
          </a:xfrm>
          <a:prstGeom prst="ellipse">
            <a:avLst/>
          </a:prstGeom>
          <a:solidFill>
            <a:srgbClr val="FFFFFF"/>
          </a:solidFill>
          <a:ln cap="flat" cmpd="sng" w="57150">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813" name="Google Shape;813;p28"/>
          <p:cNvSpPr/>
          <p:nvPr/>
        </p:nvSpPr>
        <p:spPr>
          <a:xfrm>
            <a:off x="2260459" y="2010525"/>
            <a:ext cx="188100" cy="200100"/>
          </a:xfrm>
          <a:prstGeom prst="ellipse">
            <a:avLst/>
          </a:prstGeom>
          <a:solidFill>
            <a:srgbClr val="FFFFFF"/>
          </a:solidFill>
          <a:ln cap="flat" cmpd="sng" w="571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814" name="Google Shape;814;p28"/>
          <p:cNvSpPr txBox="1"/>
          <p:nvPr/>
        </p:nvSpPr>
        <p:spPr>
          <a:xfrm>
            <a:off x="4582850" y="2258050"/>
            <a:ext cx="2837100" cy="622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ar" sz="900">
                <a:solidFill>
                  <a:schemeClr val="dk1"/>
                </a:solidFill>
                <a:latin typeface="Mada"/>
                <a:ea typeface="Mada"/>
                <a:cs typeface="Mada"/>
                <a:sym typeface="Mada"/>
              </a:rPr>
              <a:t>Rose spots on the chest in a patient with typhoid.</a:t>
            </a:r>
            <a:endParaRPr b="1" sz="900">
              <a:solidFill>
                <a:schemeClr val="dk1"/>
              </a:solidFill>
              <a:latin typeface="Mada"/>
              <a:ea typeface="Mada"/>
              <a:cs typeface="Mada"/>
              <a:sym typeface="Mada"/>
            </a:endParaRPr>
          </a:p>
          <a:p>
            <a:pPr indent="0" lvl="0" marL="0" rtl="0" algn="ctr">
              <a:lnSpc>
                <a:spcPct val="115000"/>
              </a:lnSpc>
              <a:spcBef>
                <a:spcPts val="0"/>
              </a:spcBef>
              <a:spcAft>
                <a:spcPts val="0"/>
              </a:spcAft>
              <a:buNone/>
            </a:pPr>
            <a:r>
              <a:rPr lang="ar" sz="1000">
                <a:solidFill>
                  <a:srgbClr val="0B5394"/>
                </a:solidFill>
                <a:latin typeface="Mada"/>
                <a:ea typeface="Mada"/>
                <a:cs typeface="Mada"/>
                <a:sym typeface="Mada"/>
              </a:rPr>
              <a:t>At the end of the first week, a rash may appear on the upper abdomen and on the back as sparse, slightly raised, rose-red spots, which fade on pressure.</a:t>
            </a:r>
            <a:endParaRPr sz="1000">
              <a:solidFill>
                <a:srgbClr val="0B5394"/>
              </a:solidFill>
              <a:latin typeface="Mada"/>
              <a:ea typeface="Mada"/>
              <a:cs typeface="Mada"/>
              <a:sym typeface="Mada"/>
            </a:endParaRPr>
          </a:p>
        </p:txBody>
      </p:sp>
      <p:sp>
        <p:nvSpPr>
          <p:cNvPr id="815" name="Google Shape;815;p28"/>
          <p:cNvSpPr txBox="1"/>
          <p:nvPr/>
        </p:nvSpPr>
        <p:spPr>
          <a:xfrm>
            <a:off x="5001350" y="3197075"/>
            <a:ext cx="2391000" cy="622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Prevention </a:t>
            </a:r>
            <a:endParaRPr b="1" sz="2200">
              <a:highlight>
                <a:schemeClr val="accent4"/>
              </a:highlight>
              <a:latin typeface="Mada"/>
              <a:ea typeface="Mada"/>
              <a:cs typeface="Mada"/>
              <a:sym typeface="Mada"/>
            </a:endParaRPr>
          </a:p>
        </p:txBody>
      </p:sp>
      <p:grpSp>
        <p:nvGrpSpPr>
          <p:cNvPr id="816" name="Google Shape;816;p28"/>
          <p:cNvGrpSpPr/>
          <p:nvPr/>
        </p:nvGrpSpPr>
        <p:grpSpPr>
          <a:xfrm>
            <a:off x="5285082" y="4216104"/>
            <a:ext cx="214610" cy="278528"/>
            <a:chOff x="4630955" y="3996960"/>
            <a:chExt cx="914400" cy="1828808"/>
          </a:xfrm>
        </p:grpSpPr>
        <p:sp>
          <p:nvSpPr>
            <p:cNvPr id="817" name="Google Shape;817;p28"/>
            <p:cNvSpPr/>
            <p:nvPr/>
          </p:nvSpPr>
          <p:spPr>
            <a:xfrm>
              <a:off x="4630955" y="3996960"/>
              <a:ext cx="914400" cy="914400"/>
            </a:xfrm>
            <a:prstGeom prst="rtTriangle">
              <a:avLst/>
            </a:prstGeom>
            <a:solidFill>
              <a:srgbClr val="F3F3F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000000"/>
                </a:solidFill>
                <a:latin typeface="Arial"/>
                <a:ea typeface="Arial"/>
                <a:cs typeface="Arial"/>
                <a:sym typeface="Arial"/>
              </a:endParaRPr>
            </a:p>
          </p:txBody>
        </p:sp>
        <p:sp>
          <p:nvSpPr>
            <p:cNvPr id="818" name="Google Shape;818;p28"/>
            <p:cNvSpPr/>
            <p:nvPr/>
          </p:nvSpPr>
          <p:spPr>
            <a:xfrm rot="5400000">
              <a:off x="4630955" y="4911368"/>
              <a:ext cx="914400" cy="914400"/>
            </a:xfrm>
            <a:prstGeom prst="rtTriangle">
              <a:avLst/>
            </a:prstGeom>
            <a:solidFill>
              <a:srgbClr val="B4A7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sp>
        <p:nvSpPr>
          <p:cNvPr id="819" name="Google Shape;819;p28"/>
          <p:cNvSpPr/>
          <p:nvPr/>
        </p:nvSpPr>
        <p:spPr>
          <a:xfrm>
            <a:off x="602450" y="5420400"/>
            <a:ext cx="3118800" cy="1719600"/>
          </a:xfrm>
          <a:prstGeom prst="roundRect">
            <a:avLst>
              <a:gd fmla="val 16667" name="adj"/>
            </a:avLst>
          </a:prstGeom>
          <a:noFill/>
          <a:ln cap="flat" cmpd="sng" w="28575">
            <a:solidFill>
              <a:schemeClr val="l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Oral, live-attenuated.</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Ages </a:t>
            </a:r>
            <a:r>
              <a:rPr b="1" lang="ar" sz="1200">
                <a:solidFill>
                  <a:schemeClr val="dk1"/>
                </a:solidFill>
                <a:latin typeface="Mada"/>
                <a:ea typeface="Mada"/>
                <a:cs typeface="Mada"/>
                <a:sym typeface="Mada"/>
              </a:rPr>
              <a:t>6</a:t>
            </a:r>
            <a:r>
              <a:rPr lang="ar" sz="1200">
                <a:solidFill>
                  <a:schemeClr val="dk1"/>
                </a:solidFill>
                <a:latin typeface="Mada"/>
                <a:ea typeface="Mada"/>
                <a:cs typeface="Mada"/>
                <a:sym typeface="Mada"/>
              </a:rPr>
              <a:t> and </a:t>
            </a:r>
            <a:r>
              <a:rPr b="1" lang="ar" sz="1200">
                <a:solidFill>
                  <a:schemeClr val="dk1"/>
                </a:solidFill>
                <a:latin typeface="Mada"/>
                <a:ea typeface="Mada"/>
                <a:cs typeface="Mada"/>
                <a:sym typeface="Mada"/>
              </a:rPr>
              <a:t>older</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50-80% protection.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4 pills – one every other day.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Completed</a:t>
            </a:r>
            <a:r>
              <a:rPr lang="ar" sz="1200">
                <a:solidFill>
                  <a:schemeClr val="accent2"/>
                </a:solidFill>
                <a:latin typeface="Mada"/>
                <a:ea typeface="Mada"/>
                <a:cs typeface="Mada"/>
                <a:sym typeface="Mada"/>
              </a:rPr>
              <a:t> </a:t>
            </a:r>
            <a:r>
              <a:rPr b="1" lang="ar" sz="1200">
                <a:solidFill>
                  <a:schemeClr val="accent2"/>
                </a:solidFill>
                <a:latin typeface="Mada"/>
                <a:ea typeface="Mada"/>
                <a:cs typeface="Mada"/>
                <a:sym typeface="Mada"/>
              </a:rPr>
              <a:t>1 week</a:t>
            </a:r>
            <a:r>
              <a:rPr lang="ar" sz="1200">
                <a:solidFill>
                  <a:schemeClr val="dk1"/>
                </a:solidFill>
                <a:latin typeface="Mada"/>
                <a:ea typeface="Mada"/>
                <a:cs typeface="Mada"/>
                <a:sym typeface="Mada"/>
              </a:rPr>
              <a:t> before potential exposure.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Revaccination </a:t>
            </a:r>
            <a:r>
              <a:rPr b="1" lang="ar" sz="1200">
                <a:latin typeface="Mada"/>
                <a:ea typeface="Mada"/>
                <a:cs typeface="Mada"/>
                <a:sym typeface="Mada"/>
              </a:rPr>
              <a:t>every 5 years</a:t>
            </a:r>
            <a:r>
              <a:rPr lang="ar" sz="1200">
                <a:solidFill>
                  <a:schemeClr val="dk1"/>
                </a:solidFill>
                <a:latin typeface="Mada"/>
                <a:ea typeface="Mada"/>
                <a:cs typeface="Mada"/>
                <a:sym typeface="Mada"/>
              </a:rPr>
              <a:t>.</a:t>
            </a:r>
            <a:endParaRPr/>
          </a:p>
        </p:txBody>
      </p:sp>
      <p:sp>
        <p:nvSpPr>
          <p:cNvPr id="820" name="Google Shape;820;p28"/>
          <p:cNvSpPr/>
          <p:nvPr/>
        </p:nvSpPr>
        <p:spPr>
          <a:xfrm rot="10800000">
            <a:off x="1040250" y="5401838"/>
            <a:ext cx="2182200" cy="366900"/>
          </a:xfrm>
          <a:prstGeom prst="round2SameRect">
            <a:avLst>
              <a:gd fmla="val 50000" name="adj1"/>
              <a:gd fmla="val 0" name="adj2"/>
            </a:avLst>
          </a:pr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8"/>
          <p:cNvSpPr txBox="1"/>
          <p:nvPr/>
        </p:nvSpPr>
        <p:spPr>
          <a:xfrm>
            <a:off x="1055507" y="5377625"/>
            <a:ext cx="21822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solidFill>
                  <a:schemeClr val="lt1"/>
                </a:solidFill>
                <a:latin typeface="Mada"/>
                <a:ea typeface="Mada"/>
                <a:cs typeface="Mada"/>
                <a:sym typeface="Mada"/>
              </a:rPr>
              <a:t>Vivotif®</a:t>
            </a:r>
            <a:endParaRPr sz="1600">
              <a:solidFill>
                <a:schemeClr val="lt1"/>
              </a:solidFill>
            </a:endParaRPr>
          </a:p>
        </p:txBody>
      </p:sp>
      <p:sp>
        <p:nvSpPr>
          <p:cNvPr id="822" name="Google Shape;822;p28"/>
          <p:cNvSpPr txBox="1"/>
          <p:nvPr/>
        </p:nvSpPr>
        <p:spPr>
          <a:xfrm>
            <a:off x="247500" y="4637938"/>
            <a:ext cx="3225600" cy="460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Vaccines </a:t>
            </a:r>
            <a:endParaRPr b="1" sz="2200">
              <a:highlight>
                <a:schemeClr val="accent4"/>
              </a:highlight>
              <a:latin typeface="Mada"/>
              <a:ea typeface="Mada"/>
              <a:cs typeface="Mada"/>
              <a:sym typeface="Mada"/>
            </a:endParaRPr>
          </a:p>
        </p:txBody>
      </p:sp>
      <p:sp>
        <p:nvSpPr>
          <p:cNvPr id="823" name="Google Shape;823;p28"/>
          <p:cNvSpPr/>
          <p:nvPr/>
        </p:nvSpPr>
        <p:spPr>
          <a:xfrm>
            <a:off x="4052200" y="5455650"/>
            <a:ext cx="3118800" cy="1719600"/>
          </a:xfrm>
          <a:prstGeom prst="roundRect">
            <a:avLst>
              <a:gd fmla="val 16667" name="adj"/>
            </a:avLst>
          </a:prstGeom>
          <a:noFill/>
          <a:ln cap="flat" cmpd="sng" w="28575">
            <a:solidFill>
              <a:schemeClr val="l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Capsular polysaccharide (IM).</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Ages </a:t>
            </a:r>
            <a:r>
              <a:rPr b="1" lang="ar" sz="1200">
                <a:solidFill>
                  <a:schemeClr val="dk1"/>
                </a:solidFill>
                <a:latin typeface="Mada"/>
                <a:ea typeface="Mada"/>
                <a:cs typeface="Mada"/>
                <a:sym typeface="Mada"/>
              </a:rPr>
              <a:t>2</a:t>
            </a:r>
            <a:r>
              <a:rPr lang="ar" sz="1200">
                <a:solidFill>
                  <a:schemeClr val="dk1"/>
                </a:solidFill>
                <a:latin typeface="Mada"/>
                <a:ea typeface="Mada"/>
                <a:cs typeface="Mada"/>
                <a:sym typeface="Mada"/>
              </a:rPr>
              <a:t> and </a:t>
            </a:r>
            <a:r>
              <a:rPr b="1" lang="ar" sz="1200">
                <a:solidFill>
                  <a:schemeClr val="dk1"/>
                </a:solidFill>
                <a:latin typeface="Mada"/>
                <a:ea typeface="Mada"/>
                <a:cs typeface="Mada"/>
                <a:sym typeface="Mada"/>
              </a:rPr>
              <a:t>older</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50-80% protection.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Single 0.5ml injection.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accent2"/>
                </a:solidFill>
                <a:latin typeface="Mada"/>
                <a:ea typeface="Mada"/>
                <a:cs typeface="Mada"/>
                <a:sym typeface="Mada"/>
              </a:rPr>
              <a:t>2 weeks</a:t>
            </a:r>
            <a:r>
              <a:rPr lang="ar" sz="1200">
                <a:solidFill>
                  <a:schemeClr val="dk1"/>
                </a:solidFill>
                <a:latin typeface="Mada"/>
                <a:ea typeface="Mada"/>
                <a:cs typeface="Mada"/>
                <a:sym typeface="Mada"/>
              </a:rPr>
              <a:t> before exposure.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Booster </a:t>
            </a:r>
            <a:r>
              <a:rPr b="1" lang="ar" sz="1200">
                <a:solidFill>
                  <a:schemeClr val="dk1"/>
                </a:solidFill>
                <a:latin typeface="Mada"/>
                <a:ea typeface="Mada"/>
                <a:cs typeface="Mada"/>
                <a:sym typeface="Mada"/>
              </a:rPr>
              <a:t>every 2 years</a:t>
            </a:r>
            <a:r>
              <a:rPr lang="ar" sz="1200">
                <a:solidFill>
                  <a:schemeClr val="dk1"/>
                </a:solidFill>
                <a:latin typeface="Mada"/>
                <a:ea typeface="Mada"/>
                <a:cs typeface="Mada"/>
                <a:sym typeface="Mada"/>
              </a:rPr>
              <a:t>.</a:t>
            </a:r>
            <a:endParaRPr/>
          </a:p>
        </p:txBody>
      </p:sp>
      <p:sp>
        <p:nvSpPr>
          <p:cNvPr id="824" name="Google Shape;824;p28"/>
          <p:cNvSpPr/>
          <p:nvPr/>
        </p:nvSpPr>
        <p:spPr>
          <a:xfrm rot="10800000">
            <a:off x="4490000" y="5437088"/>
            <a:ext cx="2182200" cy="366900"/>
          </a:xfrm>
          <a:prstGeom prst="round2SameRect">
            <a:avLst>
              <a:gd fmla="val 50000" name="adj1"/>
              <a:gd fmla="val 0" name="adj2"/>
            </a:avLst>
          </a:pr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8"/>
          <p:cNvSpPr txBox="1"/>
          <p:nvPr/>
        </p:nvSpPr>
        <p:spPr>
          <a:xfrm>
            <a:off x="4535757" y="5440175"/>
            <a:ext cx="2182200" cy="36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600">
                <a:solidFill>
                  <a:schemeClr val="lt1"/>
                </a:solidFill>
                <a:latin typeface="Mada"/>
                <a:ea typeface="Mada"/>
                <a:cs typeface="Mada"/>
                <a:sym typeface="Mada"/>
              </a:rPr>
              <a:t>Typhim Vi®</a:t>
            </a:r>
            <a:endParaRPr sz="1600">
              <a:solidFill>
                <a:schemeClr val="lt1"/>
              </a:solidFill>
            </a:endParaRPr>
          </a:p>
        </p:txBody>
      </p:sp>
      <p:sp>
        <p:nvSpPr>
          <p:cNvPr id="826" name="Google Shape;826;p28"/>
          <p:cNvSpPr txBox="1"/>
          <p:nvPr/>
        </p:nvSpPr>
        <p:spPr>
          <a:xfrm>
            <a:off x="1473218" y="7127825"/>
            <a:ext cx="4709100" cy="5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Rabies</a:t>
            </a:r>
            <a:r>
              <a:rPr b="1" baseline="30000" lang="ar" sz="2600">
                <a:latin typeface="Mada"/>
                <a:ea typeface="Mada"/>
                <a:cs typeface="Mada"/>
                <a:sym typeface="Mada"/>
              </a:rPr>
              <a:t>2</a:t>
            </a:r>
            <a:endParaRPr b="1" baseline="30000"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pic>
        <p:nvPicPr>
          <p:cNvPr id="827" name="Google Shape;827;p28"/>
          <p:cNvPicPr preferRelativeResize="0"/>
          <p:nvPr/>
        </p:nvPicPr>
        <p:blipFill rotWithShape="1">
          <a:blip r:embed="rId4">
            <a:alphaModFix/>
          </a:blip>
          <a:srcRect b="2695" l="0" r="2018" t="0"/>
          <a:stretch/>
        </p:blipFill>
        <p:spPr>
          <a:xfrm>
            <a:off x="5760191" y="7764588"/>
            <a:ext cx="1535399" cy="1065226"/>
          </a:xfrm>
          <a:prstGeom prst="rect">
            <a:avLst/>
          </a:prstGeom>
          <a:noFill/>
          <a:ln>
            <a:noFill/>
          </a:ln>
        </p:spPr>
      </p:pic>
      <p:sp>
        <p:nvSpPr>
          <p:cNvPr id="828" name="Google Shape;828;p28"/>
          <p:cNvSpPr txBox="1"/>
          <p:nvPr/>
        </p:nvSpPr>
        <p:spPr>
          <a:xfrm>
            <a:off x="208375" y="7713475"/>
            <a:ext cx="5313900" cy="801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Found globally.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Consider vaccination</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If potential exposure to wild animals (especially dogs).</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Prolonged exposure where endemic.</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
        <p:nvSpPr>
          <p:cNvPr id="829" name="Google Shape;829;p28"/>
          <p:cNvSpPr txBox="1"/>
          <p:nvPr/>
        </p:nvSpPr>
        <p:spPr>
          <a:xfrm>
            <a:off x="205425" y="8835491"/>
            <a:ext cx="2514000" cy="9219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Mada"/>
              <a:buChar char="●"/>
            </a:pPr>
            <a:r>
              <a:rPr lang="ar" sz="1000">
                <a:solidFill>
                  <a:schemeClr val="dk1"/>
                </a:solidFill>
                <a:latin typeface="Mada"/>
                <a:ea typeface="Mada"/>
                <a:cs typeface="Mada"/>
                <a:sym typeface="Mada"/>
              </a:rPr>
              <a:t>Series of 3 at </a:t>
            </a:r>
            <a:r>
              <a:rPr b="1" lang="ar" sz="1000">
                <a:solidFill>
                  <a:schemeClr val="accent2"/>
                </a:solidFill>
                <a:latin typeface="Mada"/>
                <a:ea typeface="Mada"/>
                <a:cs typeface="Mada"/>
                <a:sym typeface="Mada"/>
              </a:rPr>
              <a:t>0</a:t>
            </a:r>
            <a:r>
              <a:rPr lang="ar" sz="1000">
                <a:solidFill>
                  <a:schemeClr val="dk1"/>
                </a:solidFill>
                <a:latin typeface="Mada"/>
                <a:ea typeface="Mada"/>
                <a:cs typeface="Mada"/>
                <a:sym typeface="Mada"/>
              </a:rPr>
              <a:t>, </a:t>
            </a:r>
            <a:r>
              <a:rPr b="1" lang="ar" sz="1000">
                <a:solidFill>
                  <a:schemeClr val="accent2"/>
                </a:solidFill>
                <a:latin typeface="Mada"/>
                <a:ea typeface="Mada"/>
                <a:cs typeface="Mada"/>
                <a:sym typeface="Mada"/>
              </a:rPr>
              <a:t>7</a:t>
            </a:r>
            <a:r>
              <a:rPr lang="ar" sz="1000">
                <a:solidFill>
                  <a:schemeClr val="dk1"/>
                </a:solidFill>
                <a:latin typeface="Mada"/>
                <a:ea typeface="Mada"/>
                <a:cs typeface="Mada"/>
                <a:sym typeface="Mada"/>
              </a:rPr>
              <a:t> and </a:t>
            </a:r>
            <a:r>
              <a:rPr b="1" lang="ar" sz="1000">
                <a:solidFill>
                  <a:schemeClr val="accent2"/>
                </a:solidFill>
                <a:latin typeface="Mada"/>
                <a:ea typeface="Mada"/>
                <a:cs typeface="Mada"/>
                <a:sym typeface="Mada"/>
              </a:rPr>
              <a:t>21-28 days</a:t>
            </a:r>
            <a:r>
              <a:rPr lang="ar" sz="1000">
                <a:solidFill>
                  <a:schemeClr val="dk1"/>
                </a:solidFill>
                <a:latin typeface="Mada"/>
                <a:ea typeface="Mada"/>
                <a:cs typeface="Mada"/>
                <a:sym typeface="Mada"/>
              </a:rPr>
              <a:t>.</a:t>
            </a:r>
            <a:endParaRPr sz="1000">
              <a:solidFill>
                <a:schemeClr val="dk1"/>
              </a:solidFill>
              <a:latin typeface="Mada"/>
              <a:ea typeface="Mada"/>
              <a:cs typeface="Mada"/>
              <a:sym typeface="Mada"/>
            </a:endParaRPr>
          </a:p>
          <a:p>
            <a:pPr indent="-292100" lvl="0" marL="457200" rtl="0" algn="l">
              <a:spcBef>
                <a:spcPts val="0"/>
              </a:spcBef>
              <a:spcAft>
                <a:spcPts val="0"/>
              </a:spcAft>
              <a:buSzPts val="1000"/>
              <a:buFont typeface="Mada"/>
              <a:buChar char="●"/>
            </a:pPr>
            <a:r>
              <a:rPr lang="ar" sz="1000">
                <a:solidFill>
                  <a:schemeClr val="dk1"/>
                </a:solidFill>
                <a:latin typeface="Mada"/>
                <a:ea typeface="Mada"/>
                <a:cs typeface="Mada"/>
                <a:sym typeface="Mada"/>
              </a:rPr>
              <a:t>2 vaccines available:</a:t>
            </a:r>
            <a:endParaRPr sz="1000">
              <a:solidFill>
                <a:schemeClr val="dk1"/>
              </a:solidFill>
              <a:latin typeface="Mada"/>
              <a:ea typeface="Mada"/>
              <a:cs typeface="Mada"/>
              <a:sym typeface="Mada"/>
            </a:endParaRPr>
          </a:p>
          <a:p>
            <a:pPr indent="-292100" lvl="0" marL="9144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Imovax®</a:t>
            </a:r>
            <a:endParaRPr sz="1000">
              <a:solidFill>
                <a:schemeClr val="dk1"/>
              </a:solidFill>
              <a:latin typeface="Mada"/>
              <a:ea typeface="Mada"/>
              <a:cs typeface="Mada"/>
              <a:sym typeface="Mada"/>
            </a:endParaRPr>
          </a:p>
          <a:p>
            <a:pPr indent="-292100" lvl="0" marL="9144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Rabavert®</a:t>
            </a:r>
            <a:endParaRPr sz="1000">
              <a:solidFill>
                <a:schemeClr val="dk1"/>
              </a:solidFill>
              <a:latin typeface="Mada"/>
              <a:ea typeface="Mada"/>
              <a:cs typeface="Mada"/>
              <a:sym typeface="Mada"/>
            </a:endParaRPr>
          </a:p>
        </p:txBody>
      </p:sp>
      <p:sp>
        <p:nvSpPr>
          <p:cNvPr id="830" name="Google Shape;830;p28"/>
          <p:cNvSpPr txBox="1"/>
          <p:nvPr/>
        </p:nvSpPr>
        <p:spPr>
          <a:xfrm>
            <a:off x="2719425" y="8829825"/>
            <a:ext cx="3316800" cy="10290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Mada"/>
              <a:buChar char="●"/>
            </a:pPr>
            <a:r>
              <a:rPr b="1" lang="ar" sz="1000">
                <a:solidFill>
                  <a:schemeClr val="dk1"/>
                </a:solidFill>
                <a:latin typeface="Mada"/>
                <a:ea typeface="Mada"/>
                <a:cs typeface="Mada"/>
                <a:sym typeface="Mada"/>
              </a:rPr>
              <a:t>Rabies Immunoglobulin</a:t>
            </a:r>
            <a:r>
              <a:rPr lang="ar" sz="1000">
                <a:solidFill>
                  <a:schemeClr val="dk1"/>
                </a:solidFill>
                <a:latin typeface="Mada"/>
                <a:ea typeface="Mada"/>
                <a:cs typeface="Mada"/>
                <a:sym typeface="Mada"/>
              </a:rPr>
              <a:t> (RIG) </a:t>
            </a:r>
            <a:r>
              <a:rPr lang="ar" sz="1000">
                <a:solidFill>
                  <a:srgbClr val="CC0000"/>
                </a:solidFill>
                <a:latin typeface="Mada"/>
                <a:ea typeface="Mada"/>
                <a:cs typeface="Mada"/>
                <a:sym typeface="Mada"/>
              </a:rPr>
              <a:t>plus</a:t>
            </a:r>
            <a:r>
              <a:rPr lang="ar" sz="1000">
                <a:solidFill>
                  <a:schemeClr val="dk1"/>
                </a:solidFill>
                <a:latin typeface="Mada"/>
                <a:ea typeface="Mada"/>
                <a:cs typeface="Mada"/>
                <a:sym typeface="Mada"/>
              </a:rPr>
              <a:t> </a:t>
            </a:r>
            <a:r>
              <a:rPr b="1" lang="ar" sz="1000">
                <a:solidFill>
                  <a:schemeClr val="dk1"/>
                </a:solidFill>
                <a:latin typeface="Mada"/>
                <a:ea typeface="Mada"/>
                <a:cs typeface="Mada"/>
                <a:sym typeface="Mada"/>
              </a:rPr>
              <a:t>vaccine</a:t>
            </a:r>
            <a:r>
              <a:rPr lang="ar" sz="1000">
                <a:solidFill>
                  <a:schemeClr val="dk1"/>
                </a:solidFill>
                <a:latin typeface="Mada"/>
                <a:ea typeface="Mada"/>
                <a:cs typeface="Mada"/>
                <a:sym typeface="Mada"/>
              </a:rPr>
              <a:t>: </a:t>
            </a:r>
            <a:endParaRPr sz="1000">
              <a:solidFill>
                <a:schemeClr val="dk1"/>
              </a:solidFill>
              <a:latin typeface="Mada"/>
              <a:ea typeface="Mada"/>
              <a:cs typeface="Mada"/>
              <a:sym typeface="Mada"/>
            </a:endParaRPr>
          </a:p>
          <a:p>
            <a:pPr indent="-292100" lvl="0" marL="9144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RIG days </a:t>
            </a:r>
            <a:r>
              <a:rPr b="1" lang="ar" sz="1000">
                <a:solidFill>
                  <a:schemeClr val="accent2"/>
                </a:solidFill>
                <a:latin typeface="Mada"/>
                <a:ea typeface="Mada"/>
                <a:cs typeface="Mada"/>
                <a:sym typeface="Mada"/>
              </a:rPr>
              <a:t>0</a:t>
            </a:r>
            <a:r>
              <a:rPr lang="ar" sz="1000">
                <a:solidFill>
                  <a:schemeClr val="dk1"/>
                </a:solidFill>
                <a:latin typeface="Mada"/>
                <a:ea typeface="Mada"/>
                <a:cs typeface="Mada"/>
                <a:sym typeface="Mada"/>
              </a:rPr>
              <a:t>, </a:t>
            </a:r>
            <a:r>
              <a:rPr b="1" lang="ar" sz="1000">
                <a:solidFill>
                  <a:schemeClr val="accent2"/>
                </a:solidFill>
                <a:latin typeface="Mada"/>
                <a:ea typeface="Mada"/>
                <a:cs typeface="Mada"/>
                <a:sym typeface="Mada"/>
              </a:rPr>
              <a:t>4</a:t>
            </a:r>
            <a:r>
              <a:rPr lang="ar" sz="1000">
                <a:solidFill>
                  <a:schemeClr val="dk1"/>
                </a:solidFill>
                <a:latin typeface="Mada"/>
                <a:ea typeface="Mada"/>
                <a:cs typeface="Mada"/>
                <a:sym typeface="Mada"/>
              </a:rPr>
              <a:t>.</a:t>
            </a:r>
            <a:endParaRPr sz="1000">
              <a:solidFill>
                <a:schemeClr val="dk1"/>
              </a:solidFill>
              <a:latin typeface="Mada"/>
              <a:ea typeface="Mada"/>
              <a:cs typeface="Mada"/>
              <a:sym typeface="Mada"/>
            </a:endParaRPr>
          </a:p>
          <a:p>
            <a:pPr indent="-292100" lvl="0" marL="9144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Vaccine days </a:t>
            </a:r>
            <a:r>
              <a:rPr b="1" lang="ar" sz="1000">
                <a:solidFill>
                  <a:schemeClr val="accent2"/>
                </a:solidFill>
                <a:latin typeface="Mada"/>
                <a:ea typeface="Mada"/>
                <a:cs typeface="Mada"/>
                <a:sym typeface="Mada"/>
              </a:rPr>
              <a:t>0</a:t>
            </a:r>
            <a:r>
              <a:rPr lang="ar" sz="1000">
                <a:solidFill>
                  <a:schemeClr val="dk1"/>
                </a:solidFill>
                <a:latin typeface="Mada"/>
                <a:ea typeface="Mada"/>
                <a:cs typeface="Mada"/>
                <a:sym typeface="Mada"/>
              </a:rPr>
              <a:t>, </a:t>
            </a:r>
            <a:r>
              <a:rPr b="1" lang="ar" sz="1000">
                <a:solidFill>
                  <a:schemeClr val="accent2"/>
                </a:solidFill>
                <a:latin typeface="Mada"/>
                <a:ea typeface="Mada"/>
                <a:cs typeface="Mada"/>
                <a:sym typeface="Mada"/>
              </a:rPr>
              <a:t>3</a:t>
            </a:r>
            <a:r>
              <a:rPr lang="ar" sz="1000">
                <a:solidFill>
                  <a:schemeClr val="dk1"/>
                </a:solidFill>
                <a:latin typeface="Mada"/>
                <a:ea typeface="Mada"/>
                <a:cs typeface="Mada"/>
                <a:sym typeface="Mada"/>
              </a:rPr>
              <a:t>, </a:t>
            </a:r>
            <a:r>
              <a:rPr b="1" lang="ar" sz="1000">
                <a:solidFill>
                  <a:schemeClr val="accent2"/>
                </a:solidFill>
                <a:latin typeface="Mada"/>
                <a:ea typeface="Mada"/>
                <a:cs typeface="Mada"/>
                <a:sym typeface="Mada"/>
              </a:rPr>
              <a:t>7</a:t>
            </a:r>
            <a:r>
              <a:rPr lang="ar" sz="1000">
                <a:solidFill>
                  <a:schemeClr val="dk1"/>
                </a:solidFill>
                <a:latin typeface="Mada"/>
                <a:ea typeface="Mada"/>
                <a:cs typeface="Mada"/>
                <a:sym typeface="Mada"/>
              </a:rPr>
              <a:t>,</a:t>
            </a:r>
            <a:r>
              <a:rPr b="1" lang="ar" sz="1000">
                <a:solidFill>
                  <a:schemeClr val="accent2"/>
                </a:solidFill>
                <a:latin typeface="Mada"/>
                <a:ea typeface="Mada"/>
                <a:cs typeface="Mada"/>
                <a:sym typeface="Mada"/>
              </a:rPr>
              <a:t>14</a:t>
            </a:r>
            <a:r>
              <a:rPr lang="ar" sz="1000">
                <a:solidFill>
                  <a:schemeClr val="dk1"/>
                </a:solidFill>
                <a:latin typeface="Mada"/>
                <a:ea typeface="Mada"/>
                <a:cs typeface="Mada"/>
                <a:sym typeface="Mada"/>
              </a:rPr>
              <a:t>.</a:t>
            </a:r>
            <a:endParaRPr sz="1000">
              <a:solidFill>
                <a:schemeClr val="dk1"/>
              </a:solidFill>
              <a:latin typeface="Mada"/>
              <a:ea typeface="Mada"/>
              <a:cs typeface="Mada"/>
              <a:sym typeface="Mada"/>
            </a:endParaRPr>
          </a:p>
          <a:p>
            <a:pPr indent="-292100" lvl="0" marL="457200" rtl="0" algn="l">
              <a:spcBef>
                <a:spcPts val="0"/>
              </a:spcBef>
              <a:spcAft>
                <a:spcPts val="0"/>
              </a:spcAft>
              <a:buSzPts val="1000"/>
              <a:buFont typeface="Mada"/>
              <a:buChar char="●"/>
            </a:pPr>
            <a:r>
              <a:rPr lang="ar" sz="1000">
                <a:solidFill>
                  <a:schemeClr val="dk1"/>
                </a:solidFill>
                <a:latin typeface="Mada"/>
                <a:ea typeface="Mada"/>
                <a:cs typeface="Mada"/>
                <a:sym typeface="Mada"/>
              </a:rPr>
              <a:t>If had vaccine:</a:t>
            </a:r>
            <a:endParaRPr sz="1000">
              <a:solidFill>
                <a:schemeClr val="dk1"/>
              </a:solidFill>
              <a:latin typeface="Mada"/>
              <a:ea typeface="Mada"/>
              <a:cs typeface="Mada"/>
              <a:sym typeface="Mada"/>
            </a:endParaRPr>
          </a:p>
          <a:p>
            <a:pPr indent="-292100" lvl="0" marL="9144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No RIG needed.</a:t>
            </a:r>
            <a:endParaRPr sz="1000">
              <a:solidFill>
                <a:schemeClr val="dk1"/>
              </a:solidFill>
              <a:latin typeface="Mada"/>
              <a:ea typeface="Mada"/>
              <a:cs typeface="Mada"/>
              <a:sym typeface="Mada"/>
            </a:endParaRPr>
          </a:p>
          <a:p>
            <a:pPr indent="-292100" lvl="0" marL="9144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Vaccine days </a:t>
            </a:r>
            <a:r>
              <a:rPr b="1" lang="ar" sz="1000">
                <a:solidFill>
                  <a:schemeClr val="accent2"/>
                </a:solidFill>
                <a:latin typeface="Mada"/>
                <a:ea typeface="Mada"/>
                <a:cs typeface="Mada"/>
                <a:sym typeface="Mada"/>
              </a:rPr>
              <a:t>0</a:t>
            </a:r>
            <a:r>
              <a:rPr lang="ar" sz="1000">
                <a:solidFill>
                  <a:schemeClr val="dk1"/>
                </a:solidFill>
                <a:latin typeface="Mada"/>
                <a:ea typeface="Mada"/>
                <a:cs typeface="Mada"/>
                <a:sym typeface="Mada"/>
              </a:rPr>
              <a:t> and </a:t>
            </a:r>
            <a:r>
              <a:rPr b="1" lang="ar" sz="1000">
                <a:solidFill>
                  <a:schemeClr val="accent2"/>
                </a:solidFill>
                <a:latin typeface="Mada"/>
                <a:ea typeface="Mada"/>
                <a:cs typeface="Mada"/>
                <a:sym typeface="Mada"/>
              </a:rPr>
              <a:t>3</a:t>
            </a:r>
            <a:r>
              <a:rPr lang="ar" sz="1000">
                <a:solidFill>
                  <a:schemeClr val="dk1"/>
                </a:solidFill>
                <a:latin typeface="Mada"/>
                <a:ea typeface="Mada"/>
                <a:cs typeface="Mada"/>
                <a:sym typeface="Mada"/>
              </a:rPr>
              <a:t>.</a:t>
            </a:r>
            <a:endParaRPr sz="1000">
              <a:solidFill>
                <a:schemeClr val="dk1"/>
              </a:solidFill>
              <a:latin typeface="Mada"/>
              <a:ea typeface="Mada"/>
              <a:cs typeface="Mada"/>
              <a:sym typeface="Mada"/>
            </a:endParaRPr>
          </a:p>
        </p:txBody>
      </p:sp>
      <p:cxnSp>
        <p:nvCxnSpPr>
          <p:cNvPr id="831" name="Google Shape;831;p28"/>
          <p:cNvCxnSpPr/>
          <p:nvPr/>
        </p:nvCxnSpPr>
        <p:spPr>
          <a:xfrm flipH="1" rot="10800000">
            <a:off x="1401800" y="7669274"/>
            <a:ext cx="4827000" cy="12000"/>
          </a:xfrm>
          <a:prstGeom prst="straightConnector1">
            <a:avLst/>
          </a:prstGeom>
          <a:noFill/>
          <a:ln cap="flat" cmpd="sng" w="38100">
            <a:solidFill>
              <a:srgbClr val="674EA7"/>
            </a:solidFill>
            <a:prstDash val="solid"/>
            <a:round/>
            <a:headEnd len="med" w="med" type="diamond"/>
            <a:tailEnd len="med" w="med" type="diamond"/>
          </a:ln>
        </p:spPr>
      </p:cxnSp>
      <p:sp>
        <p:nvSpPr>
          <p:cNvPr id="832" name="Google Shape;832;p28"/>
          <p:cNvSpPr txBox="1"/>
          <p:nvPr>
            <p:ph idx="12" type="sldNum"/>
          </p:nvPr>
        </p:nvSpPr>
        <p:spPr>
          <a:xfrm>
            <a:off x="7020050" y="0"/>
            <a:ext cx="540000" cy="562200"/>
          </a:xfrm>
          <a:prstGeom prst="rect">
            <a:avLst/>
          </a:prstGeom>
          <a:solidFill>
            <a:schemeClr val="accent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b="1" lang="ar" sz="1700">
                <a:solidFill>
                  <a:schemeClr val="lt1"/>
                </a:solidFill>
                <a:latin typeface="Exo"/>
                <a:ea typeface="Exo"/>
                <a:cs typeface="Exo"/>
                <a:sym typeface="Exo"/>
              </a:rPr>
              <a:t>‹#›</a:t>
            </a:fld>
            <a:endParaRPr b="1" sz="1700">
              <a:solidFill>
                <a:schemeClr val="lt1"/>
              </a:solidFill>
              <a:latin typeface="Exo"/>
              <a:ea typeface="Exo"/>
              <a:cs typeface="Exo"/>
              <a:sym typeface="Exo"/>
            </a:endParaRPr>
          </a:p>
        </p:txBody>
      </p:sp>
      <p:sp>
        <p:nvSpPr>
          <p:cNvPr id="833" name="Google Shape;833;p28"/>
          <p:cNvSpPr txBox="1"/>
          <p:nvPr/>
        </p:nvSpPr>
        <p:spPr>
          <a:xfrm>
            <a:off x="8900" y="9940800"/>
            <a:ext cx="7416600" cy="729300"/>
          </a:xfrm>
          <a:prstGeom prst="rect">
            <a:avLst/>
          </a:prstGeom>
          <a:noFill/>
          <a:ln>
            <a:noFill/>
          </a:ln>
        </p:spPr>
        <p:txBody>
          <a:bodyPr anchorCtr="0" anchor="t" bIns="91425" lIns="91425" spcFirstLastPara="1" rIns="91425" wrap="square" tIns="91425">
            <a:noAutofit/>
          </a:bodyPr>
          <a:lstStyle/>
          <a:p>
            <a:pPr indent="-273050" lvl="0" marL="457200" rtl="0" algn="l">
              <a:spcBef>
                <a:spcPts val="0"/>
              </a:spcBef>
              <a:spcAft>
                <a:spcPts val="0"/>
              </a:spcAft>
              <a:buClr>
                <a:srgbClr val="0B5394"/>
              </a:buClr>
              <a:buSzPts val="700"/>
              <a:buFont typeface="Mada"/>
              <a:buAutoNum type="arabicPeriod"/>
            </a:pPr>
            <a:r>
              <a:rPr lang="ar" sz="700">
                <a:solidFill>
                  <a:srgbClr val="0B5394"/>
                </a:solidFill>
                <a:latin typeface="Mada"/>
                <a:ea typeface="Mada"/>
                <a:cs typeface="Mada"/>
                <a:sym typeface="Mada"/>
              </a:rPr>
              <a:t>The temperature rises in a stepladder fashion for 4 or 5 days with malaise, increasing headache, drowsiness and aching in the limbs. Constipation may be caused by swelling of lymphoid tissue around the ileocaecal junction, although in children diarrhoea and vomiting may be prominent early in the illness.</a:t>
            </a:r>
            <a:endParaRPr sz="700">
              <a:solidFill>
                <a:srgbClr val="0B5394"/>
              </a:solidFill>
              <a:latin typeface="Mada"/>
              <a:ea typeface="Mada"/>
              <a:cs typeface="Mada"/>
              <a:sym typeface="Mada"/>
            </a:endParaRPr>
          </a:p>
          <a:p>
            <a:pPr indent="-273050" lvl="0" marL="457200" rtl="0" algn="l">
              <a:spcBef>
                <a:spcPts val="0"/>
              </a:spcBef>
              <a:spcAft>
                <a:spcPts val="0"/>
              </a:spcAft>
              <a:buClr>
                <a:srgbClr val="0B5394"/>
              </a:buClr>
              <a:buSzPts val="700"/>
              <a:buFont typeface="Mada"/>
              <a:buAutoNum type="arabicPeriod"/>
            </a:pPr>
            <a:r>
              <a:rPr lang="ar" sz="700">
                <a:solidFill>
                  <a:srgbClr val="0B5394"/>
                </a:solidFill>
                <a:latin typeface="Mada"/>
                <a:ea typeface="Mada"/>
                <a:cs typeface="Mada"/>
                <a:sym typeface="Mada"/>
              </a:rPr>
              <a:t>Rabies is caused by a rhabdovirus that infects the central nervous tissue and salivary glands of a wide range of mammals, and is usually conveyed by saliva through bites or licks on abrasions or on intact  mucous membranes. Humans are most frequently infected from dogs and bats.</a:t>
            </a:r>
            <a:endParaRPr sz="700">
              <a:solidFill>
                <a:srgbClr val="0B5394"/>
              </a:solidFill>
              <a:latin typeface="Mada"/>
              <a:ea typeface="Mada"/>
              <a:cs typeface="Mada"/>
              <a:sym typeface="Mada"/>
            </a:endParaRPr>
          </a:p>
          <a:p>
            <a:pPr indent="-273050" lvl="0" marL="457200" rtl="0" algn="l">
              <a:spcBef>
                <a:spcPts val="0"/>
              </a:spcBef>
              <a:spcAft>
                <a:spcPts val="0"/>
              </a:spcAft>
              <a:buClr>
                <a:srgbClr val="0B5394"/>
              </a:buClr>
              <a:buSzPts val="700"/>
              <a:buFont typeface="Mada"/>
              <a:buAutoNum type="arabicPeriod"/>
            </a:pPr>
            <a:r>
              <a:rPr lang="ar" sz="700">
                <a:solidFill>
                  <a:srgbClr val="0B5394"/>
                </a:solidFill>
                <a:latin typeface="Mada"/>
                <a:ea typeface="Mada"/>
                <a:cs typeface="Mada"/>
                <a:sym typeface="Mada"/>
              </a:rPr>
              <a:t>Pre-exposure prophylaxis is required by those who handle potentially infected animals professionally, those who work with  rabies virus in laboratories and those who live at special risk in rabies-endemic areas.</a:t>
            </a:r>
            <a:endParaRPr sz="700">
              <a:solidFill>
                <a:srgbClr val="0B5394"/>
              </a:solidFill>
              <a:latin typeface="Mada"/>
              <a:ea typeface="Mada"/>
              <a:cs typeface="Mada"/>
              <a:sym typeface="Mada"/>
            </a:endParaRPr>
          </a:p>
        </p:txBody>
      </p:sp>
      <p:sp>
        <p:nvSpPr>
          <p:cNvPr id="834" name="Google Shape;834;p28"/>
          <p:cNvSpPr txBox="1"/>
          <p:nvPr/>
        </p:nvSpPr>
        <p:spPr>
          <a:xfrm>
            <a:off x="247500" y="3637725"/>
            <a:ext cx="4905600" cy="1065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Oral rehydration.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Antibiotics:</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b="1" lang="ar" sz="1200">
                <a:solidFill>
                  <a:schemeClr val="dk1"/>
                </a:solidFill>
                <a:latin typeface="Mada"/>
                <a:ea typeface="Mada"/>
                <a:cs typeface="Mada"/>
                <a:sym typeface="Mada"/>
              </a:rPr>
              <a:t>3rd generation cephalosporin</a:t>
            </a:r>
            <a:r>
              <a:rPr lang="ar" sz="1200">
                <a:solidFill>
                  <a:schemeClr val="dk1"/>
                </a:solidFill>
                <a:latin typeface="Mada"/>
                <a:ea typeface="Mada"/>
                <a:cs typeface="Mada"/>
                <a:sym typeface="Mada"/>
              </a:rPr>
              <a:t> (10-14 days).</a:t>
            </a:r>
            <a:endParaRPr sz="1200">
              <a:solidFill>
                <a:schemeClr val="dk1"/>
              </a:solidFill>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Azithromycin Ciprofloxacin only if no resistance (7-10 days).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Steroids in severe cases.</a:t>
            </a:r>
            <a:endParaRPr sz="1200">
              <a:latin typeface="Mada"/>
              <a:ea typeface="Mada"/>
              <a:cs typeface="Mada"/>
              <a:sym typeface="Mada"/>
            </a:endParaRPr>
          </a:p>
        </p:txBody>
      </p:sp>
      <p:sp>
        <p:nvSpPr>
          <p:cNvPr id="835" name="Google Shape;835;p28"/>
          <p:cNvSpPr txBox="1"/>
          <p:nvPr/>
        </p:nvSpPr>
        <p:spPr>
          <a:xfrm>
            <a:off x="258325" y="3197150"/>
            <a:ext cx="3225600" cy="622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Treatment</a:t>
            </a:r>
            <a:r>
              <a:rPr b="1" lang="ar" sz="2200">
                <a:highlight>
                  <a:schemeClr val="accent4"/>
                </a:highlight>
                <a:latin typeface="Mada"/>
                <a:ea typeface="Mada"/>
                <a:cs typeface="Mada"/>
                <a:sym typeface="Mada"/>
              </a:rPr>
              <a:t> </a:t>
            </a:r>
            <a:endParaRPr b="1" sz="2200">
              <a:highlight>
                <a:schemeClr val="accent4"/>
              </a:highlight>
              <a:latin typeface="Mada"/>
              <a:ea typeface="Mada"/>
              <a:cs typeface="Mada"/>
              <a:sym typeface="Mada"/>
            </a:endParaRPr>
          </a:p>
        </p:txBody>
      </p:sp>
      <p:grpSp>
        <p:nvGrpSpPr>
          <p:cNvPr id="836" name="Google Shape;836;p28"/>
          <p:cNvGrpSpPr/>
          <p:nvPr/>
        </p:nvGrpSpPr>
        <p:grpSpPr>
          <a:xfrm>
            <a:off x="5285082" y="4591342"/>
            <a:ext cx="214610" cy="278528"/>
            <a:chOff x="4630955" y="3996960"/>
            <a:chExt cx="914400" cy="1828808"/>
          </a:xfrm>
        </p:grpSpPr>
        <p:sp>
          <p:nvSpPr>
            <p:cNvPr id="837" name="Google Shape;837;p28"/>
            <p:cNvSpPr/>
            <p:nvPr/>
          </p:nvSpPr>
          <p:spPr>
            <a:xfrm>
              <a:off x="4630955" y="3996960"/>
              <a:ext cx="914400" cy="914400"/>
            </a:xfrm>
            <a:prstGeom prst="rtTriangle">
              <a:avLst/>
            </a:prstGeom>
            <a:solidFill>
              <a:srgbClr val="F3F3F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000000"/>
                </a:solidFill>
                <a:latin typeface="Arial"/>
                <a:ea typeface="Arial"/>
                <a:cs typeface="Arial"/>
                <a:sym typeface="Arial"/>
              </a:endParaRPr>
            </a:p>
          </p:txBody>
        </p:sp>
        <p:sp>
          <p:nvSpPr>
            <p:cNvPr id="838" name="Google Shape;838;p28"/>
            <p:cNvSpPr/>
            <p:nvPr/>
          </p:nvSpPr>
          <p:spPr>
            <a:xfrm rot="5400000">
              <a:off x="4630955" y="4911368"/>
              <a:ext cx="914400" cy="914400"/>
            </a:xfrm>
            <a:prstGeom prst="rtTriangle">
              <a:avLst/>
            </a:prstGeom>
            <a:solidFill>
              <a:srgbClr val="B4A7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grpSp>
        <p:nvGrpSpPr>
          <p:cNvPr id="839" name="Google Shape;839;p28"/>
          <p:cNvGrpSpPr/>
          <p:nvPr/>
        </p:nvGrpSpPr>
        <p:grpSpPr>
          <a:xfrm>
            <a:off x="5285082" y="3724779"/>
            <a:ext cx="214610" cy="278528"/>
            <a:chOff x="4630955" y="3996960"/>
            <a:chExt cx="914400" cy="1828808"/>
          </a:xfrm>
        </p:grpSpPr>
        <p:sp>
          <p:nvSpPr>
            <p:cNvPr id="840" name="Google Shape;840;p28"/>
            <p:cNvSpPr/>
            <p:nvPr/>
          </p:nvSpPr>
          <p:spPr>
            <a:xfrm>
              <a:off x="4630955" y="3996960"/>
              <a:ext cx="914400" cy="914400"/>
            </a:xfrm>
            <a:prstGeom prst="rtTriangle">
              <a:avLst/>
            </a:prstGeom>
            <a:solidFill>
              <a:srgbClr val="F3F3F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000000"/>
                </a:solidFill>
                <a:latin typeface="Arial"/>
                <a:ea typeface="Arial"/>
                <a:cs typeface="Arial"/>
                <a:sym typeface="Arial"/>
              </a:endParaRPr>
            </a:p>
          </p:txBody>
        </p:sp>
        <p:sp>
          <p:nvSpPr>
            <p:cNvPr id="841" name="Google Shape;841;p28"/>
            <p:cNvSpPr/>
            <p:nvPr/>
          </p:nvSpPr>
          <p:spPr>
            <a:xfrm rot="5400000">
              <a:off x="4630955" y="4911368"/>
              <a:ext cx="914400" cy="914400"/>
            </a:xfrm>
            <a:prstGeom prst="rtTriangle">
              <a:avLst/>
            </a:prstGeom>
            <a:solidFill>
              <a:srgbClr val="B4A7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sp>
        <p:nvSpPr>
          <p:cNvPr id="842" name="Google Shape;842;p28"/>
          <p:cNvSpPr/>
          <p:nvPr/>
        </p:nvSpPr>
        <p:spPr>
          <a:xfrm>
            <a:off x="2947600" y="8589200"/>
            <a:ext cx="2574600" cy="296100"/>
          </a:xfrm>
          <a:prstGeom prst="chevron">
            <a:avLst>
              <a:gd fmla="val 50000"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SzPts val="1100"/>
              <a:buNone/>
            </a:pPr>
            <a:r>
              <a:t/>
            </a:r>
            <a:endParaRPr b="1" sz="1200">
              <a:solidFill>
                <a:srgbClr val="FFFFFF"/>
              </a:solidFill>
              <a:latin typeface="Mada"/>
              <a:ea typeface="Mada"/>
              <a:cs typeface="Mada"/>
              <a:sym typeface="Mada"/>
            </a:endParaRPr>
          </a:p>
          <a:p>
            <a:pPr indent="0" lvl="0" marL="0" rtl="0" algn="l">
              <a:spcBef>
                <a:spcPts val="0"/>
              </a:spcBef>
              <a:spcAft>
                <a:spcPts val="0"/>
              </a:spcAft>
              <a:buSzPts val="1100"/>
              <a:buNone/>
            </a:pPr>
            <a:r>
              <a:rPr b="1" lang="ar" sz="1200">
                <a:solidFill>
                  <a:srgbClr val="FFFFFF"/>
                </a:solidFill>
                <a:latin typeface="Mada"/>
                <a:ea typeface="Mada"/>
                <a:cs typeface="Mada"/>
                <a:sym typeface="Mada"/>
              </a:rPr>
              <a:t>Post-exposure</a:t>
            </a:r>
            <a:endParaRPr b="1" baseline="30000" sz="1200">
              <a:solidFill>
                <a:srgbClr val="FFFFFF"/>
              </a:solidFill>
              <a:latin typeface="Mada"/>
              <a:ea typeface="Mada"/>
              <a:cs typeface="Mada"/>
              <a:sym typeface="Mada"/>
            </a:endParaRPr>
          </a:p>
          <a:p>
            <a:pPr indent="0" lvl="0" marL="0" rtl="0" algn="l">
              <a:spcBef>
                <a:spcPts val="0"/>
              </a:spcBef>
              <a:spcAft>
                <a:spcPts val="0"/>
              </a:spcAft>
              <a:buSzPts val="1100"/>
              <a:buNone/>
            </a:pPr>
            <a:r>
              <a:rPr b="1" lang="ar" sz="1200">
                <a:solidFill>
                  <a:srgbClr val="FFFFFF"/>
                </a:solidFill>
                <a:latin typeface="Mada"/>
                <a:ea typeface="Mada"/>
                <a:cs typeface="Mada"/>
                <a:sym typeface="Mada"/>
              </a:rPr>
              <a:t> </a:t>
            </a:r>
            <a:endParaRPr b="1" sz="1200">
              <a:solidFill>
                <a:srgbClr val="FFFFFF"/>
              </a:solidFill>
              <a:latin typeface="Mada"/>
              <a:ea typeface="Mada"/>
              <a:cs typeface="Mada"/>
              <a:sym typeface="Mada"/>
            </a:endParaRPr>
          </a:p>
        </p:txBody>
      </p:sp>
      <p:sp>
        <p:nvSpPr>
          <p:cNvPr id="843" name="Google Shape;843;p28"/>
          <p:cNvSpPr/>
          <p:nvPr/>
        </p:nvSpPr>
        <p:spPr>
          <a:xfrm>
            <a:off x="466050" y="8589200"/>
            <a:ext cx="2481600" cy="296100"/>
          </a:xfrm>
          <a:prstGeom prst="homePlate">
            <a:avLst>
              <a:gd fmla="val 50000" name="adj"/>
            </a:avLst>
          </a:pr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SzPts val="1100"/>
              <a:buNone/>
            </a:pPr>
            <a:r>
              <a:t/>
            </a:r>
            <a:endParaRPr b="1" sz="1200">
              <a:solidFill>
                <a:srgbClr val="FFFFFF"/>
              </a:solidFill>
              <a:latin typeface="Mada"/>
              <a:ea typeface="Mada"/>
              <a:cs typeface="Mada"/>
              <a:sym typeface="Mada"/>
            </a:endParaRPr>
          </a:p>
          <a:p>
            <a:pPr indent="0" lvl="0" marL="0" rtl="0" algn="l">
              <a:spcBef>
                <a:spcPts val="0"/>
              </a:spcBef>
              <a:spcAft>
                <a:spcPts val="0"/>
              </a:spcAft>
              <a:buSzPts val="1100"/>
              <a:buNone/>
            </a:pPr>
            <a:r>
              <a:rPr b="1" lang="ar" sz="1200">
                <a:solidFill>
                  <a:srgbClr val="FFFFFF"/>
                </a:solidFill>
                <a:latin typeface="Mada"/>
                <a:ea typeface="Mada"/>
                <a:cs typeface="Mada"/>
                <a:sym typeface="Mada"/>
              </a:rPr>
              <a:t>Pre-exposure prophylaxis</a:t>
            </a:r>
            <a:r>
              <a:rPr b="1" baseline="30000" lang="ar" sz="1200">
                <a:solidFill>
                  <a:schemeClr val="lt1"/>
                </a:solidFill>
                <a:latin typeface="Mada"/>
                <a:ea typeface="Mada"/>
                <a:cs typeface="Mada"/>
                <a:sym typeface="Mada"/>
              </a:rPr>
              <a:t>3</a:t>
            </a:r>
            <a:endParaRPr b="1" sz="1200">
              <a:solidFill>
                <a:srgbClr val="FFFFFF"/>
              </a:solidFill>
              <a:latin typeface="Mada"/>
              <a:ea typeface="Mada"/>
              <a:cs typeface="Mada"/>
              <a:sym typeface="Mada"/>
            </a:endParaRPr>
          </a:p>
          <a:p>
            <a:pPr indent="0" lvl="0" marL="0" rtl="0" algn="l">
              <a:spcBef>
                <a:spcPts val="0"/>
              </a:spcBef>
              <a:spcAft>
                <a:spcPts val="0"/>
              </a:spcAft>
              <a:buSzPts val="1100"/>
              <a:buNone/>
            </a:pPr>
            <a:r>
              <a:rPr b="1" lang="ar" sz="1200">
                <a:solidFill>
                  <a:srgbClr val="FFFFFF"/>
                </a:solidFill>
                <a:latin typeface="Mada"/>
                <a:ea typeface="Mada"/>
                <a:cs typeface="Mada"/>
                <a:sym typeface="Mada"/>
              </a:rPr>
              <a:t> </a:t>
            </a:r>
            <a:endParaRPr b="1" sz="1200">
              <a:solidFill>
                <a:srgbClr val="FFFFFF"/>
              </a:solidFill>
              <a:latin typeface="Mada"/>
              <a:ea typeface="Mada"/>
              <a:cs typeface="Mada"/>
              <a:sym typeface="Mad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cxnSp>
        <p:nvCxnSpPr>
          <p:cNvPr id="848" name="Google Shape;848;p29"/>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849" name="Google Shape;849;p29"/>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850" name="Google Shape;850;p29"/>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Japanese Encephalitis</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851" name="Google Shape;851;p29"/>
          <p:cNvSpPr txBox="1"/>
          <p:nvPr/>
        </p:nvSpPr>
        <p:spPr>
          <a:xfrm>
            <a:off x="247500" y="904850"/>
            <a:ext cx="5376000" cy="755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Japanese Encephalitis Virus (JEV)</a:t>
            </a:r>
            <a:endParaRPr b="1" sz="2200">
              <a:highlight>
                <a:schemeClr val="accent4"/>
              </a:highlight>
              <a:latin typeface="Mada"/>
              <a:ea typeface="Mada"/>
              <a:cs typeface="Mada"/>
              <a:sym typeface="Mada"/>
            </a:endParaRPr>
          </a:p>
        </p:txBody>
      </p:sp>
      <p:sp>
        <p:nvSpPr>
          <p:cNvPr id="852" name="Google Shape;852;p29"/>
          <p:cNvSpPr txBox="1"/>
          <p:nvPr/>
        </p:nvSpPr>
        <p:spPr>
          <a:xfrm>
            <a:off x="378500" y="1134025"/>
            <a:ext cx="7038900" cy="1314600"/>
          </a:xfrm>
          <a:prstGeom prst="rect">
            <a:avLst/>
          </a:prstGeom>
          <a:noFill/>
          <a:ln>
            <a:noFill/>
          </a:ln>
        </p:spPr>
        <p:txBody>
          <a:bodyPr anchorCtr="0" anchor="t" bIns="232875" lIns="232875" spcFirstLastPara="1" rIns="232875" wrap="square" tIns="232875">
            <a:noAutofit/>
          </a:bodyPr>
          <a:lstStyle/>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Most common cause of encephalitis in Southeast Asia.</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Carried by mosquitoes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Risk</a:t>
            </a:r>
            <a:r>
              <a:rPr lang="ar" sz="1200">
                <a:latin typeface="Mada"/>
                <a:ea typeface="Mada"/>
                <a:cs typeface="Mada"/>
                <a:sym typeface="Mada"/>
              </a:rPr>
              <a:t>:</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Little risk in urban areas.</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Mostly rural areas.</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Not recommended for short-term travel to urban area.</a:t>
            </a:r>
            <a:endParaRPr sz="1200">
              <a:latin typeface="Mada"/>
              <a:ea typeface="Mada"/>
              <a:cs typeface="Mada"/>
              <a:sym typeface="Mada"/>
            </a:endParaRPr>
          </a:p>
        </p:txBody>
      </p:sp>
      <p:sp>
        <p:nvSpPr>
          <p:cNvPr id="853" name="Google Shape;853;p29"/>
          <p:cNvSpPr txBox="1"/>
          <p:nvPr/>
        </p:nvSpPr>
        <p:spPr>
          <a:xfrm>
            <a:off x="247500" y="2414125"/>
            <a:ext cx="3225600" cy="68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Signs &amp; symptoms</a:t>
            </a:r>
            <a:r>
              <a:rPr b="1" baseline="30000" lang="ar" sz="2200">
                <a:highlight>
                  <a:schemeClr val="accent4"/>
                </a:highlight>
                <a:latin typeface="Mada"/>
                <a:ea typeface="Mada"/>
                <a:cs typeface="Mada"/>
                <a:sym typeface="Mada"/>
              </a:rPr>
              <a:t>1</a:t>
            </a:r>
            <a:r>
              <a:rPr b="1" lang="ar" sz="2200">
                <a:highlight>
                  <a:schemeClr val="accent4"/>
                </a:highlight>
                <a:latin typeface="Mada"/>
                <a:ea typeface="Mada"/>
                <a:cs typeface="Mada"/>
                <a:sym typeface="Mada"/>
              </a:rPr>
              <a:t> </a:t>
            </a:r>
            <a:endParaRPr b="1" sz="2200">
              <a:highlight>
                <a:schemeClr val="accent4"/>
              </a:highlight>
              <a:latin typeface="Mada"/>
              <a:ea typeface="Mada"/>
              <a:cs typeface="Mada"/>
              <a:sym typeface="Mada"/>
            </a:endParaRPr>
          </a:p>
        </p:txBody>
      </p:sp>
      <p:sp>
        <p:nvSpPr>
          <p:cNvPr id="854" name="Google Shape;854;p29"/>
          <p:cNvSpPr txBox="1"/>
          <p:nvPr/>
        </p:nvSpPr>
        <p:spPr>
          <a:xfrm>
            <a:off x="378500" y="2717325"/>
            <a:ext cx="7038900" cy="2020500"/>
          </a:xfrm>
          <a:prstGeom prst="rect">
            <a:avLst/>
          </a:prstGeom>
          <a:noFill/>
          <a:ln>
            <a:noFill/>
          </a:ln>
        </p:spPr>
        <p:txBody>
          <a:bodyPr anchorCtr="0" anchor="t" bIns="232875" lIns="232875" spcFirstLastPara="1" rIns="232875" wrap="square" tIns="232875">
            <a:noAutofit/>
          </a:bodyPr>
          <a:lstStyle/>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Incubation </a:t>
            </a:r>
            <a:r>
              <a:rPr b="1" lang="ar" sz="1200">
                <a:solidFill>
                  <a:schemeClr val="accent2"/>
                </a:solidFill>
                <a:latin typeface="Mada"/>
                <a:ea typeface="Mada"/>
                <a:cs typeface="Mada"/>
                <a:sym typeface="Mada"/>
              </a:rPr>
              <a:t>5-15 days</a:t>
            </a:r>
            <a:r>
              <a:rPr lang="ar"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Most infections asymptomatic, &lt;1% develop clinical disease:</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Headache, fever, vomiting, diarrhea.</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Most recover in 1 week.</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1:300 severe symptoms with 30% fatality:</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Mental status changes.</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Focal neurological deficits.</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Parkinsonian syndrome.</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Seizures (especially children).</a:t>
            </a:r>
            <a:endParaRPr sz="1200">
              <a:latin typeface="Mada"/>
              <a:ea typeface="Mada"/>
              <a:cs typeface="Mada"/>
              <a:sym typeface="Mada"/>
            </a:endParaRPr>
          </a:p>
        </p:txBody>
      </p:sp>
      <p:pic>
        <p:nvPicPr>
          <p:cNvPr id="855" name="Google Shape;855;p29"/>
          <p:cNvPicPr preferRelativeResize="0"/>
          <p:nvPr/>
        </p:nvPicPr>
        <p:blipFill>
          <a:blip r:embed="rId3">
            <a:alphaModFix/>
          </a:blip>
          <a:stretch>
            <a:fillRect/>
          </a:stretch>
        </p:blipFill>
        <p:spPr>
          <a:xfrm>
            <a:off x="5106115" y="1066905"/>
            <a:ext cx="2030601" cy="2179926"/>
          </a:xfrm>
          <a:prstGeom prst="rect">
            <a:avLst/>
          </a:prstGeom>
          <a:noFill/>
          <a:ln>
            <a:noFill/>
          </a:ln>
        </p:spPr>
      </p:pic>
      <p:sp>
        <p:nvSpPr>
          <p:cNvPr id="856" name="Google Shape;856;p29"/>
          <p:cNvSpPr txBox="1"/>
          <p:nvPr/>
        </p:nvSpPr>
        <p:spPr>
          <a:xfrm>
            <a:off x="247500" y="4564858"/>
            <a:ext cx="3225600" cy="68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vaccine</a:t>
            </a:r>
            <a:endParaRPr b="1" sz="2200">
              <a:highlight>
                <a:schemeClr val="accent4"/>
              </a:highlight>
              <a:latin typeface="Mada"/>
              <a:ea typeface="Mada"/>
              <a:cs typeface="Mada"/>
              <a:sym typeface="Mada"/>
            </a:endParaRPr>
          </a:p>
        </p:txBody>
      </p:sp>
      <p:sp>
        <p:nvSpPr>
          <p:cNvPr id="857" name="Google Shape;857;p29"/>
          <p:cNvSpPr txBox="1"/>
          <p:nvPr/>
        </p:nvSpPr>
        <p:spPr>
          <a:xfrm>
            <a:off x="295850" y="4838375"/>
            <a:ext cx="7038900" cy="1314600"/>
          </a:xfrm>
          <a:prstGeom prst="rect">
            <a:avLst/>
          </a:prstGeom>
          <a:noFill/>
          <a:ln>
            <a:noFill/>
          </a:ln>
        </p:spPr>
        <p:txBody>
          <a:bodyPr anchorCtr="0" anchor="t" bIns="232875" lIns="232875" spcFirstLastPara="1" rIns="232875" wrap="square" tIns="232875">
            <a:noAutofit/>
          </a:bodyPr>
          <a:lstStyle/>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Inactivated </a:t>
            </a:r>
            <a:r>
              <a:rPr b="1" lang="ar" sz="1200">
                <a:latin typeface="Mada"/>
                <a:ea typeface="Mada"/>
                <a:cs typeface="Mada"/>
                <a:sym typeface="Mada"/>
              </a:rPr>
              <a:t>Vero cell culture</a:t>
            </a:r>
            <a:r>
              <a:rPr lang="ar" sz="1200">
                <a:latin typeface="Mada"/>
                <a:ea typeface="Mada"/>
                <a:cs typeface="Mada"/>
                <a:sym typeface="Mada"/>
              </a:rPr>
              <a:t> (JE-VC): </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For people </a:t>
            </a:r>
            <a:r>
              <a:rPr b="1" lang="ar" sz="1200">
                <a:latin typeface="Mada"/>
                <a:ea typeface="Mada"/>
                <a:cs typeface="Mada"/>
                <a:sym typeface="Mada"/>
              </a:rPr>
              <a:t>over 17 years</a:t>
            </a:r>
            <a:r>
              <a:rPr lang="ar" sz="1200">
                <a:latin typeface="Mada"/>
                <a:ea typeface="Mada"/>
                <a:cs typeface="Mada"/>
                <a:sym typeface="Mada"/>
              </a:rPr>
              <a:t> old.</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Duration of protection unknown.</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Need for boosters undetermined.</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lang="ar" sz="1200">
                <a:latin typeface="Mada"/>
                <a:ea typeface="Mada"/>
                <a:cs typeface="Mada"/>
                <a:sym typeface="Mada"/>
              </a:rPr>
              <a:t>Pregnancy Category B.</a:t>
            </a:r>
            <a:endParaRPr sz="1200">
              <a:latin typeface="Mada"/>
              <a:ea typeface="Mada"/>
              <a:cs typeface="Mada"/>
              <a:sym typeface="Mada"/>
            </a:endParaRPr>
          </a:p>
        </p:txBody>
      </p:sp>
      <p:sp>
        <p:nvSpPr>
          <p:cNvPr id="858" name="Google Shape;858;p29"/>
          <p:cNvSpPr/>
          <p:nvPr/>
        </p:nvSpPr>
        <p:spPr>
          <a:xfrm>
            <a:off x="1158593" y="3900723"/>
            <a:ext cx="138600" cy="161700"/>
          </a:xfrm>
          <a:prstGeom prst="ellipse">
            <a:avLst/>
          </a:prstGeom>
          <a:solidFill>
            <a:srgbClr val="FFFFFF"/>
          </a:solidFill>
          <a:ln cap="flat" cmpd="sng" w="571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859" name="Google Shape;859;p29"/>
          <p:cNvSpPr/>
          <p:nvPr/>
        </p:nvSpPr>
        <p:spPr>
          <a:xfrm>
            <a:off x="1158593" y="4072124"/>
            <a:ext cx="138600" cy="161700"/>
          </a:xfrm>
          <a:prstGeom prst="ellipse">
            <a:avLst/>
          </a:prstGeom>
          <a:solidFill>
            <a:srgbClr val="FFFFFF"/>
          </a:solidFill>
          <a:ln cap="flat" cmpd="sng" w="57150">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860" name="Google Shape;860;p29"/>
          <p:cNvSpPr/>
          <p:nvPr/>
        </p:nvSpPr>
        <p:spPr>
          <a:xfrm>
            <a:off x="1158593" y="4233751"/>
            <a:ext cx="138600" cy="161700"/>
          </a:xfrm>
          <a:prstGeom prst="ellipse">
            <a:avLst/>
          </a:prstGeom>
          <a:solidFill>
            <a:srgbClr val="FFFFFF"/>
          </a:solidFill>
          <a:ln cap="flat" cmpd="sng" w="571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861" name="Google Shape;861;p29"/>
          <p:cNvSpPr/>
          <p:nvPr/>
        </p:nvSpPr>
        <p:spPr>
          <a:xfrm>
            <a:off x="1158593" y="4395449"/>
            <a:ext cx="138600" cy="161700"/>
          </a:xfrm>
          <a:prstGeom prst="ellipse">
            <a:avLst/>
          </a:prstGeom>
          <a:solidFill>
            <a:srgbClr val="FFFFFF"/>
          </a:solidFill>
          <a:ln cap="flat" cmpd="sng" w="57150">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862" name="Google Shape;862;p29"/>
          <p:cNvSpPr/>
          <p:nvPr/>
        </p:nvSpPr>
        <p:spPr>
          <a:xfrm>
            <a:off x="1158598" y="3341183"/>
            <a:ext cx="138600" cy="161700"/>
          </a:xfrm>
          <a:prstGeom prst="ellipse">
            <a:avLst/>
          </a:prstGeom>
          <a:solidFill>
            <a:srgbClr val="FFFFFF"/>
          </a:solidFill>
          <a:ln cap="flat" cmpd="sng" w="57150">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cxnSp>
        <p:nvCxnSpPr>
          <p:cNvPr id="863" name="Google Shape;863;p29"/>
          <p:cNvCxnSpPr/>
          <p:nvPr/>
        </p:nvCxnSpPr>
        <p:spPr>
          <a:xfrm flipH="1" rot="10800000">
            <a:off x="1355300" y="6614273"/>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864" name="Google Shape;864;p29"/>
          <p:cNvSpPr txBox="1"/>
          <p:nvPr/>
        </p:nvSpPr>
        <p:spPr>
          <a:xfrm>
            <a:off x="1080800" y="5955000"/>
            <a:ext cx="5376000" cy="51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Travelers’ Diarrhea Self-treatment</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grpSp>
        <p:nvGrpSpPr>
          <p:cNvPr id="865" name="Google Shape;865;p29"/>
          <p:cNvGrpSpPr/>
          <p:nvPr/>
        </p:nvGrpSpPr>
        <p:grpSpPr>
          <a:xfrm>
            <a:off x="696550" y="6939096"/>
            <a:ext cx="2970657" cy="2369573"/>
            <a:chOff x="2385049" y="6575882"/>
            <a:chExt cx="3080316" cy="1770452"/>
          </a:xfrm>
        </p:grpSpPr>
        <p:sp>
          <p:nvSpPr>
            <p:cNvPr id="866" name="Google Shape;866;p29"/>
            <p:cNvSpPr/>
            <p:nvPr/>
          </p:nvSpPr>
          <p:spPr>
            <a:xfrm>
              <a:off x="2385049" y="6575882"/>
              <a:ext cx="2626200" cy="354300"/>
            </a:xfrm>
            <a:prstGeom prst="rect">
              <a:avLst/>
            </a:prstGeom>
            <a:solidFill>
              <a:srgbClr val="674EA7"/>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t/>
              </a:r>
              <a:endParaRPr b="1" sz="1500">
                <a:solidFill>
                  <a:srgbClr val="FFFFFF"/>
                </a:solidFill>
                <a:latin typeface="Mada"/>
                <a:ea typeface="Mada"/>
                <a:cs typeface="Mada"/>
                <a:sym typeface="Mada"/>
              </a:endParaRPr>
            </a:p>
            <a:p>
              <a:pPr indent="0" lvl="0" marL="0" rtl="0" algn="ctr">
                <a:spcBef>
                  <a:spcPts val="0"/>
                </a:spcBef>
                <a:spcAft>
                  <a:spcPts val="0"/>
                </a:spcAft>
                <a:buNone/>
              </a:pPr>
              <a:r>
                <a:rPr b="1" lang="ar" sz="1500">
                  <a:solidFill>
                    <a:srgbClr val="FFFFFF"/>
                  </a:solidFill>
                  <a:latin typeface="Mada"/>
                  <a:ea typeface="Mada"/>
                  <a:cs typeface="Mada"/>
                  <a:sym typeface="Mada"/>
                </a:rPr>
                <a:t>Antibiotic +/- loperamide</a:t>
              </a:r>
              <a:endParaRPr b="1" sz="1500">
                <a:solidFill>
                  <a:srgbClr val="FFFFFF"/>
                </a:solidFill>
                <a:latin typeface="Mada"/>
                <a:ea typeface="Mada"/>
                <a:cs typeface="Mada"/>
                <a:sym typeface="Mada"/>
              </a:endParaRPr>
            </a:p>
            <a:p>
              <a:pPr indent="0" lvl="0" marL="0" rtl="0" algn="ctr">
                <a:spcBef>
                  <a:spcPts val="0"/>
                </a:spcBef>
                <a:spcAft>
                  <a:spcPts val="0"/>
                </a:spcAft>
                <a:buNone/>
              </a:pPr>
              <a:r>
                <a:t/>
              </a:r>
              <a:endParaRPr b="1" sz="1500">
                <a:solidFill>
                  <a:srgbClr val="FFFFFF"/>
                </a:solidFill>
                <a:latin typeface="Mada"/>
                <a:ea typeface="Mada"/>
                <a:cs typeface="Mada"/>
                <a:sym typeface="Mada"/>
              </a:endParaRPr>
            </a:p>
          </p:txBody>
        </p:sp>
        <p:cxnSp>
          <p:nvCxnSpPr>
            <p:cNvPr id="867" name="Google Shape;867;p29"/>
            <p:cNvCxnSpPr>
              <a:stCxn id="866" idx="1"/>
              <a:endCxn id="868" idx="1"/>
            </p:cNvCxnSpPr>
            <p:nvPr/>
          </p:nvCxnSpPr>
          <p:spPr>
            <a:xfrm>
              <a:off x="2385049" y="6753032"/>
              <a:ext cx="325800" cy="511200"/>
            </a:xfrm>
            <a:prstGeom prst="bentConnector3">
              <a:avLst>
                <a:gd fmla="val -75787" name="adj1"/>
              </a:avLst>
            </a:prstGeom>
            <a:noFill/>
            <a:ln cap="flat" cmpd="sng" w="19050">
              <a:solidFill>
                <a:srgbClr val="EFEFEF"/>
              </a:solidFill>
              <a:prstDash val="solid"/>
              <a:round/>
              <a:headEnd len="sm" w="sm" type="none"/>
              <a:tailEnd len="sm" w="sm" type="none"/>
            </a:ln>
          </p:spPr>
        </p:cxnSp>
        <p:sp>
          <p:nvSpPr>
            <p:cNvPr id="868" name="Google Shape;868;p29"/>
            <p:cNvSpPr/>
            <p:nvPr/>
          </p:nvSpPr>
          <p:spPr>
            <a:xfrm>
              <a:off x="2710762" y="7087192"/>
              <a:ext cx="2754600" cy="3543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t/>
              </a:r>
              <a:endParaRPr sz="1100">
                <a:latin typeface="Mada"/>
                <a:ea typeface="Mada"/>
                <a:cs typeface="Mada"/>
                <a:sym typeface="Mada"/>
              </a:endParaRPr>
            </a:p>
            <a:p>
              <a:pPr indent="0" lvl="0" marL="0" rtl="0" algn="ctr">
                <a:lnSpc>
                  <a:spcPct val="100000"/>
                </a:lnSpc>
                <a:spcBef>
                  <a:spcPts val="0"/>
                </a:spcBef>
                <a:spcAft>
                  <a:spcPts val="0"/>
                </a:spcAft>
                <a:buNone/>
              </a:pPr>
              <a:r>
                <a:rPr b="1" lang="ar" sz="1100">
                  <a:latin typeface="Mada"/>
                  <a:ea typeface="Mada"/>
                  <a:cs typeface="Mada"/>
                  <a:sym typeface="Mada"/>
                </a:rPr>
                <a:t>Quinolones</a:t>
              </a:r>
              <a:r>
                <a:rPr lang="ar" sz="1100">
                  <a:latin typeface="Mada"/>
                  <a:ea typeface="Mada"/>
                  <a:cs typeface="Mada"/>
                  <a:sym typeface="Mada"/>
                </a:rPr>
                <a:t>: single dose, max 3 days.</a:t>
              </a:r>
              <a:endParaRPr sz="1100">
                <a:latin typeface="Mada"/>
                <a:ea typeface="Mada"/>
                <a:cs typeface="Mada"/>
                <a:sym typeface="Mada"/>
              </a:endParaRPr>
            </a:p>
            <a:p>
              <a:pPr indent="0" lvl="0" marL="0" rtl="0" algn="ctr">
                <a:lnSpc>
                  <a:spcPct val="100000"/>
                </a:lnSpc>
                <a:spcBef>
                  <a:spcPts val="0"/>
                </a:spcBef>
                <a:spcAft>
                  <a:spcPts val="0"/>
                </a:spcAft>
                <a:buNone/>
              </a:pPr>
              <a:r>
                <a:t/>
              </a:r>
              <a:endParaRPr sz="1100">
                <a:latin typeface="Mada"/>
                <a:ea typeface="Mada"/>
                <a:cs typeface="Mada"/>
                <a:sym typeface="Mada"/>
              </a:endParaRPr>
            </a:p>
          </p:txBody>
        </p:sp>
        <p:sp>
          <p:nvSpPr>
            <p:cNvPr id="869" name="Google Shape;869;p29"/>
            <p:cNvSpPr/>
            <p:nvPr/>
          </p:nvSpPr>
          <p:spPr>
            <a:xfrm>
              <a:off x="2710764" y="7543504"/>
              <a:ext cx="2754600" cy="3543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b="1" lang="ar" sz="1100">
                  <a:latin typeface="Mada"/>
                  <a:ea typeface="Mada"/>
                  <a:cs typeface="Mada"/>
                  <a:sym typeface="Mada"/>
                </a:rPr>
                <a:t>Azithromycin</a:t>
              </a:r>
              <a:r>
                <a:rPr lang="ar" sz="1100">
                  <a:latin typeface="Mada"/>
                  <a:ea typeface="Mada"/>
                  <a:cs typeface="Mada"/>
                  <a:sym typeface="Mada"/>
                </a:rPr>
                <a:t>:</a:t>
              </a:r>
              <a:r>
                <a:rPr b="1" lang="ar" sz="1100">
                  <a:latin typeface="Mada"/>
                  <a:ea typeface="Mada"/>
                  <a:cs typeface="Mada"/>
                  <a:sym typeface="Mada"/>
                </a:rPr>
                <a:t> </a:t>
              </a:r>
              <a:r>
                <a:rPr lang="ar" sz="1100">
                  <a:latin typeface="Mada"/>
                  <a:ea typeface="Mada"/>
                  <a:cs typeface="Mada"/>
                  <a:sym typeface="Mada"/>
                </a:rPr>
                <a:t>single dose of 500mg max 3</a:t>
              </a:r>
              <a:endParaRPr sz="1100">
                <a:latin typeface="Mada"/>
                <a:ea typeface="Mada"/>
                <a:cs typeface="Mada"/>
                <a:sym typeface="Mada"/>
              </a:endParaRPr>
            </a:p>
            <a:p>
              <a:pPr indent="0" lvl="0" marL="0" rtl="0" algn="ctr">
                <a:lnSpc>
                  <a:spcPct val="100000"/>
                </a:lnSpc>
                <a:spcBef>
                  <a:spcPts val="0"/>
                </a:spcBef>
                <a:spcAft>
                  <a:spcPts val="0"/>
                </a:spcAft>
                <a:buNone/>
              </a:pPr>
              <a:r>
                <a:rPr lang="ar" sz="1100">
                  <a:latin typeface="Mada"/>
                  <a:ea typeface="Mada"/>
                  <a:cs typeface="Mada"/>
                  <a:sym typeface="Mada"/>
                </a:rPr>
                <a:t>days or one time dose of 1000 mg.</a:t>
              </a:r>
              <a:endParaRPr sz="1100">
                <a:latin typeface="Mada"/>
                <a:ea typeface="Mada"/>
                <a:cs typeface="Mada"/>
                <a:sym typeface="Mada"/>
              </a:endParaRPr>
            </a:p>
          </p:txBody>
        </p:sp>
        <p:cxnSp>
          <p:nvCxnSpPr>
            <p:cNvPr id="870" name="Google Shape;870;p29"/>
            <p:cNvCxnSpPr>
              <a:stCxn id="866" idx="1"/>
              <a:endCxn id="869" idx="1"/>
            </p:cNvCxnSpPr>
            <p:nvPr/>
          </p:nvCxnSpPr>
          <p:spPr>
            <a:xfrm>
              <a:off x="2385049" y="6753032"/>
              <a:ext cx="325800" cy="967500"/>
            </a:xfrm>
            <a:prstGeom prst="bentConnector3">
              <a:avLst>
                <a:gd fmla="val -75787" name="adj1"/>
              </a:avLst>
            </a:prstGeom>
            <a:noFill/>
            <a:ln cap="flat" cmpd="sng" w="19050">
              <a:solidFill>
                <a:srgbClr val="EFEFEF"/>
              </a:solidFill>
              <a:prstDash val="solid"/>
              <a:round/>
              <a:headEnd len="sm" w="sm" type="none"/>
              <a:tailEnd len="sm" w="sm" type="none"/>
            </a:ln>
          </p:spPr>
        </p:cxnSp>
        <p:cxnSp>
          <p:nvCxnSpPr>
            <p:cNvPr id="871" name="Google Shape;871;p29"/>
            <p:cNvCxnSpPr>
              <a:stCxn id="866" idx="1"/>
              <a:endCxn id="872" idx="1"/>
            </p:cNvCxnSpPr>
            <p:nvPr/>
          </p:nvCxnSpPr>
          <p:spPr>
            <a:xfrm>
              <a:off x="2385049" y="6753032"/>
              <a:ext cx="325800" cy="1416300"/>
            </a:xfrm>
            <a:prstGeom prst="bentConnector3">
              <a:avLst>
                <a:gd fmla="val -75787" name="adj1"/>
              </a:avLst>
            </a:prstGeom>
            <a:noFill/>
            <a:ln cap="flat" cmpd="sng" w="19050">
              <a:solidFill>
                <a:srgbClr val="EFEFEF"/>
              </a:solidFill>
              <a:prstDash val="solid"/>
              <a:round/>
              <a:headEnd len="sm" w="sm" type="none"/>
              <a:tailEnd len="sm" w="sm" type="none"/>
            </a:ln>
          </p:spPr>
        </p:cxnSp>
        <p:sp>
          <p:nvSpPr>
            <p:cNvPr id="872" name="Google Shape;872;p29"/>
            <p:cNvSpPr/>
            <p:nvPr/>
          </p:nvSpPr>
          <p:spPr>
            <a:xfrm>
              <a:off x="2710764" y="7992035"/>
              <a:ext cx="2754600" cy="3543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b="1" lang="ar" sz="1100">
                  <a:latin typeface="Mada"/>
                  <a:ea typeface="Mada"/>
                  <a:cs typeface="Mada"/>
                  <a:sym typeface="Mada"/>
                </a:rPr>
                <a:t>Rifaximin</a:t>
              </a:r>
              <a:endParaRPr b="1" sz="1100">
                <a:latin typeface="Mada"/>
                <a:ea typeface="Mada"/>
                <a:cs typeface="Mada"/>
                <a:sym typeface="Mada"/>
              </a:endParaRPr>
            </a:p>
          </p:txBody>
        </p:sp>
      </p:grpSp>
      <p:grpSp>
        <p:nvGrpSpPr>
          <p:cNvPr id="873" name="Google Shape;873;p29"/>
          <p:cNvGrpSpPr/>
          <p:nvPr/>
        </p:nvGrpSpPr>
        <p:grpSpPr>
          <a:xfrm>
            <a:off x="4166075" y="7557649"/>
            <a:ext cx="2970660" cy="1784313"/>
            <a:chOff x="2385043" y="6502342"/>
            <a:chExt cx="3080319" cy="1470385"/>
          </a:xfrm>
        </p:grpSpPr>
        <p:sp>
          <p:nvSpPr>
            <p:cNvPr id="874" name="Google Shape;874;p29"/>
            <p:cNvSpPr/>
            <p:nvPr/>
          </p:nvSpPr>
          <p:spPr>
            <a:xfrm>
              <a:off x="2385043" y="6502342"/>
              <a:ext cx="2922900" cy="427800"/>
            </a:xfrm>
            <a:prstGeom prst="rect">
              <a:avLst/>
            </a:prstGeom>
            <a:solidFill>
              <a:srgbClr val="D9D2E9"/>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t/>
              </a:r>
              <a:endParaRPr b="1" sz="1500">
                <a:solidFill>
                  <a:srgbClr val="FFFFFF"/>
                </a:solidFill>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rPr b="1" lang="ar" sz="1200">
                  <a:latin typeface="Mada"/>
                  <a:ea typeface="Mada"/>
                  <a:cs typeface="Mada"/>
                  <a:sym typeface="Mada"/>
                </a:rPr>
                <a:t>Giardiasis (giardia duodenalis)</a:t>
              </a:r>
              <a:r>
                <a:rPr lang="ar" sz="1200">
                  <a:latin typeface="Mada"/>
                  <a:ea typeface="Mada"/>
                  <a:cs typeface="Mada"/>
                  <a:sym typeface="Mada"/>
                </a:rPr>
                <a:t>: </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rotten eggs burping, diarrhea.</a:t>
              </a:r>
              <a:endParaRPr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500">
                <a:solidFill>
                  <a:srgbClr val="FFFFFF"/>
                </a:solidFill>
                <a:latin typeface="Mada"/>
                <a:ea typeface="Mada"/>
                <a:cs typeface="Mada"/>
                <a:sym typeface="Mada"/>
              </a:endParaRPr>
            </a:p>
          </p:txBody>
        </p:sp>
        <p:cxnSp>
          <p:nvCxnSpPr>
            <p:cNvPr id="875" name="Google Shape;875;p29"/>
            <p:cNvCxnSpPr>
              <a:stCxn id="874" idx="1"/>
              <a:endCxn id="876" idx="1"/>
            </p:cNvCxnSpPr>
            <p:nvPr/>
          </p:nvCxnSpPr>
          <p:spPr>
            <a:xfrm>
              <a:off x="2385043" y="6716242"/>
              <a:ext cx="325800" cy="548100"/>
            </a:xfrm>
            <a:prstGeom prst="bentConnector3">
              <a:avLst>
                <a:gd fmla="val -75787" name="adj1"/>
              </a:avLst>
            </a:prstGeom>
            <a:noFill/>
            <a:ln cap="flat" cmpd="sng" w="19050">
              <a:solidFill>
                <a:srgbClr val="EFEFEF"/>
              </a:solidFill>
              <a:prstDash val="solid"/>
              <a:round/>
              <a:headEnd len="sm" w="sm" type="none"/>
              <a:tailEnd len="sm" w="sm" type="none"/>
            </a:ln>
          </p:spPr>
        </p:cxnSp>
        <p:sp>
          <p:nvSpPr>
            <p:cNvPr id="876" name="Google Shape;876;p29"/>
            <p:cNvSpPr/>
            <p:nvPr/>
          </p:nvSpPr>
          <p:spPr>
            <a:xfrm>
              <a:off x="2710762" y="7087192"/>
              <a:ext cx="2754600" cy="3543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t/>
              </a:r>
              <a:endParaRPr sz="1100">
                <a:latin typeface="Mada"/>
                <a:ea typeface="Mada"/>
                <a:cs typeface="Mada"/>
                <a:sym typeface="Mada"/>
              </a:endParaRPr>
            </a:p>
            <a:p>
              <a:pPr indent="0" lvl="0" marL="0" rtl="0" algn="ctr">
                <a:lnSpc>
                  <a:spcPct val="100000"/>
                </a:lnSpc>
                <a:spcBef>
                  <a:spcPts val="0"/>
                </a:spcBef>
                <a:spcAft>
                  <a:spcPts val="0"/>
                </a:spcAft>
                <a:buNone/>
              </a:pPr>
              <a:r>
                <a:rPr b="1" lang="ar" sz="1100">
                  <a:latin typeface="Mada"/>
                  <a:ea typeface="Mada"/>
                  <a:cs typeface="Mada"/>
                  <a:sym typeface="Mada"/>
                </a:rPr>
                <a:t>Metronidazole</a:t>
              </a:r>
              <a:r>
                <a:rPr lang="ar" sz="1100">
                  <a:latin typeface="Mada"/>
                  <a:ea typeface="Mada"/>
                  <a:cs typeface="Mada"/>
                  <a:sym typeface="Mada"/>
                </a:rPr>
                <a:t>: 250 mg po TID 7 d.</a:t>
              </a:r>
              <a:endParaRPr sz="1100">
                <a:latin typeface="Mada"/>
                <a:ea typeface="Mada"/>
                <a:cs typeface="Mada"/>
                <a:sym typeface="Mada"/>
              </a:endParaRPr>
            </a:p>
            <a:p>
              <a:pPr indent="0" lvl="0" marL="0" rtl="0" algn="ctr">
                <a:lnSpc>
                  <a:spcPct val="100000"/>
                </a:lnSpc>
                <a:spcBef>
                  <a:spcPts val="0"/>
                </a:spcBef>
                <a:spcAft>
                  <a:spcPts val="0"/>
                </a:spcAft>
                <a:buNone/>
              </a:pPr>
              <a:r>
                <a:t/>
              </a:r>
              <a:endParaRPr sz="1100">
                <a:latin typeface="Mada"/>
                <a:ea typeface="Mada"/>
                <a:cs typeface="Mada"/>
                <a:sym typeface="Mada"/>
              </a:endParaRPr>
            </a:p>
          </p:txBody>
        </p:sp>
        <p:sp>
          <p:nvSpPr>
            <p:cNvPr id="877" name="Google Shape;877;p29"/>
            <p:cNvSpPr/>
            <p:nvPr/>
          </p:nvSpPr>
          <p:spPr>
            <a:xfrm>
              <a:off x="2710763" y="7586628"/>
              <a:ext cx="2754600" cy="3861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b="1" lang="ar" sz="1100">
                  <a:latin typeface="Mada"/>
                  <a:ea typeface="Mada"/>
                  <a:cs typeface="Mada"/>
                  <a:sym typeface="Mada"/>
                </a:rPr>
                <a:t>Nitazoxanide</a:t>
              </a:r>
              <a:r>
                <a:rPr lang="ar" sz="1100">
                  <a:latin typeface="Mada"/>
                  <a:ea typeface="Mada"/>
                  <a:cs typeface="Mada"/>
                  <a:sym typeface="Mada"/>
                </a:rPr>
                <a:t>:</a:t>
              </a:r>
              <a:r>
                <a:rPr b="1" lang="ar" sz="1100">
                  <a:latin typeface="Mada"/>
                  <a:ea typeface="Mada"/>
                  <a:cs typeface="Mada"/>
                  <a:sym typeface="Mada"/>
                </a:rPr>
                <a:t> </a:t>
              </a:r>
              <a:r>
                <a:rPr lang="ar" sz="1100">
                  <a:latin typeface="Mada"/>
                  <a:ea typeface="Mada"/>
                  <a:cs typeface="Mada"/>
                  <a:sym typeface="Mada"/>
                </a:rPr>
                <a:t>500 mg po bid 3 days</a:t>
              </a:r>
              <a:endParaRPr sz="1100">
                <a:latin typeface="Mada"/>
                <a:ea typeface="Mada"/>
                <a:cs typeface="Mada"/>
                <a:sym typeface="Mada"/>
              </a:endParaRPr>
            </a:p>
            <a:p>
              <a:pPr indent="0" lvl="0" marL="0" rtl="0" algn="ctr">
                <a:lnSpc>
                  <a:spcPct val="100000"/>
                </a:lnSpc>
                <a:spcBef>
                  <a:spcPts val="0"/>
                </a:spcBef>
                <a:spcAft>
                  <a:spcPts val="0"/>
                </a:spcAft>
                <a:buNone/>
              </a:pPr>
              <a:r>
                <a:rPr lang="ar" sz="1100">
                  <a:latin typeface="Mada"/>
                  <a:ea typeface="Mada"/>
                  <a:cs typeface="Mada"/>
                  <a:sym typeface="Mada"/>
                </a:rPr>
                <a:t>.</a:t>
              </a:r>
              <a:endParaRPr sz="1100">
                <a:latin typeface="Mada"/>
                <a:ea typeface="Mada"/>
                <a:cs typeface="Mada"/>
                <a:sym typeface="Mada"/>
              </a:endParaRPr>
            </a:p>
          </p:txBody>
        </p:sp>
        <p:cxnSp>
          <p:nvCxnSpPr>
            <p:cNvPr id="878" name="Google Shape;878;p29"/>
            <p:cNvCxnSpPr>
              <a:stCxn id="874" idx="1"/>
              <a:endCxn id="877" idx="1"/>
            </p:cNvCxnSpPr>
            <p:nvPr/>
          </p:nvCxnSpPr>
          <p:spPr>
            <a:xfrm>
              <a:off x="2385043" y="6716242"/>
              <a:ext cx="325800" cy="1063500"/>
            </a:xfrm>
            <a:prstGeom prst="bentConnector3">
              <a:avLst>
                <a:gd fmla="val -75787" name="adj1"/>
              </a:avLst>
            </a:prstGeom>
            <a:noFill/>
            <a:ln cap="flat" cmpd="sng" w="19050">
              <a:solidFill>
                <a:srgbClr val="EFEFEF"/>
              </a:solidFill>
              <a:prstDash val="solid"/>
              <a:round/>
              <a:headEnd len="sm" w="sm" type="none"/>
              <a:tailEnd len="sm" w="sm" type="none"/>
            </a:ln>
          </p:spPr>
        </p:cxnSp>
      </p:grpSp>
      <p:sp>
        <p:nvSpPr>
          <p:cNvPr id="879" name="Google Shape;879;p29"/>
          <p:cNvSpPr txBox="1"/>
          <p:nvPr>
            <p:ph idx="12" type="sldNum"/>
          </p:nvPr>
        </p:nvSpPr>
        <p:spPr>
          <a:xfrm>
            <a:off x="7106400" y="2"/>
            <a:ext cx="453600" cy="562200"/>
          </a:xfrm>
          <a:prstGeom prst="rect">
            <a:avLst/>
          </a:prstGeom>
          <a:solidFill>
            <a:schemeClr val="accent2"/>
          </a:solidFill>
        </p:spPr>
        <p:txBody>
          <a:bodyPr anchorCtr="0" anchor="ctr" bIns="111700" lIns="111700" spcFirstLastPara="1" rIns="111700" wrap="square" tIns="111700">
            <a:noAutofit/>
          </a:bodyPr>
          <a:lstStyle/>
          <a:p>
            <a:pPr indent="0" lvl="0" marL="0" rtl="0" algn="l">
              <a:spcBef>
                <a:spcPts val="0"/>
              </a:spcBef>
              <a:spcAft>
                <a:spcPts val="0"/>
              </a:spcAft>
              <a:buNone/>
            </a:pPr>
            <a:r>
              <a:t/>
            </a:r>
            <a:endParaRPr b="1" sz="1700">
              <a:solidFill>
                <a:schemeClr val="lt1"/>
              </a:solidFill>
              <a:latin typeface="Exo"/>
              <a:ea typeface="Exo"/>
              <a:cs typeface="Exo"/>
              <a:sym typeface="Exo"/>
            </a:endParaRPr>
          </a:p>
        </p:txBody>
      </p:sp>
      <p:sp>
        <p:nvSpPr>
          <p:cNvPr id="880" name="Google Shape;880;p29"/>
          <p:cNvSpPr txBox="1"/>
          <p:nvPr/>
        </p:nvSpPr>
        <p:spPr>
          <a:xfrm>
            <a:off x="8900" y="9773450"/>
            <a:ext cx="7325700" cy="8595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0B5394"/>
              </a:buClr>
              <a:buSzPts val="1100"/>
              <a:buFont typeface="Mada"/>
              <a:buAutoNum type="arabicPeriod"/>
            </a:pPr>
            <a:r>
              <a:rPr lang="ar" sz="1100">
                <a:solidFill>
                  <a:srgbClr val="0B5394"/>
                </a:solidFill>
                <a:latin typeface="Mada"/>
                <a:ea typeface="Mada"/>
                <a:cs typeface="Mada"/>
                <a:sym typeface="Mada"/>
              </a:rPr>
              <a:t>Initial systemic illness with fever, malaise and anorexia is followed by photophobia, vomiting, headache and changes in brainstem function. Neurological features other than encephalitis include meningitis, seizures, cranial nerve palsies, flaccid or spastic paralysis, and extrapyramidal features. Mortality with neurological disease is 25%.</a:t>
            </a:r>
            <a:endParaRPr sz="1100">
              <a:solidFill>
                <a:srgbClr val="0B5394"/>
              </a:solidFill>
              <a:latin typeface="Mada"/>
              <a:ea typeface="Mada"/>
              <a:cs typeface="Mada"/>
              <a:sym typeface="Mada"/>
            </a:endParaRPr>
          </a:p>
        </p:txBody>
      </p:sp>
      <p:sp>
        <p:nvSpPr>
          <p:cNvPr id="881" name="Google Shape;881;p29"/>
          <p:cNvSpPr txBox="1"/>
          <p:nvPr>
            <p:ph idx="12" type="sldNum"/>
          </p:nvPr>
        </p:nvSpPr>
        <p:spPr>
          <a:xfrm>
            <a:off x="7029850" y="0"/>
            <a:ext cx="509400" cy="562200"/>
          </a:xfrm>
          <a:prstGeom prst="rect">
            <a:avLst/>
          </a:prstGeom>
          <a:solidFill>
            <a:schemeClr val="accent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b="1" lang="ar" sz="1700">
                <a:solidFill>
                  <a:schemeClr val="lt1"/>
                </a:solidFill>
                <a:latin typeface="Exo"/>
                <a:ea typeface="Exo"/>
                <a:cs typeface="Exo"/>
                <a:sym typeface="Exo"/>
              </a:rPr>
              <a:t>‹#›</a:t>
            </a:fld>
            <a:endParaRPr b="1" sz="1700">
              <a:solidFill>
                <a:schemeClr val="lt1"/>
              </a:solidFill>
              <a:latin typeface="Exo"/>
              <a:ea typeface="Exo"/>
              <a:cs typeface="Exo"/>
              <a:sym typeface="Ex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30"/>
          <p:cNvSpPr/>
          <p:nvPr/>
        </p:nvSpPr>
        <p:spPr>
          <a:xfrm>
            <a:off x="295450" y="1072525"/>
            <a:ext cx="6883800" cy="3043200"/>
          </a:xfrm>
          <a:prstGeom prst="round2DiagRect">
            <a:avLst>
              <a:gd fmla="val 35392" name="adj1"/>
              <a:gd fmla="val 0" name="adj2"/>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0"/>
          <p:cNvSpPr/>
          <p:nvPr/>
        </p:nvSpPr>
        <p:spPr>
          <a:xfrm>
            <a:off x="5782150" y="768600"/>
            <a:ext cx="1716900" cy="1639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88" name="Google Shape;888;p30"/>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889" name="Google Shape;889;p30"/>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890" name="Google Shape;890;p30"/>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Advice for Acclimatization</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pic>
        <p:nvPicPr>
          <p:cNvPr id="891" name="Google Shape;891;p30"/>
          <p:cNvPicPr preferRelativeResize="0"/>
          <p:nvPr/>
        </p:nvPicPr>
        <p:blipFill>
          <a:blip r:embed="rId3">
            <a:alphaModFix/>
          </a:blip>
          <a:stretch>
            <a:fillRect/>
          </a:stretch>
        </p:blipFill>
        <p:spPr>
          <a:xfrm>
            <a:off x="5880959" y="889649"/>
            <a:ext cx="1397100" cy="1397100"/>
          </a:xfrm>
          <a:prstGeom prst="rect">
            <a:avLst/>
          </a:prstGeom>
          <a:noFill/>
          <a:ln>
            <a:noFill/>
          </a:ln>
        </p:spPr>
      </p:pic>
      <p:sp>
        <p:nvSpPr>
          <p:cNvPr id="892" name="Google Shape;892;p30"/>
          <p:cNvSpPr txBox="1"/>
          <p:nvPr/>
        </p:nvSpPr>
        <p:spPr>
          <a:xfrm>
            <a:off x="463513" y="1408069"/>
            <a:ext cx="6633000" cy="25431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Tell climbers to avoid abrupt ascent to altitudes above 9850  ft.</a:t>
            </a:r>
            <a:endParaRPr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Spend 2-3 nights at 8200-9850 ft before further ascent.</a:t>
            </a:r>
            <a:endParaRPr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Add an extra night of acclimatization for every 2000-3000 ft of ascent.</a:t>
            </a:r>
            <a:endParaRPr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Make day trips to higher elevation with return to lower elevation for sleep.</a:t>
            </a:r>
            <a:endParaRPr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Avoid alcohol and sedatives for the first 2 nights at altitude.</a:t>
            </a:r>
            <a:endParaRPr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Moderate exercise (Extreme exercise at altitude may be harmful).</a:t>
            </a:r>
            <a:endParaRPr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acetazolamide 125-250 mg bid starting 24 hours before ascent and continue for 48 hrs at maximum altitude.</a:t>
            </a:r>
            <a:endParaRPr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Side effects: paresthesias, polyuria, nausea, drowsiness, impotence, myopia, bitter taste.</a:t>
            </a:r>
            <a:endParaRPr sz="1200">
              <a:solidFill>
                <a:schemeClr val="dk1"/>
              </a:solidFill>
              <a:latin typeface="Mada"/>
              <a:ea typeface="Mada"/>
              <a:cs typeface="Mada"/>
              <a:sym typeface="Mada"/>
            </a:endParaRPr>
          </a:p>
        </p:txBody>
      </p:sp>
      <p:grpSp>
        <p:nvGrpSpPr>
          <p:cNvPr id="893" name="Google Shape;893;p30"/>
          <p:cNvGrpSpPr/>
          <p:nvPr/>
        </p:nvGrpSpPr>
        <p:grpSpPr>
          <a:xfrm rot="5400000">
            <a:off x="700399" y="1417288"/>
            <a:ext cx="200232" cy="341820"/>
            <a:chOff x="7377912" y="3133187"/>
            <a:chExt cx="648000" cy="1109085"/>
          </a:xfrm>
        </p:grpSpPr>
        <p:cxnSp>
          <p:nvCxnSpPr>
            <p:cNvPr id="894" name="Google Shape;894;p30"/>
            <p:cNvCxnSpPr/>
            <p:nvPr/>
          </p:nvCxnSpPr>
          <p:spPr>
            <a:xfrm rot="10800000">
              <a:off x="7701948" y="3133187"/>
              <a:ext cx="0" cy="780900"/>
            </a:xfrm>
            <a:prstGeom prst="straightConnector1">
              <a:avLst/>
            </a:prstGeom>
            <a:noFill/>
            <a:ln cap="flat" cmpd="sng" w="28575">
              <a:solidFill>
                <a:srgbClr val="B4A7D6"/>
              </a:solidFill>
              <a:prstDash val="solid"/>
              <a:miter lim="800000"/>
              <a:headEnd len="sm" w="sm" type="oval"/>
              <a:tailEnd len="sm" w="sm" type="oval"/>
            </a:ln>
          </p:spPr>
        </p:cxnSp>
        <p:sp>
          <p:nvSpPr>
            <p:cNvPr id="895" name="Google Shape;895;p30"/>
            <p:cNvSpPr/>
            <p:nvPr/>
          </p:nvSpPr>
          <p:spPr>
            <a:xfrm>
              <a:off x="7377912" y="3594272"/>
              <a:ext cx="648000" cy="648000"/>
            </a:xfrm>
            <a:prstGeom prst="ellipse">
              <a:avLst/>
            </a:prstGeom>
            <a:solidFill>
              <a:srgbClr val="FFFFFF"/>
            </a:solidFill>
            <a:ln cap="flat" cmpd="sng" w="28575">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896" name="Google Shape;896;p30"/>
          <p:cNvGrpSpPr/>
          <p:nvPr/>
        </p:nvGrpSpPr>
        <p:grpSpPr>
          <a:xfrm rot="5400000">
            <a:off x="700399" y="1969738"/>
            <a:ext cx="200232" cy="341820"/>
            <a:chOff x="7377912" y="3133187"/>
            <a:chExt cx="648000" cy="1109085"/>
          </a:xfrm>
        </p:grpSpPr>
        <p:cxnSp>
          <p:nvCxnSpPr>
            <p:cNvPr id="897" name="Google Shape;897;p30"/>
            <p:cNvCxnSpPr/>
            <p:nvPr/>
          </p:nvCxnSpPr>
          <p:spPr>
            <a:xfrm rot="10800000">
              <a:off x="7701948" y="3133187"/>
              <a:ext cx="0" cy="780900"/>
            </a:xfrm>
            <a:prstGeom prst="straightConnector1">
              <a:avLst/>
            </a:prstGeom>
            <a:noFill/>
            <a:ln cap="flat" cmpd="sng" w="28575">
              <a:solidFill>
                <a:srgbClr val="B4A7D6"/>
              </a:solidFill>
              <a:prstDash val="solid"/>
              <a:miter lim="800000"/>
              <a:headEnd len="sm" w="sm" type="oval"/>
              <a:tailEnd len="sm" w="sm" type="oval"/>
            </a:ln>
          </p:spPr>
        </p:cxnSp>
        <p:sp>
          <p:nvSpPr>
            <p:cNvPr id="898" name="Google Shape;898;p30"/>
            <p:cNvSpPr/>
            <p:nvPr/>
          </p:nvSpPr>
          <p:spPr>
            <a:xfrm>
              <a:off x="7377912" y="3594272"/>
              <a:ext cx="648000" cy="648000"/>
            </a:xfrm>
            <a:prstGeom prst="ellipse">
              <a:avLst/>
            </a:prstGeom>
            <a:solidFill>
              <a:srgbClr val="FFFFFF"/>
            </a:solidFill>
            <a:ln cap="flat" cmpd="sng" w="28575">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899" name="Google Shape;899;p30"/>
          <p:cNvGrpSpPr/>
          <p:nvPr/>
        </p:nvGrpSpPr>
        <p:grpSpPr>
          <a:xfrm rot="5400000">
            <a:off x="700399" y="1693513"/>
            <a:ext cx="200232" cy="341820"/>
            <a:chOff x="7377912" y="3133187"/>
            <a:chExt cx="648000" cy="1109085"/>
          </a:xfrm>
        </p:grpSpPr>
        <p:cxnSp>
          <p:nvCxnSpPr>
            <p:cNvPr id="900" name="Google Shape;900;p30"/>
            <p:cNvCxnSpPr/>
            <p:nvPr/>
          </p:nvCxnSpPr>
          <p:spPr>
            <a:xfrm rot="10800000">
              <a:off x="7701948" y="3133187"/>
              <a:ext cx="0" cy="780900"/>
            </a:xfrm>
            <a:prstGeom prst="straightConnector1">
              <a:avLst/>
            </a:prstGeom>
            <a:noFill/>
            <a:ln cap="flat" cmpd="sng" w="28575">
              <a:solidFill>
                <a:srgbClr val="8E7CC3"/>
              </a:solidFill>
              <a:prstDash val="solid"/>
              <a:miter lim="800000"/>
              <a:headEnd len="sm" w="sm" type="oval"/>
              <a:tailEnd len="sm" w="sm" type="oval"/>
            </a:ln>
          </p:spPr>
        </p:cxnSp>
        <p:sp>
          <p:nvSpPr>
            <p:cNvPr id="901" name="Google Shape;901;p30"/>
            <p:cNvSpPr/>
            <p:nvPr/>
          </p:nvSpPr>
          <p:spPr>
            <a:xfrm>
              <a:off x="7377912" y="3594272"/>
              <a:ext cx="648000" cy="648000"/>
            </a:xfrm>
            <a:prstGeom prst="ellipse">
              <a:avLst/>
            </a:prstGeom>
            <a:solidFill>
              <a:srgbClr val="FFFFFF"/>
            </a:solidFill>
            <a:ln cap="flat" cmpd="sng" w="28575">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902" name="Google Shape;902;p30"/>
          <p:cNvGrpSpPr/>
          <p:nvPr/>
        </p:nvGrpSpPr>
        <p:grpSpPr>
          <a:xfrm rot="5400000">
            <a:off x="700399" y="2245963"/>
            <a:ext cx="200232" cy="341820"/>
            <a:chOff x="7377912" y="3133187"/>
            <a:chExt cx="648000" cy="1109085"/>
          </a:xfrm>
        </p:grpSpPr>
        <p:cxnSp>
          <p:nvCxnSpPr>
            <p:cNvPr id="903" name="Google Shape;903;p30"/>
            <p:cNvCxnSpPr/>
            <p:nvPr/>
          </p:nvCxnSpPr>
          <p:spPr>
            <a:xfrm rot="10800000">
              <a:off x="7701948" y="3133187"/>
              <a:ext cx="0" cy="780900"/>
            </a:xfrm>
            <a:prstGeom prst="straightConnector1">
              <a:avLst/>
            </a:prstGeom>
            <a:noFill/>
            <a:ln cap="flat" cmpd="sng" w="28575">
              <a:solidFill>
                <a:srgbClr val="8E7CC3"/>
              </a:solidFill>
              <a:prstDash val="solid"/>
              <a:miter lim="800000"/>
              <a:headEnd len="sm" w="sm" type="oval"/>
              <a:tailEnd len="sm" w="sm" type="oval"/>
            </a:ln>
          </p:spPr>
        </p:cxnSp>
        <p:sp>
          <p:nvSpPr>
            <p:cNvPr id="904" name="Google Shape;904;p30"/>
            <p:cNvSpPr/>
            <p:nvPr/>
          </p:nvSpPr>
          <p:spPr>
            <a:xfrm>
              <a:off x="7377912" y="3594272"/>
              <a:ext cx="648000" cy="648000"/>
            </a:xfrm>
            <a:prstGeom prst="ellipse">
              <a:avLst/>
            </a:prstGeom>
            <a:solidFill>
              <a:srgbClr val="FFFFFF"/>
            </a:solidFill>
            <a:ln cap="flat" cmpd="sng" w="28575">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905" name="Google Shape;905;p30"/>
          <p:cNvGrpSpPr/>
          <p:nvPr/>
        </p:nvGrpSpPr>
        <p:grpSpPr>
          <a:xfrm rot="5400000">
            <a:off x="700399" y="2522188"/>
            <a:ext cx="200232" cy="341820"/>
            <a:chOff x="7377912" y="3133187"/>
            <a:chExt cx="648000" cy="1109085"/>
          </a:xfrm>
        </p:grpSpPr>
        <p:cxnSp>
          <p:nvCxnSpPr>
            <p:cNvPr id="906" name="Google Shape;906;p30"/>
            <p:cNvCxnSpPr/>
            <p:nvPr/>
          </p:nvCxnSpPr>
          <p:spPr>
            <a:xfrm rot="10800000">
              <a:off x="7701948" y="3133187"/>
              <a:ext cx="0" cy="780900"/>
            </a:xfrm>
            <a:prstGeom prst="straightConnector1">
              <a:avLst/>
            </a:prstGeom>
            <a:noFill/>
            <a:ln cap="flat" cmpd="sng" w="28575">
              <a:solidFill>
                <a:srgbClr val="B4A7D6"/>
              </a:solidFill>
              <a:prstDash val="solid"/>
              <a:miter lim="800000"/>
              <a:headEnd len="sm" w="sm" type="oval"/>
              <a:tailEnd len="sm" w="sm" type="oval"/>
            </a:ln>
          </p:spPr>
        </p:cxnSp>
        <p:sp>
          <p:nvSpPr>
            <p:cNvPr id="907" name="Google Shape;907;p30"/>
            <p:cNvSpPr/>
            <p:nvPr/>
          </p:nvSpPr>
          <p:spPr>
            <a:xfrm>
              <a:off x="7377912" y="3594272"/>
              <a:ext cx="648000" cy="648000"/>
            </a:xfrm>
            <a:prstGeom prst="ellipse">
              <a:avLst/>
            </a:prstGeom>
            <a:solidFill>
              <a:srgbClr val="FFFFFF"/>
            </a:solidFill>
            <a:ln cap="flat" cmpd="sng" w="28575">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908" name="Google Shape;908;p30"/>
          <p:cNvGrpSpPr/>
          <p:nvPr/>
        </p:nvGrpSpPr>
        <p:grpSpPr>
          <a:xfrm rot="5400000">
            <a:off x="700399" y="3074638"/>
            <a:ext cx="200232" cy="341820"/>
            <a:chOff x="7377912" y="3133187"/>
            <a:chExt cx="648000" cy="1109085"/>
          </a:xfrm>
        </p:grpSpPr>
        <p:cxnSp>
          <p:nvCxnSpPr>
            <p:cNvPr id="909" name="Google Shape;909;p30"/>
            <p:cNvCxnSpPr/>
            <p:nvPr/>
          </p:nvCxnSpPr>
          <p:spPr>
            <a:xfrm rot="10800000">
              <a:off x="7701948" y="3133187"/>
              <a:ext cx="0" cy="780900"/>
            </a:xfrm>
            <a:prstGeom prst="straightConnector1">
              <a:avLst/>
            </a:prstGeom>
            <a:noFill/>
            <a:ln cap="flat" cmpd="sng" w="28575">
              <a:solidFill>
                <a:srgbClr val="B4A7D6"/>
              </a:solidFill>
              <a:prstDash val="solid"/>
              <a:miter lim="800000"/>
              <a:headEnd len="sm" w="sm" type="oval"/>
              <a:tailEnd len="sm" w="sm" type="oval"/>
            </a:ln>
          </p:spPr>
        </p:cxnSp>
        <p:sp>
          <p:nvSpPr>
            <p:cNvPr id="910" name="Google Shape;910;p30"/>
            <p:cNvSpPr/>
            <p:nvPr/>
          </p:nvSpPr>
          <p:spPr>
            <a:xfrm>
              <a:off x="7377912" y="3594272"/>
              <a:ext cx="648000" cy="648000"/>
            </a:xfrm>
            <a:prstGeom prst="ellipse">
              <a:avLst/>
            </a:prstGeom>
            <a:solidFill>
              <a:srgbClr val="FFFFFF"/>
            </a:solidFill>
            <a:ln cap="flat" cmpd="sng" w="28575">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911" name="Google Shape;911;p30"/>
          <p:cNvGrpSpPr/>
          <p:nvPr/>
        </p:nvGrpSpPr>
        <p:grpSpPr>
          <a:xfrm rot="5400000">
            <a:off x="700399" y="2798413"/>
            <a:ext cx="200232" cy="341820"/>
            <a:chOff x="7377912" y="3133187"/>
            <a:chExt cx="648000" cy="1109085"/>
          </a:xfrm>
        </p:grpSpPr>
        <p:cxnSp>
          <p:nvCxnSpPr>
            <p:cNvPr id="912" name="Google Shape;912;p30"/>
            <p:cNvCxnSpPr/>
            <p:nvPr/>
          </p:nvCxnSpPr>
          <p:spPr>
            <a:xfrm rot="10800000">
              <a:off x="7701948" y="3133187"/>
              <a:ext cx="0" cy="780900"/>
            </a:xfrm>
            <a:prstGeom prst="straightConnector1">
              <a:avLst/>
            </a:prstGeom>
            <a:noFill/>
            <a:ln cap="flat" cmpd="sng" w="28575">
              <a:solidFill>
                <a:srgbClr val="8E7CC3"/>
              </a:solidFill>
              <a:prstDash val="solid"/>
              <a:miter lim="800000"/>
              <a:headEnd len="sm" w="sm" type="oval"/>
              <a:tailEnd len="sm" w="sm" type="oval"/>
            </a:ln>
          </p:spPr>
        </p:cxnSp>
        <p:sp>
          <p:nvSpPr>
            <p:cNvPr id="913" name="Google Shape;913;p30"/>
            <p:cNvSpPr/>
            <p:nvPr/>
          </p:nvSpPr>
          <p:spPr>
            <a:xfrm>
              <a:off x="7377912" y="3594272"/>
              <a:ext cx="648000" cy="648000"/>
            </a:xfrm>
            <a:prstGeom prst="ellipse">
              <a:avLst/>
            </a:prstGeom>
            <a:solidFill>
              <a:srgbClr val="FFFFFF"/>
            </a:solidFill>
            <a:ln cap="flat" cmpd="sng" w="28575">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914" name="Google Shape;914;p30"/>
          <p:cNvGrpSpPr/>
          <p:nvPr/>
        </p:nvGrpSpPr>
        <p:grpSpPr>
          <a:xfrm rot="5400000">
            <a:off x="677886" y="3627088"/>
            <a:ext cx="200232" cy="341820"/>
            <a:chOff x="7377912" y="3133187"/>
            <a:chExt cx="648000" cy="1109085"/>
          </a:xfrm>
        </p:grpSpPr>
        <p:cxnSp>
          <p:nvCxnSpPr>
            <p:cNvPr id="915" name="Google Shape;915;p30"/>
            <p:cNvCxnSpPr/>
            <p:nvPr/>
          </p:nvCxnSpPr>
          <p:spPr>
            <a:xfrm rot="10800000">
              <a:off x="7701948" y="3133187"/>
              <a:ext cx="0" cy="780900"/>
            </a:xfrm>
            <a:prstGeom prst="straightConnector1">
              <a:avLst/>
            </a:prstGeom>
            <a:noFill/>
            <a:ln cap="flat" cmpd="sng" w="28575">
              <a:solidFill>
                <a:srgbClr val="8E7CC3"/>
              </a:solidFill>
              <a:prstDash val="solid"/>
              <a:miter lim="800000"/>
              <a:headEnd len="sm" w="sm" type="oval"/>
              <a:tailEnd len="sm" w="sm" type="oval"/>
            </a:ln>
          </p:spPr>
        </p:cxnSp>
        <p:sp>
          <p:nvSpPr>
            <p:cNvPr id="916" name="Google Shape;916;p30"/>
            <p:cNvSpPr/>
            <p:nvPr/>
          </p:nvSpPr>
          <p:spPr>
            <a:xfrm>
              <a:off x="7377912" y="3594272"/>
              <a:ext cx="648000" cy="648000"/>
            </a:xfrm>
            <a:prstGeom prst="ellipse">
              <a:avLst/>
            </a:prstGeom>
            <a:solidFill>
              <a:srgbClr val="FFFFFF"/>
            </a:solidFill>
            <a:ln cap="flat" cmpd="sng" w="28575">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cxnSp>
        <p:nvCxnSpPr>
          <p:cNvPr id="917" name="Google Shape;917;p30"/>
          <p:cNvCxnSpPr/>
          <p:nvPr/>
        </p:nvCxnSpPr>
        <p:spPr>
          <a:xfrm flipH="1" rot="10800000">
            <a:off x="1323850" y="5086825"/>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918" name="Google Shape;918;p30"/>
          <p:cNvSpPr txBox="1"/>
          <p:nvPr/>
        </p:nvSpPr>
        <p:spPr>
          <a:xfrm>
            <a:off x="607100" y="4417625"/>
            <a:ext cx="6245100" cy="6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Sexually transmitted illnesse</a:t>
            </a:r>
            <a:r>
              <a:rPr b="1" lang="ar" sz="2600">
                <a:latin typeface="Mada"/>
                <a:ea typeface="Mada"/>
                <a:cs typeface="Mada"/>
                <a:sym typeface="Mada"/>
              </a:rPr>
              <a:t>s and Travel</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grpSp>
        <p:nvGrpSpPr>
          <p:cNvPr id="919" name="Google Shape;919;p30"/>
          <p:cNvGrpSpPr/>
          <p:nvPr/>
        </p:nvGrpSpPr>
        <p:grpSpPr>
          <a:xfrm>
            <a:off x="1900065" y="5738838"/>
            <a:ext cx="3674563" cy="3043123"/>
            <a:chOff x="1985774" y="7957929"/>
            <a:chExt cx="3586689" cy="2589892"/>
          </a:xfrm>
        </p:grpSpPr>
        <p:grpSp>
          <p:nvGrpSpPr>
            <p:cNvPr id="920" name="Google Shape;920;p30"/>
            <p:cNvGrpSpPr/>
            <p:nvPr/>
          </p:nvGrpSpPr>
          <p:grpSpPr>
            <a:xfrm>
              <a:off x="1985774" y="7957929"/>
              <a:ext cx="3586689" cy="2589892"/>
              <a:chOff x="2647355" y="1282625"/>
              <a:chExt cx="3775462" cy="3375772"/>
            </a:xfrm>
          </p:grpSpPr>
          <p:sp>
            <p:nvSpPr>
              <p:cNvPr id="921" name="Google Shape;921;p30"/>
              <p:cNvSpPr/>
              <p:nvPr/>
            </p:nvSpPr>
            <p:spPr>
              <a:xfrm>
                <a:off x="4000804" y="2499742"/>
                <a:ext cx="1098600" cy="955800"/>
              </a:xfrm>
              <a:prstGeom prst="hexagon">
                <a:avLst>
                  <a:gd fmla="val 25000" name="adj"/>
                  <a:gd fmla="val 115470" name="vf"/>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nvGrpSpPr>
              <p:cNvPr id="922" name="Google Shape;922;p30"/>
              <p:cNvGrpSpPr/>
              <p:nvPr/>
            </p:nvGrpSpPr>
            <p:grpSpPr>
              <a:xfrm>
                <a:off x="2647355" y="1282625"/>
                <a:ext cx="3775462" cy="3375772"/>
                <a:chOff x="2647355" y="1282625"/>
                <a:chExt cx="3775462" cy="3375772"/>
              </a:xfrm>
            </p:grpSpPr>
            <p:grpSp>
              <p:nvGrpSpPr>
                <p:cNvPr id="923" name="Google Shape;923;p30"/>
                <p:cNvGrpSpPr/>
                <p:nvPr/>
              </p:nvGrpSpPr>
              <p:grpSpPr>
                <a:xfrm>
                  <a:off x="3419872" y="1486561"/>
                  <a:ext cx="1060704" cy="1429526"/>
                  <a:chOff x="4041649" y="1707654"/>
                  <a:chExt cx="1060704" cy="1429526"/>
                </a:xfrm>
              </p:grpSpPr>
              <p:sp>
                <p:nvSpPr>
                  <p:cNvPr id="924" name="Google Shape;924;p3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925" name="Google Shape;925;p3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grpSp>
              <p:nvGrpSpPr>
                <p:cNvPr id="926" name="Google Shape;926;p30"/>
                <p:cNvGrpSpPr/>
                <p:nvPr/>
              </p:nvGrpSpPr>
              <p:grpSpPr>
                <a:xfrm rot="3599956">
                  <a:off x="4379388" y="1384544"/>
                  <a:ext cx="1060681" cy="1429495"/>
                  <a:chOff x="4041649" y="1707654"/>
                  <a:chExt cx="1060704" cy="1429526"/>
                </a:xfrm>
              </p:grpSpPr>
              <p:sp>
                <p:nvSpPr>
                  <p:cNvPr id="927" name="Google Shape;927;p3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928" name="Google Shape;928;p3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grpSp>
              <p:nvGrpSpPr>
                <p:cNvPr id="929" name="Google Shape;929;p30"/>
                <p:cNvGrpSpPr/>
                <p:nvPr/>
              </p:nvGrpSpPr>
              <p:grpSpPr>
                <a:xfrm rot="7084005">
                  <a:off x="5012228" y="2130845"/>
                  <a:ext cx="1060704" cy="1429526"/>
                  <a:chOff x="4041649" y="1707654"/>
                  <a:chExt cx="1060704" cy="1429526"/>
                </a:xfrm>
              </p:grpSpPr>
              <p:sp>
                <p:nvSpPr>
                  <p:cNvPr id="930" name="Google Shape;930;p3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B8C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931" name="Google Shape;931;p3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grpSp>
              <p:nvGrpSpPr>
                <p:cNvPr id="932" name="Google Shape;932;p30"/>
                <p:cNvGrpSpPr/>
                <p:nvPr/>
              </p:nvGrpSpPr>
              <p:grpSpPr>
                <a:xfrm rot="10800000">
                  <a:off x="4620373" y="2994924"/>
                  <a:ext cx="1060704" cy="1429526"/>
                  <a:chOff x="4041649" y="1707654"/>
                  <a:chExt cx="1060704" cy="1429526"/>
                </a:xfrm>
              </p:grpSpPr>
              <p:sp>
                <p:nvSpPr>
                  <p:cNvPr id="933" name="Google Shape;933;p3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674E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934" name="Google Shape;934;p3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grpSp>
              <p:nvGrpSpPr>
                <p:cNvPr id="935" name="Google Shape;935;p30"/>
                <p:cNvGrpSpPr/>
                <p:nvPr/>
              </p:nvGrpSpPr>
              <p:grpSpPr>
                <a:xfrm rot="-7119536">
                  <a:off x="3651164" y="3135441"/>
                  <a:ext cx="1060716" cy="1429542"/>
                  <a:chOff x="4041649" y="1707654"/>
                  <a:chExt cx="1060704" cy="1429526"/>
                </a:xfrm>
              </p:grpSpPr>
              <p:sp>
                <p:nvSpPr>
                  <p:cNvPr id="936" name="Google Shape;936;p3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8E7C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937" name="Google Shape;937;p3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grpSp>
              <p:nvGrpSpPr>
                <p:cNvPr id="938" name="Google Shape;938;p30"/>
                <p:cNvGrpSpPr/>
                <p:nvPr/>
              </p:nvGrpSpPr>
              <p:grpSpPr>
                <a:xfrm rot="-3599956">
                  <a:off x="3001175" y="2344630"/>
                  <a:ext cx="1060681" cy="1429495"/>
                  <a:chOff x="4041649" y="1707654"/>
                  <a:chExt cx="1060704" cy="1429526"/>
                </a:xfrm>
              </p:grpSpPr>
              <p:sp>
                <p:nvSpPr>
                  <p:cNvPr id="939" name="Google Shape;939;p3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B4A7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940" name="Google Shape;940;p3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grpSp>
        </p:grpSp>
        <p:sp>
          <p:nvSpPr>
            <p:cNvPr id="941" name="Google Shape;941;p30"/>
            <p:cNvSpPr txBox="1"/>
            <p:nvPr/>
          </p:nvSpPr>
          <p:spPr>
            <a:xfrm>
              <a:off x="2829189" y="8286740"/>
              <a:ext cx="611700" cy="303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900">
                  <a:solidFill>
                    <a:srgbClr val="D9D2E9"/>
                  </a:solidFill>
                  <a:latin typeface="Mada"/>
                  <a:ea typeface="Mada"/>
                  <a:cs typeface="Mada"/>
                  <a:sym typeface="Mada"/>
                </a:rPr>
                <a:t>01</a:t>
              </a:r>
              <a:endParaRPr b="1" sz="1900">
                <a:solidFill>
                  <a:srgbClr val="D9D2E9"/>
                </a:solidFill>
                <a:latin typeface="Mada"/>
                <a:ea typeface="Mada"/>
                <a:cs typeface="Mada"/>
                <a:sym typeface="Mada"/>
              </a:endParaRPr>
            </a:p>
          </p:txBody>
        </p:sp>
        <p:sp>
          <p:nvSpPr>
            <p:cNvPr id="942" name="Google Shape;942;p30"/>
            <p:cNvSpPr txBox="1"/>
            <p:nvPr/>
          </p:nvSpPr>
          <p:spPr>
            <a:xfrm>
              <a:off x="4045751" y="8322233"/>
              <a:ext cx="611700" cy="30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1900">
                  <a:solidFill>
                    <a:srgbClr val="CCCCCC"/>
                  </a:solidFill>
                  <a:latin typeface="Mada"/>
                  <a:ea typeface="Mada"/>
                  <a:cs typeface="Mada"/>
                  <a:sym typeface="Mada"/>
                </a:rPr>
                <a:t>02</a:t>
              </a:r>
              <a:endParaRPr b="1" sz="1900">
                <a:solidFill>
                  <a:srgbClr val="CCCCCC"/>
                </a:solidFill>
                <a:latin typeface="Mada"/>
                <a:ea typeface="Mada"/>
                <a:cs typeface="Mada"/>
                <a:sym typeface="Mada"/>
              </a:endParaRPr>
            </a:p>
          </p:txBody>
        </p:sp>
        <p:sp>
          <p:nvSpPr>
            <p:cNvPr id="943" name="Google Shape;943;p30"/>
            <p:cNvSpPr txBox="1"/>
            <p:nvPr/>
          </p:nvSpPr>
          <p:spPr>
            <a:xfrm>
              <a:off x="4659549" y="9108873"/>
              <a:ext cx="540900" cy="303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900">
                  <a:solidFill>
                    <a:srgbClr val="B8C4C4"/>
                  </a:solidFill>
                  <a:latin typeface="Mada"/>
                  <a:ea typeface="Mada"/>
                  <a:cs typeface="Mada"/>
                  <a:sym typeface="Mada"/>
                </a:rPr>
                <a:t>03</a:t>
              </a:r>
              <a:endParaRPr b="1" sz="1900">
                <a:solidFill>
                  <a:srgbClr val="B8C4C4"/>
                </a:solidFill>
                <a:latin typeface="Mada"/>
                <a:ea typeface="Mada"/>
                <a:cs typeface="Mada"/>
                <a:sym typeface="Mada"/>
              </a:endParaRPr>
            </a:p>
          </p:txBody>
        </p:sp>
        <p:sp>
          <p:nvSpPr>
            <p:cNvPr id="944" name="Google Shape;944;p30"/>
            <p:cNvSpPr txBox="1"/>
            <p:nvPr/>
          </p:nvSpPr>
          <p:spPr>
            <a:xfrm>
              <a:off x="3929869" y="9850096"/>
              <a:ext cx="677700" cy="303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900">
                  <a:solidFill>
                    <a:srgbClr val="674EA7"/>
                  </a:solidFill>
                  <a:latin typeface="Mada"/>
                  <a:ea typeface="Mada"/>
                  <a:cs typeface="Mada"/>
                  <a:sym typeface="Mada"/>
                </a:rPr>
                <a:t>04</a:t>
              </a:r>
              <a:endParaRPr b="1" sz="1900">
                <a:solidFill>
                  <a:srgbClr val="674EA7"/>
                </a:solidFill>
                <a:latin typeface="Mada"/>
                <a:ea typeface="Mada"/>
                <a:cs typeface="Mada"/>
                <a:sym typeface="Mada"/>
              </a:endParaRPr>
            </a:p>
          </p:txBody>
        </p:sp>
        <p:sp>
          <p:nvSpPr>
            <p:cNvPr id="945" name="Google Shape;945;p30"/>
            <p:cNvSpPr txBox="1"/>
            <p:nvPr/>
          </p:nvSpPr>
          <p:spPr>
            <a:xfrm>
              <a:off x="2806741" y="9850097"/>
              <a:ext cx="677700" cy="303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900">
                  <a:solidFill>
                    <a:srgbClr val="8E7CC3"/>
                  </a:solidFill>
                  <a:latin typeface="Mada"/>
                  <a:ea typeface="Mada"/>
                  <a:cs typeface="Mada"/>
                  <a:sym typeface="Mada"/>
                </a:rPr>
                <a:t>05</a:t>
              </a:r>
              <a:endParaRPr b="1" sz="1900">
                <a:solidFill>
                  <a:srgbClr val="8E7CC3"/>
                </a:solidFill>
                <a:latin typeface="Mada"/>
                <a:ea typeface="Mada"/>
                <a:cs typeface="Mada"/>
                <a:sym typeface="Mada"/>
              </a:endParaRPr>
            </a:p>
          </p:txBody>
        </p:sp>
        <p:sp>
          <p:nvSpPr>
            <p:cNvPr id="946" name="Google Shape;946;p30"/>
            <p:cNvSpPr txBox="1"/>
            <p:nvPr/>
          </p:nvSpPr>
          <p:spPr>
            <a:xfrm>
              <a:off x="2318340" y="9037922"/>
              <a:ext cx="540900" cy="303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900">
                  <a:solidFill>
                    <a:srgbClr val="B4A7D6"/>
                  </a:solidFill>
                  <a:latin typeface="Mada"/>
                  <a:ea typeface="Mada"/>
                  <a:cs typeface="Mada"/>
                  <a:sym typeface="Mada"/>
                </a:rPr>
                <a:t>06</a:t>
              </a:r>
              <a:endParaRPr b="1" sz="1900">
                <a:solidFill>
                  <a:srgbClr val="B4A7D6"/>
                </a:solidFill>
                <a:latin typeface="Mada"/>
                <a:ea typeface="Mada"/>
                <a:cs typeface="Mada"/>
                <a:sym typeface="Mada"/>
              </a:endParaRPr>
            </a:p>
          </p:txBody>
        </p:sp>
      </p:grpSp>
      <p:pic>
        <p:nvPicPr>
          <p:cNvPr id="947" name="Google Shape;947;p30"/>
          <p:cNvPicPr preferRelativeResize="0"/>
          <p:nvPr/>
        </p:nvPicPr>
        <p:blipFill>
          <a:blip r:embed="rId4">
            <a:alphaModFix/>
          </a:blip>
          <a:stretch>
            <a:fillRect/>
          </a:stretch>
        </p:blipFill>
        <p:spPr>
          <a:xfrm>
            <a:off x="3371851" y="6895179"/>
            <a:ext cx="731116" cy="730984"/>
          </a:xfrm>
          <a:prstGeom prst="rect">
            <a:avLst/>
          </a:prstGeom>
          <a:noFill/>
          <a:ln>
            <a:noFill/>
          </a:ln>
        </p:spPr>
      </p:pic>
      <p:sp>
        <p:nvSpPr>
          <p:cNvPr id="948" name="Google Shape;948;p30"/>
          <p:cNvSpPr txBox="1"/>
          <p:nvPr/>
        </p:nvSpPr>
        <p:spPr>
          <a:xfrm>
            <a:off x="463525" y="6009550"/>
            <a:ext cx="2322000" cy="66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ar" sz="1200">
                <a:solidFill>
                  <a:schemeClr val="dk1"/>
                </a:solidFill>
                <a:latin typeface="Mada"/>
                <a:ea typeface="Mada"/>
                <a:cs typeface="Mada"/>
                <a:sym typeface="Mada"/>
              </a:rPr>
              <a:t>Greatest risk age 15-29, and  in  SE Asia and Gulf countries.</a:t>
            </a:r>
            <a:endParaRPr sz="1200">
              <a:solidFill>
                <a:schemeClr val="dk1"/>
              </a:solidFill>
              <a:latin typeface="Mada"/>
              <a:ea typeface="Mada"/>
              <a:cs typeface="Mada"/>
              <a:sym typeface="Mada"/>
            </a:endParaRPr>
          </a:p>
        </p:txBody>
      </p:sp>
      <p:sp>
        <p:nvSpPr>
          <p:cNvPr id="949" name="Google Shape;949;p30"/>
          <p:cNvSpPr txBox="1"/>
          <p:nvPr/>
        </p:nvSpPr>
        <p:spPr>
          <a:xfrm>
            <a:off x="4651197" y="6009550"/>
            <a:ext cx="2322000" cy="66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ar" sz="1200">
                <a:solidFill>
                  <a:schemeClr val="dk1"/>
                </a:solidFill>
                <a:latin typeface="Mada"/>
                <a:ea typeface="Mada"/>
                <a:cs typeface="Mada"/>
                <a:sym typeface="Mada"/>
              </a:rPr>
              <a:t>All travellers do more risk-taking behaviours while travelling. Sexual tourism is a big problem.</a:t>
            </a:r>
            <a:endParaRPr sz="1200">
              <a:solidFill>
                <a:schemeClr val="dk1"/>
              </a:solidFill>
              <a:latin typeface="Mada"/>
              <a:ea typeface="Mada"/>
              <a:cs typeface="Mada"/>
              <a:sym typeface="Mada"/>
            </a:endParaRPr>
          </a:p>
          <a:p>
            <a:pPr indent="0" lvl="0" marL="0" rtl="0" algn="ctr">
              <a:lnSpc>
                <a:spcPct val="100000"/>
              </a:lnSpc>
              <a:spcBef>
                <a:spcPts val="0"/>
              </a:spcBef>
              <a:spcAft>
                <a:spcPts val="0"/>
              </a:spcAft>
              <a:buNone/>
            </a:pPr>
            <a:r>
              <a:t/>
            </a:r>
            <a:endParaRPr sz="1200">
              <a:solidFill>
                <a:schemeClr val="dk1"/>
              </a:solidFill>
              <a:latin typeface="Mada"/>
              <a:ea typeface="Mada"/>
              <a:cs typeface="Mada"/>
              <a:sym typeface="Mada"/>
            </a:endParaRPr>
          </a:p>
        </p:txBody>
      </p:sp>
      <p:sp>
        <p:nvSpPr>
          <p:cNvPr id="950" name="Google Shape;950;p30"/>
          <p:cNvSpPr txBox="1"/>
          <p:nvPr/>
        </p:nvSpPr>
        <p:spPr>
          <a:xfrm>
            <a:off x="5374000" y="7101488"/>
            <a:ext cx="1980600" cy="66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ar" sz="1200">
                <a:solidFill>
                  <a:schemeClr val="dk1"/>
                </a:solidFill>
                <a:latin typeface="Mada"/>
                <a:ea typeface="Mada"/>
                <a:cs typeface="Mada"/>
                <a:sym typeface="Mada"/>
              </a:rPr>
              <a:t>Education: safe sex practices, especially use of condoms.</a:t>
            </a:r>
            <a:endParaRPr sz="1200">
              <a:solidFill>
                <a:schemeClr val="dk1"/>
              </a:solidFill>
              <a:latin typeface="Mada"/>
              <a:ea typeface="Mada"/>
              <a:cs typeface="Mada"/>
              <a:sym typeface="Mada"/>
            </a:endParaRPr>
          </a:p>
          <a:p>
            <a:pPr indent="0" lvl="0" marL="0" rtl="0" algn="ctr">
              <a:lnSpc>
                <a:spcPct val="100000"/>
              </a:lnSpc>
              <a:spcBef>
                <a:spcPts val="0"/>
              </a:spcBef>
              <a:spcAft>
                <a:spcPts val="0"/>
              </a:spcAft>
              <a:buNone/>
            </a:pPr>
            <a:r>
              <a:t/>
            </a:r>
            <a:endParaRPr sz="1200">
              <a:solidFill>
                <a:schemeClr val="dk1"/>
              </a:solidFill>
              <a:latin typeface="Mada"/>
              <a:ea typeface="Mada"/>
              <a:cs typeface="Mada"/>
              <a:sym typeface="Mada"/>
            </a:endParaRPr>
          </a:p>
        </p:txBody>
      </p:sp>
      <p:sp>
        <p:nvSpPr>
          <p:cNvPr id="951" name="Google Shape;951;p30"/>
          <p:cNvSpPr txBox="1"/>
          <p:nvPr/>
        </p:nvSpPr>
        <p:spPr>
          <a:xfrm>
            <a:off x="1194700" y="7959538"/>
            <a:ext cx="1590900" cy="66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ar" sz="1200">
                <a:solidFill>
                  <a:schemeClr val="dk1"/>
                </a:solidFill>
                <a:latin typeface="Mada"/>
                <a:ea typeface="Mada"/>
                <a:cs typeface="Mada"/>
                <a:sym typeface="Mada"/>
              </a:rPr>
              <a:t>Use high quality condoms.</a:t>
            </a:r>
            <a:endParaRPr sz="1200">
              <a:solidFill>
                <a:schemeClr val="dk1"/>
              </a:solidFill>
              <a:latin typeface="Mada"/>
              <a:ea typeface="Mada"/>
              <a:cs typeface="Mada"/>
              <a:sym typeface="Mada"/>
            </a:endParaRPr>
          </a:p>
        </p:txBody>
      </p:sp>
      <p:sp>
        <p:nvSpPr>
          <p:cNvPr id="952" name="Google Shape;952;p30"/>
          <p:cNvSpPr txBox="1"/>
          <p:nvPr/>
        </p:nvSpPr>
        <p:spPr>
          <a:xfrm>
            <a:off x="295450" y="7101488"/>
            <a:ext cx="1716900" cy="66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ar" sz="1200">
                <a:solidFill>
                  <a:schemeClr val="dk1"/>
                </a:solidFill>
                <a:latin typeface="Mada"/>
                <a:ea typeface="Mada"/>
                <a:cs typeface="Mada"/>
                <a:sym typeface="Mada"/>
              </a:rPr>
              <a:t>Limit consumption of alcohol, drugs.</a:t>
            </a:r>
            <a:endParaRPr sz="1200">
              <a:solidFill>
                <a:schemeClr val="dk1"/>
              </a:solidFill>
              <a:latin typeface="Mada"/>
              <a:ea typeface="Mada"/>
              <a:cs typeface="Mada"/>
              <a:sym typeface="Mada"/>
            </a:endParaRPr>
          </a:p>
        </p:txBody>
      </p:sp>
      <p:sp>
        <p:nvSpPr>
          <p:cNvPr id="953" name="Google Shape;953;p30"/>
          <p:cNvSpPr txBox="1"/>
          <p:nvPr/>
        </p:nvSpPr>
        <p:spPr>
          <a:xfrm>
            <a:off x="4723700" y="7959558"/>
            <a:ext cx="1716900" cy="66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ar" sz="1200">
                <a:solidFill>
                  <a:schemeClr val="dk1"/>
                </a:solidFill>
                <a:latin typeface="Mada"/>
                <a:ea typeface="Mada"/>
                <a:cs typeface="Mada"/>
                <a:sym typeface="Mada"/>
              </a:rPr>
              <a:t>Abstain from sexual activity.</a:t>
            </a:r>
            <a:endParaRPr sz="1200">
              <a:solidFill>
                <a:schemeClr val="dk1"/>
              </a:solidFill>
              <a:latin typeface="Mada"/>
              <a:ea typeface="Mada"/>
              <a:cs typeface="Mada"/>
              <a:sym typeface="Mada"/>
            </a:endParaRPr>
          </a:p>
        </p:txBody>
      </p:sp>
      <p:sp>
        <p:nvSpPr>
          <p:cNvPr id="954" name="Google Shape;954;p30"/>
          <p:cNvSpPr txBox="1"/>
          <p:nvPr>
            <p:ph idx="12" type="sldNum"/>
          </p:nvPr>
        </p:nvSpPr>
        <p:spPr>
          <a:xfrm>
            <a:off x="7050600" y="0"/>
            <a:ext cx="509400" cy="562200"/>
          </a:xfrm>
          <a:prstGeom prst="rect">
            <a:avLst/>
          </a:prstGeom>
          <a:solidFill>
            <a:schemeClr val="accent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b="1" lang="ar" sz="1700">
                <a:solidFill>
                  <a:schemeClr val="lt1"/>
                </a:solidFill>
                <a:latin typeface="Exo"/>
                <a:ea typeface="Exo"/>
                <a:cs typeface="Exo"/>
                <a:sym typeface="Exo"/>
              </a:rPr>
              <a:t>‹#›</a:t>
            </a:fld>
            <a:endParaRPr b="1" sz="1700">
              <a:solidFill>
                <a:schemeClr val="lt1"/>
              </a:solidFill>
              <a:latin typeface="Exo"/>
              <a:ea typeface="Exo"/>
              <a:cs typeface="Exo"/>
              <a:sym typeface="Ex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31"/>
          <p:cNvSpPr txBox="1"/>
          <p:nvPr>
            <p:ph idx="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cxnSp>
        <p:nvCxnSpPr>
          <p:cNvPr id="960" name="Google Shape;960;p31"/>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961" name="Google Shape;961;p31"/>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Cases</a:t>
            </a:r>
            <a:endParaRPr b="1" sz="2600">
              <a:latin typeface="Mada"/>
              <a:ea typeface="Mada"/>
              <a:cs typeface="Mada"/>
              <a:sym typeface="Mada"/>
            </a:endParaRPr>
          </a:p>
        </p:txBody>
      </p:sp>
      <p:sp>
        <p:nvSpPr>
          <p:cNvPr id="962" name="Google Shape;962;p31"/>
          <p:cNvSpPr txBox="1"/>
          <p:nvPr/>
        </p:nvSpPr>
        <p:spPr>
          <a:xfrm>
            <a:off x="289050" y="913925"/>
            <a:ext cx="5582700" cy="4710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3"/>
                </a:highlight>
                <a:latin typeface="Mada"/>
                <a:ea typeface="Mada"/>
                <a:cs typeface="Mada"/>
                <a:sym typeface="Mada"/>
              </a:rPr>
              <a:t>Case study 1:</a:t>
            </a:r>
            <a:endParaRPr b="1" sz="2200">
              <a:highlight>
                <a:schemeClr val="accent3"/>
              </a:highlight>
              <a:latin typeface="Mada"/>
              <a:ea typeface="Mada"/>
              <a:cs typeface="Mada"/>
              <a:sym typeface="Mada"/>
            </a:endParaRPr>
          </a:p>
        </p:txBody>
      </p:sp>
      <p:sp>
        <p:nvSpPr>
          <p:cNvPr id="963" name="Google Shape;963;p31"/>
          <p:cNvSpPr/>
          <p:nvPr/>
        </p:nvSpPr>
        <p:spPr>
          <a:xfrm>
            <a:off x="408900" y="1384950"/>
            <a:ext cx="6742200" cy="816600"/>
          </a:xfrm>
          <a:prstGeom prst="round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1"/>
          <p:cNvSpPr txBox="1"/>
          <p:nvPr/>
        </p:nvSpPr>
        <p:spPr>
          <a:xfrm>
            <a:off x="397700" y="1400550"/>
            <a:ext cx="6742200" cy="785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18 year old pregnant woman returned from </a:t>
            </a:r>
            <a:r>
              <a:rPr b="1" lang="ar" sz="1200">
                <a:solidFill>
                  <a:srgbClr val="CC0000"/>
                </a:solidFill>
                <a:latin typeface="Mada"/>
                <a:ea typeface="Mada"/>
                <a:cs typeface="Mada"/>
                <a:sym typeface="Mada"/>
              </a:rPr>
              <a:t>Jazan</a:t>
            </a:r>
            <a:r>
              <a:rPr lang="ar" sz="1200">
                <a:solidFill>
                  <a:schemeClr val="dk1"/>
                </a:solidFill>
                <a:latin typeface="Mada"/>
                <a:ea typeface="Mada"/>
                <a:cs typeface="Mada"/>
                <a:sym typeface="Mada"/>
              </a:rPr>
              <a:t> one week ago.</a:t>
            </a:r>
            <a:r>
              <a:rPr lang="ar" sz="1200">
                <a:latin typeface="Mada"/>
                <a:ea typeface="Mada"/>
                <a:cs typeface="Mada"/>
                <a:sym typeface="Mada"/>
              </a:rPr>
              <a:t> Fever and headache for 3 days.</a:t>
            </a:r>
            <a:endParaRPr sz="1200">
              <a:latin typeface="Mada"/>
              <a:ea typeface="Mada"/>
              <a:cs typeface="Mada"/>
              <a:sym typeface="Mada"/>
            </a:endParaRPr>
          </a:p>
          <a:p>
            <a:pPr indent="0" lvl="0" marL="457200" rtl="0" algn="l">
              <a:spcBef>
                <a:spcPts val="0"/>
              </a:spcBef>
              <a:spcAft>
                <a:spcPts val="0"/>
              </a:spcAft>
              <a:buNone/>
            </a:pPr>
            <a:r>
              <a:rPr b="1" lang="ar" sz="1200">
                <a:latin typeface="Mada"/>
                <a:ea typeface="Mada"/>
                <a:cs typeface="Mada"/>
                <a:sym typeface="Mada"/>
              </a:rPr>
              <a:t>Physical examination</a:t>
            </a:r>
            <a:r>
              <a:rPr lang="ar" sz="1200">
                <a:latin typeface="Mada"/>
                <a:ea typeface="Mada"/>
                <a:cs typeface="Mada"/>
                <a:sym typeface="Mada"/>
              </a:rPr>
              <a:t>: Pale, </a:t>
            </a:r>
            <a:r>
              <a:rPr lang="ar" sz="1200">
                <a:latin typeface="Mada"/>
                <a:ea typeface="Mada"/>
                <a:cs typeface="Mada"/>
                <a:sym typeface="Mada"/>
              </a:rPr>
              <a:t>Temp. 39°C Spleen enlarged.</a:t>
            </a:r>
            <a:endParaRPr sz="1200">
              <a:latin typeface="Mada"/>
              <a:ea typeface="Mada"/>
              <a:cs typeface="Mada"/>
              <a:sym typeface="Mada"/>
            </a:endParaRPr>
          </a:p>
          <a:p>
            <a:pPr indent="0" lvl="0" marL="457200" rtl="0" algn="l">
              <a:spcBef>
                <a:spcPts val="0"/>
              </a:spcBef>
              <a:spcAft>
                <a:spcPts val="0"/>
              </a:spcAft>
              <a:buNone/>
            </a:pPr>
            <a:r>
              <a:rPr b="1" lang="ar" sz="1200">
                <a:latin typeface="Mada"/>
                <a:ea typeface="Mada"/>
                <a:cs typeface="Mada"/>
                <a:sym typeface="Mada"/>
              </a:rPr>
              <a:t>Investigations</a:t>
            </a:r>
            <a:r>
              <a:rPr lang="ar" sz="1200">
                <a:latin typeface="Mada"/>
                <a:ea typeface="Mada"/>
                <a:cs typeface="Mada"/>
                <a:sym typeface="Mada"/>
              </a:rPr>
              <a:t>: WBC 8, Hb 9.0, MCV 93, Plt 90, bilirubin 52</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965" name="Google Shape;965;p31"/>
          <p:cNvSpPr/>
          <p:nvPr/>
        </p:nvSpPr>
        <p:spPr>
          <a:xfrm>
            <a:off x="397700" y="2299550"/>
            <a:ext cx="3634500" cy="2400600"/>
          </a:xfrm>
          <a:prstGeom prst="roundRect">
            <a:avLst>
              <a:gd fmla="val 16667" name="adj"/>
            </a:avLst>
          </a:prstGeom>
          <a:noFill/>
          <a:ln cap="flat" cmpd="sng" w="2857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1"/>
          <p:cNvSpPr txBox="1"/>
          <p:nvPr/>
        </p:nvSpPr>
        <p:spPr>
          <a:xfrm>
            <a:off x="4180675" y="2299544"/>
            <a:ext cx="2869500" cy="2124600"/>
          </a:xfrm>
          <a:prstGeom prst="rect">
            <a:avLst/>
          </a:prstGeom>
          <a:noFill/>
          <a:ln cap="flat" cmpd="sng" w="2857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67" name="Google Shape;967;p31"/>
          <p:cNvSpPr/>
          <p:nvPr/>
        </p:nvSpPr>
        <p:spPr>
          <a:xfrm>
            <a:off x="0" y="4148"/>
            <a:ext cx="1278900" cy="512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latin typeface="Mada"/>
                <a:ea typeface="Mada"/>
                <a:cs typeface="Mada"/>
                <a:sym typeface="Mada"/>
              </a:rPr>
              <a:t>Dr slides</a:t>
            </a:r>
            <a:endParaRPr b="1" sz="1100">
              <a:latin typeface="Mada"/>
              <a:ea typeface="Mada"/>
              <a:cs typeface="Mada"/>
              <a:sym typeface="Mada"/>
            </a:endParaRPr>
          </a:p>
        </p:txBody>
      </p:sp>
      <p:pic>
        <p:nvPicPr>
          <p:cNvPr id="968" name="Google Shape;968;p31"/>
          <p:cNvPicPr preferRelativeResize="0"/>
          <p:nvPr/>
        </p:nvPicPr>
        <p:blipFill>
          <a:blip r:embed="rId3">
            <a:alphaModFix/>
          </a:blip>
          <a:stretch>
            <a:fillRect/>
          </a:stretch>
        </p:blipFill>
        <p:spPr>
          <a:xfrm>
            <a:off x="4335937" y="2390055"/>
            <a:ext cx="2558973" cy="1961176"/>
          </a:xfrm>
          <a:prstGeom prst="rect">
            <a:avLst/>
          </a:prstGeom>
          <a:noFill/>
          <a:ln>
            <a:noFill/>
          </a:ln>
        </p:spPr>
      </p:pic>
      <p:sp>
        <p:nvSpPr>
          <p:cNvPr id="969" name="Google Shape;969;p31"/>
          <p:cNvSpPr txBox="1"/>
          <p:nvPr/>
        </p:nvSpPr>
        <p:spPr>
          <a:xfrm>
            <a:off x="397725" y="2299550"/>
            <a:ext cx="3634500" cy="23148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What is your diagnosis? </a:t>
            </a:r>
            <a:endParaRPr b="1" sz="1200">
              <a:latin typeface="Mada"/>
              <a:ea typeface="Mada"/>
              <a:cs typeface="Mada"/>
              <a:sym typeface="Mada"/>
            </a:endParaRPr>
          </a:p>
          <a:p>
            <a:pPr indent="0" lvl="0" marL="457200" rtl="0" algn="l">
              <a:spcBef>
                <a:spcPts val="0"/>
              </a:spcBef>
              <a:spcAft>
                <a:spcPts val="0"/>
              </a:spcAft>
              <a:buNone/>
            </a:pPr>
            <a:r>
              <a:rPr lang="ar" sz="1200">
                <a:solidFill>
                  <a:srgbClr val="6AA84F"/>
                </a:solidFill>
                <a:latin typeface="Mada"/>
                <a:ea typeface="Mada"/>
                <a:cs typeface="Mada"/>
                <a:sym typeface="Mada"/>
              </a:rPr>
              <a:t>P.falc </a:t>
            </a:r>
            <a:r>
              <a:rPr lang="ar" sz="1200">
                <a:solidFill>
                  <a:srgbClr val="6AA84F"/>
                </a:solidFill>
                <a:latin typeface="Mada"/>
                <a:ea typeface="Mada"/>
                <a:cs typeface="Mada"/>
                <a:sym typeface="Mada"/>
              </a:rPr>
              <a:t>malaria showing double chromatin dotted ring and multiple invasions in one RBC</a:t>
            </a:r>
            <a:endParaRPr b="1" sz="1200">
              <a:latin typeface="Mada"/>
              <a:ea typeface="Mada"/>
              <a:cs typeface="Mada"/>
              <a:sym typeface="Mada"/>
            </a:endParaRPr>
          </a:p>
          <a:p>
            <a:pPr indent="0" lvl="0" marL="0" rtl="0" algn="l">
              <a:spcBef>
                <a:spcPts val="0"/>
              </a:spcBef>
              <a:spcAft>
                <a:spcPts val="0"/>
              </a:spcAft>
              <a:buNone/>
            </a:pPr>
            <a:r>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What are the risks in her condition?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Severe disease.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Primigravidae.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Risk of  low birth &amp;  abortion.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Risk of low glucose , </a:t>
            </a:r>
            <a:r>
              <a:rPr lang="ar" sz="1200">
                <a:latin typeface="Mada"/>
                <a:ea typeface="Mada"/>
                <a:cs typeface="Mada"/>
                <a:sym typeface="Mada"/>
              </a:rPr>
              <a:t>pulmonary </a:t>
            </a:r>
            <a:r>
              <a:rPr lang="ar" sz="1200">
                <a:latin typeface="Mada"/>
                <a:ea typeface="Mada"/>
                <a:cs typeface="Mada"/>
                <a:sym typeface="Mada"/>
              </a:rPr>
              <a:t>oedema.</a:t>
            </a:r>
            <a:endParaRPr sz="1200">
              <a:latin typeface="Mada"/>
              <a:ea typeface="Mada"/>
              <a:cs typeface="Mada"/>
              <a:sym typeface="Mada"/>
            </a:endParaRPr>
          </a:p>
        </p:txBody>
      </p:sp>
      <p:sp>
        <p:nvSpPr>
          <p:cNvPr id="970" name="Google Shape;970;p31"/>
          <p:cNvSpPr txBox="1"/>
          <p:nvPr/>
        </p:nvSpPr>
        <p:spPr>
          <a:xfrm>
            <a:off x="5152575" y="6311500"/>
            <a:ext cx="1897500" cy="3053700"/>
          </a:xfrm>
          <a:prstGeom prst="rect">
            <a:avLst/>
          </a:prstGeom>
          <a:noFill/>
          <a:ln cap="flat" cmpd="sng" w="2857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71" name="Google Shape;971;p31"/>
          <p:cNvSpPr/>
          <p:nvPr/>
        </p:nvSpPr>
        <p:spPr>
          <a:xfrm>
            <a:off x="408900" y="5280775"/>
            <a:ext cx="6742200" cy="816600"/>
          </a:xfrm>
          <a:prstGeom prst="round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1"/>
          <p:cNvSpPr txBox="1"/>
          <p:nvPr/>
        </p:nvSpPr>
        <p:spPr>
          <a:xfrm>
            <a:off x="289050" y="4806013"/>
            <a:ext cx="5582700" cy="6354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3"/>
                </a:highlight>
                <a:latin typeface="Mada"/>
                <a:ea typeface="Mada"/>
                <a:cs typeface="Mada"/>
                <a:sym typeface="Mada"/>
              </a:rPr>
              <a:t>Case study 2:</a:t>
            </a:r>
            <a:endParaRPr b="1" sz="2200">
              <a:highlight>
                <a:schemeClr val="accent3"/>
              </a:highlight>
              <a:latin typeface="Mada"/>
              <a:ea typeface="Mada"/>
              <a:cs typeface="Mada"/>
              <a:sym typeface="Mada"/>
            </a:endParaRPr>
          </a:p>
        </p:txBody>
      </p:sp>
      <p:sp>
        <p:nvSpPr>
          <p:cNvPr id="973" name="Google Shape;973;p31"/>
          <p:cNvSpPr txBox="1"/>
          <p:nvPr/>
        </p:nvSpPr>
        <p:spPr>
          <a:xfrm>
            <a:off x="408919" y="5296394"/>
            <a:ext cx="6742200" cy="785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42 Saudi Man  with continuous fever for one month Chills, rigors, weight loss 2 weeks of mid-back pain radiating to flanks 1 month prior to onset of fever traveled to Thailand, visited rice fields. He diagnosed with </a:t>
            </a:r>
            <a:r>
              <a:rPr b="1" lang="ar" sz="1200">
                <a:latin typeface="Mada"/>
                <a:ea typeface="Mada"/>
                <a:cs typeface="Mada"/>
                <a:sym typeface="Mada"/>
              </a:rPr>
              <a:t>Melioidosis</a:t>
            </a:r>
            <a:r>
              <a:rPr lang="ar" sz="1200">
                <a:latin typeface="Mada"/>
                <a:ea typeface="Mada"/>
                <a:cs typeface="Mada"/>
                <a:sym typeface="Mada"/>
              </a:rPr>
              <a:t>.</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pic>
        <p:nvPicPr>
          <p:cNvPr id="974" name="Google Shape;974;p31"/>
          <p:cNvPicPr preferRelativeResize="0"/>
          <p:nvPr/>
        </p:nvPicPr>
        <p:blipFill>
          <a:blip r:embed="rId4">
            <a:alphaModFix/>
          </a:blip>
          <a:stretch>
            <a:fillRect/>
          </a:stretch>
        </p:blipFill>
        <p:spPr>
          <a:xfrm>
            <a:off x="5230175" y="6383150"/>
            <a:ext cx="1742325" cy="2899051"/>
          </a:xfrm>
          <a:prstGeom prst="rect">
            <a:avLst/>
          </a:prstGeom>
          <a:noFill/>
          <a:ln>
            <a:noFill/>
          </a:ln>
        </p:spPr>
      </p:pic>
      <p:sp>
        <p:nvSpPr>
          <p:cNvPr id="975" name="Google Shape;975;p31"/>
          <p:cNvSpPr/>
          <p:nvPr/>
        </p:nvSpPr>
        <p:spPr>
          <a:xfrm>
            <a:off x="408925" y="6311500"/>
            <a:ext cx="4452900" cy="1545600"/>
          </a:xfrm>
          <a:prstGeom prst="roundRect">
            <a:avLst>
              <a:gd fmla="val 16667" name="adj"/>
            </a:avLst>
          </a:prstGeom>
          <a:noFill/>
          <a:ln cap="flat" cmpd="sng" w="2857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1"/>
          <p:cNvSpPr txBox="1"/>
          <p:nvPr/>
        </p:nvSpPr>
        <p:spPr>
          <a:xfrm>
            <a:off x="397700" y="6269150"/>
            <a:ext cx="4452900" cy="15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What do you see in the picture?</a:t>
            </a:r>
            <a:endParaRPr b="1" sz="1200">
              <a:latin typeface="Mada"/>
              <a:ea typeface="Mada"/>
              <a:cs typeface="Mada"/>
              <a:sym typeface="Mada"/>
            </a:endParaRPr>
          </a:p>
          <a:p>
            <a:pPr indent="0" lvl="0" marL="457200" rtl="0" algn="l">
              <a:spcBef>
                <a:spcPts val="0"/>
              </a:spcBef>
              <a:spcAft>
                <a:spcPts val="0"/>
              </a:spcAft>
              <a:buNone/>
            </a:pPr>
            <a:r>
              <a:rPr lang="ar" sz="1200">
                <a:latin typeface="Mada"/>
                <a:ea typeface="Mada"/>
                <a:cs typeface="Mada"/>
                <a:sym typeface="Mada"/>
              </a:rPr>
              <a:t>Infrarenal abdominal aortic pseudoaneurysm.</a:t>
            </a:r>
            <a:endParaRPr sz="1200">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What do you expect to see in the blood culture?</a:t>
            </a:r>
            <a:endParaRPr b="1" sz="1200">
              <a:latin typeface="Mada"/>
              <a:ea typeface="Mada"/>
              <a:cs typeface="Mada"/>
              <a:sym typeface="Mada"/>
            </a:endParaRPr>
          </a:p>
          <a:p>
            <a:pPr indent="0" lvl="0" marL="457200" rtl="0" algn="l">
              <a:spcBef>
                <a:spcPts val="0"/>
              </a:spcBef>
              <a:spcAft>
                <a:spcPts val="0"/>
              </a:spcAft>
              <a:buNone/>
            </a:pPr>
            <a:r>
              <a:rPr lang="ar" sz="1200">
                <a:latin typeface="Mada"/>
                <a:ea typeface="Mada"/>
                <a:cs typeface="Mada"/>
                <a:sym typeface="Mada"/>
              </a:rPr>
              <a:t>Burkholderia pseudomallei causative agent of melioidosis.</a:t>
            </a:r>
            <a:endParaRPr sz="1200">
              <a:latin typeface="Mada"/>
              <a:ea typeface="Mada"/>
              <a:cs typeface="Mada"/>
              <a:sym typeface="Mad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graphicFrame>
        <p:nvGraphicFramePr>
          <p:cNvPr id="981" name="Google Shape;981;p32"/>
          <p:cNvGraphicFramePr/>
          <p:nvPr/>
        </p:nvGraphicFramePr>
        <p:xfrm>
          <a:off x="83206" y="909865"/>
          <a:ext cx="3000000" cy="3000000"/>
        </p:xfrm>
        <a:graphic>
          <a:graphicData uri="http://schemas.openxmlformats.org/drawingml/2006/table">
            <a:tbl>
              <a:tblPr>
                <a:noFill/>
                <a:tableStyleId>{C49ABDB0-552A-4FD8-9E24-51EB8CF8BB02}</a:tableStyleId>
              </a:tblPr>
              <a:tblGrid>
                <a:gridCol w="1241225"/>
                <a:gridCol w="6152350"/>
              </a:tblGrid>
              <a:tr h="1298675">
                <a:tc>
                  <a:txBody>
                    <a:bodyPr/>
                    <a:lstStyle/>
                    <a:p>
                      <a:pPr indent="0" lvl="0" marL="0" rtl="0" algn="ctr">
                        <a:lnSpc>
                          <a:spcPct val="100000"/>
                        </a:lnSpc>
                        <a:spcBef>
                          <a:spcPts val="1200"/>
                        </a:spcBef>
                        <a:spcAft>
                          <a:spcPts val="1200"/>
                        </a:spcAft>
                        <a:buNone/>
                      </a:pPr>
                      <a:r>
                        <a:rPr b="1" lang="ar" sz="1000">
                          <a:solidFill>
                            <a:schemeClr val="lt1"/>
                          </a:solidFill>
                          <a:latin typeface="Mada"/>
                          <a:ea typeface="Mada"/>
                          <a:cs typeface="Mada"/>
                          <a:sym typeface="Mada"/>
                        </a:rPr>
                        <a:t>Epidemiology </a:t>
                      </a:r>
                      <a:endParaRPr b="1" sz="1000">
                        <a:solidFill>
                          <a:schemeClr val="lt1"/>
                        </a:solidFill>
                        <a:latin typeface="Mada"/>
                        <a:ea typeface="Mada"/>
                        <a:cs typeface="Mada"/>
                        <a:sym typeface="Mada"/>
                      </a:endParaRPr>
                    </a:p>
                  </a:txBody>
                  <a:tcPr marT="91425" marB="91425" marR="91425" marL="91425" anchor="ctr">
                    <a:solidFill>
                      <a:schemeClr val="accent1"/>
                    </a:solidFill>
                  </a:tcPr>
                </a:tc>
                <a:tc>
                  <a:txBody>
                    <a:bodyPr/>
                    <a:lstStyle/>
                    <a:p>
                      <a:pPr indent="-292100" lvl="0" marL="457200" rtl="0" algn="l">
                        <a:lnSpc>
                          <a:spcPct val="100000"/>
                        </a:lnSpc>
                        <a:spcBef>
                          <a:spcPts val="0"/>
                        </a:spcBef>
                        <a:spcAft>
                          <a:spcPts val="0"/>
                        </a:spcAft>
                        <a:buClr>
                          <a:schemeClr val="accent3"/>
                        </a:buClr>
                        <a:buSzPts val="1000"/>
                        <a:buFont typeface="Mada"/>
                        <a:buChar char="●"/>
                      </a:pPr>
                      <a:r>
                        <a:rPr b="1" lang="ar" sz="1000">
                          <a:solidFill>
                            <a:schemeClr val="accent3"/>
                          </a:solidFill>
                          <a:latin typeface="Mada"/>
                          <a:ea typeface="Mada"/>
                          <a:cs typeface="Mada"/>
                          <a:sym typeface="Mada"/>
                        </a:rPr>
                        <a:t>Stable transmission: </a:t>
                      </a:r>
                      <a:endParaRPr b="1" sz="1000">
                        <a:solidFill>
                          <a:schemeClr val="accent3"/>
                        </a:solidFill>
                        <a:latin typeface="Mada"/>
                        <a:ea typeface="Mada"/>
                        <a:cs typeface="Mada"/>
                        <a:sym typeface="Mada"/>
                      </a:endParaRPr>
                    </a:p>
                    <a:p>
                      <a:pPr indent="0" lvl="0" marL="457200" rtl="0" algn="l">
                        <a:lnSpc>
                          <a:spcPct val="100000"/>
                        </a:lnSpc>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including much of </a:t>
                      </a:r>
                      <a:r>
                        <a:rPr b="1" lang="ar" sz="1000">
                          <a:solidFill>
                            <a:schemeClr val="dk1"/>
                          </a:solidFill>
                          <a:latin typeface="Mada"/>
                          <a:ea typeface="Mada"/>
                          <a:cs typeface="Mada"/>
                          <a:sym typeface="Mada"/>
                        </a:rPr>
                        <a:t>sub- Saharan Africa</a:t>
                      </a:r>
                      <a:r>
                        <a:rPr lang="ar" sz="1000">
                          <a:solidFill>
                            <a:schemeClr val="dk1"/>
                          </a:solidFill>
                          <a:latin typeface="Mada"/>
                          <a:ea typeface="Mada"/>
                          <a:cs typeface="Mada"/>
                          <a:sym typeface="Mada"/>
                        </a:rPr>
                        <a:t>, transmission occurs consistently year round. The bulk of the mortality is seen in </a:t>
                      </a:r>
                      <a:r>
                        <a:rPr b="1" lang="ar" sz="1000">
                          <a:solidFill>
                            <a:schemeClr val="dk1"/>
                          </a:solidFill>
                          <a:latin typeface="Mada"/>
                          <a:ea typeface="Mada"/>
                          <a:cs typeface="Mada"/>
                          <a:sym typeface="Mada"/>
                        </a:rPr>
                        <a:t>children</a:t>
                      </a:r>
                      <a:r>
                        <a:rPr lang="ar" sz="1000">
                          <a:solidFill>
                            <a:schemeClr val="dk1"/>
                          </a:solidFill>
                          <a:latin typeface="Mada"/>
                          <a:ea typeface="Mada"/>
                          <a:cs typeface="Mada"/>
                          <a:sym typeface="Mada"/>
                        </a:rPr>
                        <a:t>, while those who survive to adulthood acquire significant immunity; </a:t>
                      </a:r>
                      <a:r>
                        <a:rPr b="1" lang="ar" sz="1000">
                          <a:solidFill>
                            <a:schemeClr val="dk1"/>
                          </a:solidFill>
                          <a:latin typeface="Mada"/>
                          <a:ea typeface="Mada"/>
                          <a:cs typeface="Mada"/>
                          <a:sym typeface="Mada"/>
                        </a:rPr>
                        <a:t>low- grade parasitaemia</a:t>
                      </a:r>
                      <a:r>
                        <a:rPr lang="ar" sz="1000">
                          <a:solidFill>
                            <a:schemeClr val="dk1"/>
                          </a:solidFill>
                          <a:latin typeface="Mada"/>
                          <a:ea typeface="Mada"/>
                          <a:cs typeface="Mada"/>
                          <a:sym typeface="Mada"/>
                        </a:rPr>
                        <a:t> is still present but causes few symptoms.</a:t>
                      </a:r>
                      <a:endParaRPr sz="1000">
                        <a:solidFill>
                          <a:schemeClr val="dk1"/>
                        </a:solidFill>
                        <a:latin typeface="Mada"/>
                        <a:ea typeface="Mada"/>
                        <a:cs typeface="Mada"/>
                        <a:sym typeface="Mada"/>
                      </a:endParaRPr>
                    </a:p>
                    <a:p>
                      <a:pPr indent="-292100" lvl="0" marL="457200" rtl="0" algn="l">
                        <a:lnSpc>
                          <a:spcPct val="100000"/>
                        </a:lnSpc>
                        <a:spcBef>
                          <a:spcPts val="0"/>
                        </a:spcBef>
                        <a:spcAft>
                          <a:spcPts val="0"/>
                        </a:spcAft>
                        <a:buClr>
                          <a:schemeClr val="accent3"/>
                        </a:buClr>
                        <a:buSzPts val="1000"/>
                        <a:buFont typeface="Mada"/>
                        <a:buChar char="●"/>
                      </a:pPr>
                      <a:r>
                        <a:rPr b="1" lang="ar" sz="1000">
                          <a:solidFill>
                            <a:schemeClr val="accent3"/>
                          </a:solidFill>
                          <a:latin typeface="Mada"/>
                          <a:ea typeface="Mada"/>
                          <a:cs typeface="Mada"/>
                          <a:sym typeface="Mada"/>
                        </a:rPr>
                        <a:t>Unstable transmission: </a:t>
                      </a:r>
                      <a:endParaRPr b="1" sz="1000">
                        <a:solidFill>
                          <a:schemeClr val="accent3"/>
                        </a:solidFill>
                        <a:latin typeface="Mada"/>
                        <a:ea typeface="Mada"/>
                        <a:cs typeface="Mada"/>
                        <a:sym typeface="Mada"/>
                      </a:endParaRPr>
                    </a:p>
                    <a:p>
                      <a:pPr indent="0" lvl="0" marL="457200" rtl="0" algn="l">
                        <a:lnSpc>
                          <a:spcPct val="100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seasonal or low- level transmission</a:t>
                      </a:r>
                      <a:r>
                        <a:rPr lang="ar" sz="1000">
                          <a:solidFill>
                            <a:schemeClr val="dk1"/>
                          </a:solidFill>
                          <a:latin typeface="Mada"/>
                          <a:ea typeface="Mada"/>
                          <a:cs typeface="Mada"/>
                          <a:sym typeface="Mada"/>
                        </a:rPr>
                        <a:t> (e.g. in the </a:t>
                      </a:r>
                      <a:r>
                        <a:rPr b="1" lang="ar" sz="1000">
                          <a:solidFill>
                            <a:schemeClr val="dk1"/>
                          </a:solidFill>
                          <a:latin typeface="Mada"/>
                          <a:ea typeface="Mada"/>
                          <a:cs typeface="Mada"/>
                          <a:sym typeface="Mada"/>
                        </a:rPr>
                        <a:t>Sahel belt</a:t>
                      </a:r>
                      <a:r>
                        <a:rPr lang="ar" sz="1000">
                          <a:solidFill>
                            <a:schemeClr val="dk1"/>
                          </a:solidFill>
                          <a:latin typeface="Mada"/>
                          <a:ea typeface="Mada"/>
                          <a:cs typeface="Mada"/>
                          <a:sym typeface="Mada"/>
                        </a:rPr>
                        <a:t>, where mosquitoes feed only in the rainy season). </a:t>
                      </a:r>
                      <a:r>
                        <a:rPr b="1" lang="ar" sz="1000">
                          <a:solidFill>
                            <a:schemeClr val="dk1"/>
                          </a:solidFill>
                          <a:latin typeface="Mada"/>
                          <a:ea typeface="Mada"/>
                          <a:cs typeface="Mada"/>
                          <a:sym typeface="Mada"/>
                        </a:rPr>
                        <a:t>Little protective immunity</a:t>
                      </a:r>
                      <a:r>
                        <a:rPr lang="ar" sz="1000">
                          <a:solidFill>
                            <a:schemeClr val="dk1"/>
                          </a:solidFill>
                          <a:latin typeface="Mada"/>
                          <a:ea typeface="Mada"/>
                          <a:cs typeface="Mada"/>
                          <a:sym typeface="Mada"/>
                        </a:rPr>
                        <a:t> develops and symptomatic malaria occurs at </a:t>
                      </a:r>
                      <a:r>
                        <a:rPr b="1" lang="ar" sz="1000">
                          <a:solidFill>
                            <a:schemeClr val="dk1"/>
                          </a:solidFill>
                          <a:latin typeface="Mada"/>
                          <a:ea typeface="Mada"/>
                          <a:cs typeface="Mada"/>
                          <a:sym typeface="Mada"/>
                        </a:rPr>
                        <a:t>all ages</a:t>
                      </a:r>
                      <a:r>
                        <a:rPr lang="ar" sz="1000">
                          <a:solidFill>
                            <a:schemeClr val="dk1"/>
                          </a:solidFill>
                          <a:latin typeface="Mada"/>
                          <a:ea typeface="Mada"/>
                          <a:cs typeface="Mada"/>
                          <a:sym typeface="Mada"/>
                        </a:rPr>
                        <a:t>. </a:t>
                      </a:r>
                      <a:endParaRPr b="1" sz="1000">
                        <a:solidFill>
                          <a:srgbClr val="CC0000"/>
                        </a:solidFill>
                        <a:highlight>
                          <a:srgbClr val="FFFFFF"/>
                        </a:highlight>
                        <a:latin typeface="Mada"/>
                        <a:ea typeface="Mada"/>
                        <a:cs typeface="Mada"/>
                        <a:sym typeface="Mada"/>
                      </a:endParaRPr>
                    </a:p>
                  </a:txBody>
                  <a:tcPr marT="91425" marB="91425" marR="91425" marL="91425" anchor="ctr"/>
                </a:tc>
              </a:tr>
              <a:tr h="665175">
                <a:tc>
                  <a:txBody>
                    <a:bodyPr/>
                    <a:lstStyle/>
                    <a:p>
                      <a:pPr indent="0" lvl="0" marL="0" rtl="0" algn="ctr">
                        <a:lnSpc>
                          <a:spcPct val="100000"/>
                        </a:lnSpc>
                        <a:spcBef>
                          <a:spcPts val="1200"/>
                        </a:spcBef>
                        <a:spcAft>
                          <a:spcPts val="1200"/>
                        </a:spcAft>
                        <a:buClr>
                          <a:schemeClr val="dk1"/>
                        </a:buClr>
                        <a:buSzPts val="1100"/>
                        <a:buFont typeface="Arial"/>
                        <a:buNone/>
                      </a:pPr>
                      <a:r>
                        <a:rPr b="1" lang="ar" sz="1000">
                          <a:solidFill>
                            <a:schemeClr val="lt1"/>
                          </a:solidFill>
                          <a:latin typeface="Mada"/>
                          <a:ea typeface="Mada"/>
                          <a:cs typeface="Mada"/>
                          <a:sym typeface="Mada"/>
                        </a:rPr>
                        <a:t>Pathogenesis</a:t>
                      </a:r>
                      <a:endParaRPr b="1" sz="1000">
                        <a:solidFill>
                          <a:srgbClr val="FFFFFF"/>
                        </a:solidFill>
                        <a:latin typeface="Mada"/>
                        <a:ea typeface="Mada"/>
                        <a:cs typeface="Mada"/>
                        <a:sym typeface="Mada"/>
                      </a:endParaRPr>
                    </a:p>
                  </a:txBody>
                  <a:tcPr marT="91425" marB="91425" marR="91425" marL="91425" anchor="ctr">
                    <a:solidFill>
                      <a:schemeClr val="accent1"/>
                    </a:solidFill>
                  </a:tcPr>
                </a:tc>
                <a:tc>
                  <a:txBody>
                    <a:bodyPr/>
                    <a:lstStyle/>
                    <a:p>
                      <a:pPr indent="-292100" lvl="0" marL="457200" rtl="0" algn="l">
                        <a:lnSpc>
                          <a:spcPct val="100000"/>
                        </a:lnSpc>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RBCs invasion. , Microvascular pathology, Renal failure, Deep coma, Pulmonary edema , Immune-complex Nephrotic syndrome.</a:t>
                      </a:r>
                      <a:endParaRPr b="1" sz="1000">
                        <a:solidFill>
                          <a:srgbClr val="CC0000"/>
                        </a:solidFill>
                        <a:highlight>
                          <a:srgbClr val="FFFFFF"/>
                        </a:highlight>
                        <a:latin typeface="Mada"/>
                        <a:ea typeface="Mada"/>
                        <a:cs typeface="Mada"/>
                        <a:sym typeface="Mada"/>
                      </a:endParaRPr>
                    </a:p>
                  </a:txBody>
                  <a:tcPr marT="91425" marB="91425" marR="91425" marL="91425" anchor="ctr"/>
                </a:tc>
              </a:tr>
              <a:tr h="1334075">
                <a:tc>
                  <a:txBody>
                    <a:bodyPr/>
                    <a:lstStyle/>
                    <a:p>
                      <a:pPr indent="0" lvl="0" marL="0" marR="0" rtl="0" algn="ctr">
                        <a:lnSpc>
                          <a:spcPct val="100000"/>
                        </a:lnSpc>
                        <a:spcBef>
                          <a:spcPts val="0"/>
                        </a:spcBef>
                        <a:spcAft>
                          <a:spcPts val="0"/>
                        </a:spcAft>
                        <a:buNone/>
                      </a:pPr>
                      <a:r>
                        <a:rPr b="1" lang="ar" sz="1000">
                          <a:solidFill>
                            <a:srgbClr val="FFFFFF"/>
                          </a:solidFill>
                          <a:latin typeface="Mada"/>
                          <a:ea typeface="Mada"/>
                          <a:cs typeface="Mada"/>
                          <a:sym typeface="Mada"/>
                        </a:rPr>
                        <a:t>Plasmodium Falciparum</a:t>
                      </a:r>
                      <a:endParaRPr b="1" sz="1000">
                        <a:solidFill>
                          <a:srgbClr val="FFFFFF"/>
                        </a:solidFill>
                        <a:latin typeface="Mada"/>
                        <a:ea typeface="Mada"/>
                        <a:cs typeface="Mada"/>
                        <a:sym typeface="Mada"/>
                      </a:endParaRPr>
                    </a:p>
                  </a:txBody>
                  <a:tcPr marT="91425" marB="91425" marR="91425" marL="91425" anchor="ctr">
                    <a:solidFill>
                      <a:schemeClr val="accent2"/>
                    </a:solidFill>
                  </a:tcPr>
                </a:tc>
                <a:tc>
                  <a:txBody>
                    <a:bodyPr/>
                    <a:lstStyle/>
                    <a:p>
                      <a:pPr indent="-292100" lvl="0" marL="457200" rtl="0" algn="l">
                        <a:lnSpc>
                          <a:spcPct val="100000"/>
                        </a:lnSpc>
                        <a:spcBef>
                          <a:spcPts val="100"/>
                        </a:spcBef>
                        <a:spcAft>
                          <a:spcPts val="0"/>
                        </a:spcAft>
                        <a:buSzPts val="1000"/>
                        <a:buFont typeface="Mada"/>
                        <a:buChar char="-"/>
                      </a:pPr>
                      <a:r>
                        <a:rPr b="1" lang="ar" sz="1000">
                          <a:solidFill>
                            <a:srgbClr val="CC0000"/>
                          </a:solidFill>
                          <a:highlight>
                            <a:srgbClr val="FFFFFF"/>
                          </a:highlight>
                          <a:latin typeface="Mada"/>
                          <a:ea typeface="Mada"/>
                          <a:cs typeface="Mada"/>
                          <a:sym typeface="Mada"/>
                        </a:rPr>
                        <a:t>Resistant </a:t>
                      </a:r>
                      <a:r>
                        <a:rPr lang="ar" sz="1000">
                          <a:solidFill>
                            <a:srgbClr val="000000"/>
                          </a:solidFill>
                          <a:highlight>
                            <a:srgbClr val="FFFFFF"/>
                          </a:highlight>
                          <a:latin typeface="Mada"/>
                          <a:ea typeface="Mada"/>
                          <a:cs typeface="Mada"/>
                          <a:sym typeface="Mada"/>
                        </a:rPr>
                        <a:t>to many antimalarial drugs.</a:t>
                      </a:r>
                      <a:endParaRPr sz="1000">
                        <a:solidFill>
                          <a:srgbClr val="000000"/>
                        </a:solidFill>
                        <a:highlight>
                          <a:srgbClr val="FFFFFF"/>
                        </a:highlight>
                        <a:latin typeface="Mada"/>
                        <a:ea typeface="Mada"/>
                        <a:cs typeface="Mada"/>
                        <a:sym typeface="Mada"/>
                      </a:endParaRPr>
                    </a:p>
                    <a:p>
                      <a:pPr indent="-292100" lvl="0" marL="457200" rtl="0" algn="l">
                        <a:lnSpc>
                          <a:spcPct val="100000"/>
                        </a:lnSpc>
                        <a:spcBef>
                          <a:spcPts val="0"/>
                        </a:spcBef>
                        <a:spcAft>
                          <a:spcPts val="0"/>
                        </a:spcAft>
                        <a:buClr>
                          <a:srgbClr val="000000"/>
                        </a:buClr>
                        <a:buSzPts val="1000"/>
                        <a:buFont typeface="Mada"/>
                        <a:buChar char="-"/>
                      </a:pPr>
                      <a:r>
                        <a:rPr b="1" lang="ar" sz="1000">
                          <a:highlight>
                            <a:srgbClr val="FFFFFF"/>
                          </a:highlight>
                          <a:latin typeface="Mada"/>
                          <a:ea typeface="Mada"/>
                          <a:cs typeface="Mada"/>
                          <a:sym typeface="Mada"/>
                        </a:rPr>
                        <a:t>M</a:t>
                      </a:r>
                      <a:r>
                        <a:rPr b="1" lang="ar" sz="1000">
                          <a:solidFill>
                            <a:srgbClr val="000000"/>
                          </a:solidFill>
                          <a:highlight>
                            <a:srgbClr val="FFFFFF"/>
                          </a:highlight>
                          <a:latin typeface="Mada"/>
                          <a:ea typeface="Mada"/>
                          <a:cs typeface="Mada"/>
                          <a:sym typeface="Mada"/>
                        </a:rPr>
                        <a:t>ost morbidity and mortality.</a:t>
                      </a:r>
                      <a:endParaRPr b="1" sz="1000">
                        <a:solidFill>
                          <a:srgbClr val="000000"/>
                        </a:solidFill>
                        <a:highlight>
                          <a:srgbClr val="FFFFFF"/>
                        </a:highlight>
                        <a:latin typeface="Mada"/>
                        <a:ea typeface="Mada"/>
                        <a:cs typeface="Mada"/>
                        <a:sym typeface="Mada"/>
                      </a:endParaRPr>
                    </a:p>
                    <a:p>
                      <a:pPr indent="-292100" lvl="0" marL="457200" rtl="0" algn="l">
                        <a:lnSpc>
                          <a:spcPct val="100000"/>
                        </a:lnSpc>
                        <a:spcBef>
                          <a:spcPts val="0"/>
                        </a:spcBef>
                        <a:spcAft>
                          <a:spcPts val="0"/>
                        </a:spcAft>
                        <a:buClr>
                          <a:srgbClr val="000000"/>
                        </a:buClr>
                        <a:buSzPts val="1000"/>
                        <a:buFont typeface="Mada"/>
                        <a:buChar char="-"/>
                      </a:pPr>
                      <a:r>
                        <a:rPr lang="ar" sz="1000">
                          <a:highlight>
                            <a:srgbClr val="FFFFFF"/>
                          </a:highlight>
                          <a:latin typeface="Mada"/>
                          <a:ea typeface="Mada"/>
                          <a:cs typeface="Mada"/>
                          <a:sym typeface="Mada"/>
                        </a:rPr>
                        <a:t>I</a:t>
                      </a:r>
                      <a:r>
                        <a:rPr lang="ar" sz="1000">
                          <a:solidFill>
                            <a:srgbClr val="000000"/>
                          </a:solidFill>
                          <a:highlight>
                            <a:srgbClr val="FFFFFF"/>
                          </a:highlight>
                          <a:latin typeface="Mada"/>
                          <a:ea typeface="Mada"/>
                          <a:cs typeface="Mada"/>
                          <a:sym typeface="Mada"/>
                        </a:rPr>
                        <a:t>nfects </a:t>
                      </a:r>
                      <a:r>
                        <a:rPr b="1" lang="ar" sz="1000">
                          <a:solidFill>
                            <a:srgbClr val="000000"/>
                          </a:solidFill>
                          <a:highlight>
                            <a:srgbClr val="FFFFFF"/>
                          </a:highlight>
                          <a:latin typeface="Mada"/>
                          <a:ea typeface="Mada"/>
                          <a:cs typeface="Mada"/>
                          <a:sym typeface="Mada"/>
                        </a:rPr>
                        <a:t>mature</a:t>
                      </a:r>
                      <a:r>
                        <a:rPr lang="ar" sz="1000">
                          <a:solidFill>
                            <a:srgbClr val="000000"/>
                          </a:solidFill>
                          <a:highlight>
                            <a:srgbClr val="FFFFFF"/>
                          </a:highlight>
                          <a:latin typeface="Mada"/>
                          <a:ea typeface="Mada"/>
                          <a:cs typeface="Mada"/>
                          <a:sym typeface="Mada"/>
                        </a:rPr>
                        <a:t> and young erythrocytes.</a:t>
                      </a:r>
                      <a:endParaRPr sz="1000">
                        <a:solidFill>
                          <a:srgbClr val="000000"/>
                        </a:solidFill>
                        <a:highlight>
                          <a:srgbClr val="FFFFFF"/>
                        </a:highlight>
                        <a:latin typeface="Mada"/>
                        <a:ea typeface="Mada"/>
                        <a:cs typeface="Mada"/>
                        <a:sym typeface="Mada"/>
                      </a:endParaRPr>
                    </a:p>
                    <a:p>
                      <a:pPr indent="-292100" lvl="0" marL="457200" rtl="0" algn="l">
                        <a:lnSpc>
                          <a:spcPct val="100000"/>
                        </a:lnSpc>
                        <a:spcBef>
                          <a:spcPts val="0"/>
                        </a:spcBef>
                        <a:spcAft>
                          <a:spcPts val="0"/>
                        </a:spcAft>
                        <a:buClr>
                          <a:srgbClr val="000000"/>
                        </a:buClr>
                        <a:buSzPts val="1000"/>
                        <a:buFont typeface="Mada"/>
                        <a:buChar char="-"/>
                      </a:pPr>
                      <a:r>
                        <a:rPr lang="ar" sz="1000">
                          <a:highlight>
                            <a:srgbClr val="FFFFFF"/>
                          </a:highlight>
                          <a:latin typeface="Mada"/>
                          <a:ea typeface="Mada"/>
                          <a:cs typeface="Mada"/>
                          <a:sym typeface="Mada"/>
                        </a:rPr>
                        <a:t>C</a:t>
                      </a:r>
                      <a:r>
                        <a:rPr lang="ar" sz="1000">
                          <a:solidFill>
                            <a:srgbClr val="000000"/>
                          </a:solidFill>
                          <a:highlight>
                            <a:srgbClr val="FFFFFF"/>
                          </a:highlight>
                          <a:latin typeface="Mada"/>
                          <a:ea typeface="Mada"/>
                          <a:cs typeface="Mada"/>
                          <a:sym typeface="Mada"/>
                        </a:rPr>
                        <a:t>ytoadherence.</a:t>
                      </a:r>
                      <a:endParaRPr sz="1000">
                        <a:solidFill>
                          <a:srgbClr val="000000"/>
                        </a:solidFill>
                        <a:highlight>
                          <a:srgbClr val="FFFFFF"/>
                        </a:highlight>
                        <a:latin typeface="Mada"/>
                        <a:ea typeface="Mada"/>
                        <a:cs typeface="Mada"/>
                        <a:sym typeface="Mada"/>
                      </a:endParaRPr>
                    </a:p>
                    <a:p>
                      <a:pPr indent="-292100" lvl="0" marL="457200" rtl="0" algn="l">
                        <a:lnSpc>
                          <a:spcPct val="100000"/>
                        </a:lnSpc>
                        <a:spcBef>
                          <a:spcPts val="0"/>
                        </a:spcBef>
                        <a:spcAft>
                          <a:spcPts val="0"/>
                        </a:spcAft>
                        <a:buClr>
                          <a:srgbClr val="000000"/>
                        </a:buClr>
                        <a:buSzPts val="1000"/>
                        <a:buFont typeface="Mada"/>
                        <a:buChar char="-"/>
                      </a:pPr>
                      <a:r>
                        <a:rPr b="1" lang="ar" sz="1000">
                          <a:solidFill>
                            <a:srgbClr val="000000"/>
                          </a:solidFill>
                          <a:highlight>
                            <a:srgbClr val="FFFFFF"/>
                          </a:highlight>
                          <a:latin typeface="Mada"/>
                          <a:ea typeface="Mada"/>
                          <a:cs typeface="Mada"/>
                          <a:sym typeface="Mada"/>
                        </a:rPr>
                        <a:t>Schizogony </a:t>
                      </a:r>
                      <a:r>
                        <a:rPr lang="ar" sz="1000">
                          <a:solidFill>
                            <a:srgbClr val="000000"/>
                          </a:solidFill>
                          <a:highlight>
                            <a:srgbClr val="FFFFFF"/>
                          </a:highlight>
                          <a:latin typeface="Mada"/>
                          <a:ea typeface="Mada"/>
                          <a:cs typeface="Mada"/>
                          <a:sym typeface="Mada"/>
                        </a:rPr>
                        <a:t>is particularly prolific in all stages.</a:t>
                      </a:r>
                      <a:endParaRPr sz="1000">
                        <a:solidFill>
                          <a:srgbClr val="000000"/>
                        </a:solidFill>
                        <a:highlight>
                          <a:srgbClr val="FFFFFF"/>
                        </a:highlight>
                        <a:latin typeface="Mada"/>
                        <a:ea typeface="Mada"/>
                        <a:cs typeface="Mada"/>
                        <a:sym typeface="Mada"/>
                      </a:endParaRPr>
                    </a:p>
                    <a:p>
                      <a:pPr indent="-292100" lvl="0" marL="457200" rtl="0" algn="l">
                        <a:lnSpc>
                          <a:spcPct val="100000"/>
                        </a:lnSpc>
                        <a:spcBef>
                          <a:spcPts val="0"/>
                        </a:spcBef>
                        <a:spcAft>
                          <a:spcPts val="0"/>
                        </a:spcAft>
                        <a:buClr>
                          <a:srgbClr val="000000"/>
                        </a:buClr>
                        <a:buSzPts val="1000"/>
                        <a:buFont typeface="Mada"/>
                        <a:buChar char="-"/>
                      </a:pPr>
                      <a:r>
                        <a:rPr lang="ar" sz="1000">
                          <a:highlight>
                            <a:srgbClr val="FFFFFF"/>
                          </a:highlight>
                          <a:latin typeface="Mada"/>
                          <a:ea typeface="Mada"/>
                          <a:cs typeface="Mada"/>
                          <a:sym typeface="Mada"/>
                        </a:rPr>
                        <a:t>I</a:t>
                      </a:r>
                      <a:r>
                        <a:rPr lang="ar" sz="1000">
                          <a:solidFill>
                            <a:srgbClr val="000000"/>
                          </a:solidFill>
                          <a:highlight>
                            <a:srgbClr val="FFFFFF"/>
                          </a:highlight>
                          <a:latin typeface="Mada"/>
                          <a:ea typeface="Mada"/>
                          <a:cs typeface="Mada"/>
                          <a:sym typeface="Mada"/>
                        </a:rPr>
                        <a:t>nfection in the peripheral blood &gt;  </a:t>
                      </a:r>
                      <a:r>
                        <a:rPr b="1" lang="ar" sz="1000">
                          <a:solidFill>
                            <a:srgbClr val="000000"/>
                          </a:solidFill>
                          <a:highlight>
                            <a:srgbClr val="FFFFFF"/>
                          </a:highlight>
                          <a:latin typeface="Mada"/>
                          <a:ea typeface="Mada"/>
                          <a:cs typeface="Mada"/>
                          <a:sym typeface="Mada"/>
                        </a:rPr>
                        <a:t>ring forms </a:t>
                      </a:r>
                      <a:r>
                        <a:rPr lang="ar" sz="1000">
                          <a:solidFill>
                            <a:srgbClr val="000000"/>
                          </a:solidFill>
                          <a:highlight>
                            <a:srgbClr val="FFFFFF"/>
                          </a:highlight>
                          <a:latin typeface="Mada"/>
                          <a:ea typeface="Mada"/>
                          <a:cs typeface="Mada"/>
                          <a:sym typeface="Mada"/>
                        </a:rPr>
                        <a:t>and </a:t>
                      </a:r>
                      <a:r>
                        <a:rPr b="1" lang="ar" sz="1000">
                          <a:solidFill>
                            <a:srgbClr val="000000"/>
                          </a:solidFill>
                          <a:highlight>
                            <a:srgbClr val="FFFFFF"/>
                          </a:highlight>
                          <a:latin typeface="Mada"/>
                          <a:ea typeface="Mada"/>
                          <a:cs typeface="Mada"/>
                          <a:sym typeface="Mada"/>
                        </a:rPr>
                        <a:t>gametocytes “</a:t>
                      </a:r>
                      <a:r>
                        <a:rPr lang="ar" sz="1000">
                          <a:solidFill>
                            <a:srgbClr val="000000"/>
                          </a:solidFill>
                          <a:highlight>
                            <a:srgbClr val="FFFFFF"/>
                          </a:highlight>
                          <a:latin typeface="Mada"/>
                          <a:ea typeface="Mada"/>
                          <a:cs typeface="Mada"/>
                          <a:sym typeface="Mada"/>
                        </a:rPr>
                        <a:t>crescent-shape”.</a:t>
                      </a:r>
                      <a:endParaRPr sz="1000">
                        <a:solidFill>
                          <a:srgbClr val="000000"/>
                        </a:solidFill>
                        <a:highlight>
                          <a:srgbClr val="FFFFFF"/>
                        </a:highlight>
                        <a:latin typeface="Mada"/>
                        <a:ea typeface="Mada"/>
                        <a:cs typeface="Mada"/>
                        <a:sym typeface="Mada"/>
                      </a:endParaRPr>
                    </a:p>
                    <a:p>
                      <a:pPr indent="-292100" lvl="0" marL="457200" rtl="0" algn="l">
                        <a:lnSpc>
                          <a:spcPct val="100000"/>
                        </a:lnSpc>
                        <a:spcBef>
                          <a:spcPts val="0"/>
                        </a:spcBef>
                        <a:spcAft>
                          <a:spcPts val="0"/>
                        </a:spcAft>
                        <a:buClr>
                          <a:srgbClr val="000000"/>
                        </a:buClr>
                        <a:buSzPts val="1000"/>
                        <a:buFont typeface="Mada"/>
                        <a:buChar char="-"/>
                      </a:pPr>
                      <a:r>
                        <a:rPr lang="ar" sz="1000">
                          <a:solidFill>
                            <a:srgbClr val="000000"/>
                          </a:solidFill>
                          <a:highlight>
                            <a:srgbClr val="FFFFFF"/>
                          </a:highlight>
                          <a:latin typeface="Mada"/>
                          <a:ea typeface="Mada"/>
                          <a:cs typeface="Mada"/>
                          <a:sym typeface="Mada"/>
                        </a:rPr>
                        <a:t>Travel history up to 1 year (usually first 3 months), may present as continuous fever.</a:t>
                      </a:r>
                      <a:endParaRPr sz="1000">
                        <a:solidFill>
                          <a:srgbClr val="000000"/>
                        </a:solidFill>
                        <a:highlight>
                          <a:srgbClr val="FFFFFF"/>
                        </a:highlight>
                        <a:latin typeface="Mada"/>
                        <a:ea typeface="Mada"/>
                        <a:cs typeface="Mada"/>
                        <a:sym typeface="Mada"/>
                      </a:endParaRPr>
                    </a:p>
                  </a:txBody>
                  <a:tcPr marT="91425" marB="91425" marR="91425" marL="91425" anchor="ctr"/>
                </a:tc>
              </a:tr>
              <a:tr h="848775">
                <a:tc>
                  <a:txBody>
                    <a:bodyPr/>
                    <a:lstStyle/>
                    <a:p>
                      <a:pPr indent="0" lvl="0" marL="0" marR="0" rtl="0" algn="ctr">
                        <a:lnSpc>
                          <a:spcPct val="100000"/>
                        </a:lnSpc>
                        <a:spcBef>
                          <a:spcPts val="0"/>
                        </a:spcBef>
                        <a:spcAft>
                          <a:spcPts val="0"/>
                        </a:spcAft>
                        <a:buNone/>
                      </a:pPr>
                      <a:r>
                        <a:rPr b="1" lang="ar" sz="1000">
                          <a:solidFill>
                            <a:srgbClr val="FFFFFF"/>
                          </a:solidFill>
                          <a:latin typeface="Mada"/>
                          <a:ea typeface="Mada"/>
                          <a:cs typeface="Mada"/>
                          <a:sym typeface="Mada"/>
                        </a:rPr>
                        <a:t>p.Vivax</a:t>
                      </a:r>
                      <a:endParaRPr b="1" sz="1000">
                        <a:solidFill>
                          <a:srgbClr val="FFFFFF"/>
                        </a:solidFill>
                        <a:latin typeface="Mada"/>
                        <a:ea typeface="Mada"/>
                        <a:cs typeface="Mada"/>
                        <a:sym typeface="Mada"/>
                      </a:endParaRPr>
                    </a:p>
                  </a:txBody>
                  <a:tcPr marT="91425" marB="91425" marR="91425" marL="91425" anchor="ctr">
                    <a:solidFill>
                      <a:schemeClr val="accent2"/>
                    </a:solidFill>
                  </a:tcPr>
                </a:tc>
                <a:tc>
                  <a:txBody>
                    <a:bodyPr/>
                    <a:lstStyle/>
                    <a:p>
                      <a:pPr indent="-292100" lvl="0" marL="457200" rtl="0" algn="l">
                        <a:lnSpc>
                          <a:spcPct val="100000"/>
                        </a:lnSpc>
                        <a:spcBef>
                          <a:spcPts val="100"/>
                        </a:spcBef>
                        <a:spcAft>
                          <a:spcPts val="0"/>
                        </a:spcAft>
                        <a:buClr>
                          <a:srgbClr val="000000"/>
                        </a:buClr>
                        <a:buSzPts val="1000"/>
                        <a:buFont typeface="Mada"/>
                        <a:buChar char="-"/>
                      </a:pPr>
                      <a:r>
                        <a:rPr lang="ar" sz="1000">
                          <a:highlight>
                            <a:srgbClr val="FFFFFF"/>
                          </a:highlight>
                          <a:latin typeface="Mada"/>
                          <a:ea typeface="Mada"/>
                          <a:cs typeface="Mada"/>
                          <a:sym typeface="Mada"/>
                        </a:rPr>
                        <a:t>B</a:t>
                      </a:r>
                      <a:r>
                        <a:rPr lang="ar" sz="1000">
                          <a:solidFill>
                            <a:srgbClr val="000000"/>
                          </a:solidFill>
                          <a:highlight>
                            <a:srgbClr val="FFFFFF"/>
                          </a:highlight>
                          <a:latin typeface="Mada"/>
                          <a:ea typeface="Mada"/>
                          <a:cs typeface="Mada"/>
                          <a:sym typeface="Mada"/>
                        </a:rPr>
                        <a:t>enign’ </a:t>
                      </a:r>
                      <a:r>
                        <a:rPr b="1" lang="ar" sz="1000">
                          <a:solidFill>
                            <a:srgbClr val="000000"/>
                          </a:solidFill>
                          <a:highlight>
                            <a:srgbClr val="FFFFFF"/>
                          </a:highlight>
                          <a:latin typeface="Mada"/>
                          <a:ea typeface="Mada"/>
                          <a:cs typeface="Mada"/>
                          <a:sym typeface="Mada"/>
                        </a:rPr>
                        <a:t>tertian malaria.</a:t>
                      </a:r>
                      <a:endParaRPr b="1" sz="1000">
                        <a:solidFill>
                          <a:srgbClr val="000000"/>
                        </a:solidFill>
                        <a:highlight>
                          <a:srgbClr val="FFFFFF"/>
                        </a:highlight>
                        <a:latin typeface="Mada"/>
                        <a:ea typeface="Mada"/>
                        <a:cs typeface="Mada"/>
                        <a:sym typeface="Mada"/>
                      </a:endParaRPr>
                    </a:p>
                    <a:p>
                      <a:pPr indent="-292100" lvl="0" marL="457200" rtl="0" algn="l">
                        <a:lnSpc>
                          <a:spcPct val="100000"/>
                        </a:lnSpc>
                        <a:spcBef>
                          <a:spcPts val="0"/>
                        </a:spcBef>
                        <a:spcAft>
                          <a:spcPts val="0"/>
                        </a:spcAft>
                        <a:buSzPts val="1000"/>
                        <a:buFont typeface="Mada"/>
                        <a:buChar char="-"/>
                      </a:pPr>
                      <a:r>
                        <a:rPr lang="ar" sz="1000">
                          <a:solidFill>
                            <a:srgbClr val="000000"/>
                          </a:solidFill>
                          <a:highlight>
                            <a:srgbClr val="FFFFFF"/>
                          </a:highlight>
                          <a:latin typeface="Mada"/>
                          <a:ea typeface="Mada"/>
                          <a:cs typeface="Mada"/>
                          <a:sym typeface="Mada"/>
                        </a:rPr>
                        <a:t>Restriction of erythrocyte invasion to </a:t>
                      </a:r>
                      <a:r>
                        <a:rPr b="1" lang="ar" sz="1000">
                          <a:solidFill>
                            <a:srgbClr val="000000"/>
                          </a:solidFill>
                          <a:highlight>
                            <a:srgbClr val="FFFFFF"/>
                          </a:highlight>
                          <a:latin typeface="Mada"/>
                          <a:ea typeface="Mada"/>
                          <a:cs typeface="Mada"/>
                          <a:sym typeface="Mada"/>
                        </a:rPr>
                        <a:t>reticulocytes bearing Duffy blood </a:t>
                      </a:r>
                      <a:r>
                        <a:rPr b="1" lang="ar" sz="1000">
                          <a:highlight>
                            <a:srgbClr val="FFFFFF"/>
                          </a:highlight>
                          <a:latin typeface="Mada"/>
                          <a:ea typeface="Mada"/>
                          <a:cs typeface="Mada"/>
                          <a:sym typeface="Mada"/>
                        </a:rPr>
                        <a:t>antigen </a:t>
                      </a:r>
                      <a:endParaRPr b="1" sz="1000">
                        <a:solidFill>
                          <a:srgbClr val="000000"/>
                        </a:solidFill>
                        <a:highlight>
                          <a:srgbClr val="FFFFFF"/>
                        </a:highlight>
                        <a:latin typeface="Mada"/>
                        <a:ea typeface="Mada"/>
                        <a:cs typeface="Mada"/>
                        <a:sym typeface="Mada"/>
                      </a:endParaRPr>
                    </a:p>
                    <a:p>
                      <a:pPr indent="-292100" lvl="0" marL="457200" rtl="0" algn="l">
                        <a:lnSpc>
                          <a:spcPct val="100000"/>
                        </a:lnSpc>
                        <a:spcBef>
                          <a:spcPts val="0"/>
                        </a:spcBef>
                        <a:spcAft>
                          <a:spcPts val="0"/>
                        </a:spcAft>
                        <a:buClr>
                          <a:srgbClr val="000000"/>
                        </a:buClr>
                        <a:buSzPts val="1000"/>
                        <a:buFont typeface="Mada"/>
                        <a:buChar char="-"/>
                      </a:pPr>
                      <a:r>
                        <a:rPr b="1" lang="ar" sz="1000">
                          <a:solidFill>
                            <a:srgbClr val="000000"/>
                          </a:solidFill>
                          <a:highlight>
                            <a:srgbClr val="FFFFFF"/>
                          </a:highlight>
                          <a:latin typeface="Mada"/>
                          <a:ea typeface="Mada"/>
                          <a:cs typeface="Mada"/>
                          <a:sym typeface="Mada"/>
                        </a:rPr>
                        <a:t>Schüffner’s dots</a:t>
                      </a:r>
                      <a:r>
                        <a:rPr lang="ar" sz="1000">
                          <a:solidFill>
                            <a:srgbClr val="000000"/>
                          </a:solidFill>
                          <a:highlight>
                            <a:srgbClr val="FFFFFF"/>
                          </a:highlight>
                          <a:latin typeface="Mada"/>
                          <a:ea typeface="Mada"/>
                          <a:cs typeface="Mada"/>
                          <a:sym typeface="Mada"/>
                        </a:rPr>
                        <a:t>.</a:t>
                      </a:r>
                      <a:endParaRPr sz="1000">
                        <a:solidFill>
                          <a:srgbClr val="000000"/>
                        </a:solidFill>
                        <a:highlight>
                          <a:srgbClr val="FFFFFF"/>
                        </a:highlight>
                        <a:latin typeface="Mada"/>
                        <a:ea typeface="Mada"/>
                        <a:cs typeface="Mada"/>
                        <a:sym typeface="Mada"/>
                      </a:endParaRPr>
                    </a:p>
                    <a:p>
                      <a:pPr indent="-292100" lvl="0" marL="457200" rtl="0" algn="l">
                        <a:lnSpc>
                          <a:spcPct val="100000"/>
                        </a:lnSpc>
                        <a:spcBef>
                          <a:spcPts val="0"/>
                        </a:spcBef>
                        <a:spcAft>
                          <a:spcPts val="0"/>
                        </a:spcAft>
                        <a:buClr>
                          <a:srgbClr val="000000"/>
                        </a:buClr>
                        <a:buSzPts val="1000"/>
                        <a:buFont typeface="Mada"/>
                        <a:buChar char="-"/>
                      </a:pPr>
                      <a:r>
                        <a:rPr b="1" lang="ar" sz="1000">
                          <a:highlight>
                            <a:srgbClr val="FFFFFF"/>
                          </a:highlight>
                          <a:latin typeface="Mada"/>
                          <a:ea typeface="Mada"/>
                          <a:cs typeface="Mada"/>
                          <a:sym typeface="Mada"/>
                        </a:rPr>
                        <a:t>H</a:t>
                      </a:r>
                      <a:r>
                        <a:rPr b="1" lang="ar" sz="1000">
                          <a:solidFill>
                            <a:srgbClr val="000000"/>
                          </a:solidFill>
                          <a:highlight>
                            <a:srgbClr val="FFFFFF"/>
                          </a:highlight>
                          <a:latin typeface="Mada"/>
                          <a:ea typeface="Mada"/>
                          <a:cs typeface="Mada"/>
                          <a:sym typeface="Mada"/>
                        </a:rPr>
                        <a:t>ypnozoites</a:t>
                      </a:r>
                      <a:r>
                        <a:rPr lang="ar" sz="1000">
                          <a:solidFill>
                            <a:srgbClr val="000000"/>
                          </a:solidFill>
                          <a:highlight>
                            <a:srgbClr val="FFFFFF"/>
                          </a:highlight>
                          <a:latin typeface="Mada"/>
                          <a:ea typeface="Mada"/>
                          <a:cs typeface="Mada"/>
                          <a:sym typeface="Mada"/>
                        </a:rPr>
                        <a:t> &gt; remain latent responsible for subsequent relapse.</a:t>
                      </a:r>
                      <a:endParaRPr sz="1000">
                        <a:solidFill>
                          <a:srgbClr val="000000"/>
                        </a:solidFill>
                        <a:highlight>
                          <a:srgbClr val="FFFFFF"/>
                        </a:highlight>
                        <a:latin typeface="Mada"/>
                        <a:ea typeface="Mada"/>
                        <a:cs typeface="Mada"/>
                        <a:sym typeface="Mada"/>
                      </a:endParaRPr>
                    </a:p>
                  </a:txBody>
                  <a:tcPr marT="91425" marB="91425" marR="91425" marL="91425" anchor="ctr"/>
                </a:tc>
              </a:tr>
              <a:tr h="687000">
                <a:tc>
                  <a:txBody>
                    <a:bodyPr/>
                    <a:lstStyle/>
                    <a:p>
                      <a:pPr indent="0" lvl="0" marL="0" marR="0" rtl="0" algn="ctr">
                        <a:lnSpc>
                          <a:spcPct val="100000"/>
                        </a:lnSpc>
                        <a:spcBef>
                          <a:spcPts val="0"/>
                        </a:spcBef>
                        <a:spcAft>
                          <a:spcPts val="0"/>
                        </a:spcAft>
                        <a:buNone/>
                      </a:pPr>
                      <a:r>
                        <a:rPr b="1" lang="ar" sz="1000">
                          <a:solidFill>
                            <a:srgbClr val="FFFFFF"/>
                          </a:solidFill>
                          <a:latin typeface="Mada"/>
                          <a:ea typeface="Mada"/>
                          <a:cs typeface="Mada"/>
                          <a:sym typeface="Mada"/>
                        </a:rPr>
                        <a:t>p.Ovale</a:t>
                      </a:r>
                      <a:endParaRPr b="1" sz="1000">
                        <a:solidFill>
                          <a:srgbClr val="FFFFFF"/>
                        </a:solidFill>
                        <a:latin typeface="Mada"/>
                        <a:ea typeface="Mada"/>
                        <a:cs typeface="Mada"/>
                        <a:sym typeface="Mada"/>
                      </a:endParaRPr>
                    </a:p>
                  </a:txBody>
                  <a:tcPr marT="91425" marB="91425" marR="91425" marL="91425" anchor="ctr">
                    <a:solidFill>
                      <a:schemeClr val="accent3"/>
                    </a:solidFill>
                  </a:tcPr>
                </a:tc>
                <a:tc>
                  <a:txBody>
                    <a:bodyPr/>
                    <a:lstStyle/>
                    <a:p>
                      <a:pPr indent="-292100" lvl="0" marL="457200" rtl="0" algn="l">
                        <a:lnSpc>
                          <a:spcPct val="100000"/>
                        </a:lnSpc>
                        <a:spcBef>
                          <a:spcPts val="100"/>
                        </a:spcBef>
                        <a:spcAft>
                          <a:spcPts val="0"/>
                        </a:spcAft>
                        <a:buClr>
                          <a:srgbClr val="000000"/>
                        </a:buClr>
                        <a:buSzPts val="1000"/>
                        <a:buFont typeface="Mada"/>
                        <a:buChar char="-"/>
                      </a:pPr>
                      <a:r>
                        <a:rPr lang="ar" sz="1000">
                          <a:highlight>
                            <a:srgbClr val="FFFFFF"/>
                          </a:highlight>
                          <a:latin typeface="Mada"/>
                          <a:ea typeface="Mada"/>
                          <a:cs typeface="Mada"/>
                          <a:sym typeface="Mada"/>
                        </a:rPr>
                        <a:t>C</a:t>
                      </a:r>
                      <a:r>
                        <a:rPr lang="ar" sz="1000">
                          <a:solidFill>
                            <a:srgbClr val="000000"/>
                          </a:solidFill>
                          <a:highlight>
                            <a:srgbClr val="FFFFFF"/>
                          </a:highlight>
                          <a:latin typeface="Mada"/>
                          <a:ea typeface="Mada"/>
                          <a:cs typeface="Mada"/>
                          <a:sym typeface="Mada"/>
                        </a:rPr>
                        <a:t>an</a:t>
                      </a:r>
                      <a:r>
                        <a:rPr lang="ar" sz="1000">
                          <a:solidFill>
                            <a:srgbClr val="000000"/>
                          </a:solidFill>
                          <a:highlight>
                            <a:srgbClr val="FFFFFF"/>
                          </a:highlight>
                          <a:latin typeface="Mada"/>
                          <a:ea typeface="Mada"/>
                          <a:cs typeface="Mada"/>
                          <a:sym typeface="Mada"/>
                        </a:rPr>
                        <a:t> </a:t>
                      </a:r>
                      <a:r>
                        <a:rPr b="1" lang="ar" sz="1000">
                          <a:solidFill>
                            <a:srgbClr val="000000"/>
                          </a:solidFill>
                          <a:highlight>
                            <a:srgbClr val="FFFFFF"/>
                          </a:highlight>
                          <a:latin typeface="Mada"/>
                          <a:ea typeface="Mada"/>
                          <a:cs typeface="Mada"/>
                          <a:sym typeface="Mada"/>
                        </a:rPr>
                        <a:t>infect</a:t>
                      </a:r>
                      <a:r>
                        <a:rPr lang="ar" sz="1000">
                          <a:solidFill>
                            <a:srgbClr val="000000"/>
                          </a:solidFill>
                          <a:highlight>
                            <a:srgbClr val="FFFFFF"/>
                          </a:highlight>
                          <a:latin typeface="Mada"/>
                          <a:ea typeface="Mada"/>
                          <a:cs typeface="Mada"/>
                          <a:sym typeface="Mada"/>
                        </a:rPr>
                        <a:t> </a:t>
                      </a:r>
                      <a:r>
                        <a:rPr b="1" lang="ar" sz="1000">
                          <a:solidFill>
                            <a:srgbClr val="000000"/>
                          </a:solidFill>
                          <a:highlight>
                            <a:srgbClr val="FFFFFF"/>
                          </a:highlight>
                          <a:latin typeface="Mada"/>
                          <a:ea typeface="Mada"/>
                          <a:cs typeface="Mada"/>
                          <a:sym typeface="Mada"/>
                        </a:rPr>
                        <a:t>Duffy  negative</a:t>
                      </a:r>
                      <a:r>
                        <a:rPr lang="ar" sz="1000">
                          <a:solidFill>
                            <a:srgbClr val="000000"/>
                          </a:solidFill>
                          <a:highlight>
                            <a:srgbClr val="FFFFFF"/>
                          </a:highlight>
                          <a:latin typeface="Mada"/>
                          <a:ea typeface="Mada"/>
                          <a:cs typeface="Mada"/>
                          <a:sym typeface="Mada"/>
                        </a:rPr>
                        <a:t> reticulocytes.</a:t>
                      </a:r>
                      <a:endParaRPr sz="1000">
                        <a:solidFill>
                          <a:srgbClr val="000000"/>
                        </a:solidFill>
                        <a:highlight>
                          <a:srgbClr val="FFFFFF"/>
                        </a:highlight>
                        <a:latin typeface="Mada"/>
                        <a:ea typeface="Mada"/>
                        <a:cs typeface="Mada"/>
                        <a:sym typeface="Mada"/>
                      </a:endParaRPr>
                    </a:p>
                    <a:p>
                      <a:pPr indent="-292100" lvl="0" marL="457200" rtl="0" algn="l">
                        <a:lnSpc>
                          <a:spcPct val="100000"/>
                        </a:lnSpc>
                        <a:spcBef>
                          <a:spcPts val="0"/>
                        </a:spcBef>
                        <a:spcAft>
                          <a:spcPts val="0"/>
                        </a:spcAft>
                        <a:buClr>
                          <a:srgbClr val="000000"/>
                        </a:buClr>
                        <a:buSzPts val="1000"/>
                        <a:buFont typeface="Mada"/>
                        <a:buChar char="-"/>
                      </a:pPr>
                      <a:r>
                        <a:rPr b="1" lang="ar" sz="1000">
                          <a:solidFill>
                            <a:srgbClr val="000000"/>
                          </a:solidFill>
                          <a:highlight>
                            <a:srgbClr val="FFFFFF"/>
                          </a:highlight>
                          <a:latin typeface="Mada"/>
                          <a:ea typeface="Mada"/>
                          <a:cs typeface="Mada"/>
                          <a:sym typeface="Mada"/>
                        </a:rPr>
                        <a:t>Late-onset vivax and ovale </a:t>
                      </a:r>
                      <a:r>
                        <a:rPr lang="ar" sz="1000">
                          <a:solidFill>
                            <a:srgbClr val="000000"/>
                          </a:solidFill>
                          <a:highlight>
                            <a:srgbClr val="FFFFFF"/>
                          </a:highlight>
                          <a:latin typeface="Mada"/>
                          <a:ea typeface="Mada"/>
                          <a:cs typeface="Mada"/>
                          <a:sym typeface="Mada"/>
                        </a:rPr>
                        <a:t>malaria may occur despite effective prophylaxis.</a:t>
                      </a:r>
                      <a:endParaRPr sz="1000">
                        <a:solidFill>
                          <a:srgbClr val="000000"/>
                        </a:solidFill>
                        <a:highlight>
                          <a:srgbClr val="FFFFFF"/>
                        </a:highlight>
                        <a:latin typeface="Mada"/>
                        <a:ea typeface="Mada"/>
                        <a:cs typeface="Mada"/>
                        <a:sym typeface="Mada"/>
                      </a:endParaRPr>
                    </a:p>
                    <a:p>
                      <a:pPr indent="-292100" lvl="0" marL="457200" rtl="0" algn="l">
                        <a:lnSpc>
                          <a:spcPct val="100000"/>
                        </a:lnSpc>
                        <a:spcBef>
                          <a:spcPts val="0"/>
                        </a:spcBef>
                        <a:spcAft>
                          <a:spcPts val="0"/>
                        </a:spcAft>
                        <a:buClr>
                          <a:schemeClr val="dk1"/>
                        </a:buClr>
                        <a:buSzPts val="1000"/>
                        <a:buFont typeface="Mada"/>
                        <a:buChar char="-"/>
                      </a:pPr>
                      <a:r>
                        <a:rPr b="1" lang="ar" sz="1000">
                          <a:solidFill>
                            <a:schemeClr val="dk1"/>
                          </a:solidFill>
                          <a:highlight>
                            <a:schemeClr val="lt1"/>
                          </a:highlight>
                          <a:latin typeface="Mada"/>
                          <a:ea typeface="Mada"/>
                          <a:cs typeface="Mada"/>
                          <a:sym typeface="Mada"/>
                        </a:rPr>
                        <a:t>Hypnozoites</a:t>
                      </a:r>
                      <a:r>
                        <a:rPr lang="ar" sz="1000">
                          <a:solidFill>
                            <a:schemeClr val="dk1"/>
                          </a:solidFill>
                          <a:highlight>
                            <a:schemeClr val="lt1"/>
                          </a:highlight>
                          <a:latin typeface="Mada"/>
                          <a:ea typeface="Mada"/>
                          <a:cs typeface="Mada"/>
                          <a:sym typeface="Mada"/>
                        </a:rPr>
                        <a:t> &gt;remain latent responsible for subsequent relapse.</a:t>
                      </a:r>
                      <a:endParaRPr sz="1000">
                        <a:highlight>
                          <a:srgbClr val="FFFFFF"/>
                        </a:highlight>
                        <a:latin typeface="Mada"/>
                        <a:ea typeface="Mada"/>
                        <a:cs typeface="Mada"/>
                        <a:sym typeface="Mada"/>
                      </a:endParaRPr>
                    </a:p>
                  </a:txBody>
                  <a:tcPr marT="91425" marB="91425" marR="91425" marL="91425" anchor="ctr"/>
                </a:tc>
              </a:tr>
              <a:tr h="1324550">
                <a:tc>
                  <a:txBody>
                    <a:bodyPr/>
                    <a:lstStyle/>
                    <a:p>
                      <a:pPr indent="0" lvl="0" marL="0" marR="0" rtl="0" algn="ctr">
                        <a:lnSpc>
                          <a:spcPct val="100000"/>
                        </a:lnSpc>
                        <a:spcBef>
                          <a:spcPts val="0"/>
                        </a:spcBef>
                        <a:spcAft>
                          <a:spcPts val="0"/>
                        </a:spcAft>
                        <a:buNone/>
                      </a:pPr>
                      <a:r>
                        <a:rPr b="1" lang="ar" sz="1000">
                          <a:solidFill>
                            <a:srgbClr val="FFFFFF"/>
                          </a:solidFill>
                          <a:latin typeface="Mada"/>
                          <a:ea typeface="Mada"/>
                          <a:cs typeface="Mada"/>
                          <a:sym typeface="Mada"/>
                        </a:rPr>
                        <a:t>P. Malariae</a:t>
                      </a:r>
                      <a:endParaRPr b="1" sz="1000">
                        <a:solidFill>
                          <a:srgbClr val="FFFFFF"/>
                        </a:solidFill>
                        <a:latin typeface="Mada"/>
                        <a:ea typeface="Mada"/>
                        <a:cs typeface="Mada"/>
                        <a:sym typeface="Mada"/>
                      </a:endParaRPr>
                    </a:p>
                  </a:txBody>
                  <a:tcPr marT="91425" marB="91425" marR="91425" marL="91425" anchor="ctr">
                    <a:solidFill>
                      <a:srgbClr val="B4A7D6"/>
                    </a:solidFill>
                  </a:tcPr>
                </a:tc>
                <a:tc>
                  <a:txBody>
                    <a:bodyPr/>
                    <a:lstStyle/>
                    <a:p>
                      <a:pPr indent="-292100" lvl="0" marL="457200" rtl="0" algn="l">
                        <a:lnSpc>
                          <a:spcPct val="100000"/>
                        </a:lnSpc>
                        <a:spcBef>
                          <a:spcPts val="100"/>
                        </a:spcBef>
                        <a:spcAft>
                          <a:spcPts val="0"/>
                        </a:spcAft>
                        <a:buClr>
                          <a:srgbClr val="000000"/>
                        </a:buClr>
                        <a:buSzPts val="1000"/>
                        <a:buFont typeface="Mada"/>
                        <a:buChar char="-"/>
                      </a:pPr>
                      <a:r>
                        <a:rPr b="1" lang="ar" sz="1000">
                          <a:highlight>
                            <a:srgbClr val="FFFFFF"/>
                          </a:highlight>
                          <a:latin typeface="Mada"/>
                          <a:ea typeface="Mada"/>
                          <a:cs typeface="Mada"/>
                          <a:sym typeface="Mada"/>
                        </a:rPr>
                        <a:t>S</a:t>
                      </a:r>
                      <a:r>
                        <a:rPr b="1" lang="ar" sz="1000">
                          <a:solidFill>
                            <a:srgbClr val="000000"/>
                          </a:solidFill>
                          <a:highlight>
                            <a:srgbClr val="FFFFFF"/>
                          </a:highlight>
                          <a:latin typeface="Mada"/>
                          <a:ea typeface="Mada"/>
                          <a:cs typeface="Mada"/>
                          <a:sym typeface="Mada"/>
                        </a:rPr>
                        <a:t>low development.</a:t>
                      </a:r>
                      <a:endParaRPr b="1" sz="1000">
                        <a:solidFill>
                          <a:srgbClr val="000000"/>
                        </a:solidFill>
                        <a:highlight>
                          <a:srgbClr val="FFFFFF"/>
                        </a:highlight>
                        <a:latin typeface="Mada"/>
                        <a:ea typeface="Mada"/>
                        <a:cs typeface="Mada"/>
                        <a:sym typeface="Mada"/>
                      </a:endParaRPr>
                    </a:p>
                    <a:p>
                      <a:pPr indent="-292100" lvl="0" marL="457200" rtl="0" algn="l">
                        <a:lnSpc>
                          <a:spcPct val="100000"/>
                        </a:lnSpc>
                        <a:spcBef>
                          <a:spcPts val="0"/>
                        </a:spcBef>
                        <a:spcAft>
                          <a:spcPts val="0"/>
                        </a:spcAft>
                        <a:buClr>
                          <a:srgbClr val="000000"/>
                        </a:buClr>
                        <a:buSzPts val="1000"/>
                        <a:buFont typeface="Mada"/>
                        <a:buChar char="-"/>
                      </a:pPr>
                      <a:r>
                        <a:rPr lang="ar" sz="1000">
                          <a:solidFill>
                            <a:srgbClr val="000000"/>
                          </a:solidFill>
                          <a:highlight>
                            <a:srgbClr val="FFFFFF"/>
                          </a:highlight>
                          <a:latin typeface="Mada"/>
                          <a:ea typeface="Mada"/>
                          <a:cs typeface="Mada"/>
                          <a:sym typeface="Mada"/>
                        </a:rPr>
                        <a:t>The asexual cycle is </a:t>
                      </a:r>
                      <a:r>
                        <a:rPr b="1" lang="ar" sz="1000">
                          <a:solidFill>
                            <a:srgbClr val="000000"/>
                          </a:solidFill>
                          <a:highlight>
                            <a:srgbClr val="FFFFFF"/>
                          </a:highlight>
                          <a:latin typeface="Mada"/>
                          <a:ea typeface="Mada"/>
                          <a:cs typeface="Mada"/>
                          <a:sym typeface="Mada"/>
                        </a:rPr>
                        <a:t>72 </a:t>
                      </a:r>
                      <a:r>
                        <a:rPr lang="ar" sz="1000">
                          <a:solidFill>
                            <a:srgbClr val="000000"/>
                          </a:solidFill>
                          <a:highlight>
                            <a:srgbClr val="FFFFFF"/>
                          </a:highlight>
                          <a:latin typeface="Mada"/>
                          <a:ea typeface="Mada"/>
                          <a:cs typeface="Mada"/>
                          <a:sym typeface="Mada"/>
                        </a:rPr>
                        <a:t>hours ‘</a:t>
                      </a:r>
                      <a:r>
                        <a:rPr b="1" lang="ar" sz="1000">
                          <a:solidFill>
                            <a:srgbClr val="000000"/>
                          </a:solidFill>
                          <a:highlight>
                            <a:srgbClr val="FFFFFF"/>
                          </a:highlight>
                          <a:latin typeface="Mada"/>
                          <a:ea typeface="Mada"/>
                          <a:cs typeface="Mada"/>
                          <a:sym typeface="Mada"/>
                        </a:rPr>
                        <a:t>quartan malaria</a:t>
                      </a:r>
                      <a:r>
                        <a:rPr lang="ar" sz="1000">
                          <a:solidFill>
                            <a:srgbClr val="000000"/>
                          </a:solidFill>
                          <a:highlight>
                            <a:srgbClr val="FFFFFF"/>
                          </a:highlight>
                          <a:latin typeface="Mada"/>
                          <a:ea typeface="Mada"/>
                          <a:cs typeface="Mada"/>
                          <a:sym typeface="Mada"/>
                        </a:rPr>
                        <a:t>’</a:t>
                      </a:r>
                      <a:r>
                        <a:rPr lang="ar" sz="1000">
                          <a:highlight>
                            <a:srgbClr val="FFFFFF"/>
                          </a:highlight>
                          <a:latin typeface="Mada"/>
                          <a:ea typeface="Mada"/>
                          <a:cs typeface="Mada"/>
                          <a:sym typeface="Mada"/>
                        </a:rPr>
                        <a:t>.</a:t>
                      </a:r>
                      <a:endParaRPr sz="1000">
                        <a:solidFill>
                          <a:srgbClr val="000000"/>
                        </a:solidFill>
                        <a:highlight>
                          <a:srgbClr val="FFFFFF"/>
                        </a:highlight>
                        <a:latin typeface="Mada"/>
                        <a:ea typeface="Mada"/>
                        <a:cs typeface="Mada"/>
                        <a:sym typeface="Mada"/>
                      </a:endParaRPr>
                    </a:p>
                    <a:p>
                      <a:pPr indent="-292100" lvl="0" marL="457200" rtl="0" algn="l">
                        <a:lnSpc>
                          <a:spcPct val="100000"/>
                        </a:lnSpc>
                        <a:spcBef>
                          <a:spcPts val="0"/>
                        </a:spcBef>
                        <a:spcAft>
                          <a:spcPts val="0"/>
                        </a:spcAft>
                        <a:buClr>
                          <a:srgbClr val="000000"/>
                        </a:buClr>
                        <a:buSzPts val="1000"/>
                        <a:buFont typeface="Mada"/>
                        <a:buChar char="-"/>
                      </a:pPr>
                      <a:r>
                        <a:rPr lang="ar" sz="1000">
                          <a:highlight>
                            <a:srgbClr val="FFFFFF"/>
                          </a:highlight>
                          <a:latin typeface="Mada"/>
                          <a:ea typeface="Mada"/>
                          <a:cs typeface="Mada"/>
                          <a:sym typeface="Mada"/>
                        </a:rPr>
                        <a:t>I</a:t>
                      </a:r>
                      <a:r>
                        <a:rPr lang="ar" sz="1000">
                          <a:solidFill>
                            <a:srgbClr val="000000"/>
                          </a:solidFill>
                          <a:highlight>
                            <a:srgbClr val="FFFFFF"/>
                          </a:highlight>
                          <a:latin typeface="Mada"/>
                          <a:ea typeface="Mada"/>
                          <a:cs typeface="Mada"/>
                          <a:sym typeface="Mada"/>
                        </a:rPr>
                        <a:t>nfects old erythrocytes &gt;‘</a:t>
                      </a:r>
                      <a:r>
                        <a:rPr b="1" lang="ar" sz="1000">
                          <a:solidFill>
                            <a:srgbClr val="000000"/>
                          </a:solidFill>
                          <a:highlight>
                            <a:srgbClr val="FFFFFF"/>
                          </a:highlight>
                          <a:latin typeface="Mada"/>
                          <a:ea typeface="Mada"/>
                          <a:cs typeface="Mada"/>
                          <a:sym typeface="Mada"/>
                        </a:rPr>
                        <a:t>smaller</a:t>
                      </a:r>
                      <a:r>
                        <a:rPr lang="ar" sz="1000">
                          <a:solidFill>
                            <a:srgbClr val="000000"/>
                          </a:solidFill>
                          <a:highlight>
                            <a:srgbClr val="FFFFFF"/>
                          </a:highlight>
                          <a:latin typeface="Mada"/>
                          <a:ea typeface="Mada"/>
                          <a:cs typeface="Mada"/>
                          <a:sym typeface="Mada"/>
                        </a:rPr>
                        <a:t>’ infected cells.</a:t>
                      </a:r>
                      <a:endParaRPr sz="1000">
                        <a:solidFill>
                          <a:srgbClr val="000000"/>
                        </a:solidFill>
                        <a:highlight>
                          <a:srgbClr val="FFFFFF"/>
                        </a:highlight>
                        <a:latin typeface="Mada"/>
                        <a:ea typeface="Mada"/>
                        <a:cs typeface="Mada"/>
                        <a:sym typeface="Mada"/>
                      </a:endParaRPr>
                    </a:p>
                    <a:p>
                      <a:pPr indent="-292100" lvl="0" marL="457200" rtl="0" algn="l">
                        <a:lnSpc>
                          <a:spcPct val="100000"/>
                        </a:lnSpc>
                        <a:spcBef>
                          <a:spcPts val="0"/>
                        </a:spcBef>
                        <a:spcAft>
                          <a:spcPts val="0"/>
                        </a:spcAft>
                        <a:buClr>
                          <a:srgbClr val="000000"/>
                        </a:buClr>
                        <a:buSzPts val="1000"/>
                        <a:buFont typeface="Mada"/>
                        <a:buChar char="-"/>
                      </a:pPr>
                      <a:r>
                        <a:rPr b="1" lang="ar" sz="1000">
                          <a:highlight>
                            <a:srgbClr val="FFFFFF"/>
                          </a:highlight>
                          <a:latin typeface="Mada"/>
                          <a:ea typeface="Mada"/>
                          <a:cs typeface="Mada"/>
                          <a:sym typeface="Mada"/>
                        </a:rPr>
                        <a:t>Do</a:t>
                      </a:r>
                      <a:r>
                        <a:rPr b="1" lang="ar" sz="1000">
                          <a:solidFill>
                            <a:srgbClr val="000000"/>
                          </a:solidFill>
                          <a:highlight>
                            <a:srgbClr val="FFFFFF"/>
                          </a:highlight>
                          <a:latin typeface="Mada"/>
                          <a:ea typeface="Mada"/>
                          <a:cs typeface="Mada"/>
                          <a:sym typeface="Mada"/>
                        </a:rPr>
                        <a:t> not transform into hypnozoites</a:t>
                      </a:r>
                      <a:r>
                        <a:rPr lang="ar" sz="1000">
                          <a:solidFill>
                            <a:srgbClr val="000000"/>
                          </a:solidFill>
                          <a:highlight>
                            <a:srgbClr val="FFFFFF"/>
                          </a:highlight>
                          <a:latin typeface="Mada"/>
                          <a:ea typeface="Mada"/>
                          <a:cs typeface="Mada"/>
                          <a:sym typeface="Mada"/>
                        </a:rPr>
                        <a:t> &gt; </a:t>
                      </a:r>
                      <a:r>
                        <a:rPr b="1" lang="ar" sz="1000">
                          <a:solidFill>
                            <a:srgbClr val="000000"/>
                          </a:solidFill>
                          <a:highlight>
                            <a:srgbClr val="FFFFFF"/>
                          </a:highlight>
                          <a:latin typeface="Mada"/>
                          <a:ea typeface="Mada"/>
                          <a:cs typeface="Mada"/>
                          <a:sym typeface="Mada"/>
                        </a:rPr>
                        <a:t>no relapses.</a:t>
                      </a:r>
                      <a:endParaRPr b="1" sz="1000">
                        <a:solidFill>
                          <a:srgbClr val="000000"/>
                        </a:solidFill>
                        <a:highlight>
                          <a:srgbClr val="FFFFFF"/>
                        </a:highlight>
                        <a:latin typeface="Mada"/>
                        <a:ea typeface="Mada"/>
                        <a:cs typeface="Mada"/>
                        <a:sym typeface="Mada"/>
                      </a:endParaRPr>
                    </a:p>
                    <a:p>
                      <a:pPr indent="-292100" lvl="0" marL="457200" rtl="0" algn="l">
                        <a:lnSpc>
                          <a:spcPct val="100000"/>
                        </a:lnSpc>
                        <a:spcBef>
                          <a:spcPts val="0"/>
                        </a:spcBef>
                        <a:spcAft>
                          <a:spcPts val="0"/>
                        </a:spcAft>
                        <a:buClr>
                          <a:srgbClr val="000000"/>
                        </a:buClr>
                        <a:buSzPts val="1000"/>
                        <a:buFont typeface="Mada"/>
                        <a:buChar char="-"/>
                      </a:pPr>
                      <a:r>
                        <a:rPr lang="ar" sz="1000">
                          <a:highlight>
                            <a:srgbClr val="FFFFFF"/>
                          </a:highlight>
                          <a:latin typeface="Mada"/>
                          <a:ea typeface="Mada"/>
                          <a:cs typeface="Mada"/>
                          <a:sym typeface="Mada"/>
                        </a:rPr>
                        <a:t>T</a:t>
                      </a:r>
                      <a:r>
                        <a:rPr lang="ar" sz="1000">
                          <a:solidFill>
                            <a:srgbClr val="000000"/>
                          </a:solidFill>
                          <a:highlight>
                            <a:srgbClr val="FFFFFF"/>
                          </a:highlight>
                          <a:latin typeface="Mada"/>
                          <a:ea typeface="Mada"/>
                          <a:cs typeface="Mada"/>
                          <a:sym typeface="Mada"/>
                        </a:rPr>
                        <a:t>he peripheral blood (</a:t>
                      </a:r>
                      <a:r>
                        <a:rPr b="1" lang="ar" sz="1000">
                          <a:solidFill>
                            <a:srgbClr val="000000"/>
                          </a:solidFill>
                          <a:highlight>
                            <a:srgbClr val="FFFFFF"/>
                          </a:highlight>
                          <a:latin typeface="Mada"/>
                          <a:ea typeface="Mada"/>
                          <a:cs typeface="Mada"/>
                          <a:sym typeface="Mada"/>
                        </a:rPr>
                        <a:t>10 years or more</a:t>
                      </a:r>
                      <a:r>
                        <a:rPr lang="ar" sz="1000">
                          <a:solidFill>
                            <a:srgbClr val="000000"/>
                          </a:solidFill>
                          <a:highlight>
                            <a:srgbClr val="FFFFFF"/>
                          </a:highlight>
                          <a:latin typeface="Mada"/>
                          <a:ea typeface="Mada"/>
                          <a:cs typeface="Mada"/>
                          <a:sym typeface="Mada"/>
                        </a:rPr>
                        <a:t>) at a very low level of parasitaemia &gt;detectable peaks with a recrudescence of clinical symptoms.</a:t>
                      </a:r>
                      <a:endParaRPr sz="1000">
                        <a:solidFill>
                          <a:srgbClr val="000000"/>
                        </a:solidFill>
                        <a:highlight>
                          <a:srgbClr val="FFFFFF"/>
                        </a:highlight>
                        <a:latin typeface="Mada"/>
                        <a:ea typeface="Mada"/>
                        <a:cs typeface="Mada"/>
                        <a:sym typeface="Mada"/>
                      </a:endParaRPr>
                    </a:p>
                    <a:p>
                      <a:pPr indent="-292100" lvl="0" marL="457200" rtl="0" algn="l">
                        <a:lnSpc>
                          <a:spcPct val="100000"/>
                        </a:lnSpc>
                        <a:spcBef>
                          <a:spcPts val="0"/>
                        </a:spcBef>
                        <a:spcAft>
                          <a:spcPts val="0"/>
                        </a:spcAft>
                        <a:buClr>
                          <a:srgbClr val="000000"/>
                        </a:buClr>
                        <a:buSzPts val="1000"/>
                        <a:buFont typeface="Mada"/>
                        <a:buChar char="-"/>
                      </a:pPr>
                      <a:r>
                        <a:rPr lang="ar" sz="1000">
                          <a:solidFill>
                            <a:srgbClr val="000000"/>
                          </a:solidFill>
                          <a:highlight>
                            <a:srgbClr val="FFFFFF"/>
                          </a:highlight>
                          <a:latin typeface="Mada"/>
                          <a:ea typeface="Mada"/>
                          <a:cs typeface="Mada"/>
                          <a:sym typeface="Mada"/>
                        </a:rPr>
                        <a:t>Travel history up to 10 years.</a:t>
                      </a:r>
                      <a:endParaRPr sz="1000">
                        <a:solidFill>
                          <a:srgbClr val="000000"/>
                        </a:solidFill>
                        <a:highlight>
                          <a:srgbClr val="FFFFFF"/>
                        </a:highlight>
                        <a:latin typeface="Mada"/>
                        <a:ea typeface="Mada"/>
                        <a:cs typeface="Mada"/>
                        <a:sym typeface="Mada"/>
                      </a:endParaRPr>
                    </a:p>
                  </a:txBody>
                  <a:tcPr marT="91425" marB="91425" marR="91425" marL="91425" anchor="ctr"/>
                </a:tc>
              </a:tr>
              <a:tr h="1486325">
                <a:tc>
                  <a:txBody>
                    <a:bodyPr/>
                    <a:lstStyle/>
                    <a:p>
                      <a:pPr indent="0" lvl="0" marL="0" marR="0" rtl="0" algn="ctr">
                        <a:lnSpc>
                          <a:spcPct val="100000"/>
                        </a:lnSpc>
                        <a:spcBef>
                          <a:spcPts val="0"/>
                        </a:spcBef>
                        <a:spcAft>
                          <a:spcPts val="0"/>
                        </a:spcAft>
                        <a:buNone/>
                      </a:pPr>
                      <a:r>
                        <a:rPr b="1" lang="ar" sz="1000">
                          <a:solidFill>
                            <a:srgbClr val="FFFFFF"/>
                          </a:solidFill>
                          <a:latin typeface="Mada"/>
                          <a:ea typeface="Mada"/>
                          <a:cs typeface="Mada"/>
                          <a:sym typeface="Mada"/>
                        </a:rPr>
                        <a:t>Treatment </a:t>
                      </a:r>
                      <a:endParaRPr b="1" sz="1000">
                        <a:solidFill>
                          <a:srgbClr val="FFFFFF"/>
                        </a:solidFill>
                        <a:latin typeface="Mada"/>
                        <a:ea typeface="Mada"/>
                        <a:cs typeface="Mada"/>
                        <a:sym typeface="Mada"/>
                      </a:endParaRPr>
                    </a:p>
                  </a:txBody>
                  <a:tcPr marT="91425" marB="91425" marR="91425" marL="91425" anchor="ctr">
                    <a:solidFill>
                      <a:schemeClr val="accent6"/>
                    </a:solidFill>
                  </a:tcPr>
                </a:tc>
                <a:tc>
                  <a:txBody>
                    <a:bodyPr/>
                    <a:lstStyle/>
                    <a:p>
                      <a:pPr indent="-292100" lvl="0" marL="457200" rtl="0" algn="l">
                        <a:lnSpc>
                          <a:spcPct val="100000"/>
                        </a:lnSpc>
                        <a:spcBef>
                          <a:spcPts val="100"/>
                        </a:spcBef>
                        <a:spcAft>
                          <a:spcPts val="0"/>
                        </a:spcAft>
                        <a:buClr>
                          <a:schemeClr val="dk1"/>
                        </a:buClr>
                        <a:buSzPts val="1000"/>
                        <a:buFont typeface="Mada"/>
                        <a:buChar char="●"/>
                      </a:pPr>
                      <a:r>
                        <a:rPr b="1" lang="ar" sz="1000">
                          <a:solidFill>
                            <a:schemeClr val="dk1"/>
                          </a:solidFill>
                          <a:highlight>
                            <a:schemeClr val="lt1"/>
                          </a:highlight>
                          <a:latin typeface="Mada"/>
                          <a:ea typeface="Mada"/>
                          <a:cs typeface="Mada"/>
                          <a:sym typeface="Mada"/>
                        </a:rPr>
                        <a:t>Oral therapy:</a:t>
                      </a:r>
                      <a:endParaRPr b="1" sz="1000">
                        <a:solidFill>
                          <a:schemeClr val="dk1"/>
                        </a:solidFill>
                        <a:highlight>
                          <a:schemeClr val="lt1"/>
                        </a:highlight>
                        <a:latin typeface="Mada"/>
                        <a:ea typeface="Mada"/>
                        <a:cs typeface="Mada"/>
                        <a:sym typeface="Mada"/>
                      </a:endParaRPr>
                    </a:p>
                    <a:p>
                      <a:pPr indent="-292100" lvl="0" marL="914400" rtl="0" algn="l">
                        <a:lnSpc>
                          <a:spcPct val="100000"/>
                        </a:lnSpc>
                        <a:spcBef>
                          <a:spcPts val="0"/>
                        </a:spcBef>
                        <a:spcAft>
                          <a:spcPts val="0"/>
                        </a:spcAft>
                        <a:buClr>
                          <a:schemeClr val="dk1"/>
                        </a:buClr>
                        <a:buSzPts val="1000"/>
                        <a:buFont typeface="Mada"/>
                        <a:buChar char="➔"/>
                      </a:pPr>
                      <a:r>
                        <a:rPr lang="ar" sz="1000">
                          <a:solidFill>
                            <a:schemeClr val="dk1"/>
                          </a:solidFill>
                          <a:highlight>
                            <a:schemeClr val="lt1"/>
                          </a:highlight>
                          <a:latin typeface="Mada"/>
                          <a:ea typeface="Mada"/>
                          <a:cs typeface="Mada"/>
                          <a:sym typeface="Mada"/>
                        </a:rPr>
                        <a:t>Artemether-Lumefantrine.</a:t>
                      </a:r>
                      <a:endParaRPr sz="1000">
                        <a:solidFill>
                          <a:schemeClr val="dk1"/>
                        </a:solidFill>
                        <a:highlight>
                          <a:schemeClr val="lt1"/>
                        </a:highlight>
                        <a:latin typeface="Mada"/>
                        <a:ea typeface="Mada"/>
                        <a:cs typeface="Mada"/>
                        <a:sym typeface="Mada"/>
                      </a:endParaRPr>
                    </a:p>
                    <a:p>
                      <a:pPr indent="-292100" lvl="0" marL="914400" rtl="0" algn="l">
                        <a:lnSpc>
                          <a:spcPct val="100000"/>
                        </a:lnSpc>
                        <a:spcBef>
                          <a:spcPts val="0"/>
                        </a:spcBef>
                        <a:spcAft>
                          <a:spcPts val="0"/>
                        </a:spcAft>
                        <a:buClr>
                          <a:schemeClr val="dk1"/>
                        </a:buClr>
                        <a:buSzPts val="1000"/>
                        <a:buFont typeface="Mada"/>
                        <a:buChar char="➔"/>
                      </a:pPr>
                      <a:r>
                        <a:rPr lang="ar" sz="1000">
                          <a:solidFill>
                            <a:schemeClr val="dk1"/>
                          </a:solidFill>
                          <a:highlight>
                            <a:schemeClr val="lt1"/>
                          </a:highlight>
                          <a:latin typeface="Mada"/>
                          <a:ea typeface="Mada"/>
                          <a:cs typeface="Mada"/>
                          <a:sym typeface="Mada"/>
                        </a:rPr>
                        <a:t>Atovaquone / Proguanil (Malarone).</a:t>
                      </a:r>
                      <a:endParaRPr sz="1000">
                        <a:solidFill>
                          <a:schemeClr val="dk1"/>
                        </a:solidFill>
                        <a:highlight>
                          <a:schemeClr val="lt1"/>
                        </a:highlight>
                        <a:latin typeface="Mada"/>
                        <a:ea typeface="Mada"/>
                        <a:cs typeface="Mada"/>
                        <a:sym typeface="Mada"/>
                      </a:endParaRPr>
                    </a:p>
                    <a:p>
                      <a:pPr indent="-292100" lvl="0" marL="914400" rtl="0" algn="l">
                        <a:lnSpc>
                          <a:spcPct val="100000"/>
                        </a:lnSpc>
                        <a:spcBef>
                          <a:spcPts val="0"/>
                        </a:spcBef>
                        <a:spcAft>
                          <a:spcPts val="0"/>
                        </a:spcAft>
                        <a:buClr>
                          <a:schemeClr val="dk1"/>
                        </a:buClr>
                        <a:buSzPts val="1000"/>
                        <a:buFont typeface="Mada"/>
                        <a:buChar char="➔"/>
                      </a:pPr>
                      <a:r>
                        <a:rPr lang="ar" sz="1000">
                          <a:solidFill>
                            <a:schemeClr val="dk1"/>
                          </a:solidFill>
                          <a:highlight>
                            <a:schemeClr val="lt1"/>
                          </a:highlight>
                          <a:latin typeface="Mada"/>
                          <a:ea typeface="Mada"/>
                          <a:cs typeface="Mada"/>
                          <a:sym typeface="Mada"/>
                        </a:rPr>
                        <a:t>Quinine plus Doxycycline/Clindamycin</a:t>
                      </a:r>
                      <a:br>
                        <a:rPr lang="ar" sz="1000">
                          <a:solidFill>
                            <a:schemeClr val="dk1"/>
                          </a:solidFill>
                          <a:highlight>
                            <a:schemeClr val="lt1"/>
                          </a:highlight>
                          <a:latin typeface="Mada"/>
                          <a:ea typeface="Mada"/>
                          <a:cs typeface="Mada"/>
                          <a:sym typeface="Mada"/>
                        </a:rPr>
                      </a:br>
                      <a:r>
                        <a:rPr lang="ar" sz="1000">
                          <a:solidFill>
                            <a:schemeClr val="dk1"/>
                          </a:solidFill>
                          <a:highlight>
                            <a:schemeClr val="lt1"/>
                          </a:highlight>
                          <a:latin typeface="Mada"/>
                          <a:ea typeface="Mada"/>
                          <a:cs typeface="Mada"/>
                          <a:sym typeface="Mada"/>
                        </a:rPr>
                        <a:t>-Avoid Mefloquine for treatment. -</a:t>
                      </a:r>
                      <a:endParaRPr sz="1000">
                        <a:solidFill>
                          <a:schemeClr val="dk1"/>
                        </a:solidFill>
                        <a:highlight>
                          <a:schemeClr val="lt1"/>
                        </a:highlight>
                        <a:latin typeface="Mada"/>
                        <a:ea typeface="Mada"/>
                        <a:cs typeface="Mada"/>
                        <a:sym typeface="Mada"/>
                      </a:endParaRPr>
                    </a:p>
                    <a:p>
                      <a:pPr indent="-292100" lvl="0" marL="457200" rtl="0" algn="l">
                        <a:lnSpc>
                          <a:spcPct val="100000"/>
                        </a:lnSpc>
                        <a:spcBef>
                          <a:spcPts val="0"/>
                        </a:spcBef>
                        <a:spcAft>
                          <a:spcPts val="0"/>
                        </a:spcAft>
                        <a:buClr>
                          <a:schemeClr val="dk1"/>
                        </a:buClr>
                        <a:buSzPts val="1000"/>
                        <a:buFont typeface="Mada"/>
                        <a:buChar char="●"/>
                      </a:pPr>
                      <a:r>
                        <a:rPr b="1" lang="ar" sz="1000">
                          <a:solidFill>
                            <a:schemeClr val="dk1"/>
                          </a:solidFill>
                          <a:highlight>
                            <a:schemeClr val="lt1"/>
                          </a:highlight>
                          <a:latin typeface="Mada"/>
                          <a:ea typeface="Mada"/>
                          <a:cs typeface="Mada"/>
                          <a:sym typeface="Mada"/>
                        </a:rPr>
                        <a:t>Parenteral therapy:</a:t>
                      </a:r>
                      <a:endParaRPr b="1" sz="1000">
                        <a:solidFill>
                          <a:schemeClr val="dk1"/>
                        </a:solidFill>
                        <a:highlight>
                          <a:schemeClr val="lt1"/>
                        </a:highlight>
                        <a:latin typeface="Mada"/>
                        <a:ea typeface="Mada"/>
                        <a:cs typeface="Mada"/>
                        <a:sym typeface="Mada"/>
                      </a:endParaRPr>
                    </a:p>
                    <a:p>
                      <a:pPr indent="-292100" lvl="0" marL="914400" rtl="0" algn="l">
                        <a:lnSpc>
                          <a:spcPct val="100000"/>
                        </a:lnSpc>
                        <a:spcBef>
                          <a:spcPts val="0"/>
                        </a:spcBef>
                        <a:spcAft>
                          <a:spcPts val="0"/>
                        </a:spcAft>
                        <a:buClr>
                          <a:schemeClr val="dk1"/>
                        </a:buClr>
                        <a:buSzPts val="1000"/>
                        <a:buFont typeface="Mada"/>
                        <a:buChar char="➔"/>
                      </a:pPr>
                      <a:r>
                        <a:rPr lang="ar" sz="1000">
                          <a:solidFill>
                            <a:schemeClr val="dk1"/>
                          </a:solidFill>
                          <a:highlight>
                            <a:schemeClr val="lt1"/>
                          </a:highlight>
                          <a:latin typeface="Mada"/>
                          <a:ea typeface="Mada"/>
                          <a:cs typeface="Mada"/>
                          <a:sym typeface="Mada"/>
                        </a:rPr>
                        <a:t>Artesunate.</a:t>
                      </a:r>
                      <a:endParaRPr sz="1000">
                        <a:solidFill>
                          <a:schemeClr val="dk1"/>
                        </a:solidFill>
                        <a:highlight>
                          <a:schemeClr val="lt1"/>
                        </a:highlight>
                        <a:latin typeface="Mada"/>
                        <a:ea typeface="Mada"/>
                        <a:cs typeface="Mada"/>
                        <a:sym typeface="Mada"/>
                      </a:endParaRPr>
                    </a:p>
                    <a:p>
                      <a:pPr indent="-292100" lvl="0" marL="914400" rtl="0" algn="l">
                        <a:lnSpc>
                          <a:spcPct val="100000"/>
                        </a:lnSpc>
                        <a:spcBef>
                          <a:spcPts val="0"/>
                        </a:spcBef>
                        <a:spcAft>
                          <a:spcPts val="0"/>
                        </a:spcAft>
                        <a:buClr>
                          <a:schemeClr val="dk1"/>
                        </a:buClr>
                        <a:buSzPts val="1000"/>
                        <a:buFont typeface="Mada"/>
                        <a:buChar char="➔"/>
                      </a:pPr>
                      <a:r>
                        <a:rPr lang="ar" sz="1000">
                          <a:solidFill>
                            <a:schemeClr val="dk1"/>
                          </a:solidFill>
                          <a:highlight>
                            <a:schemeClr val="lt1"/>
                          </a:highlight>
                          <a:latin typeface="Mada"/>
                          <a:ea typeface="Mada"/>
                          <a:cs typeface="Mada"/>
                          <a:sym typeface="Mada"/>
                        </a:rPr>
                        <a:t>Quinine (or quinidine): needs telemetry.</a:t>
                      </a:r>
                      <a:endParaRPr b="1" sz="1000">
                        <a:highlight>
                          <a:srgbClr val="FFFFFF"/>
                        </a:highlight>
                        <a:latin typeface="Mada"/>
                        <a:ea typeface="Mada"/>
                        <a:cs typeface="Mada"/>
                        <a:sym typeface="Mada"/>
                      </a:endParaRPr>
                    </a:p>
                  </a:txBody>
                  <a:tcPr marT="91425" marB="91425" marR="91425" marL="91425" anchor="ctr"/>
                </a:tc>
              </a:tr>
              <a:tr h="1575850">
                <a:tc>
                  <a:txBody>
                    <a:bodyPr/>
                    <a:lstStyle/>
                    <a:p>
                      <a:pPr indent="0" lvl="0" marL="0" marR="0" rtl="0" algn="l">
                        <a:lnSpc>
                          <a:spcPct val="100000"/>
                        </a:lnSpc>
                        <a:spcBef>
                          <a:spcPts val="0"/>
                        </a:spcBef>
                        <a:spcAft>
                          <a:spcPts val="0"/>
                        </a:spcAft>
                        <a:buNone/>
                      </a:pPr>
                      <a:r>
                        <a:rPr b="1" lang="ar" sz="1000">
                          <a:solidFill>
                            <a:srgbClr val="FFFFFF"/>
                          </a:solidFill>
                          <a:latin typeface="Mada"/>
                          <a:ea typeface="Mada"/>
                          <a:cs typeface="Mada"/>
                          <a:sym typeface="Mada"/>
                        </a:rPr>
                        <a:t>Chemoprophylaxis</a:t>
                      </a:r>
                      <a:endParaRPr b="1" sz="1000">
                        <a:solidFill>
                          <a:srgbClr val="FFFFFF"/>
                        </a:solidFill>
                        <a:latin typeface="Mada"/>
                        <a:ea typeface="Mada"/>
                        <a:cs typeface="Mada"/>
                        <a:sym typeface="Mada"/>
                      </a:endParaRPr>
                    </a:p>
                  </a:txBody>
                  <a:tcPr marT="91425" marB="91425" marR="91425" marL="91425" anchor="ctr">
                    <a:solidFill>
                      <a:schemeClr val="accent6"/>
                    </a:solidFill>
                  </a:tcPr>
                </a:tc>
                <a:tc>
                  <a:txBody>
                    <a:bodyPr/>
                    <a:lstStyle/>
                    <a:p>
                      <a:pPr indent="-292100" lvl="0" marL="457200" rtl="0" algn="l">
                        <a:lnSpc>
                          <a:spcPct val="100000"/>
                        </a:lnSpc>
                        <a:spcBef>
                          <a:spcPts val="1200"/>
                        </a:spcBef>
                        <a:spcAft>
                          <a:spcPts val="0"/>
                        </a:spcAft>
                        <a:buSzPts val="1000"/>
                        <a:buFont typeface="Mada"/>
                        <a:buChar char="●"/>
                      </a:pPr>
                      <a:r>
                        <a:rPr b="1" lang="ar" sz="1000">
                          <a:solidFill>
                            <a:schemeClr val="dk1"/>
                          </a:solidFill>
                          <a:latin typeface="Mada"/>
                          <a:ea typeface="Mada"/>
                          <a:cs typeface="Mada"/>
                          <a:sym typeface="Mada"/>
                        </a:rPr>
                        <a:t>start </a:t>
                      </a:r>
                      <a:r>
                        <a:rPr b="1" lang="ar" sz="1000">
                          <a:solidFill>
                            <a:schemeClr val="accent2"/>
                          </a:solidFill>
                          <a:latin typeface="Mada"/>
                          <a:ea typeface="Mada"/>
                          <a:cs typeface="Mada"/>
                          <a:sym typeface="Mada"/>
                        </a:rPr>
                        <a:t>2 days </a:t>
                      </a:r>
                      <a:r>
                        <a:rPr b="1" lang="ar" sz="1000">
                          <a:solidFill>
                            <a:schemeClr val="dk1"/>
                          </a:solidFill>
                          <a:latin typeface="Mada"/>
                          <a:ea typeface="Mada"/>
                          <a:cs typeface="Mada"/>
                          <a:sym typeface="Mada"/>
                        </a:rPr>
                        <a:t>pre-travel, continue </a:t>
                      </a:r>
                      <a:r>
                        <a:rPr b="1" lang="ar" sz="1000">
                          <a:solidFill>
                            <a:schemeClr val="accent2"/>
                          </a:solidFill>
                          <a:latin typeface="Mada"/>
                          <a:ea typeface="Mada"/>
                          <a:cs typeface="Mada"/>
                          <a:sym typeface="Mada"/>
                        </a:rPr>
                        <a:t>7 days </a:t>
                      </a:r>
                      <a:r>
                        <a:rPr b="1" lang="ar" sz="1000">
                          <a:solidFill>
                            <a:schemeClr val="dk1"/>
                          </a:solidFill>
                          <a:latin typeface="Mada"/>
                          <a:ea typeface="Mada"/>
                          <a:cs typeface="Mada"/>
                          <a:sym typeface="Mada"/>
                        </a:rPr>
                        <a:t>after return:</a:t>
                      </a:r>
                      <a:endParaRPr b="1" sz="1000">
                        <a:solidFill>
                          <a:schemeClr val="dk1"/>
                        </a:solidFill>
                        <a:latin typeface="Mada"/>
                        <a:ea typeface="Mada"/>
                        <a:cs typeface="Mada"/>
                        <a:sym typeface="Mada"/>
                      </a:endParaRPr>
                    </a:p>
                    <a:p>
                      <a:pPr indent="-292100" lvl="0" marL="914400" rtl="0" algn="l">
                        <a:lnSpc>
                          <a:spcPct val="100000"/>
                        </a:lnSpc>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Atovaquone/ Proguanil (Malarone): 1 tab/d.</a:t>
                      </a:r>
                      <a:endParaRPr sz="1000">
                        <a:solidFill>
                          <a:schemeClr val="dk1"/>
                        </a:solidFill>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b="1" lang="ar" sz="1000">
                          <a:solidFill>
                            <a:schemeClr val="dk1"/>
                          </a:solidFill>
                          <a:latin typeface="Mada"/>
                          <a:ea typeface="Mada"/>
                          <a:cs typeface="Mada"/>
                          <a:sym typeface="Mada"/>
                        </a:rPr>
                        <a:t>One or </a:t>
                      </a:r>
                      <a:r>
                        <a:rPr b="1" lang="ar" sz="1000">
                          <a:solidFill>
                            <a:schemeClr val="accent2"/>
                          </a:solidFill>
                          <a:latin typeface="Mada"/>
                          <a:ea typeface="Mada"/>
                          <a:cs typeface="Mada"/>
                          <a:sym typeface="Mada"/>
                        </a:rPr>
                        <a:t>2 weeks </a:t>
                      </a:r>
                      <a:r>
                        <a:rPr b="1" lang="ar" sz="1000">
                          <a:solidFill>
                            <a:schemeClr val="dk1"/>
                          </a:solidFill>
                          <a:latin typeface="Mada"/>
                          <a:ea typeface="Mada"/>
                          <a:cs typeface="Mada"/>
                          <a:sym typeface="Mada"/>
                        </a:rPr>
                        <a:t>pre-travel, continue </a:t>
                      </a:r>
                      <a:r>
                        <a:rPr b="1" lang="ar" sz="1000">
                          <a:solidFill>
                            <a:schemeClr val="accent2"/>
                          </a:solidFill>
                          <a:latin typeface="Mada"/>
                          <a:ea typeface="Mada"/>
                          <a:cs typeface="Mada"/>
                          <a:sym typeface="Mada"/>
                        </a:rPr>
                        <a:t>4 weeks </a:t>
                      </a:r>
                      <a:r>
                        <a:rPr b="1" lang="ar" sz="1000">
                          <a:solidFill>
                            <a:schemeClr val="dk1"/>
                          </a:solidFill>
                          <a:latin typeface="Mada"/>
                          <a:ea typeface="Mada"/>
                          <a:cs typeface="Mada"/>
                          <a:sym typeface="Mada"/>
                        </a:rPr>
                        <a:t>after return:</a:t>
                      </a:r>
                      <a:endParaRPr b="1" sz="1000">
                        <a:solidFill>
                          <a:schemeClr val="dk1"/>
                        </a:solidFill>
                        <a:latin typeface="Mada"/>
                        <a:ea typeface="Mada"/>
                        <a:cs typeface="Mada"/>
                        <a:sym typeface="Mada"/>
                      </a:endParaRPr>
                    </a:p>
                    <a:p>
                      <a:pPr indent="-292100" lvl="0" marL="914400" rtl="0" algn="l">
                        <a:lnSpc>
                          <a:spcPct val="115000"/>
                        </a:lnSpc>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Mefloquine: once/wk.</a:t>
                      </a:r>
                      <a:endParaRPr sz="1000">
                        <a:solidFill>
                          <a:schemeClr val="dk1"/>
                        </a:solidFill>
                        <a:latin typeface="Mada"/>
                        <a:ea typeface="Mada"/>
                        <a:cs typeface="Mada"/>
                        <a:sym typeface="Mada"/>
                      </a:endParaRPr>
                    </a:p>
                    <a:p>
                      <a:pPr indent="-292100" lvl="0" marL="914400" rtl="0" algn="l">
                        <a:lnSpc>
                          <a:spcPct val="115000"/>
                        </a:lnSpc>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Doxycycline: 100 mg daily.</a:t>
                      </a:r>
                      <a:endParaRPr sz="1000">
                        <a:solidFill>
                          <a:schemeClr val="dk1"/>
                        </a:solidFill>
                        <a:latin typeface="Mada"/>
                        <a:ea typeface="Mada"/>
                        <a:cs typeface="Mada"/>
                        <a:sym typeface="Mada"/>
                      </a:endParaRPr>
                    </a:p>
                    <a:p>
                      <a:pPr indent="-292100" lvl="0" marL="914400" rtl="0" algn="l">
                        <a:lnSpc>
                          <a:spcPct val="115000"/>
                        </a:lnSpc>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Primaquine: base daily.</a:t>
                      </a:r>
                      <a:endParaRPr sz="1000">
                        <a:solidFill>
                          <a:schemeClr val="dk1"/>
                        </a:solidFill>
                        <a:latin typeface="Mada"/>
                        <a:ea typeface="Mada"/>
                        <a:cs typeface="Mada"/>
                        <a:sym typeface="Mada"/>
                      </a:endParaRPr>
                    </a:p>
                    <a:p>
                      <a:pPr indent="-292100" lvl="0" marL="914400" rtl="0" algn="l">
                        <a:lnSpc>
                          <a:spcPct val="115000"/>
                        </a:lnSpc>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Chloroquine:  sensitive areas.</a:t>
                      </a:r>
                      <a:endParaRPr b="1" sz="1000">
                        <a:solidFill>
                          <a:schemeClr val="dk1"/>
                        </a:solidFill>
                        <a:highlight>
                          <a:schemeClr val="lt1"/>
                        </a:highlight>
                        <a:latin typeface="Mada"/>
                        <a:ea typeface="Mada"/>
                        <a:cs typeface="Mada"/>
                        <a:sym typeface="Mada"/>
                      </a:endParaRPr>
                    </a:p>
                  </a:txBody>
                  <a:tcPr marT="91425" marB="91425" marR="91425" marL="91425" anchor="ctr"/>
                </a:tc>
              </a:tr>
            </a:tbl>
          </a:graphicData>
        </a:graphic>
      </p:graphicFrame>
      <p:sp>
        <p:nvSpPr>
          <p:cNvPr id="982" name="Google Shape;982;p32"/>
          <p:cNvSpPr txBox="1"/>
          <p:nvPr/>
        </p:nvSpPr>
        <p:spPr>
          <a:xfrm>
            <a:off x="4483675" y="7068125"/>
            <a:ext cx="2993100" cy="14304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1200"/>
              </a:spcBef>
              <a:spcAft>
                <a:spcPts val="0"/>
              </a:spcAft>
              <a:buSzPts val="1000"/>
              <a:buFont typeface="Mada"/>
              <a:buChar char="●"/>
            </a:pPr>
            <a:r>
              <a:rPr b="1" lang="ar" sz="1000">
                <a:solidFill>
                  <a:schemeClr val="dk1"/>
                </a:solidFill>
                <a:highlight>
                  <a:schemeClr val="lt1"/>
                </a:highlight>
                <a:latin typeface="Mada"/>
                <a:ea typeface="Mada"/>
                <a:cs typeface="Mada"/>
                <a:sym typeface="Mada"/>
              </a:rPr>
              <a:t>Non-P. Falciparum:</a:t>
            </a:r>
            <a:endParaRPr b="1" sz="1000">
              <a:solidFill>
                <a:schemeClr val="dk1"/>
              </a:solidFill>
              <a:highlight>
                <a:schemeClr val="lt1"/>
              </a:highlight>
              <a:latin typeface="Mada"/>
              <a:ea typeface="Mada"/>
              <a:cs typeface="Mada"/>
              <a:sym typeface="Mada"/>
            </a:endParaRPr>
          </a:p>
          <a:p>
            <a:pPr indent="-292100" lvl="0" marL="457200" rtl="0" algn="l">
              <a:lnSpc>
                <a:spcPct val="100000"/>
              </a:lnSpc>
              <a:spcBef>
                <a:spcPts val="0"/>
              </a:spcBef>
              <a:spcAft>
                <a:spcPts val="0"/>
              </a:spcAft>
              <a:buSzPts val="1000"/>
              <a:buFont typeface="Mada"/>
              <a:buChar char="-"/>
            </a:pPr>
            <a:r>
              <a:rPr b="1" lang="ar" sz="1000">
                <a:solidFill>
                  <a:srgbClr val="CC0000"/>
                </a:solidFill>
                <a:highlight>
                  <a:schemeClr val="lt1"/>
                </a:highlight>
                <a:latin typeface="Mada"/>
                <a:ea typeface="Mada"/>
                <a:cs typeface="Mada"/>
                <a:sym typeface="Mada"/>
              </a:rPr>
              <a:t>C</a:t>
            </a:r>
            <a:r>
              <a:rPr b="1" lang="ar" sz="1000">
                <a:solidFill>
                  <a:srgbClr val="CC0000"/>
                </a:solidFill>
                <a:highlight>
                  <a:schemeClr val="lt1"/>
                </a:highlight>
                <a:latin typeface="Mada"/>
                <a:ea typeface="Mada"/>
                <a:cs typeface="Mada"/>
                <a:sym typeface="Mada"/>
              </a:rPr>
              <a:t>hloroquine</a:t>
            </a:r>
            <a:r>
              <a:rPr lang="ar" sz="1000">
                <a:solidFill>
                  <a:schemeClr val="dk1"/>
                </a:solidFill>
                <a:highlight>
                  <a:schemeClr val="lt1"/>
                </a:highlight>
                <a:latin typeface="Mada"/>
                <a:ea typeface="Mada"/>
                <a:cs typeface="Mada"/>
                <a:sym typeface="Mada"/>
              </a:rPr>
              <a:t> at 6, 24 and 48 hours.  </a:t>
            </a:r>
            <a:endParaRPr sz="1000">
              <a:solidFill>
                <a:schemeClr val="dk1"/>
              </a:solidFill>
              <a:highlight>
                <a:schemeClr val="lt1"/>
              </a:highlight>
              <a:latin typeface="Mada"/>
              <a:ea typeface="Mada"/>
              <a:cs typeface="Mada"/>
              <a:sym typeface="Mada"/>
            </a:endParaRPr>
          </a:p>
          <a:p>
            <a:pPr indent="-292100" lvl="0" marL="457200" rtl="0" algn="l">
              <a:lnSpc>
                <a:spcPct val="100000"/>
              </a:lnSpc>
              <a:spcBef>
                <a:spcPts val="0"/>
              </a:spcBef>
              <a:spcAft>
                <a:spcPts val="0"/>
              </a:spcAft>
              <a:buSzPts val="1000"/>
              <a:buFont typeface="Mada"/>
              <a:buChar char="-"/>
            </a:pPr>
            <a:r>
              <a:rPr b="1" lang="ar" sz="1000">
                <a:solidFill>
                  <a:srgbClr val="CC0000"/>
                </a:solidFill>
                <a:highlight>
                  <a:schemeClr val="lt1"/>
                </a:highlight>
                <a:latin typeface="Mada"/>
                <a:ea typeface="Mada"/>
                <a:cs typeface="Mada"/>
                <a:sym typeface="Mada"/>
              </a:rPr>
              <a:t>P</a:t>
            </a:r>
            <a:r>
              <a:rPr b="1" lang="ar" sz="1000">
                <a:solidFill>
                  <a:srgbClr val="CC0000"/>
                </a:solidFill>
                <a:highlight>
                  <a:schemeClr val="lt1"/>
                </a:highlight>
                <a:latin typeface="Mada"/>
                <a:ea typeface="Mada"/>
                <a:cs typeface="Mada"/>
                <a:sym typeface="Mada"/>
              </a:rPr>
              <a:t>rimaquine </a:t>
            </a:r>
            <a:r>
              <a:rPr lang="ar" sz="1000">
                <a:solidFill>
                  <a:schemeClr val="dk1"/>
                </a:solidFill>
                <a:highlight>
                  <a:schemeClr val="lt1"/>
                </a:highlight>
                <a:latin typeface="Mada"/>
                <a:ea typeface="Mada"/>
                <a:cs typeface="Mada"/>
                <a:sym typeface="Mada"/>
              </a:rPr>
              <a:t> for 14 days:</a:t>
            </a:r>
            <a:br>
              <a:rPr lang="ar" sz="1000">
                <a:solidFill>
                  <a:schemeClr val="dk1"/>
                </a:solidFill>
                <a:highlight>
                  <a:schemeClr val="lt1"/>
                </a:highlight>
                <a:latin typeface="Mada"/>
                <a:ea typeface="Mada"/>
                <a:cs typeface="Mada"/>
                <a:sym typeface="Mada"/>
              </a:rPr>
            </a:br>
            <a:r>
              <a:rPr lang="ar" sz="1000">
                <a:solidFill>
                  <a:schemeClr val="dk1"/>
                </a:solidFill>
                <a:highlight>
                  <a:schemeClr val="lt1"/>
                </a:highlight>
                <a:latin typeface="Mada"/>
                <a:ea typeface="Mada"/>
                <a:cs typeface="Mada"/>
                <a:sym typeface="Mada"/>
              </a:rPr>
              <a:t>In </a:t>
            </a:r>
            <a:r>
              <a:rPr b="1" lang="ar" sz="1000">
                <a:solidFill>
                  <a:schemeClr val="dk1"/>
                </a:solidFill>
                <a:highlight>
                  <a:schemeClr val="lt1"/>
                </a:highlight>
                <a:latin typeface="Mada"/>
                <a:ea typeface="Mada"/>
                <a:cs typeface="Mada"/>
                <a:sym typeface="Mada"/>
              </a:rPr>
              <a:t>vivax and ovale </a:t>
            </a:r>
            <a:r>
              <a:rPr lang="ar" sz="1000">
                <a:solidFill>
                  <a:schemeClr val="dk1"/>
                </a:solidFill>
                <a:highlight>
                  <a:schemeClr val="lt1"/>
                </a:highlight>
                <a:latin typeface="Mada"/>
                <a:ea typeface="Mada"/>
                <a:cs typeface="Mada"/>
                <a:sym typeface="Mada"/>
              </a:rPr>
              <a:t>after treatment of acute infection use to </a:t>
            </a:r>
            <a:r>
              <a:rPr b="1" lang="ar" sz="1000">
                <a:solidFill>
                  <a:schemeClr val="dk1"/>
                </a:solidFill>
                <a:highlight>
                  <a:schemeClr val="lt1"/>
                </a:highlight>
                <a:latin typeface="Mada"/>
                <a:ea typeface="Mada"/>
                <a:cs typeface="Mada"/>
                <a:sym typeface="Mada"/>
              </a:rPr>
              <a:t>eradicate liver parasites</a:t>
            </a:r>
            <a:r>
              <a:rPr lang="ar" sz="1000">
                <a:solidFill>
                  <a:schemeClr val="dk1"/>
                </a:solidFill>
                <a:highlight>
                  <a:schemeClr val="lt1"/>
                </a:highlight>
                <a:latin typeface="Mada"/>
                <a:ea typeface="Mada"/>
                <a:cs typeface="Mada"/>
                <a:sym typeface="Mada"/>
              </a:rPr>
              <a:t>; G6PD must be measured before prim</a:t>
            </a:r>
            <a:r>
              <a:rPr lang="ar" sz="1000">
                <a:solidFill>
                  <a:schemeClr val="dk1"/>
                </a:solidFill>
                <a:highlight>
                  <a:schemeClr val="lt1"/>
                </a:highlight>
                <a:latin typeface="Mada"/>
                <a:ea typeface="Mada"/>
                <a:cs typeface="Mada"/>
                <a:sym typeface="Mada"/>
              </a:rPr>
              <a:t>aquine.</a:t>
            </a:r>
            <a:r>
              <a:rPr lang="ar" sz="1000">
                <a:solidFill>
                  <a:schemeClr val="dk1"/>
                </a:solidFill>
                <a:highlight>
                  <a:schemeClr val="lt1"/>
                </a:highlight>
                <a:latin typeface="Mada"/>
                <a:ea typeface="Mada"/>
                <a:cs typeface="Mada"/>
                <a:sym typeface="Mada"/>
              </a:rPr>
              <a:t> </a:t>
            </a:r>
            <a:endParaRPr sz="1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33"/>
          <p:cNvSpPr/>
          <p:nvPr/>
        </p:nvSpPr>
        <p:spPr>
          <a:xfrm>
            <a:off x="1034725" y="10307950"/>
            <a:ext cx="5760900" cy="3792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lang="ar" sz="1200">
                <a:solidFill>
                  <a:srgbClr val="FFFFFF"/>
                </a:solidFill>
                <a:latin typeface="Cabin"/>
                <a:ea typeface="Cabin"/>
                <a:cs typeface="Cabin"/>
                <a:sym typeface="Cabin"/>
              </a:rPr>
              <a:t>Answers: Q1:A | Q2:B | Q3:D | Q4:D </a:t>
            </a:r>
            <a:r>
              <a:rPr lang="ar" sz="1200">
                <a:solidFill>
                  <a:schemeClr val="lt1"/>
                </a:solidFill>
                <a:latin typeface="Cabin"/>
                <a:ea typeface="Cabin"/>
                <a:cs typeface="Cabin"/>
                <a:sym typeface="Cabin"/>
              </a:rPr>
              <a:t>| Q5:D| Q6:B</a:t>
            </a:r>
            <a:endParaRPr sz="1200">
              <a:solidFill>
                <a:srgbClr val="FFFFFF"/>
              </a:solidFill>
              <a:latin typeface="Cabin"/>
              <a:ea typeface="Cabin"/>
              <a:cs typeface="Cabin"/>
              <a:sym typeface="Cabin"/>
            </a:endParaRPr>
          </a:p>
        </p:txBody>
      </p:sp>
      <p:grpSp>
        <p:nvGrpSpPr>
          <p:cNvPr id="988" name="Google Shape;988;p33"/>
          <p:cNvGrpSpPr/>
          <p:nvPr/>
        </p:nvGrpSpPr>
        <p:grpSpPr>
          <a:xfrm>
            <a:off x="5686775" y="10392850"/>
            <a:ext cx="1411200" cy="209400"/>
            <a:chOff x="5686775" y="10392850"/>
            <a:chExt cx="1411200" cy="209400"/>
          </a:xfrm>
        </p:grpSpPr>
        <p:sp>
          <p:nvSpPr>
            <p:cNvPr id="989" name="Google Shape;989;p33">
              <a:hlinkClick r:id="rId3"/>
            </p:cNvPr>
            <p:cNvSpPr/>
            <p:nvPr/>
          </p:nvSpPr>
          <p:spPr>
            <a:xfrm>
              <a:off x="5686775" y="10392850"/>
              <a:ext cx="1411200" cy="209400"/>
            </a:xfrm>
            <a:prstGeom prst="roundRect">
              <a:avLst>
                <a:gd fmla="val 16667" name="adj"/>
              </a:avLst>
            </a:prstGeom>
            <a:noFill/>
            <a:ln cap="flat" cmpd="sng" w="9525">
              <a:solidFill>
                <a:srgbClr val="D9D9D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700">
                  <a:solidFill>
                    <a:srgbClr val="FFFFFF"/>
                  </a:solidFill>
                  <a:latin typeface="Mada"/>
                  <a:ea typeface="Mada"/>
                  <a:cs typeface="Mada"/>
                  <a:sym typeface="Mada"/>
                </a:rPr>
                <a:t>     Answers Explanation File! </a:t>
              </a:r>
              <a:endParaRPr b="1" sz="700" u="sng">
                <a:solidFill>
                  <a:srgbClr val="FFFFFF"/>
                </a:solidFill>
                <a:latin typeface="Mada"/>
                <a:ea typeface="Mada"/>
                <a:cs typeface="Mada"/>
                <a:sym typeface="Mada"/>
              </a:endParaRPr>
            </a:p>
          </p:txBody>
        </p:sp>
        <p:sp>
          <p:nvSpPr>
            <p:cNvPr id="990" name="Google Shape;990;p33"/>
            <p:cNvSpPr/>
            <p:nvPr/>
          </p:nvSpPr>
          <p:spPr>
            <a:xfrm>
              <a:off x="5726854" y="10413780"/>
              <a:ext cx="164700" cy="167400"/>
            </a:xfrm>
            <a:prstGeom prst="ellipse">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91" name="Google Shape;991;p33"/>
            <p:cNvPicPr preferRelativeResize="0"/>
            <p:nvPr/>
          </p:nvPicPr>
          <p:blipFill>
            <a:blip r:embed="rId4">
              <a:alphaModFix/>
            </a:blip>
            <a:stretch>
              <a:fillRect/>
            </a:stretch>
          </p:blipFill>
          <p:spPr>
            <a:xfrm>
              <a:off x="5755003" y="10430983"/>
              <a:ext cx="108516" cy="133125"/>
            </a:xfrm>
            <a:prstGeom prst="rect">
              <a:avLst/>
            </a:prstGeom>
            <a:noFill/>
            <a:ln>
              <a:noFill/>
            </a:ln>
          </p:spPr>
        </p:pic>
      </p:grpSp>
      <p:sp>
        <p:nvSpPr>
          <p:cNvPr id="992" name="Google Shape;992;p33"/>
          <p:cNvSpPr/>
          <p:nvPr/>
        </p:nvSpPr>
        <p:spPr>
          <a:xfrm>
            <a:off x="138722" y="818449"/>
            <a:ext cx="7281000" cy="9207300"/>
          </a:xfrm>
          <a:prstGeom prst="rect">
            <a:avLst/>
          </a:prstGeom>
          <a:noFill/>
          <a:ln>
            <a:noFill/>
          </a:ln>
        </p:spPr>
        <p:txBody>
          <a:bodyPr anchorCtr="0" anchor="ctr" bIns="91175" lIns="91175" spcFirstLastPara="1" rIns="91175" wrap="square" tIns="91175">
            <a:noAutofit/>
          </a:bodyPr>
          <a:lstStyle/>
          <a:p>
            <a:pPr indent="0" lvl="0" marL="0" marR="0" rtl="0" algn="just">
              <a:lnSpc>
                <a:spcPct val="100000"/>
              </a:lnSpc>
              <a:spcBef>
                <a:spcPts val="0"/>
              </a:spcBef>
              <a:spcAft>
                <a:spcPts val="0"/>
              </a:spcAft>
              <a:buNone/>
            </a:pPr>
            <a:r>
              <a:rPr b="1" lang="ar" sz="1300">
                <a:solidFill>
                  <a:srgbClr val="674EA7"/>
                </a:solidFill>
                <a:latin typeface="Mada"/>
                <a:ea typeface="Mada"/>
                <a:cs typeface="Mada"/>
                <a:sym typeface="Mada"/>
              </a:rPr>
              <a:t>Q1: The region with the greatest morbidity and mortality from malaria in the world is?</a:t>
            </a:r>
            <a:endParaRPr b="1" sz="1300">
              <a:solidFill>
                <a:srgbClr val="674EA7"/>
              </a:solidFill>
              <a:latin typeface="Mada"/>
              <a:ea typeface="Mada"/>
              <a:cs typeface="Mada"/>
              <a:sym typeface="Mada"/>
            </a:endParaRPr>
          </a:p>
          <a:p>
            <a:pPr indent="0" lvl="0" marL="0" rtl="0" algn="l">
              <a:spcBef>
                <a:spcPts val="0"/>
              </a:spcBef>
              <a:spcAft>
                <a:spcPts val="0"/>
              </a:spcAft>
              <a:buNone/>
            </a:pPr>
            <a:r>
              <a:rPr lang="ar" sz="1100">
                <a:latin typeface="Mada"/>
                <a:ea typeface="Mada"/>
                <a:cs typeface="Mada"/>
                <a:sym typeface="Mada"/>
              </a:rPr>
              <a:t>A.  Africa.</a:t>
            </a:r>
            <a:endParaRPr sz="1100">
              <a:latin typeface="Mada"/>
              <a:ea typeface="Mada"/>
              <a:cs typeface="Mada"/>
              <a:sym typeface="Mada"/>
            </a:endParaRPr>
          </a:p>
          <a:p>
            <a:pPr indent="0" lvl="0" marL="0" rtl="0" algn="l">
              <a:spcBef>
                <a:spcPts val="0"/>
              </a:spcBef>
              <a:spcAft>
                <a:spcPts val="0"/>
              </a:spcAft>
              <a:buNone/>
            </a:pPr>
            <a:r>
              <a:rPr lang="ar" sz="1100">
                <a:latin typeface="Mada"/>
                <a:ea typeface="Mada"/>
                <a:cs typeface="Mada"/>
                <a:sym typeface="Mada"/>
              </a:rPr>
              <a:t>B.  Southeast Asia.</a:t>
            </a:r>
            <a:endParaRPr sz="1100">
              <a:latin typeface="Mada"/>
              <a:ea typeface="Mada"/>
              <a:cs typeface="Mada"/>
              <a:sym typeface="Mada"/>
            </a:endParaRPr>
          </a:p>
          <a:p>
            <a:pPr indent="0" lvl="0" marL="0" rtl="0" algn="l">
              <a:spcBef>
                <a:spcPts val="0"/>
              </a:spcBef>
              <a:spcAft>
                <a:spcPts val="0"/>
              </a:spcAft>
              <a:buNone/>
            </a:pPr>
            <a:r>
              <a:rPr lang="ar" sz="1100">
                <a:latin typeface="Mada"/>
                <a:ea typeface="Mada"/>
                <a:cs typeface="Mada"/>
                <a:sym typeface="Mada"/>
              </a:rPr>
              <a:t>C.  South America.</a:t>
            </a:r>
            <a:endParaRPr sz="1100">
              <a:latin typeface="Mada"/>
              <a:ea typeface="Mada"/>
              <a:cs typeface="Mada"/>
              <a:sym typeface="Mada"/>
            </a:endParaRPr>
          </a:p>
          <a:p>
            <a:pPr indent="0" lvl="0" marL="0" rtl="0" algn="l">
              <a:spcBef>
                <a:spcPts val="0"/>
              </a:spcBef>
              <a:spcAft>
                <a:spcPts val="0"/>
              </a:spcAft>
              <a:buNone/>
            </a:pPr>
            <a:r>
              <a:rPr lang="ar" sz="1100">
                <a:latin typeface="Mada"/>
                <a:ea typeface="Mada"/>
                <a:cs typeface="Mada"/>
                <a:sym typeface="Mada"/>
              </a:rPr>
              <a:t>D. Oceania.</a:t>
            </a:r>
            <a:endParaRPr sz="1100">
              <a:latin typeface="Mada"/>
              <a:ea typeface="Mada"/>
              <a:cs typeface="Mada"/>
              <a:sym typeface="Mada"/>
            </a:endParaRPr>
          </a:p>
          <a:p>
            <a:pPr indent="0" lvl="0" marL="0" rtl="0" algn="l">
              <a:spcBef>
                <a:spcPts val="0"/>
              </a:spcBef>
              <a:spcAft>
                <a:spcPts val="0"/>
              </a:spcAft>
              <a:buNone/>
            </a:pPr>
            <a:r>
              <a:t/>
            </a:r>
            <a:endParaRPr sz="800">
              <a:solidFill>
                <a:srgbClr val="674EA7"/>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300">
                <a:solidFill>
                  <a:srgbClr val="674EA7"/>
                </a:solidFill>
                <a:latin typeface="Mada"/>
                <a:ea typeface="Mada"/>
                <a:cs typeface="Mada"/>
                <a:sym typeface="Mada"/>
              </a:rPr>
              <a:t>Q2: </a:t>
            </a:r>
            <a:r>
              <a:rPr b="1" lang="ar" sz="1300">
                <a:solidFill>
                  <a:srgbClr val="674EA7"/>
                </a:solidFill>
                <a:latin typeface="Mada"/>
                <a:ea typeface="Mada"/>
                <a:cs typeface="Mada"/>
                <a:sym typeface="Mada"/>
              </a:rPr>
              <a:t>A young American adult consults with you before travel to Kenya. Appropriate regimens for the prevention of malaria in travelers from a developed country to areas with chloroquine-resistant P. falciparum malaria include</a:t>
            </a:r>
            <a:endParaRPr b="1" sz="1300">
              <a:solidFill>
                <a:srgbClr val="674EA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A.  Malarone, meloquine, or artemisinin.</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B.  Malarone, meloquine, or doxycycline.</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C.  Coartem, Malarone, or doxycycline.</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D. quinine, artemisinin, or Fansidar.</a:t>
            </a:r>
            <a:endParaRPr sz="1100">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800">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300">
                <a:solidFill>
                  <a:srgbClr val="674EA7"/>
                </a:solidFill>
                <a:latin typeface="Mada"/>
                <a:ea typeface="Mada"/>
                <a:cs typeface="Mada"/>
                <a:sym typeface="Mada"/>
              </a:rPr>
              <a:t>Q3: </a:t>
            </a:r>
            <a:r>
              <a:rPr b="1" lang="ar" sz="1300">
                <a:solidFill>
                  <a:srgbClr val="674EA7"/>
                </a:solidFill>
                <a:latin typeface="Mada"/>
                <a:ea typeface="Mada"/>
                <a:cs typeface="Mada"/>
                <a:sym typeface="Mada"/>
              </a:rPr>
              <a:t>A child from Ghana is admitted with fever, altered consciousness, acute renal failure, and 7% parasitemia with P. falciparum. Severe malaria should be treated with:</a:t>
            </a:r>
            <a:endParaRPr b="1" sz="1300">
              <a:solidFill>
                <a:srgbClr val="674EA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A.  Oral artemisinin-based combination therapy</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B.  Malarone or meloquine</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C.  Quinine or quinidine</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D.  Intravenous  artesunate,  if  available,  and  as  a  back-up  intravenous quinine or quinidine</a:t>
            </a:r>
            <a:endParaRPr sz="1100">
              <a:solidFill>
                <a:schemeClr val="dk1"/>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800">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300">
                <a:solidFill>
                  <a:srgbClr val="674EA7"/>
                </a:solidFill>
                <a:latin typeface="Mada"/>
                <a:ea typeface="Mada"/>
                <a:cs typeface="Mada"/>
                <a:sym typeface="Mada"/>
              </a:rPr>
              <a:t>Q4: </a:t>
            </a:r>
            <a:r>
              <a:rPr b="1" lang="ar" sz="1300">
                <a:solidFill>
                  <a:srgbClr val="674EA7"/>
                </a:solidFill>
                <a:latin typeface="Mada"/>
                <a:ea typeface="Mada"/>
                <a:cs typeface="Mada"/>
                <a:sym typeface="Mada"/>
              </a:rPr>
              <a:t>Reasons for the predilection for P.falciparum to cause severe malaria include all of the following excepT</a:t>
            </a:r>
            <a:endParaRPr b="1" sz="1300">
              <a:solidFill>
                <a:srgbClr val="674EA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A.  cytoadherence  of  P.  falciparum–infected  erythrocytes  to  vascular endothelium.</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B.  infection of erythrocytes of all ages. </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C.  a high prevalence of resistance to available antimalarial drugs. </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D. increasing pathogenicity with increasing age of the patient.</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chemeClr val="dk1"/>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800">
              <a:solidFill>
                <a:srgbClr val="674EA7"/>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300">
                <a:solidFill>
                  <a:srgbClr val="674EA7"/>
                </a:solidFill>
                <a:latin typeface="Mada"/>
                <a:ea typeface="Mada"/>
                <a:cs typeface="Mada"/>
                <a:sym typeface="Mada"/>
              </a:rPr>
              <a:t>Q5: </a:t>
            </a:r>
            <a:r>
              <a:rPr b="1" lang="ar" sz="1300">
                <a:solidFill>
                  <a:srgbClr val="674EA7"/>
                </a:solidFill>
                <a:latin typeface="Mada"/>
                <a:ea typeface="Mada"/>
                <a:cs typeface="Mada"/>
                <a:sym typeface="Mada"/>
              </a:rPr>
              <a:t>A 55-year-old woman presented in May with fever and headache of 1 day’s duration. She returned 7 days earlier from a 3-week trip to game parks in Tanzania, East Africa. On examination, her temperature is 40° C, blood pressure is 120/85 mm Hg, heart rate is 120 beats per minute, and respiratory  rate  is  18  breaths  per  minute.  She  has  no  rash,  her  neck  is supple, chest is clear to auscultation and percussion, and abdomen is soft and nontender with normal bowel sounds. he laboratory technician on call has never done a malaria smear, and the hospital does not offer rapid diagnostic tests. Results from a reference laboratory will be available in 24 hours. Which of the following would be the best course of action</a:t>
            </a:r>
            <a:r>
              <a:rPr b="1" lang="ar" sz="1200">
                <a:solidFill>
                  <a:srgbClr val="674EA7"/>
                </a:solidFill>
                <a:latin typeface="Mada"/>
                <a:ea typeface="Mada"/>
                <a:cs typeface="Mada"/>
                <a:sym typeface="Mada"/>
              </a:rPr>
              <a:t>?</a:t>
            </a:r>
            <a:endParaRPr b="1" sz="1200">
              <a:solidFill>
                <a:srgbClr val="674EA7"/>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rPr lang="ar" sz="1100">
                <a:latin typeface="Mada"/>
                <a:ea typeface="Mada"/>
                <a:cs typeface="Mada"/>
                <a:sym typeface="Mada"/>
              </a:rPr>
              <a:t>A.  Treat with meloquine</a:t>
            </a:r>
            <a:endParaRPr sz="1100">
              <a:latin typeface="Mada"/>
              <a:ea typeface="Mada"/>
              <a:cs typeface="Mada"/>
              <a:sym typeface="Mada"/>
            </a:endParaRPr>
          </a:p>
          <a:p>
            <a:pPr indent="0" lvl="0" marL="0" rtl="0" algn="l">
              <a:spcBef>
                <a:spcPts val="0"/>
              </a:spcBef>
              <a:spcAft>
                <a:spcPts val="0"/>
              </a:spcAft>
              <a:buClr>
                <a:srgbClr val="000000"/>
              </a:buClr>
              <a:buSzPts val="1100"/>
              <a:buFont typeface="Arial"/>
              <a:buNone/>
            </a:pPr>
            <a:r>
              <a:rPr lang="ar" sz="1100">
                <a:latin typeface="Mada"/>
                <a:ea typeface="Mada"/>
                <a:cs typeface="Mada"/>
                <a:sym typeface="Mada"/>
              </a:rPr>
              <a:t>B.  Treat if parasites are identified at the reference laboratory</a:t>
            </a:r>
            <a:endParaRPr sz="1100">
              <a:latin typeface="Mada"/>
              <a:ea typeface="Mada"/>
              <a:cs typeface="Mada"/>
              <a:sym typeface="Mada"/>
            </a:endParaRPr>
          </a:p>
          <a:p>
            <a:pPr indent="0" lvl="0" marL="0" rtl="0" algn="l">
              <a:spcBef>
                <a:spcPts val="0"/>
              </a:spcBef>
              <a:spcAft>
                <a:spcPts val="0"/>
              </a:spcAft>
              <a:buClr>
                <a:srgbClr val="000000"/>
              </a:buClr>
              <a:buSzPts val="1100"/>
              <a:buFont typeface="Arial"/>
              <a:buNone/>
            </a:pPr>
            <a:r>
              <a:rPr lang="ar" sz="1100">
                <a:latin typeface="Mada"/>
                <a:ea typeface="Mada"/>
                <a:cs typeface="Mada"/>
                <a:sym typeface="Mada"/>
              </a:rPr>
              <a:t>C.  Treat with chloroquine</a:t>
            </a:r>
            <a:endParaRPr sz="1100">
              <a:latin typeface="Mada"/>
              <a:ea typeface="Mada"/>
              <a:cs typeface="Mada"/>
              <a:sym typeface="Mada"/>
            </a:endParaRPr>
          </a:p>
          <a:p>
            <a:pPr indent="0" lvl="0" marL="0" rtl="0" algn="l">
              <a:spcBef>
                <a:spcPts val="0"/>
              </a:spcBef>
              <a:spcAft>
                <a:spcPts val="0"/>
              </a:spcAft>
              <a:buClr>
                <a:srgbClr val="000000"/>
              </a:buClr>
              <a:buSzPts val="1100"/>
              <a:buFont typeface="Arial"/>
              <a:buNone/>
            </a:pPr>
            <a:r>
              <a:rPr lang="ar" sz="1100">
                <a:latin typeface="Mada"/>
                <a:ea typeface="Mada"/>
                <a:cs typeface="Mada"/>
                <a:sym typeface="Mada"/>
              </a:rPr>
              <a:t>D.  Treat with artemether/lumefantrine (Coartem)</a:t>
            </a:r>
            <a:endParaRPr sz="1100">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900">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ar" sz="1300">
                <a:solidFill>
                  <a:schemeClr val="accent1"/>
                </a:solidFill>
                <a:latin typeface="Mada"/>
                <a:ea typeface="Mada"/>
                <a:cs typeface="Mada"/>
                <a:sym typeface="Mada"/>
              </a:rPr>
              <a:t>Q6</a:t>
            </a:r>
            <a:r>
              <a:rPr b="1" lang="ar" sz="1300">
                <a:solidFill>
                  <a:srgbClr val="674EA7"/>
                </a:solidFill>
                <a:latin typeface="Mada"/>
                <a:ea typeface="Mada"/>
                <a:cs typeface="Mada"/>
                <a:sym typeface="Mada"/>
              </a:rPr>
              <a:t>: The region with the most highly resistant malaria parasites in the world is:</a:t>
            </a:r>
            <a:endParaRPr b="1" sz="1300">
              <a:solidFill>
                <a:srgbClr val="674EA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A.  Africa</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B.  Southeast Asia</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C.  South America</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D.  Oceania</a:t>
            </a:r>
            <a:endParaRPr sz="1100">
              <a:solidFill>
                <a:schemeClr val="dk1"/>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800">
              <a:latin typeface="Mada"/>
              <a:ea typeface="Mada"/>
              <a:cs typeface="Mada"/>
              <a:sym typeface="Mada"/>
            </a:endParaRPr>
          </a:p>
        </p:txBody>
      </p:sp>
      <p:sp>
        <p:nvSpPr>
          <p:cNvPr id="993" name="Google Shape;993;p33"/>
          <p:cNvSpPr txBox="1"/>
          <p:nvPr/>
        </p:nvSpPr>
        <p:spPr>
          <a:xfrm>
            <a:off x="7764500" y="14637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800">
                <a:solidFill>
                  <a:srgbClr val="202729"/>
                </a:solidFill>
                <a:latin typeface="Proxima Nova"/>
                <a:ea typeface="Proxima Nova"/>
                <a:cs typeface="Proxima Nova"/>
                <a:sym typeface="Proxima Nova"/>
              </a:rPr>
              <a:t>Quiz explanations: </a:t>
            </a:r>
            <a:endParaRPr sz="2800">
              <a:solidFill>
                <a:srgbClr val="202729"/>
              </a:solidFill>
              <a:latin typeface="Proxima Nova"/>
              <a:ea typeface="Proxima Nova"/>
              <a:cs typeface="Proxima Nova"/>
              <a:sym typeface="Proxima Nova"/>
            </a:endParaRPr>
          </a:p>
        </p:txBody>
      </p:sp>
      <p:sp>
        <p:nvSpPr>
          <p:cNvPr id="994" name="Google Shape;994;p33"/>
          <p:cNvSpPr txBox="1"/>
          <p:nvPr/>
        </p:nvSpPr>
        <p:spPr>
          <a:xfrm>
            <a:off x="7764500" y="2598325"/>
            <a:ext cx="7641000" cy="59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latin typeface="Proxima Nova"/>
                <a:ea typeface="Proxima Nova"/>
                <a:cs typeface="Proxima Nova"/>
                <a:sym typeface="Proxima Nova"/>
              </a:rPr>
              <a:t>Question 1: </a:t>
            </a:r>
            <a:endParaRPr b="1" sz="1000">
              <a:latin typeface="Proxima Nova"/>
              <a:ea typeface="Proxima Nova"/>
              <a:cs typeface="Proxima Nova"/>
              <a:sym typeface="Proxima Nova"/>
            </a:endParaRPr>
          </a:p>
          <a:p>
            <a:pPr indent="0" lvl="0" marL="0" rtl="0" algn="l">
              <a:spcBef>
                <a:spcPts val="0"/>
              </a:spcBef>
              <a:spcAft>
                <a:spcPts val="0"/>
              </a:spcAft>
              <a:buNone/>
            </a:pPr>
            <a:r>
              <a:rPr b="1" lang="ar" sz="1000">
                <a:latin typeface="Proxima Nova"/>
                <a:ea typeface="Proxima Nova"/>
                <a:cs typeface="Proxima Nova"/>
                <a:sym typeface="Proxima Nova"/>
              </a:rPr>
              <a:t>The correct answer is </a:t>
            </a:r>
            <a:r>
              <a:rPr b="1" lang="ar" sz="1000">
                <a:latin typeface="Proxima Nova"/>
                <a:ea typeface="Proxima Nova"/>
                <a:cs typeface="Proxima Nova"/>
                <a:sym typeface="Proxima Nova"/>
              </a:rPr>
              <a:t>A  . </a:t>
            </a:r>
            <a:r>
              <a:rPr lang="ar" sz="1000">
                <a:latin typeface="Proxima Nova"/>
                <a:ea typeface="Proxima Nova"/>
                <a:cs typeface="Proxima Nova"/>
                <a:sym typeface="Proxima Nova"/>
              </a:rPr>
              <a:t>The greatest morbidity and mortality from malaria is in Africa, likely because of many factors, including a preponderance of  P.  falciparum malaria,  particularly  competent  anopheline  mosquito  vectors,  and  limited medical infrastructure.</a:t>
            </a:r>
            <a:endParaRPr sz="1000">
              <a:latin typeface="Proxima Nova"/>
              <a:ea typeface="Proxima Nova"/>
              <a:cs typeface="Proxima Nova"/>
              <a:sym typeface="Proxima Nova"/>
            </a:endParaRPr>
          </a:p>
          <a:p>
            <a:pPr indent="0" lvl="0" marL="0" rtl="0" algn="l">
              <a:spcBef>
                <a:spcPts val="0"/>
              </a:spcBef>
              <a:spcAft>
                <a:spcPts val="0"/>
              </a:spcAft>
              <a:buNone/>
            </a:pPr>
            <a:r>
              <a:t/>
            </a:r>
            <a:endParaRPr sz="1000">
              <a:latin typeface="Proxima Nova"/>
              <a:ea typeface="Proxima Nova"/>
              <a:cs typeface="Proxima Nova"/>
              <a:sym typeface="Proxima Nova"/>
            </a:endParaRPr>
          </a:p>
          <a:p>
            <a:pPr indent="0" lvl="0" marL="0" rtl="0" algn="l">
              <a:spcBef>
                <a:spcPts val="0"/>
              </a:spcBef>
              <a:spcAft>
                <a:spcPts val="0"/>
              </a:spcAft>
              <a:buNone/>
            </a:pPr>
            <a:r>
              <a:rPr b="1" lang="ar" sz="1000">
                <a:latin typeface="Proxima Nova"/>
                <a:ea typeface="Proxima Nova"/>
                <a:cs typeface="Proxima Nova"/>
                <a:sym typeface="Proxima Nova"/>
              </a:rPr>
              <a:t>Question 2: </a:t>
            </a:r>
            <a:endParaRPr b="1" sz="1000">
              <a:latin typeface="Proxima Nova"/>
              <a:ea typeface="Proxima Nova"/>
              <a:cs typeface="Proxima Nova"/>
              <a:sym typeface="Proxima Nova"/>
            </a:endParaRPr>
          </a:p>
          <a:p>
            <a:pPr indent="0" lvl="0" marL="0" rtl="0" algn="l">
              <a:spcBef>
                <a:spcPts val="0"/>
              </a:spcBef>
              <a:spcAft>
                <a:spcPts val="0"/>
              </a:spcAft>
              <a:buNone/>
            </a:pPr>
            <a:r>
              <a:rPr b="1" lang="ar" sz="1000">
                <a:latin typeface="Proxima Nova"/>
                <a:ea typeface="Proxima Nova"/>
                <a:cs typeface="Proxima Nova"/>
                <a:sym typeface="Proxima Nova"/>
              </a:rPr>
              <a:t>The correct answer is </a:t>
            </a:r>
            <a:r>
              <a:rPr b="1" lang="ar" sz="1000">
                <a:latin typeface="Proxima Nova"/>
                <a:ea typeface="Proxima Nova"/>
                <a:cs typeface="Proxima Nova"/>
                <a:sym typeface="Proxima Nova"/>
              </a:rPr>
              <a:t>B  .</a:t>
            </a:r>
            <a:r>
              <a:rPr lang="ar" sz="1000">
                <a:latin typeface="Proxima Nova"/>
                <a:ea typeface="Proxima Nova"/>
                <a:cs typeface="Proxima Nova"/>
                <a:sym typeface="Proxima Nova"/>
              </a:rPr>
              <a:t>These three drugs are all listed as first-line regimens for the prevention of malaria in travelers. Artemisinin and artemisinin-based combination therapy (Coartem) are not appropriate because of the short half-lives of artemisinins. Quinine is not appropriate because of a short half-life and poor tolerability.</a:t>
            </a:r>
            <a:endParaRPr sz="1000">
              <a:latin typeface="Proxima Nova"/>
              <a:ea typeface="Proxima Nova"/>
              <a:cs typeface="Proxima Nova"/>
              <a:sym typeface="Proxima Nova"/>
            </a:endParaRPr>
          </a:p>
          <a:p>
            <a:pPr indent="0" lvl="0" marL="0" rtl="0" algn="l">
              <a:spcBef>
                <a:spcPts val="0"/>
              </a:spcBef>
              <a:spcAft>
                <a:spcPts val="0"/>
              </a:spcAft>
              <a:buNone/>
            </a:pPr>
            <a:r>
              <a:t/>
            </a:r>
            <a:endParaRPr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latin typeface="Proxima Nova"/>
                <a:ea typeface="Proxima Nova"/>
                <a:cs typeface="Proxima Nova"/>
                <a:sym typeface="Proxima Nova"/>
              </a:rPr>
              <a:t>Question 3: </a:t>
            </a:r>
            <a:endParaRPr b="1"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latin typeface="Proxima Nova"/>
                <a:ea typeface="Proxima Nova"/>
                <a:cs typeface="Proxima Nova"/>
                <a:sym typeface="Proxima Nova"/>
              </a:rPr>
              <a:t>The correct answer is </a:t>
            </a:r>
            <a:r>
              <a:rPr b="1" lang="ar" sz="1000">
                <a:latin typeface="Proxima Nova"/>
                <a:ea typeface="Proxima Nova"/>
                <a:cs typeface="Proxima Nova"/>
                <a:sym typeface="Proxima Nova"/>
              </a:rPr>
              <a:t>D  .</a:t>
            </a:r>
            <a:r>
              <a:rPr lang="ar" sz="1000">
                <a:latin typeface="Proxima Nova"/>
                <a:ea typeface="Proxima Nova"/>
                <a:cs typeface="Proxima Nova"/>
                <a:sym typeface="Proxima Nova"/>
              </a:rPr>
              <a:t>The new international  standard-of-care for the treatment  of severe malaria is intravenous artesunate. Oral therapy should be avoided in very ill individuals. Intravenous quinine or quinidine is highly effective, but intravenous artesunate was superior to intravenous quinine in randomized trials of Asians and Africans with severe malaria.</a:t>
            </a:r>
            <a:endParaRPr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b="1"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latin typeface="Proxima Nova"/>
                <a:ea typeface="Proxima Nova"/>
                <a:cs typeface="Proxima Nova"/>
                <a:sym typeface="Proxima Nova"/>
              </a:rPr>
              <a:t>Question 4: </a:t>
            </a:r>
            <a:endParaRPr b="1"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latin typeface="Proxima Nova"/>
                <a:ea typeface="Proxima Nova"/>
                <a:cs typeface="Proxima Nova"/>
                <a:sym typeface="Proxima Nova"/>
              </a:rPr>
              <a:t>The correct answer is </a:t>
            </a:r>
            <a:r>
              <a:rPr b="1" lang="ar" sz="1000">
                <a:latin typeface="Proxima Nova"/>
                <a:ea typeface="Proxima Nova"/>
                <a:cs typeface="Proxima Nova"/>
                <a:sym typeface="Proxima Nova"/>
              </a:rPr>
              <a:t>D .  </a:t>
            </a:r>
            <a:r>
              <a:rPr lang="ar" sz="1000">
                <a:latin typeface="Proxima Nova"/>
                <a:ea typeface="Proxima Nova"/>
                <a:cs typeface="Proxima Nova"/>
                <a:sym typeface="Proxima Nova"/>
              </a:rPr>
              <a:t>Major contributors to the pathogenesis of P. falciparum malaria include cytoadherence of P.falciparum–infected  erythrocytes to vascular endothelium, infection of erythrocytes of  all ages, and high prevalence  of resistance to available antimalarial drugs. P. falciparum malaria does not generally show increasing pathogenicity with increasing age. Rather, the disease is typically most severe in young children because of their lack of prior exposure to the pathogen and thus lack of antimalarial immunity and possibly other factors.</a:t>
            </a:r>
            <a:endParaRPr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b="1" sz="1000">
              <a:latin typeface="Proxima Nova"/>
              <a:ea typeface="Proxima Nova"/>
              <a:cs typeface="Proxima Nova"/>
              <a:sym typeface="Proxima Nova"/>
            </a:endParaRPr>
          </a:p>
          <a:p>
            <a:pPr indent="0" lvl="0" marL="0" rtl="0" algn="l">
              <a:spcBef>
                <a:spcPts val="0"/>
              </a:spcBef>
              <a:spcAft>
                <a:spcPts val="0"/>
              </a:spcAft>
              <a:buNone/>
            </a:pPr>
            <a:r>
              <a:t/>
            </a:r>
            <a:endParaRPr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latin typeface="Proxima Nova"/>
                <a:ea typeface="Proxima Nova"/>
                <a:cs typeface="Proxima Nova"/>
                <a:sym typeface="Proxima Nova"/>
              </a:rPr>
              <a:t>Question 5: </a:t>
            </a:r>
            <a:endParaRPr b="1"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latin typeface="Proxima Nova"/>
                <a:ea typeface="Proxima Nova"/>
                <a:cs typeface="Proxima Nova"/>
                <a:sym typeface="Proxima Nova"/>
              </a:rPr>
              <a:t>The correct answer is </a:t>
            </a:r>
            <a:r>
              <a:rPr b="1" lang="ar" sz="1000">
                <a:latin typeface="Proxima Nova"/>
                <a:ea typeface="Proxima Nova"/>
                <a:cs typeface="Proxima Nova"/>
                <a:sym typeface="Proxima Nova"/>
              </a:rPr>
              <a:t>D . </a:t>
            </a:r>
            <a:r>
              <a:rPr lang="ar" sz="1000">
                <a:latin typeface="Proxima Nova"/>
                <a:ea typeface="Proxima Nova"/>
                <a:cs typeface="Proxima Nova"/>
                <a:sym typeface="Proxima Nova"/>
              </a:rPr>
              <a:t>Fever in a returning traveler from Africa is malaria until proved otherwise! A delay in treatment can result in death, and therapy should not be delayed. he fastest acting drug for acute malaria is the fixed combination artemether/lumefantrine.  Chloroquine  cannot  be  used  because  of  widespread  chloroquine-resistant  Plasmodium falciparum in  East  Africa.  High-dose meloquine has the risk for neurologic toxicity and would be used only if  other  antimalarial drugs  were  not  available.  Doxycycline does not act rapidly enough to be used alone for the treatment of acute malaria.</a:t>
            </a:r>
            <a:endParaRPr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b="1" sz="1000">
              <a:latin typeface="Proxima Nova"/>
              <a:ea typeface="Proxima Nova"/>
              <a:cs typeface="Proxima Nova"/>
              <a:sym typeface="Proxima Nova"/>
            </a:endParaRPr>
          </a:p>
          <a:p>
            <a:pPr indent="0" lvl="0" marL="0" rtl="0" algn="l">
              <a:spcBef>
                <a:spcPts val="0"/>
              </a:spcBef>
              <a:spcAft>
                <a:spcPts val="0"/>
              </a:spcAft>
              <a:buNone/>
            </a:pPr>
            <a:r>
              <a:t/>
            </a:r>
            <a:endParaRPr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latin typeface="Proxima Nova"/>
                <a:ea typeface="Proxima Nova"/>
                <a:cs typeface="Proxima Nova"/>
                <a:sym typeface="Proxima Nova"/>
              </a:rPr>
              <a:t>Question 6: </a:t>
            </a:r>
            <a:endParaRPr b="1" sz="1000">
              <a:latin typeface="Proxima Nova"/>
              <a:ea typeface="Proxima Nova"/>
              <a:cs typeface="Proxima Nova"/>
              <a:sym typeface="Proxima Nova"/>
            </a:endParaRPr>
          </a:p>
          <a:p>
            <a:pPr indent="0" lvl="0" marL="0" rtl="0" algn="l">
              <a:spcBef>
                <a:spcPts val="0"/>
              </a:spcBef>
              <a:spcAft>
                <a:spcPts val="0"/>
              </a:spcAft>
              <a:buNone/>
            </a:pPr>
            <a:r>
              <a:rPr b="1" lang="ar" sz="1000">
                <a:latin typeface="Proxima Nova"/>
                <a:ea typeface="Proxima Nova"/>
                <a:cs typeface="Proxima Nova"/>
                <a:sym typeface="Proxima Nova"/>
              </a:rPr>
              <a:t>The correct answer is B. </a:t>
            </a:r>
            <a:r>
              <a:rPr lang="ar" sz="1000">
                <a:latin typeface="Proxima Nova"/>
                <a:ea typeface="Proxima Nova"/>
                <a:cs typeface="Proxima Nova"/>
                <a:sym typeface="Proxima Nova"/>
              </a:rPr>
              <a:t>The greatest  prevalence  of  parasites  resistant  to available antimalarial drugs is in Southeast Asia. Resistance to chloroquine, antifolates, meloquine, and quinine is seen in this area, and new data dem-</a:t>
            </a:r>
            <a:endParaRPr sz="1000">
              <a:latin typeface="Proxima Nova"/>
              <a:ea typeface="Proxima Nova"/>
              <a:cs typeface="Proxima Nova"/>
              <a:sym typeface="Proxima Nova"/>
            </a:endParaRPr>
          </a:p>
          <a:p>
            <a:pPr indent="0" lvl="0" marL="0" rtl="0" algn="l">
              <a:spcBef>
                <a:spcPts val="0"/>
              </a:spcBef>
              <a:spcAft>
                <a:spcPts val="0"/>
              </a:spcAft>
              <a:buNone/>
            </a:pPr>
            <a:r>
              <a:rPr lang="ar" sz="1000">
                <a:latin typeface="Proxima Nova"/>
                <a:ea typeface="Proxima Nova"/>
                <a:cs typeface="Proxima Nova"/>
                <a:sym typeface="Proxima Nova"/>
              </a:rPr>
              <a:t>onstrate decreasing efficiency cacy of artemisinins, manifested as delayed clearance of parasites ater treatment with artesunate or artemisinin-based combination therapies.</a:t>
            </a:r>
            <a:endParaRPr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000">
              <a:latin typeface="Proxima Nova"/>
              <a:ea typeface="Proxima Nova"/>
              <a:cs typeface="Proxima Nova"/>
              <a:sym typeface="Proxima Nova"/>
            </a:endParaRPr>
          </a:p>
          <a:p>
            <a:pPr indent="0" lvl="0" marL="0" rtl="0" algn="l">
              <a:lnSpc>
                <a:spcPct val="115000"/>
              </a:lnSpc>
              <a:spcBef>
                <a:spcPts val="0"/>
              </a:spcBef>
              <a:spcAft>
                <a:spcPts val="1600"/>
              </a:spcAft>
              <a:buNone/>
            </a:pPr>
            <a:r>
              <a:t/>
            </a:r>
            <a:endParaRPr sz="1800">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34"/>
          <p:cNvSpPr/>
          <p:nvPr/>
        </p:nvSpPr>
        <p:spPr>
          <a:xfrm rot="1038027">
            <a:off x="-1032094" y="-70897"/>
            <a:ext cx="9170855" cy="638035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1000" name="Google Shape;1000;p34"/>
          <p:cNvSpPr/>
          <p:nvPr/>
        </p:nvSpPr>
        <p:spPr>
          <a:xfrm>
            <a:off x="5947693" y="3613243"/>
            <a:ext cx="358560" cy="334175"/>
          </a:xfrm>
          <a:custGeom>
            <a:rect b="b" l="l" r="r" t="t"/>
            <a:pathLst>
              <a:path extrusionOk="0" h="7296" w="7293">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nvGrpSpPr>
          <p:cNvPr id="1001" name="Google Shape;1001;p34"/>
          <p:cNvGrpSpPr/>
          <p:nvPr/>
        </p:nvGrpSpPr>
        <p:grpSpPr>
          <a:xfrm>
            <a:off x="6209422" y="4496566"/>
            <a:ext cx="293559" cy="273484"/>
            <a:chOff x="4786297" y="2980907"/>
            <a:chExt cx="189564" cy="189564"/>
          </a:xfrm>
        </p:grpSpPr>
        <p:sp>
          <p:nvSpPr>
            <p:cNvPr id="1002" name="Google Shape;1002;p34"/>
            <p:cNvSpPr/>
            <p:nvPr/>
          </p:nvSpPr>
          <p:spPr>
            <a:xfrm>
              <a:off x="4792203" y="2986812"/>
              <a:ext cx="177881" cy="177881"/>
            </a:xfrm>
            <a:custGeom>
              <a:rect b="b" l="l" r="r" t="t"/>
              <a:pathLst>
                <a:path extrusionOk="0" h="5603" w="5603">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03" name="Google Shape;1003;p34"/>
            <p:cNvSpPr/>
            <p:nvPr/>
          </p:nvSpPr>
          <p:spPr>
            <a:xfrm>
              <a:off x="4786297" y="2980907"/>
              <a:ext cx="189564" cy="189564"/>
            </a:xfrm>
            <a:custGeom>
              <a:rect b="b" l="l" r="r" t="t"/>
              <a:pathLst>
                <a:path extrusionOk="0" h="5971" w="5971">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04" name="Google Shape;1004;p34"/>
            <p:cNvSpPr/>
            <p:nvPr/>
          </p:nvSpPr>
          <p:spPr>
            <a:xfrm>
              <a:off x="4809188" y="3069898"/>
              <a:ext cx="143784" cy="11715"/>
            </a:xfrm>
            <a:custGeom>
              <a:rect b="b" l="l" r="r" t="t"/>
              <a:pathLst>
                <a:path extrusionOk="0" h="369" w="4529">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1005" name="Google Shape;1005;p34"/>
          <p:cNvGrpSpPr/>
          <p:nvPr/>
        </p:nvGrpSpPr>
        <p:grpSpPr>
          <a:xfrm>
            <a:off x="6704840" y="2552164"/>
            <a:ext cx="322057" cy="273505"/>
            <a:chOff x="5099945" y="1562040"/>
            <a:chExt cx="215986" cy="196894"/>
          </a:xfrm>
        </p:grpSpPr>
        <p:sp>
          <p:nvSpPr>
            <p:cNvPr id="1006" name="Google Shape;1006;p34"/>
            <p:cNvSpPr/>
            <p:nvPr/>
          </p:nvSpPr>
          <p:spPr>
            <a:xfrm>
              <a:off x="5106408" y="1568074"/>
              <a:ext cx="202928" cy="184825"/>
            </a:xfrm>
            <a:custGeom>
              <a:rect b="b" l="l" r="r" t="t"/>
              <a:pathLst>
                <a:path extrusionOk="0" h="5605" w="6154">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07" name="Google Shape;1007;p34"/>
            <p:cNvSpPr/>
            <p:nvPr/>
          </p:nvSpPr>
          <p:spPr>
            <a:xfrm>
              <a:off x="5099945" y="1562040"/>
              <a:ext cx="215986" cy="196894"/>
            </a:xfrm>
            <a:custGeom>
              <a:rect b="b" l="l" r="r" t="t"/>
              <a:pathLst>
                <a:path extrusionOk="0" h="5971" w="655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08" name="Google Shape;1008;p34"/>
            <p:cNvSpPr/>
            <p:nvPr/>
          </p:nvSpPr>
          <p:spPr>
            <a:xfrm>
              <a:off x="5152771" y="1605930"/>
              <a:ext cx="110334" cy="109180"/>
            </a:xfrm>
            <a:custGeom>
              <a:rect b="b" l="l" r="r" t="t"/>
              <a:pathLst>
                <a:path extrusionOk="0" h="3311" w="3346">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1009" name="Google Shape;1009;p34"/>
          <p:cNvGrpSpPr/>
          <p:nvPr/>
        </p:nvGrpSpPr>
        <p:grpSpPr>
          <a:xfrm>
            <a:off x="5488874" y="5203886"/>
            <a:ext cx="458751" cy="192781"/>
            <a:chOff x="5427392" y="3652956"/>
            <a:chExt cx="296236" cy="133625"/>
          </a:xfrm>
        </p:grpSpPr>
        <p:sp>
          <p:nvSpPr>
            <p:cNvPr id="1010" name="Google Shape;1010;p34"/>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11" name="Google Shape;1011;p34"/>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12" name="Google Shape;1012;p34"/>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1013" name="Google Shape;1013;p34"/>
          <p:cNvGrpSpPr/>
          <p:nvPr/>
        </p:nvGrpSpPr>
        <p:grpSpPr>
          <a:xfrm>
            <a:off x="7172143" y="2638192"/>
            <a:ext cx="270649" cy="241377"/>
            <a:chOff x="7456777" y="1936895"/>
            <a:chExt cx="174770" cy="167309"/>
          </a:xfrm>
        </p:grpSpPr>
        <p:sp>
          <p:nvSpPr>
            <p:cNvPr id="1014" name="Google Shape;1014;p34"/>
            <p:cNvSpPr/>
            <p:nvPr/>
          </p:nvSpPr>
          <p:spPr>
            <a:xfrm>
              <a:off x="7463158" y="1942705"/>
              <a:ext cx="162039" cy="155626"/>
            </a:xfrm>
            <a:custGeom>
              <a:rect b="b" l="l" r="r" t="t"/>
              <a:pathLst>
                <a:path extrusionOk="0" h="4902" w="5104">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15" name="Google Shape;1015;p34"/>
            <p:cNvSpPr/>
            <p:nvPr/>
          </p:nvSpPr>
          <p:spPr>
            <a:xfrm>
              <a:off x="7456777" y="1936895"/>
              <a:ext cx="174770" cy="167309"/>
            </a:xfrm>
            <a:custGeom>
              <a:rect b="b" l="l" r="r" t="t"/>
              <a:pathLst>
                <a:path extrusionOk="0" h="5270" w="5505">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16" name="Google Shape;1016;p34"/>
            <p:cNvSpPr/>
            <p:nvPr/>
          </p:nvSpPr>
          <p:spPr>
            <a:xfrm>
              <a:off x="7463158" y="1942705"/>
              <a:ext cx="105084" cy="101878"/>
            </a:xfrm>
            <a:custGeom>
              <a:rect b="b" l="l" r="r" t="t"/>
              <a:pathLst>
                <a:path extrusionOk="0" h="3209" w="331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17" name="Google Shape;1017;p34"/>
            <p:cNvSpPr/>
            <p:nvPr/>
          </p:nvSpPr>
          <p:spPr>
            <a:xfrm>
              <a:off x="7456777" y="1937244"/>
              <a:ext cx="117244" cy="113243"/>
            </a:xfrm>
            <a:custGeom>
              <a:rect b="b" l="l" r="r" t="t"/>
              <a:pathLst>
                <a:path extrusionOk="0" h="3567" w="3693">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1018" name="Google Shape;1018;p34"/>
          <p:cNvGrpSpPr/>
          <p:nvPr/>
        </p:nvGrpSpPr>
        <p:grpSpPr>
          <a:xfrm>
            <a:off x="6163360" y="5033579"/>
            <a:ext cx="264946" cy="241240"/>
            <a:chOff x="3923092" y="3421606"/>
            <a:chExt cx="171087" cy="167214"/>
          </a:xfrm>
        </p:grpSpPr>
        <p:sp>
          <p:nvSpPr>
            <p:cNvPr id="1019" name="Google Shape;1019;p34"/>
            <p:cNvSpPr/>
            <p:nvPr/>
          </p:nvSpPr>
          <p:spPr>
            <a:xfrm>
              <a:off x="3925759" y="3427448"/>
              <a:ext cx="162071" cy="155626"/>
            </a:xfrm>
            <a:custGeom>
              <a:rect b="b" l="l" r="r" t="t"/>
              <a:pathLst>
                <a:path extrusionOk="0" h="4902" w="5105">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20" name="Google Shape;1020;p34"/>
            <p:cNvSpPr/>
            <p:nvPr/>
          </p:nvSpPr>
          <p:spPr>
            <a:xfrm>
              <a:off x="3923092" y="3421606"/>
              <a:ext cx="171087" cy="167214"/>
            </a:xfrm>
            <a:custGeom>
              <a:rect b="b" l="l" r="r" t="t"/>
              <a:pathLst>
                <a:path extrusionOk="0" h="5267" w="5389">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21" name="Google Shape;1021;p34"/>
            <p:cNvSpPr/>
            <p:nvPr/>
          </p:nvSpPr>
          <p:spPr>
            <a:xfrm>
              <a:off x="3925759" y="3427448"/>
              <a:ext cx="105116" cy="101878"/>
            </a:xfrm>
            <a:custGeom>
              <a:rect b="b" l="l" r="r" t="t"/>
              <a:pathLst>
                <a:path extrusionOk="0" h="3209" w="3311">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22" name="Google Shape;1022;p34"/>
            <p:cNvSpPr/>
            <p:nvPr/>
          </p:nvSpPr>
          <p:spPr>
            <a:xfrm>
              <a:off x="3923092" y="3421606"/>
              <a:ext cx="114132" cy="113497"/>
            </a:xfrm>
            <a:custGeom>
              <a:rect b="b" l="l" r="r" t="t"/>
              <a:pathLst>
                <a:path extrusionOk="0" h="3575" w="3595">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1023" name="Google Shape;1023;p34"/>
          <p:cNvGrpSpPr/>
          <p:nvPr/>
        </p:nvGrpSpPr>
        <p:grpSpPr>
          <a:xfrm>
            <a:off x="5778511" y="4598858"/>
            <a:ext cx="119616" cy="295152"/>
            <a:chOff x="6689991" y="3974566"/>
            <a:chExt cx="77242" cy="204583"/>
          </a:xfrm>
        </p:grpSpPr>
        <p:sp>
          <p:nvSpPr>
            <p:cNvPr id="1024" name="Google Shape;1024;p34"/>
            <p:cNvSpPr/>
            <p:nvPr/>
          </p:nvSpPr>
          <p:spPr>
            <a:xfrm>
              <a:off x="6695896" y="398037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25" name="Google Shape;1025;p34"/>
            <p:cNvSpPr/>
            <p:nvPr/>
          </p:nvSpPr>
          <p:spPr>
            <a:xfrm>
              <a:off x="6689991" y="3974566"/>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26" name="Google Shape;1026;p34"/>
            <p:cNvSpPr/>
            <p:nvPr/>
          </p:nvSpPr>
          <p:spPr>
            <a:xfrm>
              <a:off x="6695896" y="4075590"/>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27" name="Google Shape;1027;p34"/>
            <p:cNvSpPr/>
            <p:nvPr/>
          </p:nvSpPr>
          <p:spPr>
            <a:xfrm>
              <a:off x="6689991" y="4069811"/>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1028" name="Google Shape;1028;p34"/>
          <p:cNvGrpSpPr/>
          <p:nvPr/>
        </p:nvGrpSpPr>
        <p:grpSpPr>
          <a:xfrm>
            <a:off x="5172773" y="5101445"/>
            <a:ext cx="119567" cy="295195"/>
            <a:chOff x="4308549" y="4159596"/>
            <a:chExt cx="77210" cy="204613"/>
          </a:xfrm>
        </p:grpSpPr>
        <p:sp>
          <p:nvSpPr>
            <p:cNvPr id="1029" name="Google Shape;1029;p34"/>
            <p:cNvSpPr/>
            <p:nvPr/>
          </p:nvSpPr>
          <p:spPr>
            <a:xfrm>
              <a:off x="4314454" y="416540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30" name="Google Shape;1030;p34"/>
            <p:cNvSpPr/>
            <p:nvPr/>
          </p:nvSpPr>
          <p:spPr>
            <a:xfrm>
              <a:off x="4308549" y="4159596"/>
              <a:ext cx="77210" cy="204613"/>
            </a:xfrm>
            <a:custGeom>
              <a:rect b="b" l="l" r="r" t="t"/>
              <a:pathLst>
                <a:path extrusionOk="0" h="6445" w="2432">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31" name="Google Shape;1031;p34"/>
            <p:cNvSpPr/>
            <p:nvPr/>
          </p:nvSpPr>
          <p:spPr>
            <a:xfrm>
              <a:off x="4314454" y="4165406"/>
              <a:ext cx="65527" cy="97814"/>
            </a:xfrm>
            <a:custGeom>
              <a:rect b="b" l="l" r="r" t="t"/>
              <a:pathLst>
                <a:path extrusionOk="0" h="3081" w="2064">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32" name="Google Shape;1032;p34"/>
            <p:cNvSpPr/>
            <p:nvPr/>
          </p:nvSpPr>
          <p:spPr>
            <a:xfrm>
              <a:off x="4308549" y="4159596"/>
              <a:ext cx="77210" cy="109370"/>
            </a:xfrm>
            <a:custGeom>
              <a:rect b="b" l="l" r="r" t="t"/>
              <a:pathLst>
                <a:path extrusionOk="0" h="3445" w="2432">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1033" name="Google Shape;1033;p34"/>
          <p:cNvGrpSpPr/>
          <p:nvPr/>
        </p:nvGrpSpPr>
        <p:grpSpPr>
          <a:xfrm>
            <a:off x="6605204" y="3485273"/>
            <a:ext cx="264691" cy="232289"/>
            <a:chOff x="4366946" y="1834186"/>
            <a:chExt cx="177537" cy="173778"/>
          </a:xfrm>
        </p:grpSpPr>
        <p:sp>
          <p:nvSpPr>
            <p:cNvPr id="1034" name="Google Shape;1034;p34"/>
            <p:cNvSpPr/>
            <p:nvPr/>
          </p:nvSpPr>
          <p:spPr>
            <a:xfrm>
              <a:off x="4369584" y="1840187"/>
              <a:ext cx="168304" cy="161676"/>
            </a:xfrm>
            <a:custGeom>
              <a:rect b="b" l="l" r="r" t="t"/>
              <a:pathLst>
                <a:path extrusionOk="0" h="4903" w="5104">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35" name="Google Shape;1035;p34"/>
            <p:cNvSpPr/>
            <p:nvPr/>
          </p:nvSpPr>
          <p:spPr>
            <a:xfrm>
              <a:off x="4366946" y="1834186"/>
              <a:ext cx="177537" cy="173778"/>
            </a:xfrm>
            <a:custGeom>
              <a:rect b="b" l="l" r="r" t="t"/>
              <a:pathLst>
                <a:path extrusionOk="0" h="5270" w="5384">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36" name="Google Shape;1036;p34"/>
            <p:cNvSpPr/>
            <p:nvPr/>
          </p:nvSpPr>
          <p:spPr>
            <a:xfrm>
              <a:off x="4428774" y="1896080"/>
              <a:ext cx="109114" cy="105784"/>
            </a:xfrm>
            <a:custGeom>
              <a:rect b="b" l="l" r="r" t="t"/>
              <a:pathLst>
                <a:path extrusionOk="0" h="3208" w="3309">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37" name="Google Shape;1037;p34"/>
            <p:cNvSpPr/>
            <p:nvPr/>
          </p:nvSpPr>
          <p:spPr>
            <a:xfrm>
              <a:off x="4422179" y="1889914"/>
              <a:ext cx="122304" cy="118051"/>
            </a:xfrm>
            <a:custGeom>
              <a:rect b="b" l="l" r="r" t="t"/>
              <a:pathLst>
                <a:path extrusionOk="0" h="3580" w="3709">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1038" name="Google Shape;1038;p34"/>
          <p:cNvGrpSpPr/>
          <p:nvPr/>
        </p:nvGrpSpPr>
        <p:grpSpPr>
          <a:xfrm>
            <a:off x="6667556" y="4914767"/>
            <a:ext cx="270649" cy="241379"/>
            <a:chOff x="7373945" y="2491538"/>
            <a:chExt cx="174770" cy="167311"/>
          </a:xfrm>
        </p:grpSpPr>
        <p:sp>
          <p:nvSpPr>
            <p:cNvPr id="1039" name="Google Shape;1039;p34"/>
            <p:cNvSpPr/>
            <p:nvPr/>
          </p:nvSpPr>
          <p:spPr>
            <a:xfrm>
              <a:off x="7380295" y="2497317"/>
              <a:ext cx="162071" cy="155690"/>
            </a:xfrm>
            <a:custGeom>
              <a:rect b="b" l="l" r="r" t="t"/>
              <a:pathLst>
                <a:path extrusionOk="0" h="4904" w="5105">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40" name="Google Shape;1040;p34"/>
            <p:cNvSpPr/>
            <p:nvPr/>
          </p:nvSpPr>
          <p:spPr>
            <a:xfrm>
              <a:off x="7373945" y="2491538"/>
              <a:ext cx="174770" cy="167309"/>
            </a:xfrm>
            <a:custGeom>
              <a:rect b="b" l="l" r="r" t="t"/>
              <a:pathLst>
                <a:path extrusionOk="0" h="5270" w="5505">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41" name="Google Shape;1041;p34"/>
            <p:cNvSpPr/>
            <p:nvPr/>
          </p:nvSpPr>
          <p:spPr>
            <a:xfrm>
              <a:off x="7380295" y="2551098"/>
              <a:ext cx="105052" cy="101909"/>
            </a:xfrm>
            <a:custGeom>
              <a:rect b="b" l="l" r="r" t="t"/>
              <a:pathLst>
                <a:path extrusionOk="0" h="3210" w="3309">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42" name="Google Shape;1042;p34"/>
            <p:cNvSpPr/>
            <p:nvPr/>
          </p:nvSpPr>
          <p:spPr>
            <a:xfrm>
              <a:off x="7373945" y="2545415"/>
              <a:ext cx="117307" cy="113434"/>
            </a:xfrm>
            <a:custGeom>
              <a:rect b="b" l="l" r="r" t="t"/>
              <a:pathLst>
                <a:path extrusionOk="0" h="3573" w="3695">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1043" name="Google Shape;1043;p34"/>
          <p:cNvGrpSpPr/>
          <p:nvPr/>
        </p:nvGrpSpPr>
        <p:grpSpPr>
          <a:xfrm>
            <a:off x="7081749" y="3128196"/>
            <a:ext cx="119616" cy="295152"/>
            <a:chOff x="7089311" y="1211098"/>
            <a:chExt cx="77242" cy="204583"/>
          </a:xfrm>
        </p:grpSpPr>
        <p:sp>
          <p:nvSpPr>
            <p:cNvPr id="1044" name="Google Shape;1044;p34"/>
            <p:cNvSpPr/>
            <p:nvPr/>
          </p:nvSpPr>
          <p:spPr>
            <a:xfrm>
              <a:off x="7095216" y="1216908"/>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45" name="Google Shape;1045;p34"/>
            <p:cNvSpPr/>
            <p:nvPr/>
          </p:nvSpPr>
          <p:spPr>
            <a:xfrm>
              <a:off x="7089311" y="1211098"/>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46" name="Google Shape;1046;p34"/>
            <p:cNvSpPr/>
            <p:nvPr/>
          </p:nvSpPr>
          <p:spPr>
            <a:xfrm>
              <a:off x="7095216" y="1312122"/>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47" name="Google Shape;1047;p34"/>
            <p:cNvSpPr/>
            <p:nvPr/>
          </p:nvSpPr>
          <p:spPr>
            <a:xfrm>
              <a:off x="7089311" y="1306343"/>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1048" name="Google Shape;1048;p34"/>
          <p:cNvGrpSpPr/>
          <p:nvPr/>
        </p:nvGrpSpPr>
        <p:grpSpPr>
          <a:xfrm>
            <a:off x="6365407" y="3811305"/>
            <a:ext cx="1077922" cy="1072348"/>
            <a:chOff x="4332233" y="3324392"/>
            <a:chExt cx="1191206" cy="1180090"/>
          </a:xfrm>
        </p:grpSpPr>
        <p:sp>
          <p:nvSpPr>
            <p:cNvPr id="1049" name="Google Shape;1049;p34"/>
            <p:cNvSpPr/>
            <p:nvPr/>
          </p:nvSpPr>
          <p:spPr>
            <a:xfrm>
              <a:off x="4952024" y="4241729"/>
              <a:ext cx="170992" cy="167214"/>
            </a:xfrm>
            <a:custGeom>
              <a:rect b="b" l="l" r="r" t="t"/>
              <a:pathLst>
                <a:path extrusionOk="0" h="5267" w="5386">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50" name="Google Shape;1050;p34"/>
            <p:cNvSpPr/>
            <p:nvPr/>
          </p:nvSpPr>
          <p:spPr>
            <a:xfrm>
              <a:off x="4952024" y="4241729"/>
              <a:ext cx="117815" cy="113466"/>
            </a:xfrm>
            <a:custGeom>
              <a:rect b="b" l="l" r="r" t="t"/>
              <a:pathLst>
                <a:path extrusionOk="0" h="3574" w="3711">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51" name="Google Shape;1051;p34"/>
            <p:cNvSpPr/>
            <p:nvPr/>
          </p:nvSpPr>
          <p:spPr>
            <a:xfrm>
              <a:off x="4429415" y="3468498"/>
              <a:ext cx="1094019" cy="1030270"/>
            </a:xfrm>
            <a:custGeom>
              <a:rect b="b" l="l" r="r" t="t"/>
              <a:pathLst>
                <a:path extrusionOk="0" h="32452" w="3446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52" name="Google Shape;1052;p34"/>
            <p:cNvSpPr/>
            <p:nvPr/>
          </p:nvSpPr>
          <p:spPr>
            <a:xfrm>
              <a:off x="4419477" y="3462498"/>
              <a:ext cx="1093066" cy="1041985"/>
            </a:xfrm>
            <a:custGeom>
              <a:rect b="b" l="l" r="r" t="t"/>
              <a:pathLst>
                <a:path extrusionOk="0" h="32821" w="3443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53" name="Google Shape;1053;p34"/>
            <p:cNvSpPr/>
            <p:nvPr/>
          </p:nvSpPr>
          <p:spPr>
            <a:xfrm>
              <a:off x="4635239" y="3945104"/>
              <a:ext cx="831689" cy="502309"/>
            </a:xfrm>
            <a:custGeom>
              <a:rect b="b" l="l" r="r" t="t"/>
              <a:pathLst>
                <a:path extrusionOk="0" h="15822" w="26197">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54" name="Google Shape;1054;p34"/>
            <p:cNvSpPr/>
            <p:nvPr/>
          </p:nvSpPr>
          <p:spPr>
            <a:xfrm>
              <a:off x="4626826" y="3474276"/>
              <a:ext cx="874072" cy="838578"/>
            </a:xfrm>
            <a:custGeom>
              <a:rect b="b" l="l" r="r" t="t"/>
              <a:pathLst>
                <a:path extrusionOk="0" h="26414" w="27532">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D9D9D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55" name="Google Shape;1055;p34"/>
            <p:cNvSpPr/>
            <p:nvPr/>
          </p:nvSpPr>
          <p:spPr>
            <a:xfrm>
              <a:off x="4622762" y="3468498"/>
              <a:ext cx="900677" cy="848515"/>
            </a:xfrm>
            <a:custGeom>
              <a:rect b="b" l="l" r="r" t="t"/>
              <a:pathLst>
                <a:path extrusionOk="0" h="26727" w="2837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56" name="Google Shape;1056;p34"/>
            <p:cNvSpPr/>
            <p:nvPr/>
          </p:nvSpPr>
          <p:spPr>
            <a:xfrm>
              <a:off x="5068413" y="3945707"/>
              <a:ext cx="398526" cy="335063"/>
            </a:xfrm>
            <a:custGeom>
              <a:rect b="b" l="l" r="r" t="t"/>
              <a:pathLst>
                <a:path extrusionOk="0" h="10554" w="12553">
                  <a:moveTo>
                    <a:pt x="1" y="0"/>
                  </a:moveTo>
                  <a:lnTo>
                    <a:pt x="10550" y="10553"/>
                  </a:lnTo>
                  <a:lnTo>
                    <a:pt x="11085" y="10018"/>
                  </a:lnTo>
                  <a:cubicBezTo>
                    <a:pt x="12552" y="8551"/>
                    <a:pt x="12552" y="6156"/>
                    <a:pt x="11081" y="4685"/>
                  </a:cubicBezTo>
                  <a:lnTo>
                    <a:pt x="6404" y="7"/>
                  </a:lnTo>
                  <a:lnTo>
                    <a:pt x="1" y="0"/>
                  </a:lnTo>
                  <a:close/>
                </a:path>
              </a:pathLst>
            </a:custGeom>
            <a:solidFill>
              <a:srgbClr val="D85D7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57" name="Google Shape;1057;p34"/>
            <p:cNvSpPr/>
            <p:nvPr/>
          </p:nvSpPr>
          <p:spPr>
            <a:xfrm>
              <a:off x="4526628" y="3740200"/>
              <a:ext cx="601552" cy="692508"/>
            </a:xfrm>
            <a:custGeom>
              <a:rect b="b" l="l" r="r" t="t"/>
              <a:pathLst>
                <a:path extrusionOk="0" h="21813" w="18948">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B7B7B7"/>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58" name="Google Shape;1058;p34"/>
            <p:cNvSpPr/>
            <p:nvPr/>
          </p:nvSpPr>
          <p:spPr>
            <a:xfrm>
              <a:off x="4635239" y="3945104"/>
              <a:ext cx="527739" cy="486816"/>
            </a:xfrm>
            <a:custGeom>
              <a:rect b="b" l="l" r="r" t="t"/>
              <a:pathLst>
                <a:path extrusionOk="0" h="15334" w="16623">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CCCCC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59" name="Google Shape;1059;p34"/>
            <p:cNvSpPr/>
            <p:nvPr/>
          </p:nvSpPr>
          <p:spPr>
            <a:xfrm>
              <a:off x="4332233" y="3324392"/>
              <a:ext cx="354143" cy="354016"/>
            </a:xfrm>
            <a:custGeom>
              <a:rect b="b" l="l" r="r" t="t"/>
              <a:pathLst>
                <a:path extrusionOk="0" h="11151" w="11155">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60" name="Google Shape;1060;p34"/>
            <p:cNvSpPr/>
            <p:nvPr/>
          </p:nvSpPr>
          <p:spPr>
            <a:xfrm>
              <a:off x="4510119" y="3341918"/>
              <a:ext cx="176262" cy="158166"/>
            </a:xfrm>
            <a:custGeom>
              <a:rect b="b" l="l" r="r" t="t"/>
              <a:pathLst>
                <a:path extrusionOk="0" h="4982" w="5552">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61" name="Google Shape;1061;p34"/>
            <p:cNvSpPr/>
            <p:nvPr/>
          </p:nvSpPr>
          <p:spPr>
            <a:xfrm>
              <a:off x="4339154" y="3336108"/>
              <a:ext cx="353096" cy="348207"/>
            </a:xfrm>
            <a:custGeom>
              <a:rect b="b" l="l" r="r" t="t"/>
              <a:pathLst>
                <a:path extrusionOk="0" h="10968" w="11122">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62" name="Google Shape;1062;p34"/>
            <p:cNvSpPr/>
            <p:nvPr/>
          </p:nvSpPr>
          <p:spPr>
            <a:xfrm>
              <a:off x="4446432" y="3439004"/>
              <a:ext cx="125403" cy="124291"/>
            </a:xfrm>
            <a:custGeom>
              <a:rect b="b" l="l" r="r" t="t"/>
              <a:pathLst>
                <a:path extrusionOk="0" h="3915" w="395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63" name="Google Shape;1063;p34"/>
            <p:cNvSpPr/>
            <p:nvPr/>
          </p:nvSpPr>
          <p:spPr>
            <a:xfrm>
              <a:off x="4415223" y="3470117"/>
              <a:ext cx="125434" cy="124260"/>
            </a:xfrm>
            <a:custGeom>
              <a:rect b="b" l="l" r="r" t="t"/>
              <a:pathLst>
                <a:path extrusionOk="0" h="3914" w="3951">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64" name="Google Shape;1064;p34"/>
            <p:cNvSpPr/>
            <p:nvPr/>
          </p:nvSpPr>
          <p:spPr>
            <a:xfrm>
              <a:off x="4384110" y="3501294"/>
              <a:ext cx="125434" cy="124291"/>
            </a:xfrm>
            <a:custGeom>
              <a:rect b="b" l="l" r="r" t="t"/>
              <a:pathLst>
                <a:path extrusionOk="0" h="3915" w="3951">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65" name="Google Shape;1065;p34"/>
            <p:cNvSpPr/>
            <p:nvPr/>
          </p:nvSpPr>
          <p:spPr>
            <a:xfrm>
              <a:off x="4352933" y="3532407"/>
              <a:ext cx="125403" cy="124260"/>
            </a:xfrm>
            <a:custGeom>
              <a:rect b="b" l="l" r="r" t="t"/>
              <a:pathLst>
                <a:path extrusionOk="0" h="3914" w="395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66" name="Google Shape;1066;p34"/>
            <p:cNvSpPr/>
            <p:nvPr/>
          </p:nvSpPr>
          <p:spPr>
            <a:xfrm>
              <a:off x="4539803" y="3345537"/>
              <a:ext cx="125403" cy="124260"/>
            </a:xfrm>
            <a:custGeom>
              <a:rect b="b" l="l" r="r" t="t"/>
              <a:pathLst>
                <a:path extrusionOk="0" h="3914" w="395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67" name="Google Shape;1067;p34"/>
            <p:cNvSpPr/>
            <p:nvPr/>
          </p:nvSpPr>
          <p:spPr>
            <a:xfrm>
              <a:off x="4508722" y="3376714"/>
              <a:ext cx="125434" cy="124291"/>
            </a:xfrm>
            <a:custGeom>
              <a:rect b="b" l="l" r="r" t="t"/>
              <a:pathLst>
                <a:path extrusionOk="0" h="3915" w="3951">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68" name="Google Shape;1068;p34"/>
            <p:cNvSpPr/>
            <p:nvPr/>
          </p:nvSpPr>
          <p:spPr>
            <a:xfrm>
              <a:off x="4477513" y="3407827"/>
              <a:ext cx="125434" cy="124260"/>
            </a:xfrm>
            <a:custGeom>
              <a:rect b="b" l="l" r="r" t="t"/>
              <a:pathLst>
                <a:path extrusionOk="0" h="3914" w="3951">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69" name="Google Shape;1069;p34"/>
            <p:cNvSpPr/>
            <p:nvPr/>
          </p:nvSpPr>
          <p:spPr>
            <a:xfrm>
              <a:off x="4814522" y="3680799"/>
              <a:ext cx="493610" cy="493515"/>
            </a:xfrm>
            <a:custGeom>
              <a:rect b="b" l="l" r="r" t="t"/>
              <a:pathLst>
                <a:path extrusionOk="0" h="15545" w="15548">
                  <a:moveTo>
                    <a:pt x="8340" y="1"/>
                  </a:moveTo>
                  <a:lnTo>
                    <a:pt x="0" y="8341"/>
                  </a:lnTo>
                  <a:lnTo>
                    <a:pt x="7208" y="15544"/>
                  </a:lnTo>
                  <a:lnTo>
                    <a:pt x="15548" y="7209"/>
                  </a:lnTo>
                  <a:lnTo>
                    <a:pt x="834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70" name="Google Shape;1070;p34"/>
            <p:cNvSpPr/>
            <p:nvPr/>
          </p:nvSpPr>
          <p:spPr>
            <a:xfrm>
              <a:off x="4941420" y="3680799"/>
              <a:ext cx="366715" cy="366747"/>
            </a:xfrm>
            <a:custGeom>
              <a:rect b="b" l="l" r="r" t="t"/>
              <a:pathLst>
                <a:path extrusionOk="0" h="11552" w="11551">
                  <a:moveTo>
                    <a:pt x="4343" y="1"/>
                  </a:moveTo>
                  <a:lnTo>
                    <a:pt x="0" y="4344"/>
                  </a:lnTo>
                  <a:lnTo>
                    <a:pt x="7208" y="11551"/>
                  </a:lnTo>
                  <a:lnTo>
                    <a:pt x="11551" y="7209"/>
                  </a:lnTo>
                  <a:lnTo>
                    <a:pt x="4343" y="1"/>
                  </a:ln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71" name="Google Shape;1071;p34"/>
            <p:cNvSpPr/>
            <p:nvPr/>
          </p:nvSpPr>
          <p:spPr>
            <a:xfrm>
              <a:off x="4808712" y="3675021"/>
              <a:ext cx="505198" cy="505198"/>
            </a:xfrm>
            <a:custGeom>
              <a:rect b="b" l="l" r="r" t="t"/>
              <a:pathLst>
                <a:path extrusionOk="0" h="15913" w="15913">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400"/>
            </a:p>
          </p:txBody>
        </p:sp>
        <p:sp>
          <p:nvSpPr>
            <p:cNvPr id="1072" name="Google Shape;1072;p34"/>
            <p:cNvSpPr/>
            <p:nvPr/>
          </p:nvSpPr>
          <p:spPr>
            <a:xfrm>
              <a:off x="4974343" y="3820619"/>
              <a:ext cx="200771" cy="200898"/>
            </a:xfrm>
            <a:custGeom>
              <a:rect b="b" l="l" r="r" t="t"/>
              <a:pathLst>
                <a:path extrusionOk="0" h="6328" w="6324">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73" name="Google Shape;1073;p34"/>
            <p:cNvSpPr/>
            <p:nvPr/>
          </p:nvSpPr>
          <p:spPr>
            <a:xfrm>
              <a:off x="4981518" y="3820619"/>
              <a:ext cx="193596" cy="193660"/>
            </a:xfrm>
            <a:custGeom>
              <a:rect b="b" l="l" r="r" t="t"/>
              <a:pathLst>
                <a:path extrusionOk="0" h="6100" w="6098">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74" name="Google Shape;1074;p34"/>
            <p:cNvSpPr/>
            <p:nvPr/>
          </p:nvSpPr>
          <p:spPr>
            <a:xfrm>
              <a:off x="4967993" y="3814872"/>
              <a:ext cx="213597" cy="212423"/>
            </a:xfrm>
            <a:custGeom>
              <a:rect b="b" l="l" r="r" t="t"/>
              <a:pathLst>
                <a:path extrusionOk="0" h="6691" w="6728">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1075" name="Google Shape;1075;p34"/>
          <p:cNvGrpSpPr/>
          <p:nvPr/>
        </p:nvGrpSpPr>
        <p:grpSpPr>
          <a:xfrm>
            <a:off x="6975080" y="3754525"/>
            <a:ext cx="458751" cy="192781"/>
            <a:chOff x="5427392" y="3652956"/>
            <a:chExt cx="296236" cy="133625"/>
          </a:xfrm>
        </p:grpSpPr>
        <p:sp>
          <p:nvSpPr>
            <p:cNvPr id="1076" name="Google Shape;1076;p34"/>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77" name="Google Shape;1077;p34"/>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1078" name="Google Shape;1078;p34"/>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sp>
        <p:nvSpPr>
          <p:cNvPr id="1079" name="Google Shape;1079;p34"/>
          <p:cNvSpPr txBox="1"/>
          <p:nvPr/>
        </p:nvSpPr>
        <p:spPr>
          <a:xfrm>
            <a:off x="1984100" y="260850"/>
            <a:ext cx="4140000" cy="9663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5000">
                <a:solidFill>
                  <a:schemeClr val="accent1"/>
                </a:solidFill>
                <a:latin typeface="Mada"/>
                <a:ea typeface="Mada"/>
                <a:cs typeface="Mada"/>
                <a:sym typeface="Mada"/>
              </a:rPr>
              <a:t>THANKS!!</a:t>
            </a:r>
            <a:endParaRPr b="1" sz="5000">
              <a:solidFill>
                <a:schemeClr val="accent1"/>
              </a:solidFill>
              <a:latin typeface="Mada"/>
              <a:ea typeface="Mada"/>
              <a:cs typeface="Mada"/>
              <a:sym typeface="Mada"/>
            </a:endParaRPr>
          </a:p>
        </p:txBody>
      </p:sp>
      <p:grpSp>
        <p:nvGrpSpPr>
          <p:cNvPr id="1080" name="Google Shape;1080;p34"/>
          <p:cNvGrpSpPr/>
          <p:nvPr/>
        </p:nvGrpSpPr>
        <p:grpSpPr>
          <a:xfrm>
            <a:off x="-1679310" y="5750031"/>
            <a:ext cx="10343669" cy="4602603"/>
            <a:chOff x="-1557559" y="5606217"/>
            <a:chExt cx="10384167" cy="4605366"/>
          </a:xfrm>
        </p:grpSpPr>
        <p:sp>
          <p:nvSpPr>
            <p:cNvPr id="1081" name="Google Shape;1081;p34"/>
            <p:cNvSpPr/>
            <p:nvPr/>
          </p:nvSpPr>
          <p:spPr>
            <a:xfrm rot="844026">
              <a:off x="-1318394" y="6118960"/>
              <a:ext cx="4315373" cy="250202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1082" name="Google Shape;1082;p34"/>
            <p:cNvSpPr/>
            <p:nvPr/>
          </p:nvSpPr>
          <p:spPr>
            <a:xfrm rot="-9658027">
              <a:off x="4500214" y="6206605"/>
              <a:ext cx="4065076" cy="228373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1083" name="Google Shape;1083;p34"/>
            <p:cNvSpPr/>
            <p:nvPr/>
          </p:nvSpPr>
          <p:spPr>
            <a:xfrm rot="-10142682">
              <a:off x="2186869" y="8368856"/>
              <a:ext cx="3760268" cy="1499130"/>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1084" name="Google Shape;1084;p34"/>
            <p:cNvSpPr txBox="1"/>
            <p:nvPr/>
          </p:nvSpPr>
          <p:spPr>
            <a:xfrm>
              <a:off x="136688" y="6779083"/>
              <a:ext cx="2783400" cy="12270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Females co-leaders:</a:t>
              </a:r>
              <a:endParaRPr b="1"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Raghad AlKhashan </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Amirah Aldakhilallah</a:t>
              </a:r>
              <a:endParaRPr sz="2000">
                <a:latin typeface="Mada"/>
                <a:ea typeface="Mada"/>
                <a:cs typeface="Mada"/>
                <a:sym typeface="Mada"/>
              </a:endParaRPr>
            </a:p>
          </p:txBody>
        </p:sp>
        <p:sp>
          <p:nvSpPr>
            <p:cNvPr id="1085" name="Google Shape;1085;p34"/>
            <p:cNvSpPr txBox="1"/>
            <p:nvPr/>
          </p:nvSpPr>
          <p:spPr>
            <a:xfrm>
              <a:off x="4663425" y="6779086"/>
              <a:ext cx="2783400" cy="1627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Males co-leaders:</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Mashal AbaAlkhail</a:t>
              </a:r>
              <a:endParaRPr sz="20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2000">
                  <a:solidFill>
                    <a:schemeClr val="dk1"/>
                  </a:solidFill>
                  <a:latin typeface="Mada"/>
                  <a:ea typeface="Mada"/>
                  <a:cs typeface="Mada"/>
                  <a:sym typeface="Mada"/>
                </a:rPr>
                <a:t>Nawaf Albhijan</a:t>
              </a:r>
              <a:endParaRPr sz="2000">
                <a:latin typeface="Mada"/>
                <a:ea typeface="Mada"/>
                <a:cs typeface="Mada"/>
                <a:sym typeface="Mada"/>
              </a:endParaRPr>
            </a:p>
            <a:p>
              <a:pPr indent="0" lvl="0" marL="0" rtl="0" algn="ctr">
                <a:spcBef>
                  <a:spcPts val="0"/>
                </a:spcBef>
                <a:spcAft>
                  <a:spcPts val="0"/>
                </a:spcAft>
                <a:buNone/>
              </a:pPr>
              <a:r>
                <a:t/>
              </a:r>
              <a:endParaRPr sz="2000">
                <a:latin typeface="Mada"/>
                <a:ea typeface="Mada"/>
                <a:cs typeface="Mada"/>
                <a:sym typeface="Mada"/>
              </a:endParaRPr>
            </a:p>
            <a:p>
              <a:pPr indent="0" lvl="0" marL="0" rtl="0" algn="ctr">
                <a:spcBef>
                  <a:spcPts val="0"/>
                </a:spcBef>
                <a:spcAft>
                  <a:spcPts val="0"/>
                </a:spcAft>
                <a:buNone/>
              </a:pPr>
              <a:r>
                <a:t/>
              </a:r>
              <a:endParaRPr b="1" sz="2000">
                <a:latin typeface="Mada"/>
                <a:ea typeface="Mada"/>
                <a:cs typeface="Mada"/>
                <a:sym typeface="Mada"/>
              </a:endParaRPr>
            </a:p>
          </p:txBody>
        </p:sp>
        <p:grpSp>
          <p:nvGrpSpPr>
            <p:cNvPr id="1086" name="Google Shape;1086;p34"/>
            <p:cNvGrpSpPr/>
            <p:nvPr/>
          </p:nvGrpSpPr>
          <p:grpSpPr>
            <a:xfrm>
              <a:off x="1656025" y="8761125"/>
              <a:ext cx="4020900" cy="998700"/>
              <a:chOff x="1656025" y="8761125"/>
              <a:chExt cx="4020900" cy="998700"/>
            </a:xfrm>
          </p:grpSpPr>
          <p:sp>
            <p:nvSpPr>
              <p:cNvPr id="1087" name="Google Shape;1087;p34"/>
              <p:cNvSpPr txBox="1"/>
              <p:nvPr/>
            </p:nvSpPr>
            <p:spPr>
              <a:xfrm>
                <a:off x="1656025" y="8761125"/>
                <a:ext cx="4020900" cy="9987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000">
                    <a:latin typeface="Pacifico"/>
                    <a:ea typeface="Pacifico"/>
                    <a:cs typeface="Pacifico"/>
                    <a:sym typeface="Pacifico"/>
                  </a:rPr>
                  <a:t>Send us your feedback:</a:t>
                </a:r>
                <a:endParaRPr sz="2000">
                  <a:latin typeface="Pacifico"/>
                  <a:ea typeface="Pacifico"/>
                  <a:cs typeface="Pacifico"/>
                  <a:sym typeface="Pacifico"/>
                </a:endParaRPr>
              </a:p>
              <a:p>
                <a:pPr indent="0" lvl="0" marL="0" rtl="0" algn="ctr">
                  <a:spcBef>
                    <a:spcPts val="0"/>
                  </a:spcBef>
                  <a:spcAft>
                    <a:spcPts val="0"/>
                  </a:spcAft>
                  <a:buNone/>
                </a:pPr>
                <a:r>
                  <a:rPr lang="ar" sz="2000">
                    <a:latin typeface="Pacifico"/>
                    <a:ea typeface="Pacifico"/>
                    <a:cs typeface="Pacifico"/>
                    <a:sym typeface="Pacifico"/>
                  </a:rPr>
                  <a:t>We are all ears!</a:t>
                </a:r>
                <a:endParaRPr sz="2000">
                  <a:latin typeface="Pacifico"/>
                  <a:ea typeface="Pacifico"/>
                  <a:cs typeface="Pacifico"/>
                  <a:sym typeface="Pacifico"/>
                </a:endParaRPr>
              </a:p>
            </p:txBody>
          </p:sp>
          <p:pic>
            <p:nvPicPr>
              <p:cNvPr id="1088" name="Google Shape;1088;p34">
                <a:hlinkClick r:id="rId3"/>
              </p:cNvPr>
              <p:cNvPicPr preferRelativeResize="0"/>
              <p:nvPr/>
            </p:nvPicPr>
            <p:blipFill>
              <a:blip r:embed="rId4">
                <a:alphaModFix/>
              </a:blip>
              <a:stretch>
                <a:fillRect/>
              </a:stretch>
            </p:blipFill>
            <p:spPr>
              <a:xfrm>
                <a:off x="5035175" y="8789299"/>
                <a:ext cx="347000" cy="477591"/>
              </a:xfrm>
              <a:prstGeom prst="rect">
                <a:avLst/>
              </a:prstGeom>
              <a:noFill/>
              <a:ln>
                <a:noFill/>
              </a:ln>
            </p:spPr>
          </p:pic>
        </p:grpSp>
      </p:grpSp>
      <p:grpSp>
        <p:nvGrpSpPr>
          <p:cNvPr id="1089" name="Google Shape;1089;p34"/>
          <p:cNvGrpSpPr/>
          <p:nvPr/>
        </p:nvGrpSpPr>
        <p:grpSpPr>
          <a:xfrm>
            <a:off x="258081" y="3971276"/>
            <a:ext cx="1131856" cy="1357967"/>
            <a:chOff x="876055" y="2338940"/>
            <a:chExt cx="862498" cy="998652"/>
          </a:xfrm>
        </p:grpSpPr>
        <p:grpSp>
          <p:nvGrpSpPr>
            <p:cNvPr id="1090" name="Google Shape;1090;p34"/>
            <p:cNvGrpSpPr/>
            <p:nvPr/>
          </p:nvGrpSpPr>
          <p:grpSpPr>
            <a:xfrm>
              <a:off x="876055" y="2338940"/>
              <a:ext cx="431131" cy="998652"/>
              <a:chOff x="6094678" y="3600952"/>
              <a:chExt cx="431131" cy="998652"/>
            </a:xfrm>
          </p:grpSpPr>
          <p:sp>
            <p:nvSpPr>
              <p:cNvPr id="1091" name="Google Shape;1091;p34"/>
              <p:cNvSpPr/>
              <p:nvPr/>
            </p:nvSpPr>
            <p:spPr>
              <a:xfrm>
                <a:off x="6100456" y="3716294"/>
                <a:ext cx="419543" cy="877533"/>
              </a:xfrm>
              <a:custGeom>
                <a:rect b="b" l="l" r="r" t="t"/>
                <a:pathLst>
                  <a:path extrusionOk="0" h="27641" w="13215">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4"/>
              <p:cNvSpPr/>
              <p:nvPr/>
            </p:nvSpPr>
            <p:spPr>
              <a:xfrm>
                <a:off x="6111790" y="3719754"/>
                <a:ext cx="408209" cy="874072"/>
              </a:xfrm>
              <a:custGeom>
                <a:rect b="b" l="l" r="r" t="t"/>
                <a:pathLst>
                  <a:path extrusionOk="0" h="27532" w="12858">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4"/>
              <p:cNvSpPr/>
              <p:nvPr/>
            </p:nvSpPr>
            <p:spPr>
              <a:xfrm>
                <a:off x="6094678" y="3710389"/>
                <a:ext cx="431131" cy="889216"/>
              </a:xfrm>
              <a:custGeom>
                <a:rect b="b" l="l" r="r" t="t"/>
                <a:pathLst>
                  <a:path extrusionOk="0" h="28009" w="1358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4"/>
              <p:cNvSpPr/>
              <p:nvPr/>
            </p:nvSpPr>
            <p:spPr>
              <a:xfrm>
                <a:off x="6141253" y="3606730"/>
                <a:ext cx="337952" cy="157309"/>
              </a:xfrm>
              <a:custGeom>
                <a:rect b="b" l="l" r="r" t="t"/>
                <a:pathLst>
                  <a:path extrusionOk="0" h="4955" w="10645">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4"/>
              <p:cNvSpPr/>
              <p:nvPr/>
            </p:nvSpPr>
            <p:spPr>
              <a:xfrm>
                <a:off x="6397239" y="3606730"/>
                <a:ext cx="81972" cy="157309"/>
              </a:xfrm>
              <a:custGeom>
                <a:rect b="b" l="l" r="r" t="t"/>
                <a:pathLst>
                  <a:path extrusionOk="0" h="4955" w="2582">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4"/>
              <p:cNvSpPr/>
              <p:nvPr/>
            </p:nvSpPr>
            <p:spPr>
              <a:xfrm>
                <a:off x="6304439" y="3600952"/>
                <a:ext cx="11715" cy="168992"/>
              </a:xfrm>
              <a:custGeom>
                <a:rect b="b" l="l" r="r" t="t"/>
                <a:pathLst>
                  <a:path extrusionOk="0" h="5323" w="369">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4"/>
              <p:cNvSpPr/>
              <p:nvPr/>
            </p:nvSpPr>
            <p:spPr>
              <a:xfrm>
                <a:off x="6260880" y="3600952"/>
                <a:ext cx="11683" cy="168992"/>
              </a:xfrm>
              <a:custGeom>
                <a:rect b="b" l="l" r="r" t="t"/>
                <a:pathLst>
                  <a:path extrusionOk="0" h="5323" w="368">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4"/>
              <p:cNvSpPr/>
              <p:nvPr/>
            </p:nvSpPr>
            <p:spPr>
              <a:xfrm>
                <a:off x="6217417" y="3600952"/>
                <a:ext cx="11715" cy="168992"/>
              </a:xfrm>
              <a:custGeom>
                <a:rect b="b" l="l" r="r" t="t"/>
                <a:pathLst>
                  <a:path extrusionOk="0" h="5323" w="369">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4"/>
              <p:cNvSpPr/>
              <p:nvPr/>
            </p:nvSpPr>
            <p:spPr>
              <a:xfrm>
                <a:off x="6173858" y="3600952"/>
                <a:ext cx="11683" cy="168992"/>
              </a:xfrm>
              <a:custGeom>
                <a:rect b="b" l="l" r="r" t="t"/>
                <a:pathLst>
                  <a:path extrusionOk="0" h="5323" w="368">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4"/>
              <p:cNvSpPr/>
              <p:nvPr/>
            </p:nvSpPr>
            <p:spPr>
              <a:xfrm>
                <a:off x="6434925" y="3600952"/>
                <a:ext cx="11683" cy="168992"/>
              </a:xfrm>
              <a:custGeom>
                <a:rect b="b" l="l" r="r" t="t"/>
                <a:pathLst>
                  <a:path extrusionOk="0" h="5323" w="368">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4"/>
              <p:cNvSpPr/>
              <p:nvPr/>
            </p:nvSpPr>
            <p:spPr>
              <a:xfrm>
                <a:off x="6391461" y="3600952"/>
                <a:ext cx="11620" cy="168992"/>
              </a:xfrm>
              <a:custGeom>
                <a:rect b="b" l="l" r="r" t="t"/>
                <a:pathLst>
                  <a:path extrusionOk="0" h="5323" w="366">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4"/>
              <p:cNvSpPr/>
              <p:nvPr/>
            </p:nvSpPr>
            <p:spPr>
              <a:xfrm>
                <a:off x="6347903" y="3600952"/>
                <a:ext cx="11715" cy="168992"/>
              </a:xfrm>
              <a:custGeom>
                <a:rect b="b" l="l" r="r" t="t"/>
                <a:pathLst>
                  <a:path extrusionOk="0" h="5323" w="369">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4"/>
              <p:cNvSpPr/>
              <p:nvPr/>
            </p:nvSpPr>
            <p:spPr>
              <a:xfrm>
                <a:off x="6135379" y="3600952"/>
                <a:ext cx="349730" cy="168992"/>
              </a:xfrm>
              <a:custGeom>
                <a:rect b="b" l="l" r="r" t="t"/>
                <a:pathLst>
                  <a:path extrusionOk="0" h="5323" w="11016">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4"/>
              <p:cNvSpPr/>
              <p:nvPr/>
            </p:nvSpPr>
            <p:spPr>
              <a:xfrm>
                <a:off x="6100456" y="3979329"/>
                <a:ext cx="149912" cy="470847"/>
              </a:xfrm>
              <a:custGeom>
                <a:rect b="b" l="l" r="r" t="t"/>
                <a:pathLst>
                  <a:path extrusionOk="0" h="14831" w="4722">
                    <a:moveTo>
                      <a:pt x="0" y="0"/>
                    </a:moveTo>
                    <a:lnTo>
                      <a:pt x="0" y="14830"/>
                    </a:lnTo>
                    <a:lnTo>
                      <a:pt x="4722" y="14830"/>
                    </a:lnTo>
                    <a:lnTo>
                      <a:pt x="4722"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4"/>
              <p:cNvSpPr/>
              <p:nvPr/>
            </p:nvSpPr>
            <p:spPr>
              <a:xfrm>
                <a:off x="6094678" y="3973424"/>
                <a:ext cx="161595" cy="482657"/>
              </a:xfrm>
              <a:custGeom>
                <a:rect b="b" l="l" r="r" t="t"/>
                <a:pathLst>
                  <a:path extrusionOk="0" h="15203" w="509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4"/>
              <p:cNvSpPr/>
              <p:nvPr/>
            </p:nvSpPr>
            <p:spPr>
              <a:xfrm>
                <a:off x="6100456" y="3979329"/>
                <a:ext cx="149912" cy="121625"/>
              </a:xfrm>
              <a:custGeom>
                <a:rect b="b" l="l" r="r" t="t"/>
                <a:pathLst>
                  <a:path extrusionOk="0" h="3831" w="4722">
                    <a:moveTo>
                      <a:pt x="0" y="0"/>
                    </a:moveTo>
                    <a:lnTo>
                      <a:pt x="0" y="3830"/>
                    </a:lnTo>
                    <a:lnTo>
                      <a:pt x="4722" y="3830"/>
                    </a:lnTo>
                    <a:lnTo>
                      <a:pt x="4722" y="0"/>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4"/>
              <p:cNvSpPr/>
              <p:nvPr/>
            </p:nvSpPr>
            <p:spPr>
              <a:xfrm>
                <a:off x="6094678" y="3973424"/>
                <a:ext cx="161595" cy="133403"/>
              </a:xfrm>
              <a:custGeom>
                <a:rect b="b" l="l" r="r" t="t"/>
                <a:pathLst>
                  <a:path extrusionOk="0" h="4202" w="509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8" name="Google Shape;1108;p34"/>
            <p:cNvGrpSpPr/>
            <p:nvPr/>
          </p:nvGrpSpPr>
          <p:grpSpPr>
            <a:xfrm>
              <a:off x="1396606" y="2521080"/>
              <a:ext cx="341947" cy="634395"/>
              <a:chOff x="5257252" y="2296731"/>
              <a:chExt cx="543549" cy="1048934"/>
            </a:xfrm>
          </p:grpSpPr>
          <p:sp>
            <p:nvSpPr>
              <p:cNvPr id="1109" name="Google Shape;1109;p34"/>
              <p:cNvSpPr/>
              <p:nvPr/>
            </p:nvSpPr>
            <p:spPr>
              <a:xfrm>
                <a:off x="5291675" y="2427700"/>
                <a:ext cx="477900" cy="912000"/>
              </a:xfrm>
              <a:prstGeom prst="roundRect">
                <a:avLst>
                  <a:gd fmla="val 16667" name="adj"/>
                </a:avLst>
              </a:prstGeom>
              <a:solidFill>
                <a:srgbClr val="F3F3F3"/>
              </a:solidFill>
              <a:ln cap="flat" cmpd="sng" w="9525">
                <a:solidFill>
                  <a:srgbClr val="8AAC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4"/>
              <p:cNvSpPr/>
              <p:nvPr/>
            </p:nvSpPr>
            <p:spPr>
              <a:xfrm>
                <a:off x="5364720" y="2583799"/>
                <a:ext cx="192930" cy="65559"/>
              </a:xfrm>
              <a:custGeom>
                <a:rect b="b" l="l" r="r" t="t"/>
                <a:pathLst>
                  <a:path extrusionOk="0" h="2065" w="6077">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4"/>
              <p:cNvSpPr/>
              <p:nvPr/>
            </p:nvSpPr>
            <p:spPr>
              <a:xfrm>
                <a:off x="5358974" y="2577894"/>
                <a:ext cx="204581" cy="77273"/>
              </a:xfrm>
              <a:custGeom>
                <a:rect b="b" l="l" r="r" t="t"/>
                <a:pathLst>
                  <a:path extrusionOk="0" h="2434" w="6444">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4"/>
              <p:cNvSpPr/>
              <p:nvPr/>
            </p:nvSpPr>
            <p:spPr>
              <a:xfrm>
                <a:off x="5364720" y="2583799"/>
                <a:ext cx="97814" cy="65559"/>
              </a:xfrm>
              <a:custGeom>
                <a:rect b="b" l="l" r="r" t="t"/>
                <a:pathLst>
                  <a:path extrusionOk="0" h="2065" w="3081">
                    <a:moveTo>
                      <a:pt x="1035" y="1"/>
                    </a:moveTo>
                    <a:cubicBezTo>
                      <a:pt x="463" y="1"/>
                      <a:pt x="1" y="463"/>
                      <a:pt x="1" y="1031"/>
                    </a:cubicBezTo>
                    <a:cubicBezTo>
                      <a:pt x="1" y="1602"/>
                      <a:pt x="463" y="2064"/>
                      <a:pt x="1035" y="2064"/>
                    </a:cubicBezTo>
                    <a:lnTo>
                      <a:pt x="3081" y="2064"/>
                    </a:lnTo>
                    <a:lnTo>
                      <a:pt x="308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4"/>
              <p:cNvSpPr/>
              <p:nvPr/>
            </p:nvSpPr>
            <p:spPr>
              <a:xfrm>
                <a:off x="5358974" y="2577894"/>
                <a:ext cx="109370" cy="77273"/>
              </a:xfrm>
              <a:custGeom>
                <a:rect b="b" l="l" r="r" t="t"/>
                <a:pathLst>
                  <a:path extrusionOk="0" h="2434" w="3445">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4"/>
              <p:cNvSpPr/>
              <p:nvPr/>
            </p:nvSpPr>
            <p:spPr>
              <a:xfrm>
                <a:off x="5448060" y="2955667"/>
                <a:ext cx="162071" cy="155658"/>
              </a:xfrm>
              <a:custGeom>
                <a:rect b="b" l="l" r="r" t="t"/>
                <a:pathLst>
                  <a:path extrusionOk="0" h="4903" w="5105">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4"/>
              <p:cNvSpPr/>
              <p:nvPr/>
            </p:nvSpPr>
            <p:spPr>
              <a:xfrm>
                <a:off x="5441710" y="2949857"/>
                <a:ext cx="174770" cy="167341"/>
              </a:xfrm>
              <a:custGeom>
                <a:rect b="b" l="l" r="r" t="t"/>
                <a:pathLst>
                  <a:path extrusionOk="0" h="5271" w="5505">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4"/>
              <p:cNvSpPr/>
              <p:nvPr/>
            </p:nvSpPr>
            <p:spPr>
              <a:xfrm>
                <a:off x="5505048" y="3009481"/>
                <a:ext cx="105084" cy="101846"/>
              </a:xfrm>
              <a:custGeom>
                <a:rect b="b" l="l" r="r" t="t"/>
                <a:pathLst>
                  <a:path extrusionOk="0" h="3208" w="331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4"/>
              <p:cNvSpPr/>
              <p:nvPr/>
            </p:nvSpPr>
            <p:spPr>
              <a:xfrm>
                <a:off x="5499143" y="3003671"/>
                <a:ext cx="117339" cy="113529"/>
              </a:xfrm>
              <a:custGeom>
                <a:rect b="b" l="l" r="r" t="t"/>
                <a:pathLst>
                  <a:path extrusionOk="0" h="3576" w="3696">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4"/>
              <p:cNvSpPr/>
              <p:nvPr/>
            </p:nvSpPr>
            <p:spPr>
              <a:xfrm>
                <a:off x="5391071" y="3085740"/>
                <a:ext cx="65590" cy="193025"/>
              </a:xfrm>
              <a:custGeom>
                <a:rect b="b" l="l" r="r" t="t"/>
                <a:pathLst>
                  <a:path extrusionOk="0" h="6080" w="2066">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4"/>
              <p:cNvSpPr/>
              <p:nvPr/>
            </p:nvSpPr>
            <p:spPr>
              <a:xfrm>
                <a:off x="5385198" y="3079930"/>
                <a:ext cx="77242" cy="204613"/>
              </a:xfrm>
              <a:custGeom>
                <a:rect b="b" l="l" r="r" t="t"/>
                <a:pathLst>
                  <a:path extrusionOk="0" h="6445" w="2433">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4"/>
              <p:cNvSpPr/>
              <p:nvPr/>
            </p:nvSpPr>
            <p:spPr>
              <a:xfrm>
                <a:off x="5391071" y="3085740"/>
                <a:ext cx="65590" cy="97814"/>
              </a:xfrm>
              <a:custGeom>
                <a:rect b="b" l="l" r="r" t="t"/>
                <a:pathLst>
                  <a:path extrusionOk="0" h="3081" w="2066">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4"/>
              <p:cNvSpPr/>
              <p:nvPr/>
            </p:nvSpPr>
            <p:spPr>
              <a:xfrm>
                <a:off x="5385198" y="3079930"/>
                <a:ext cx="77242" cy="109370"/>
              </a:xfrm>
              <a:custGeom>
                <a:rect b="b" l="l" r="r" t="t"/>
                <a:pathLst>
                  <a:path extrusionOk="0" h="3445" w="2433">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4"/>
              <p:cNvSpPr/>
              <p:nvPr/>
            </p:nvSpPr>
            <p:spPr>
              <a:xfrm>
                <a:off x="5657472" y="2918363"/>
                <a:ext cx="65559" cy="193057"/>
              </a:xfrm>
              <a:custGeom>
                <a:rect b="b" l="l" r="r" t="t"/>
                <a:pathLst>
                  <a:path extrusionOk="0" h="6081" w="2065">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4"/>
              <p:cNvSpPr/>
              <p:nvPr/>
            </p:nvSpPr>
            <p:spPr>
              <a:xfrm>
                <a:off x="5651693" y="2912617"/>
                <a:ext cx="77242" cy="204581"/>
              </a:xfrm>
              <a:custGeom>
                <a:rect b="b" l="l" r="r" t="t"/>
                <a:pathLst>
                  <a:path extrusionOk="0" h="6444" w="2433">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4"/>
              <p:cNvSpPr/>
              <p:nvPr/>
            </p:nvSpPr>
            <p:spPr>
              <a:xfrm>
                <a:off x="5657472" y="3013640"/>
                <a:ext cx="65559" cy="97782"/>
              </a:xfrm>
              <a:custGeom>
                <a:rect b="b" l="l" r="r" t="t"/>
                <a:pathLst>
                  <a:path extrusionOk="0" h="3080" w="2065">
                    <a:moveTo>
                      <a:pt x="0" y="0"/>
                    </a:moveTo>
                    <a:lnTo>
                      <a:pt x="0" y="2045"/>
                    </a:lnTo>
                    <a:cubicBezTo>
                      <a:pt x="0" y="2617"/>
                      <a:pt x="463" y="3080"/>
                      <a:pt x="1035" y="3080"/>
                    </a:cubicBezTo>
                    <a:cubicBezTo>
                      <a:pt x="1603" y="3080"/>
                      <a:pt x="2065" y="2617"/>
                      <a:pt x="2065" y="2045"/>
                    </a:cubicBezTo>
                    <a:lnTo>
                      <a:pt x="2065"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4"/>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4"/>
              <p:cNvSpPr/>
              <p:nvPr/>
            </p:nvSpPr>
            <p:spPr>
              <a:xfrm>
                <a:off x="5549654" y="2616468"/>
                <a:ext cx="162071" cy="155690"/>
              </a:xfrm>
              <a:custGeom>
                <a:rect b="b" l="l" r="r" t="t"/>
                <a:pathLst>
                  <a:path extrusionOk="0" h="4904" w="5105">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4"/>
              <p:cNvSpPr/>
              <p:nvPr/>
            </p:nvSpPr>
            <p:spPr>
              <a:xfrm>
                <a:off x="5546987" y="2610690"/>
                <a:ext cx="171087" cy="167309"/>
              </a:xfrm>
              <a:custGeom>
                <a:rect b="b" l="l" r="r" t="t"/>
                <a:pathLst>
                  <a:path extrusionOk="0" h="5270" w="5389">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4"/>
              <p:cNvSpPr/>
              <p:nvPr/>
            </p:nvSpPr>
            <p:spPr>
              <a:xfrm>
                <a:off x="5606516" y="2616468"/>
                <a:ext cx="105211" cy="102005"/>
              </a:xfrm>
              <a:custGeom>
                <a:rect b="b" l="l" r="r" t="t"/>
                <a:pathLst>
                  <a:path extrusionOk="0" h="3213" w="3314">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4"/>
              <p:cNvSpPr/>
              <p:nvPr/>
            </p:nvSpPr>
            <p:spPr>
              <a:xfrm>
                <a:off x="5600166" y="2610690"/>
                <a:ext cx="117910" cy="113561"/>
              </a:xfrm>
              <a:custGeom>
                <a:rect b="b" l="l" r="r" t="t"/>
                <a:pathLst>
                  <a:path extrusionOk="0" h="3577" w="3714">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4"/>
              <p:cNvSpPr/>
              <p:nvPr/>
            </p:nvSpPr>
            <p:spPr>
              <a:xfrm>
                <a:off x="5538669" y="3140379"/>
                <a:ext cx="162071" cy="155626"/>
              </a:xfrm>
              <a:custGeom>
                <a:rect b="b" l="l" r="r" t="t"/>
                <a:pathLst>
                  <a:path extrusionOk="0" h="4902" w="5105">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4"/>
              <p:cNvSpPr/>
              <p:nvPr/>
            </p:nvSpPr>
            <p:spPr>
              <a:xfrm>
                <a:off x="5532224" y="3134569"/>
                <a:ext cx="174865" cy="167309"/>
              </a:xfrm>
              <a:custGeom>
                <a:rect b="b" l="l" r="r" t="t"/>
                <a:pathLst>
                  <a:path extrusionOk="0" h="5270" w="5508">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4"/>
              <p:cNvSpPr/>
              <p:nvPr/>
            </p:nvSpPr>
            <p:spPr>
              <a:xfrm>
                <a:off x="5595531" y="3140379"/>
                <a:ext cx="105211" cy="101846"/>
              </a:xfrm>
              <a:custGeom>
                <a:rect b="b" l="l" r="r" t="t"/>
                <a:pathLst>
                  <a:path extrusionOk="0" h="3208" w="3314">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4"/>
              <p:cNvSpPr/>
              <p:nvPr/>
            </p:nvSpPr>
            <p:spPr>
              <a:xfrm>
                <a:off x="5589752" y="3134569"/>
                <a:ext cx="117339" cy="113561"/>
              </a:xfrm>
              <a:custGeom>
                <a:rect b="b" l="l" r="r" t="t"/>
                <a:pathLst>
                  <a:path extrusionOk="0" h="3577" w="3696">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4"/>
              <p:cNvSpPr/>
              <p:nvPr/>
            </p:nvSpPr>
            <p:spPr>
              <a:xfrm>
                <a:off x="5630675" y="2485200"/>
                <a:ext cx="131403" cy="231653"/>
              </a:xfrm>
              <a:custGeom>
                <a:rect b="b" l="l" r="r" t="t"/>
                <a:pathLst>
                  <a:path extrusionOk="0" h="7423" w="4139">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4"/>
              <p:cNvSpPr/>
              <p:nvPr/>
            </p:nvSpPr>
            <p:spPr>
              <a:xfrm>
                <a:off x="5630676" y="2704348"/>
                <a:ext cx="12509" cy="12509"/>
              </a:xfrm>
              <a:custGeom>
                <a:rect b="b" l="l" r="r" t="t"/>
                <a:pathLst>
                  <a:path extrusionOk="0" h="394" w="394">
                    <a:moveTo>
                      <a:pt x="0" y="1"/>
                    </a:moveTo>
                    <a:lnTo>
                      <a:pt x="0" y="394"/>
                    </a:lnTo>
                    <a:lnTo>
                      <a:pt x="394" y="394"/>
                    </a:lnTo>
                    <a:lnTo>
                      <a:pt x="0"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4"/>
              <p:cNvSpPr/>
              <p:nvPr/>
            </p:nvSpPr>
            <p:spPr>
              <a:xfrm>
                <a:off x="5630676" y="2610753"/>
                <a:ext cx="72353" cy="29017"/>
              </a:xfrm>
              <a:custGeom>
                <a:rect b="b" l="l" r="r" t="t"/>
                <a:pathLst>
                  <a:path extrusionOk="0" h="914" w="2279">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4"/>
              <p:cNvSpPr/>
              <p:nvPr/>
            </p:nvSpPr>
            <p:spPr>
              <a:xfrm>
                <a:off x="5630676" y="2622405"/>
                <a:ext cx="74543" cy="87750"/>
              </a:xfrm>
              <a:custGeom>
                <a:rect b="b" l="l" r="r" t="t"/>
                <a:pathLst>
                  <a:path extrusionOk="0" h="2764" w="2348">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4"/>
              <p:cNvSpPr/>
              <p:nvPr/>
            </p:nvSpPr>
            <p:spPr>
              <a:xfrm>
                <a:off x="5630676" y="2610753"/>
                <a:ext cx="83559" cy="106100"/>
              </a:xfrm>
              <a:custGeom>
                <a:rect b="b" l="l" r="r" t="t"/>
                <a:pathLst>
                  <a:path extrusionOk="0" h="3342" w="2632">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4"/>
              <p:cNvSpPr/>
              <p:nvPr/>
            </p:nvSpPr>
            <p:spPr>
              <a:xfrm>
                <a:off x="5630688" y="2992810"/>
                <a:ext cx="131403" cy="352855"/>
              </a:xfrm>
              <a:custGeom>
                <a:rect b="b" l="l" r="r" t="t"/>
                <a:pathLst>
                  <a:path extrusionOk="0" h="10813" w="4139">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4"/>
              <p:cNvSpPr/>
              <p:nvPr/>
            </p:nvSpPr>
            <p:spPr>
              <a:xfrm>
                <a:off x="5663377" y="2992813"/>
                <a:ext cx="53907" cy="15048"/>
              </a:xfrm>
              <a:custGeom>
                <a:rect b="b" l="l" r="r" t="t"/>
                <a:pathLst>
                  <a:path extrusionOk="0" h="474" w="1698">
                    <a:moveTo>
                      <a:pt x="1" y="1"/>
                    </a:moveTo>
                    <a:lnTo>
                      <a:pt x="1" y="473"/>
                    </a:lnTo>
                    <a:lnTo>
                      <a:pt x="1697" y="473"/>
                    </a:lnTo>
                    <a:lnTo>
                      <a:pt x="1697"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4"/>
              <p:cNvSpPr/>
              <p:nvPr/>
            </p:nvSpPr>
            <p:spPr>
              <a:xfrm>
                <a:off x="5651693" y="2992813"/>
                <a:ext cx="77242" cy="20858"/>
              </a:xfrm>
              <a:custGeom>
                <a:rect b="b" l="l" r="r" t="t"/>
                <a:pathLst>
                  <a:path extrusionOk="0" h="657" w="2433">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4"/>
              <p:cNvSpPr/>
              <p:nvPr/>
            </p:nvSpPr>
            <p:spPr>
              <a:xfrm>
                <a:off x="5663377" y="3019386"/>
                <a:ext cx="53907" cy="86131"/>
              </a:xfrm>
              <a:custGeom>
                <a:rect b="b" l="l" r="r" t="t"/>
                <a:pathLst>
                  <a:path extrusionOk="0" h="2713" w="1698">
                    <a:moveTo>
                      <a:pt x="1" y="1"/>
                    </a:moveTo>
                    <a:lnTo>
                      <a:pt x="1" y="1864"/>
                    </a:lnTo>
                    <a:cubicBezTo>
                      <a:pt x="1" y="2334"/>
                      <a:pt x="379" y="2713"/>
                      <a:pt x="849" y="2713"/>
                    </a:cubicBezTo>
                    <a:cubicBezTo>
                      <a:pt x="1318" y="2713"/>
                      <a:pt x="1697" y="2334"/>
                      <a:pt x="1697" y="1864"/>
                    </a:cubicBezTo>
                    <a:lnTo>
                      <a:pt x="169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4"/>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4"/>
              <p:cNvSpPr/>
              <p:nvPr/>
            </p:nvSpPr>
            <p:spPr>
              <a:xfrm>
                <a:off x="5630676" y="3239212"/>
                <a:ext cx="3016" cy="6159"/>
              </a:xfrm>
              <a:custGeom>
                <a:rect b="b" l="l" r="r" t="t"/>
                <a:pathLst>
                  <a:path extrusionOk="0" h="194" w="95">
                    <a:moveTo>
                      <a:pt x="0" y="0"/>
                    </a:moveTo>
                    <a:lnTo>
                      <a:pt x="0" y="194"/>
                    </a:lnTo>
                    <a:lnTo>
                      <a:pt x="95" y="95"/>
                    </a:lnTo>
                    <a:lnTo>
                      <a:pt x="0" y="0"/>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4"/>
              <p:cNvSpPr/>
              <p:nvPr/>
            </p:nvSpPr>
            <p:spPr>
              <a:xfrm>
                <a:off x="5630676" y="3200479"/>
                <a:ext cx="61368" cy="61431"/>
              </a:xfrm>
              <a:custGeom>
                <a:rect b="b" l="l" r="r" t="t"/>
                <a:pathLst>
                  <a:path extrusionOk="0" h="1935" w="1933">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4"/>
              <p:cNvSpPr/>
              <p:nvPr/>
            </p:nvSpPr>
            <p:spPr>
              <a:xfrm>
                <a:off x="5630676" y="3146189"/>
                <a:ext cx="63558" cy="87845"/>
              </a:xfrm>
              <a:custGeom>
                <a:rect b="b" l="l" r="r" t="t"/>
                <a:pathLst>
                  <a:path extrusionOk="0" h="2767" w="2002">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4"/>
              <p:cNvSpPr/>
              <p:nvPr/>
            </p:nvSpPr>
            <p:spPr>
              <a:xfrm>
                <a:off x="5630676" y="3134601"/>
                <a:ext cx="72575" cy="113529"/>
              </a:xfrm>
              <a:custGeom>
                <a:rect b="b" l="l" r="r" t="t"/>
                <a:pathLst>
                  <a:path extrusionOk="0" h="3576" w="2286">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4"/>
              <p:cNvSpPr/>
              <p:nvPr/>
            </p:nvSpPr>
            <p:spPr>
              <a:xfrm>
                <a:off x="5284313" y="2475386"/>
                <a:ext cx="489451" cy="870278"/>
              </a:xfrm>
              <a:custGeom>
                <a:rect b="b" l="l" r="r" t="t"/>
                <a:pathLst>
                  <a:path extrusionOk="0" h="27663" w="15417">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4"/>
              <p:cNvSpPr/>
              <p:nvPr/>
            </p:nvSpPr>
            <p:spPr>
              <a:xfrm>
                <a:off x="5284080" y="2302604"/>
                <a:ext cx="490054" cy="130863"/>
              </a:xfrm>
              <a:custGeom>
                <a:rect b="b" l="l" r="r" t="t"/>
                <a:pathLst>
                  <a:path extrusionOk="0" h="4122" w="15436">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4"/>
              <p:cNvSpPr/>
              <p:nvPr/>
            </p:nvSpPr>
            <p:spPr>
              <a:xfrm>
                <a:off x="5630676" y="2302604"/>
                <a:ext cx="143467" cy="130863"/>
              </a:xfrm>
              <a:custGeom>
                <a:rect b="b" l="l" r="r" t="t"/>
                <a:pathLst>
                  <a:path extrusionOk="0" h="4122" w="4519">
                    <a:moveTo>
                      <a:pt x="0" y="1"/>
                    </a:moveTo>
                    <a:lnTo>
                      <a:pt x="0" y="4122"/>
                    </a:lnTo>
                    <a:lnTo>
                      <a:pt x="4518" y="4122"/>
                    </a:lnTo>
                    <a:lnTo>
                      <a:pt x="4518" y="1188"/>
                    </a:lnTo>
                    <a:cubicBezTo>
                      <a:pt x="4518" y="533"/>
                      <a:pt x="3986" y="1"/>
                      <a:pt x="3331"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4"/>
              <p:cNvSpPr/>
              <p:nvPr/>
            </p:nvSpPr>
            <p:spPr>
              <a:xfrm>
                <a:off x="5523208" y="2296731"/>
                <a:ext cx="11683" cy="142515"/>
              </a:xfrm>
              <a:custGeom>
                <a:rect b="b" l="l" r="r" t="t"/>
                <a:pathLst>
                  <a:path extrusionOk="0" h="4489" w="368">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4"/>
              <p:cNvSpPr/>
              <p:nvPr/>
            </p:nvSpPr>
            <p:spPr>
              <a:xfrm>
                <a:off x="5479141" y="2296731"/>
                <a:ext cx="11715" cy="142515"/>
              </a:xfrm>
              <a:custGeom>
                <a:rect b="b" l="l" r="r" t="t"/>
                <a:pathLst>
                  <a:path extrusionOk="0" h="4489" w="369">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4"/>
              <p:cNvSpPr/>
              <p:nvPr/>
            </p:nvSpPr>
            <p:spPr>
              <a:xfrm>
                <a:off x="5435138" y="2296731"/>
                <a:ext cx="11715" cy="142515"/>
              </a:xfrm>
              <a:custGeom>
                <a:rect b="b" l="l" r="r" t="t"/>
                <a:pathLst>
                  <a:path extrusionOk="0" h="4489" w="369">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4"/>
              <p:cNvSpPr/>
              <p:nvPr/>
            </p:nvSpPr>
            <p:spPr>
              <a:xfrm>
                <a:off x="5391071" y="2296731"/>
                <a:ext cx="11715" cy="142515"/>
              </a:xfrm>
              <a:custGeom>
                <a:rect b="b" l="l" r="r" t="t"/>
                <a:pathLst>
                  <a:path extrusionOk="0" h="4489" w="369">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4"/>
              <p:cNvSpPr/>
              <p:nvPr/>
            </p:nvSpPr>
            <p:spPr>
              <a:xfrm>
                <a:off x="5347068" y="2296731"/>
                <a:ext cx="11715" cy="142515"/>
              </a:xfrm>
              <a:custGeom>
                <a:rect b="b" l="l" r="r" t="t"/>
                <a:pathLst>
                  <a:path extrusionOk="0" h="4489" w="369">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4"/>
              <p:cNvSpPr/>
              <p:nvPr/>
            </p:nvSpPr>
            <p:spPr>
              <a:xfrm>
                <a:off x="5303033" y="2299048"/>
                <a:ext cx="11588" cy="140197"/>
              </a:xfrm>
              <a:custGeom>
                <a:rect b="b" l="l" r="r" t="t"/>
                <a:pathLst>
                  <a:path extrusionOk="0" h="4416" w="365">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4"/>
              <p:cNvSpPr/>
              <p:nvPr/>
            </p:nvSpPr>
            <p:spPr>
              <a:xfrm>
                <a:off x="5655376" y="2296731"/>
                <a:ext cx="11620" cy="142515"/>
              </a:xfrm>
              <a:custGeom>
                <a:rect b="b" l="l" r="r" t="t"/>
                <a:pathLst>
                  <a:path extrusionOk="0" h="4489" w="366">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4"/>
              <p:cNvSpPr/>
              <p:nvPr/>
            </p:nvSpPr>
            <p:spPr>
              <a:xfrm>
                <a:off x="5611373" y="2296731"/>
                <a:ext cx="11588" cy="142515"/>
              </a:xfrm>
              <a:custGeom>
                <a:rect b="b" l="l" r="r" t="t"/>
                <a:pathLst>
                  <a:path extrusionOk="0" h="4489" w="365">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4"/>
              <p:cNvSpPr/>
              <p:nvPr/>
            </p:nvSpPr>
            <p:spPr>
              <a:xfrm>
                <a:off x="5567211" y="2296731"/>
                <a:ext cx="11715" cy="142515"/>
              </a:xfrm>
              <a:custGeom>
                <a:rect b="b" l="l" r="r" t="t"/>
                <a:pathLst>
                  <a:path extrusionOk="0" h="4489" w="369">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4"/>
              <p:cNvSpPr/>
              <p:nvPr/>
            </p:nvSpPr>
            <p:spPr>
              <a:xfrm>
                <a:off x="5743446" y="2298699"/>
                <a:ext cx="11715" cy="140546"/>
              </a:xfrm>
              <a:custGeom>
                <a:rect b="b" l="l" r="r" t="t"/>
                <a:pathLst>
                  <a:path extrusionOk="0" h="4427" w="369">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4"/>
              <p:cNvSpPr/>
              <p:nvPr/>
            </p:nvSpPr>
            <p:spPr>
              <a:xfrm>
                <a:off x="5699443" y="2296731"/>
                <a:ext cx="11715" cy="142515"/>
              </a:xfrm>
              <a:custGeom>
                <a:rect b="b" l="l" r="r" t="t"/>
                <a:pathLst>
                  <a:path extrusionOk="0" h="4489" w="369">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4"/>
              <p:cNvSpPr/>
              <p:nvPr/>
            </p:nvSpPr>
            <p:spPr>
              <a:xfrm>
                <a:off x="5263062" y="2433439"/>
                <a:ext cx="531961" cy="41970"/>
              </a:xfrm>
              <a:custGeom>
                <a:rect b="b" l="l" r="r" t="t"/>
                <a:pathLst>
                  <a:path extrusionOk="0" h="1322" w="16756">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4"/>
              <p:cNvSpPr/>
              <p:nvPr/>
            </p:nvSpPr>
            <p:spPr>
              <a:xfrm>
                <a:off x="5630676" y="2433439"/>
                <a:ext cx="164357" cy="41970"/>
              </a:xfrm>
              <a:custGeom>
                <a:rect b="b" l="l" r="r" t="t"/>
                <a:pathLst>
                  <a:path extrusionOk="0" h="1322" w="5177">
                    <a:moveTo>
                      <a:pt x="0" y="1"/>
                    </a:moveTo>
                    <a:lnTo>
                      <a:pt x="0" y="1322"/>
                    </a:lnTo>
                    <a:lnTo>
                      <a:pt x="4518" y="1322"/>
                    </a:lnTo>
                    <a:cubicBezTo>
                      <a:pt x="4882" y="1322"/>
                      <a:pt x="5177" y="1027"/>
                      <a:pt x="5177" y="660"/>
                    </a:cubicBezTo>
                    <a:cubicBezTo>
                      <a:pt x="5177" y="295"/>
                      <a:pt x="4882" y="1"/>
                      <a:pt x="4518"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4"/>
              <p:cNvSpPr/>
              <p:nvPr/>
            </p:nvSpPr>
            <p:spPr>
              <a:xfrm>
                <a:off x="5257252" y="2427693"/>
                <a:ext cx="543549" cy="53526"/>
              </a:xfrm>
              <a:custGeom>
                <a:rect b="b" l="l" r="r" t="t"/>
                <a:pathLst>
                  <a:path extrusionOk="0" h="1686" w="17121">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4"/>
              <p:cNvSpPr/>
              <p:nvPr/>
            </p:nvSpPr>
            <p:spPr>
              <a:xfrm>
                <a:off x="5278174" y="2296731"/>
                <a:ext cx="501706" cy="142515"/>
              </a:xfrm>
              <a:custGeom>
                <a:rect b="b" l="l" r="r" t="t"/>
                <a:pathLst>
                  <a:path extrusionOk="0" h="4489" w="15803">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4"/>
              <p:cNvSpPr/>
              <p:nvPr/>
            </p:nvSpPr>
            <p:spPr>
              <a:xfrm>
                <a:off x="5290207" y="2722730"/>
                <a:ext cx="477800" cy="264330"/>
              </a:xfrm>
              <a:custGeom>
                <a:rect b="b" l="l" r="r" t="t"/>
                <a:pathLst>
                  <a:path extrusionOk="0" h="8326" w="15050">
                    <a:moveTo>
                      <a:pt x="0" y="0"/>
                    </a:moveTo>
                    <a:lnTo>
                      <a:pt x="0" y="8325"/>
                    </a:lnTo>
                    <a:lnTo>
                      <a:pt x="15049" y="8325"/>
                    </a:lnTo>
                    <a:lnTo>
                      <a:pt x="15049"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4"/>
              <p:cNvSpPr/>
              <p:nvPr/>
            </p:nvSpPr>
            <p:spPr>
              <a:xfrm>
                <a:off x="5284302" y="2716825"/>
                <a:ext cx="489451" cy="276013"/>
              </a:xfrm>
              <a:custGeom>
                <a:rect b="b" l="l" r="r" t="t"/>
                <a:pathLst>
                  <a:path extrusionOk="0" h="8694" w="15417">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4"/>
              <p:cNvSpPr/>
              <p:nvPr/>
            </p:nvSpPr>
            <p:spPr>
              <a:xfrm>
                <a:off x="5625225" y="2729025"/>
                <a:ext cx="137350" cy="251882"/>
              </a:xfrm>
              <a:custGeom>
                <a:rect b="b" l="l" r="r" t="t"/>
                <a:pathLst>
                  <a:path extrusionOk="0" h="8326" w="4326">
                    <a:moveTo>
                      <a:pt x="0" y="0"/>
                    </a:moveTo>
                    <a:lnTo>
                      <a:pt x="0" y="8325"/>
                    </a:lnTo>
                    <a:lnTo>
                      <a:pt x="4325" y="8325"/>
                    </a:lnTo>
                    <a:lnTo>
                      <a:pt x="4325"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4"/>
              <p:cNvSpPr/>
              <p:nvPr/>
            </p:nvSpPr>
            <p:spPr>
              <a:xfrm>
                <a:off x="5377801" y="2778988"/>
                <a:ext cx="302458" cy="60035"/>
              </a:xfrm>
              <a:custGeom>
                <a:rect b="b" l="l" r="r" t="t"/>
                <a:pathLst>
                  <a:path extrusionOk="0" h="1891" w="9527">
                    <a:moveTo>
                      <a:pt x="0" y="1"/>
                    </a:moveTo>
                    <a:lnTo>
                      <a:pt x="0" y="1891"/>
                    </a:lnTo>
                    <a:lnTo>
                      <a:pt x="9527" y="1891"/>
                    </a:lnTo>
                    <a:lnTo>
                      <a:pt x="952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4"/>
              <p:cNvSpPr/>
              <p:nvPr/>
            </p:nvSpPr>
            <p:spPr>
              <a:xfrm>
                <a:off x="5372022" y="2773241"/>
                <a:ext cx="314046" cy="71559"/>
              </a:xfrm>
              <a:custGeom>
                <a:rect b="b" l="l" r="r" t="t"/>
                <a:pathLst>
                  <a:path extrusionOk="0" h="2254" w="9892">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4"/>
              <p:cNvSpPr/>
              <p:nvPr/>
            </p:nvSpPr>
            <p:spPr>
              <a:xfrm>
                <a:off x="5396881" y="3189272"/>
                <a:ext cx="8921" cy="73559"/>
              </a:xfrm>
              <a:custGeom>
                <a:rect b="b" l="l" r="r" t="t"/>
                <a:pathLst>
                  <a:path extrusionOk="0" h="2317" w="281">
                    <a:moveTo>
                      <a:pt x="0" y="1"/>
                    </a:moveTo>
                    <a:lnTo>
                      <a:pt x="0" y="1785"/>
                    </a:lnTo>
                    <a:cubicBezTo>
                      <a:pt x="0" y="1985"/>
                      <a:pt x="70" y="2170"/>
                      <a:pt x="186" y="2316"/>
                    </a:cubicBezTo>
                    <a:cubicBezTo>
                      <a:pt x="248" y="2170"/>
                      <a:pt x="280" y="2014"/>
                      <a:pt x="280" y="1846"/>
                    </a:cubicBezTo>
                    <a:lnTo>
                      <a:pt x="280" y="1"/>
                    </a:lnTo>
                    <a:close/>
                  </a:path>
                </a:pathLst>
              </a:custGeom>
              <a:solidFill>
                <a:srgbClr val="FB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4"/>
              <p:cNvSpPr/>
              <p:nvPr/>
            </p:nvSpPr>
            <p:spPr>
              <a:xfrm>
                <a:off x="5383706" y="2784893"/>
                <a:ext cx="22096" cy="48320"/>
              </a:xfrm>
              <a:custGeom>
                <a:rect b="b" l="l" r="r" t="t"/>
                <a:pathLst>
                  <a:path extrusionOk="0" h="1522" w="696">
                    <a:moveTo>
                      <a:pt x="1" y="1"/>
                    </a:moveTo>
                    <a:lnTo>
                      <a:pt x="1" y="1522"/>
                    </a:lnTo>
                    <a:lnTo>
                      <a:pt x="695" y="1522"/>
                    </a:lnTo>
                    <a:lnTo>
                      <a:pt x="695" y="1"/>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4"/>
              <p:cNvSpPr/>
              <p:nvPr/>
            </p:nvSpPr>
            <p:spPr>
              <a:xfrm>
                <a:off x="5372022" y="2773241"/>
                <a:ext cx="33779" cy="71559"/>
              </a:xfrm>
              <a:custGeom>
                <a:rect b="b" l="l" r="r" t="t"/>
                <a:pathLst>
                  <a:path extrusionOk="0" h="2254" w="1064">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4"/>
              <p:cNvSpPr/>
              <p:nvPr/>
            </p:nvSpPr>
            <p:spPr>
              <a:xfrm>
                <a:off x="5358974" y="2577894"/>
                <a:ext cx="46828" cy="77273"/>
              </a:xfrm>
              <a:custGeom>
                <a:rect b="b" l="l" r="r" t="t"/>
                <a:pathLst>
                  <a:path extrusionOk="0" h="2434" w="1475">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75" name="Google Shape;1175;p34"/>
          <p:cNvGrpSpPr/>
          <p:nvPr/>
        </p:nvGrpSpPr>
        <p:grpSpPr>
          <a:xfrm>
            <a:off x="795962" y="1149288"/>
            <a:ext cx="6516287" cy="3219187"/>
            <a:chOff x="795950" y="1012050"/>
            <a:chExt cx="6516287" cy="3219187"/>
          </a:xfrm>
        </p:grpSpPr>
        <p:grpSp>
          <p:nvGrpSpPr>
            <p:cNvPr id="1176" name="Google Shape;1176;p34"/>
            <p:cNvGrpSpPr/>
            <p:nvPr/>
          </p:nvGrpSpPr>
          <p:grpSpPr>
            <a:xfrm>
              <a:off x="795950" y="1012050"/>
              <a:ext cx="6516287" cy="2796468"/>
              <a:chOff x="799041" y="1280613"/>
              <a:chExt cx="6541800" cy="2428966"/>
            </a:xfrm>
          </p:grpSpPr>
          <p:sp>
            <p:nvSpPr>
              <p:cNvPr id="1177" name="Google Shape;1177;p34"/>
              <p:cNvSpPr txBox="1"/>
              <p:nvPr/>
            </p:nvSpPr>
            <p:spPr>
              <a:xfrm>
                <a:off x="799041" y="1280613"/>
                <a:ext cx="6541800" cy="901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This lecture was done by:</a:t>
                </a:r>
                <a:endParaRPr sz="2400">
                  <a:latin typeface="Pacifico"/>
                  <a:ea typeface="Pacifico"/>
                  <a:cs typeface="Pacifico"/>
                  <a:sym typeface="Pacifico"/>
                </a:endParaRPr>
              </a:p>
            </p:txBody>
          </p:sp>
          <p:sp>
            <p:nvSpPr>
              <p:cNvPr id="1178" name="Google Shape;1178;p34"/>
              <p:cNvSpPr txBox="1"/>
              <p:nvPr/>
            </p:nvSpPr>
            <p:spPr>
              <a:xfrm>
                <a:off x="1518915" y="2181613"/>
                <a:ext cx="5102100" cy="370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Quiz and summary maker:</a:t>
                </a:r>
                <a:endParaRPr sz="2400">
                  <a:latin typeface="Pacifico"/>
                  <a:ea typeface="Pacifico"/>
                  <a:cs typeface="Pacifico"/>
                  <a:sym typeface="Pacifico"/>
                </a:endParaRPr>
              </a:p>
            </p:txBody>
          </p:sp>
          <p:sp>
            <p:nvSpPr>
              <p:cNvPr id="1179" name="Google Shape;1179;p34"/>
              <p:cNvSpPr txBox="1"/>
              <p:nvPr/>
            </p:nvSpPr>
            <p:spPr>
              <a:xfrm>
                <a:off x="2273366" y="2594976"/>
                <a:ext cx="3026100" cy="560100"/>
              </a:xfrm>
              <a:prstGeom prst="rect">
                <a:avLst/>
              </a:prstGeom>
              <a:noFill/>
              <a:ln>
                <a:noFill/>
              </a:ln>
            </p:spPr>
            <p:txBody>
              <a:bodyPr anchorCtr="0" anchor="ctr"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Sarah Alfarraj</a:t>
                </a:r>
                <a:endParaRPr sz="1800">
                  <a:latin typeface="Mada"/>
                  <a:ea typeface="Mada"/>
                  <a:cs typeface="Mada"/>
                  <a:sym typeface="Mada"/>
                </a:endParaRPr>
              </a:p>
            </p:txBody>
          </p:sp>
          <p:sp>
            <p:nvSpPr>
              <p:cNvPr id="1180" name="Google Shape;1180;p34"/>
              <p:cNvSpPr txBox="1"/>
              <p:nvPr/>
            </p:nvSpPr>
            <p:spPr>
              <a:xfrm>
                <a:off x="1518924" y="3183679"/>
                <a:ext cx="5102100" cy="5259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Note taker:</a:t>
                </a:r>
                <a:endParaRPr sz="2400">
                  <a:latin typeface="Pacifico"/>
                  <a:ea typeface="Pacifico"/>
                  <a:cs typeface="Pacifico"/>
                  <a:sym typeface="Pacifico"/>
                </a:endParaRPr>
              </a:p>
            </p:txBody>
          </p:sp>
        </p:grpSp>
        <p:sp>
          <p:nvSpPr>
            <p:cNvPr id="1181" name="Google Shape;1181;p34"/>
            <p:cNvSpPr txBox="1"/>
            <p:nvPr/>
          </p:nvSpPr>
          <p:spPr>
            <a:xfrm>
              <a:off x="2272800" y="1437574"/>
              <a:ext cx="3014400" cy="6180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Nouf Alhumaidhi </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Maha </a:t>
              </a:r>
              <a:r>
                <a:rPr lang="ar" sz="1800">
                  <a:latin typeface="Mada"/>
                  <a:ea typeface="Mada"/>
                  <a:cs typeface="Mada"/>
                  <a:sym typeface="Mada"/>
                </a:rPr>
                <a:t>Alnahdi </a:t>
              </a:r>
              <a:endParaRPr sz="1800">
                <a:latin typeface="Mada"/>
                <a:ea typeface="Mada"/>
                <a:cs typeface="Mada"/>
                <a:sym typeface="Mada"/>
              </a:endParaRPr>
            </a:p>
          </p:txBody>
        </p:sp>
        <p:sp>
          <p:nvSpPr>
            <p:cNvPr id="1182" name="Google Shape;1182;p34"/>
            <p:cNvSpPr txBox="1"/>
            <p:nvPr/>
          </p:nvSpPr>
          <p:spPr>
            <a:xfrm>
              <a:off x="2264489" y="3613238"/>
              <a:ext cx="3224400" cy="618000"/>
            </a:xfrm>
            <a:prstGeom prst="rect">
              <a:avLst/>
            </a:prstGeom>
            <a:noFill/>
            <a:ln>
              <a:noFill/>
            </a:ln>
          </p:spPr>
          <p:txBody>
            <a:bodyPr anchorCtr="0" anchor="ctr"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Amirah Aldakhilallah </a:t>
              </a:r>
              <a:endParaRPr sz="1800">
                <a:latin typeface="Mada"/>
                <a:ea typeface="Mada"/>
                <a:cs typeface="Mada"/>
                <a:sym typeface="Mada"/>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1"/>
          <p:cNvSpPr/>
          <p:nvPr/>
        </p:nvSpPr>
        <p:spPr>
          <a:xfrm>
            <a:off x="427600" y="1951900"/>
            <a:ext cx="6725100" cy="4653300"/>
          </a:xfrm>
          <a:prstGeom prst="round2DiagRect">
            <a:avLst>
              <a:gd fmla="val 16667" name="adj1"/>
              <a:gd fmla="val 0" name="adj2"/>
            </a:avLst>
          </a:prstGeom>
          <a:noFill/>
          <a:ln cap="flat" cmpd="sng" w="28575">
            <a:solidFill>
              <a:schemeClr val="accent4"/>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pic>
        <p:nvPicPr>
          <p:cNvPr id="125" name="Google Shape;125;p11"/>
          <p:cNvPicPr preferRelativeResize="0"/>
          <p:nvPr/>
        </p:nvPicPr>
        <p:blipFill>
          <a:blip r:embed="rId3">
            <a:alphaModFix/>
          </a:blip>
          <a:stretch>
            <a:fillRect/>
          </a:stretch>
        </p:blipFill>
        <p:spPr>
          <a:xfrm>
            <a:off x="4314575" y="2552148"/>
            <a:ext cx="2791825" cy="2004000"/>
          </a:xfrm>
          <a:prstGeom prst="rect">
            <a:avLst/>
          </a:prstGeom>
          <a:noFill/>
          <a:ln>
            <a:noFill/>
          </a:ln>
        </p:spPr>
      </p:pic>
      <p:sp>
        <p:nvSpPr>
          <p:cNvPr id="126" name="Google Shape;126;p11"/>
          <p:cNvSpPr txBox="1"/>
          <p:nvPr/>
        </p:nvSpPr>
        <p:spPr>
          <a:xfrm>
            <a:off x="247500" y="904850"/>
            <a:ext cx="5202900" cy="2535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Incubation period &amp; Life cycle</a:t>
            </a:r>
            <a:endParaRPr b="1" sz="2200">
              <a:highlight>
                <a:schemeClr val="accent4"/>
              </a:highlight>
              <a:latin typeface="Mada"/>
              <a:ea typeface="Mada"/>
              <a:cs typeface="Mada"/>
              <a:sym typeface="Mada"/>
            </a:endParaRPr>
          </a:p>
        </p:txBody>
      </p:sp>
      <p:sp>
        <p:nvSpPr>
          <p:cNvPr id="127" name="Google Shape;127;p11"/>
          <p:cNvSpPr txBox="1"/>
          <p:nvPr/>
        </p:nvSpPr>
        <p:spPr>
          <a:xfrm>
            <a:off x="184600" y="1389725"/>
            <a:ext cx="7128000" cy="562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999999"/>
              </a:buClr>
              <a:buSzPts val="1200"/>
              <a:buFont typeface="Mada"/>
              <a:buChar char="●"/>
            </a:pPr>
            <a:r>
              <a:rPr lang="ar" sz="1200">
                <a:solidFill>
                  <a:srgbClr val="999999"/>
                </a:solidFill>
                <a:latin typeface="Mada"/>
                <a:ea typeface="Mada"/>
                <a:cs typeface="Mada"/>
                <a:sym typeface="Mada"/>
              </a:rPr>
              <a:t>Sporozoites reach the liver within 1-2 hours following Female Anopheles mosquito bite.</a:t>
            </a:r>
            <a:endParaRPr sz="1200">
              <a:solidFill>
                <a:srgbClr val="999999"/>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ar" sz="1200">
                <a:solidFill>
                  <a:srgbClr val="999999"/>
                </a:solidFill>
                <a:latin typeface="Mada"/>
                <a:ea typeface="Mada"/>
                <a:cs typeface="Mada"/>
                <a:sym typeface="Mada"/>
              </a:rPr>
              <a:t>Pt. asymptomatic for 12-35 days until RBCs stage of parasite life cycle.</a:t>
            </a:r>
            <a:endParaRPr sz="1200">
              <a:solidFill>
                <a:srgbClr val="999999"/>
              </a:solidFill>
              <a:latin typeface="Mada"/>
              <a:ea typeface="Mada"/>
              <a:cs typeface="Mada"/>
              <a:sym typeface="Mada"/>
            </a:endParaRPr>
          </a:p>
        </p:txBody>
      </p:sp>
      <p:grpSp>
        <p:nvGrpSpPr>
          <p:cNvPr id="128" name="Google Shape;128;p11"/>
          <p:cNvGrpSpPr/>
          <p:nvPr/>
        </p:nvGrpSpPr>
        <p:grpSpPr>
          <a:xfrm>
            <a:off x="305800" y="6696095"/>
            <a:ext cx="6968700" cy="2974329"/>
            <a:chOff x="305800" y="6598085"/>
            <a:chExt cx="6968700" cy="2974329"/>
          </a:xfrm>
        </p:grpSpPr>
        <p:sp>
          <p:nvSpPr>
            <p:cNvPr id="129" name="Google Shape;129;p11"/>
            <p:cNvSpPr/>
            <p:nvPr/>
          </p:nvSpPr>
          <p:spPr>
            <a:xfrm>
              <a:off x="305800" y="7245774"/>
              <a:ext cx="6968700" cy="2245500"/>
            </a:xfrm>
            <a:prstGeom prst="roundRect">
              <a:avLst>
                <a:gd fmla="val 16667" name="adj"/>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1"/>
            <p:cNvSpPr txBox="1"/>
            <p:nvPr/>
          </p:nvSpPr>
          <p:spPr>
            <a:xfrm>
              <a:off x="306275" y="7568414"/>
              <a:ext cx="6921600" cy="20040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073763"/>
                </a:buClr>
                <a:buSzPts val="1200"/>
                <a:buFont typeface="Mada"/>
                <a:buChar char="●"/>
              </a:pPr>
              <a:r>
                <a:rPr lang="ar" sz="1200">
                  <a:solidFill>
                    <a:srgbClr val="073763"/>
                  </a:solidFill>
                  <a:highlight>
                    <a:srgbClr val="FFFFFF"/>
                  </a:highlight>
                  <a:latin typeface="Mada"/>
                  <a:ea typeface="Mada"/>
                  <a:cs typeface="Mada"/>
                  <a:sym typeface="Mada"/>
                </a:rPr>
                <a:t>The pathology of malaria is related to </a:t>
              </a:r>
              <a:r>
                <a:rPr b="1" lang="ar" sz="1200">
                  <a:solidFill>
                    <a:srgbClr val="073763"/>
                  </a:solidFill>
                  <a:highlight>
                    <a:srgbClr val="FFFFFF"/>
                  </a:highlight>
                  <a:latin typeface="Mada"/>
                  <a:ea typeface="Mada"/>
                  <a:cs typeface="Mada"/>
                  <a:sym typeface="Mada"/>
                </a:rPr>
                <a:t>anaemia</a:t>
              </a:r>
              <a:r>
                <a:rPr lang="ar" sz="1200">
                  <a:solidFill>
                    <a:srgbClr val="073763"/>
                  </a:solidFill>
                  <a:highlight>
                    <a:srgbClr val="FFFFFF"/>
                  </a:highlight>
                  <a:latin typeface="Mada"/>
                  <a:ea typeface="Mada"/>
                  <a:cs typeface="Mada"/>
                  <a:sym typeface="Mada"/>
                </a:rPr>
                <a:t>, </a:t>
              </a:r>
              <a:r>
                <a:rPr b="1" lang="ar" sz="1200">
                  <a:solidFill>
                    <a:srgbClr val="073763"/>
                  </a:solidFill>
                  <a:highlight>
                    <a:srgbClr val="FFFFFF"/>
                  </a:highlight>
                  <a:latin typeface="Mada"/>
                  <a:ea typeface="Mada"/>
                  <a:cs typeface="Mada"/>
                  <a:sym typeface="Mada"/>
                </a:rPr>
                <a:t>cytokine release</a:t>
              </a:r>
              <a:r>
                <a:rPr lang="ar" sz="1200">
                  <a:solidFill>
                    <a:srgbClr val="073763"/>
                  </a:solidFill>
                  <a:highlight>
                    <a:srgbClr val="FFFFFF"/>
                  </a:highlight>
                  <a:latin typeface="Mada"/>
                  <a:ea typeface="Mada"/>
                  <a:cs typeface="Mada"/>
                  <a:sym typeface="Mada"/>
                </a:rPr>
                <a:t> and, in the case of P. falciparum, widespread organ damage due to </a:t>
              </a:r>
              <a:r>
                <a:rPr b="1" lang="ar" sz="1200">
                  <a:solidFill>
                    <a:srgbClr val="CC0000"/>
                  </a:solidFill>
                  <a:highlight>
                    <a:srgbClr val="FFFFFF"/>
                  </a:highlight>
                  <a:latin typeface="Mada"/>
                  <a:ea typeface="Mada"/>
                  <a:cs typeface="Mada"/>
                  <a:sym typeface="Mada"/>
                </a:rPr>
                <a:t>impaired microcirculation</a:t>
              </a:r>
              <a:r>
                <a:rPr lang="ar" sz="1200">
                  <a:solidFill>
                    <a:srgbClr val="073763"/>
                  </a:solidFill>
                  <a:highlight>
                    <a:srgbClr val="FFFFFF"/>
                  </a:highlight>
                  <a:latin typeface="Mada"/>
                  <a:ea typeface="Mada"/>
                  <a:cs typeface="Mada"/>
                  <a:sym typeface="Mada"/>
                </a:rPr>
                <a:t>. The anaemia seen in malaria is multifactorial . In P. falciparum malaria, red cells containing schizonts </a:t>
              </a:r>
              <a:r>
                <a:rPr b="1" lang="ar" sz="1200">
                  <a:solidFill>
                    <a:srgbClr val="073763"/>
                  </a:solidFill>
                  <a:highlight>
                    <a:srgbClr val="FFFFFF"/>
                  </a:highlight>
                  <a:latin typeface="Mada"/>
                  <a:ea typeface="Mada"/>
                  <a:cs typeface="Mada"/>
                  <a:sym typeface="Mada"/>
                </a:rPr>
                <a:t>adhere to the lining of capillaries in the brain, kidneys, gut, liver</a:t>
              </a:r>
              <a:r>
                <a:rPr lang="ar" sz="1200">
                  <a:solidFill>
                    <a:srgbClr val="073763"/>
                  </a:solidFill>
                  <a:highlight>
                    <a:srgbClr val="FFFFFF"/>
                  </a:highlight>
                  <a:latin typeface="Mada"/>
                  <a:ea typeface="Mada"/>
                  <a:cs typeface="Mada"/>
                  <a:sym typeface="Mada"/>
                </a:rPr>
                <a:t> and other organs. As well as causing </a:t>
              </a:r>
              <a:r>
                <a:rPr b="1" lang="ar" sz="1200">
                  <a:solidFill>
                    <a:srgbClr val="073763"/>
                  </a:solidFill>
                  <a:highlight>
                    <a:srgbClr val="FFFFFF"/>
                  </a:highlight>
                  <a:latin typeface="Mada"/>
                  <a:ea typeface="Mada"/>
                  <a:cs typeface="Mada"/>
                  <a:sym typeface="Mada"/>
                </a:rPr>
                <a:t>mechanical obstruction</a:t>
              </a:r>
              <a:r>
                <a:rPr lang="ar" sz="1200">
                  <a:solidFill>
                    <a:srgbClr val="073763"/>
                  </a:solidFill>
                  <a:highlight>
                    <a:srgbClr val="FFFFFF"/>
                  </a:highlight>
                  <a:latin typeface="Mada"/>
                  <a:ea typeface="Mada"/>
                  <a:cs typeface="Mada"/>
                  <a:sym typeface="Mada"/>
                </a:rPr>
                <a:t>, these schizonts rupture, releasing toxins and stimulating further cytokine release.</a:t>
              </a:r>
              <a:endParaRPr sz="1200">
                <a:solidFill>
                  <a:srgbClr val="073763"/>
                </a:solidFill>
                <a:highlight>
                  <a:srgbClr val="FFFFFF"/>
                </a:highlight>
                <a:latin typeface="Mada"/>
                <a:ea typeface="Mada"/>
                <a:cs typeface="Mada"/>
                <a:sym typeface="Mada"/>
              </a:endParaRPr>
            </a:p>
            <a:p>
              <a:pPr indent="0" lvl="0" marL="0" rtl="0" algn="l">
                <a:spcBef>
                  <a:spcPts val="0"/>
                </a:spcBef>
                <a:spcAft>
                  <a:spcPts val="0"/>
                </a:spcAft>
                <a:buNone/>
              </a:pPr>
              <a:r>
                <a:t/>
              </a:r>
              <a:endParaRPr sz="1200">
                <a:solidFill>
                  <a:srgbClr val="073763"/>
                </a:solidFill>
                <a:highlight>
                  <a:srgbClr val="FFFFFF"/>
                </a:highlight>
                <a:latin typeface="Mada"/>
                <a:ea typeface="Mada"/>
                <a:cs typeface="Mada"/>
                <a:sym typeface="Mada"/>
              </a:endParaRPr>
            </a:p>
            <a:p>
              <a:pPr indent="-304800" lvl="0" marL="457200" rtl="0" algn="l">
                <a:spcBef>
                  <a:spcPts val="0"/>
                </a:spcBef>
                <a:spcAft>
                  <a:spcPts val="0"/>
                </a:spcAft>
                <a:buClr>
                  <a:srgbClr val="073763"/>
                </a:buClr>
                <a:buSzPts val="1200"/>
                <a:buFont typeface="Mada"/>
                <a:buChar char="●"/>
              </a:pPr>
              <a:r>
                <a:rPr b="1" lang="ar" sz="1200">
                  <a:solidFill>
                    <a:srgbClr val="073763"/>
                  </a:solidFill>
                  <a:highlight>
                    <a:srgbClr val="FFFFFF"/>
                  </a:highlight>
                  <a:latin typeface="Mada"/>
                  <a:ea typeface="Mada"/>
                  <a:cs typeface="Mada"/>
                  <a:sym typeface="Mada"/>
                </a:rPr>
                <a:t>Causes of anemia : </a:t>
              </a:r>
              <a:r>
                <a:rPr lang="ar" sz="1200">
                  <a:solidFill>
                    <a:srgbClr val="073763"/>
                  </a:solidFill>
                  <a:highlight>
                    <a:srgbClr val="FFFFFF"/>
                  </a:highlight>
                  <a:latin typeface="Mada"/>
                  <a:ea typeface="Mada"/>
                  <a:cs typeface="Mada"/>
                  <a:sym typeface="Mada"/>
                </a:rPr>
                <a:t>Haemolysis of infected red cells ,Haemolysis of non-infected red cells (blackwater fever) , Dyserythropoiesis , Splenomegaly and sequestration ,Folate depletion.</a:t>
              </a:r>
              <a:endParaRPr sz="1200">
                <a:solidFill>
                  <a:srgbClr val="073763"/>
                </a:solidFill>
                <a:highlight>
                  <a:srgbClr val="FFFFFF"/>
                </a:highlight>
                <a:latin typeface="Mada"/>
                <a:ea typeface="Mada"/>
                <a:cs typeface="Mada"/>
                <a:sym typeface="Mada"/>
              </a:endParaRPr>
            </a:p>
          </p:txBody>
        </p:sp>
        <p:sp>
          <p:nvSpPr>
            <p:cNvPr id="131" name="Google Shape;131;p11"/>
            <p:cNvSpPr txBox="1"/>
            <p:nvPr/>
          </p:nvSpPr>
          <p:spPr>
            <a:xfrm>
              <a:off x="3182850" y="7308185"/>
              <a:ext cx="1450500" cy="410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700">
                  <a:solidFill>
                    <a:srgbClr val="FFFFFF"/>
                  </a:solidFill>
                  <a:latin typeface="Fira Sans Extra Condensed Medium"/>
                  <a:ea typeface="Fira Sans Extra Condensed Medium"/>
                  <a:cs typeface="Fira Sans Extra Condensed Medium"/>
                  <a:sym typeface="Fira Sans Extra Condensed Medium"/>
                </a:rPr>
                <a:t>Pathogenesis</a:t>
              </a:r>
              <a:endParaRPr sz="1700">
                <a:solidFill>
                  <a:srgbClr val="FFFFFF"/>
                </a:solidFill>
                <a:latin typeface="Fira Sans Extra Condensed Medium"/>
                <a:ea typeface="Fira Sans Extra Condensed Medium"/>
                <a:cs typeface="Fira Sans Extra Condensed Medium"/>
                <a:sym typeface="Fira Sans Extra Condensed Medium"/>
              </a:endParaRPr>
            </a:p>
          </p:txBody>
        </p:sp>
        <p:sp>
          <p:nvSpPr>
            <p:cNvPr id="132" name="Google Shape;132;p11"/>
            <p:cNvSpPr/>
            <p:nvPr/>
          </p:nvSpPr>
          <p:spPr>
            <a:xfrm>
              <a:off x="3519453" y="6598085"/>
              <a:ext cx="777300" cy="710100"/>
            </a:xfrm>
            <a:prstGeom prst="ellipse">
              <a:avLst/>
            </a:prstGeom>
            <a:solidFill>
              <a:srgbClr val="FFFFFF"/>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 name="Google Shape;133;p11"/>
            <p:cNvPicPr preferRelativeResize="0"/>
            <p:nvPr/>
          </p:nvPicPr>
          <p:blipFill>
            <a:blip r:embed="rId4">
              <a:alphaModFix/>
            </a:blip>
            <a:stretch>
              <a:fillRect/>
            </a:stretch>
          </p:blipFill>
          <p:spPr>
            <a:xfrm>
              <a:off x="3586649" y="6608941"/>
              <a:ext cx="710100" cy="710100"/>
            </a:xfrm>
            <a:prstGeom prst="rect">
              <a:avLst/>
            </a:prstGeom>
            <a:noFill/>
            <a:ln>
              <a:noFill/>
            </a:ln>
          </p:spPr>
        </p:pic>
      </p:grpSp>
      <p:sp>
        <p:nvSpPr>
          <p:cNvPr id="134" name="Google Shape;134;p11"/>
          <p:cNvSpPr txBox="1"/>
          <p:nvPr/>
        </p:nvSpPr>
        <p:spPr>
          <a:xfrm>
            <a:off x="427600" y="2278213"/>
            <a:ext cx="4077600" cy="2595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ar" sz="1100">
                <a:solidFill>
                  <a:srgbClr val="FFFFFF"/>
                </a:solidFill>
                <a:highlight>
                  <a:srgbClr val="999999"/>
                </a:highlight>
                <a:latin typeface="Mada"/>
                <a:ea typeface="Mada"/>
                <a:cs typeface="Mada"/>
                <a:sym typeface="Mada"/>
              </a:rPr>
              <a:t>Explanation for the picture:</a:t>
            </a:r>
            <a:endParaRPr>
              <a:solidFill>
                <a:srgbClr val="FFFFFF"/>
              </a:solidFill>
              <a:highlight>
                <a:srgbClr val="999999"/>
              </a:highlight>
            </a:endParaRPr>
          </a:p>
          <a:p>
            <a:pPr indent="0" lvl="0" marL="0" rtl="0" algn="l">
              <a:spcBef>
                <a:spcPts val="0"/>
              </a:spcBef>
              <a:spcAft>
                <a:spcPts val="0"/>
              </a:spcAft>
              <a:buNone/>
            </a:pPr>
            <a:r>
              <a:t/>
            </a:r>
            <a:endParaRPr b="1" sz="1100">
              <a:solidFill>
                <a:srgbClr val="999999"/>
              </a:solidFill>
              <a:latin typeface="Mada"/>
              <a:ea typeface="Mada"/>
              <a:cs typeface="Mada"/>
              <a:sym typeface="Mada"/>
            </a:endParaRPr>
          </a:p>
          <a:p>
            <a:pPr indent="-298450" lvl="0" marL="457200" rtl="0" algn="l">
              <a:spcBef>
                <a:spcPts val="0"/>
              </a:spcBef>
              <a:spcAft>
                <a:spcPts val="0"/>
              </a:spcAft>
              <a:buClr>
                <a:srgbClr val="999999"/>
              </a:buClr>
              <a:buSzPts val="1100"/>
              <a:buFont typeface="Mada"/>
              <a:buAutoNum type="arabicPeriod"/>
            </a:pPr>
            <a:r>
              <a:rPr lang="ar" sz="1100">
                <a:solidFill>
                  <a:srgbClr val="999999"/>
                </a:solidFill>
                <a:latin typeface="Mada"/>
                <a:ea typeface="Mada"/>
                <a:cs typeface="Mada"/>
                <a:sym typeface="Mada"/>
              </a:rPr>
              <a:t>Malaria is mainly carried by</a:t>
            </a:r>
            <a:r>
              <a:rPr b="1" lang="ar" sz="1100">
                <a:solidFill>
                  <a:srgbClr val="999999"/>
                </a:solidFill>
                <a:latin typeface="Mada"/>
                <a:ea typeface="Mada"/>
                <a:cs typeface="Mada"/>
                <a:sym typeface="Mada"/>
              </a:rPr>
              <a:t> female anopheles mosquito</a:t>
            </a:r>
            <a:r>
              <a:rPr lang="ar" sz="1100">
                <a:solidFill>
                  <a:srgbClr val="999999"/>
                </a:solidFill>
                <a:latin typeface="Mada"/>
                <a:ea typeface="Mada"/>
                <a:cs typeface="Mada"/>
                <a:sym typeface="Mada"/>
              </a:rPr>
              <a:t>.</a:t>
            </a:r>
            <a:endParaRPr sz="1100">
              <a:solidFill>
                <a:srgbClr val="999999"/>
              </a:solidFill>
              <a:latin typeface="Mada"/>
              <a:ea typeface="Mada"/>
              <a:cs typeface="Mada"/>
              <a:sym typeface="Mada"/>
            </a:endParaRPr>
          </a:p>
          <a:p>
            <a:pPr indent="-298450" lvl="0" marL="457200" rtl="0" algn="l">
              <a:spcBef>
                <a:spcPts val="0"/>
              </a:spcBef>
              <a:spcAft>
                <a:spcPts val="0"/>
              </a:spcAft>
              <a:buClr>
                <a:srgbClr val="999999"/>
              </a:buClr>
              <a:buSzPts val="1100"/>
              <a:buFont typeface="Mada"/>
              <a:buAutoNum type="arabicPeriod"/>
            </a:pPr>
            <a:r>
              <a:rPr lang="ar" sz="1100">
                <a:solidFill>
                  <a:srgbClr val="999999"/>
                </a:solidFill>
                <a:latin typeface="Mada"/>
                <a:ea typeface="Mada"/>
                <a:cs typeface="Mada"/>
                <a:sym typeface="Mada"/>
              </a:rPr>
              <a:t>The infected mosquito will bite and inject </a:t>
            </a:r>
            <a:r>
              <a:rPr b="1" lang="ar" sz="1100">
                <a:solidFill>
                  <a:srgbClr val="999999"/>
                </a:solidFill>
                <a:latin typeface="Mada"/>
                <a:ea typeface="Mada"/>
                <a:cs typeface="Mada"/>
                <a:sym typeface="Mada"/>
              </a:rPr>
              <a:t>sporozoites</a:t>
            </a:r>
            <a:r>
              <a:rPr lang="ar" sz="1100">
                <a:solidFill>
                  <a:srgbClr val="999999"/>
                </a:solidFill>
                <a:latin typeface="Mada"/>
                <a:ea typeface="Mada"/>
                <a:cs typeface="Mada"/>
                <a:sym typeface="Mada"/>
              </a:rPr>
              <a:t> from it </a:t>
            </a:r>
            <a:r>
              <a:rPr lang="ar" sz="1100" u="sng">
                <a:solidFill>
                  <a:srgbClr val="999999"/>
                </a:solidFill>
                <a:latin typeface="Mada"/>
                <a:ea typeface="Mada"/>
                <a:cs typeface="Mada"/>
                <a:sym typeface="Mada"/>
              </a:rPr>
              <a:t>salivary</a:t>
            </a:r>
            <a:r>
              <a:rPr lang="ar" sz="1100">
                <a:solidFill>
                  <a:srgbClr val="999999"/>
                </a:solidFill>
                <a:latin typeface="Mada"/>
                <a:ea typeface="Mada"/>
                <a:cs typeface="Mada"/>
                <a:sym typeface="Mada"/>
              </a:rPr>
              <a:t> gland into the bloodstream of human.</a:t>
            </a:r>
            <a:endParaRPr sz="1100">
              <a:solidFill>
                <a:srgbClr val="999999"/>
              </a:solidFill>
              <a:latin typeface="Mada"/>
              <a:ea typeface="Mada"/>
              <a:cs typeface="Mada"/>
              <a:sym typeface="Mada"/>
            </a:endParaRPr>
          </a:p>
          <a:p>
            <a:pPr indent="-298450" lvl="0" marL="457200" rtl="0" algn="l">
              <a:spcBef>
                <a:spcPts val="0"/>
              </a:spcBef>
              <a:spcAft>
                <a:spcPts val="0"/>
              </a:spcAft>
              <a:buClr>
                <a:srgbClr val="999999"/>
              </a:buClr>
              <a:buSzPts val="1100"/>
              <a:buFont typeface="Mada"/>
              <a:buAutoNum type="arabicPeriod"/>
            </a:pPr>
            <a:r>
              <a:rPr lang="ar" sz="1100">
                <a:solidFill>
                  <a:srgbClr val="999999"/>
                </a:solidFill>
                <a:latin typeface="Mada"/>
                <a:ea typeface="Mada"/>
                <a:cs typeface="Mada"/>
                <a:sym typeface="Mada"/>
              </a:rPr>
              <a:t>Which then will travel through blood until it reaches the liver and enter the </a:t>
            </a:r>
            <a:r>
              <a:rPr lang="ar" sz="1100" u="sng">
                <a:solidFill>
                  <a:srgbClr val="999999"/>
                </a:solidFill>
                <a:latin typeface="Mada"/>
                <a:ea typeface="Mada"/>
                <a:cs typeface="Mada"/>
                <a:sym typeface="Mada"/>
              </a:rPr>
              <a:t>hepatocytes</a:t>
            </a:r>
            <a:r>
              <a:rPr lang="ar" sz="1100">
                <a:solidFill>
                  <a:srgbClr val="999999"/>
                </a:solidFill>
                <a:latin typeface="Mada"/>
                <a:ea typeface="Mada"/>
                <a:cs typeface="Mada"/>
                <a:sym typeface="Mada"/>
              </a:rPr>
              <a:t> where it will multiply asexually to form </a:t>
            </a:r>
            <a:r>
              <a:rPr b="1" lang="ar" sz="1100">
                <a:solidFill>
                  <a:srgbClr val="999999"/>
                </a:solidFill>
                <a:latin typeface="Mada"/>
                <a:ea typeface="Mada"/>
                <a:cs typeface="Mada"/>
                <a:sym typeface="Mada"/>
              </a:rPr>
              <a:t>merozoites inside the schizont</a:t>
            </a:r>
            <a:r>
              <a:rPr lang="ar" sz="1100">
                <a:solidFill>
                  <a:srgbClr val="999999"/>
                </a:solidFill>
                <a:latin typeface="Mada"/>
                <a:ea typeface="Mada"/>
                <a:cs typeface="Mada"/>
                <a:sym typeface="Mada"/>
              </a:rPr>
              <a:t> (Exoerythrocytic schizont). </a:t>
            </a:r>
            <a:endParaRPr sz="1100">
              <a:solidFill>
                <a:srgbClr val="999999"/>
              </a:solidFill>
              <a:latin typeface="Mada"/>
              <a:ea typeface="Mada"/>
              <a:cs typeface="Mada"/>
              <a:sym typeface="Mada"/>
            </a:endParaRPr>
          </a:p>
          <a:p>
            <a:pPr indent="-298450" lvl="0" marL="457200" rtl="0" algn="l">
              <a:spcBef>
                <a:spcPts val="0"/>
              </a:spcBef>
              <a:spcAft>
                <a:spcPts val="0"/>
              </a:spcAft>
              <a:buClr>
                <a:srgbClr val="999999"/>
              </a:buClr>
              <a:buSzPts val="1100"/>
              <a:buFont typeface="Mada"/>
              <a:buAutoNum type="arabicPeriod"/>
            </a:pPr>
            <a:r>
              <a:rPr lang="ar" sz="1100">
                <a:solidFill>
                  <a:srgbClr val="999999"/>
                </a:solidFill>
                <a:latin typeface="Mada"/>
                <a:ea typeface="Mada"/>
                <a:cs typeface="Mada"/>
                <a:sym typeface="Mada"/>
              </a:rPr>
              <a:t>When the hepatic schizont rupture the merozoites will be released into blood, then it will enter the </a:t>
            </a:r>
            <a:r>
              <a:rPr lang="ar" sz="1100" u="sng">
                <a:solidFill>
                  <a:srgbClr val="999999"/>
                </a:solidFill>
                <a:latin typeface="Mada"/>
                <a:ea typeface="Mada"/>
                <a:cs typeface="Mada"/>
                <a:sym typeface="Mada"/>
              </a:rPr>
              <a:t>erythrocytes</a:t>
            </a:r>
            <a:r>
              <a:rPr lang="ar" sz="1100">
                <a:solidFill>
                  <a:srgbClr val="999999"/>
                </a:solidFill>
                <a:latin typeface="Mada"/>
                <a:ea typeface="Mada"/>
                <a:cs typeface="Mada"/>
                <a:sym typeface="Mada"/>
              </a:rPr>
              <a:t> forming </a:t>
            </a:r>
            <a:r>
              <a:rPr b="1" lang="ar" sz="1100">
                <a:solidFill>
                  <a:srgbClr val="999999"/>
                </a:solidFill>
                <a:latin typeface="Mada"/>
                <a:ea typeface="Mada"/>
                <a:cs typeface="Mada"/>
                <a:sym typeface="Mada"/>
              </a:rPr>
              <a:t>immature trophozoites </a:t>
            </a:r>
            <a:r>
              <a:rPr lang="ar" sz="1100">
                <a:solidFill>
                  <a:srgbClr val="999999"/>
                </a:solidFill>
                <a:latin typeface="Mada"/>
                <a:ea typeface="Mada"/>
                <a:cs typeface="Mada"/>
                <a:sym typeface="Mada"/>
              </a:rPr>
              <a:t>(ring stage)  which will have </a:t>
            </a:r>
            <a:r>
              <a:rPr b="1" lang="ar" sz="1100">
                <a:solidFill>
                  <a:srgbClr val="999999"/>
                </a:solidFill>
                <a:latin typeface="Mada"/>
                <a:ea typeface="Mada"/>
                <a:cs typeface="Mada"/>
                <a:sym typeface="Mada"/>
              </a:rPr>
              <a:t>2</a:t>
            </a:r>
            <a:r>
              <a:rPr lang="ar" sz="1100">
                <a:solidFill>
                  <a:srgbClr val="999999"/>
                </a:solidFill>
                <a:latin typeface="Mada"/>
                <a:ea typeface="Mada"/>
                <a:cs typeface="Mada"/>
                <a:sym typeface="Mada"/>
              </a:rPr>
              <a:t> pathways:</a:t>
            </a:r>
            <a:endParaRPr sz="1100">
              <a:solidFill>
                <a:srgbClr val="999999"/>
              </a:solidFill>
              <a:latin typeface="Mada"/>
              <a:ea typeface="Mada"/>
              <a:cs typeface="Mada"/>
              <a:sym typeface="Mada"/>
            </a:endParaRPr>
          </a:p>
          <a:p>
            <a:pPr indent="0" lvl="0" marL="0" rtl="0" algn="l">
              <a:spcBef>
                <a:spcPts val="0"/>
              </a:spcBef>
              <a:spcAft>
                <a:spcPts val="0"/>
              </a:spcAft>
              <a:buNone/>
            </a:pPr>
            <a:r>
              <a:t/>
            </a:r>
            <a:endParaRPr sz="1100">
              <a:solidFill>
                <a:srgbClr val="999999"/>
              </a:solidFill>
              <a:latin typeface="Mada"/>
              <a:ea typeface="Mada"/>
              <a:cs typeface="Mada"/>
              <a:sym typeface="Mada"/>
            </a:endParaRPr>
          </a:p>
        </p:txBody>
      </p:sp>
      <p:sp>
        <p:nvSpPr>
          <p:cNvPr id="135" name="Google Shape;135;p11"/>
          <p:cNvSpPr txBox="1"/>
          <p:nvPr/>
        </p:nvSpPr>
        <p:spPr>
          <a:xfrm>
            <a:off x="427600" y="4556150"/>
            <a:ext cx="6650700" cy="20490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999999"/>
              </a:buClr>
              <a:buSzPts val="1100"/>
              <a:buFont typeface="Mada"/>
              <a:buAutoNum type="alphaLcPeriod"/>
            </a:pPr>
            <a:r>
              <a:rPr i="1" lang="ar" sz="1100">
                <a:solidFill>
                  <a:srgbClr val="999999"/>
                </a:solidFill>
                <a:latin typeface="Mada"/>
                <a:ea typeface="Mada"/>
                <a:cs typeface="Mada"/>
                <a:sym typeface="Mada"/>
              </a:rPr>
              <a:t>First pathway:</a:t>
            </a:r>
            <a:endParaRPr i="1" sz="1100">
              <a:solidFill>
                <a:srgbClr val="999999"/>
              </a:solidFill>
              <a:latin typeface="Mada"/>
              <a:ea typeface="Mada"/>
              <a:cs typeface="Mada"/>
              <a:sym typeface="Mada"/>
            </a:endParaRPr>
          </a:p>
          <a:p>
            <a:pPr indent="-298450" lvl="0" marL="457200" rtl="0" algn="l">
              <a:spcBef>
                <a:spcPts val="0"/>
              </a:spcBef>
              <a:spcAft>
                <a:spcPts val="0"/>
              </a:spcAft>
              <a:buClr>
                <a:srgbClr val="999999"/>
              </a:buClr>
              <a:buSzPts val="1100"/>
              <a:buFont typeface="Mada"/>
              <a:buChar char="-"/>
            </a:pPr>
            <a:r>
              <a:rPr lang="ar" sz="1100">
                <a:solidFill>
                  <a:srgbClr val="999999"/>
                </a:solidFill>
                <a:latin typeface="Mada"/>
                <a:ea typeface="Mada"/>
                <a:cs typeface="Mada"/>
                <a:sym typeface="Mada"/>
              </a:rPr>
              <a:t> It goes through the </a:t>
            </a:r>
            <a:r>
              <a:rPr lang="ar" sz="1100" u="sng">
                <a:solidFill>
                  <a:srgbClr val="999999"/>
                </a:solidFill>
                <a:latin typeface="Mada"/>
                <a:ea typeface="Mada"/>
                <a:cs typeface="Mada"/>
                <a:sym typeface="Mada"/>
              </a:rPr>
              <a:t>erythrocytic cycle</a:t>
            </a:r>
            <a:r>
              <a:rPr lang="ar" sz="1100">
                <a:solidFill>
                  <a:srgbClr val="999999"/>
                </a:solidFill>
                <a:latin typeface="Mada"/>
                <a:ea typeface="Mada"/>
                <a:cs typeface="Mada"/>
                <a:sym typeface="Mada"/>
              </a:rPr>
              <a:t> starting from ring stage then into </a:t>
            </a:r>
            <a:r>
              <a:rPr b="1" lang="ar" sz="1100">
                <a:solidFill>
                  <a:srgbClr val="999999"/>
                </a:solidFill>
                <a:latin typeface="Mada"/>
                <a:ea typeface="Mada"/>
                <a:cs typeface="Mada"/>
                <a:sym typeface="Mada"/>
              </a:rPr>
              <a:t>Mature trophozoites</a:t>
            </a:r>
            <a:r>
              <a:rPr lang="ar" sz="1100">
                <a:solidFill>
                  <a:srgbClr val="999999"/>
                </a:solidFill>
                <a:latin typeface="Mada"/>
                <a:ea typeface="Mada"/>
                <a:cs typeface="Mada"/>
                <a:sym typeface="Mada"/>
              </a:rPr>
              <a:t>, then the merozoites will multiply inside the RBCs forming schizont (Erythrocytic schizont), which will rupture (hemolysis) and release the merozoites into the bloodstream (</a:t>
            </a:r>
            <a:r>
              <a:rPr b="1" lang="ar" sz="1100">
                <a:solidFill>
                  <a:srgbClr val="999999"/>
                </a:solidFill>
                <a:latin typeface="Mada"/>
                <a:ea typeface="Mada"/>
                <a:cs typeface="Mada"/>
                <a:sym typeface="Mada"/>
              </a:rPr>
              <a:t>Clinical attack</a:t>
            </a:r>
            <a:r>
              <a:rPr lang="ar" sz="1100">
                <a:solidFill>
                  <a:srgbClr val="999999"/>
                </a:solidFill>
                <a:latin typeface="Mada"/>
                <a:ea typeface="Mada"/>
                <a:cs typeface="Mada"/>
                <a:sym typeface="Mada"/>
              </a:rPr>
              <a:t> of malaria is due to this stage) and the cycle will repeat over and over again.</a:t>
            </a:r>
            <a:endParaRPr sz="1100">
              <a:solidFill>
                <a:srgbClr val="999999"/>
              </a:solidFill>
              <a:latin typeface="Mada"/>
              <a:ea typeface="Mada"/>
              <a:cs typeface="Mada"/>
              <a:sym typeface="Mada"/>
            </a:endParaRPr>
          </a:p>
          <a:p>
            <a:pPr indent="-298450" lvl="0" marL="457200" rtl="0" algn="l">
              <a:spcBef>
                <a:spcPts val="0"/>
              </a:spcBef>
              <a:spcAft>
                <a:spcPts val="0"/>
              </a:spcAft>
              <a:buClr>
                <a:srgbClr val="999999"/>
              </a:buClr>
              <a:buSzPts val="1100"/>
              <a:buFont typeface="Mada"/>
              <a:buAutoNum type="alphaLcPeriod"/>
            </a:pPr>
            <a:r>
              <a:rPr i="1" lang="ar" sz="1100">
                <a:solidFill>
                  <a:srgbClr val="999999"/>
                </a:solidFill>
                <a:latin typeface="Mada"/>
                <a:ea typeface="Mada"/>
                <a:cs typeface="Mada"/>
                <a:sym typeface="Mada"/>
              </a:rPr>
              <a:t>Second pathway: </a:t>
            </a:r>
            <a:endParaRPr i="1" sz="1100">
              <a:solidFill>
                <a:srgbClr val="999999"/>
              </a:solidFill>
              <a:latin typeface="Mada"/>
              <a:ea typeface="Mada"/>
              <a:cs typeface="Mada"/>
              <a:sym typeface="Mada"/>
            </a:endParaRPr>
          </a:p>
          <a:p>
            <a:pPr indent="-298450" lvl="0" marL="457200" rtl="0" algn="l">
              <a:spcBef>
                <a:spcPts val="0"/>
              </a:spcBef>
              <a:spcAft>
                <a:spcPts val="0"/>
              </a:spcAft>
              <a:buClr>
                <a:srgbClr val="999999"/>
              </a:buClr>
              <a:buSzPts val="1100"/>
              <a:buFont typeface="Mada"/>
              <a:buChar char="-"/>
            </a:pPr>
            <a:r>
              <a:rPr lang="ar" sz="1100">
                <a:solidFill>
                  <a:srgbClr val="999999"/>
                </a:solidFill>
                <a:latin typeface="Mada"/>
                <a:ea typeface="Mada"/>
                <a:cs typeface="Mada"/>
                <a:sym typeface="Mada"/>
              </a:rPr>
              <a:t>Some immature trophozoites will become </a:t>
            </a:r>
            <a:r>
              <a:rPr b="1" lang="ar" sz="1100">
                <a:solidFill>
                  <a:srgbClr val="999999"/>
                </a:solidFill>
                <a:latin typeface="Mada"/>
                <a:ea typeface="Mada"/>
                <a:cs typeface="Mada"/>
                <a:sym typeface="Mada"/>
              </a:rPr>
              <a:t>gametocytes</a:t>
            </a:r>
            <a:r>
              <a:rPr lang="ar" sz="1100">
                <a:solidFill>
                  <a:srgbClr val="999999"/>
                </a:solidFill>
                <a:latin typeface="Mada"/>
                <a:ea typeface="Mada"/>
                <a:cs typeface="Mada"/>
                <a:sym typeface="Mada"/>
              </a:rPr>
              <a:t> (male and female) those gametocytes will be </a:t>
            </a:r>
            <a:r>
              <a:rPr lang="ar" sz="1100" u="sng">
                <a:solidFill>
                  <a:srgbClr val="999999"/>
                </a:solidFill>
                <a:latin typeface="Mada"/>
                <a:ea typeface="Mada"/>
                <a:cs typeface="Mada"/>
                <a:sym typeface="Mada"/>
              </a:rPr>
              <a:t>ingested by another mosquito</a:t>
            </a:r>
            <a:r>
              <a:rPr lang="ar" sz="1100">
                <a:solidFill>
                  <a:srgbClr val="999999"/>
                </a:solidFill>
                <a:latin typeface="Mada"/>
                <a:ea typeface="Mada"/>
                <a:cs typeface="Mada"/>
                <a:sym typeface="Mada"/>
              </a:rPr>
              <a:t>; in the mosquito:</a:t>
            </a:r>
            <a:endParaRPr sz="1100">
              <a:solidFill>
                <a:srgbClr val="999999"/>
              </a:solidFill>
              <a:latin typeface="Mada"/>
              <a:ea typeface="Mada"/>
              <a:cs typeface="Mada"/>
              <a:sym typeface="Mada"/>
            </a:endParaRPr>
          </a:p>
          <a:p>
            <a:pPr indent="-298450" lvl="0" marL="914400" rtl="0" algn="l">
              <a:spcBef>
                <a:spcPts val="0"/>
              </a:spcBef>
              <a:spcAft>
                <a:spcPts val="0"/>
              </a:spcAft>
              <a:buClr>
                <a:srgbClr val="999999"/>
              </a:buClr>
              <a:buSzPts val="1100"/>
              <a:buFont typeface="Mada"/>
              <a:buChar char="➔"/>
            </a:pPr>
            <a:r>
              <a:rPr lang="ar" sz="1100">
                <a:solidFill>
                  <a:srgbClr val="999999"/>
                </a:solidFill>
                <a:latin typeface="Mada"/>
                <a:ea typeface="Mada"/>
                <a:cs typeface="Mada"/>
                <a:sym typeface="Mada"/>
              </a:rPr>
              <a:t>There are Micro(Male) and Macro(Female) gametocytes, the microgametocytes  will enter into the macrogametocytes in which they will form Ookinete then it will develop into Oocyst which will rupture releasing sporozoites in mosquito, then the cycle will go over and over again.</a:t>
            </a:r>
            <a:endParaRPr/>
          </a:p>
        </p:txBody>
      </p:sp>
      <p:sp>
        <p:nvSpPr>
          <p:cNvPr id="136" name="Google Shape;136;p11"/>
          <p:cNvSpPr txBox="1"/>
          <p:nvPr/>
        </p:nvSpPr>
        <p:spPr>
          <a:xfrm>
            <a:off x="955400" y="1951925"/>
            <a:ext cx="5885100" cy="8133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a:solidFill>
                  <a:schemeClr val="accent1"/>
                </a:solidFill>
                <a:latin typeface="Pacifico"/>
                <a:ea typeface="Pacifico"/>
                <a:cs typeface="Pacifico"/>
                <a:sym typeface="Pacifico"/>
              </a:rPr>
              <a:t>Huge </a:t>
            </a:r>
            <a:r>
              <a:rPr lang="ar">
                <a:solidFill>
                  <a:schemeClr val="accent1"/>
                </a:solidFill>
                <a:latin typeface="Pacifico"/>
                <a:ea typeface="Pacifico"/>
                <a:cs typeface="Pacifico"/>
                <a:sym typeface="Pacifico"/>
              </a:rPr>
              <a:t>thanks to </a:t>
            </a:r>
            <a:r>
              <a:rPr lang="ar">
                <a:solidFill>
                  <a:schemeClr val="accent1"/>
                </a:solidFill>
                <a:latin typeface="Pacifico"/>
                <a:ea typeface="Pacifico"/>
                <a:cs typeface="Pacifico"/>
                <a:sym typeface="Pacifico"/>
              </a:rPr>
              <a:t>Microbiology</a:t>
            </a:r>
            <a:r>
              <a:rPr lang="ar">
                <a:solidFill>
                  <a:schemeClr val="accent1"/>
                </a:solidFill>
                <a:latin typeface="Pacifico"/>
                <a:ea typeface="Pacifico"/>
                <a:cs typeface="Pacifico"/>
                <a:sym typeface="Pacifico"/>
              </a:rPr>
              <a:t> </a:t>
            </a:r>
            <a:r>
              <a:rPr lang="ar">
                <a:solidFill>
                  <a:schemeClr val="accent1"/>
                </a:solidFill>
                <a:latin typeface="Pacifico"/>
                <a:ea typeface="Pacifico"/>
                <a:cs typeface="Pacifico"/>
                <a:sym typeface="Pacifico"/>
              </a:rPr>
              <a:t>teamwork!</a:t>
            </a:r>
            <a:endParaRPr>
              <a:solidFill>
                <a:schemeClr val="accent1"/>
              </a:solidFill>
              <a:latin typeface="Pacifico"/>
              <a:ea typeface="Pacifico"/>
              <a:cs typeface="Pacifico"/>
              <a:sym typeface="Pacifico"/>
            </a:endParaRPr>
          </a:p>
        </p:txBody>
      </p:sp>
      <p:sp>
        <p:nvSpPr>
          <p:cNvPr id="137" name="Google Shape;137;p11"/>
          <p:cNvSpPr/>
          <p:nvPr/>
        </p:nvSpPr>
        <p:spPr>
          <a:xfrm>
            <a:off x="6440600" y="1467350"/>
            <a:ext cx="1059000" cy="10848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1"/>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Malaria</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grpSp>
        <p:nvGrpSpPr>
          <p:cNvPr id="143" name="Google Shape;143;p12"/>
          <p:cNvGrpSpPr/>
          <p:nvPr/>
        </p:nvGrpSpPr>
        <p:grpSpPr>
          <a:xfrm>
            <a:off x="3762127" y="4534576"/>
            <a:ext cx="3742381" cy="2905821"/>
            <a:chOff x="993790" y="2514388"/>
            <a:chExt cx="3635851" cy="3180279"/>
          </a:xfrm>
        </p:grpSpPr>
        <p:sp>
          <p:nvSpPr>
            <p:cNvPr id="144" name="Google Shape;144;p12"/>
            <p:cNvSpPr/>
            <p:nvPr/>
          </p:nvSpPr>
          <p:spPr>
            <a:xfrm>
              <a:off x="993790" y="2566250"/>
              <a:ext cx="3635851" cy="3055892"/>
            </a:xfrm>
            <a:custGeom>
              <a:rect b="b" l="l" r="r" t="t"/>
              <a:pathLst>
                <a:path extrusionOk="0" h="20594" w="19551">
                  <a:moveTo>
                    <a:pt x="17291" y="5825"/>
                  </a:moveTo>
                  <a:cubicBezTo>
                    <a:pt x="16775" y="4427"/>
                    <a:pt x="16203" y="3011"/>
                    <a:pt x="15255" y="2050"/>
                  </a:cubicBezTo>
                  <a:cubicBezTo>
                    <a:pt x="12731" y="-554"/>
                    <a:pt x="8227" y="-257"/>
                    <a:pt x="5229" y="652"/>
                  </a:cubicBezTo>
                  <a:cubicBezTo>
                    <a:pt x="2078" y="1613"/>
                    <a:pt x="0" y="4392"/>
                    <a:pt x="0" y="8586"/>
                  </a:cubicBezTo>
                  <a:cubicBezTo>
                    <a:pt x="0" y="10805"/>
                    <a:pt x="502" y="13129"/>
                    <a:pt x="1924" y="14580"/>
                  </a:cubicBezTo>
                  <a:cubicBezTo>
                    <a:pt x="3179" y="15838"/>
                    <a:pt x="4797" y="16293"/>
                    <a:pt x="6136" y="17394"/>
                  </a:cubicBezTo>
                  <a:cubicBezTo>
                    <a:pt x="7446" y="18477"/>
                    <a:pt x="8576" y="20120"/>
                    <a:pt x="10193" y="20487"/>
                  </a:cubicBezTo>
                  <a:cubicBezTo>
                    <a:pt x="12592" y="21046"/>
                    <a:pt x="14990" y="19298"/>
                    <a:pt x="17110" y="18128"/>
                  </a:cubicBezTo>
                  <a:cubicBezTo>
                    <a:pt x="21600" y="15611"/>
                    <a:pt x="18811" y="9966"/>
                    <a:pt x="17291" y="5825"/>
                  </a:cubicBezTo>
                  <a:close/>
                </a:path>
              </a:pathLst>
            </a:custGeom>
            <a:noFill/>
            <a:ln cap="flat" cmpd="sng" w="9525">
              <a:solidFill>
                <a:schemeClr val="accent3"/>
              </a:solidFill>
              <a:prstDash val="solid"/>
              <a:round/>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Clr>
                  <a:srgbClr val="000000"/>
                </a:buClr>
                <a:buFont typeface="Arial"/>
                <a:buNone/>
              </a:pPr>
              <a:r>
                <a:t/>
              </a:r>
              <a:endParaRPr sz="1800">
                <a:solidFill>
                  <a:srgbClr val="000000"/>
                </a:solidFill>
                <a:latin typeface="Calibri"/>
                <a:ea typeface="Calibri"/>
                <a:cs typeface="Calibri"/>
                <a:sym typeface="Calibri"/>
              </a:endParaRPr>
            </a:p>
          </p:txBody>
        </p:sp>
        <p:sp>
          <p:nvSpPr>
            <p:cNvPr id="145" name="Google Shape;145;p12"/>
            <p:cNvSpPr/>
            <p:nvPr/>
          </p:nvSpPr>
          <p:spPr>
            <a:xfrm>
              <a:off x="1149380" y="2514388"/>
              <a:ext cx="3454489" cy="3180279"/>
            </a:xfrm>
            <a:custGeom>
              <a:rect b="b" l="l" r="r" t="t"/>
              <a:pathLst>
                <a:path extrusionOk="0" h="21520" w="21570">
                  <a:moveTo>
                    <a:pt x="20516" y="8520"/>
                  </a:moveTo>
                  <a:cubicBezTo>
                    <a:pt x="20241" y="7134"/>
                    <a:pt x="19933" y="5713"/>
                    <a:pt x="19189" y="4520"/>
                  </a:cubicBezTo>
                  <a:cubicBezTo>
                    <a:pt x="18606" y="3590"/>
                    <a:pt x="17796" y="2853"/>
                    <a:pt x="16922" y="2256"/>
                  </a:cubicBezTo>
                  <a:cubicBezTo>
                    <a:pt x="15999" y="1642"/>
                    <a:pt x="14995" y="1203"/>
                    <a:pt x="13959" y="870"/>
                  </a:cubicBezTo>
                  <a:cubicBezTo>
                    <a:pt x="12906" y="536"/>
                    <a:pt x="11821" y="308"/>
                    <a:pt x="10736" y="168"/>
                  </a:cubicBezTo>
                  <a:cubicBezTo>
                    <a:pt x="9716" y="28"/>
                    <a:pt x="8696" y="-25"/>
                    <a:pt x="7660" y="10"/>
                  </a:cubicBezTo>
                  <a:cubicBezTo>
                    <a:pt x="6624" y="45"/>
                    <a:pt x="5587" y="238"/>
                    <a:pt x="4632" y="659"/>
                  </a:cubicBezTo>
                  <a:cubicBezTo>
                    <a:pt x="3742" y="1045"/>
                    <a:pt x="2916" y="1607"/>
                    <a:pt x="2236" y="2344"/>
                  </a:cubicBezTo>
                  <a:cubicBezTo>
                    <a:pt x="1523" y="3098"/>
                    <a:pt x="989" y="4028"/>
                    <a:pt x="633" y="5028"/>
                  </a:cubicBezTo>
                  <a:cubicBezTo>
                    <a:pt x="196" y="6222"/>
                    <a:pt x="-15" y="7538"/>
                    <a:pt x="1" y="8801"/>
                  </a:cubicBezTo>
                  <a:cubicBezTo>
                    <a:pt x="17" y="10117"/>
                    <a:pt x="325" y="11451"/>
                    <a:pt x="1037" y="12556"/>
                  </a:cubicBezTo>
                  <a:cubicBezTo>
                    <a:pt x="1766" y="13679"/>
                    <a:pt x="2819" y="14469"/>
                    <a:pt x="3806" y="15276"/>
                  </a:cubicBezTo>
                  <a:cubicBezTo>
                    <a:pt x="4324" y="15697"/>
                    <a:pt x="4826" y="16136"/>
                    <a:pt x="5280" y="16627"/>
                  </a:cubicBezTo>
                  <a:cubicBezTo>
                    <a:pt x="5685" y="17083"/>
                    <a:pt x="6057" y="17574"/>
                    <a:pt x="6413" y="18066"/>
                  </a:cubicBezTo>
                  <a:cubicBezTo>
                    <a:pt x="7142" y="19048"/>
                    <a:pt x="7870" y="20066"/>
                    <a:pt x="8891" y="20698"/>
                  </a:cubicBezTo>
                  <a:cubicBezTo>
                    <a:pt x="10024" y="21400"/>
                    <a:pt x="11384" y="21575"/>
                    <a:pt x="12663" y="21505"/>
                  </a:cubicBezTo>
                  <a:cubicBezTo>
                    <a:pt x="14023" y="21435"/>
                    <a:pt x="15351" y="21119"/>
                    <a:pt x="16679" y="20803"/>
                  </a:cubicBezTo>
                  <a:cubicBezTo>
                    <a:pt x="17699" y="20575"/>
                    <a:pt x="18751" y="20399"/>
                    <a:pt x="19658" y="19785"/>
                  </a:cubicBezTo>
                  <a:cubicBezTo>
                    <a:pt x="20306" y="19347"/>
                    <a:pt x="20824" y="18697"/>
                    <a:pt x="21132" y="17943"/>
                  </a:cubicBezTo>
                  <a:cubicBezTo>
                    <a:pt x="21439" y="17171"/>
                    <a:pt x="21553" y="16329"/>
                    <a:pt x="21569" y="15486"/>
                  </a:cubicBezTo>
                  <a:cubicBezTo>
                    <a:pt x="21585" y="14556"/>
                    <a:pt x="21472" y="13609"/>
                    <a:pt x="21326" y="12679"/>
                  </a:cubicBezTo>
                  <a:cubicBezTo>
                    <a:pt x="21180" y="11714"/>
                    <a:pt x="20970" y="10766"/>
                    <a:pt x="20775" y="9819"/>
                  </a:cubicBezTo>
                  <a:cubicBezTo>
                    <a:pt x="20678" y="9380"/>
                    <a:pt x="20597" y="8941"/>
                    <a:pt x="20516" y="8520"/>
                  </a:cubicBezTo>
                  <a:cubicBezTo>
                    <a:pt x="20500" y="8450"/>
                    <a:pt x="20387" y="8468"/>
                    <a:pt x="20403" y="8555"/>
                  </a:cubicBezTo>
                  <a:cubicBezTo>
                    <a:pt x="20581" y="9450"/>
                    <a:pt x="20775" y="10363"/>
                    <a:pt x="20953" y="11258"/>
                  </a:cubicBezTo>
                  <a:cubicBezTo>
                    <a:pt x="21132" y="12188"/>
                    <a:pt x="21293" y="13117"/>
                    <a:pt x="21391" y="14065"/>
                  </a:cubicBezTo>
                  <a:cubicBezTo>
                    <a:pt x="21472" y="14942"/>
                    <a:pt x="21488" y="15837"/>
                    <a:pt x="21342" y="16715"/>
                  </a:cubicBezTo>
                  <a:cubicBezTo>
                    <a:pt x="21212" y="17504"/>
                    <a:pt x="20937" y="18259"/>
                    <a:pt x="20451" y="18873"/>
                  </a:cubicBezTo>
                  <a:cubicBezTo>
                    <a:pt x="19901" y="19575"/>
                    <a:pt x="19140" y="20013"/>
                    <a:pt x="18330" y="20277"/>
                  </a:cubicBezTo>
                  <a:cubicBezTo>
                    <a:pt x="17780" y="20452"/>
                    <a:pt x="17197" y="20557"/>
                    <a:pt x="16614" y="20680"/>
                  </a:cubicBezTo>
                  <a:cubicBezTo>
                    <a:pt x="15966" y="20838"/>
                    <a:pt x="15302" y="20978"/>
                    <a:pt x="14639" y="21119"/>
                  </a:cubicBezTo>
                  <a:cubicBezTo>
                    <a:pt x="13327" y="21364"/>
                    <a:pt x="11967" y="21522"/>
                    <a:pt x="10655" y="21242"/>
                  </a:cubicBezTo>
                  <a:cubicBezTo>
                    <a:pt x="10040" y="21119"/>
                    <a:pt x="9425" y="20891"/>
                    <a:pt x="8874" y="20540"/>
                  </a:cubicBezTo>
                  <a:cubicBezTo>
                    <a:pt x="8372" y="20224"/>
                    <a:pt x="7935" y="19803"/>
                    <a:pt x="7547" y="19347"/>
                  </a:cubicBezTo>
                  <a:cubicBezTo>
                    <a:pt x="6769" y="18452"/>
                    <a:pt x="6138" y="17399"/>
                    <a:pt x="5328" y="16522"/>
                  </a:cubicBezTo>
                  <a:cubicBezTo>
                    <a:pt x="4454" y="15556"/>
                    <a:pt x="3385" y="14837"/>
                    <a:pt x="2430" y="13977"/>
                  </a:cubicBezTo>
                  <a:cubicBezTo>
                    <a:pt x="1960" y="13539"/>
                    <a:pt x="1507" y="13065"/>
                    <a:pt x="1135" y="12521"/>
                  </a:cubicBezTo>
                  <a:cubicBezTo>
                    <a:pt x="778" y="11977"/>
                    <a:pt x="519" y="11380"/>
                    <a:pt x="341" y="10731"/>
                  </a:cubicBezTo>
                  <a:cubicBezTo>
                    <a:pt x="1" y="9450"/>
                    <a:pt x="34" y="8064"/>
                    <a:pt x="260" y="6766"/>
                  </a:cubicBezTo>
                  <a:cubicBezTo>
                    <a:pt x="471" y="5643"/>
                    <a:pt x="827" y="4537"/>
                    <a:pt x="1410" y="3572"/>
                  </a:cubicBezTo>
                  <a:cubicBezTo>
                    <a:pt x="1928" y="2712"/>
                    <a:pt x="2624" y="1975"/>
                    <a:pt x="3434" y="1414"/>
                  </a:cubicBezTo>
                  <a:cubicBezTo>
                    <a:pt x="4260" y="852"/>
                    <a:pt x="5199" y="484"/>
                    <a:pt x="6154" y="291"/>
                  </a:cubicBezTo>
                  <a:cubicBezTo>
                    <a:pt x="7142" y="98"/>
                    <a:pt x="8162" y="98"/>
                    <a:pt x="9182" y="150"/>
                  </a:cubicBezTo>
                  <a:cubicBezTo>
                    <a:pt x="10234" y="203"/>
                    <a:pt x="11303" y="343"/>
                    <a:pt x="12339" y="572"/>
                  </a:cubicBezTo>
                  <a:cubicBezTo>
                    <a:pt x="13408" y="800"/>
                    <a:pt x="14461" y="1133"/>
                    <a:pt x="15448" y="1589"/>
                  </a:cubicBezTo>
                  <a:cubicBezTo>
                    <a:pt x="16387" y="2028"/>
                    <a:pt x="17294" y="2589"/>
                    <a:pt x="18055" y="3344"/>
                  </a:cubicBezTo>
                  <a:cubicBezTo>
                    <a:pt x="18444" y="3730"/>
                    <a:pt x="18800" y="4151"/>
                    <a:pt x="19091" y="4625"/>
                  </a:cubicBezTo>
                  <a:cubicBezTo>
                    <a:pt x="19448" y="5221"/>
                    <a:pt x="19707" y="5888"/>
                    <a:pt x="19917" y="6555"/>
                  </a:cubicBezTo>
                  <a:cubicBezTo>
                    <a:pt x="20111" y="7204"/>
                    <a:pt x="20257" y="7871"/>
                    <a:pt x="20371" y="8538"/>
                  </a:cubicBezTo>
                  <a:cubicBezTo>
                    <a:pt x="20419" y="8626"/>
                    <a:pt x="20532" y="8590"/>
                    <a:pt x="20516" y="8520"/>
                  </a:cubicBezTo>
                  <a:close/>
                </a:path>
              </a:pathLst>
            </a:custGeom>
            <a:solidFill>
              <a:schemeClr val="accent1"/>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6" name="Google Shape;146;p12"/>
          <p:cNvSpPr/>
          <p:nvPr/>
        </p:nvSpPr>
        <p:spPr>
          <a:xfrm>
            <a:off x="664525" y="2627350"/>
            <a:ext cx="2304900" cy="496200"/>
          </a:xfrm>
          <a:prstGeom prst="roundRect">
            <a:avLst>
              <a:gd fmla="val 31063"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148" name="Google Shape;148;p12"/>
          <p:cNvSpPr txBox="1"/>
          <p:nvPr/>
        </p:nvSpPr>
        <p:spPr>
          <a:xfrm>
            <a:off x="4312075" y="4692488"/>
            <a:ext cx="2601600" cy="26280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0B5394"/>
              </a:buClr>
              <a:buSzPts val="1100"/>
              <a:buFont typeface="Mada"/>
              <a:buChar char="●"/>
            </a:pPr>
            <a:r>
              <a:rPr b="1" lang="ar" sz="1100">
                <a:solidFill>
                  <a:srgbClr val="0B5394"/>
                </a:solidFill>
                <a:latin typeface="Mada"/>
                <a:ea typeface="Mada"/>
                <a:cs typeface="Mada"/>
                <a:sym typeface="Mada"/>
              </a:rPr>
              <a:t>Certain genetic traits:</a:t>
            </a:r>
            <a:endParaRPr b="1" sz="1100">
              <a:solidFill>
                <a:srgbClr val="0B5394"/>
              </a:solidFill>
              <a:latin typeface="Mada"/>
              <a:ea typeface="Mada"/>
              <a:cs typeface="Mada"/>
              <a:sym typeface="Mada"/>
            </a:endParaRPr>
          </a:p>
          <a:p>
            <a:pPr indent="-298450" lvl="0" marL="457200" rtl="0" algn="l">
              <a:spcBef>
                <a:spcPts val="0"/>
              </a:spcBef>
              <a:spcAft>
                <a:spcPts val="0"/>
              </a:spcAft>
              <a:buClr>
                <a:srgbClr val="0B5394"/>
              </a:buClr>
              <a:buSzPts val="1100"/>
              <a:buFont typeface="Mada"/>
              <a:buChar char="-"/>
            </a:pPr>
            <a:r>
              <a:rPr lang="ar" sz="1100">
                <a:solidFill>
                  <a:srgbClr val="0B5394"/>
                </a:solidFill>
                <a:latin typeface="Mada"/>
                <a:ea typeface="Mada"/>
                <a:cs typeface="Mada"/>
                <a:sym typeface="Mada"/>
              </a:rPr>
              <a:t>P.  falciparum</a:t>
            </a:r>
            <a:r>
              <a:rPr lang="ar" sz="1100">
                <a:solidFill>
                  <a:srgbClr val="0B5394"/>
                </a:solidFill>
                <a:latin typeface="Mada"/>
                <a:ea typeface="Mada"/>
                <a:cs typeface="Mada"/>
                <a:sym typeface="Mada"/>
              </a:rPr>
              <a:t> :</a:t>
            </a:r>
            <a:r>
              <a:rPr b="1" lang="ar" sz="1100">
                <a:solidFill>
                  <a:srgbClr val="0B5394"/>
                </a:solidFill>
                <a:latin typeface="Mada"/>
                <a:ea typeface="Mada"/>
                <a:cs typeface="Mada"/>
                <a:sym typeface="Mada"/>
              </a:rPr>
              <a:t> sickle cell</a:t>
            </a:r>
            <a:r>
              <a:rPr lang="ar" sz="1100">
                <a:solidFill>
                  <a:srgbClr val="0B5394"/>
                </a:solidFill>
                <a:latin typeface="Mada"/>
                <a:ea typeface="Mada"/>
                <a:cs typeface="Mada"/>
                <a:sym typeface="Mada"/>
              </a:rPr>
              <a:t>, </a:t>
            </a:r>
            <a:r>
              <a:rPr b="1" lang="ar" sz="1100">
                <a:solidFill>
                  <a:srgbClr val="0B5394"/>
                </a:solidFill>
                <a:latin typeface="Mada"/>
                <a:ea typeface="Mada"/>
                <a:cs typeface="Mada"/>
                <a:sym typeface="Mada"/>
              </a:rPr>
              <a:t>thalassaemia, G6PD deficiency </a:t>
            </a:r>
            <a:r>
              <a:rPr lang="ar" sz="1100">
                <a:solidFill>
                  <a:srgbClr val="0B5394"/>
                </a:solidFill>
                <a:latin typeface="Mada"/>
                <a:ea typeface="Mada"/>
                <a:cs typeface="Mada"/>
                <a:sym typeface="Mada"/>
              </a:rPr>
              <a:t>and HLA-B53, does not grow well in red cells that contain haemoglobin F, C or especially S. Haemoglobin S heterozygotes (AS) are protected against the lethal complications of malaria.</a:t>
            </a:r>
            <a:endParaRPr sz="1100">
              <a:solidFill>
                <a:srgbClr val="0B5394"/>
              </a:solidFill>
              <a:latin typeface="Mada"/>
              <a:ea typeface="Mada"/>
              <a:cs typeface="Mada"/>
              <a:sym typeface="Mada"/>
            </a:endParaRPr>
          </a:p>
          <a:p>
            <a:pPr indent="-298450" lvl="0" marL="457200" rtl="0" algn="l">
              <a:spcBef>
                <a:spcPts val="0"/>
              </a:spcBef>
              <a:spcAft>
                <a:spcPts val="0"/>
              </a:spcAft>
              <a:buClr>
                <a:srgbClr val="0B5394"/>
              </a:buClr>
              <a:buSzPts val="1100"/>
              <a:buFont typeface="Mada"/>
              <a:buChar char="-"/>
            </a:pPr>
            <a:r>
              <a:rPr lang="ar" sz="1100">
                <a:solidFill>
                  <a:srgbClr val="0B5394"/>
                </a:solidFill>
                <a:latin typeface="Mada"/>
                <a:ea typeface="Mada"/>
                <a:cs typeface="Mada"/>
                <a:sym typeface="Mada"/>
              </a:rPr>
              <a:t> P. vivax: People who</a:t>
            </a:r>
            <a:r>
              <a:rPr b="1" lang="ar" sz="1100">
                <a:solidFill>
                  <a:srgbClr val="0B5394"/>
                </a:solidFill>
                <a:latin typeface="Mada"/>
                <a:ea typeface="Mada"/>
                <a:cs typeface="Mada"/>
                <a:sym typeface="Mada"/>
              </a:rPr>
              <a:t> lack the Duffy antigen</a:t>
            </a:r>
            <a:r>
              <a:rPr b="1" baseline="30000" lang="ar" sz="1100">
                <a:solidFill>
                  <a:srgbClr val="0B5394"/>
                </a:solidFill>
                <a:latin typeface="Mada"/>
                <a:ea typeface="Mada"/>
                <a:cs typeface="Mada"/>
                <a:sym typeface="Mada"/>
              </a:rPr>
              <a:t>1</a:t>
            </a:r>
            <a:r>
              <a:rPr lang="ar" sz="1100">
                <a:solidFill>
                  <a:srgbClr val="0B5394"/>
                </a:solidFill>
                <a:latin typeface="Mada"/>
                <a:ea typeface="Mada"/>
                <a:cs typeface="Mada"/>
                <a:sym typeface="Mada"/>
              </a:rPr>
              <a:t> (a common finding in West Africa).</a:t>
            </a:r>
            <a:endParaRPr sz="1100">
              <a:solidFill>
                <a:srgbClr val="0B5394"/>
              </a:solidFill>
              <a:latin typeface="Mada"/>
              <a:ea typeface="Mada"/>
              <a:cs typeface="Mada"/>
              <a:sym typeface="Mada"/>
            </a:endParaRPr>
          </a:p>
        </p:txBody>
      </p:sp>
      <p:sp>
        <p:nvSpPr>
          <p:cNvPr id="149" name="Google Shape;149;p12"/>
          <p:cNvSpPr txBox="1"/>
          <p:nvPr/>
        </p:nvSpPr>
        <p:spPr>
          <a:xfrm>
            <a:off x="203375" y="3831041"/>
            <a:ext cx="4197000" cy="294334"/>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Predisposing factors:</a:t>
            </a:r>
            <a:r>
              <a:rPr b="1" lang="ar" sz="2200">
                <a:highlight>
                  <a:schemeClr val="accent4"/>
                </a:highlight>
                <a:latin typeface="Mada"/>
                <a:ea typeface="Mada"/>
                <a:cs typeface="Mada"/>
                <a:sym typeface="Mada"/>
              </a:rPr>
              <a:t> </a:t>
            </a:r>
            <a:endParaRPr b="1" sz="2200">
              <a:highlight>
                <a:schemeClr val="accent4"/>
              </a:highlight>
              <a:latin typeface="Mada"/>
              <a:ea typeface="Mada"/>
              <a:cs typeface="Mada"/>
              <a:sym typeface="Mada"/>
            </a:endParaRPr>
          </a:p>
        </p:txBody>
      </p:sp>
      <p:sp>
        <p:nvSpPr>
          <p:cNvPr id="150" name="Google Shape;150;p12"/>
          <p:cNvSpPr txBox="1"/>
          <p:nvPr/>
        </p:nvSpPr>
        <p:spPr>
          <a:xfrm>
            <a:off x="3869275" y="3831041"/>
            <a:ext cx="3487200" cy="523492"/>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Mada"/>
              <a:buChar char="◄"/>
            </a:pPr>
            <a:r>
              <a:rPr b="1" lang="ar" sz="2200">
                <a:solidFill>
                  <a:schemeClr val="dk1"/>
                </a:solidFill>
                <a:highlight>
                  <a:schemeClr val="accent4"/>
                </a:highlight>
                <a:latin typeface="Mada"/>
                <a:ea typeface="Mada"/>
                <a:cs typeface="Mada"/>
                <a:sym typeface="Mada"/>
              </a:rPr>
              <a:t>Protective</a:t>
            </a:r>
            <a:r>
              <a:rPr b="1" lang="ar" sz="2200">
                <a:solidFill>
                  <a:schemeClr val="dk1"/>
                </a:solidFill>
                <a:highlight>
                  <a:schemeClr val="accent4"/>
                </a:highlight>
                <a:latin typeface="Mada"/>
                <a:ea typeface="Mada"/>
                <a:cs typeface="Mada"/>
                <a:sym typeface="Mada"/>
              </a:rPr>
              <a:t> factors: </a:t>
            </a:r>
            <a:endParaRPr/>
          </a:p>
        </p:txBody>
      </p:sp>
      <p:grpSp>
        <p:nvGrpSpPr>
          <p:cNvPr id="151" name="Google Shape;151;p12"/>
          <p:cNvGrpSpPr/>
          <p:nvPr/>
        </p:nvGrpSpPr>
        <p:grpSpPr>
          <a:xfrm>
            <a:off x="73300" y="4530364"/>
            <a:ext cx="3487362" cy="2944303"/>
            <a:chOff x="248750" y="4525189"/>
            <a:chExt cx="3487362" cy="2944303"/>
          </a:xfrm>
        </p:grpSpPr>
        <p:grpSp>
          <p:nvGrpSpPr>
            <p:cNvPr id="152" name="Google Shape;152;p12"/>
            <p:cNvGrpSpPr/>
            <p:nvPr/>
          </p:nvGrpSpPr>
          <p:grpSpPr>
            <a:xfrm>
              <a:off x="248750" y="4525189"/>
              <a:ext cx="3487362" cy="2944303"/>
              <a:chOff x="838206" y="2514388"/>
              <a:chExt cx="3791435" cy="3180279"/>
            </a:xfrm>
          </p:grpSpPr>
          <p:sp>
            <p:nvSpPr>
              <p:cNvPr id="153" name="Google Shape;153;p12"/>
              <p:cNvSpPr/>
              <p:nvPr/>
            </p:nvSpPr>
            <p:spPr>
              <a:xfrm>
                <a:off x="993790" y="2566250"/>
                <a:ext cx="3635851" cy="3055892"/>
              </a:xfrm>
              <a:custGeom>
                <a:rect b="b" l="l" r="r" t="t"/>
                <a:pathLst>
                  <a:path extrusionOk="0" h="20594" w="19551">
                    <a:moveTo>
                      <a:pt x="17291" y="5825"/>
                    </a:moveTo>
                    <a:cubicBezTo>
                      <a:pt x="16775" y="4427"/>
                      <a:pt x="16203" y="3011"/>
                      <a:pt x="15255" y="2050"/>
                    </a:cubicBezTo>
                    <a:cubicBezTo>
                      <a:pt x="12731" y="-554"/>
                      <a:pt x="8227" y="-257"/>
                      <a:pt x="5229" y="652"/>
                    </a:cubicBezTo>
                    <a:cubicBezTo>
                      <a:pt x="2078" y="1613"/>
                      <a:pt x="0" y="4392"/>
                      <a:pt x="0" y="8586"/>
                    </a:cubicBezTo>
                    <a:cubicBezTo>
                      <a:pt x="0" y="10805"/>
                      <a:pt x="502" y="13129"/>
                      <a:pt x="1924" y="14580"/>
                    </a:cubicBezTo>
                    <a:cubicBezTo>
                      <a:pt x="3179" y="15838"/>
                      <a:pt x="4797" y="16293"/>
                      <a:pt x="6136" y="17394"/>
                    </a:cubicBezTo>
                    <a:cubicBezTo>
                      <a:pt x="7446" y="18477"/>
                      <a:pt x="8576" y="20120"/>
                      <a:pt x="10193" y="20487"/>
                    </a:cubicBezTo>
                    <a:cubicBezTo>
                      <a:pt x="12592" y="21046"/>
                      <a:pt x="14990" y="19298"/>
                      <a:pt x="17110" y="18128"/>
                    </a:cubicBezTo>
                    <a:cubicBezTo>
                      <a:pt x="21600" y="15611"/>
                      <a:pt x="18811" y="9966"/>
                      <a:pt x="17291" y="5825"/>
                    </a:cubicBezTo>
                    <a:close/>
                  </a:path>
                </a:pathLst>
              </a:custGeom>
              <a:noFill/>
              <a:ln cap="flat" cmpd="sng" w="9525">
                <a:solidFill>
                  <a:schemeClr val="accent3"/>
                </a:solidFill>
                <a:prstDash val="solid"/>
                <a:round/>
                <a:headEnd len="sm" w="sm" type="none"/>
                <a:tailEnd len="sm" w="sm" type="none"/>
              </a:ln>
            </p:spPr>
            <p:txBody>
              <a:bodyPr anchorCtr="0" anchor="ctr" bIns="38100" lIns="38100" spcFirstLastPara="1" rIns="38100" wrap="square" tIns="38100">
                <a:noAutofit/>
              </a:bodyPr>
              <a:lstStyle/>
              <a:p>
                <a:pPr indent="-304800" lvl="0" marL="914400" rtl="0" algn="l">
                  <a:spcBef>
                    <a:spcPts val="0"/>
                  </a:spcBef>
                  <a:spcAft>
                    <a:spcPts val="0"/>
                  </a:spcAft>
                  <a:buClr>
                    <a:srgbClr val="0B5394"/>
                  </a:buClr>
                  <a:buSzPts val="1200"/>
                  <a:buFont typeface="Mada"/>
                  <a:buChar char="●"/>
                </a:pPr>
                <a:r>
                  <a:rPr b="1" lang="ar" sz="1200">
                    <a:solidFill>
                      <a:srgbClr val="0B5394"/>
                    </a:solidFill>
                    <a:latin typeface="Mada"/>
                    <a:ea typeface="Mada"/>
                    <a:cs typeface="Mada"/>
                    <a:sym typeface="Mada"/>
                  </a:rPr>
                  <a:t> non- immune individuals:</a:t>
                </a:r>
                <a:endParaRPr b="1" sz="1200">
                  <a:solidFill>
                    <a:srgbClr val="0B5394"/>
                  </a:solidFill>
                  <a:latin typeface="Mada"/>
                  <a:ea typeface="Mada"/>
                  <a:cs typeface="Mada"/>
                  <a:sym typeface="Mada"/>
                </a:endParaRPr>
              </a:p>
              <a:p>
                <a:pPr indent="0" lvl="0" marL="914400" rtl="0" algn="l">
                  <a:spcBef>
                    <a:spcPts val="0"/>
                  </a:spcBef>
                  <a:spcAft>
                    <a:spcPts val="0"/>
                  </a:spcAft>
                  <a:buClr>
                    <a:schemeClr val="dk1"/>
                  </a:buClr>
                  <a:buSzPts val="1100"/>
                  <a:buFont typeface="Arial"/>
                  <a:buNone/>
                </a:pPr>
                <a:r>
                  <a:rPr lang="ar" sz="1200">
                    <a:solidFill>
                      <a:srgbClr val="0B5394"/>
                    </a:solidFill>
                    <a:latin typeface="Mada"/>
                    <a:ea typeface="Mada"/>
                    <a:cs typeface="Mada"/>
                    <a:sym typeface="Mada"/>
                  </a:rPr>
                  <a:t>- children in any area</a:t>
                </a:r>
                <a:endParaRPr sz="1200">
                  <a:solidFill>
                    <a:srgbClr val="0B5394"/>
                  </a:solidFill>
                  <a:latin typeface="Mada"/>
                  <a:ea typeface="Mada"/>
                  <a:cs typeface="Mada"/>
                  <a:sym typeface="Mada"/>
                </a:endParaRPr>
              </a:p>
              <a:p>
                <a:pPr indent="0" lvl="0" marL="914400" rtl="0" algn="l">
                  <a:spcBef>
                    <a:spcPts val="0"/>
                  </a:spcBef>
                  <a:spcAft>
                    <a:spcPts val="0"/>
                  </a:spcAft>
                  <a:buClr>
                    <a:schemeClr val="dk1"/>
                  </a:buClr>
                  <a:buSzPts val="1100"/>
                  <a:buFont typeface="Arial"/>
                  <a:buNone/>
                </a:pPr>
                <a:r>
                  <a:rPr lang="ar" sz="1200">
                    <a:solidFill>
                      <a:srgbClr val="0B5394"/>
                    </a:solidFill>
                    <a:latin typeface="Mada"/>
                    <a:ea typeface="Mada"/>
                    <a:cs typeface="Mada"/>
                    <a:sym typeface="Mada"/>
                  </a:rPr>
                  <a:t>-adults in areas of unstable transmission</a:t>
                </a:r>
                <a:endParaRPr sz="1200">
                  <a:solidFill>
                    <a:srgbClr val="0B5394"/>
                  </a:solidFill>
                  <a:latin typeface="Mada"/>
                  <a:ea typeface="Mada"/>
                  <a:cs typeface="Mada"/>
                  <a:sym typeface="Mada"/>
                </a:endParaRPr>
              </a:p>
              <a:p>
                <a:pPr indent="0" lvl="0" marL="914400" rtl="0" algn="l">
                  <a:spcBef>
                    <a:spcPts val="0"/>
                  </a:spcBef>
                  <a:spcAft>
                    <a:spcPts val="0"/>
                  </a:spcAft>
                  <a:buClr>
                    <a:schemeClr val="dk1"/>
                  </a:buClr>
                  <a:buSzPts val="1100"/>
                  <a:buFont typeface="Arial"/>
                  <a:buNone/>
                </a:pPr>
                <a:r>
                  <a:rPr lang="ar" sz="1200">
                    <a:solidFill>
                      <a:srgbClr val="0B5394"/>
                    </a:solidFill>
                    <a:latin typeface="Mada"/>
                    <a:ea typeface="Mada"/>
                    <a:cs typeface="Mada"/>
                    <a:sym typeface="Mada"/>
                  </a:rPr>
                  <a:t>- visitors from a non- malarious region.</a:t>
                </a:r>
                <a:endParaRPr sz="1200">
                  <a:solidFill>
                    <a:srgbClr val="0B5394"/>
                  </a:solidFill>
                  <a:latin typeface="Mada"/>
                  <a:ea typeface="Mada"/>
                  <a:cs typeface="Mada"/>
                  <a:sym typeface="Mada"/>
                </a:endParaRPr>
              </a:p>
              <a:p>
                <a:pPr indent="-304800" lvl="0" marL="914400" rtl="0" algn="l">
                  <a:spcBef>
                    <a:spcPts val="0"/>
                  </a:spcBef>
                  <a:spcAft>
                    <a:spcPts val="0"/>
                  </a:spcAft>
                  <a:buClr>
                    <a:srgbClr val="0B5394"/>
                  </a:buClr>
                  <a:buSzPts val="1200"/>
                  <a:buFont typeface="Mada"/>
                  <a:buChar char="●"/>
                </a:pPr>
                <a:r>
                  <a:rPr lang="ar" sz="1200">
                    <a:solidFill>
                      <a:srgbClr val="0B5394"/>
                    </a:solidFill>
                    <a:latin typeface="Mada"/>
                    <a:ea typeface="Mada"/>
                    <a:cs typeface="Mada"/>
                    <a:sym typeface="Mada"/>
                  </a:rPr>
                  <a:t>People living </a:t>
                </a:r>
                <a:r>
                  <a:rPr b="1" lang="ar" sz="1200">
                    <a:solidFill>
                      <a:srgbClr val="0B5394"/>
                    </a:solidFill>
                    <a:latin typeface="Mada"/>
                    <a:ea typeface="Mada"/>
                    <a:cs typeface="Mada"/>
                    <a:sym typeface="Mada"/>
                  </a:rPr>
                  <a:t>near airports </a:t>
                </a:r>
                <a:r>
                  <a:rPr lang="ar" sz="1200">
                    <a:solidFill>
                      <a:srgbClr val="0B5394"/>
                    </a:solidFill>
                    <a:latin typeface="Mada"/>
                    <a:ea typeface="Mada"/>
                    <a:cs typeface="Mada"/>
                    <a:sym typeface="Mada"/>
                  </a:rPr>
                  <a:t>in Europe have acquired malaria from accidentally imported mosquitoes.</a:t>
                </a:r>
                <a:endParaRPr sz="1800">
                  <a:latin typeface="Calibri"/>
                  <a:ea typeface="Calibri"/>
                  <a:cs typeface="Calibri"/>
                  <a:sym typeface="Calibri"/>
                </a:endParaRPr>
              </a:p>
            </p:txBody>
          </p:sp>
          <p:sp>
            <p:nvSpPr>
              <p:cNvPr id="154" name="Google Shape;154;p12"/>
              <p:cNvSpPr/>
              <p:nvPr/>
            </p:nvSpPr>
            <p:spPr>
              <a:xfrm>
                <a:off x="1149380" y="2514388"/>
                <a:ext cx="3454489" cy="3180279"/>
              </a:xfrm>
              <a:custGeom>
                <a:rect b="b" l="l" r="r" t="t"/>
                <a:pathLst>
                  <a:path extrusionOk="0" h="21520" w="21570">
                    <a:moveTo>
                      <a:pt x="20516" y="8520"/>
                    </a:moveTo>
                    <a:cubicBezTo>
                      <a:pt x="20241" y="7134"/>
                      <a:pt x="19933" y="5713"/>
                      <a:pt x="19189" y="4520"/>
                    </a:cubicBezTo>
                    <a:cubicBezTo>
                      <a:pt x="18606" y="3590"/>
                      <a:pt x="17796" y="2853"/>
                      <a:pt x="16922" y="2256"/>
                    </a:cubicBezTo>
                    <a:cubicBezTo>
                      <a:pt x="15999" y="1642"/>
                      <a:pt x="14995" y="1203"/>
                      <a:pt x="13959" y="870"/>
                    </a:cubicBezTo>
                    <a:cubicBezTo>
                      <a:pt x="12906" y="536"/>
                      <a:pt x="11821" y="308"/>
                      <a:pt x="10736" y="168"/>
                    </a:cubicBezTo>
                    <a:cubicBezTo>
                      <a:pt x="9716" y="28"/>
                      <a:pt x="8696" y="-25"/>
                      <a:pt x="7660" y="10"/>
                    </a:cubicBezTo>
                    <a:cubicBezTo>
                      <a:pt x="6624" y="45"/>
                      <a:pt x="5587" y="238"/>
                      <a:pt x="4632" y="659"/>
                    </a:cubicBezTo>
                    <a:cubicBezTo>
                      <a:pt x="3742" y="1045"/>
                      <a:pt x="2916" y="1607"/>
                      <a:pt x="2236" y="2344"/>
                    </a:cubicBezTo>
                    <a:cubicBezTo>
                      <a:pt x="1523" y="3098"/>
                      <a:pt x="989" y="4028"/>
                      <a:pt x="633" y="5028"/>
                    </a:cubicBezTo>
                    <a:cubicBezTo>
                      <a:pt x="196" y="6222"/>
                      <a:pt x="-15" y="7538"/>
                      <a:pt x="1" y="8801"/>
                    </a:cubicBezTo>
                    <a:cubicBezTo>
                      <a:pt x="17" y="10117"/>
                      <a:pt x="325" y="11451"/>
                      <a:pt x="1037" y="12556"/>
                    </a:cubicBezTo>
                    <a:cubicBezTo>
                      <a:pt x="1766" y="13679"/>
                      <a:pt x="2819" y="14469"/>
                      <a:pt x="3806" y="15276"/>
                    </a:cubicBezTo>
                    <a:cubicBezTo>
                      <a:pt x="4324" y="15697"/>
                      <a:pt x="4826" y="16136"/>
                      <a:pt x="5280" y="16627"/>
                    </a:cubicBezTo>
                    <a:cubicBezTo>
                      <a:pt x="5685" y="17083"/>
                      <a:pt x="6057" y="17574"/>
                      <a:pt x="6413" y="18066"/>
                    </a:cubicBezTo>
                    <a:cubicBezTo>
                      <a:pt x="7142" y="19048"/>
                      <a:pt x="7870" y="20066"/>
                      <a:pt x="8891" y="20698"/>
                    </a:cubicBezTo>
                    <a:cubicBezTo>
                      <a:pt x="10024" y="21400"/>
                      <a:pt x="11384" y="21575"/>
                      <a:pt x="12663" y="21505"/>
                    </a:cubicBezTo>
                    <a:cubicBezTo>
                      <a:pt x="14023" y="21435"/>
                      <a:pt x="15351" y="21119"/>
                      <a:pt x="16679" y="20803"/>
                    </a:cubicBezTo>
                    <a:cubicBezTo>
                      <a:pt x="17699" y="20575"/>
                      <a:pt x="18751" y="20399"/>
                      <a:pt x="19658" y="19785"/>
                    </a:cubicBezTo>
                    <a:cubicBezTo>
                      <a:pt x="20306" y="19347"/>
                      <a:pt x="20824" y="18697"/>
                      <a:pt x="21132" y="17943"/>
                    </a:cubicBezTo>
                    <a:cubicBezTo>
                      <a:pt x="21439" y="17171"/>
                      <a:pt x="21553" y="16329"/>
                      <a:pt x="21569" y="15486"/>
                    </a:cubicBezTo>
                    <a:cubicBezTo>
                      <a:pt x="21585" y="14556"/>
                      <a:pt x="21472" y="13609"/>
                      <a:pt x="21326" y="12679"/>
                    </a:cubicBezTo>
                    <a:cubicBezTo>
                      <a:pt x="21180" y="11714"/>
                      <a:pt x="20970" y="10766"/>
                      <a:pt x="20775" y="9819"/>
                    </a:cubicBezTo>
                    <a:cubicBezTo>
                      <a:pt x="20678" y="9380"/>
                      <a:pt x="20597" y="8941"/>
                      <a:pt x="20516" y="8520"/>
                    </a:cubicBezTo>
                    <a:cubicBezTo>
                      <a:pt x="20500" y="8450"/>
                      <a:pt x="20387" y="8468"/>
                      <a:pt x="20403" y="8555"/>
                    </a:cubicBezTo>
                    <a:cubicBezTo>
                      <a:pt x="20581" y="9450"/>
                      <a:pt x="20775" y="10363"/>
                      <a:pt x="20953" y="11258"/>
                    </a:cubicBezTo>
                    <a:cubicBezTo>
                      <a:pt x="21132" y="12188"/>
                      <a:pt x="21293" y="13117"/>
                      <a:pt x="21391" y="14065"/>
                    </a:cubicBezTo>
                    <a:cubicBezTo>
                      <a:pt x="21472" y="14942"/>
                      <a:pt x="21488" y="15837"/>
                      <a:pt x="21342" y="16715"/>
                    </a:cubicBezTo>
                    <a:cubicBezTo>
                      <a:pt x="21212" y="17504"/>
                      <a:pt x="20937" y="18259"/>
                      <a:pt x="20451" y="18873"/>
                    </a:cubicBezTo>
                    <a:cubicBezTo>
                      <a:pt x="19901" y="19575"/>
                      <a:pt x="19140" y="20013"/>
                      <a:pt x="18330" y="20277"/>
                    </a:cubicBezTo>
                    <a:cubicBezTo>
                      <a:pt x="17780" y="20452"/>
                      <a:pt x="17197" y="20557"/>
                      <a:pt x="16614" y="20680"/>
                    </a:cubicBezTo>
                    <a:cubicBezTo>
                      <a:pt x="15966" y="20838"/>
                      <a:pt x="15302" y="20978"/>
                      <a:pt x="14639" y="21119"/>
                    </a:cubicBezTo>
                    <a:cubicBezTo>
                      <a:pt x="13327" y="21364"/>
                      <a:pt x="11967" y="21522"/>
                      <a:pt x="10655" y="21242"/>
                    </a:cubicBezTo>
                    <a:cubicBezTo>
                      <a:pt x="10040" y="21119"/>
                      <a:pt x="9425" y="20891"/>
                      <a:pt x="8874" y="20540"/>
                    </a:cubicBezTo>
                    <a:cubicBezTo>
                      <a:pt x="8372" y="20224"/>
                      <a:pt x="7935" y="19803"/>
                      <a:pt x="7547" y="19347"/>
                    </a:cubicBezTo>
                    <a:cubicBezTo>
                      <a:pt x="6769" y="18452"/>
                      <a:pt x="6138" y="17399"/>
                      <a:pt x="5328" y="16522"/>
                    </a:cubicBezTo>
                    <a:cubicBezTo>
                      <a:pt x="4454" y="15556"/>
                      <a:pt x="3385" y="14837"/>
                      <a:pt x="2430" y="13977"/>
                    </a:cubicBezTo>
                    <a:cubicBezTo>
                      <a:pt x="1960" y="13539"/>
                      <a:pt x="1507" y="13065"/>
                      <a:pt x="1135" y="12521"/>
                    </a:cubicBezTo>
                    <a:cubicBezTo>
                      <a:pt x="778" y="11977"/>
                      <a:pt x="519" y="11380"/>
                      <a:pt x="341" y="10731"/>
                    </a:cubicBezTo>
                    <a:cubicBezTo>
                      <a:pt x="1" y="9450"/>
                      <a:pt x="34" y="8064"/>
                      <a:pt x="260" y="6766"/>
                    </a:cubicBezTo>
                    <a:cubicBezTo>
                      <a:pt x="471" y="5643"/>
                      <a:pt x="827" y="4537"/>
                      <a:pt x="1410" y="3572"/>
                    </a:cubicBezTo>
                    <a:cubicBezTo>
                      <a:pt x="1928" y="2712"/>
                      <a:pt x="2624" y="1975"/>
                      <a:pt x="3434" y="1414"/>
                    </a:cubicBezTo>
                    <a:cubicBezTo>
                      <a:pt x="4260" y="852"/>
                      <a:pt x="5199" y="484"/>
                      <a:pt x="6154" y="291"/>
                    </a:cubicBezTo>
                    <a:cubicBezTo>
                      <a:pt x="7142" y="98"/>
                      <a:pt x="8162" y="98"/>
                      <a:pt x="9182" y="150"/>
                    </a:cubicBezTo>
                    <a:cubicBezTo>
                      <a:pt x="10234" y="203"/>
                      <a:pt x="11303" y="343"/>
                      <a:pt x="12339" y="572"/>
                    </a:cubicBezTo>
                    <a:cubicBezTo>
                      <a:pt x="13408" y="800"/>
                      <a:pt x="14461" y="1133"/>
                      <a:pt x="15448" y="1589"/>
                    </a:cubicBezTo>
                    <a:cubicBezTo>
                      <a:pt x="16387" y="2028"/>
                      <a:pt x="17294" y="2589"/>
                      <a:pt x="18055" y="3344"/>
                    </a:cubicBezTo>
                    <a:cubicBezTo>
                      <a:pt x="18444" y="3730"/>
                      <a:pt x="18800" y="4151"/>
                      <a:pt x="19091" y="4625"/>
                    </a:cubicBezTo>
                    <a:cubicBezTo>
                      <a:pt x="19448" y="5221"/>
                      <a:pt x="19707" y="5888"/>
                      <a:pt x="19917" y="6555"/>
                    </a:cubicBezTo>
                    <a:cubicBezTo>
                      <a:pt x="20111" y="7204"/>
                      <a:pt x="20257" y="7871"/>
                      <a:pt x="20371" y="8538"/>
                    </a:cubicBezTo>
                    <a:cubicBezTo>
                      <a:pt x="20419" y="8626"/>
                      <a:pt x="20532" y="8590"/>
                      <a:pt x="20516" y="8520"/>
                    </a:cubicBezTo>
                    <a:close/>
                  </a:path>
                </a:pathLst>
              </a:custGeom>
              <a:solidFill>
                <a:schemeClr val="accent1"/>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12"/>
              <p:cNvSpPr/>
              <p:nvPr/>
            </p:nvSpPr>
            <p:spPr>
              <a:xfrm>
                <a:off x="838206" y="3097714"/>
                <a:ext cx="854100" cy="1239300"/>
              </a:xfrm>
              <a:prstGeom prst="ellipse">
                <a:avLst/>
              </a:prstGeom>
              <a:solidFill>
                <a:srgbClr val="FFFFFF"/>
              </a:solidFill>
              <a:ln>
                <a:noFill/>
              </a:ln>
              <a:effectLst>
                <a:outerShdw blurRad="139700" sx="102000" rotWithShape="0" algn="tl" dir="2700000" dist="38100" sy="102000">
                  <a:srgbClr val="000000">
                    <a:alpha val="2667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156" name="Google Shape;156;p12"/>
            <p:cNvPicPr preferRelativeResize="0"/>
            <p:nvPr/>
          </p:nvPicPr>
          <p:blipFill>
            <a:blip r:embed="rId3">
              <a:alphaModFix/>
            </a:blip>
            <a:stretch>
              <a:fillRect/>
            </a:stretch>
          </p:blipFill>
          <p:spPr>
            <a:xfrm>
              <a:off x="343265" y="5251543"/>
              <a:ext cx="546725" cy="777973"/>
            </a:xfrm>
            <a:prstGeom prst="rect">
              <a:avLst/>
            </a:prstGeom>
            <a:noFill/>
            <a:ln>
              <a:noFill/>
            </a:ln>
          </p:spPr>
        </p:pic>
      </p:grpSp>
      <p:sp>
        <p:nvSpPr>
          <p:cNvPr id="157" name="Google Shape;157;p12"/>
          <p:cNvSpPr/>
          <p:nvPr/>
        </p:nvSpPr>
        <p:spPr>
          <a:xfrm>
            <a:off x="3619057" y="5076105"/>
            <a:ext cx="785700" cy="1147447"/>
          </a:xfrm>
          <a:prstGeom prst="ellipse">
            <a:avLst/>
          </a:prstGeom>
          <a:solidFill>
            <a:srgbClr val="FFFFFF"/>
          </a:solidFill>
          <a:ln>
            <a:noFill/>
          </a:ln>
          <a:effectLst>
            <a:outerShdw blurRad="139700" sx="102000" rotWithShape="0" algn="tl" dir="2700000" dist="38100" sy="102000">
              <a:srgbClr val="000000">
                <a:alpha val="2667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8" name="Google Shape;158;p12"/>
          <p:cNvPicPr preferRelativeResize="0"/>
          <p:nvPr/>
        </p:nvPicPr>
        <p:blipFill>
          <a:blip r:embed="rId4">
            <a:alphaModFix/>
          </a:blip>
          <a:stretch>
            <a:fillRect/>
          </a:stretch>
        </p:blipFill>
        <p:spPr>
          <a:xfrm>
            <a:off x="3738538" y="5282157"/>
            <a:ext cx="546725" cy="777973"/>
          </a:xfrm>
          <a:prstGeom prst="rect">
            <a:avLst/>
          </a:prstGeom>
          <a:noFill/>
          <a:ln>
            <a:noFill/>
          </a:ln>
        </p:spPr>
      </p:pic>
      <p:sp>
        <p:nvSpPr>
          <p:cNvPr id="159" name="Google Shape;159;p12"/>
          <p:cNvSpPr txBox="1"/>
          <p:nvPr/>
        </p:nvSpPr>
        <p:spPr>
          <a:xfrm>
            <a:off x="317499" y="2313326"/>
            <a:ext cx="670800" cy="9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5500">
                <a:solidFill>
                  <a:srgbClr val="674EA7"/>
                </a:solidFill>
                <a:latin typeface="Mada"/>
                <a:ea typeface="Mada"/>
                <a:cs typeface="Mada"/>
                <a:sym typeface="Mada"/>
              </a:rPr>
              <a:t>3</a:t>
            </a:r>
            <a:endParaRPr b="1" sz="5500">
              <a:solidFill>
                <a:srgbClr val="674EA7"/>
              </a:solidFill>
              <a:latin typeface="Mada"/>
              <a:ea typeface="Mada"/>
              <a:cs typeface="Mada"/>
              <a:sym typeface="Mada"/>
            </a:endParaRPr>
          </a:p>
        </p:txBody>
      </p:sp>
      <p:sp>
        <p:nvSpPr>
          <p:cNvPr id="160" name="Google Shape;160;p12"/>
          <p:cNvSpPr/>
          <p:nvPr/>
        </p:nvSpPr>
        <p:spPr>
          <a:xfrm>
            <a:off x="664525" y="1499450"/>
            <a:ext cx="3208500" cy="496200"/>
          </a:xfrm>
          <a:prstGeom prst="roundRect">
            <a:avLst>
              <a:gd fmla="val 31063"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 name="Google Shape;161;p12"/>
          <p:cNvGrpSpPr/>
          <p:nvPr/>
        </p:nvGrpSpPr>
        <p:grpSpPr>
          <a:xfrm>
            <a:off x="247500" y="904850"/>
            <a:ext cx="4197000" cy="1097800"/>
            <a:chOff x="247500" y="904850"/>
            <a:chExt cx="4197000" cy="1097800"/>
          </a:xfrm>
        </p:grpSpPr>
        <p:sp>
          <p:nvSpPr>
            <p:cNvPr id="162" name="Google Shape;162;p12"/>
            <p:cNvSpPr txBox="1"/>
            <p:nvPr/>
          </p:nvSpPr>
          <p:spPr>
            <a:xfrm>
              <a:off x="247500" y="904850"/>
              <a:ext cx="4197000" cy="2127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Modes of Transmission </a:t>
              </a:r>
              <a:endParaRPr b="1" sz="2200">
                <a:highlight>
                  <a:schemeClr val="accent4"/>
                </a:highlight>
                <a:latin typeface="Mada"/>
                <a:ea typeface="Mada"/>
                <a:cs typeface="Mada"/>
                <a:sym typeface="Mada"/>
              </a:endParaRPr>
            </a:p>
          </p:txBody>
        </p:sp>
        <p:sp>
          <p:nvSpPr>
            <p:cNvPr id="163" name="Google Shape;163;p12"/>
            <p:cNvSpPr txBox="1"/>
            <p:nvPr/>
          </p:nvSpPr>
          <p:spPr>
            <a:xfrm>
              <a:off x="513925" y="1315650"/>
              <a:ext cx="3208500" cy="687000"/>
            </a:xfrm>
            <a:prstGeom prst="rect">
              <a:avLst/>
            </a:prstGeom>
            <a:noFill/>
            <a:ln>
              <a:noFill/>
            </a:ln>
          </p:spPr>
          <p:txBody>
            <a:bodyPr anchorCtr="0" anchor="t" bIns="232875" lIns="232875" spcFirstLastPara="1" rIns="232875" wrap="square" tIns="232875">
              <a:noAutofit/>
            </a:bodyPr>
            <a:lstStyle/>
            <a:p>
              <a:pPr indent="0" lvl="0" marL="0" rtl="0" algn="ctr">
                <a:spcBef>
                  <a:spcPts val="0"/>
                </a:spcBef>
                <a:spcAft>
                  <a:spcPts val="0"/>
                </a:spcAft>
                <a:buNone/>
              </a:pPr>
              <a:r>
                <a:rPr lang="ar" sz="1200">
                  <a:latin typeface="Mada"/>
                  <a:ea typeface="Mada"/>
                  <a:cs typeface="Mada"/>
                  <a:sym typeface="Mada"/>
                </a:rPr>
                <a:t>Human to Human by </a:t>
              </a:r>
              <a:r>
                <a:rPr b="1" lang="ar" sz="1200">
                  <a:latin typeface="Mada"/>
                  <a:ea typeface="Mada"/>
                  <a:cs typeface="Mada"/>
                  <a:sym typeface="Mada"/>
                </a:rPr>
                <a:t>anopheles mosquito</a:t>
              </a:r>
              <a:r>
                <a:rPr lang="ar" sz="1200">
                  <a:latin typeface="Mada"/>
                  <a:ea typeface="Mada"/>
                  <a:cs typeface="Mada"/>
                  <a:sym typeface="Mada"/>
                </a:rPr>
                <a:t> (between dusk and dawn)</a:t>
              </a:r>
              <a:endParaRPr sz="1200">
                <a:latin typeface="Mada"/>
                <a:ea typeface="Mada"/>
                <a:cs typeface="Mada"/>
                <a:sym typeface="Mada"/>
              </a:endParaRPr>
            </a:p>
            <a:p>
              <a:pPr indent="0" lvl="0" marL="0" rtl="0" algn="ctr">
                <a:spcBef>
                  <a:spcPts val="0"/>
                </a:spcBef>
                <a:spcAft>
                  <a:spcPts val="0"/>
                </a:spcAft>
                <a:buNone/>
              </a:pPr>
              <a:r>
                <a:t/>
              </a:r>
              <a:endParaRPr sz="900">
                <a:solidFill>
                  <a:srgbClr val="000000"/>
                </a:solidFill>
                <a:latin typeface="Mada"/>
                <a:ea typeface="Mada"/>
                <a:cs typeface="Mada"/>
                <a:sym typeface="Mada"/>
              </a:endParaRPr>
            </a:p>
          </p:txBody>
        </p:sp>
      </p:grpSp>
      <p:sp>
        <p:nvSpPr>
          <p:cNvPr id="164" name="Google Shape;164;p12"/>
          <p:cNvSpPr/>
          <p:nvPr/>
        </p:nvSpPr>
        <p:spPr>
          <a:xfrm>
            <a:off x="664525" y="2066900"/>
            <a:ext cx="2804100" cy="496200"/>
          </a:xfrm>
          <a:prstGeom prst="roundRect">
            <a:avLst>
              <a:gd fmla="val 31063"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2"/>
          <p:cNvSpPr/>
          <p:nvPr/>
        </p:nvSpPr>
        <p:spPr>
          <a:xfrm>
            <a:off x="664525" y="3187800"/>
            <a:ext cx="1866600" cy="496200"/>
          </a:xfrm>
          <a:prstGeom prst="roundRect">
            <a:avLst>
              <a:gd fmla="val 31063"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2"/>
          <p:cNvSpPr txBox="1"/>
          <p:nvPr/>
        </p:nvSpPr>
        <p:spPr>
          <a:xfrm>
            <a:off x="722275" y="2105400"/>
            <a:ext cx="26016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Blood transfusion </a:t>
            </a:r>
            <a:endParaRPr/>
          </a:p>
        </p:txBody>
      </p:sp>
      <p:sp>
        <p:nvSpPr>
          <p:cNvPr id="167" name="Google Shape;167;p12"/>
          <p:cNvSpPr txBox="1"/>
          <p:nvPr/>
        </p:nvSpPr>
        <p:spPr>
          <a:xfrm>
            <a:off x="664525" y="3233300"/>
            <a:ext cx="17358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Congenital </a:t>
            </a:r>
            <a:endParaRPr/>
          </a:p>
        </p:txBody>
      </p:sp>
      <p:sp>
        <p:nvSpPr>
          <p:cNvPr id="168" name="Google Shape;168;p12"/>
          <p:cNvSpPr txBox="1"/>
          <p:nvPr/>
        </p:nvSpPr>
        <p:spPr>
          <a:xfrm>
            <a:off x="664525" y="2669350"/>
            <a:ext cx="21792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Contaminated needles </a:t>
            </a:r>
            <a:endParaRPr/>
          </a:p>
        </p:txBody>
      </p:sp>
      <p:grpSp>
        <p:nvGrpSpPr>
          <p:cNvPr id="169" name="Google Shape;169;p12"/>
          <p:cNvGrpSpPr/>
          <p:nvPr/>
        </p:nvGrpSpPr>
        <p:grpSpPr>
          <a:xfrm>
            <a:off x="455224" y="7658440"/>
            <a:ext cx="6649551" cy="1886860"/>
            <a:chOff x="512049" y="4343690"/>
            <a:chExt cx="6649551" cy="1886860"/>
          </a:xfrm>
        </p:grpSpPr>
        <p:grpSp>
          <p:nvGrpSpPr>
            <p:cNvPr id="170" name="Google Shape;170;p12"/>
            <p:cNvGrpSpPr/>
            <p:nvPr/>
          </p:nvGrpSpPr>
          <p:grpSpPr>
            <a:xfrm>
              <a:off x="4328997" y="4343690"/>
              <a:ext cx="1336703" cy="718901"/>
              <a:chOff x="4328997" y="4343690"/>
              <a:chExt cx="1336703" cy="718901"/>
            </a:xfrm>
          </p:grpSpPr>
          <p:grpSp>
            <p:nvGrpSpPr>
              <p:cNvPr id="171" name="Google Shape;171;p12"/>
              <p:cNvGrpSpPr/>
              <p:nvPr/>
            </p:nvGrpSpPr>
            <p:grpSpPr>
              <a:xfrm rot="10800000">
                <a:off x="4328997" y="4343690"/>
                <a:ext cx="1336494" cy="718901"/>
                <a:chOff x="735226" y="4050810"/>
                <a:chExt cx="2108700" cy="1890352"/>
              </a:xfrm>
            </p:grpSpPr>
            <p:sp>
              <p:nvSpPr>
                <p:cNvPr id="172" name="Google Shape;172;p12"/>
                <p:cNvSpPr/>
                <p:nvPr/>
              </p:nvSpPr>
              <p:spPr>
                <a:xfrm rot="-5400000">
                  <a:off x="1501450" y="4096560"/>
                  <a:ext cx="576000" cy="484500"/>
                </a:xfrm>
                <a:prstGeom prst="rightArrow">
                  <a:avLst>
                    <a:gd fmla="val 50000" name="adj1"/>
                    <a:gd fmla="val 54388" name="adj2"/>
                  </a:avLst>
                </a:prstGeom>
                <a:solidFill>
                  <a:srgbClr val="8E7C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73" name="Google Shape;173;p12"/>
                <p:cNvSpPr/>
                <p:nvPr/>
              </p:nvSpPr>
              <p:spPr>
                <a:xfrm>
                  <a:off x="735226" y="4422262"/>
                  <a:ext cx="2108700" cy="1518900"/>
                </a:xfrm>
                <a:prstGeom prst="roundRect">
                  <a:avLst>
                    <a:gd fmla="val 16667" name="adj"/>
                  </a:avLst>
                </a:prstGeom>
                <a:solidFill>
                  <a:srgbClr val="FFFFFF"/>
                </a:solidFill>
                <a:ln cap="flat" cmpd="sng" w="63500">
                  <a:solidFill>
                    <a:srgbClr val="8E7C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174" name="Google Shape;174;p12"/>
              <p:cNvSpPr txBox="1"/>
              <p:nvPr/>
            </p:nvSpPr>
            <p:spPr>
              <a:xfrm>
                <a:off x="4329500" y="4395560"/>
                <a:ext cx="1336200" cy="496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i="1" lang="ar" sz="1200">
                    <a:solidFill>
                      <a:schemeClr val="dk1"/>
                    </a:solidFill>
                    <a:latin typeface="Mada"/>
                    <a:ea typeface="Mada"/>
                    <a:cs typeface="Mada"/>
                    <a:sym typeface="Mada"/>
                  </a:rPr>
                  <a:t>P. Malariae (Pm)</a:t>
                </a:r>
                <a:endParaRPr b="1" i="0" sz="1000" u="none" cap="none" strike="noStrike">
                  <a:solidFill>
                    <a:srgbClr val="3F3F3F"/>
                  </a:solidFill>
                  <a:latin typeface="Alegreya"/>
                  <a:ea typeface="Alegreya"/>
                  <a:cs typeface="Alegreya"/>
                  <a:sym typeface="Alegreya"/>
                </a:endParaRPr>
              </a:p>
            </p:txBody>
          </p:sp>
        </p:grpSp>
        <p:grpSp>
          <p:nvGrpSpPr>
            <p:cNvPr id="175" name="Google Shape;175;p12"/>
            <p:cNvGrpSpPr/>
            <p:nvPr/>
          </p:nvGrpSpPr>
          <p:grpSpPr>
            <a:xfrm>
              <a:off x="512049" y="4350854"/>
              <a:ext cx="6649551" cy="1879696"/>
              <a:chOff x="512049" y="4350854"/>
              <a:chExt cx="6649551" cy="1879696"/>
            </a:xfrm>
          </p:grpSpPr>
          <p:grpSp>
            <p:nvGrpSpPr>
              <p:cNvPr id="176" name="Google Shape;176;p12"/>
              <p:cNvGrpSpPr/>
              <p:nvPr/>
            </p:nvGrpSpPr>
            <p:grpSpPr>
              <a:xfrm>
                <a:off x="3153842" y="5246607"/>
                <a:ext cx="1336494" cy="719014"/>
                <a:chOff x="3517708" y="4050810"/>
                <a:chExt cx="2108700" cy="1890650"/>
              </a:xfrm>
            </p:grpSpPr>
            <p:sp>
              <p:nvSpPr>
                <p:cNvPr id="177" name="Google Shape;177;p12"/>
                <p:cNvSpPr/>
                <p:nvPr/>
              </p:nvSpPr>
              <p:spPr>
                <a:xfrm rot="-5400000">
                  <a:off x="4283934" y="4096560"/>
                  <a:ext cx="576000" cy="484500"/>
                </a:xfrm>
                <a:prstGeom prst="rightArrow">
                  <a:avLst>
                    <a:gd fmla="val 50000" name="adj1"/>
                    <a:gd fmla="val 54388" name="adj2"/>
                  </a:avLst>
                </a:prstGeom>
                <a:solidFill>
                  <a:srgbClr val="B4A7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78" name="Google Shape;178;p12"/>
                <p:cNvSpPr/>
                <p:nvPr/>
              </p:nvSpPr>
              <p:spPr>
                <a:xfrm>
                  <a:off x="3517708" y="4422260"/>
                  <a:ext cx="2108700" cy="1519200"/>
                </a:xfrm>
                <a:prstGeom prst="roundRect">
                  <a:avLst>
                    <a:gd fmla="val 16667" name="adj"/>
                  </a:avLst>
                </a:prstGeom>
                <a:solidFill>
                  <a:srgbClr val="FFFFFF"/>
                </a:solidFill>
                <a:ln cap="flat" cmpd="sng" w="6350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179" name="Google Shape;179;p12"/>
              <p:cNvGrpSpPr/>
              <p:nvPr/>
            </p:nvGrpSpPr>
            <p:grpSpPr>
              <a:xfrm>
                <a:off x="512049" y="4350854"/>
                <a:ext cx="6649551" cy="1879696"/>
                <a:chOff x="512049" y="4350854"/>
                <a:chExt cx="6649551" cy="1879696"/>
              </a:xfrm>
            </p:grpSpPr>
            <p:grpSp>
              <p:nvGrpSpPr>
                <p:cNvPr id="180" name="Google Shape;180;p12"/>
                <p:cNvGrpSpPr/>
                <p:nvPr/>
              </p:nvGrpSpPr>
              <p:grpSpPr>
                <a:xfrm>
                  <a:off x="5291636" y="5246630"/>
                  <a:ext cx="1634104" cy="983919"/>
                  <a:chOff x="2811644" y="4050810"/>
                  <a:chExt cx="3141300" cy="2587219"/>
                </a:xfrm>
              </p:grpSpPr>
              <p:sp>
                <p:nvSpPr>
                  <p:cNvPr id="181" name="Google Shape;181;p12"/>
                  <p:cNvSpPr/>
                  <p:nvPr/>
                </p:nvSpPr>
                <p:spPr>
                  <a:xfrm rot="-5400000">
                    <a:off x="4283934" y="4096560"/>
                    <a:ext cx="576000" cy="484500"/>
                  </a:xfrm>
                  <a:prstGeom prst="rightArrow">
                    <a:avLst>
                      <a:gd fmla="val 50000" name="adj1"/>
                      <a:gd fmla="val 54388" name="adj2"/>
                    </a:avLst>
                  </a:prstGeom>
                  <a:solidFill>
                    <a:srgbClr val="674E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82" name="Google Shape;182;p12"/>
                  <p:cNvSpPr/>
                  <p:nvPr/>
                </p:nvSpPr>
                <p:spPr>
                  <a:xfrm>
                    <a:off x="2811644" y="4422229"/>
                    <a:ext cx="3141300" cy="2215800"/>
                  </a:xfrm>
                  <a:prstGeom prst="roundRect">
                    <a:avLst>
                      <a:gd fmla="val 16667" name="adj"/>
                    </a:avLst>
                  </a:prstGeom>
                  <a:solidFill>
                    <a:srgbClr val="FFFFFF"/>
                  </a:solidFill>
                  <a:ln cap="flat" cmpd="sng" w="63500">
                    <a:solidFill>
                      <a:srgbClr val="674E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183" name="Google Shape;183;p12"/>
                <p:cNvSpPr txBox="1"/>
                <p:nvPr/>
              </p:nvSpPr>
              <p:spPr>
                <a:xfrm>
                  <a:off x="5086200" y="5434200"/>
                  <a:ext cx="2075400" cy="719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Zoonotic malaria: </a:t>
                  </a:r>
                  <a:endParaRPr sz="1200">
                    <a:solidFill>
                      <a:schemeClr val="dk1"/>
                    </a:solidFill>
                    <a:latin typeface="Mada"/>
                    <a:ea typeface="Mada"/>
                    <a:cs typeface="Mada"/>
                    <a:sym typeface="Mada"/>
                  </a:endParaRPr>
                </a:p>
                <a:p>
                  <a:pPr indent="0" lvl="0" marL="0" rtl="0" algn="ctr">
                    <a:spcBef>
                      <a:spcPts val="0"/>
                    </a:spcBef>
                    <a:spcAft>
                      <a:spcPts val="0"/>
                    </a:spcAft>
                    <a:buNone/>
                  </a:pPr>
                  <a:r>
                    <a:rPr b="1" lang="ar" sz="1200">
                      <a:solidFill>
                        <a:schemeClr val="dk1"/>
                      </a:solidFill>
                      <a:latin typeface="Mada"/>
                      <a:ea typeface="Mada"/>
                      <a:cs typeface="Mada"/>
                      <a:sym typeface="Mada"/>
                    </a:rPr>
                    <a:t> </a:t>
                  </a:r>
                  <a:r>
                    <a:rPr b="1" i="1" lang="ar" sz="1200">
                      <a:solidFill>
                        <a:schemeClr val="dk1"/>
                      </a:solidFill>
                      <a:latin typeface="Mada"/>
                      <a:ea typeface="Mada"/>
                      <a:cs typeface="Mada"/>
                      <a:sym typeface="Mada"/>
                    </a:rPr>
                    <a:t>P. Knowlesi (Pk)</a:t>
                  </a:r>
                  <a:r>
                    <a:rPr i="1" lang="ar" sz="1200">
                      <a:solidFill>
                        <a:schemeClr val="dk1"/>
                      </a:solidFill>
                      <a:latin typeface="Mada"/>
                      <a:ea typeface="Mada"/>
                      <a:cs typeface="Mada"/>
                      <a:sym typeface="Mada"/>
                    </a:rPr>
                    <a:t>, </a:t>
                  </a:r>
                  <a:endParaRPr i="1" sz="1200">
                    <a:solidFill>
                      <a:schemeClr val="dk1"/>
                    </a:solidFill>
                    <a:latin typeface="Mada"/>
                    <a:ea typeface="Mada"/>
                    <a:cs typeface="Mada"/>
                    <a:sym typeface="Mada"/>
                  </a:endParaRPr>
                </a:p>
                <a:p>
                  <a:pPr indent="0" lvl="0" marL="0" rtl="0" algn="ctr">
                    <a:spcBef>
                      <a:spcPts val="0"/>
                    </a:spcBef>
                    <a:spcAft>
                      <a:spcPts val="0"/>
                    </a:spcAft>
                    <a:buNone/>
                  </a:pPr>
                  <a:r>
                    <a:rPr b="1" i="1" lang="ar" sz="1200">
                      <a:solidFill>
                        <a:schemeClr val="dk1"/>
                      </a:solidFill>
                      <a:latin typeface="Mada"/>
                      <a:ea typeface="Mada"/>
                      <a:cs typeface="Mada"/>
                      <a:sym typeface="Mada"/>
                    </a:rPr>
                    <a:t>P. Simium (Ps)</a:t>
                  </a:r>
                  <a:endParaRPr b="1" i="1" sz="1200">
                    <a:solidFill>
                      <a:schemeClr val="dk1"/>
                    </a:solidFill>
                    <a:latin typeface="Mada"/>
                    <a:ea typeface="Mada"/>
                    <a:cs typeface="Mada"/>
                    <a:sym typeface="Mada"/>
                  </a:endParaRPr>
                </a:p>
              </p:txBody>
            </p:sp>
            <p:grpSp>
              <p:nvGrpSpPr>
                <p:cNvPr id="184" name="Google Shape;184;p12"/>
                <p:cNvGrpSpPr/>
                <p:nvPr/>
              </p:nvGrpSpPr>
              <p:grpSpPr>
                <a:xfrm>
                  <a:off x="512049" y="4350854"/>
                  <a:ext cx="6536700" cy="1879673"/>
                  <a:chOff x="512049" y="4350854"/>
                  <a:chExt cx="6536700" cy="1879673"/>
                </a:xfrm>
              </p:grpSpPr>
              <p:cxnSp>
                <p:nvCxnSpPr>
                  <p:cNvPr id="185" name="Google Shape;185;p12"/>
                  <p:cNvCxnSpPr/>
                  <p:nvPr/>
                </p:nvCxnSpPr>
                <p:spPr>
                  <a:xfrm>
                    <a:off x="512049" y="5168401"/>
                    <a:ext cx="6536700" cy="0"/>
                  </a:xfrm>
                  <a:prstGeom prst="straightConnector1">
                    <a:avLst/>
                  </a:prstGeom>
                  <a:noFill/>
                  <a:ln cap="flat" cmpd="sng" w="63500">
                    <a:solidFill>
                      <a:srgbClr val="D9D9D9"/>
                    </a:solidFill>
                    <a:prstDash val="solid"/>
                    <a:miter lim="800000"/>
                    <a:headEnd len="med" w="med" type="oval"/>
                    <a:tailEnd len="med" w="med" type="triangle"/>
                  </a:ln>
                </p:spPr>
              </p:cxnSp>
              <p:grpSp>
                <p:nvGrpSpPr>
                  <p:cNvPr id="186" name="Google Shape;186;p12"/>
                  <p:cNvGrpSpPr/>
                  <p:nvPr/>
                </p:nvGrpSpPr>
                <p:grpSpPr>
                  <a:xfrm rot="10800000">
                    <a:off x="1977086" y="4350854"/>
                    <a:ext cx="1336494" cy="718901"/>
                    <a:chOff x="735226" y="4050810"/>
                    <a:chExt cx="2108700" cy="1890352"/>
                  </a:xfrm>
                </p:grpSpPr>
                <p:sp>
                  <p:nvSpPr>
                    <p:cNvPr id="187" name="Google Shape;187;p12"/>
                    <p:cNvSpPr/>
                    <p:nvPr/>
                  </p:nvSpPr>
                  <p:spPr>
                    <a:xfrm rot="-5400000">
                      <a:off x="1501450" y="4096560"/>
                      <a:ext cx="576000" cy="484500"/>
                    </a:xfrm>
                    <a:prstGeom prst="rightArrow">
                      <a:avLst>
                        <a:gd fmla="val 50000" name="adj1"/>
                        <a:gd fmla="val 54388" name="adj2"/>
                      </a:avLst>
                    </a:pr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88" name="Google Shape;188;p12"/>
                    <p:cNvSpPr/>
                    <p:nvPr/>
                  </p:nvSpPr>
                  <p:spPr>
                    <a:xfrm>
                      <a:off x="735226" y="4422262"/>
                      <a:ext cx="2108700" cy="1518900"/>
                    </a:xfrm>
                    <a:prstGeom prst="roundRect">
                      <a:avLst>
                        <a:gd fmla="val 16667" name="adj"/>
                      </a:avLst>
                    </a:prstGeom>
                    <a:solidFill>
                      <a:srgbClr val="FFFFFF"/>
                    </a:solidFill>
                    <a:ln cap="flat" cmpd="sng" w="63500">
                      <a:solidFill>
                        <a:srgbClr val="D9D2E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189" name="Google Shape;189;p12"/>
                  <p:cNvSpPr txBox="1"/>
                  <p:nvPr/>
                </p:nvSpPr>
                <p:spPr>
                  <a:xfrm>
                    <a:off x="1977400" y="4395010"/>
                    <a:ext cx="1336200" cy="496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i="1" lang="ar" sz="1200">
                        <a:solidFill>
                          <a:schemeClr val="dk1"/>
                        </a:solidFill>
                        <a:latin typeface="Mada"/>
                        <a:ea typeface="Mada"/>
                        <a:cs typeface="Mada"/>
                        <a:sym typeface="Mada"/>
                      </a:rPr>
                      <a:t>P. Vivax (Pv)</a:t>
                    </a:r>
                    <a:endParaRPr b="1" i="0" sz="1000" u="none" cap="none" strike="noStrike">
                      <a:solidFill>
                        <a:srgbClr val="3F3F3F"/>
                      </a:solidFill>
                      <a:latin typeface="Alegreya"/>
                      <a:ea typeface="Alegreya"/>
                      <a:cs typeface="Alegreya"/>
                      <a:sym typeface="Alegreya"/>
                    </a:endParaRPr>
                  </a:p>
                </p:txBody>
              </p:sp>
              <p:grpSp>
                <p:nvGrpSpPr>
                  <p:cNvPr id="190" name="Google Shape;190;p12"/>
                  <p:cNvGrpSpPr/>
                  <p:nvPr/>
                </p:nvGrpSpPr>
                <p:grpSpPr>
                  <a:xfrm>
                    <a:off x="678749" y="5246607"/>
                    <a:ext cx="1554965" cy="983919"/>
                    <a:chOff x="541371" y="4050810"/>
                    <a:chExt cx="2453400" cy="2587219"/>
                  </a:xfrm>
                </p:grpSpPr>
                <p:sp>
                  <p:nvSpPr>
                    <p:cNvPr id="191" name="Google Shape;191;p12"/>
                    <p:cNvSpPr/>
                    <p:nvPr/>
                  </p:nvSpPr>
                  <p:spPr>
                    <a:xfrm rot="-5400000">
                      <a:off x="1501450" y="4096560"/>
                      <a:ext cx="576000" cy="484500"/>
                    </a:xfrm>
                    <a:prstGeom prst="rightArrow">
                      <a:avLst>
                        <a:gd fmla="val 50000" name="adj1"/>
                        <a:gd fmla="val 54388" name="adj2"/>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92" name="Google Shape;192;p12"/>
                    <p:cNvSpPr/>
                    <p:nvPr/>
                  </p:nvSpPr>
                  <p:spPr>
                    <a:xfrm>
                      <a:off x="541371" y="4422229"/>
                      <a:ext cx="2453400" cy="2215800"/>
                    </a:xfrm>
                    <a:prstGeom prst="roundRect">
                      <a:avLst>
                        <a:gd fmla="val 16667" name="adj"/>
                      </a:avLst>
                    </a:prstGeom>
                    <a:solidFill>
                      <a:srgbClr val="FFFFFF"/>
                    </a:solidFill>
                    <a:ln cap="flat" cmpd="sng" w="63500">
                      <a:solidFill>
                        <a:srgbClr val="EFEF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193" name="Google Shape;193;p12"/>
                  <p:cNvSpPr txBox="1"/>
                  <p:nvPr/>
                </p:nvSpPr>
                <p:spPr>
                  <a:xfrm>
                    <a:off x="542100" y="5434100"/>
                    <a:ext cx="1740000" cy="774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1" lang="ar" sz="1200">
                        <a:latin typeface="Mada"/>
                        <a:ea typeface="Mada"/>
                        <a:cs typeface="Mada"/>
                        <a:sym typeface="Mada"/>
                      </a:rPr>
                      <a:t>Plasmodium Falciparum</a:t>
                    </a:r>
                    <a:r>
                      <a:rPr b="1" lang="ar" sz="1200">
                        <a:latin typeface="Mada"/>
                        <a:ea typeface="Mada"/>
                        <a:cs typeface="Mada"/>
                        <a:sym typeface="Mada"/>
                      </a:rPr>
                      <a:t> </a:t>
                    </a:r>
                    <a:r>
                      <a:rPr b="1" i="1" lang="ar" sz="1200">
                        <a:latin typeface="Mada"/>
                        <a:ea typeface="Mada"/>
                        <a:cs typeface="Mada"/>
                        <a:sym typeface="Mada"/>
                      </a:rPr>
                      <a:t>(Pf)</a:t>
                    </a:r>
                    <a:r>
                      <a:rPr b="1" lang="ar" sz="1200">
                        <a:latin typeface="Mada"/>
                        <a:ea typeface="Mada"/>
                        <a:cs typeface="Mada"/>
                        <a:sym typeface="Mada"/>
                      </a:rPr>
                      <a:t>: </a:t>
                    </a:r>
                    <a:endParaRPr b="1" sz="1200">
                      <a:latin typeface="Mada"/>
                      <a:ea typeface="Mada"/>
                      <a:cs typeface="Mada"/>
                      <a:sym typeface="Mada"/>
                    </a:endParaRPr>
                  </a:p>
                  <a:p>
                    <a:pPr indent="0" lvl="0" marL="0" marR="0" rtl="0" algn="ctr">
                      <a:lnSpc>
                        <a:spcPct val="100000"/>
                      </a:lnSpc>
                      <a:spcBef>
                        <a:spcPts val="0"/>
                      </a:spcBef>
                      <a:spcAft>
                        <a:spcPts val="0"/>
                      </a:spcAft>
                      <a:buNone/>
                    </a:pPr>
                    <a:r>
                      <a:rPr lang="ar" sz="1200">
                        <a:latin typeface="Mada"/>
                        <a:ea typeface="Mada"/>
                        <a:cs typeface="Mada"/>
                        <a:sym typeface="Mada"/>
                      </a:rPr>
                      <a:t>The most serious </a:t>
                    </a:r>
                    <a:r>
                      <a:rPr lang="ar" sz="1200">
                        <a:solidFill>
                          <a:srgbClr val="6AA84F"/>
                        </a:solidFill>
                        <a:latin typeface="Mada"/>
                        <a:ea typeface="Mada"/>
                        <a:cs typeface="Mada"/>
                        <a:sym typeface="Mada"/>
                      </a:rPr>
                      <a:t>and common</a:t>
                    </a:r>
                    <a:endParaRPr b="1" sz="1200">
                      <a:latin typeface="Mada"/>
                      <a:ea typeface="Mada"/>
                      <a:cs typeface="Mada"/>
                      <a:sym typeface="Mada"/>
                    </a:endParaRPr>
                  </a:p>
                </p:txBody>
              </p:sp>
              <p:sp>
                <p:nvSpPr>
                  <p:cNvPr id="194" name="Google Shape;194;p12"/>
                  <p:cNvSpPr/>
                  <p:nvPr/>
                </p:nvSpPr>
                <p:spPr>
                  <a:xfrm>
                    <a:off x="1203179" y="5100342"/>
                    <a:ext cx="532500" cy="1290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01</a:t>
                    </a:r>
                    <a:endParaRPr i="0" sz="1600" u="none" cap="none" strike="noStrike">
                      <a:solidFill>
                        <a:srgbClr val="FFFFFF"/>
                      </a:solidFill>
                      <a:latin typeface="Mada"/>
                      <a:ea typeface="Mada"/>
                      <a:cs typeface="Mada"/>
                      <a:sym typeface="Mada"/>
                    </a:endParaRPr>
                  </a:p>
                </p:txBody>
              </p:sp>
              <p:sp>
                <p:nvSpPr>
                  <p:cNvPr id="195" name="Google Shape;195;p12"/>
                  <p:cNvSpPr txBox="1"/>
                  <p:nvPr/>
                </p:nvSpPr>
                <p:spPr>
                  <a:xfrm>
                    <a:off x="2372306" y="5096299"/>
                    <a:ext cx="540300" cy="129000"/>
                  </a:xfrm>
                  <a:prstGeom prst="rect">
                    <a:avLst/>
                  </a:pr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02</a:t>
                    </a:r>
                    <a:endParaRPr b="1" i="0" sz="1600" u="none" cap="none" strike="noStrike">
                      <a:solidFill>
                        <a:srgbClr val="FFFFFF"/>
                      </a:solidFill>
                      <a:latin typeface="Mada"/>
                      <a:ea typeface="Mada"/>
                      <a:cs typeface="Mada"/>
                      <a:sym typeface="Mada"/>
                    </a:endParaRPr>
                  </a:p>
                </p:txBody>
              </p:sp>
              <p:sp>
                <p:nvSpPr>
                  <p:cNvPr id="196" name="Google Shape;196;p12"/>
                  <p:cNvSpPr txBox="1"/>
                  <p:nvPr/>
                </p:nvSpPr>
                <p:spPr>
                  <a:xfrm>
                    <a:off x="3549258" y="5096299"/>
                    <a:ext cx="540300" cy="129000"/>
                  </a:xfrm>
                  <a:prstGeom prst="rect">
                    <a:avLst/>
                  </a:prstGeom>
                  <a:solidFill>
                    <a:srgbClr val="B4A7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03</a:t>
                    </a:r>
                    <a:endParaRPr b="1" i="0" sz="1600" u="none" cap="none" strike="noStrike">
                      <a:solidFill>
                        <a:srgbClr val="FFFFFF"/>
                      </a:solidFill>
                      <a:latin typeface="Mada"/>
                      <a:ea typeface="Mada"/>
                      <a:cs typeface="Mada"/>
                      <a:sym typeface="Mada"/>
                    </a:endParaRPr>
                  </a:p>
                </p:txBody>
              </p:sp>
              <p:sp>
                <p:nvSpPr>
                  <p:cNvPr id="197" name="Google Shape;197;p12"/>
                  <p:cNvSpPr txBox="1"/>
                  <p:nvPr/>
                </p:nvSpPr>
                <p:spPr>
                  <a:xfrm>
                    <a:off x="3186250" y="5434106"/>
                    <a:ext cx="1292400" cy="496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i="1" lang="ar" sz="1200">
                        <a:solidFill>
                          <a:schemeClr val="dk1"/>
                        </a:solidFill>
                        <a:latin typeface="Mada"/>
                        <a:ea typeface="Mada"/>
                        <a:cs typeface="Mada"/>
                        <a:sym typeface="Mada"/>
                      </a:rPr>
                      <a:t>P. Ovale (Po)</a:t>
                    </a:r>
                    <a:endParaRPr b="1" i="0" sz="1000" u="none" cap="none" strike="noStrike">
                      <a:solidFill>
                        <a:srgbClr val="3F3F3F"/>
                      </a:solidFill>
                      <a:latin typeface="Alegreya"/>
                      <a:ea typeface="Alegreya"/>
                      <a:cs typeface="Alegreya"/>
                      <a:sym typeface="Alegreya"/>
                    </a:endParaRPr>
                  </a:p>
                </p:txBody>
              </p:sp>
              <p:sp>
                <p:nvSpPr>
                  <p:cNvPr id="198" name="Google Shape;198;p12"/>
                  <p:cNvSpPr txBox="1"/>
                  <p:nvPr/>
                </p:nvSpPr>
                <p:spPr>
                  <a:xfrm>
                    <a:off x="4726209" y="5096299"/>
                    <a:ext cx="540300" cy="129000"/>
                  </a:xfrm>
                  <a:prstGeom prst="rect">
                    <a:avLst/>
                  </a:prstGeom>
                  <a:solidFill>
                    <a:srgbClr val="8E7C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04</a:t>
                    </a:r>
                    <a:endParaRPr b="1" i="0" sz="1600" u="none" cap="none" strike="noStrike">
                      <a:solidFill>
                        <a:srgbClr val="FFFFFF"/>
                      </a:solidFill>
                      <a:latin typeface="Mada"/>
                      <a:ea typeface="Mada"/>
                      <a:cs typeface="Mada"/>
                      <a:sym typeface="Mada"/>
                    </a:endParaRPr>
                  </a:p>
                </p:txBody>
              </p:sp>
              <p:sp>
                <p:nvSpPr>
                  <p:cNvPr id="199" name="Google Shape;199;p12"/>
                  <p:cNvSpPr txBox="1"/>
                  <p:nvPr/>
                </p:nvSpPr>
                <p:spPr>
                  <a:xfrm>
                    <a:off x="5903161" y="5100343"/>
                    <a:ext cx="540300" cy="129000"/>
                  </a:xfrm>
                  <a:prstGeom prst="rect">
                    <a:avLst/>
                  </a:prstGeom>
                  <a:solidFill>
                    <a:srgbClr val="674E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05</a:t>
                    </a:r>
                    <a:endParaRPr b="1" i="0" sz="1600" u="none" cap="none" strike="noStrike">
                      <a:solidFill>
                        <a:srgbClr val="FFFFFF"/>
                      </a:solidFill>
                      <a:latin typeface="Mada"/>
                      <a:ea typeface="Mada"/>
                      <a:cs typeface="Mada"/>
                      <a:sym typeface="Mada"/>
                    </a:endParaRPr>
                  </a:p>
                </p:txBody>
              </p:sp>
            </p:grpSp>
          </p:grpSp>
        </p:grpSp>
      </p:grpSp>
      <p:grpSp>
        <p:nvGrpSpPr>
          <p:cNvPr id="200" name="Google Shape;200;p12"/>
          <p:cNvGrpSpPr/>
          <p:nvPr/>
        </p:nvGrpSpPr>
        <p:grpSpPr>
          <a:xfrm>
            <a:off x="317501" y="1235682"/>
            <a:ext cx="670806" cy="2627959"/>
            <a:chOff x="317501" y="1235682"/>
            <a:chExt cx="670806" cy="2627959"/>
          </a:xfrm>
        </p:grpSpPr>
        <p:sp>
          <p:nvSpPr>
            <p:cNvPr id="201" name="Google Shape;201;p12"/>
            <p:cNvSpPr txBox="1"/>
            <p:nvPr/>
          </p:nvSpPr>
          <p:spPr>
            <a:xfrm>
              <a:off x="317506" y="1235682"/>
              <a:ext cx="670800" cy="9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5500">
                  <a:solidFill>
                    <a:srgbClr val="674EA7"/>
                  </a:solidFill>
                  <a:latin typeface="Mada"/>
                  <a:ea typeface="Mada"/>
                  <a:cs typeface="Mada"/>
                  <a:sym typeface="Mada"/>
                </a:rPr>
                <a:t>1</a:t>
              </a:r>
              <a:endParaRPr b="1" sz="5500">
                <a:solidFill>
                  <a:srgbClr val="674EA7"/>
                </a:solidFill>
                <a:latin typeface="Mada"/>
                <a:ea typeface="Mada"/>
                <a:cs typeface="Mada"/>
                <a:sym typeface="Mada"/>
              </a:endParaRPr>
            </a:p>
          </p:txBody>
        </p:sp>
        <p:sp>
          <p:nvSpPr>
            <p:cNvPr id="202" name="Google Shape;202;p12"/>
            <p:cNvSpPr txBox="1"/>
            <p:nvPr/>
          </p:nvSpPr>
          <p:spPr>
            <a:xfrm>
              <a:off x="317501" y="1770200"/>
              <a:ext cx="670800" cy="9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5500">
                  <a:solidFill>
                    <a:srgbClr val="8E7CC3"/>
                  </a:solidFill>
                  <a:latin typeface="Mada"/>
                  <a:ea typeface="Mada"/>
                  <a:cs typeface="Mada"/>
                  <a:sym typeface="Mada"/>
                </a:rPr>
                <a:t>2</a:t>
              </a:r>
              <a:endParaRPr b="1" sz="5500">
                <a:solidFill>
                  <a:srgbClr val="8E7CC3"/>
                </a:solidFill>
                <a:latin typeface="Mada"/>
                <a:ea typeface="Mada"/>
                <a:cs typeface="Mada"/>
                <a:sym typeface="Mada"/>
              </a:endParaRPr>
            </a:p>
          </p:txBody>
        </p:sp>
        <p:sp>
          <p:nvSpPr>
            <p:cNvPr id="203" name="Google Shape;203;p12"/>
            <p:cNvSpPr txBox="1"/>
            <p:nvPr/>
          </p:nvSpPr>
          <p:spPr>
            <a:xfrm>
              <a:off x="317508" y="2872141"/>
              <a:ext cx="670800" cy="9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5500">
                  <a:solidFill>
                    <a:srgbClr val="8E7CC3"/>
                  </a:solidFill>
                  <a:latin typeface="Mada"/>
                  <a:ea typeface="Mada"/>
                  <a:cs typeface="Mada"/>
                  <a:sym typeface="Mada"/>
                </a:rPr>
                <a:t>4</a:t>
              </a:r>
              <a:endParaRPr b="1" sz="5500">
                <a:solidFill>
                  <a:srgbClr val="8E7CC3"/>
                </a:solidFill>
                <a:latin typeface="Mada"/>
                <a:ea typeface="Mada"/>
                <a:cs typeface="Mada"/>
                <a:sym typeface="Mada"/>
              </a:endParaRPr>
            </a:p>
          </p:txBody>
        </p:sp>
      </p:grpSp>
      <p:sp>
        <p:nvSpPr>
          <p:cNvPr id="204" name="Google Shape;204;p12"/>
          <p:cNvSpPr txBox="1"/>
          <p:nvPr/>
        </p:nvSpPr>
        <p:spPr>
          <a:xfrm>
            <a:off x="0" y="9729075"/>
            <a:ext cx="7365600" cy="9915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0B5394"/>
              </a:buClr>
              <a:buSzPts val="900"/>
              <a:buFont typeface="Mada"/>
              <a:buChar char="●"/>
            </a:pPr>
            <a:r>
              <a:rPr lang="ar" sz="900">
                <a:solidFill>
                  <a:srgbClr val="0B5394"/>
                </a:solidFill>
                <a:latin typeface="Mada"/>
                <a:ea typeface="Mada"/>
                <a:cs typeface="Mada"/>
                <a:sym typeface="Mada"/>
              </a:rPr>
              <a:t>P. vivax and P. ovale may persist in liver cells as dormant forms, hypnozoites, capable of developing into merozoites months or years later. Thus the first attack of clinical malaria may occur long after the patient has left the endemic area, and the disease may relapse after treatment if drugs that kill only the erythrocytic stage of the parasite are given. </a:t>
            </a:r>
            <a:endParaRPr sz="900">
              <a:solidFill>
                <a:srgbClr val="0B5394"/>
              </a:solidFill>
              <a:latin typeface="Mada"/>
              <a:ea typeface="Mada"/>
              <a:cs typeface="Mada"/>
              <a:sym typeface="Mada"/>
            </a:endParaRPr>
          </a:p>
          <a:p>
            <a:pPr indent="-285750" lvl="0" marL="457200" rtl="0" algn="l">
              <a:spcBef>
                <a:spcPts val="0"/>
              </a:spcBef>
              <a:spcAft>
                <a:spcPts val="0"/>
              </a:spcAft>
              <a:buClr>
                <a:srgbClr val="0B5394"/>
              </a:buClr>
              <a:buSzPts val="900"/>
              <a:buFont typeface="Mada"/>
              <a:buChar char="●"/>
            </a:pPr>
            <a:r>
              <a:rPr lang="ar" sz="900">
                <a:solidFill>
                  <a:srgbClr val="0B5394"/>
                </a:solidFill>
                <a:latin typeface="Mada"/>
                <a:ea typeface="Mada"/>
                <a:cs typeface="Mada"/>
                <a:sym typeface="Mada"/>
              </a:rPr>
              <a:t>P. falciparum and P. malariae have no persistent exo-erythrocytic phase but recrudescence</a:t>
            </a:r>
            <a:endParaRPr sz="900">
              <a:solidFill>
                <a:srgbClr val="999999"/>
              </a:solidFill>
              <a:highlight>
                <a:schemeClr val="lt1"/>
              </a:highlight>
              <a:latin typeface="Mada"/>
              <a:ea typeface="Mada"/>
              <a:cs typeface="Mada"/>
              <a:sym typeface="Mada"/>
            </a:endParaRPr>
          </a:p>
          <a:p>
            <a:pPr indent="-285750" lvl="0" marL="457200" rtl="0" algn="l">
              <a:spcBef>
                <a:spcPts val="0"/>
              </a:spcBef>
              <a:spcAft>
                <a:spcPts val="0"/>
              </a:spcAft>
              <a:buSzPts val="900"/>
              <a:buFont typeface="Mada"/>
              <a:buAutoNum type="arabicPeriod"/>
            </a:pPr>
            <a:r>
              <a:rPr lang="ar" sz="900">
                <a:solidFill>
                  <a:srgbClr val="999999"/>
                </a:solidFill>
                <a:highlight>
                  <a:schemeClr val="lt1"/>
                </a:highlight>
                <a:latin typeface="Mada"/>
                <a:ea typeface="Mada"/>
                <a:cs typeface="Mada"/>
                <a:sym typeface="Mada"/>
              </a:rPr>
              <a:t>The Duffy blood group antigen serves not only as blood group antigen, but also as a receptor for a family of proinflammatory cytokines termed chemokines, and as a </a:t>
            </a:r>
            <a:r>
              <a:rPr b="1" lang="ar" sz="900">
                <a:solidFill>
                  <a:srgbClr val="999999"/>
                </a:solidFill>
                <a:highlight>
                  <a:schemeClr val="lt1"/>
                </a:highlight>
                <a:latin typeface="Mada"/>
                <a:ea typeface="Mada"/>
                <a:cs typeface="Mada"/>
                <a:sym typeface="Mada"/>
              </a:rPr>
              <a:t>receptor for Plasmodium vivax malaria parasites.</a:t>
            </a:r>
            <a:r>
              <a:rPr b="1" lang="ar" sz="900">
                <a:solidFill>
                  <a:srgbClr val="0B5394"/>
                </a:solidFill>
                <a:latin typeface="Mada"/>
                <a:ea typeface="Mada"/>
                <a:cs typeface="Mada"/>
                <a:sym typeface="Mada"/>
              </a:rPr>
              <a:t> </a:t>
            </a:r>
            <a:endParaRPr b="1" sz="900">
              <a:solidFill>
                <a:srgbClr val="999999"/>
              </a:solidFill>
              <a:latin typeface="Mada"/>
              <a:ea typeface="Mada"/>
              <a:cs typeface="Mada"/>
              <a:sym typeface="Mada"/>
            </a:endParaRPr>
          </a:p>
        </p:txBody>
      </p:sp>
      <p:pic>
        <p:nvPicPr>
          <p:cNvPr id="205" name="Google Shape;205;p12"/>
          <p:cNvPicPr preferRelativeResize="0"/>
          <p:nvPr/>
        </p:nvPicPr>
        <p:blipFill rotWithShape="1">
          <a:blip r:embed="rId5">
            <a:alphaModFix/>
          </a:blip>
          <a:srcRect b="13926" l="0" r="0" t="0"/>
          <a:stretch/>
        </p:blipFill>
        <p:spPr>
          <a:xfrm>
            <a:off x="4106725" y="1197362"/>
            <a:ext cx="2842668" cy="2486638"/>
          </a:xfrm>
          <a:prstGeom prst="rect">
            <a:avLst/>
          </a:prstGeom>
          <a:noFill/>
          <a:ln>
            <a:noFill/>
          </a:ln>
        </p:spPr>
      </p:pic>
      <p:sp>
        <p:nvSpPr>
          <p:cNvPr id="206" name="Google Shape;206;p12"/>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Malaria</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p:nvPr/>
        </p:nvSpPr>
        <p:spPr>
          <a:xfrm>
            <a:off x="389525" y="6718125"/>
            <a:ext cx="6844200" cy="3231900"/>
          </a:xfrm>
          <a:prstGeom prst="round1Rect">
            <a:avLst>
              <a:gd fmla="val 17120" name="adj"/>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p:nvPr/>
        </p:nvSpPr>
        <p:spPr>
          <a:xfrm>
            <a:off x="944725" y="6507002"/>
            <a:ext cx="2641500" cy="412200"/>
          </a:xfrm>
          <a:prstGeom prst="chevron">
            <a:avLst>
              <a:gd fmla="val 50000" name="adj"/>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ar" sz="1200">
                <a:solidFill>
                  <a:srgbClr val="FFFFFF"/>
                </a:solidFill>
                <a:latin typeface="Mada"/>
                <a:ea typeface="Mada"/>
                <a:cs typeface="Mada"/>
                <a:sym typeface="Mada"/>
              </a:rPr>
              <a:t>Plasmodium Vivax</a:t>
            </a:r>
            <a:endParaRPr b="1" sz="1200">
              <a:solidFill>
                <a:srgbClr val="FFFFFF"/>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p:txBody>
      </p:sp>
      <p:pic>
        <p:nvPicPr>
          <p:cNvPr id="213" name="Google Shape;213;p13"/>
          <p:cNvPicPr preferRelativeResize="0"/>
          <p:nvPr/>
        </p:nvPicPr>
        <p:blipFill rotWithShape="1">
          <a:blip r:embed="rId3">
            <a:alphaModFix/>
          </a:blip>
          <a:srcRect b="53729" l="0" r="0" t="0"/>
          <a:stretch/>
        </p:blipFill>
        <p:spPr>
          <a:xfrm>
            <a:off x="5904564" y="3132324"/>
            <a:ext cx="1201824" cy="825023"/>
          </a:xfrm>
          <a:prstGeom prst="rect">
            <a:avLst/>
          </a:prstGeom>
          <a:noFill/>
          <a:ln cap="flat" cmpd="sng" w="19050">
            <a:solidFill>
              <a:schemeClr val="accent3"/>
            </a:solidFill>
            <a:prstDash val="solid"/>
            <a:round/>
            <a:headEnd len="sm" w="sm" type="none"/>
            <a:tailEnd len="sm" w="sm" type="none"/>
          </a:ln>
        </p:spPr>
      </p:pic>
      <p:pic>
        <p:nvPicPr>
          <p:cNvPr id="214" name="Google Shape;214;p13"/>
          <p:cNvPicPr preferRelativeResize="0"/>
          <p:nvPr/>
        </p:nvPicPr>
        <p:blipFill rotWithShape="1">
          <a:blip r:embed="rId3">
            <a:alphaModFix/>
          </a:blip>
          <a:srcRect b="53729" l="0" r="0" t="0"/>
          <a:stretch/>
        </p:blipFill>
        <p:spPr>
          <a:xfrm>
            <a:off x="5904564" y="3132324"/>
            <a:ext cx="1201824" cy="825023"/>
          </a:xfrm>
          <a:prstGeom prst="rect">
            <a:avLst/>
          </a:prstGeom>
          <a:noFill/>
          <a:ln cap="flat" cmpd="sng" w="19050">
            <a:solidFill>
              <a:schemeClr val="accent3"/>
            </a:solidFill>
            <a:prstDash val="solid"/>
            <a:round/>
            <a:headEnd len="sm" w="sm" type="none"/>
            <a:tailEnd len="sm" w="sm" type="none"/>
          </a:ln>
        </p:spPr>
      </p:pic>
      <p:grpSp>
        <p:nvGrpSpPr>
          <p:cNvPr id="215" name="Google Shape;215;p13"/>
          <p:cNvGrpSpPr/>
          <p:nvPr/>
        </p:nvGrpSpPr>
        <p:grpSpPr>
          <a:xfrm>
            <a:off x="348000" y="600218"/>
            <a:ext cx="6864001" cy="5735532"/>
            <a:chOff x="347999" y="815982"/>
            <a:chExt cx="6864001" cy="5520243"/>
          </a:xfrm>
        </p:grpSpPr>
        <p:sp>
          <p:nvSpPr>
            <p:cNvPr id="216" name="Google Shape;216;p13"/>
            <p:cNvSpPr/>
            <p:nvPr/>
          </p:nvSpPr>
          <p:spPr>
            <a:xfrm>
              <a:off x="367800" y="1289025"/>
              <a:ext cx="6844200" cy="5047200"/>
            </a:xfrm>
            <a:prstGeom prst="round1Rect">
              <a:avLst>
                <a:gd fmla="val 20632" name="adj"/>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
            <p:cNvSpPr/>
            <p:nvPr/>
          </p:nvSpPr>
          <p:spPr>
            <a:xfrm>
              <a:off x="923000" y="1077896"/>
              <a:ext cx="2641500" cy="412200"/>
            </a:xfrm>
            <a:prstGeom prst="chevron">
              <a:avLst>
                <a:gd fmla="val 50000" name="adj"/>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ar" sz="1200">
                  <a:solidFill>
                    <a:srgbClr val="FFFFFF"/>
                  </a:solidFill>
                  <a:latin typeface="Mada"/>
                  <a:ea typeface="Mada"/>
                  <a:cs typeface="Mada"/>
                  <a:sym typeface="Mada"/>
                </a:rPr>
                <a:t>Plasmodium Falciparum</a:t>
              </a:r>
              <a:r>
                <a:rPr b="1" baseline="30000" lang="ar" sz="1200">
                  <a:solidFill>
                    <a:srgbClr val="FFFFFF"/>
                  </a:solidFill>
                  <a:latin typeface="Mada"/>
                  <a:ea typeface="Mada"/>
                  <a:cs typeface="Mada"/>
                  <a:sym typeface="Mada"/>
                </a:rPr>
                <a:t>1</a:t>
              </a:r>
              <a:endParaRPr b="1" baseline="30000" sz="1200">
                <a:solidFill>
                  <a:srgbClr val="FFFFFF"/>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p:txBody>
        </p:sp>
        <p:sp>
          <p:nvSpPr>
            <p:cNvPr id="218" name="Google Shape;218;p13"/>
            <p:cNvSpPr/>
            <p:nvPr/>
          </p:nvSpPr>
          <p:spPr>
            <a:xfrm rot="2700000">
              <a:off x="485073" y="953056"/>
              <a:ext cx="661852" cy="661852"/>
            </a:xfrm>
            <a:prstGeom prst="teardrop">
              <a:avLst>
                <a:gd fmla="val 10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3"/>
            <p:cNvSpPr txBox="1"/>
            <p:nvPr/>
          </p:nvSpPr>
          <p:spPr>
            <a:xfrm>
              <a:off x="588124" y="927191"/>
              <a:ext cx="499200" cy="71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000">
                  <a:solidFill>
                    <a:schemeClr val="accent1"/>
                  </a:solidFill>
                  <a:latin typeface="Mada"/>
                  <a:ea typeface="Mada"/>
                  <a:cs typeface="Mada"/>
                  <a:sym typeface="Mada"/>
                </a:rPr>
                <a:t>1</a:t>
              </a:r>
              <a:endParaRPr b="1" sz="5000">
                <a:solidFill>
                  <a:schemeClr val="accent1"/>
                </a:solidFill>
                <a:latin typeface="Mada"/>
                <a:ea typeface="Mada"/>
                <a:cs typeface="Mada"/>
                <a:sym typeface="Mada"/>
              </a:endParaRPr>
            </a:p>
          </p:txBody>
        </p:sp>
      </p:grpSp>
      <p:sp>
        <p:nvSpPr>
          <p:cNvPr id="220" name="Google Shape;220;p13"/>
          <p:cNvSpPr/>
          <p:nvPr/>
        </p:nvSpPr>
        <p:spPr>
          <a:xfrm>
            <a:off x="5917050" y="3132325"/>
            <a:ext cx="171900" cy="178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rgbClr val="FFFFFF"/>
              </a:solidFill>
            </a:endParaRPr>
          </a:p>
        </p:txBody>
      </p:sp>
      <p:pic>
        <p:nvPicPr>
          <p:cNvPr id="221" name="Google Shape;221;p13"/>
          <p:cNvPicPr preferRelativeResize="0"/>
          <p:nvPr/>
        </p:nvPicPr>
        <p:blipFill rotWithShape="1">
          <a:blip r:embed="rId4">
            <a:alphaModFix/>
          </a:blip>
          <a:srcRect b="68942" l="0" r="2638" t="0"/>
          <a:stretch/>
        </p:blipFill>
        <p:spPr>
          <a:xfrm>
            <a:off x="5898426" y="6919200"/>
            <a:ext cx="1146450" cy="837430"/>
          </a:xfrm>
          <a:prstGeom prst="rect">
            <a:avLst/>
          </a:prstGeom>
          <a:noFill/>
          <a:ln cap="flat" cmpd="sng" w="19050">
            <a:solidFill>
              <a:schemeClr val="accent3"/>
            </a:solidFill>
            <a:prstDash val="solid"/>
            <a:round/>
            <a:headEnd len="sm" w="sm" type="none"/>
            <a:tailEnd len="sm" w="sm" type="none"/>
          </a:ln>
        </p:spPr>
      </p:pic>
      <p:sp>
        <p:nvSpPr>
          <p:cNvPr id="222" name="Google Shape;222;p13"/>
          <p:cNvSpPr txBox="1"/>
          <p:nvPr>
            <p:ph idx="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223" name="Google Shape;223;p1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224" name="Google Shape;224;p13"/>
          <p:cNvCxnSpPr/>
          <p:nvPr/>
        </p:nvCxnSpPr>
        <p:spPr>
          <a:xfrm rot="10800000">
            <a:off x="-37600" y="10129825"/>
            <a:ext cx="7612800" cy="0"/>
          </a:xfrm>
          <a:prstGeom prst="straightConnector1">
            <a:avLst/>
          </a:prstGeom>
          <a:noFill/>
          <a:ln cap="flat" cmpd="sng" w="28575">
            <a:solidFill>
              <a:schemeClr val="accent3"/>
            </a:solidFill>
            <a:prstDash val="dot"/>
            <a:round/>
            <a:headEnd len="med" w="med" type="none"/>
            <a:tailEnd len="med" w="med" type="none"/>
          </a:ln>
        </p:spPr>
      </p:cxnSp>
      <p:pic>
        <p:nvPicPr>
          <p:cNvPr id="225" name="Google Shape;225;p13"/>
          <p:cNvPicPr preferRelativeResize="0"/>
          <p:nvPr/>
        </p:nvPicPr>
        <p:blipFill rotWithShape="1">
          <a:blip r:embed="rId4">
            <a:alphaModFix/>
          </a:blip>
          <a:srcRect b="1422" l="0" r="2638" t="67519"/>
          <a:stretch/>
        </p:blipFill>
        <p:spPr>
          <a:xfrm>
            <a:off x="5898437" y="8644517"/>
            <a:ext cx="1146450" cy="879542"/>
          </a:xfrm>
          <a:prstGeom prst="rect">
            <a:avLst/>
          </a:prstGeom>
          <a:noFill/>
          <a:ln cap="flat" cmpd="sng" w="19050">
            <a:solidFill>
              <a:schemeClr val="accent3"/>
            </a:solidFill>
            <a:prstDash val="solid"/>
            <a:round/>
            <a:headEnd len="sm" w="sm" type="none"/>
            <a:tailEnd len="sm" w="sm" type="none"/>
          </a:ln>
        </p:spPr>
      </p:pic>
      <p:sp>
        <p:nvSpPr>
          <p:cNvPr id="226" name="Google Shape;226;p13"/>
          <p:cNvSpPr txBox="1"/>
          <p:nvPr/>
        </p:nvSpPr>
        <p:spPr>
          <a:xfrm>
            <a:off x="218700" y="1224450"/>
            <a:ext cx="6826200" cy="1603200"/>
          </a:xfrm>
          <a:prstGeom prst="rect">
            <a:avLst/>
          </a:prstGeom>
          <a:noFill/>
          <a:ln>
            <a:noFill/>
          </a:ln>
        </p:spPr>
        <p:txBody>
          <a:bodyPr anchorCtr="0" anchor="t" bIns="232875" lIns="232875" spcFirstLastPara="1" rIns="232875" wrap="square" tIns="232875">
            <a:noAutofit/>
          </a:bodyPr>
          <a:lstStyle/>
          <a:p>
            <a:pPr indent="-304800" lvl="0" marL="457200" rtl="0" algn="l">
              <a:spcBef>
                <a:spcPts val="0"/>
              </a:spcBef>
              <a:spcAft>
                <a:spcPts val="0"/>
              </a:spcAft>
              <a:buClr>
                <a:schemeClr val="accent2"/>
              </a:buClr>
              <a:buSzPts val="1200"/>
              <a:buFont typeface="Mada"/>
              <a:buChar char="❖"/>
            </a:pPr>
            <a:r>
              <a:rPr b="1" lang="ar" sz="1200">
                <a:solidFill>
                  <a:schemeClr val="accent2"/>
                </a:solidFill>
                <a:latin typeface="Mada"/>
                <a:ea typeface="Mada"/>
                <a:cs typeface="Mada"/>
                <a:sym typeface="Mada"/>
              </a:rPr>
              <a:t>General Information:</a:t>
            </a:r>
            <a:endParaRPr b="1" sz="1200">
              <a:solidFill>
                <a:schemeClr val="accent2"/>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Most </a:t>
            </a:r>
            <a:r>
              <a:rPr b="1" lang="ar" sz="1200">
                <a:latin typeface="Mada"/>
                <a:ea typeface="Mada"/>
                <a:cs typeface="Mada"/>
                <a:sym typeface="Mada"/>
              </a:rPr>
              <a:t>highly pathogenic</a:t>
            </a:r>
            <a:r>
              <a:rPr lang="ar" sz="1200">
                <a:latin typeface="Mada"/>
                <a:ea typeface="Mada"/>
                <a:cs typeface="Mada"/>
                <a:sym typeface="Mada"/>
              </a:rPr>
              <a:t> species.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Resistant</a:t>
            </a:r>
            <a:r>
              <a:rPr lang="ar" sz="1200">
                <a:latin typeface="Mada"/>
                <a:ea typeface="Mada"/>
                <a:cs typeface="Mada"/>
                <a:sym typeface="Mada"/>
              </a:rPr>
              <a:t> to many antimalarial drugs.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The species that causes the </a:t>
            </a:r>
            <a:r>
              <a:rPr b="1" lang="ar" sz="1200">
                <a:latin typeface="Mada"/>
                <a:ea typeface="Mada"/>
                <a:cs typeface="Mada"/>
                <a:sym typeface="Mada"/>
              </a:rPr>
              <a:t>most morbidity and mortality</a:t>
            </a:r>
            <a:r>
              <a:rPr lang="ar" sz="1200">
                <a:latin typeface="Mada"/>
                <a:ea typeface="Mada"/>
                <a:cs typeface="Mada"/>
                <a:sym typeface="Mada"/>
              </a:rPr>
              <a:t> worldwide.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Represents the major cause of malaria in </a:t>
            </a:r>
            <a:r>
              <a:rPr b="1" lang="ar" sz="1200">
                <a:latin typeface="Mada"/>
                <a:ea typeface="Mada"/>
                <a:cs typeface="Mada"/>
                <a:sym typeface="Mada"/>
              </a:rPr>
              <a:t>tropical</a:t>
            </a:r>
            <a:r>
              <a:rPr lang="ar" sz="1200">
                <a:latin typeface="Mada"/>
                <a:ea typeface="Mada"/>
                <a:cs typeface="Mada"/>
                <a:sym typeface="Mada"/>
              </a:rPr>
              <a:t> countries.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Responsible for the sporadic great regional </a:t>
            </a:r>
            <a:r>
              <a:rPr b="1" lang="ar" sz="1200">
                <a:latin typeface="Mada"/>
                <a:ea typeface="Mada"/>
                <a:cs typeface="Mada"/>
                <a:sym typeface="Mada"/>
              </a:rPr>
              <a:t>pandemics</a:t>
            </a:r>
            <a:r>
              <a:rPr lang="ar" sz="1200">
                <a:latin typeface="Mada"/>
                <a:ea typeface="Mada"/>
                <a:cs typeface="Mada"/>
                <a:sym typeface="Mada"/>
              </a:rPr>
              <a:t> that sometimes occur in </a:t>
            </a:r>
            <a:r>
              <a:rPr b="1" lang="ar" sz="1200">
                <a:latin typeface="Mada"/>
                <a:ea typeface="Mada"/>
                <a:cs typeface="Mada"/>
                <a:sym typeface="Mada"/>
              </a:rPr>
              <a:t>subtropics</a:t>
            </a:r>
            <a:r>
              <a:rPr lang="ar" sz="1200">
                <a:latin typeface="Mada"/>
                <a:ea typeface="Mada"/>
                <a:cs typeface="Mada"/>
                <a:sym typeface="Mada"/>
              </a:rPr>
              <a:t>.</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900">
              <a:solidFill>
                <a:srgbClr val="000000"/>
              </a:solidFill>
              <a:latin typeface="Mada"/>
              <a:ea typeface="Mada"/>
              <a:cs typeface="Mada"/>
              <a:sym typeface="Mada"/>
            </a:endParaRPr>
          </a:p>
        </p:txBody>
      </p:sp>
      <p:pic>
        <p:nvPicPr>
          <p:cNvPr id="227" name="Google Shape;227;p13"/>
          <p:cNvPicPr preferRelativeResize="0"/>
          <p:nvPr/>
        </p:nvPicPr>
        <p:blipFill rotWithShape="1">
          <a:blip r:embed="rId4">
            <a:alphaModFix/>
          </a:blip>
          <a:srcRect b="34497" l="0" r="2638" t="35182"/>
          <a:stretch/>
        </p:blipFill>
        <p:spPr>
          <a:xfrm>
            <a:off x="5898425" y="7791800"/>
            <a:ext cx="1146450" cy="817550"/>
          </a:xfrm>
          <a:prstGeom prst="rect">
            <a:avLst/>
          </a:prstGeom>
          <a:noFill/>
          <a:ln cap="flat" cmpd="sng" w="19050">
            <a:solidFill>
              <a:schemeClr val="accent3"/>
            </a:solidFill>
            <a:prstDash val="solid"/>
            <a:round/>
            <a:headEnd len="sm" w="sm" type="none"/>
            <a:tailEnd len="sm" w="sm" type="none"/>
          </a:ln>
        </p:spPr>
      </p:pic>
      <p:sp>
        <p:nvSpPr>
          <p:cNvPr id="228" name="Google Shape;228;p13"/>
          <p:cNvSpPr/>
          <p:nvPr/>
        </p:nvSpPr>
        <p:spPr>
          <a:xfrm>
            <a:off x="6483429" y="7361290"/>
            <a:ext cx="181500" cy="108600"/>
          </a:xfrm>
          <a:prstGeom prst="ellipse">
            <a:avLst/>
          </a:prstGeom>
          <a:noFill/>
          <a:ln cap="flat" cmpd="sng" w="19050">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9" name="Google Shape;229;p13"/>
          <p:cNvPicPr preferRelativeResize="0"/>
          <p:nvPr/>
        </p:nvPicPr>
        <p:blipFill rotWithShape="1">
          <a:blip r:embed="rId3">
            <a:alphaModFix/>
          </a:blip>
          <a:srcRect b="0" l="0" r="0" t="51590"/>
          <a:stretch/>
        </p:blipFill>
        <p:spPr>
          <a:xfrm>
            <a:off x="5904576" y="4014722"/>
            <a:ext cx="1201824" cy="863164"/>
          </a:xfrm>
          <a:prstGeom prst="rect">
            <a:avLst/>
          </a:prstGeom>
          <a:noFill/>
          <a:ln cap="flat" cmpd="sng" w="19050">
            <a:solidFill>
              <a:schemeClr val="accent3"/>
            </a:solidFill>
            <a:prstDash val="solid"/>
            <a:round/>
            <a:headEnd len="sm" w="sm" type="none"/>
            <a:tailEnd len="sm" w="sm" type="none"/>
          </a:ln>
        </p:spPr>
      </p:pic>
      <p:cxnSp>
        <p:nvCxnSpPr>
          <p:cNvPr id="230" name="Google Shape;230;p13"/>
          <p:cNvCxnSpPr/>
          <p:nvPr/>
        </p:nvCxnSpPr>
        <p:spPr>
          <a:xfrm>
            <a:off x="6238009" y="3643745"/>
            <a:ext cx="121200" cy="66000"/>
          </a:xfrm>
          <a:prstGeom prst="straightConnector1">
            <a:avLst/>
          </a:prstGeom>
          <a:noFill/>
          <a:ln cap="flat" cmpd="sng" w="9525">
            <a:solidFill>
              <a:srgbClr val="93C47D"/>
            </a:solidFill>
            <a:prstDash val="solid"/>
            <a:round/>
            <a:headEnd len="med" w="med" type="stealth"/>
            <a:tailEnd len="med" w="med" type="none"/>
          </a:ln>
        </p:spPr>
      </p:cxnSp>
      <p:sp>
        <p:nvSpPr>
          <p:cNvPr id="231" name="Google Shape;231;p13"/>
          <p:cNvSpPr txBox="1"/>
          <p:nvPr/>
        </p:nvSpPr>
        <p:spPr>
          <a:xfrm>
            <a:off x="389525" y="2414775"/>
            <a:ext cx="5592300" cy="357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accent2"/>
              </a:buClr>
              <a:buSzPts val="1200"/>
              <a:buFont typeface="Mada"/>
              <a:buChar char="❖"/>
            </a:pPr>
            <a:r>
              <a:rPr b="1" lang="ar" sz="1200">
                <a:solidFill>
                  <a:schemeClr val="accent2"/>
                </a:solidFill>
                <a:latin typeface="Mada"/>
                <a:ea typeface="Mada"/>
                <a:cs typeface="Mada"/>
                <a:sym typeface="Mada"/>
              </a:rPr>
              <a:t>Pathogenesis: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lang="ar" sz="1200">
                <a:solidFill>
                  <a:schemeClr val="dk1"/>
                </a:solidFill>
                <a:latin typeface="Mada"/>
                <a:ea typeface="Mada"/>
                <a:cs typeface="Mada"/>
                <a:sym typeface="Mada"/>
              </a:rPr>
              <a:t>The pre-erythrocytic cycle starts immediately after injection of the </a:t>
            </a:r>
            <a:r>
              <a:rPr b="1" lang="ar" sz="1200">
                <a:solidFill>
                  <a:schemeClr val="dk1"/>
                </a:solidFill>
                <a:latin typeface="Mada"/>
                <a:ea typeface="Mada"/>
                <a:cs typeface="Mada"/>
                <a:sym typeface="Mada"/>
              </a:rPr>
              <a:t>sporozoites</a:t>
            </a:r>
            <a:r>
              <a:rPr lang="ar" sz="1200">
                <a:solidFill>
                  <a:schemeClr val="dk1"/>
                </a:solidFill>
                <a:latin typeface="Mada"/>
                <a:ea typeface="Mada"/>
                <a:cs typeface="Mada"/>
                <a:sym typeface="Mada"/>
              </a:rPr>
              <a:t> by the mosquito.</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lang="ar" sz="1200">
                <a:solidFill>
                  <a:schemeClr val="dk1"/>
                </a:solidFill>
                <a:latin typeface="Mada"/>
                <a:ea typeface="Mada"/>
                <a:cs typeface="Mada"/>
                <a:sym typeface="Mada"/>
              </a:rPr>
              <a:t>Infects </a:t>
            </a:r>
            <a:r>
              <a:rPr b="1" lang="ar" sz="1200">
                <a:latin typeface="Mada"/>
                <a:ea typeface="Mada"/>
                <a:cs typeface="Mada"/>
                <a:sym typeface="Mada"/>
              </a:rPr>
              <a:t>mature</a:t>
            </a:r>
            <a:r>
              <a:rPr b="1" lang="ar" sz="1200">
                <a:solidFill>
                  <a:schemeClr val="dk1"/>
                </a:solidFill>
                <a:latin typeface="Mada"/>
                <a:ea typeface="Mada"/>
                <a:cs typeface="Mada"/>
                <a:sym typeface="Mada"/>
              </a:rPr>
              <a:t> and young erythrocytes</a:t>
            </a:r>
            <a:r>
              <a:rPr lang="ar" sz="1200">
                <a:solidFill>
                  <a:schemeClr val="dk1"/>
                </a:solidFill>
                <a:latin typeface="Mada"/>
                <a:ea typeface="Mada"/>
                <a:cs typeface="Mada"/>
                <a:sym typeface="Mada"/>
              </a:rPr>
              <a:t>. The surface of erythrocytes infected with late stage </a:t>
            </a:r>
            <a:r>
              <a:rPr b="1" lang="ar" sz="1200">
                <a:latin typeface="Mada"/>
                <a:ea typeface="Mada"/>
                <a:cs typeface="Mada"/>
                <a:sym typeface="Mada"/>
              </a:rPr>
              <a:t>trophozoites</a:t>
            </a:r>
            <a:r>
              <a:rPr lang="ar" sz="1200">
                <a:solidFill>
                  <a:schemeClr val="dk1"/>
                </a:solidFill>
                <a:latin typeface="Mada"/>
                <a:ea typeface="Mada"/>
                <a:cs typeface="Mada"/>
                <a:sym typeface="Mada"/>
              </a:rPr>
              <a:t> or </a:t>
            </a:r>
            <a:r>
              <a:rPr b="1" lang="ar" sz="1200">
                <a:solidFill>
                  <a:schemeClr val="dk1"/>
                </a:solidFill>
                <a:latin typeface="Mada"/>
                <a:ea typeface="Mada"/>
                <a:cs typeface="Mada"/>
                <a:sym typeface="Mada"/>
              </a:rPr>
              <a:t>schizonts</a:t>
            </a:r>
            <a:r>
              <a:rPr lang="ar" sz="1200">
                <a:solidFill>
                  <a:schemeClr val="dk1"/>
                </a:solidFill>
                <a:latin typeface="Mada"/>
                <a:ea typeface="Mada"/>
                <a:cs typeface="Mada"/>
                <a:sym typeface="Mada"/>
              </a:rPr>
              <a:t> is altered so they </a:t>
            </a:r>
            <a:r>
              <a:rPr lang="ar" sz="1200">
                <a:solidFill>
                  <a:srgbClr val="CC0000"/>
                </a:solidFill>
                <a:latin typeface="Mada"/>
                <a:ea typeface="Mada"/>
                <a:cs typeface="Mada"/>
                <a:sym typeface="Mada"/>
              </a:rPr>
              <a:t>stick to endothelial cells in various tissues</a:t>
            </a:r>
            <a:r>
              <a:rPr lang="ar" sz="1200">
                <a:solidFill>
                  <a:schemeClr val="dk1"/>
                </a:solidFill>
                <a:latin typeface="Mada"/>
                <a:ea typeface="Mada"/>
                <a:cs typeface="Mada"/>
                <a:sym typeface="Mada"/>
              </a:rPr>
              <a:t> (cytoadherence)</a:t>
            </a:r>
            <a:r>
              <a:rPr lang="ar" sz="1200">
                <a:solidFill>
                  <a:srgbClr val="6AA84F"/>
                </a:solidFill>
                <a:latin typeface="Mada"/>
                <a:ea typeface="Mada"/>
                <a:cs typeface="Mada"/>
                <a:sym typeface="Mada"/>
              </a:rPr>
              <a:t> causing multi-organ failure.</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b="1" lang="ar" sz="1200">
                <a:solidFill>
                  <a:schemeClr val="dk1"/>
                </a:solidFill>
                <a:latin typeface="Mada"/>
                <a:ea typeface="Mada"/>
                <a:cs typeface="Mada"/>
                <a:sym typeface="Mada"/>
              </a:rPr>
              <a:t>Schizogony</a:t>
            </a:r>
            <a:r>
              <a:rPr lang="ar" sz="1200">
                <a:solidFill>
                  <a:schemeClr val="dk1"/>
                </a:solidFill>
                <a:latin typeface="Mada"/>
                <a:ea typeface="Mada"/>
                <a:cs typeface="Mada"/>
                <a:sym typeface="Mada"/>
              </a:rPr>
              <a:t> is particularly prolific in all stages (pre-erythrocytic, erythrocytic and sporogony) that may be the cause of its success as a species and its virulence.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accent2"/>
              </a:buClr>
              <a:buSzPts val="1200"/>
              <a:buFont typeface="Mada"/>
              <a:buChar char="❖"/>
            </a:pPr>
            <a:r>
              <a:rPr b="1" lang="ar" sz="1200">
                <a:solidFill>
                  <a:schemeClr val="accent2"/>
                </a:solidFill>
                <a:latin typeface="Mada"/>
                <a:ea typeface="Mada"/>
                <a:cs typeface="Mada"/>
                <a:sym typeface="Mada"/>
              </a:rPr>
              <a:t>Characteristics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accent5"/>
                </a:solidFill>
                <a:latin typeface="Mada"/>
                <a:ea typeface="Mada"/>
                <a:cs typeface="Mada"/>
                <a:sym typeface="Mada"/>
              </a:rPr>
              <a:t>Infection in the peripheral blood is characterized by the presence of </a:t>
            </a:r>
            <a:r>
              <a:rPr b="1" lang="ar" sz="1200">
                <a:solidFill>
                  <a:schemeClr val="accent5"/>
                </a:solidFill>
                <a:latin typeface="Mada"/>
                <a:ea typeface="Mada"/>
                <a:cs typeface="Mada"/>
                <a:sym typeface="Mada"/>
              </a:rPr>
              <a:t>ring</a:t>
            </a:r>
            <a:r>
              <a:rPr lang="ar" sz="1200">
                <a:solidFill>
                  <a:schemeClr val="accent5"/>
                </a:solidFill>
                <a:latin typeface="Mada"/>
                <a:ea typeface="Mada"/>
                <a:cs typeface="Mada"/>
                <a:sym typeface="Mada"/>
              </a:rPr>
              <a:t> </a:t>
            </a:r>
            <a:r>
              <a:rPr b="1" lang="ar" sz="1200">
                <a:solidFill>
                  <a:schemeClr val="accent5"/>
                </a:solidFill>
                <a:latin typeface="Mada"/>
                <a:ea typeface="Mada"/>
                <a:cs typeface="Mada"/>
                <a:sym typeface="Mada"/>
              </a:rPr>
              <a:t>forms</a:t>
            </a:r>
            <a:r>
              <a:rPr lang="ar" sz="1200">
                <a:solidFill>
                  <a:schemeClr val="accent5"/>
                </a:solidFill>
                <a:latin typeface="Mada"/>
                <a:ea typeface="Mada"/>
                <a:cs typeface="Mada"/>
                <a:sym typeface="Mada"/>
              </a:rPr>
              <a:t> and </a:t>
            </a:r>
            <a:r>
              <a:rPr b="1" lang="ar" sz="1200">
                <a:solidFill>
                  <a:schemeClr val="accent5"/>
                </a:solidFill>
                <a:latin typeface="Mada"/>
                <a:ea typeface="Mada"/>
                <a:cs typeface="Mada"/>
                <a:sym typeface="Mada"/>
              </a:rPr>
              <a:t>gametocytes</a:t>
            </a:r>
            <a:r>
              <a:rPr lang="ar" sz="1200">
                <a:solidFill>
                  <a:schemeClr val="dk1"/>
                </a:solidFill>
                <a:latin typeface="Mada"/>
                <a:ea typeface="Mada"/>
                <a:cs typeface="Mada"/>
                <a:sym typeface="Mada"/>
              </a:rPr>
              <a:t>, whereas late trophozoites and schizonts are only seen exceptionally.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level of </a:t>
            </a:r>
            <a:r>
              <a:rPr b="1" lang="ar" sz="1200">
                <a:solidFill>
                  <a:schemeClr val="dk1"/>
                </a:solidFill>
                <a:latin typeface="Mada"/>
                <a:ea typeface="Mada"/>
                <a:cs typeface="Mada"/>
                <a:sym typeface="Mada"/>
              </a:rPr>
              <a:t>parasitaemia may be high </a:t>
            </a:r>
            <a:r>
              <a:rPr lang="ar" sz="1200">
                <a:solidFill>
                  <a:schemeClr val="dk1"/>
                </a:solidFill>
                <a:latin typeface="Mada"/>
                <a:ea typeface="Mada"/>
                <a:cs typeface="Mada"/>
                <a:sym typeface="Mada"/>
              </a:rPr>
              <a:t>and </a:t>
            </a:r>
            <a:r>
              <a:rPr b="1" lang="ar" sz="1200">
                <a:solidFill>
                  <a:schemeClr val="dk1"/>
                </a:solidFill>
                <a:latin typeface="Mada"/>
                <a:ea typeface="Mada"/>
                <a:cs typeface="Mada"/>
                <a:sym typeface="Mada"/>
              </a:rPr>
              <a:t>multiple infection</a:t>
            </a:r>
            <a:r>
              <a:rPr lang="ar" sz="1200">
                <a:solidFill>
                  <a:schemeClr val="dk1"/>
                </a:solidFill>
                <a:latin typeface="Mada"/>
                <a:ea typeface="Mada"/>
                <a:cs typeface="Mada"/>
                <a:sym typeface="Mada"/>
              </a:rPr>
              <a:t> in a single erythrocyte is common.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gametocytes are characteristically </a:t>
            </a:r>
            <a:r>
              <a:rPr b="1" lang="ar" sz="1200">
                <a:solidFill>
                  <a:schemeClr val="dk1"/>
                </a:solidFill>
                <a:latin typeface="Mada"/>
                <a:ea typeface="Mada"/>
                <a:cs typeface="Mada"/>
                <a:sym typeface="Mada"/>
              </a:rPr>
              <a:t>crescent-shaped </a:t>
            </a:r>
            <a:r>
              <a:rPr lang="ar" sz="1200">
                <a:solidFill>
                  <a:schemeClr val="dk1"/>
                </a:solidFill>
                <a:latin typeface="Mada"/>
                <a:ea typeface="Mada"/>
                <a:cs typeface="Mada"/>
                <a:sym typeface="Mada"/>
              </a:rPr>
              <a:t>and unlike the </a:t>
            </a:r>
            <a:r>
              <a:rPr b="1" lang="ar" sz="1200">
                <a:solidFill>
                  <a:schemeClr val="dk1"/>
                </a:solidFill>
                <a:latin typeface="Mada"/>
                <a:ea typeface="Mada"/>
                <a:cs typeface="Mada"/>
                <a:sym typeface="Mada"/>
              </a:rPr>
              <a:t>gametocytes</a:t>
            </a:r>
            <a:r>
              <a:rPr lang="ar" sz="1200">
                <a:solidFill>
                  <a:schemeClr val="dk1"/>
                </a:solidFill>
                <a:latin typeface="Mada"/>
                <a:ea typeface="Mada"/>
                <a:cs typeface="Mada"/>
                <a:sym typeface="Mada"/>
              </a:rPr>
              <a:t> of other species, are very slow to reach maturity (up to 10 days) and early forms of gametocytes are sequestered.</a:t>
            </a:r>
            <a:endParaRPr sz="1200">
              <a:solidFill>
                <a:schemeClr val="dk1"/>
              </a:solidFill>
              <a:latin typeface="Mada"/>
              <a:ea typeface="Mada"/>
              <a:cs typeface="Mada"/>
              <a:sym typeface="Mada"/>
            </a:endParaRPr>
          </a:p>
        </p:txBody>
      </p:sp>
      <p:sp>
        <p:nvSpPr>
          <p:cNvPr id="232" name="Google Shape;232;p13"/>
          <p:cNvSpPr txBox="1"/>
          <p:nvPr/>
        </p:nvSpPr>
        <p:spPr>
          <a:xfrm>
            <a:off x="0" y="10129825"/>
            <a:ext cx="7560000" cy="562200"/>
          </a:xfrm>
          <a:prstGeom prst="rect">
            <a:avLst/>
          </a:prstGeom>
          <a:noFill/>
          <a:ln>
            <a:noFill/>
          </a:ln>
        </p:spPr>
        <p:txBody>
          <a:bodyPr anchorCtr="0" anchor="ctr" bIns="91425" lIns="91425" spcFirstLastPara="1" rIns="91425" wrap="square" tIns="91425">
            <a:noAutofit/>
          </a:bodyPr>
          <a:lstStyle/>
          <a:p>
            <a:pPr indent="-292100" lvl="0" marL="457200" rtl="0" algn="l">
              <a:spcBef>
                <a:spcPts val="0"/>
              </a:spcBef>
              <a:spcAft>
                <a:spcPts val="0"/>
              </a:spcAft>
              <a:buClr>
                <a:srgbClr val="0B5394"/>
              </a:buClr>
              <a:buSzPts val="1000"/>
              <a:buFont typeface="Mada"/>
              <a:buAutoNum type="arabicPeriod"/>
            </a:pPr>
            <a:r>
              <a:rPr lang="ar" sz="1000">
                <a:solidFill>
                  <a:srgbClr val="0B5394"/>
                </a:solidFill>
                <a:highlight>
                  <a:srgbClr val="FFFFFF"/>
                </a:highlight>
                <a:latin typeface="Mada"/>
                <a:ea typeface="Mada"/>
                <a:cs typeface="Mada"/>
                <a:sym typeface="Mada"/>
              </a:rPr>
              <a:t>The fever has no particular pattern. </a:t>
            </a:r>
            <a:r>
              <a:rPr b="1" lang="ar" sz="1000">
                <a:solidFill>
                  <a:srgbClr val="0B5394"/>
                </a:solidFill>
                <a:highlight>
                  <a:srgbClr val="FFFFFF"/>
                </a:highlight>
                <a:latin typeface="Mada"/>
                <a:ea typeface="Mada"/>
                <a:cs typeface="Mada"/>
                <a:sym typeface="Mada"/>
              </a:rPr>
              <a:t>Jaundice is common </a:t>
            </a:r>
            <a:r>
              <a:rPr lang="ar" sz="1000">
                <a:solidFill>
                  <a:srgbClr val="0B5394"/>
                </a:solidFill>
                <a:highlight>
                  <a:srgbClr val="FFFFFF"/>
                </a:highlight>
                <a:latin typeface="Mada"/>
                <a:ea typeface="Mada"/>
                <a:cs typeface="Mada"/>
                <a:sym typeface="Mada"/>
              </a:rPr>
              <a:t>due to haemolysis and hepatic dysfunction. The liver and spleen enlarge and may become tender. </a:t>
            </a:r>
            <a:r>
              <a:rPr b="1" lang="ar" sz="1000">
                <a:solidFill>
                  <a:srgbClr val="0B5394"/>
                </a:solidFill>
                <a:highlight>
                  <a:srgbClr val="FFFFFF"/>
                </a:highlight>
                <a:latin typeface="Mada"/>
                <a:ea typeface="Mada"/>
                <a:cs typeface="Mada"/>
                <a:sym typeface="Mada"/>
              </a:rPr>
              <a:t>Anaemia develops rapidly, as does thrombocytopenia</a:t>
            </a:r>
            <a:r>
              <a:rPr lang="ar" sz="1000">
                <a:solidFill>
                  <a:srgbClr val="0B5394"/>
                </a:solidFill>
                <a:highlight>
                  <a:srgbClr val="FFFFFF"/>
                </a:highlight>
                <a:latin typeface="Mada"/>
                <a:ea typeface="Mada"/>
                <a:cs typeface="Mada"/>
                <a:sym typeface="Mada"/>
              </a:rPr>
              <a:t>.</a:t>
            </a:r>
            <a:endParaRPr sz="1000">
              <a:solidFill>
                <a:srgbClr val="999999"/>
              </a:solidFill>
              <a:highlight>
                <a:srgbClr val="FFFFFF"/>
              </a:highlight>
              <a:latin typeface="Mada"/>
              <a:ea typeface="Mada"/>
              <a:cs typeface="Mada"/>
              <a:sym typeface="Mada"/>
            </a:endParaRPr>
          </a:p>
        </p:txBody>
      </p:sp>
      <p:sp>
        <p:nvSpPr>
          <p:cNvPr id="233" name="Google Shape;233;p13"/>
          <p:cNvSpPr/>
          <p:nvPr/>
        </p:nvSpPr>
        <p:spPr>
          <a:xfrm rot="2700000">
            <a:off x="506798" y="6382163"/>
            <a:ext cx="661852" cy="661852"/>
          </a:xfrm>
          <a:prstGeom prst="teardrop">
            <a:avLst>
              <a:gd fmla="val 10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
          <p:cNvSpPr txBox="1"/>
          <p:nvPr/>
        </p:nvSpPr>
        <p:spPr>
          <a:xfrm>
            <a:off x="604925" y="6353696"/>
            <a:ext cx="465600" cy="71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000">
                <a:solidFill>
                  <a:schemeClr val="accent1"/>
                </a:solidFill>
                <a:latin typeface="Mada"/>
                <a:ea typeface="Mada"/>
                <a:cs typeface="Mada"/>
                <a:sym typeface="Mada"/>
              </a:rPr>
              <a:t>2</a:t>
            </a:r>
            <a:endParaRPr b="1" sz="5000">
              <a:solidFill>
                <a:schemeClr val="accent1"/>
              </a:solidFill>
              <a:latin typeface="Mada"/>
              <a:ea typeface="Mada"/>
              <a:cs typeface="Mada"/>
              <a:sym typeface="Mada"/>
            </a:endParaRPr>
          </a:p>
        </p:txBody>
      </p:sp>
      <p:sp>
        <p:nvSpPr>
          <p:cNvPr id="235" name="Google Shape;235;p13"/>
          <p:cNvSpPr txBox="1"/>
          <p:nvPr/>
        </p:nvSpPr>
        <p:spPr>
          <a:xfrm>
            <a:off x="172025" y="6813650"/>
            <a:ext cx="5898300" cy="2736900"/>
          </a:xfrm>
          <a:prstGeom prst="rect">
            <a:avLst/>
          </a:prstGeom>
          <a:noFill/>
          <a:ln>
            <a:noFill/>
          </a:ln>
        </p:spPr>
        <p:txBody>
          <a:bodyPr anchorCtr="0" anchor="t" bIns="232875" lIns="232875" spcFirstLastPara="1" rIns="232875" wrap="square" tIns="232875">
            <a:noAutofit/>
          </a:bodyPr>
          <a:lstStyle/>
          <a:p>
            <a:pPr indent="-304800" lvl="0" marL="457200" rtl="0" algn="l">
              <a:spcBef>
                <a:spcPts val="0"/>
              </a:spcBef>
              <a:spcAft>
                <a:spcPts val="0"/>
              </a:spcAft>
              <a:buClr>
                <a:schemeClr val="accent2"/>
              </a:buClr>
              <a:buSzPts val="1200"/>
              <a:buFont typeface="Mada"/>
              <a:buChar char="❖"/>
            </a:pPr>
            <a:r>
              <a:rPr b="1" lang="ar" sz="1200">
                <a:solidFill>
                  <a:schemeClr val="accent2"/>
                </a:solidFill>
                <a:latin typeface="Mada"/>
                <a:ea typeface="Mada"/>
                <a:cs typeface="Mada"/>
                <a:sym typeface="Mada"/>
              </a:rPr>
              <a:t>General Information:</a:t>
            </a:r>
            <a:endParaRPr b="1" sz="1200">
              <a:solidFill>
                <a:schemeClr val="accent2"/>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Occurs throughout most of the temperate zones as well as large areas of the tropics (but is mainly absent from tropical West Africa).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It causes ‘benign’ </a:t>
            </a:r>
            <a:r>
              <a:rPr b="1" lang="ar" sz="1200">
                <a:latin typeface="Mada"/>
                <a:ea typeface="Mada"/>
                <a:cs typeface="Mada"/>
                <a:sym typeface="Mada"/>
              </a:rPr>
              <a:t>tertian malaria.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Polymorphic and the subspecies status proposed for some strains may be justified.</a:t>
            </a:r>
            <a:endParaRPr sz="1200">
              <a:latin typeface="Mada"/>
              <a:ea typeface="Mada"/>
              <a:cs typeface="Mada"/>
              <a:sym typeface="Mada"/>
            </a:endParaRPr>
          </a:p>
          <a:p>
            <a:pPr indent="-304800" lvl="0" marL="457200" rtl="0" algn="l">
              <a:spcBef>
                <a:spcPts val="0"/>
              </a:spcBef>
              <a:spcAft>
                <a:spcPts val="0"/>
              </a:spcAft>
              <a:buClr>
                <a:schemeClr val="accent2"/>
              </a:buClr>
              <a:buSzPts val="1200"/>
              <a:buFont typeface="Mada"/>
              <a:buChar char="❖"/>
            </a:pPr>
            <a:r>
              <a:rPr b="1" lang="ar" sz="1200">
                <a:solidFill>
                  <a:schemeClr val="accent2"/>
                </a:solidFill>
                <a:latin typeface="Mada"/>
                <a:ea typeface="Mada"/>
                <a:cs typeface="Mada"/>
                <a:sym typeface="Mada"/>
              </a:rPr>
              <a:t>Characteristics </a:t>
            </a:r>
            <a:r>
              <a:rPr b="1" lang="ar" sz="1200">
                <a:solidFill>
                  <a:schemeClr val="accent2"/>
                </a:solidFill>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Restriction of erythrocyte invasion to </a:t>
            </a:r>
            <a:r>
              <a:rPr b="1" lang="ar" sz="1200">
                <a:latin typeface="Mada"/>
                <a:ea typeface="Mada"/>
                <a:cs typeface="Mada"/>
                <a:sym typeface="Mada"/>
              </a:rPr>
              <a:t>reticulocytes bearing Duffy</a:t>
            </a:r>
            <a:r>
              <a:rPr b="1" lang="ar" sz="1200">
                <a:latin typeface="Mada"/>
                <a:ea typeface="Mada"/>
                <a:cs typeface="Mada"/>
                <a:sym typeface="Mada"/>
              </a:rPr>
              <a:t> blood group determinants</a:t>
            </a:r>
            <a:r>
              <a:rPr lang="ar" sz="1200">
                <a:solidFill>
                  <a:schemeClr val="dk1"/>
                </a:solidFill>
                <a:latin typeface="Mada"/>
                <a:ea typeface="Mada"/>
                <a:cs typeface="Mada"/>
                <a:sym typeface="Mada"/>
              </a:rPr>
              <a:t> (explains why RBCs infected with trophozoites of P. vivax are sometimes described as </a:t>
            </a:r>
            <a:r>
              <a:rPr b="1" lang="ar" sz="1200">
                <a:solidFill>
                  <a:schemeClr val="dk1"/>
                </a:solidFill>
                <a:latin typeface="Mada"/>
                <a:ea typeface="Mada"/>
                <a:cs typeface="Mada"/>
                <a:sym typeface="Mada"/>
              </a:rPr>
              <a:t>larger</a:t>
            </a:r>
            <a:r>
              <a:rPr lang="ar" sz="1200">
                <a:solidFill>
                  <a:schemeClr val="dk1"/>
                </a:solidFill>
                <a:latin typeface="Mada"/>
                <a:ea typeface="Mada"/>
                <a:cs typeface="Mada"/>
                <a:sym typeface="Mada"/>
              </a:rPr>
              <a:t> than normal).</a:t>
            </a:r>
            <a:endParaRPr sz="1200">
              <a:solidFill>
                <a:schemeClr val="dk1"/>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The presence of caveolar structures on the surface of the infected erythrocyte membrane take up stain, and are described as </a:t>
            </a:r>
            <a:r>
              <a:rPr b="1" lang="ar" sz="1200">
                <a:highlight>
                  <a:srgbClr val="A2C4C9"/>
                </a:highlight>
                <a:latin typeface="Mada"/>
                <a:ea typeface="Mada"/>
                <a:cs typeface="Mada"/>
                <a:sym typeface="Mada"/>
              </a:rPr>
              <a:t>Schüffner’s dots</a:t>
            </a:r>
            <a:r>
              <a:rPr lang="ar"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After invading the hepatocyte some of the sporozoites may transform into </a:t>
            </a:r>
            <a:r>
              <a:rPr b="1" lang="ar" sz="1200">
                <a:latin typeface="Mada"/>
                <a:ea typeface="Mada"/>
                <a:cs typeface="Mada"/>
                <a:sym typeface="Mada"/>
              </a:rPr>
              <a:t>hypnozoites</a:t>
            </a:r>
            <a:r>
              <a:rPr lang="ar" sz="1200">
                <a:latin typeface="Mada"/>
                <a:ea typeface="Mada"/>
                <a:cs typeface="Mada"/>
                <a:sym typeface="Mada"/>
              </a:rPr>
              <a:t>, then remain latent for months or years and be responsible for </a:t>
            </a:r>
            <a:r>
              <a:rPr b="1" lang="ar" sz="1200">
                <a:latin typeface="Mada"/>
                <a:ea typeface="Mada"/>
                <a:cs typeface="Mada"/>
                <a:sym typeface="Mada"/>
              </a:rPr>
              <a:t>subsequent relapses</a:t>
            </a:r>
            <a:r>
              <a:rPr lang="ar"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B: </a:t>
            </a:r>
            <a:r>
              <a:rPr lang="ar" sz="1200">
                <a:solidFill>
                  <a:srgbClr val="6AA84F"/>
                </a:solidFill>
                <a:latin typeface="Mada"/>
                <a:ea typeface="Mada"/>
                <a:cs typeface="Mada"/>
                <a:sym typeface="Mada"/>
              </a:rPr>
              <a:t>Co-infection with p.falc and p.vivax.</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000000"/>
              </a:solidFill>
              <a:latin typeface="Mada"/>
              <a:ea typeface="Mada"/>
              <a:cs typeface="Mada"/>
              <a:sym typeface="Mada"/>
            </a:endParaRPr>
          </a:p>
        </p:txBody>
      </p:sp>
      <p:sp>
        <p:nvSpPr>
          <p:cNvPr id="236" name="Google Shape;236;p13"/>
          <p:cNvSpPr txBox="1"/>
          <p:nvPr/>
        </p:nvSpPr>
        <p:spPr>
          <a:xfrm>
            <a:off x="5843050" y="3132413"/>
            <a:ext cx="2334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a:solidFill>
                  <a:srgbClr val="FFFFFF"/>
                </a:solidFill>
              </a:rPr>
              <a:t>A</a:t>
            </a:r>
            <a:endParaRPr>
              <a:solidFill>
                <a:srgbClr val="FFFFFF"/>
              </a:solidFill>
            </a:endParaRPr>
          </a:p>
        </p:txBody>
      </p:sp>
      <p:cxnSp>
        <p:nvCxnSpPr>
          <p:cNvPr id="237" name="Google Shape;237;p13"/>
          <p:cNvCxnSpPr/>
          <p:nvPr/>
        </p:nvCxnSpPr>
        <p:spPr>
          <a:xfrm>
            <a:off x="6814705" y="3645543"/>
            <a:ext cx="91800" cy="38100"/>
          </a:xfrm>
          <a:prstGeom prst="straightConnector1">
            <a:avLst/>
          </a:prstGeom>
          <a:noFill/>
          <a:ln cap="flat" cmpd="sng" w="9525">
            <a:solidFill>
              <a:srgbClr val="3C78D8"/>
            </a:solidFill>
            <a:prstDash val="solid"/>
            <a:round/>
            <a:headEnd len="med" w="med" type="stealth"/>
            <a:tailEnd len="med" w="med" type="none"/>
          </a:ln>
        </p:spPr>
      </p:cxnSp>
      <p:cxnSp>
        <p:nvCxnSpPr>
          <p:cNvPr id="238" name="Google Shape;238;p13"/>
          <p:cNvCxnSpPr/>
          <p:nvPr/>
        </p:nvCxnSpPr>
        <p:spPr>
          <a:xfrm>
            <a:off x="6778242" y="3515696"/>
            <a:ext cx="93600" cy="69300"/>
          </a:xfrm>
          <a:prstGeom prst="straightConnector1">
            <a:avLst/>
          </a:prstGeom>
          <a:noFill/>
          <a:ln cap="flat" cmpd="sng" w="9525">
            <a:solidFill>
              <a:srgbClr val="3C78D8"/>
            </a:solidFill>
            <a:prstDash val="solid"/>
            <a:round/>
            <a:headEnd len="med" w="med" type="stealth"/>
            <a:tailEnd len="med" w="med" type="none"/>
          </a:ln>
        </p:spPr>
      </p:cxnSp>
      <p:sp>
        <p:nvSpPr>
          <p:cNvPr id="239" name="Google Shape;239;p13"/>
          <p:cNvSpPr/>
          <p:nvPr/>
        </p:nvSpPr>
        <p:spPr>
          <a:xfrm>
            <a:off x="5898436" y="8644521"/>
            <a:ext cx="171900" cy="178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rgbClr val="FFFFFF"/>
              </a:solidFill>
            </a:endParaRPr>
          </a:p>
        </p:txBody>
      </p:sp>
      <p:sp>
        <p:nvSpPr>
          <p:cNvPr id="240" name="Google Shape;240;p13"/>
          <p:cNvSpPr txBox="1"/>
          <p:nvPr/>
        </p:nvSpPr>
        <p:spPr>
          <a:xfrm>
            <a:off x="5824800" y="8644525"/>
            <a:ext cx="2334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a:solidFill>
                  <a:srgbClr val="FFFFFF"/>
                </a:solidFill>
              </a:rPr>
              <a:t>B</a:t>
            </a:r>
            <a:endParaRPr>
              <a:solidFill>
                <a:srgbClr val="FFFFFF"/>
              </a:solidFill>
            </a:endParaRPr>
          </a:p>
        </p:txBody>
      </p:sp>
      <p:sp>
        <p:nvSpPr>
          <p:cNvPr id="241" name="Google Shape;241;p13"/>
          <p:cNvSpPr/>
          <p:nvPr/>
        </p:nvSpPr>
        <p:spPr>
          <a:xfrm rot="-4313">
            <a:off x="524799" y="1991076"/>
            <a:ext cx="239100" cy="2193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3"/>
          <p:cNvSpPr txBox="1"/>
          <p:nvPr/>
        </p:nvSpPr>
        <p:spPr>
          <a:xfrm>
            <a:off x="389400" y="5843100"/>
            <a:ext cx="6844200" cy="493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A: </a:t>
            </a:r>
            <a:r>
              <a:rPr lang="ar" sz="1200">
                <a:solidFill>
                  <a:srgbClr val="6AA84F"/>
                </a:solidFill>
                <a:latin typeface="Mada"/>
                <a:ea typeface="Mada"/>
                <a:cs typeface="Mada"/>
                <a:sym typeface="Mada"/>
              </a:rPr>
              <a:t>rings in peripheral blood  thin film of P.Falc showing </a:t>
            </a:r>
            <a:r>
              <a:rPr lang="ar" sz="1200">
                <a:solidFill>
                  <a:srgbClr val="6AA84F"/>
                </a:solidFill>
                <a:highlight>
                  <a:srgbClr val="B6D7A8"/>
                </a:highlight>
                <a:latin typeface="Mada"/>
                <a:ea typeface="Mada"/>
                <a:cs typeface="Mada"/>
                <a:sym typeface="Mada"/>
              </a:rPr>
              <a:t>double dotted ring  </a:t>
            </a:r>
            <a:r>
              <a:rPr lang="ar" sz="1200">
                <a:solidFill>
                  <a:srgbClr val="6AA84F"/>
                </a:solidFill>
                <a:latin typeface="Mada"/>
                <a:ea typeface="Mada"/>
                <a:cs typeface="Mada"/>
                <a:sym typeface="Mada"/>
              </a:rPr>
              <a:t>and </a:t>
            </a:r>
            <a:r>
              <a:rPr lang="ar" sz="1200">
                <a:solidFill>
                  <a:srgbClr val="6AA84F"/>
                </a:solidFill>
                <a:highlight>
                  <a:srgbClr val="A4C2F4"/>
                </a:highlight>
                <a:latin typeface="Mada"/>
                <a:ea typeface="Mada"/>
                <a:cs typeface="Mada"/>
                <a:sym typeface="Mada"/>
              </a:rPr>
              <a:t>multiple parasites </a:t>
            </a:r>
            <a:r>
              <a:rPr lang="ar" sz="1200">
                <a:solidFill>
                  <a:srgbClr val="6AA84F"/>
                </a:solidFill>
                <a:latin typeface="Mada"/>
                <a:ea typeface="Mada"/>
                <a:cs typeface="Mada"/>
                <a:sym typeface="Mada"/>
              </a:rPr>
              <a:t>invading one RBC. These findings are </a:t>
            </a:r>
            <a:r>
              <a:rPr b="1" lang="ar" sz="1200">
                <a:solidFill>
                  <a:srgbClr val="6AA84F"/>
                </a:solidFill>
                <a:latin typeface="Mada"/>
                <a:ea typeface="Mada"/>
                <a:cs typeface="Mada"/>
                <a:sym typeface="Mada"/>
              </a:rPr>
              <a:t>characteristic for P.</a:t>
            </a:r>
            <a:r>
              <a:rPr b="1" lang="ar" sz="1200">
                <a:solidFill>
                  <a:srgbClr val="6AA84F"/>
                </a:solidFill>
                <a:latin typeface="Mada"/>
                <a:ea typeface="Mada"/>
                <a:cs typeface="Mada"/>
                <a:sym typeface="Mada"/>
              </a:rPr>
              <a:t>Falciparum </a:t>
            </a:r>
            <a:r>
              <a:rPr lang="ar" sz="1200">
                <a:solidFill>
                  <a:srgbClr val="6AA84F"/>
                </a:solidFill>
                <a:latin typeface="Mada"/>
                <a:ea typeface="Mada"/>
                <a:cs typeface="Mada"/>
                <a:sym typeface="Mada"/>
              </a:rPr>
              <a:t>.</a:t>
            </a:r>
            <a:endParaRPr/>
          </a:p>
        </p:txBody>
      </p:sp>
      <p:sp>
        <p:nvSpPr>
          <p:cNvPr id="243" name="Google Shape;243;p13"/>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Malaria</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4"/>
          <p:cNvSpPr txBox="1"/>
          <p:nvPr/>
        </p:nvSpPr>
        <p:spPr>
          <a:xfrm>
            <a:off x="5734475" y="6233177"/>
            <a:ext cx="2334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a:solidFill>
                  <a:srgbClr val="FFFFFF"/>
                </a:solidFill>
              </a:rPr>
              <a:t>B</a:t>
            </a:r>
            <a:endParaRPr>
              <a:solidFill>
                <a:srgbClr val="FFFFFF"/>
              </a:solidFill>
            </a:endParaRPr>
          </a:p>
        </p:txBody>
      </p:sp>
      <p:sp>
        <p:nvSpPr>
          <p:cNvPr id="249" name="Google Shape;249;p14"/>
          <p:cNvSpPr txBox="1"/>
          <p:nvPr/>
        </p:nvSpPr>
        <p:spPr>
          <a:xfrm>
            <a:off x="5765225" y="1599225"/>
            <a:ext cx="2334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a:solidFill>
                  <a:srgbClr val="FFFFFF"/>
                </a:solidFill>
              </a:rPr>
              <a:t>A</a:t>
            </a:r>
            <a:endParaRPr>
              <a:solidFill>
                <a:srgbClr val="FFFFFF"/>
              </a:solidFill>
            </a:endParaRPr>
          </a:p>
        </p:txBody>
      </p:sp>
      <p:cxnSp>
        <p:nvCxnSpPr>
          <p:cNvPr id="250" name="Google Shape;250;p14"/>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251" name="Google Shape;251;p14"/>
          <p:cNvCxnSpPr/>
          <p:nvPr/>
        </p:nvCxnSpPr>
        <p:spPr>
          <a:xfrm rot="10800000">
            <a:off x="13550" y="10071604"/>
            <a:ext cx="7612800" cy="0"/>
          </a:xfrm>
          <a:prstGeom prst="straightConnector1">
            <a:avLst/>
          </a:prstGeom>
          <a:noFill/>
          <a:ln cap="flat" cmpd="sng" w="28575">
            <a:solidFill>
              <a:schemeClr val="accent3"/>
            </a:solidFill>
            <a:prstDash val="dot"/>
            <a:round/>
            <a:headEnd len="med" w="med" type="none"/>
            <a:tailEnd len="med" w="med" type="none"/>
          </a:ln>
        </p:spPr>
      </p:cxnSp>
      <p:sp>
        <p:nvSpPr>
          <p:cNvPr id="252" name="Google Shape;252;p14"/>
          <p:cNvSpPr/>
          <p:nvPr/>
        </p:nvSpPr>
        <p:spPr>
          <a:xfrm>
            <a:off x="356600" y="1319625"/>
            <a:ext cx="6844200" cy="1652400"/>
          </a:xfrm>
          <a:prstGeom prst="round1Rect">
            <a:avLst>
              <a:gd fmla="val 20632" name="adj"/>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4"/>
          <p:cNvSpPr/>
          <p:nvPr/>
        </p:nvSpPr>
        <p:spPr>
          <a:xfrm>
            <a:off x="911788" y="1108512"/>
            <a:ext cx="2641500" cy="412200"/>
          </a:xfrm>
          <a:prstGeom prst="chevron">
            <a:avLst>
              <a:gd fmla="val 50000" name="adj"/>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ar" sz="1200">
                <a:solidFill>
                  <a:srgbClr val="FFFFFF"/>
                </a:solidFill>
                <a:latin typeface="Mada"/>
                <a:ea typeface="Mada"/>
                <a:cs typeface="Mada"/>
                <a:sym typeface="Mada"/>
              </a:rPr>
              <a:t>Plasmodium Ovale</a:t>
            </a:r>
            <a:endParaRPr b="1" sz="1200">
              <a:solidFill>
                <a:srgbClr val="FFFFFF"/>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p:txBody>
      </p:sp>
      <p:sp>
        <p:nvSpPr>
          <p:cNvPr id="254" name="Google Shape;254;p14"/>
          <p:cNvSpPr/>
          <p:nvPr/>
        </p:nvSpPr>
        <p:spPr>
          <a:xfrm rot="2700000">
            <a:off x="473861" y="983672"/>
            <a:ext cx="661852" cy="661852"/>
          </a:xfrm>
          <a:prstGeom prst="teardrop">
            <a:avLst>
              <a:gd fmla="val 10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4"/>
          <p:cNvSpPr txBox="1"/>
          <p:nvPr/>
        </p:nvSpPr>
        <p:spPr>
          <a:xfrm>
            <a:off x="571987" y="955200"/>
            <a:ext cx="465600" cy="71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000">
                <a:solidFill>
                  <a:schemeClr val="accent1"/>
                </a:solidFill>
                <a:latin typeface="Mada"/>
                <a:ea typeface="Mada"/>
                <a:cs typeface="Mada"/>
                <a:sym typeface="Mada"/>
              </a:rPr>
              <a:t>3</a:t>
            </a:r>
            <a:endParaRPr b="1" sz="5000">
              <a:solidFill>
                <a:schemeClr val="accent1"/>
              </a:solidFill>
              <a:latin typeface="Mada"/>
              <a:ea typeface="Mada"/>
              <a:cs typeface="Mada"/>
              <a:sym typeface="Mada"/>
            </a:endParaRPr>
          </a:p>
        </p:txBody>
      </p:sp>
      <p:pic>
        <p:nvPicPr>
          <p:cNvPr id="256" name="Google Shape;256;p14"/>
          <p:cNvPicPr preferRelativeResize="0"/>
          <p:nvPr/>
        </p:nvPicPr>
        <p:blipFill>
          <a:blip r:embed="rId3">
            <a:alphaModFix/>
          </a:blip>
          <a:stretch>
            <a:fillRect/>
          </a:stretch>
        </p:blipFill>
        <p:spPr>
          <a:xfrm>
            <a:off x="5269100" y="1544948"/>
            <a:ext cx="1777150" cy="1358475"/>
          </a:xfrm>
          <a:prstGeom prst="rect">
            <a:avLst/>
          </a:prstGeom>
          <a:noFill/>
          <a:ln cap="flat" cmpd="sng" w="19050">
            <a:solidFill>
              <a:schemeClr val="accent3"/>
            </a:solidFill>
            <a:prstDash val="solid"/>
            <a:round/>
            <a:headEnd len="sm" w="sm" type="none"/>
            <a:tailEnd len="sm" w="sm" type="none"/>
          </a:ln>
        </p:spPr>
      </p:pic>
      <p:sp>
        <p:nvSpPr>
          <p:cNvPr id="257" name="Google Shape;257;p14"/>
          <p:cNvSpPr txBox="1"/>
          <p:nvPr/>
        </p:nvSpPr>
        <p:spPr>
          <a:xfrm>
            <a:off x="356600" y="1599225"/>
            <a:ext cx="4912500" cy="1460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accent2"/>
              </a:buClr>
              <a:buSzPts val="1200"/>
              <a:buFont typeface="Mada"/>
              <a:buChar char="❖"/>
            </a:pPr>
            <a:r>
              <a:rPr b="1" lang="ar" sz="1200">
                <a:solidFill>
                  <a:schemeClr val="accent2"/>
                </a:solidFill>
                <a:latin typeface="Mada"/>
                <a:ea typeface="Mada"/>
                <a:cs typeface="Mada"/>
                <a:sym typeface="Mada"/>
              </a:rPr>
              <a:t>General Information:</a:t>
            </a:r>
            <a:endParaRPr b="1" sz="1200">
              <a:solidFill>
                <a:schemeClr val="accent2"/>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Distinct from P. vivax in minor morphological differences, antigenic and molecular differences. Most of the biological and </a:t>
            </a:r>
            <a:r>
              <a:rPr b="1" lang="ar" sz="1200">
                <a:solidFill>
                  <a:srgbClr val="CC0000"/>
                </a:solidFill>
                <a:latin typeface="Mada"/>
                <a:ea typeface="Mada"/>
                <a:cs typeface="Mada"/>
                <a:sym typeface="Mada"/>
              </a:rPr>
              <a:t>clinical features are identical</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major biological difference is that P. Ovale </a:t>
            </a:r>
            <a:r>
              <a:rPr b="1" lang="ar" sz="1200">
                <a:solidFill>
                  <a:schemeClr val="dk1"/>
                </a:solidFill>
                <a:latin typeface="Mada"/>
                <a:ea typeface="Mada"/>
                <a:cs typeface="Mada"/>
                <a:sym typeface="Mada"/>
              </a:rPr>
              <a:t>can infect Duffy negative reticulocytes</a:t>
            </a:r>
            <a:r>
              <a:rPr lang="ar" sz="1200">
                <a:solidFill>
                  <a:schemeClr val="dk1"/>
                </a:solidFill>
                <a:latin typeface="Mada"/>
                <a:ea typeface="Mada"/>
                <a:cs typeface="Mada"/>
                <a:sym typeface="Mada"/>
              </a:rPr>
              <a:t>, whereas P. Vivax cannot.</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
        <p:nvSpPr>
          <p:cNvPr id="258" name="Google Shape;258;p14"/>
          <p:cNvSpPr txBox="1"/>
          <p:nvPr>
            <p:ph idx="12" type="sldNum"/>
          </p:nvPr>
        </p:nvSpPr>
        <p:spPr>
          <a:xfrm>
            <a:off x="7106400" y="2"/>
            <a:ext cx="453600" cy="562200"/>
          </a:xfrm>
          <a:prstGeom prst="rect">
            <a:avLst/>
          </a:prstGeom>
          <a:solidFill>
            <a:schemeClr val="accent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b="1" lang="ar" sz="1700">
                <a:solidFill>
                  <a:schemeClr val="lt1"/>
                </a:solidFill>
                <a:latin typeface="Exo"/>
                <a:ea typeface="Exo"/>
                <a:cs typeface="Exo"/>
                <a:sym typeface="Exo"/>
              </a:rPr>
              <a:t>‹#›</a:t>
            </a:fld>
            <a:endParaRPr b="1" sz="1700">
              <a:solidFill>
                <a:schemeClr val="lt1"/>
              </a:solidFill>
              <a:latin typeface="Exo"/>
              <a:ea typeface="Exo"/>
              <a:cs typeface="Exo"/>
              <a:sym typeface="Exo"/>
            </a:endParaRPr>
          </a:p>
        </p:txBody>
      </p:sp>
      <p:sp>
        <p:nvSpPr>
          <p:cNvPr id="259" name="Google Shape;259;p14"/>
          <p:cNvSpPr/>
          <p:nvPr/>
        </p:nvSpPr>
        <p:spPr>
          <a:xfrm>
            <a:off x="405125" y="8361438"/>
            <a:ext cx="6844200" cy="1434000"/>
          </a:xfrm>
          <a:prstGeom prst="round1Rect">
            <a:avLst>
              <a:gd fmla="val 20632" name="adj"/>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
          <p:cNvSpPr/>
          <p:nvPr/>
        </p:nvSpPr>
        <p:spPr>
          <a:xfrm>
            <a:off x="960325" y="8150655"/>
            <a:ext cx="2641500" cy="412200"/>
          </a:xfrm>
          <a:prstGeom prst="chevron">
            <a:avLst>
              <a:gd fmla="val 50000" name="adj"/>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ar" sz="1200">
                <a:solidFill>
                  <a:srgbClr val="FFFFFF"/>
                </a:solidFill>
                <a:latin typeface="Mada"/>
                <a:ea typeface="Mada"/>
                <a:cs typeface="Mada"/>
                <a:sym typeface="Mada"/>
              </a:rPr>
              <a:t>Plasmodium </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ar" sz="1200">
                <a:solidFill>
                  <a:srgbClr val="FFFFFF"/>
                </a:solidFill>
                <a:latin typeface="Mada"/>
                <a:ea typeface="Mada"/>
                <a:cs typeface="Mada"/>
                <a:sym typeface="Mada"/>
              </a:rPr>
              <a:t>Knowlesi &amp; Simium</a:t>
            </a:r>
            <a:endParaRPr b="1" sz="1200">
              <a:solidFill>
                <a:srgbClr val="FFFFFF"/>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p:txBody>
      </p:sp>
      <p:sp>
        <p:nvSpPr>
          <p:cNvPr id="261" name="Google Shape;261;p14"/>
          <p:cNvSpPr/>
          <p:nvPr/>
        </p:nvSpPr>
        <p:spPr>
          <a:xfrm rot="2700000">
            <a:off x="527648" y="8014066"/>
            <a:ext cx="661852" cy="661852"/>
          </a:xfrm>
          <a:prstGeom prst="teardrop">
            <a:avLst>
              <a:gd fmla="val 10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
          <p:cNvSpPr txBox="1"/>
          <p:nvPr/>
        </p:nvSpPr>
        <p:spPr>
          <a:xfrm>
            <a:off x="571978" y="7985588"/>
            <a:ext cx="743400" cy="71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000">
                <a:solidFill>
                  <a:schemeClr val="accent1"/>
                </a:solidFill>
                <a:latin typeface="Mada"/>
                <a:ea typeface="Mada"/>
                <a:cs typeface="Mada"/>
                <a:sym typeface="Mada"/>
              </a:rPr>
              <a:t>5</a:t>
            </a:r>
            <a:endParaRPr b="1" sz="5000">
              <a:solidFill>
                <a:schemeClr val="accent1"/>
              </a:solidFill>
              <a:latin typeface="Mada"/>
              <a:ea typeface="Mada"/>
              <a:cs typeface="Mada"/>
              <a:sym typeface="Mada"/>
            </a:endParaRPr>
          </a:p>
        </p:txBody>
      </p:sp>
      <p:sp>
        <p:nvSpPr>
          <p:cNvPr id="263" name="Google Shape;263;p14"/>
          <p:cNvSpPr txBox="1"/>
          <p:nvPr/>
        </p:nvSpPr>
        <p:spPr>
          <a:xfrm>
            <a:off x="410375" y="8562850"/>
            <a:ext cx="4827000" cy="987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accent2"/>
              </a:buClr>
              <a:buSzPts val="1200"/>
              <a:buFont typeface="Mada"/>
              <a:buChar char="❖"/>
            </a:pPr>
            <a:r>
              <a:rPr b="1" lang="ar" sz="1200">
                <a:solidFill>
                  <a:schemeClr val="accent2"/>
                </a:solidFill>
                <a:latin typeface="Mada"/>
                <a:ea typeface="Mada"/>
                <a:cs typeface="Mada"/>
                <a:sym typeface="Mada"/>
              </a:rPr>
              <a:t>General Information:</a:t>
            </a:r>
            <a:endParaRPr b="1" sz="1200">
              <a:solidFill>
                <a:schemeClr val="accent2"/>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Simian Monkey to Human transmission (zoonotic malaria)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P. Knowlesi: </a:t>
            </a:r>
            <a:r>
              <a:rPr lang="ar" sz="1200">
                <a:solidFill>
                  <a:schemeClr val="dk1"/>
                </a:solidFill>
                <a:latin typeface="Mada"/>
                <a:ea typeface="Mada"/>
                <a:cs typeface="Mada"/>
                <a:sym typeface="Mada"/>
              </a:rPr>
              <a:t>in South East Asia, it looks like P. Malariae.</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P. Simium: </a:t>
            </a:r>
            <a:r>
              <a:rPr lang="ar" sz="1200">
                <a:solidFill>
                  <a:schemeClr val="dk1"/>
                </a:solidFill>
                <a:latin typeface="Mada"/>
                <a:ea typeface="Mada"/>
                <a:cs typeface="Mada"/>
                <a:sym typeface="Mada"/>
              </a:rPr>
              <a:t>in South America, it looks like P. Vivax.</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Need PCR </a:t>
            </a:r>
            <a:r>
              <a:rPr lang="ar" sz="1200">
                <a:solidFill>
                  <a:schemeClr val="dk1"/>
                </a:solidFill>
                <a:latin typeface="Mada"/>
                <a:ea typeface="Mada"/>
                <a:cs typeface="Mada"/>
                <a:sym typeface="Mada"/>
              </a:rPr>
              <a:t>for diagnosis.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Can cause severe disease</a:t>
            </a:r>
            <a:endParaRPr sz="1200">
              <a:solidFill>
                <a:schemeClr val="dk1"/>
              </a:solidFill>
              <a:latin typeface="Mada"/>
              <a:ea typeface="Mada"/>
              <a:cs typeface="Mada"/>
              <a:sym typeface="Mada"/>
            </a:endParaRPr>
          </a:p>
        </p:txBody>
      </p:sp>
      <p:pic>
        <p:nvPicPr>
          <p:cNvPr id="264" name="Google Shape;264;p14"/>
          <p:cNvPicPr preferRelativeResize="0"/>
          <p:nvPr/>
        </p:nvPicPr>
        <p:blipFill rotWithShape="1">
          <a:blip r:embed="rId4">
            <a:alphaModFix/>
          </a:blip>
          <a:srcRect b="26310" l="11199" r="8972" t="22946"/>
          <a:stretch/>
        </p:blipFill>
        <p:spPr>
          <a:xfrm>
            <a:off x="5086913" y="8394236"/>
            <a:ext cx="2006700" cy="1275600"/>
          </a:xfrm>
          <a:prstGeom prst="roundRect">
            <a:avLst>
              <a:gd fmla="val 16667" name="adj"/>
            </a:avLst>
          </a:prstGeom>
          <a:noFill/>
          <a:ln>
            <a:noFill/>
          </a:ln>
        </p:spPr>
      </p:pic>
      <p:sp>
        <p:nvSpPr>
          <p:cNvPr id="265" name="Google Shape;265;p14"/>
          <p:cNvSpPr/>
          <p:nvPr/>
        </p:nvSpPr>
        <p:spPr>
          <a:xfrm>
            <a:off x="397850" y="3370050"/>
            <a:ext cx="6844200" cy="4527900"/>
          </a:xfrm>
          <a:prstGeom prst="round1Rect">
            <a:avLst>
              <a:gd fmla="val 20632" name="adj"/>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4"/>
          <p:cNvSpPr/>
          <p:nvPr/>
        </p:nvSpPr>
        <p:spPr>
          <a:xfrm>
            <a:off x="953050" y="3158941"/>
            <a:ext cx="2641500" cy="412200"/>
          </a:xfrm>
          <a:prstGeom prst="chevron">
            <a:avLst>
              <a:gd fmla="val 50000" name="adj"/>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ar" sz="1200">
                <a:solidFill>
                  <a:srgbClr val="FFFFFF"/>
                </a:solidFill>
                <a:latin typeface="Mada"/>
                <a:ea typeface="Mada"/>
                <a:cs typeface="Mada"/>
                <a:sym typeface="Mada"/>
              </a:rPr>
              <a:t>Plasmodium Malariae</a:t>
            </a:r>
            <a:r>
              <a:rPr b="1" baseline="30000" lang="ar" sz="1200">
                <a:solidFill>
                  <a:srgbClr val="FFFFFF"/>
                </a:solidFill>
                <a:latin typeface="Mada"/>
                <a:ea typeface="Mada"/>
                <a:cs typeface="Mada"/>
                <a:sym typeface="Mada"/>
              </a:rPr>
              <a:t>1</a:t>
            </a:r>
            <a:endParaRPr b="1" baseline="30000" sz="1200">
              <a:solidFill>
                <a:srgbClr val="FFFFFF"/>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p:txBody>
      </p:sp>
      <p:sp>
        <p:nvSpPr>
          <p:cNvPr id="267" name="Google Shape;267;p14"/>
          <p:cNvSpPr/>
          <p:nvPr/>
        </p:nvSpPr>
        <p:spPr>
          <a:xfrm rot="2700000">
            <a:off x="515123" y="3034102"/>
            <a:ext cx="661852" cy="661852"/>
          </a:xfrm>
          <a:prstGeom prst="teardrop">
            <a:avLst>
              <a:gd fmla="val 10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8" name="Google Shape;268;p14"/>
          <p:cNvPicPr preferRelativeResize="0"/>
          <p:nvPr/>
        </p:nvPicPr>
        <p:blipFill rotWithShape="1">
          <a:blip r:embed="rId5">
            <a:alphaModFix/>
          </a:blip>
          <a:srcRect b="63786" l="4649" r="12016" t="4163"/>
          <a:stretch/>
        </p:blipFill>
        <p:spPr>
          <a:xfrm>
            <a:off x="5306468" y="4088001"/>
            <a:ext cx="1762425" cy="987630"/>
          </a:xfrm>
          <a:prstGeom prst="rect">
            <a:avLst/>
          </a:prstGeom>
          <a:noFill/>
          <a:ln cap="flat" cmpd="sng" w="19050">
            <a:solidFill>
              <a:schemeClr val="accent3"/>
            </a:solidFill>
            <a:prstDash val="solid"/>
            <a:round/>
            <a:headEnd len="sm" w="sm" type="none"/>
            <a:tailEnd len="sm" w="sm" type="none"/>
          </a:ln>
        </p:spPr>
      </p:pic>
      <p:pic>
        <p:nvPicPr>
          <p:cNvPr id="269" name="Google Shape;269;p14"/>
          <p:cNvPicPr preferRelativeResize="0"/>
          <p:nvPr/>
        </p:nvPicPr>
        <p:blipFill rotWithShape="1">
          <a:blip r:embed="rId5">
            <a:alphaModFix/>
          </a:blip>
          <a:srcRect b="7054" l="5186" r="10339" t="50979"/>
          <a:stretch/>
        </p:blipFill>
        <p:spPr>
          <a:xfrm>
            <a:off x="5306468" y="5136424"/>
            <a:ext cx="1762425" cy="1275702"/>
          </a:xfrm>
          <a:prstGeom prst="rect">
            <a:avLst/>
          </a:prstGeom>
          <a:noFill/>
          <a:ln cap="flat" cmpd="sng" w="19050">
            <a:solidFill>
              <a:schemeClr val="accent3"/>
            </a:solidFill>
            <a:prstDash val="solid"/>
            <a:round/>
            <a:headEnd len="sm" w="sm" type="none"/>
            <a:tailEnd len="sm" w="sm" type="none"/>
          </a:ln>
        </p:spPr>
      </p:pic>
      <p:sp>
        <p:nvSpPr>
          <p:cNvPr id="270" name="Google Shape;270;p14"/>
          <p:cNvSpPr txBox="1"/>
          <p:nvPr/>
        </p:nvSpPr>
        <p:spPr>
          <a:xfrm>
            <a:off x="295550" y="3571150"/>
            <a:ext cx="5085300" cy="4156800"/>
          </a:xfrm>
          <a:prstGeom prst="rect">
            <a:avLst/>
          </a:prstGeom>
          <a:noFill/>
          <a:ln>
            <a:noFill/>
          </a:ln>
        </p:spPr>
        <p:txBody>
          <a:bodyPr anchorCtr="0" anchor="t" bIns="232875" lIns="232875" spcFirstLastPara="1" rIns="232875" wrap="square" tIns="232875">
            <a:noAutofit/>
          </a:bodyPr>
          <a:lstStyle/>
          <a:p>
            <a:pPr indent="-304800" lvl="0" marL="457200" rtl="0" algn="l">
              <a:spcBef>
                <a:spcPts val="0"/>
              </a:spcBef>
              <a:spcAft>
                <a:spcPts val="0"/>
              </a:spcAft>
              <a:buClr>
                <a:schemeClr val="accent2"/>
              </a:buClr>
              <a:buSzPts val="1200"/>
              <a:buFont typeface="Mada"/>
              <a:buChar char="❖"/>
            </a:pPr>
            <a:r>
              <a:rPr b="1" lang="ar" sz="1200">
                <a:solidFill>
                  <a:schemeClr val="accent2"/>
                </a:solidFill>
                <a:latin typeface="Mada"/>
                <a:ea typeface="Mada"/>
                <a:cs typeface="Mada"/>
                <a:sym typeface="Mada"/>
              </a:rPr>
              <a:t>General Information:</a:t>
            </a:r>
            <a:endParaRPr b="1" sz="1200">
              <a:solidFill>
                <a:schemeClr val="accent2"/>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Differs from the other three human malaria parasites in its </a:t>
            </a:r>
            <a:r>
              <a:rPr b="1" lang="ar" sz="1200">
                <a:latin typeface="Mada"/>
                <a:ea typeface="Mada"/>
                <a:cs typeface="Mada"/>
                <a:sym typeface="Mada"/>
              </a:rPr>
              <a:t>slow development </a:t>
            </a:r>
            <a:r>
              <a:rPr lang="ar" sz="1200">
                <a:latin typeface="Mada"/>
                <a:ea typeface="Mada"/>
                <a:cs typeface="Mada"/>
                <a:sym typeface="Mada"/>
              </a:rPr>
              <a:t>and its longer asexual cycle.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Development is slow in both the vector and the human host because of less efficient schizogony.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The asexual cycle is </a:t>
            </a:r>
            <a:r>
              <a:rPr b="1" lang="ar" sz="1200">
                <a:latin typeface="Mada"/>
                <a:ea typeface="Mada"/>
                <a:cs typeface="Mada"/>
                <a:sym typeface="Mada"/>
              </a:rPr>
              <a:t>72</a:t>
            </a:r>
            <a:r>
              <a:rPr lang="ar" sz="1200">
                <a:latin typeface="Mada"/>
                <a:ea typeface="Mada"/>
                <a:cs typeface="Mada"/>
                <a:sym typeface="Mada"/>
              </a:rPr>
              <a:t> hours instead of 48 hours – hence ‘</a:t>
            </a:r>
            <a:r>
              <a:rPr b="1" lang="ar" sz="1200">
                <a:latin typeface="Mada"/>
                <a:ea typeface="Mada"/>
                <a:cs typeface="Mada"/>
                <a:sym typeface="Mada"/>
              </a:rPr>
              <a:t>quartan malaria</a:t>
            </a:r>
            <a:r>
              <a:rPr lang="ar" sz="1200">
                <a:latin typeface="Mada"/>
                <a:ea typeface="Mada"/>
                <a:cs typeface="Mada"/>
                <a:sym typeface="Mada"/>
              </a:rPr>
              <a:t>’ – because fever paroxysms occur every 4th day (according to the Roman custom of regarding day 0 as day 1).</a:t>
            </a:r>
            <a:endParaRPr sz="1200">
              <a:latin typeface="Mada"/>
              <a:ea typeface="Mada"/>
              <a:cs typeface="Mada"/>
              <a:sym typeface="Mada"/>
            </a:endParaRPr>
          </a:p>
          <a:p>
            <a:pPr indent="-304800" lvl="0" marL="457200" rtl="0" algn="l">
              <a:spcBef>
                <a:spcPts val="0"/>
              </a:spcBef>
              <a:spcAft>
                <a:spcPts val="0"/>
              </a:spcAft>
              <a:buClr>
                <a:schemeClr val="accent2"/>
              </a:buClr>
              <a:buSzPts val="1200"/>
              <a:buFont typeface="Mada"/>
              <a:buChar char="❖"/>
            </a:pPr>
            <a:r>
              <a:rPr b="1" lang="ar" sz="1200">
                <a:solidFill>
                  <a:schemeClr val="accent2"/>
                </a:solidFill>
                <a:latin typeface="Mada"/>
                <a:ea typeface="Mada"/>
                <a:cs typeface="Mada"/>
                <a:sym typeface="Mada"/>
              </a:rPr>
              <a:t>Characteristics</a:t>
            </a:r>
            <a:r>
              <a:rPr b="1" lang="ar" sz="1200">
                <a:solidFill>
                  <a:schemeClr val="accent2"/>
                </a:solidFill>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Infects </a:t>
            </a:r>
            <a:r>
              <a:rPr b="1" lang="ar" sz="1200">
                <a:solidFill>
                  <a:schemeClr val="dk1"/>
                </a:solidFill>
                <a:latin typeface="Mada"/>
                <a:ea typeface="Mada"/>
                <a:cs typeface="Mada"/>
                <a:sym typeface="Mada"/>
              </a:rPr>
              <a:t>old erythrocytes</a:t>
            </a:r>
            <a:r>
              <a:rPr lang="ar" sz="1200">
                <a:solidFill>
                  <a:schemeClr val="dk1"/>
                </a:solidFill>
                <a:latin typeface="Mada"/>
                <a:ea typeface="Mada"/>
                <a:cs typeface="Mada"/>
                <a:sym typeface="Mada"/>
              </a:rPr>
              <a:t>, explaining why infected cells are often described as ‘</a:t>
            </a:r>
            <a:r>
              <a:rPr b="1" lang="ar" sz="1200">
                <a:solidFill>
                  <a:schemeClr val="dk1"/>
                </a:solidFill>
                <a:latin typeface="Mada"/>
                <a:ea typeface="Mada"/>
                <a:cs typeface="Mada"/>
                <a:sym typeface="Mada"/>
              </a:rPr>
              <a:t>smaller</a:t>
            </a:r>
            <a:r>
              <a:rPr lang="ar" sz="1200">
                <a:solidFill>
                  <a:schemeClr val="dk1"/>
                </a:solidFill>
                <a:latin typeface="Mada"/>
                <a:ea typeface="Mada"/>
                <a:cs typeface="Mada"/>
                <a:sym typeface="Mada"/>
              </a:rPr>
              <a:t>’ by microscopic.</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presence of ‘knobs’ at the surface of infected erythrocytes, which are similar to P. Falciparum, but the cells </a:t>
            </a:r>
            <a:r>
              <a:rPr b="1" lang="ar" sz="1200">
                <a:solidFill>
                  <a:schemeClr val="dk1"/>
                </a:solidFill>
                <a:latin typeface="Mada"/>
                <a:ea typeface="Mada"/>
                <a:cs typeface="Mada"/>
                <a:sym typeface="Mada"/>
              </a:rPr>
              <a:t>do not</a:t>
            </a:r>
            <a:r>
              <a:rPr lang="ar" sz="1200">
                <a:solidFill>
                  <a:schemeClr val="dk1"/>
                </a:solidFill>
                <a:latin typeface="Mada"/>
                <a:ea typeface="Mada"/>
                <a:cs typeface="Mada"/>
                <a:sym typeface="Mada"/>
              </a:rPr>
              <a:t> exhibit any cytoadherence (and so no sequestration).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surface of infected erythrocytes </a:t>
            </a:r>
            <a:r>
              <a:rPr b="1" lang="ar" sz="1200">
                <a:solidFill>
                  <a:schemeClr val="dk1"/>
                </a:solidFill>
                <a:latin typeface="Mada"/>
                <a:ea typeface="Mada"/>
                <a:cs typeface="Mada"/>
                <a:sym typeface="Mada"/>
              </a:rPr>
              <a:t>does not</a:t>
            </a:r>
            <a:r>
              <a:rPr lang="ar" sz="1200">
                <a:solidFill>
                  <a:schemeClr val="dk1"/>
                </a:solidFill>
                <a:latin typeface="Mada"/>
                <a:ea typeface="Mada"/>
                <a:cs typeface="Mada"/>
                <a:sym typeface="Mada"/>
              </a:rPr>
              <a:t> exhibit any caveolar/vesicle complexes and </a:t>
            </a:r>
            <a:r>
              <a:rPr b="1" lang="ar" sz="1200">
                <a:solidFill>
                  <a:schemeClr val="dk1"/>
                </a:solidFill>
                <a:latin typeface="Mada"/>
                <a:ea typeface="Mada"/>
                <a:cs typeface="Mada"/>
                <a:sym typeface="Mada"/>
              </a:rPr>
              <a:t>Schüffner’s dots are absent</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Sporozoites</a:t>
            </a:r>
            <a:r>
              <a:rPr lang="ar" sz="1200">
                <a:solidFill>
                  <a:schemeClr val="dk1"/>
                </a:solidFill>
                <a:latin typeface="Mada"/>
                <a:ea typeface="Mada"/>
                <a:cs typeface="Mada"/>
                <a:sym typeface="Mada"/>
              </a:rPr>
              <a:t> of P. Malariae </a:t>
            </a:r>
            <a:r>
              <a:rPr b="1" lang="ar" sz="1200">
                <a:solidFill>
                  <a:schemeClr val="dk1"/>
                </a:solidFill>
                <a:latin typeface="Mada"/>
                <a:ea typeface="Mada"/>
                <a:cs typeface="Mada"/>
                <a:sym typeface="Mada"/>
              </a:rPr>
              <a:t>do not transform into hypnozoites</a:t>
            </a:r>
            <a:r>
              <a:rPr lang="ar" sz="1200">
                <a:solidFill>
                  <a:schemeClr val="dk1"/>
                </a:solidFill>
                <a:latin typeface="Mada"/>
                <a:ea typeface="Mada"/>
                <a:cs typeface="Mada"/>
                <a:sym typeface="Mada"/>
              </a:rPr>
              <a:t>, and so there are </a:t>
            </a:r>
            <a:r>
              <a:rPr b="1" lang="ar" sz="1200">
                <a:solidFill>
                  <a:schemeClr val="dk1"/>
                </a:solidFill>
                <a:latin typeface="Mada"/>
                <a:ea typeface="Mada"/>
                <a:cs typeface="Mada"/>
                <a:sym typeface="Mada"/>
              </a:rPr>
              <a:t>no</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relapses</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 malariae can survive for a very long time in the peripheral blood (</a:t>
            </a:r>
            <a:r>
              <a:rPr b="1" lang="ar" sz="1200">
                <a:solidFill>
                  <a:schemeClr val="dk1"/>
                </a:solidFill>
                <a:latin typeface="Mada"/>
                <a:ea typeface="Mada"/>
                <a:cs typeface="Mada"/>
                <a:sym typeface="Mada"/>
              </a:rPr>
              <a:t>10 years or more</a:t>
            </a:r>
            <a:r>
              <a:rPr lang="ar" sz="1200">
                <a:solidFill>
                  <a:schemeClr val="dk1"/>
                </a:solidFill>
                <a:latin typeface="Mada"/>
                <a:ea typeface="Mada"/>
                <a:cs typeface="Mada"/>
                <a:sym typeface="Mada"/>
              </a:rPr>
              <a:t>) at a very low level of parasitaemia occasionally producing detectable </a:t>
            </a:r>
            <a:r>
              <a:rPr b="1" lang="ar" sz="1200">
                <a:solidFill>
                  <a:schemeClr val="dk1"/>
                </a:solidFill>
                <a:latin typeface="Mada"/>
                <a:ea typeface="Mada"/>
                <a:cs typeface="Mada"/>
                <a:sym typeface="Mada"/>
              </a:rPr>
              <a:t>peaks</a:t>
            </a:r>
            <a:r>
              <a:rPr lang="ar" sz="1200">
                <a:solidFill>
                  <a:schemeClr val="dk1"/>
                </a:solidFill>
                <a:latin typeface="Mada"/>
                <a:ea typeface="Mada"/>
                <a:cs typeface="Mada"/>
                <a:sym typeface="Mada"/>
              </a:rPr>
              <a:t> with a recrudescence of clinical symptoms.</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900">
              <a:solidFill>
                <a:srgbClr val="000000"/>
              </a:solidFill>
              <a:latin typeface="Mada"/>
              <a:ea typeface="Mada"/>
              <a:cs typeface="Mada"/>
              <a:sym typeface="Mada"/>
            </a:endParaRPr>
          </a:p>
        </p:txBody>
      </p:sp>
      <p:sp>
        <p:nvSpPr>
          <p:cNvPr id="271" name="Google Shape;271;p14"/>
          <p:cNvSpPr txBox="1"/>
          <p:nvPr/>
        </p:nvSpPr>
        <p:spPr>
          <a:xfrm>
            <a:off x="552950" y="3005625"/>
            <a:ext cx="521700" cy="71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5000">
                <a:solidFill>
                  <a:schemeClr val="accent1"/>
                </a:solidFill>
                <a:latin typeface="Mada"/>
                <a:ea typeface="Mada"/>
                <a:cs typeface="Mada"/>
                <a:sym typeface="Mada"/>
              </a:rPr>
              <a:t>4</a:t>
            </a:r>
            <a:endParaRPr b="1" sz="5000">
              <a:solidFill>
                <a:schemeClr val="accent1"/>
              </a:solidFill>
              <a:latin typeface="Mada"/>
              <a:ea typeface="Mada"/>
              <a:cs typeface="Mada"/>
              <a:sym typeface="Mada"/>
            </a:endParaRPr>
          </a:p>
        </p:txBody>
      </p:sp>
      <p:sp>
        <p:nvSpPr>
          <p:cNvPr id="272" name="Google Shape;272;p14"/>
          <p:cNvSpPr txBox="1"/>
          <p:nvPr/>
        </p:nvSpPr>
        <p:spPr>
          <a:xfrm>
            <a:off x="13550" y="10060250"/>
            <a:ext cx="7560000" cy="3387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Clr>
                <a:srgbClr val="0B5394"/>
              </a:buClr>
              <a:buSzPts val="1000"/>
              <a:buFont typeface="Mada"/>
              <a:buAutoNum type="arabicPeriod"/>
            </a:pPr>
            <a:r>
              <a:rPr lang="ar" sz="1000">
                <a:solidFill>
                  <a:srgbClr val="0B5394"/>
                </a:solidFill>
                <a:highlight>
                  <a:srgbClr val="FFFFFF"/>
                </a:highlight>
                <a:latin typeface="Mada"/>
                <a:ea typeface="Mada"/>
                <a:cs typeface="Mada"/>
                <a:sym typeface="Mada"/>
              </a:rPr>
              <a:t>In children, P. malariae infection is associated with glomerulonephritis and nephrotic syndrome.</a:t>
            </a:r>
            <a:endParaRPr sz="1000">
              <a:solidFill>
                <a:srgbClr val="0B5394"/>
              </a:solidFill>
              <a:latin typeface="Mada"/>
              <a:ea typeface="Mada"/>
              <a:cs typeface="Mada"/>
              <a:sym typeface="Mada"/>
            </a:endParaRPr>
          </a:p>
        </p:txBody>
      </p:sp>
      <p:sp>
        <p:nvSpPr>
          <p:cNvPr id="273" name="Google Shape;273;p14"/>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Malaria</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cxnSp>
        <p:nvCxnSpPr>
          <p:cNvPr id="278" name="Google Shape;278;p1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79" name="Google Shape;279;p15"/>
          <p:cNvSpPr txBox="1"/>
          <p:nvPr/>
        </p:nvSpPr>
        <p:spPr>
          <a:xfrm>
            <a:off x="236293" y="7098561"/>
            <a:ext cx="3225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Signs </a:t>
            </a:r>
            <a:endParaRPr b="1" sz="2200">
              <a:highlight>
                <a:schemeClr val="accent4"/>
              </a:highlight>
              <a:latin typeface="Mada"/>
              <a:ea typeface="Mada"/>
              <a:cs typeface="Mada"/>
              <a:sym typeface="Mada"/>
            </a:endParaRPr>
          </a:p>
        </p:txBody>
      </p:sp>
      <p:grpSp>
        <p:nvGrpSpPr>
          <p:cNvPr id="280" name="Google Shape;280;p15"/>
          <p:cNvGrpSpPr/>
          <p:nvPr/>
        </p:nvGrpSpPr>
        <p:grpSpPr>
          <a:xfrm>
            <a:off x="265571" y="7634135"/>
            <a:ext cx="2619156" cy="945490"/>
            <a:chOff x="265571" y="7634135"/>
            <a:chExt cx="2619156" cy="945490"/>
          </a:xfrm>
        </p:grpSpPr>
        <p:sp>
          <p:nvSpPr>
            <p:cNvPr id="281" name="Google Shape;281;p15"/>
            <p:cNvSpPr txBox="1"/>
            <p:nvPr/>
          </p:nvSpPr>
          <p:spPr>
            <a:xfrm>
              <a:off x="265575" y="7686326"/>
              <a:ext cx="349500" cy="34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accent1"/>
                  </a:solidFill>
                  <a:latin typeface="Mada"/>
                  <a:ea typeface="Mada"/>
                  <a:cs typeface="Mada"/>
                  <a:sym typeface="Mada"/>
                </a:rPr>
                <a:t>01</a:t>
              </a:r>
              <a:endParaRPr b="1">
                <a:solidFill>
                  <a:schemeClr val="accent1"/>
                </a:solidFill>
              </a:endParaRPr>
            </a:p>
          </p:txBody>
        </p:sp>
        <p:sp>
          <p:nvSpPr>
            <p:cNvPr id="282" name="Google Shape;282;p15"/>
            <p:cNvSpPr txBox="1"/>
            <p:nvPr/>
          </p:nvSpPr>
          <p:spPr>
            <a:xfrm>
              <a:off x="628118" y="7634135"/>
              <a:ext cx="2256456" cy="63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Fever, HR </a:t>
              </a:r>
              <a:r>
                <a:rPr b="1" lang="ar" sz="1200">
                  <a:solidFill>
                    <a:srgbClr val="6AA84F"/>
                  </a:solidFill>
                  <a:latin typeface="Mada"/>
                  <a:ea typeface="Mada"/>
                  <a:cs typeface="Mada"/>
                  <a:sym typeface="Mada"/>
                </a:rPr>
                <a:t>tachycardia</a:t>
              </a:r>
              <a:r>
                <a:rPr b="1" lang="ar" sz="1200">
                  <a:solidFill>
                    <a:schemeClr val="dk1"/>
                  </a:solidFill>
                  <a:latin typeface="Mada"/>
                  <a:ea typeface="Mada"/>
                  <a:cs typeface="Mada"/>
                  <a:sym typeface="Mada"/>
                </a:rPr>
                <a:t>, </a:t>
              </a:r>
              <a:r>
                <a:rPr b="1" lang="ar" sz="1200">
                  <a:solidFill>
                    <a:srgbClr val="6AA84F"/>
                  </a:solidFill>
                  <a:latin typeface="Mada"/>
                  <a:ea typeface="Mada"/>
                  <a:cs typeface="Mada"/>
                  <a:sym typeface="Mada"/>
                </a:rPr>
                <a:t>low </a:t>
              </a:r>
              <a:r>
                <a:rPr b="1" lang="ar" sz="1200">
                  <a:solidFill>
                    <a:schemeClr val="dk1"/>
                  </a:solidFill>
                  <a:latin typeface="Mada"/>
                  <a:ea typeface="Mada"/>
                  <a:cs typeface="Mada"/>
                  <a:sym typeface="Mada"/>
                </a:rPr>
                <a:t>BP, </a:t>
              </a:r>
              <a:r>
                <a:rPr b="1" lang="ar" sz="1200">
                  <a:solidFill>
                    <a:srgbClr val="6AA84F"/>
                  </a:solidFill>
                  <a:latin typeface="Mada"/>
                  <a:ea typeface="Mada"/>
                  <a:cs typeface="Mada"/>
                  <a:sym typeface="Mada"/>
                </a:rPr>
                <a:t>low </a:t>
              </a:r>
              <a:r>
                <a:rPr b="1" lang="ar" sz="1200">
                  <a:solidFill>
                    <a:schemeClr val="dk1"/>
                  </a:solidFill>
                  <a:latin typeface="Mada"/>
                  <a:ea typeface="Mada"/>
                  <a:cs typeface="Mada"/>
                  <a:sym typeface="Mada"/>
                </a:rPr>
                <a:t>O2</a:t>
              </a:r>
              <a:endParaRPr b="1"/>
            </a:p>
          </p:txBody>
        </p:sp>
        <p:sp>
          <p:nvSpPr>
            <p:cNvPr id="283" name="Google Shape;283;p15"/>
            <p:cNvSpPr txBox="1"/>
            <p:nvPr/>
          </p:nvSpPr>
          <p:spPr>
            <a:xfrm>
              <a:off x="628127" y="8072025"/>
              <a:ext cx="2256600" cy="5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Level of consciousness</a:t>
              </a:r>
              <a:endParaRPr b="1"/>
            </a:p>
          </p:txBody>
        </p:sp>
        <p:sp>
          <p:nvSpPr>
            <p:cNvPr id="284" name="Google Shape;284;p15"/>
            <p:cNvSpPr txBox="1"/>
            <p:nvPr/>
          </p:nvSpPr>
          <p:spPr>
            <a:xfrm>
              <a:off x="265571" y="8068393"/>
              <a:ext cx="352855"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accent1"/>
                  </a:solidFill>
                  <a:latin typeface="Mada"/>
                  <a:ea typeface="Mada"/>
                  <a:cs typeface="Mada"/>
                  <a:sym typeface="Mada"/>
                </a:rPr>
                <a:t>02</a:t>
              </a:r>
              <a:endParaRPr b="1">
                <a:solidFill>
                  <a:schemeClr val="accent1"/>
                </a:solidFill>
              </a:endParaRPr>
            </a:p>
          </p:txBody>
        </p:sp>
        <p:cxnSp>
          <p:nvCxnSpPr>
            <p:cNvPr id="285" name="Google Shape;285;p15"/>
            <p:cNvCxnSpPr/>
            <p:nvPr/>
          </p:nvCxnSpPr>
          <p:spPr>
            <a:xfrm>
              <a:off x="628109" y="7771091"/>
              <a:ext cx="0" cy="299700"/>
            </a:xfrm>
            <a:prstGeom prst="straightConnector1">
              <a:avLst/>
            </a:prstGeom>
            <a:noFill/>
            <a:ln cap="flat" cmpd="sng" w="19050">
              <a:solidFill>
                <a:schemeClr val="lt2"/>
              </a:solidFill>
              <a:prstDash val="solid"/>
              <a:round/>
              <a:headEnd len="med" w="med" type="oval"/>
              <a:tailEnd len="med" w="med" type="oval"/>
            </a:ln>
          </p:spPr>
        </p:cxnSp>
        <p:cxnSp>
          <p:nvCxnSpPr>
            <p:cNvPr id="286" name="Google Shape;286;p15"/>
            <p:cNvCxnSpPr/>
            <p:nvPr/>
          </p:nvCxnSpPr>
          <p:spPr>
            <a:xfrm>
              <a:off x="628109" y="8118941"/>
              <a:ext cx="0" cy="299700"/>
            </a:xfrm>
            <a:prstGeom prst="straightConnector1">
              <a:avLst/>
            </a:prstGeom>
            <a:noFill/>
            <a:ln cap="flat" cmpd="sng" w="19050">
              <a:solidFill>
                <a:schemeClr val="lt2"/>
              </a:solidFill>
              <a:prstDash val="solid"/>
              <a:round/>
              <a:headEnd len="med" w="med" type="oval"/>
              <a:tailEnd len="med" w="med" type="oval"/>
            </a:ln>
          </p:spPr>
        </p:cxnSp>
      </p:grpSp>
      <p:grpSp>
        <p:nvGrpSpPr>
          <p:cNvPr id="287" name="Google Shape;287;p15"/>
          <p:cNvGrpSpPr/>
          <p:nvPr/>
        </p:nvGrpSpPr>
        <p:grpSpPr>
          <a:xfrm>
            <a:off x="2992370" y="7634140"/>
            <a:ext cx="2464555" cy="877160"/>
            <a:chOff x="2992370" y="7634140"/>
            <a:chExt cx="2464555" cy="877160"/>
          </a:xfrm>
        </p:grpSpPr>
        <p:sp>
          <p:nvSpPr>
            <p:cNvPr id="288" name="Google Shape;288;p15"/>
            <p:cNvSpPr txBox="1"/>
            <p:nvPr/>
          </p:nvSpPr>
          <p:spPr>
            <a:xfrm>
              <a:off x="2992370" y="8003065"/>
              <a:ext cx="352855"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accent2"/>
                  </a:solidFill>
                  <a:latin typeface="Mada"/>
                  <a:ea typeface="Mada"/>
                  <a:cs typeface="Mada"/>
                  <a:sym typeface="Mada"/>
                </a:rPr>
                <a:t>04</a:t>
              </a:r>
              <a:endParaRPr b="1">
                <a:solidFill>
                  <a:schemeClr val="accent2"/>
                </a:solidFill>
              </a:endParaRPr>
            </a:p>
          </p:txBody>
        </p:sp>
        <p:sp>
          <p:nvSpPr>
            <p:cNvPr id="289" name="Google Shape;289;p15"/>
            <p:cNvSpPr txBox="1"/>
            <p:nvPr/>
          </p:nvSpPr>
          <p:spPr>
            <a:xfrm>
              <a:off x="2992370" y="7634140"/>
              <a:ext cx="352855"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accent2"/>
                  </a:solidFill>
                  <a:latin typeface="Mada"/>
                  <a:ea typeface="Mada"/>
                  <a:cs typeface="Mada"/>
                  <a:sym typeface="Mada"/>
                </a:rPr>
                <a:t>03</a:t>
              </a:r>
              <a:endParaRPr b="1">
                <a:solidFill>
                  <a:schemeClr val="accent2"/>
                </a:solidFill>
              </a:endParaRPr>
            </a:p>
          </p:txBody>
        </p:sp>
        <p:sp>
          <p:nvSpPr>
            <p:cNvPr id="290" name="Google Shape;290;p15"/>
            <p:cNvSpPr txBox="1"/>
            <p:nvPr/>
          </p:nvSpPr>
          <p:spPr>
            <a:xfrm>
              <a:off x="3345225" y="7641675"/>
              <a:ext cx="2111700" cy="5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Evidence of seizures</a:t>
              </a:r>
              <a:endParaRPr b="1"/>
            </a:p>
          </p:txBody>
        </p:sp>
        <p:sp>
          <p:nvSpPr>
            <p:cNvPr id="291" name="Google Shape;291;p15"/>
            <p:cNvSpPr txBox="1"/>
            <p:nvPr/>
          </p:nvSpPr>
          <p:spPr>
            <a:xfrm>
              <a:off x="3345050" y="7949100"/>
              <a:ext cx="2111700" cy="5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Splenomegaly</a:t>
              </a:r>
              <a:r>
                <a:rPr b="1" lang="ar" sz="1200">
                  <a:solidFill>
                    <a:schemeClr val="dk1"/>
                  </a:solidFill>
                  <a:latin typeface="Mada"/>
                  <a:ea typeface="Mada"/>
                  <a:cs typeface="Mada"/>
                  <a:sym typeface="Mada"/>
                </a:rPr>
                <a:t> </a:t>
              </a:r>
              <a:r>
                <a:rPr b="1" lang="ar" sz="1200">
                  <a:solidFill>
                    <a:srgbClr val="6AA84F"/>
                  </a:solidFill>
                  <a:latin typeface="Mada"/>
                  <a:ea typeface="Mada"/>
                  <a:cs typeface="Mada"/>
                  <a:sym typeface="Mada"/>
                </a:rPr>
                <a:t>the most common clinical sign</a:t>
              </a:r>
              <a:endParaRPr b="1">
                <a:solidFill>
                  <a:srgbClr val="6AA84F"/>
                </a:solidFill>
              </a:endParaRPr>
            </a:p>
          </p:txBody>
        </p:sp>
        <p:cxnSp>
          <p:nvCxnSpPr>
            <p:cNvPr id="292" name="Google Shape;292;p15"/>
            <p:cNvCxnSpPr/>
            <p:nvPr/>
          </p:nvCxnSpPr>
          <p:spPr>
            <a:xfrm>
              <a:off x="3345230" y="7702760"/>
              <a:ext cx="0" cy="299700"/>
            </a:xfrm>
            <a:prstGeom prst="straightConnector1">
              <a:avLst/>
            </a:prstGeom>
            <a:noFill/>
            <a:ln cap="flat" cmpd="sng" w="19050">
              <a:solidFill>
                <a:schemeClr val="lt2"/>
              </a:solidFill>
              <a:prstDash val="solid"/>
              <a:round/>
              <a:headEnd len="med" w="med" type="oval"/>
              <a:tailEnd len="med" w="med" type="oval"/>
            </a:ln>
          </p:spPr>
        </p:cxnSp>
        <p:cxnSp>
          <p:nvCxnSpPr>
            <p:cNvPr id="293" name="Google Shape;293;p15"/>
            <p:cNvCxnSpPr/>
            <p:nvPr/>
          </p:nvCxnSpPr>
          <p:spPr>
            <a:xfrm>
              <a:off x="3345230" y="8050610"/>
              <a:ext cx="0" cy="299700"/>
            </a:xfrm>
            <a:prstGeom prst="straightConnector1">
              <a:avLst/>
            </a:prstGeom>
            <a:noFill/>
            <a:ln cap="flat" cmpd="sng" w="19050">
              <a:solidFill>
                <a:schemeClr val="lt2"/>
              </a:solidFill>
              <a:prstDash val="solid"/>
              <a:round/>
              <a:headEnd len="med" w="med" type="oval"/>
              <a:tailEnd len="med" w="med" type="oval"/>
            </a:ln>
          </p:spPr>
        </p:cxnSp>
      </p:grpSp>
      <p:grpSp>
        <p:nvGrpSpPr>
          <p:cNvPr id="294" name="Google Shape;294;p15"/>
          <p:cNvGrpSpPr/>
          <p:nvPr/>
        </p:nvGrpSpPr>
        <p:grpSpPr>
          <a:xfrm>
            <a:off x="5586879" y="7686865"/>
            <a:ext cx="1752621" cy="723525"/>
            <a:chOff x="5017829" y="7675540"/>
            <a:chExt cx="1752621" cy="723525"/>
          </a:xfrm>
        </p:grpSpPr>
        <p:sp>
          <p:nvSpPr>
            <p:cNvPr id="295" name="Google Shape;295;p15"/>
            <p:cNvSpPr txBox="1"/>
            <p:nvPr/>
          </p:nvSpPr>
          <p:spPr>
            <a:xfrm>
              <a:off x="5017829" y="7675540"/>
              <a:ext cx="352855"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accent3"/>
                  </a:solidFill>
                  <a:latin typeface="Mada"/>
                  <a:ea typeface="Mada"/>
                  <a:cs typeface="Mada"/>
                  <a:sym typeface="Mada"/>
                </a:rPr>
                <a:t>05</a:t>
              </a:r>
              <a:endParaRPr b="1">
                <a:solidFill>
                  <a:schemeClr val="accent3"/>
                </a:solidFill>
              </a:endParaRPr>
            </a:p>
          </p:txBody>
        </p:sp>
        <p:sp>
          <p:nvSpPr>
            <p:cNvPr id="296" name="Google Shape;296;p15"/>
            <p:cNvSpPr txBox="1"/>
            <p:nvPr/>
          </p:nvSpPr>
          <p:spPr>
            <a:xfrm>
              <a:off x="5017905" y="8001865"/>
              <a:ext cx="352855"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accent3"/>
                  </a:solidFill>
                  <a:latin typeface="Mada"/>
                  <a:ea typeface="Mada"/>
                  <a:cs typeface="Mada"/>
                  <a:sym typeface="Mada"/>
                </a:rPr>
                <a:t>06</a:t>
              </a:r>
              <a:endParaRPr b="1">
                <a:solidFill>
                  <a:schemeClr val="accent3"/>
                </a:solidFill>
              </a:endParaRPr>
            </a:p>
          </p:txBody>
        </p:sp>
        <p:sp>
          <p:nvSpPr>
            <p:cNvPr id="297" name="Google Shape;297;p15"/>
            <p:cNvSpPr txBox="1"/>
            <p:nvPr/>
          </p:nvSpPr>
          <p:spPr>
            <a:xfrm>
              <a:off x="5419250" y="8005475"/>
              <a:ext cx="13512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Anemia</a:t>
              </a:r>
              <a:endParaRPr b="1"/>
            </a:p>
          </p:txBody>
        </p:sp>
        <p:sp>
          <p:nvSpPr>
            <p:cNvPr id="298" name="Google Shape;298;p15"/>
            <p:cNvSpPr txBox="1"/>
            <p:nvPr/>
          </p:nvSpPr>
          <p:spPr>
            <a:xfrm>
              <a:off x="5375653" y="7696275"/>
              <a:ext cx="1394700" cy="2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Jaundice</a:t>
              </a:r>
              <a:endParaRPr b="1"/>
            </a:p>
          </p:txBody>
        </p:sp>
        <p:cxnSp>
          <p:nvCxnSpPr>
            <p:cNvPr id="299" name="Google Shape;299;p15"/>
            <p:cNvCxnSpPr/>
            <p:nvPr/>
          </p:nvCxnSpPr>
          <p:spPr>
            <a:xfrm>
              <a:off x="5375666" y="7702762"/>
              <a:ext cx="0" cy="299700"/>
            </a:xfrm>
            <a:prstGeom prst="straightConnector1">
              <a:avLst/>
            </a:prstGeom>
            <a:noFill/>
            <a:ln cap="flat" cmpd="sng" w="19050">
              <a:solidFill>
                <a:schemeClr val="lt2"/>
              </a:solidFill>
              <a:prstDash val="solid"/>
              <a:round/>
              <a:headEnd len="med" w="med" type="oval"/>
              <a:tailEnd len="med" w="med" type="oval"/>
            </a:ln>
          </p:spPr>
        </p:cxnSp>
        <p:cxnSp>
          <p:nvCxnSpPr>
            <p:cNvPr id="300" name="Google Shape;300;p15"/>
            <p:cNvCxnSpPr/>
            <p:nvPr/>
          </p:nvCxnSpPr>
          <p:spPr>
            <a:xfrm>
              <a:off x="5377173" y="8062119"/>
              <a:ext cx="0" cy="299700"/>
            </a:xfrm>
            <a:prstGeom prst="straightConnector1">
              <a:avLst/>
            </a:prstGeom>
            <a:noFill/>
            <a:ln cap="flat" cmpd="sng" w="19050">
              <a:solidFill>
                <a:schemeClr val="lt2"/>
              </a:solidFill>
              <a:prstDash val="solid"/>
              <a:round/>
              <a:headEnd len="med" w="med" type="oval"/>
              <a:tailEnd len="med" w="med" type="oval"/>
            </a:ln>
          </p:spPr>
        </p:cxnSp>
      </p:grpSp>
      <p:grpSp>
        <p:nvGrpSpPr>
          <p:cNvPr id="301" name="Google Shape;301;p15"/>
          <p:cNvGrpSpPr/>
          <p:nvPr/>
        </p:nvGrpSpPr>
        <p:grpSpPr>
          <a:xfrm>
            <a:off x="170200" y="4765553"/>
            <a:ext cx="7149300" cy="2435481"/>
            <a:chOff x="172250" y="5100528"/>
            <a:chExt cx="7149300" cy="2435481"/>
          </a:xfrm>
        </p:grpSpPr>
        <p:sp>
          <p:nvSpPr>
            <p:cNvPr id="302" name="Google Shape;302;p15"/>
            <p:cNvSpPr txBox="1"/>
            <p:nvPr/>
          </p:nvSpPr>
          <p:spPr>
            <a:xfrm>
              <a:off x="172250" y="5692075"/>
              <a:ext cx="7149300" cy="1759500"/>
            </a:xfrm>
            <a:prstGeom prst="rect">
              <a:avLst/>
            </a:prstGeom>
            <a:noFill/>
            <a:ln>
              <a:noFill/>
            </a:ln>
          </p:spPr>
          <p:txBody>
            <a:bodyPr anchorCtr="0" anchor="ctr" bIns="232875" lIns="232875" spcFirstLastPara="1" rIns="232875" wrap="square" tIns="23287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Travel to malaria endemic area</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b="1" lang="ar" sz="1200">
                  <a:solidFill>
                    <a:schemeClr val="accent2"/>
                  </a:solidFill>
                  <a:latin typeface="Mada"/>
                  <a:ea typeface="Mada"/>
                  <a:cs typeface="Mada"/>
                  <a:sym typeface="Mada"/>
                </a:rPr>
                <a:t>P. Falciparum</a:t>
              </a:r>
              <a:r>
                <a:rPr lang="ar" sz="1200">
                  <a:latin typeface="Mada"/>
                  <a:ea typeface="Mada"/>
                  <a:cs typeface="Mada"/>
                  <a:sym typeface="Mada"/>
                </a:rPr>
                <a:t>:  up to 1 year from travel (usually first 3 months).</a:t>
              </a:r>
              <a:endParaRPr sz="1200">
                <a:latin typeface="Mada"/>
                <a:ea typeface="Mada"/>
                <a:cs typeface="Mada"/>
                <a:sym typeface="Mada"/>
              </a:endParaRPr>
            </a:p>
            <a:p>
              <a:pPr indent="-304800" lvl="0" marL="914400" rtl="0" algn="l">
                <a:spcBef>
                  <a:spcPts val="0"/>
                </a:spcBef>
                <a:spcAft>
                  <a:spcPts val="0"/>
                </a:spcAft>
                <a:buSzPts val="1200"/>
                <a:buFont typeface="Mada"/>
                <a:buChar char="➔"/>
              </a:pPr>
              <a:r>
                <a:rPr b="1" lang="ar" sz="1200">
                  <a:solidFill>
                    <a:schemeClr val="accent2"/>
                  </a:solidFill>
                  <a:latin typeface="Mada"/>
                  <a:ea typeface="Mada"/>
                  <a:cs typeface="Mada"/>
                  <a:sym typeface="Mada"/>
                </a:rPr>
                <a:t>P. Malariae</a:t>
              </a:r>
              <a:r>
                <a:rPr lang="ar" sz="1200">
                  <a:latin typeface="Mada"/>
                  <a:ea typeface="Mada"/>
                  <a:cs typeface="Mada"/>
                  <a:sym typeface="Mada"/>
                </a:rPr>
                <a:t>: up to 10 years.</a:t>
              </a:r>
              <a:endParaRPr sz="1200">
                <a:latin typeface="Mada"/>
                <a:ea typeface="Mada"/>
                <a:cs typeface="Mada"/>
                <a:sym typeface="Mada"/>
              </a:endParaRPr>
            </a:p>
            <a:p>
              <a:pPr indent="-304800" lvl="0" marL="9144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The </a:t>
              </a:r>
              <a:r>
                <a:rPr lang="ar" sz="1200">
                  <a:solidFill>
                    <a:srgbClr val="6AA84F"/>
                  </a:solidFill>
                  <a:latin typeface="Mada"/>
                  <a:ea typeface="Mada"/>
                  <a:cs typeface="Mada"/>
                  <a:sym typeface="Mada"/>
                </a:rPr>
                <a:t>main symptom that is usually present is fever which is non specific.</a:t>
              </a:r>
              <a:endParaRPr sz="1200">
                <a:solidFill>
                  <a:srgbClr val="6AA84F"/>
                </a:solidFill>
                <a:latin typeface="Mada"/>
                <a:ea typeface="Mada"/>
                <a:cs typeface="Mada"/>
                <a:sym typeface="Mada"/>
              </a:endParaRPr>
            </a:p>
            <a:p>
              <a:pPr indent="0" lvl="0" marL="914400" rtl="0" algn="l">
                <a:spcBef>
                  <a:spcPts val="0"/>
                </a:spcBef>
                <a:spcAft>
                  <a:spcPts val="0"/>
                </a:spcAft>
                <a:buNone/>
              </a:pPr>
              <a:r>
                <a:t/>
              </a:r>
              <a:endParaRPr b="1"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Non specific</a:t>
              </a:r>
              <a:r>
                <a:rPr b="1" lang="ar" sz="1200">
                  <a:latin typeface="Mada"/>
                  <a:ea typeface="Mada"/>
                  <a:cs typeface="Mada"/>
                  <a:sym typeface="Mada"/>
                </a:rPr>
                <a:t>:</a:t>
              </a:r>
              <a:r>
                <a:rPr b="1" lang="ar" sz="1200">
                  <a:solidFill>
                    <a:srgbClr val="CC0000"/>
                  </a:solidFill>
                  <a:latin typeface="Mada"/>
                  <a:ea typeface="Mada"/>
                  <a:cs typeface="Mada"/>
                  <a:sym typeface="Mada"/>
                </a:rPr>
                <a:t> Fever</a:t>
              </a:r>
              <a:endParaRPr b="1"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Sweats, chills</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Myalgia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Headache </a:t>
              </a:r>
              <a:endParaRPr b="1" sz="1200">
                <a:latin typeface="Mada"/>
                <a:ea typeface="Mada"/>
                <a:cs typeface="Mada"/>
                <a:sym typeface="Mada"/>
              </a:endParaRPr>
            </a:p>
            <a:p>
              <a:pPr indent="0" lvl="0" marL="0" rtl="0" algn="l">
                <a:spcBef>
                  <a:spcPts val="0"/>
                </a:spcBef>
                <a:spcAft>
                  <a:spcPts val="0"/>
                </a:spcAft>
                <a:buNone/>
              </a:pPr>
              <a:r>
                <a:t/>
              </a:r>
              <a:endParaRPr sz="900">
                <a:solidFill>
                  <a:srgbClr val="000000"/>
                </a:solidFill>
                <a:latin typeface="Mada"/>
                <a:ea typeface="Mada"/>
                <a:cs typeface="Mada"/>
                <a:sym typeface="Mada"/>
              </a:endParaRPr>
            </a:p>
          </p:txBody>
        </p:sp>
        <p:sp>
          <p:nvSpPr>
            <p:cNvPr id="303" name="Google Shape;303;p15"/>
            <p:cNvSpPr txBox="1"/>
            <p:nvPr/>
          </p:nvSpPr>
          <p:spPr>
            <a:xfrm>
              <a:off x="2963073" y="6503109"/>
              <a:ext cx="2235000" cy="1032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Diarrhea</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Cough</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Jaundice</a:t>
              </a:r>
              <a:r>
                <a:rPr b="1" lang="ar" sz="1200">
                  <a:solidFill>
                    <a:schemeClr val="dk1"/>
                  </a:solidFill>
                  <a:latin typeface="Mada"/>
                  <a:ea typeface="Mada"/>
                  <a:cs typeface="Mada"/>
                  <a:sym typeface="Mada"/>
                </a:rPr>
                <a:t>, dark urine</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Confusion, Seizures</a:t>
              </a:r>
              <a:endParaRPr b="1"/>
            </a:p>
          </p:txBody>
        </p:sp>
        <p:grpSp>
          <p:nvGrpSpPr>
            <p:cNvPr id="304" name="Google Shape;304;p15"/>
            <p:cNvGrpSpPr/>
            <p:nvPr/>
          </p:nvGrpSpPr>
          <p:grpSpPr>
            <a:xfrm>
              <a:off x="3148570" y="6570013"/>
              <a:ext cx="175800" cy="796802"/>
              <a:chOff x="3153766" y="6654488"/>
              <a:chExt cx="175800" cy="796802"/>
            </a:xfrm>
          </p:grpSpPr>
          <p:sp>
            <p:nvSpPr>
              <p:cNvPr id="305" name="Google Shape;305;p15"/>
              <p:cNvSpPr/>
              <p:nvPr/>
            </p:nvSpPr>
            <p:spPr>
              <a:xfrm>
                <a:off x="3153766" y="6654488"/>
                <a:ext cx="175800" cy="177600"/>
              </a:xfrm>
              <a:prstGeom prst="ellipse">
                <a:avLst/>
              </a:prstGeom>
              <a:solidFill>
                <a:srgbClr val="FFFFFF"/>
              </a:solidFill>
              <a:ln cap="flat" cmpd="sng" w="57150">
                <a:solidFill>
                  <a:srgbClr val="D9D2E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06" name="Google Shape;306;p15"/>
              <p:cNvSpPr/>
              <p:nvPr/>
            </p:nvSpPr>
            <p:spPr>
              <a:xfrm>
                <a:off x="3153766" y="6875290"/>
                <a:ext cx="175800" cy="177600"/>
              </a:xfrm>
              <a:prstGeom prst="ellipse">
                <a:avLst/>
              </a:prstGeom>
              <a:solidFill>
                <a:srgbClr val="FFFFFF"/>
              </a:solidFill>
              <a:ln cap="flat" cmpd="sng" w="571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07" name="Google Shape;307;p15"/>
              <p:cNvSpPr/>
              <p:nvPr/>
            </p:nvSpPr>
            <p:spPr>
              <a:xfrm>
                <a:off x="3153766" y="7096102"/>
                <a:ext cx="175800" cy="177600"/>
              </a:xfrm>
              <a:prstGeom prst="ellipse">
                <a:avLst/>
              </a:prstGeom>
              <a:solidFill>
                <a:srgbClr val="FFFFFF"/>
              </a:solidFill>
              <a:ln cap="flat" cmpd="sng" w="57150">
                <a:solidFill>
                  <a:srgbClr val="D9D2E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08" name="Google Shape;308;p15"/>
              <p:cNvSpPr/>
              <p:nvPr/>
            </p:nvSpPr>
            <p:spPr>
              <a:xfrm>
                <a:off x="3153766" y="7273690"/>
                <a:ext cx="175800" cy="177600"/>
              </a:xfrm>
              <a:prstGeom prst="ellipse">
                <a:avLst/>
              </a:prstGeom>
              <a:solidFill>
                <a:srgbClr val="FFFFFF"/>
              </a:solidFill>
              <a:ln cap="flat" cmpd="sng" w="571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309" name="Google Shape;309;p15"/>
            <p:cNvSpPr txBox="1"/>
            <p:nvPr/>
          </p:nvSpPr>
          <p:spPr>
            <a:xfrm>
              <a:off x="192099" y="5100528"/>
              <a:ext cx="3225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History </a:t>
              </a:r>
              <a:endParaRPr b="1" sz="2200">
                <a:highlight>
                  <a:schemeClr val="accent4"/>
                </a:highlight>
                <a:latin typeface="Mada"/>
                <a:ea typeface="Mada"/>
                <a:cs typeface="Mada"/>
                <a:sym typeface="Mada"/>
              </a:endParaRPr>
            </a:p>
          </p:txBody>
        </p:sp>
        <p:grpSp>
          <p:nvGrpSpPr>
            <p:cNvPr id="310" name="Google Shape;310;p15"/>
            <p:cNvGrpSpPr/>
            <p:nvPr/>
          </p:nvGrpSpPr>
          <p:grpSpPr>
            <a:xfrm>
              <a:off x="503186" y="6559498"/>
              <a:ext cx="175800" cy="796802"/>
              <a:chOff x="650986" y="4993463"/>
              <a:chExt cx="175800" cy="796802"/>
            </a:xfrm>
          </p:grpSpPr>
          <p:sp>
            <p:nvSpPr>
              <p:cNvPr id="311" name="Google Shape;311;p15"/>
              <p:cNvSpPr/>
              <p:nvPr/>
            </p:nvSpPr>
            <p:spPr>
              <a:xfrm>
                <a:off x="650986" y="4993463"/>
                <a:ext cx="175800" cy="177600"/>
              </a:xfrm>
              <a:prstGeom prst="ellipse">
                <a:avLst/>
              </a:prstGeom>
              <a:solidFill>
                <a:srgbClr val="FFFFFF"/>
              </a:solidFill>
              <a:ln cap="flat" cmpd="sng" w="57150">
                <a:solidFill>
                  <a:srgbClr val="D9D2E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12" name="Google Shape;312;p15"/>
              <p:cNvSpPr/>
              <p:nvPr/>
            </p:nvSpPr>
            <p:spPr>
              <a:xfrm>
                <a:off x="650986" y="5214265"/>
                <a:ext cx="175800" cy="177600"/>
              </a:xfrm>
              <a:prstGeom prst="ellipse">
                <a:avLst/>
              </a:prstGeom>
              <a:solidFill>
                <a:srgbClr val="FFFFFF"/>
              </a:solidFill>
              <a:ln cap="flat" cmpd="sng" w="571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13" name="Google Shape;313;p15"/>
              <p:cNvSpPr/>
              <p:nvPr/>
            </p:nvSpPr>
            <p:spPr>
              <a:xfrm>
                <a:off x="650986" y="5435077"/>
                <a:ext cx="175800" cy="177600"/>
              </a:xfrm>
              <a:prstGeom prst="ellipse">
                <a:avLst/>
              </a:prstGeom>
              <a:solidFill>
                <a:srgbClr val="FFFFFF"/>
              </a:solidFill>
              <a:ln cap="flat" cmpd="sng" w="57150">
                <a:solidFill>
                  <a:srgbClr val="D9D2E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14" name="Google Shape;314;p15"/>
              <p:cNvSpPr/>
              <p:nvPr/>
            </p:nvSpPr>
            <p:spPr>
              <a:xfrm>
                <a:off x="650986" y="5612665"/>
                <a:ext cx="175800" cy="177600"/>
              </a:xfrm>
              <a:prstGeom prst="ellipse">
                <a:avLst/>
              </a:prstGeom>
              <a:solidFill>
                <a:srgbClr val="FFFFFF"/>
              </a:solidFill>
              <a:ln cap="flat" cmpd="sng" w="571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315" name="Google Shape;315;p15"/>
            <p:cNvSpPr/>
            <p:nvPr/>
          </p:nvSpPr>
          <p:spPr>
            <a:xfrm>
              <a:off x="503173" y="5644840"/>
              <a:ext cx="175800" cy="177600"/>
            </a:xfrm>
            <a:prstGeom prst="ellipse">
              <a:avLst/>
            </a:prstGeom>
            <a:solidFill>
              <a:srgbClr val="FFFFFF"/>
            </a:solidFill>
            <a:ln cap="flat" cmpd="sng" w="57150">
              <a:solidFill>
                <a:srgbClr val="B4A7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316" name="Google Shape;316;p15"/>
          <p:cNvSpPr txBox="1"/>
          <p:nvPr>
            <p:ph idx="12" type="sldNum"/>
          </p:nvPr>
        </p:nvSpPr>
        <p:spPr>
          <a:xfrm>
            <a:off x="7106400" y="2"/>
            <a:ext cx="453600" cy="562200"/>
          </a:xfrm>
          <a:prstGeom prst="rect">
            <a:avLst/>
          </a:prstGeom>
          <a:solidFill>
            <a:schemeClr val="accent2"/>
          </a:solidFill>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b="1" lang="ar" sz="1700">
                <a:solidFill>
                  <a:schemeClr val="lt1"/>
                </a:solidFill>
                <a:latin typeface="Exo"/>
                <a:ea typeface="Exo"/>
                <a:cs typeface="Exo"/>
                <a:sym typeface="Exo"/>
              </a:rPr>
              <a:t>‹#›</a:t>
            </a:fld>
            <a:endParaRPr b="1" sz="1700">
              <a:solidFill>
                <a:schemeClr val="lt1"/>
              </a:solidFill>
              <a:latin typeface="Exo"/>
              <a:ea typeface="Exo"/>
              <a:cs typeface="Exo"/>
              <a:sym typeface="Exo"/>
            </a:endParaRPr>
          </a:p>
        </p:txBody>
      </p:sp>
      <p:pic>
        <p:nvPicPr>
          <p:cNvPr id="317" name="Google Shape;317;p15"/>
          <p:cNvPicPr preferRelativeResize="0"/>
          <p:nvPr/>
        </p:nvPicPr>
        <p:blipFill rotWithShape="1">
          <a:blip r:embed="rId3">
            <a:alphaModFix/>
          </a:blip>
          <a:srcRect b="1959" l="0" r="0" t="58854"/>
          <a:stretch/>
        </p:blipFill>
        <p:spPr>
          <a:xfrm>
            <a:off x="5874999" y="6439286"/>
            <a:ext cx="1464501" cy="993401"/>
          </a:xfrm>
          <a:prstGeom prst="rect">
            <a:avLst/>
          </a:prstGeom>
          <a:noFill/>
          <a:ln cap="flat" cmpd="sng" w="19050">
            <a:solidFill>
              <a:schemeClr val="accent3"/>
            </a:solidFill>
            <a:prstDash val="solid"/>
            <a:round/>
            <a:headEnd len="sm" w="sm" type="none"/>
            <a:tailEnd len="sm" w="sm" type="none"/>
          </a:ln>
        </p:spPr>
      </p:pic>
      <p:pic>
        <p:nvPicPr>
          <p:cNvPr id="318" name="Google Shape;318;p15"/>
          <p:cNvPicPr preferRelativeResize="0"/>
          <p:nvPr/>
        </p:nvPicPr>
        <p:blipFill rotWithShape="1">
          <a:blip r:embed="rId3">
            <a:alphaModFix/>
          </a:blip>
          <a:srcRect b="50157" l="25721" r="22473" t="0"/>
          <a:stretch/>
        </p:blipFill>
        <p:spPr>
          <a:xfrm>
            <a:off x="6051325" y="4905475"/>
            <a:ext cx="1288176" cy="1485676"/>
          </a:xfrm>
          <a:prstGeom prst="rect">
            <a:avLst/>
          </a:prstGeom>
          <a:noFill/>
          <a:ln cap="flat" cmpd="sng" w="19050">
            <a:solidFill>
              <a:schemeClr val="accent3"/>
            </a:solidFill>
            <a:prstDash val="solid"/>
            <a:round/>
            <a:headEnd len="sm" w="sm" type="none"/>
            <a:tailEnd len="sm" w="sm" type="none"/>
          </a:ln>
        </p:spPr>
      </p:pic>
      <p:grpSp>
        <p:nvGrpSpPr>
          <p:cNvPr id="319" name="Google Shape;319;p15"/>
          <p:cNvGrpSpPr/>
          <p:nvPr/>
        </p:nvGrpSpPr>
        <p:grpSpPr>
          <a:xfrm>
            <a:off x="522500" y="2849563"/>
            <a:ext cx="6750900" cy="1915987"/>
            <a:chOff x="7108625" y="6899250"/>
            <a:chExt cx="6750900" cy="1915987"/>
          </a:xfrm>
        </p:grpSpPr>
        <p:sp>
          <p:nvSpPr>
            <p:cNvPr id="320" name="Google Shape;320;p15"/>
            <p:cNvSpPr/>
            <p:nvPr/>
          </p:nvSpPr>
          <p:spPr>
            <a:xfrm>
              <a:off x="7108625" y="7067437"/>
              <a:ext cx="6750900" cy="1747800"/>
            </a:xfrm>
            <a:prstGeom prst="round2DiagRect">
              <a:avLst>
                <a:gd fmla="val 16667" name="adj1"/>
                <a:gd fmla="val 30691" name="adj2"/>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5"/>
            <p:cNvSpPr txBox="1"/>
            <p:nvPr/>
          </p:nvSpPr>
          <p:spPr>
            <a:xfrm>
              <a:off x="7108625" y="7154364"/>
              <a:ext cx="6750900" cy="16608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Paroxysms associated with </a:t>
              </a:r>
              <a:r>
                <a:rPr b="1" lang="ar" sz="1200">
                  <a:solidFill>
                    <a:schemeClr val="dk1"/>
                  </a:solidFill>
                  <a:latin typeface="Mada"/>
                  <a:ea typeface="Mada"/>
                  <a:cs typeface="Mada"/>
                  <a:sym typeface="Mada"/>
                </a:rPr>
                <a:t>synchrony of merozoite release</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Between paroxysms temperature is normal and patient feels well and Asymptomatic</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Falciparum may not exhibit classic paroxysms. (continuous fever)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Classically the attacks (Periodicity): </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Occur every </a:t>
              </a:r>
              <a:r>
                <a:rPr b="1" lang="ar" sz="1200">
                  <a:solidFill>
                    <a:schemeClr val="dk1"/>
                  </a:solidFill>
                  <a:latin typeface="Mada"/>
                  <a:ea typeface="Mada"/>
                  <a:cs typeface="Mada"/>
                  <a:sym typeface="Mada"/>
                </a:rPr>
                <a:t>48</a:t>
              </a:r>
              <a:r>
                <a:rPr lang="ar" sz="1200">
                  <a:solidFill>
                    <a:schemeClr val="dk1"/>
                  </a:solidFill>
                  <a:latin typeface="Mada"/>
                  <a:ea typeface="Mada"/>
                  <a:cs typeface="Mada"/>
                  <a:sym typeface="Mada"/>
                </a:rPr>
                <a:t> hours with (P. vivax, and P. ovale) “tertian parasites”.</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Occur every </a:t>
              </a:r>
              <a:r>
                <a:rPr b="1" lang="ar" sz="1200">
                  <a:solidFill>
                    <a:schemeClr val="dk1"/>
                  </a:solidFill>
                  <a:latin typeface="Mada"/>
                  <a:ea typeface="Mada"/>
                  <a:cs typeface="Mada"/>
                  <a:sym typeface="Mada"/>
                </a:rPr>
                <a:t>72</a:t>
              </a:r>
              <a:r>
                <a:rPr lang="ar" sz="1200">
                  <a:solidFill>
                    <a:schemeClr val="dk1"/>
                  </a:solidFill>
                  <a:latin typeface="Mada"/>
                  <a:ea typeface="Mada"/>
                  <a:cs typeface="Mada"/>
                  <a:sym typeface="Mada"/>
                </a:rPr>
                <a:t> hours with (P.malariae) “quartan parasite”.</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Whereas (P.falciparum) show IRREGULAR attacks , or hectic (especially in non-immune).</a:t>
              </a:r>
              <a:endParaRPr sz="1200">
                <a:solidFill>
                  <a:schemeClr val="dk1"/>
                </a:solidFill>
                <a:latin typeface="Mada"/>
                <a:ea typeface="Mada"/>
                <a:cs typeface="Mada"/>
                <a:sym typeface="Mada"/>
              </a:endParaRPr>
            </a:p>
          </p:txBody>
        </p:sp>
        <p:sp>
          <p:nvSpPr>
            <p:cNvPr id="322" name="Google Shape;322;p15"/>
            <p:cNvSpPr/>
            <p:nvPr/>
          </p:nvSpPr>
          <p:spPr>
            <a:xfrm>
              <a:off x="7442475" y="6899250"/>
              <a:ext cx="3107400" cy="329400"/>
            </a:xfrm>
            <a:prstGeom prst="chevron">
              <a:avLst>
                <a:gd fmla="val 50000" name="adj"/>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ar" sz="1200">
                  <a:solidFill>
                    <a:srgbClr val="FFFFFF"/>
                  </a:solidFill>
                  <a:latin typeface="Mada"/>
                  <a:ea typeface="Mada"/>
                  <a:cs typeface="Mada"/>
                  <a:sym typeface="Mada"/>
                </a:rPr>
                <a:t>Notes Regarding Malaria Paroxysm:</a:t>
              </a:r>
              <a:endParaRPr b="1" sz="1200">
                <a:solidFill>
                  <a:srgbClr val="FFFFFF"/>
                </a:solidFill>
                <a:latin typeface="Mada"/>
                <a:ea typeface="Mada"/>
                <a:cs typeface="Mada"/>
                <a:sym typeface="Mada"/>
              </a:endParaRPr>
            </a:p>
            <a:p>
              <a:pPr indent="0" lvl="0" marL="0" rtl="0" algn="ctr">
                <a:spcBef>
                  <a:spcPts val="0"/>
                </a:spcBef>
                <a:spcAft>
                  <a:spcPts val="0"/>
                </a:spcAft>
                <a:buNone/>
              </a:pPr>
              <a:r>
                <a:t/>
              </a:r>
              <a:endParaRPr b="1" sz="1200">
                <a:solidFill>
                  <a:srgbClr val="FFFFFF"/>
                </a:solidFill>
                <a:latin typeface="Mada"/>
                <a:ea typeface="Mada"/>
                <a:cs typeface="Mada"/>
                <a:sym typeface="Mada"/>
              </a:endParaRPr>
            </a:p>
          </p:txBody>
        </p:sp>
      </p:grpSp>
      <p:sp>
        <p:nvSpPr>
          <p:cNvPr id="323" name="Google Shape;323;p15"/>
          <p:cNvSpPr txBox="1"/>
          <p:nvPr/>
        </p:nvSpPr>
        <p:spPr>
          <a:xfrm>
            <a:off x="236300" y="912125"/>
            <a:ext cx="7037100" cy="345000"/>
          </a:xfrm>
          <a:prstGeom prst="rect">
            <a:avLst/>
          </a:prstGeom>
          <a:noFill/>
          <a:ln>
            <a:noFill/>
          </a:ln>
        </p:spPr>
        <p:txBody>
          <a:bodyPr anchorCtr="0" anchor="t" bIns="91425" lIns="91425" spcFirstLastPara="1" rIns="53250"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 Malaria Paroxysm (attack)</a:t>
            </a:r>
            <a:r>
              <a:rPr b="1" lang="ar" sz="2200">
                <a:latin typeface="Mada"/>
                <a:ea typeface="Mada"/>
                <a:cs typeface="Mada"/>
                <a:sym typeface="Mada"/>
              </a:rPr>
              <a:t> </a:t>
            </a:r>
            <a:r>
              <a:rPr b="1" lang="ar" sz="2200">
                <a:solidFill>
                  <a:srgbClr val="999999"/>
                </a:solidFill>
                <a:latin typeface="Mada"/>
                <a:ea typeface="Mada"/>
                <a:cs typeface="Mada"/>
                <a:sym typeface="Mada"/>
              </a:rPr>
              <a:t>437 dr slides</a:t>
            </a:r>
            <a:endParaRPr b="1" sz="2200">
              <a:solidFill>
                <a:srgbClr val="999999"/>
              </a:solidFill>
              <a:highlight>
                <a:schemeClr val="accent4"/>
              </a:highlight>
              <a:latin typeface="Mada"/>
              <a:ea typeface="Mada"/>
              <a:cs typeface="Mada"/>
              <a:sym typeface="Mada"/>
            </a:endParaRPr>
          </a:p>
        </p:txBody>
      </p:sp>
      <p:sp>
        <p:nvSpPr>
          <p:cNvPr id="324" name="Google Shape;324;p15"/>
          <p:cNvSpPr txBox="1"/>
          <p:nvPr/>
        </p:nvSpPr>
        <p:spPr>
          <a:xfrm>
            <a:off x="338900" y="1367900"/>
            <a:ext cx="7118100" cy="299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3</a:t>
            </a:r>
            <a:r>
              <a:rPr lang="ar" sz="1200">
                <a:latin typeface="Mada"/>
                <a:ea typeface="Mada"/>
                <a:cs typeface="Mada"/>
                <a:sym typeface="Mada"/>
              </a:rPr>
              <a:t> successive stages:</a:t>
            </a:r>
            <a:endParaRPr sz="1200">
              <a:latin typeface="Mada"/>
              <a:ea typeface="Mada"/>
              <a:cs typeface="Mada"/>
              <a:sym typeface="Mada"/>
            </a:endParaRPr>
          </a:p>
        </p:txBody>
      </p:sp>
      <p:grpSp>
        <p:nvGrpSpPr>
          <p:cNvPr id="325" name="Google Shape;325;p15"/>
          <p:cNvGrpSpPr/>
          <p:nvPr/>
        </p:nvGrpSpPr>
        <p:grpSpPr>
          <a:xfrm>
            <a:off x="599250" y="1667588"/>
            <a:ext cx="6311200" cy="1094613"/>
            <a:chOff x="603200" y="1755588"/>
            <a:chExt cx="6311200" cy="1094613"/>
          </a:xfrm>
        </p:grpSpPr>
        <p:sp>
          <p:nvSpPr>
            <p:cNvPr id="326" name="Google Shape;326;p15"/>
            <p:cNvSpPr/>
            <p:nvPr/>
          </p:nvSpPr>
          <p:spPr>
            <a:xfrm>
              <a:off x="5253600" y="2052501"/>
              <a:ext cx="1660800" cy="7977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7" name="Google Shape;327;p15"/>
            <p:cNvGrpSpPr/>
            <p:nvPr/>
          </p:nvGrpSpPr>
          <p:grpSpPr>
            <a:xfrm>
              <a:off x="603200" y="1755588"/>
              <a:ext cx="6287411" cy="1069163"/>
              <a:chOff x="603200" y="1755588"/>
              <a:chExt cx="6287411" cy="1069163"/>
            </a:xfrm>
          </p:grpSpPr>
          <p:sp>
            <p:nvSpPr>
              <p:cNvPr id="328" name="Google Shape;328;p15"/>
              <p:cNvSpPr/>
              <p:nvPr/>
            </p:nvSpPr>
            <p:spPr>
              <a:xfrm>
                <a:off x="2916493" y="1908250"/>
                <a:ext cx="1660800" cy="9165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9" name="Google Shape;329;p15"/>
              <p:cNvGrpSpPr/>
              <p:nvPr/>
            </p:nvGrpSpPr>
            <p:grpSpPr>
              <a:xfrm>
                <a:off x="603200" y="1755588"/>
                <a:ext cx="6287411" cy="1069161"/>
                <a:chOff x="648625" y="1484150"/>
                <a:chExt cx="6287411" cy="1069161"/>
              </a:xfrm>
            </p:grpSpPr>
            <p:grpSp>
              <p:nvGrpSpPr>
                <p:cNvPr id="330" name="Google Shape;330;p15"/>
                <p:cNvGrpSpPr/>
                <p:nvPr/>
              </p:nvGrpSpPr>
              <p:grpSpPr>
                <a:xfrm>
                  <a:off x="2975611" y="1484150"/>
                  <a:ext cx="3960425" cy="1006901"/>
                  <a:chOff x="2975611" y="1484150"/>
                  <a:chExt cx="3960425" cy="1006901"/>
                </a:xfrm>
              </p:grpSpPr>
              <p:grpSp>
                <p:nvGrpSpPr>
                  <p:cNvPr id="331" name="Google Shape;331;p15"/>
                  <p:cNvGrpSpPr/>
                  <p:nvPr/>
                </p:nvGrpSpPr>
                <p:grpSpPr>
                  <a:xfrm>
                    <a:off x="5275236" y="1484150"/>
                    <a:ext cx="1660800" cy="977961"/>
                    <a:chOff x="5275236" y="1484150"/>
                    <a:chExt cx="1660800" cy="977961"/>
                  </a:xfrm>
                </p:grpSpPr>
                <p:sp>
                  <p:nvSpPr>
                    <p:cNvPr id="332" name="Google Shape;332;p15"/>
                    <p:cNvSpPr/>
                    <p:nvPr/>
                  </p:nvSpPr>
                  <p:spPr>
                    <a:xfrm rot="18900">
                      <a:off x="5837834" y="1485500"/>
                      <a:ext cx="491107" cy="463800"/>
                    </a:xfrm>
                    <a:prstGeom prst="ellipse">
                      <a:avLst/>
                    </a:prstGeom>
                    <a:solidFill>
                      <a:srgbClr val="8E7CC3"/>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t/>
                      </a:r>
                      <a:endParaRPr b="1" sz="1200">
                        <a:solidFill>
                          <a:srgbClr val="E0AD2B"/>
                        </a:solidFill>
                        <a:latin typeface="Mada"/>
                        <a:ea typeface="Mada"/>
                        <a:cs typeface="Mada"/>
                        <a:sym typeface="Mada"/>
                      </a:endParaRPr>
                    </a:p>
                  </p:txBody>
                </p:sp>
                <p:sp>
                  <p:nvSpPr>
                    <p:cNvPr id="333" name="Google Shape;333;p15"/>
                    <p:cNvSpPr txBox="1"/>
                    <p:nvPr/>
                  </p:nvSpPr>
                  <p:spPr>
                    <a:xfrm>
                      <a:off x="5275236" y="1894811"/>
                      <a:ext cx="1660800" cy="5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Fever </a:t>
                      </a:r>
                      <a:endParaRPr sz="1200">
                        <a:solidFill>
                          <a:schemeClr val="dk1"/>
                        </a:solidFill>
                        <a:latin typeface="Mada"/>
                        <a:ea typeface="Mada"/>
                        <a:cs typeface="Mada"/>
                        <a:sym typeface="Mada"/>
                      </a:endParaRPr>
                    </a:p>
                    <a:p>
                      <a:pPr indent="0" lvl="0" marL="0" rtl="0" algn="ctr">
                        <a:spcBef>
                          <a:spcPts val="0"/>
                        </a:spcBef>
                        <a:spcAft>
                          <a:spcPts val="0"/>
                        </a:spcAft>
                        <a:buNone/>
                      </a:pPr>
                      <a:r>
                        <a:rPr lang="ar" sz="1200">
                          <a:solidFill>
                            <a:schemeClr val="dk1"/>
                          </a:solidFill>
                          <a:latin typeface="Mada"/>
                          <a:ea typeface="Mada"/>
                          <a:cs typeface="Mada"/>
                          <a:sym typeface="Mada"/>
                        </a:rPr>
                        <a:t>(</a:t>
                      </a:r>
                      <a:r>
                        <a:rPr b="1" lang="ar" sz="1200">
                          <a:solidFill>
                            <a:schemeClr val="dk1"/>
                          </a:solidFill>
                          <a:latin typeface="Mada"/>
                          <a:ea typeface="Mada"/>
                          <a:cs typeface="Mada"/>
                          <a:sym typeface="Mada"/>
                        </a:rPr>
                        <a:t>SWEATING</a:t>
                      </a:r>
                      <a:r>
                        <a:rPr lang="ar" sz="1200">
                          <a:solidFill>
                            <a:schemeClr val="dk1"/>
                          </a:solidFill>
                          <a:latin typeface="Mada"/>
                          <a:ea typeface="Mada"/>
                          <a:cs typeface="Mada"/>
                          <a:sym typeface="Mada"/>
                        </a:rPr>
                        <a:t> &amp; fatigue).</a:t>
                      </a:r>
                      <a:endParaRPr/>
                    </a:p>
                    <a:p>
                      <a:pPr indent="0" lvl="0" marL="0" rtl="0" algn="ctr">
                        <a:spcBef>
                          <a:spcPts val="0"/>
                        </a:spcBef>
                        <a:spcAft>
                          <a:spcPts val="0"/>
                        </a:spcAft>
                        <a:buNone/>
                      </a:pPr>
                      <a:r>
                        <a:t/>
                      </a:r>
                      <a:endParaRPr sz="1200">
                        <a:solidFill>
                          <a:schemeClr val="dk1"/>
                        </a:solidFill>
                        <a:latin typeface="Mada"/>
                        <a:ea typeface="Mada"/>
                        <a:cs typeface="Mada"/>
                        <a:sym typeface="Mada"/>
                      </a:endParaRPr>
                    </a:p>
                  </p:txBody>
                </p:sp>
                <p:sp>
                  <p:nvSpPr>
                    <p:cNvPr id="334" name="Google Shape;334;p15"/>
                    <p:cNvSpPr txBox="1"/>
                    <p:nvPr/>
                  </p:nvSpPr>
                  <p:spPr>
                    <a:xfrm>
                      <a:off x="5822675" y="1605176"/>
                      <a:ext cx="521400" cy="233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500">
                          <a:solidFill>
                            <a:srgbClr val="FFFFFF"/>
                          </a:solidFill>
                          <a:latin typeface="Mada"/>
                          <a:ea typeface="Mada"/>
                          <a:cs typeface="Mada"/>
                          <a:sym typeface="Mada"/>
                        </a:rPr>
                        <a:t>3</a:t>
                      </a:r>
                      <a:r>
                        <a:rPr b="1" lang="ar" sz="1200">
                          <a:solidFill>
                            <a:srgbClr val="FFFFFF"/>
                          </a:solidFill>
                          <a:latin typeface="Mada"/>
                          <a:ea typeface="Mada"/>
                          <a:cs typeface="Mada"/>
                          <a:sym typeface="Mada"/>
                        </a:rPr>
                        <a:t>rd.</a:t>
                      </a:r>
                      <a:endParaRPr b="1" sz="1200">
                        <a:solidFill>
                          <a:srgbClr val="FFFFFF"/>
                        </a:solidFill>
                        <a:latin typeface="Mada"/>
                        <a:ea typeface="Mada"/>
                        <a:cs typeface="Mada"/>
                        <a:sym typeface="Mada"/>
                      </a:endParaRPr>
                    </a:p>
                  </p:txBody>
                </p:sp>
              </p:grpSp>
              <p:grpSp>
                <p:nvGrpSpPr>
                  <p:cNvPr id="335" name="Google Shape;335;p15"/>
                  <p:cNvGrpSpPr/>
                  <p:nvPr/>
                </p:nvGrpSpPr>
                <p:grpSpPr>
                  <a:xfrm>
                    <a:off x="2975611" y="1484150"/>
                    <a:ext cx="1660800" cy="1006901"/>
                    <a:chOff x="2975611" y="1484150"/>
                    <a:chExt cx="1660800" cy="1006901"/>
                  </a:xfrm>
                </p:grpSpPr>
                <p:sp>
                  <p:nvSpPr>
                    <p:cNvPr id="336" name="Google Shape;336;p15"/>
                    <p:cNvSpPr/>
                    <p:nvPr/>
                  </p:nvSpPr>
                  <p:spPr>
                    <a:xfrm rot="18900">
                      <a:off x="3484046" y="1485500"/>
                      <a:ext cx="491107" cy="463800"/>
                    </a:xfrm>
                    <a:prstGeom prst="ellipse">
                      <a:avLst/>
                    </a:prstGeom>
                    <a:solidFill>
                      <a:srgbClr val="B4A7D6"/>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t/>
                      </a:r>
                      <a:endParaRPr b="1" sz="1200">
                        <a:solidFill>
                          <a:srgbClr val="E0AD2B"/>
                        </a:solidFill>
                        <a:latin typeface="Mada"/>
                        <a:ea typeface="Mada"/>
                        <a:cs typeface="Mada"/>
                        <a:sym typeface="Mada"/>
                      </a:endParaRPr>
                    </a:p>
                  </p:txBody>
                </p:sp>
                <p:sp>
                  <p:nvSpPr>
                    <p:cNvPr id="337" name="Google Shape;337;p15"/>
                    <p:cNvSpPr txBox="1"/>
                    <p:nvPr/>
                  </p:nvSpPr>
                  <p:spPr>
                    <a:xfrm>
                      <a:off x="3468900" y="1567350"/>
                      <a:ext cx="521400" cy="233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500">
                          <a:solidFill>
                            <a:srgbClr val="FFFFFF"/>
                          </a:solidFill>
                          <a:latin typeface="Mada"/>
                          <a:ea typeface="Mada"/>
                          <a:cs typeface="Mada"/>
                          <a:sym typeface="Mada"/>
                        </a:rPr>
                        <a:t>2</a:t>
                      </a:r>
                      <a:r>
                        <a:rPr b="1" lang="ar" sz="1200">
                          <a:solidFill>
                            <a:srgbClr val="FFFFFF"/>
                          </a:solidFill>
                          <a:latin typeface="Mada"/>
                          <a:ea typeface="Mada"/>
                          <a:cs typeface="Mada"/>
                          <a:sym typeface="Mada"/>
                        </a:rPr>
                        <a:t>nd.</a:t>
                      </a:r>
                      <a:endParaRPr b="1" sz="1200">
                        <a:solidFill>
                          <a:srgbClr val="FFFFFF"/>
                        </a:solidFill>
                        <a:latin typeface="Mada"/>
                        <a:ea typeface="Mada"/>
                        <a:cs typeface="Mada"/>
                        <a:sym typeface="Mada"/>
                      </a:endParaRPr>
                    </a:p>
                  </p:txBody>
                </p:sp>
                <p:sp>
                  <p:nvSpPr>
                    <p:cNvPr id="338" name="Google Shape;338;p15"/>
                    <p:cNvSpPr txBox="1"/>
                    <p:nvPr/>
                  </p:nvSpPr>
                  <p:spPr>
                    <a:xfrm>
                      <a:off x="2975611" y="1865851"/>
                      <a:ext cx="1660800" cy="62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Delirium, Tachypnoea, </a:t>
                      </a:r>
                      <a:r>
                        <a:rPr b="1" lang="ar" sz="1200">
                          <a:solidFill>
                            <a:schemeClr val="dk1"/>
                          </a:solidFill>
                          <a:latin typeface="Mada"/>
                          <a:ea typeface="Mada"/>
                          <a:cs typeface="Mada"/>
                          <a:sym typeface="Mada"/>
                        </a:rPr>
                        <a:t>HOT</a:t>
                      </a:r>
                      <a:r>
                        <a:rPr lang="ar" sz="1200">
                          <a:solidFill>
                            <a:schemeClr val="dk1"/>
                          </a:solidFill>
                          <a:latin typeface="Mada"/>
                          <a:ea typeface="Mada"/>
                          <a:cs typeface="Mada"/>
                          <a:sym typeface="Mada"/>
                        </a:rPr>
                        <a:t> Skin Fever (Several hours).</a:t>
                      </a:r>
                      <a:endParaRPr/>
                    </a:p>
                    <a:p>
                      <a:pPr indent="0" lvl="0" marL="0" rtl="0" algn="ctr">
                        <a:spcBef>
                          <a:spcPts val="0"/>
                        </a:spcBef>
                        <a:spcAft>
                          <a:spcPts val="0"/>
                        </a:spcAft>
                        <a:buNone/>
                      </a:pPr>
                      <a:r>
                        <a:t/>
                      </a:r>
                      <a:endParaRPr sz="1200">
                        <a:solidFill>
                          <a:schemeClr val="dk1"/>
                        </a:solidFill>
                        <a:latin typeface="Mada"/>
                        <a:ea typeface="Mada"/>
                        <a:cs typeface="Mada"/>
                        <a:sym typeface="Mada"/>
                      </a:endParaRPr>
                    </a:p>
                  </p:txBody>
                </p:sp>
              </p:grpSp>
            </p:grpSp>
            <p:grpSp>
              <p:nvGrpSpPr>
                <p:cNvPr id="339" name="Google Shape;339;p15"/>
                <p:cNvGrpSpPr/>
                <p:nvPr/>
              </p:nvGrpSpPr>
              <p:grpSpPr>
                <a:xfrm>
                  <a:off x="648625" y="1484150"/>
                  <a:ext cx="1720850" cy="1069161"/>
                  <a:chOff x="648625" y="1484150"/>
                  <a:chExt cx="1720850" cy="1069161"/>
                </a:xfrm>
              </p:grpSpPr>
              <p:sp>
                <p:nvSpPr>
                  <p:cNvPr id="340" name="Google Shape;340;p15"/>
                  <p:cNvSpPr/>
                  <p:nvPr/>
                </p:nvSpPr>
                <p:spPr>
                  <a:xfrm>
                    <a:off x="708675" y="1755611"/>
                    <a:ext cx="1660800" cy="7977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5"/>
                  <p:cNvSpPr/>
                  <p:nvPr/>
                </p:nvSpPr>
                <p:spPr>
                  <a:xfrm rot="18900">
                    <a:off x="1217121" y="1485500"/>
                    <a:ext cx="491107" cy="463800"/>
                  </a:xfrm>
                  <a:prstGeom prst="ellipse">
                    <a:avLst/>
                  </a:prstGeom>
                  <a:solidFill>
                    <a:srgbClr val="D9D2E9"/>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t/>
                    </a:r>
                    <a:endParaRPr b="1" sz="1200">
                      <a:solidFill>
                        <a:srgbClr val="E0AD2B"/>
                      </a:solidFill>
                      <a:latin typeface="Mada"/>
                      <a:ea typeface="Mada"/>
                      <a:cs typeface="Mada"/>
                      <a:sym typeface="Mada"/>
                    </a:endParaRPr>
                  </a:p>
                </p:txBody>
              </p:sp>
              <p:sp>
                <p:nvSpPr>
                  <p:cNvPr id="342" name="Google Shape;342;p15"/>
                  <p:cNvSpPr txBox="1"/>
                  <p:nvPr/>
                </p:nvSpPr>
                <p:spPr>
                  <a:xfrm>
                    <a:off x="1224225" y="1608026"/>
                    <a:ext cx="521400" cy="177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500">
                        <a:solidFill>
                          <a:srgbClr val="FFFFFF"/>
                        </a:solidFill>
                        <a:latin typeface="Mada"/>
                        <a:ea typeface="Mada"/>
                        <a:cs typeface="Mada"/>
                        <a:sym typeface="Mada"/>
                      </a:rPr>
                      <a:t>1</a:t>
                    </a:r>
                    <a:r>
                      <a:rPr b="1" lang="ar" sz="1200">
                        <a:solidFill>
                          <a:srgbClr val="FFFFFF"/>
                        </a:solidFill>
                        <a:latin typeface="Mada"/>
                        <a:ea typeface="Mada"/>
                        <a:cs typeface="Mada"/>
                        <a:sym typeface="Mada"/>
                      </a:rPr>
                      <a:t>st.</a:t>
                    </a:r>
                    <a:endParaRPr b="1" sz="1200">
                      <a:solidFill>
                        <a:srgbClr val="FFFFFF"/>
                      </a:solidFill>
                      <a:latin typeface="Mada"/>
                      <a:ea typeface="Mada"/>
                      <a:cs typeface="Mada"/>
                      <a:sym typeface="Mada"/>
                    </a:endParaRPr>
                  </a:p>
                </p:txBody>
              </p:sp>
              <p:sp>
                <p:nvSpPr>
                  <p:cNvPr id="343" name="Google Shape;343;p15"/>
                  <p:cNvSpPr txBox="1"/>
                  <p:nvPr/>
                </p:nvSpPr>
                <p:spPr>
                  <a:xfrm>
                    <a:off x="648625" y="1860450"/>
                    <a:ext cx="1720800" cy="65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Rigors, Headache associated with pale </a:t>
                    </a:r>
                    <a:r>
                      <a:rPr b="1" lang="ar" sz="1200">
                        <a:solidFill>
                          <a:schemeClr val="dk1"/>
                        </a:solidFill>
                        <a:latin typeface="Mada"/>
                        <a:ea typeface="Mada"/>
                        <a:cs typeface="Mada"/>
                        <a:sym typeface="Mada"/>
                      </a:rPr>
                      <a:t>COLD</a:t>
                    </a:r>
                    <a:r>
                      <a:rPr lang="ar" sz="1200">
                        <a:solidFill>
                          <a:schemeClr val="dk1"/>
                        </a:solidFill>
                        <a:latin typeface="Mada"/>
                        <a:ea typeface="Mada"/>
                        <a:cs typeface="Mada"/>
                        <a:sym typeface="Mada"/>
                      </a:rPr>
                      <a:t> skin (1-2 Hr). </a:t>
                    </a:r>
                    <a:endParaRPr/>
                  </a:p>
                </p:txBody>
              </p:sp>
            </p:grpSp>
          </p:grpSp>
        </p:grpSp>
      </p:grpSp>
      <p:sp>
        <p:nvSpPr>
          <p:cNvPr id="344" name="Google Shape;344;p15"/>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Malaria</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graphicFrame>
        <p:nvGraphicFramePr>
          <p:cNvPr id="345" name="Google Shape;345;p15"/>
          <p:cNvGraphicFramePr/>
          <p:nvPr/>
        </p:nvGraphicFramePr>
        <p:xfrm>
          <a:off x="539225" y="8664611"/>
          <a:ext cx="3000000" cy="3000000"/>
        </p:xfrm>
        <a:graphic>
          <a:graphicData uri="http://schemas.openxmlformats.org/drawingml/2006/table">
            <a:tbl>
              <a:tblPr>
                <a:noFill/>
                <a:tableStyleId>{C49ABDB0-552A-4FD8-9E24-51EB8CF8BB02}</a:tableStyleId>
              </a:tblPr>
              <a:tblGrid>
                <a:gridCol w="3205625"/>
                <a:gridCol w="3205625"/>
              </a:tblGrid>
              <a:tr h="221125">
                <a:tc gridSpan="2">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Does this patient have malaria?</a:t>
                      </a:r>
                      <a:endParaRPr>
                        <a:solidFill>
                          <a:srgbClr val="FFFFFF"/>
                        </a:solidFill>
                      </a:endParaRPr>
                    </a:p>
                  </a:txBody>
                  <a:tcPr marT="91425" marB="91425" marR="91425" marL="91425" anchor="ctr">
                    <a:solidFill>
                      <a:schemeClr val="accent2"/>
                    </a:solidFill>
                  </a:tcPr>
                </a:tc>
                <a:tc hMerge="1"/>
              </a:tr>
              <a:tr h="221125">
                <a:tc>
                  <a:txBody>
                    <a:bodyPr/>
                    <a:lstStyle/>
                    <a:p>
                      <a:pPr indent="0" lvl="0" marL="0" rtl="0" algn="ctr">
                        <a:spcBef>
                          <a:spcPts val="0"/>
                        </a:spcBef>
                        <a:spcAft>
                          <a:spcPts val="0"/>
                        </a:spcAft>
                        <a:buNone/>
                      </a:pPr>
                      <a:r>
                        <a:rPr b="1" lang="ar" sz="1200">
                          <a:solidFill>
                            <a:schemeClr val="lt1"/>
                          </a:solidFill>
                          <a:latin typeface="Mada"/>
                          <a:ea typeface="Mada"/>
                          <a:cs typeface="Mada"/>
                          <a:sym typeface="Mada"/>
                        </a:rPr>
                        <a:t>Acquired during travel:</a:t>
                      </a:r>
                      <a:endParaRPr b="1">
                        <a:solidFill>
                          <a:schemeClr val="lt1"/>
                        </a:solidFill>
                      </a:endParaRPr>
                    </a:p>
                  </a:txBody>
                  <a:tcPr marT="91425" marB="91425" marR="91425" marL="91425" anchor="ctr">
                    <a:solidFill>
                      <a:schemeClr val="accent3"/>
                    </a:solidFill>
                  </a:tcPr>
                </a:tc>
                <a:tc>
                  <a:txBody>
                    <a:bodyPr/>
                    <a:lstStyle/>
                    <a:p>
                      <a:pPr indent="0" lvl="0" marL="0" rtl="0" algn="ctr">
                        <a:spcBef>
                          <a:spcPts val="0"/>
                        </a:spcBef>
                        <a:spcAft>
                          <a:spcPts val="0"/>
                        </a:spcAft>
                        <a:buNone/>
                      </a:pPr>
                      <a:r>
                        <a:rPr b="1" lang="ar" sz="1200">
                          <a:solidFill>
                            <a:schemeClr val="lt1"/>
                          </a:solidFill>
                          <a:latin typeface="Mada"/>
                          <a:ea typeface="Mada"/>
                          <a:cs typeface="Mada"/>
                          <a:sym typeface="Mada"/>
                        </a:rPr>
                        <a:t>Living in endemic region:</a:t>
                      </a:r>
                      <a:endParaRPr b="1">
                        <a:solidFill>
                          <a:schemeClr val="lt1"/>
                        </a:solidFill>
                      </a:endParaRPr>
                    </a:p>
                  </a:txBody>
                  <a:tcPr marT="91425" marB="91425" marR="91425" marL="91425" anchor="ctr">
                    <a:solidFill>
                      <a:schemeClr val="accent3"/>
                    </a:solidFill>
                  </a:tcPr>
                </a:tc>
              </a:tr>
              <a:tr h="551125">
                <a:tc>
                  <a:txBody>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Fever +LR 5.1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Splenomegaly +LR 6.5</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Hyperbilirubinemia +LR 7.3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Thrombocytopenia +LR 5.6</a:t>
                      </a:r>
                      <a:endParaRPr/>
                    </a:p>
                  </a:txBody>
                  <a:tcPr marT="91425" marB="91425" marR="91425" marL="91425" anchor="ctr"/>
                </a:tc>
                <a:tc>
                  <a:txBody>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Splenomegaly +LR 3.3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Hepatomegaly +LR 2.4</a:t>
                      </a:r>
                      <a:endParaRPr/>
                    </a:p>
                  </a:txBody>
                  <a:tcPr marT="91425" marB="91425" marR="91425" marL="91425"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6"/>
          <p:cNvSpPr txBox="1"/>
          <p:nvPr>
            <p:ph idx="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351" name="Google Shape;351;p16"/>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52" name="Google Shape;352;p16"/>
          <p:cNvSpPr txBox="1"/>
          <p:nvPr/>
        </p:nvSpPr>
        <p:spPr>
          <a:xfrm>
            <a:off x="329000" y="7091675"/>
            <a:ext cx="4248600" cy="3093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Pregnancy &amp; Malaria </a:t>
            </a:r>
            <a:endParaRPr b="1" sz="1500">
              <a:solidFill>
                <a:srgbClr val="999999"/>
              </a:solidFill>
              <a:highlight>
                <a:schemeClr val="accent4"/>
              </a:highlight>
              <a:latin typeface="Mada"/>
              <a:ea typeface="Mada"/>
              <a:cs typeface="Mada"/>
              <a:sym typeface="Mada"/>
            </a:endParaRPr>
          </a:p>
        </p:txBody>
      </p:sp>
      <p:grpSp>
        <p:nvGrpSpPr>
          <p:cNvPr id="353" name="Google Shape;353;p16"/>
          <p:cNvGrpSpPr/>
          <p:nvPr/>
        </p:nvGrpSpPr>
        <p:grpSpPr>
          <a:xfrm>
            <a:off x="329000" y="4106098"/>
            <a:ext cx="6879600" cy="3199626"/>
            <a:chOff x="340200" y="998898"/>
            <a:chExt cx="6879600" cy="3199626"/>
          </a:xfrm>
        </p:grpSpPr>
        <p:sp>
          <p:nvSpPr>
            <p:cNvPr id="354" name="Google Shape;354;p16"/>
            <p:cNvSpPr/>
            <p:nvPr/>
          </p:nvSpPr>
          <p:spPr>
            <a:xfrm>
              <a:off x="2169375" y="998898"/>
              <a:ext cx="3339300" cy="4506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rgbClr val="FFFFFF"/>
                </a:solidFill>
                <a:latin typeface="Mada"/>
                <a:ea typeface="Mada"/>
                <a:cs typeface="Mada"/>
                <a:sym typeface="Mada"/>
              </a:endParaRPr>
            </a:p>
            <a:p>
              <a:pPr indent="0" lvl="0" marL="0" rtl="0" algn="ctr">
                <a:spcBef>
                  <a:spcPts val="0"/>
                </a:spcBef>
                <a:spcAft>
                  <a:spcPts val="0"/>
                </a:spcAft>
                <a:buNone/>
              </a:pPr>
              <a:r>
                <a:rPr b="1" lang="ar" sz="1600">
                  <a:solidFill>
                    <a:srgbClr val="FFFFFF"/>
                  </a:solidFill>
                  <a:latin typeface="Mada"/>
                  <a:ea typeface="Mada"/>
                  <a:cs typeface="Mada"/>
                  <a:sym typeface="Mada"/>
                </a:rPr>
                <a:t>WHO Criteria – Severe Malaria</a:t>
              </a:r>
              <a:endParaRPr b="1" sz="1600">
                <a:solidFill>
                  <a:srgbClr val="FFFFFF"/>
                </a:solidFill>
                <a:latin typeface="Mada"/>
                <a:ea typeface="Mada"/>
                <a:cs typeface="Mada"/>
                <a:sym typeface="Mada"/>
              </a:endParaRPr>
            </a:p>
            <a:p>
              <a:pPr indent="0" lvl="0" marL="0" rtl="0" algn="ctr">
                <a:spcBef>
                  <a:spcPts val="0"/>
                </a:spcBef>
                <a:spcAft>
                  <a:spcPts val="0"/>
                </a:spcAft>
                <a:buNone/>
              </a:pPr>
              <a:r>
                <a:t/>
              </a:r>
              <a:endParaRPr sz="1600">
                <a:solidFill>
                  <a:srgbClr val="FFFFFF"/>
                </a:solidFill>
                <a:latin typeface="Mada"/>
                <a:ea typeface="Mada"/>
                <a:cs typeface="Mada"/>
                <a:sym typeface="Mada"/>
              </a:endParaRPr>
            </a:p>
          </p:txBody>
        </p:sp>
        <p:sp>
          <p:nvSpPr>
            <p:cNvPr id="355" name="Google Shape;355;p16"/>
            <p:cNvSpPr/>
            <p:nvPr/>
          </p:nvSpPr>
          <p:spPr>
            <a:xfrm>
              <a:off x="340200" y="1416287"/>
              <a:ext cx="6879600" cy="2542200"/>
            </a:xfrm>
            <a:prstGeom prst="round2SameRect">
              <a:avLst>
                <a:gd fmla="val 16667" name="adj1"/>
                <a:gd fmla="val 0" name="adj2"/>
              </a:avLst>
            </a:prstGeom>
            <a:solidFill>
              <a:srgbClr val="FFFFFF"/>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6"/>
            <p:cNvSpPr/>
            <p:nvPr/>
          </p:nvSpPr>
          <p:spPr>
            <a:xfrm>
              <a:off x="454750" y="1565524"/>
              <a:ext cx="3000000" cy="4506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dk1"/>
                </a:solidFill>
                <a:latin typeface="Mada"/>
                <a:ea typeface="Mada"/>
                <a:cs typeface="Mada"/>
                <a:sym typeface="Mada"/>
              </a:endParaRPr>
            </a:p>
            <a:p>
              <a:pPr indent="0" lvl="0" marL="0" rtl="0" algn="ctr">
                <a:spcBef>
                  <a:spcPts val="0"/>
                </a:spcBef>
                <a:spcAft>
                  <a:spcPts val="0"/>
                </a:spcAft>
                <a:buNone/>
              </a:pPr>
              <a:r>
                <a:rPr lang="ar" sz="1200">
                  <a:solidFill>
                    <a:schemeClr val="dk1"/>
                  </a:solidFill>
                  <a:latin typeface="Mada"/>
                  <a:ea typeface="Mada"/>
                  <a:cs typeface="Mada"/>
                  <a:sym typeface="Mada"/>
                </a:rPr>
                <a:t>History of recent possible exposure and no other recognized pathology.</a:t>
              </a:r>
              <a:endParaRPr/>
            </a:p>
            <a:p>
              <a:pPr indent="0" lvl="0" marL="0" rtl="0" algn="l">
                <a:spcBef>
                  <a:spcPts val="0"/>
                </a:spcBef>
                <a:spcAft>
                  <a:spcPts val="0"/>
                </a:spcAft>
                <a:buNone/>
              </a:pPr>
              <a:r>
                <a:t/>
              </a:r>
              <a:endParaRPr/>
            </a:p>
          </p:txBody>
        </p:sp>
        <p:sp>
          <p:nvSpPr>
            <p:cNvPr id="357" name="Google Shape;357;p16"/>
            <p:cNvSpPr/>
            <p:nvPr/>
          </p:nvSpPr>
          <p:spPr>
            <a:xfrm>
              <a:off x="4155875" y="1581699"/>
              <a:ext cx="3000000" cy="4506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dk1"/>
                </a:solidFill>
                <a:latin typeface="Mada"/>
                <a:ea typeface="Mada"/>
                <a:cs typeface="Mada"/>
                <a:sym typeface="Mada"/>
              </a:endParaRPr>
            </a:p>
            <a:p>
              <a:pPr indent="0" lvl="0" marL="0" rtl="0" algn="ctr">
                <a:spcBef>
                  <a:spcPts val="0"/>
                </a:spcBef>
                <a:spcAft>
                  <a:spcPts val="0"/>
                </a:spcAft>
                <a:buNone/>
              </a:pPr>
              <a:r>
                <a:rPr lang="ar" sz="1200">
                  <a:solidFill>
                    <a:schemeClr val="dk1"/>
                  </a:solidFill>
                  <a:latin typeface="Mada"/>
                  <a:ea typeface="Mada"/>
                  <a:cs typeface="Mada"/>
                  <a:sym typeface="Mada"/>
                </a:rPr>
                <a:t>Asexual forms of (Pf) on blood smear.</a:t>
              </a:r>
              <a:endParaRPr/>
            </a:p>
            <a:p>
              <a:pPr indent="0" lvl="0" marL="0" rtl="0" algn="l">
                <a:spcBef>
                  <a:spcPts val="0"/>
                </a:spcBef>
                <a:spcAft>
                  <a:spcPts val="0"/>
                </a:spcAft>
                <a:buNone/>
              </a:pPr>
              <a:r>
                <a:t/>
              </a:r>
              <a:endParaRPr/>
            </a:p>
          </p:txBody>
        </p:sp>
        <p:sp>
          <p:nvSpPr>
            <p:cNvPr id="358" name="Google Shape;358;p16"/>
            <p:cNvSpPr txBox="1"/>
            <p:nvPr/>
          </p:nvSpPr>
          <p:spPr>
            <a:xfrm>
              <a:off x="364150" y="2349924"/>
              <a:ext cx="3753000" cy="1542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ar" sz="1200">
                  <a:solidFill>
                    <a:schemeClr val="dk1"/>
                  </a:solidFill>
                  <a:latin typeface="Mada"/>
                  <a:ea typeface="Mada"/>
                  <a:cs typeface="Mada"/>
                  <a:sym typeface="Mada"/>
                </a:rPr>
                <a:t>Impaired consciousness or coma.</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Severe normocytic anemia.</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Renal failure.</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Pulmonary edema or adult respiratory distress syndrome (ARDS).</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Hypoglycemia.</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Circulatory collapse, shock</a:t>
              </a:r>
              <a:endParaRPr/>
            </a:p>
          </p:txBody>
        </p:sp>
        <p:sp>
          <p:nvSpPr>
            <p:cNvPr id="359" name="Google Shape;359;p16"/>
            <p:cNvSpPr txBox="1"/>
            <p:nvPr/>
          </p:nvSpPr>
          <p:spPr>
            <a:xfrm>
              <a:off x="3944100" y="2351724"/>
              <a:ext cx="3273300" cy="1846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ar" sz="1200">
                  <a:solidFill>
                    <a:schemeClr val="dk1"/>
                  </a:solidFill>
                  <a:latin typeface="Mada"/>
                  <a:ea typeface="Mada"/>
                  <a:cs typeface="Mada"/>
                  <a:sym typeface="Mada"/>
                </a:rPr>
                <a:t>Spontaneous bleeding/disseminated intravascular coagulation.</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Repeated generalized convulsions.</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Acidemia/acidosis.</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Hemoglobinuria.</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Parasitemia of &gt; 5% (&gt; 250 000/microlitre) in non-immune individuals.</a:t>
              </a:r>
              <a:endParaRPr sz="1200">
                <a:solidFill>
                  <a:schemeClr val="dk1"/>
                </a:solidFill>
                <a:latin typeface="Mada"/>
                <a:ea typeface="Mada"/>
                <a:cs typeface="Mada"/>
                <a:sym typeface="Mada"/>
              </a:endParaRPr>
            </a:p>
            <a:p>
              <a:pPr indent="0" lvl="0" marL="457200" rtl="0" algn="l">
                <a:spcBef>
                  <a:spcPts val="0"/>
                </a:spcBef>
                <a:spcAft>
                  <a:spcPts val="0"/>
                </a:spcAft>
                <a:buNone/>
              </a:pPr>
              <a:r>
                <a:t/>
              </a:r>
              <a:endParaRPr sz="1200">
                <a:solidFill>
                  <a:schemeClr val="dk1"/>
                </a:solidFill>
                <a:latin typeface="Mada"/>
                <a:ea typeface="Mada"/>
                <a:cs typeface="Mada"/>
                <a:sym typeface="Mada"/>
              </a:endParaRPr>
            </a:p>
          </p:txBody>
        </p:sp>
        <p:sp>
          <p:nvSpPr>
            <p:cNvPr id="360" name="Google Shape;360;p16"/>
            <p:cNvSpPr txBox="1"/>
            <p:nvPr/>
          </p:nvSpPr>
          <p:spPr>
            <a:xfrm>
              <a:off x="550725" y="2342299"/>
              <a:ext cx="448200" cy="14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accent2"/>
                  </a:solidFill>
                  <a:latin typeface="Mada"/>
                  <a:ea typeface="Mada"/>
                  <a:cs typeface="Mada"/>
                  <a:sym typeface="Mada"/>
                </a:rPr>
                <a:t>01</a:t>
              </a:r>
              <a:r>
                <a:rPr b="1" lang="ar" sz="1200">
                  <a:solidFill>
                    <a:schemeClr val="accent1"/>
                  </a:solidFill>
                  <a:latin typeface="Mada"/>
                  <a:ea typeface="Mada"/>
                  <a:cs typeface="Mada"/>
                  <a:sym typeface="Mada"/>
                </a:rPr>
                <a:t> </a:t>
              </a:r>
              <a:r>
                <a:rPr b="1" lang="ar" sz="1200">
                  <a:solidFill>
                    <a:schemeClr val="accent4"/>
                  </a:solidFill>
                  <a:latin typeface="Mada"/>
                  <a:ea typeface="Mada"/>
                  <a:cs typeface="Mada"/>
                  <a:sym typeface="Mada"/>
                </a:rPr>
                <a:t>|</a:t>
              </a:r>
              <a:endParaRPr b="1" sz="1200">
                <a:solidFill>
                  <a:schemeClr val="accent4"/>
                </a:solidFill>
                <a:latin typeface="Mada"/>
                <a:ea typeface="Mada"/>
                <a:cs typeface="Mada"/>
                <a:sym typeface="Mada"/>
              </a:endParaRPr>
            </a:p>
            <a:p>
              <a:pPr indent="0" lvl="0" marL="0" rtl="0" algn="ctr">
                <a:spcBef>
                  <a:spcPts val="0"/>
                </a:spcBef>
                <a:spcAft>
                  <a:spcPts val="0"/>
                </a:spcAft>
                <a:buNone/>
              </a:pPr>
              <a:r>
                <a:rPr b="1" lang="ar" sz="1200">
                  <a:solidFill>
                    <a:schemeClr val="accent2"/>
                  </a:solidFill>
                  <a:latin typeface="Mada"/>
                  <a:ea typeface="Mada"/>
                  <a:cs typeface="Mada"/>
                  <a:sym typeface="Mada"/>
                </a:rPr>
                <a:t>02</a:t>
              </a:r>
              <a:r>
                <a:rPr b="1" lang="ar" sz="1200">
                  <a:solidFill>
                    <a:schemeClr val="accent1"/>
                  </a:solidFill>
                  <a:latin typeface="Mada"/>
                  <a:ea typeface="Mada"/>
                  <a:cs typeface="Mada"/>
                  <a:sym typeface="Mada"/>
                </a:rPr>
                <a:t> </a:t>
              </a:r>
              <a:r>
                <a:rPr b="1" lang="ar" sz="1200">
                  <a:solidFill>
                    <a:schemeClr val="accent4"/>
                  </a:solidFill>
                  <a:latin typeface="Mada"/>
                  <a:ea typeface="Mada"/>
                  <a:cs typeface="Mada"/>
                  <a:sym typeface="Mada"/>
                </a:rPr>
                <a:t>|</a:t>
              </a:r>
              <a:endParaRPr b="1" sz="1200">
                <a:solidFill>
                  <a:srgbClr val="B7B7B7"/>
                </a:solidFill>
                <a:latin typeface="Mada"/>
                <a:ea typeface="Mada"/>
                <a:cs typeface="Mada"/>
                <a:sym typeface="Mada"/>
              </a:endParaRPr>
            </a:p>
            <a:p>
              <a:pPr indent="0" lvl="0" marL="0" rtl="0" algn="ctr">
                <a:spcBef>
                  <a:spcPts val="0"/>
                </a:spcBef>
                <a:spcAft>
                  <a:spcPts val="0"/>
                </a:spcAft>
                <a:buNone/>
              </a:pPr>
              <a:r>
                <a:rPr b="1" lang="ar" sz="1200">
                  <a:solidFill>
                    <a:schemeClr val="accent2"/>
                  </a:solidFill>
                  <a:latin typeface="Mada"/>
                  <a:ea typeface="Mada"/>
                  <a:cs typeface="Mada"/>
                  <a:sym typeface="Mada"/>
                </a:rPr>
                <a:t>03</a:t>
              </a:r>
              <a:r>
                <a:rPr b="1" lang="ar" sz="1200">
                  <a:solidFill>
                    <a:schemeClr val="accent1"/>
                  </a:solidFill>
                  <a:latin typeface="Mada"/>
                  <a:ea typeface="Mada"/>
                  <a:cs typeface="Mada"/>
                  <a:sym typeface="Mada"/>
                </a:rPr>
                <a:t> </a:t>
              </a:r>
              <a:r>
                <a:rPr b="1" lang="ar" sz="1200">
                  <a:solidFill>
                    <a:schemeClr val="accent4"/>
                  </a:solidFill>
                  <a:latin typeface="Mada"/>
                  <a:ea typeface="Mada"/>
                  <a:cs typeface="Mada"/>
                  <a:sym typeface="Mada"/>
                </a:rPr>
                <a:t>|</a:t>
              </a:r>
              <a:endParaRPr b="1" sz="1200">
                <a:solidFill>
                  <a:srgbClr val="B7B7B7"/>
                </a:solidFill>
                <a:latin typeface="Mada"/>
                <a:ea typeface="Mada"/>
                <a:cs typeface="Mada"/>
                <a:sym typeface="Mada"/>
              </a:endParaRPr>
            </a:p>
            <a:p>
              <a:pPr indent="0" lvl="0" marL="0" rtl="0" algn="ctr">
                <a:spcBef>
                  <a:spcPts val="0"/>
                </a:spcBef>
                <a:spcAft>
                  <a:spcPts val="0"/>
                </a:spcAft>
                <a:buNone/>
              </a:pPr>
              <a:r>
                <a:rPr b="1" lang="ar" sz="1200">
                  <a:solidFill>
                    <a:schemeClr val="accent2"/>
                  </a:solidFill>
                  <a:latin typeface="Mada"/>
                  <a:ea typeface="Mada"/>
                  <a:cs typeface="Mada"/>
                  <a:sym typeface="Mada"/>
                </a:rPr>
                <a:t>04</a:t>
              </a:r>
              <a:r>
                <a:rPr b="1" lang="ar" sz="1200">
                  <a:solidFill>
                    <a:schemeClr val="accent1"/>
                  </a:solidFill>
                  <a:latin typeface="Mada"/>
                  <a:ea typeface="Mada"/>
                  <a:cs typeface="Mada"/>
                  <a:sym typeface="Mada"/>
                </a:rPr>
                <a:t> </a:t>
              </a:r>
              <a:r>
                <a:rPr b="1" lang="ar" sz="1200">
                  <a:solidFill>
                    <a:schemeClr val="accent4"/>
                  </a:solidFill>
                  <a:latin typeface="Mada"/>
                  <a:ea typeface="Mada"/>
                  <a:cs typeface="Mada"/>
                  <a:sym typeface="Mada"/>
                </a:rPr>
                <a:t>|</a:t>
              </a:r>
              <a:endParaRPr b="1" sz="1200">
                <a:solidFill>
                  <a:srgbClr val="B7B7B7"/>
                </a:solidFill>
                <a:latin typeface="Mada"/>
                <a:ea typeface="Mada"/>
                <a:cs typeface="Mada"/>
                <a:sym typeface="Mada"/>
              </a:endParaRPr>
            </a:p>
            <a:p>
              <a:pPr indent="0" lvl="0" marL="0" rtl="0" algn="ctr">
                <a:spcBef>
                  <a:spcPts val="0"/>
                </a:spcBef>
                <a:spcAft>
                  <a:spcPts val="0"/>
                </a:spcAft>
                <a:buNone/>
              </a:pPr>
              <a:r>
                <a:t/>
              </a:r>
              <a:endParaRPr b="1" sz="1200">
                <a:solidFill>
                  <a:schemeClr val="accent1"/>
                </a:solidFill>
                <a:latin typeface="Mada"/>
                <a:ea typeface="Mada"/>
                <a:cs typeface="Mada"/>
                <a:sym typeface="Mada"/>
              </a:endParaRPr>
            </a:p>
            <a:p>
              <a:pPr indent="0" lvl="0" marL="0" rtl="0" algn="ctr">
                <a:spcBef>
                  <a:spcPts val="0"/>
                </a:spcBef>
                <a:spcAft>
                  <a:spcPts val="0"/>
                </a:spcAft>
                <a:buNone/>
              </a:pPr>
              <a:r>
                <a:rPr b="1" lang="ar" sz="1200">
                  <a:solidFill>
                    <a:schemeClr val="accent2"/>
                  </a:solidFill>
                  <a:latin typeface="Mada"/>
                  <a:ea typeface="Mada"/>
                  <a:cs typeface="Mada"/>
                  <a:sym typeface="Mada"/>
                </a:rPr>
                <a:t>05</a:t>
              </a:r>
              <a:r>
                <a:rPr b="1" lang="ar" sz="1200">
                  <a:solidFill>
                    <a:schemeClr val="accent1"/>
                  </a:solidFill>
                  <a:latin typeface="Mada"/>
                  <a:ea typeface="Mada"/>
                  <a:cs typeface="Mada"/>
                  <a:sym typeface="Mada"/>
                </a:rPr>
                <a:t> </a:t>
              </a:r>
              <a:r>
                <a:rPr b="1" lang="ar" sz="1200">
                  <a:solidFill>
                    <a:schemeClr val="accent4"/>
                  </a:solidFill>
                  <a:latin typeface="Mada"/>
                  <a:ea typeface="Mada"/>
                  <a:cs typeface="Mada"/>
                  <a:sym typeface="Mada"/>
                </a:rPr>
                <a:t>|</a:t>
              </a:r>
              <a:endParaRPr b="1" sz="1200">
                <a:solidFill>
                  <a:srgbClr val="B7B7B7"/>
                </a:solidFill>
                <a:latin typeface="Mada"/>
                <a:ea typeface="Mada"/>
                <a:cs typeface="Mada"/>
                <a:sym typeface="Mada"/>
              </a:endParaRPr>
            </a:p>
            <a:p>
              <a:pPr indent="0" lvl="0" marL="0" rtl="0" algn="ctr">
                <a:spcBef>
                  <a:spcPts val="0"/>
                </a:spcBef>
                <a:spcAft>
                  <a:spcPts val="0"/>
                </a:spcAft>
                <a:buNone/>
              </a:pPr>
              <a:r>
                <a:rPr b="1" lang="ar" sz="1200">
                  <a:solidFill>
                    <a:schemeClr val="accent2"/>
                  </a:solidFill>
                  <a:latin typeface="Mada"/>
                  <a:ea typeface="Mada"/>
                  <a:cs typeface="Mada"/>
                  <a:sym typeface="Mada"/>
                </a:rPr>
                <a:t>06</a:t>
              </a:r>
              <a:r>
                <a:rPr b="1" lang="ar" sz="1200">
                  <a:solidFill>
                    <a:schemeClr val="accent1"/>
                  </a:solidFill>
                  <a:latin typeface="Mada"/>
                  <a:ea typeface="Mada"/>
                  <a:cs typeface="Mada"/>
                  <a:sym typeface="Mada"/>
                </a:rPr>
                <a:t> </a:t>
              </a:r>
              <a:r>
                <a:rPr b="1" lang="ar" sz="1200">
                  <a:solidFill>
                    <a:schemeClr val="accent4"/>
                  </a:solidFill>
                  <a:latin typeface="Mada"/>
                  <a:ea typeface="Mada"/>
                  <a:cs typeface="Mada"/>
                  <a:sym typeface="Mada"/>
                </a:rPr>
                <a:t>|</a:t>
              </a:r>
              <a:endParaRPr b="1" sz="1200">
                <a:solidFill>
                  <a:srgbClr val="B7B7B7"/>
                </a:solidFill>
                <a:latin typeface="Mada"/>
                <a:ea typeface="Mada"/>
                <a:cs typeface="Mada"/>
                <a:sym typeface="Mada"/>
              </a:endParaRPr>
            </a:p>
            <a:p>
              <a:pPr indent="0" lvl="0" marL="0" rtl="0" algn="ctr">
                <a:spcBef>
                  <a:spcPts val="0"/>
                </a:spcBef>
                <a:spcAft>
                  <a:spcPts val="0"/>
                </a:spcAft>
                <a:buNone/>
              </a:pPr>
              <a:r>
                <a:t/>
              </a:r>
              <a:endParaRPr b="1" sz="1200">
                <a:solidFill>
                  <a:schemeClr val="accent1"/>
                </a:solidFill>
                <a:latin typeface="Mada"/>
                <a:ea typeface="Mada"/>
                <a:cs typeface="Mada"/>
                <a:sym typeface="Mada"/>
              </a:endParaRPr>
            </a:p>
            <a:p>
              <a:pPr indent="0" lvl="0" marL="0" rtl="0" algn="ctr">
                <a:spcBef>
                  <a:spcPts val="0"/>
                </a:spcBef>
                <a:spcAft>
                  <a:spcPts val="0"/>
                </a:spcAft>
                <a:buNone/>
              </a:pPr>
              <a:r>
                <a:t/>
              </a:r>
              <a:endParaRPr b="1" sz="1200">
                <a:solidFill>
                  <a:schemeClr val="accent1"/>
                </a:solidFill>
                <a:latin typeface="Mada"/>
                <a:ea typeface="Mada"/>
                <a:cs typeface="Mada"/>
                <a:sym typeface="Mada"/>
              </a:endParaRPr>
            </a:p>
            <a:p>
              <a:pPr indent="0" lvl="0" marL="0" rtl="0" algn="ctr">
                <a:spcBef>
                  <a:spcPts val="0"/>
                </a:spcBef>
                <a:spcAft>
                  <a:spcPts val="0"/>
                </a:spcAft>
                <a:buNone/>
              </a:pPr>
              <a:r>
                <a:t/>
              </a:r>
              <a:endParaRPr b="1" sz="1200">
                <a:solidFill>
                  <a:schemeClr val="accent1"/>
                </a:solidFill>
                <a:latin typeface="Mada"/>
                <a:ea typeface="Mada"/>
                <a:cs typeface="Mada"/>
                <a:sym typeface="Mada"/>
              </a:endParaRPr>
            </a:p>
            <a:p>
              <a:pPr indent="0" lvl="0" marL="0" rtl="0" algn="ctr">
                <a:spcBef>
                  <a:spcPts val="0"/>
                </a:spcBef>
                <a:spcAft>
                  <a:spcPts val="0"/>
                </a:spcAft>
                <a:buNone/>
              </a:pPr>
              <a:r>
                <a:t/>
              </a:r>
              <a:endParaRPr b="1" sz="1200">
                <a:solidFill>
                  <a:schemeClr val="accent1"/>
                </a:solidFill>
                <a:latin typeface="Mada"/>
                <a:ea typeface="Mada"/>
                <a:cs typeface="Mada"/>
                <a:sym typeface="Mada"/>
              </a:endParaRPr>
            </a:p>
            <a:p>
              <a:pPr indent="0" lvl="0" marL="0" rtl="0" algn="ctr">
                <a:spcBef>
                  <a:spcPts val="0"/>
                </a:spcBef>
                <a:spcAft>
                  <a:spcPts val="0"/>
                </a:spcAft>
                <a:buNone/>
              </a:pPr>
              <a:r>
                <a:t/>
              </a:r>
              <a:endParaRPr b="1" sz="1200">
                <a:solidFill>
                  <a:schemeClr val="accent1"/>
                </a:solidFill>
                <a:latin typeface="Mada"/>
                <a:ea typeface="Mada"/>
                <a:cs typeface="Mada"/>
                <a:sym typeface="Mada"/>
              </a:endParaRPr>
            </a:p>
            <a:p>
              <a:pPr indent="0" lvl="0" marL="0" rtl="0" algn="ctr">
                <a:spcBef>
                  <a:spcPts val="0"/>
                </a:spcBef>
                <a:spcAft>
                  <a:spcPts val="0"/>
                </a:spcAft>
                <a:buNone/>
              </a:pPr>
              <a:r>
                <a:t/>
              </a:r>
              <a:endParaRPr b="1" sz="1200">
                <a:solidFill>
                  <a:schemeClr val="accent1"/>
                </a:solidFill>
                <a:latin typeface="Mada"/>
                <a:ea typeface="Mada"/>
                <a:cs typeface="Mada"/>
                <a:sym typeface="Mada"/>
              </a:endParaRPr>
            </a:p>
          </p:txBody>
        </p:sp>
        <p:sp>
          <p:nvSpPr>
            <p:cNvPr id="361" name="Google Shape;361;p16"/>
            <p:cNvSpPr txBox="1"/>
            <p:nvPr/>
          </p:nvSpPr>
          <p:spPr>
            <a:xfrm>
              <a:off x="4107273" y="2342299"/>
              <a:ext cx="448200" cy="14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accent2"/>
                  </a:solidFill>
                  <a:latin typeface="Mada"/>
                  <a:ea typeface="Mada"/>
                  <a:cs typeface="Mada"/>
                  <a:sym typeface="Mada"/>
                </a:rPr>
                <a:t>07</a:t>
              </a:r>
              <a:r>
                <a:rPr b="1" lang="ar" sz="1200">
                  <a:solidFill>
                    <a:schemeClr val="accent1"/>
                  </a:solidFill>
                  <a:latin typeface="Mada"/>
                  <a:ea typeface="Mada"/>
                  <a:cs typeface="Mada"/>
                  <a:sym typeface="Mada"/>
                </a:rPr>
                <a:t> </a:t>
              </a:r>
              <a:r>
                <a:rPr b="1" lang="ar" sz="1200">
                  <a:solidFill>
                    <a:schemeClr val="accent4"/>
                  </a:solidFill>
                  <a:latin typeface="Mada"/>
                  <a:ea typeface="Mada"/>
                  <a:cs typeface="Mada"/>
                  <a:sym typeface="Mada"/>
                </a:rPr>
                <a:t>|</a:t>
              </a:r>
              <a:endParaRPr b="1" sz="1200">
                <a:solidFill>
                  <a:schemeClr val="accent1"/>
                </a:solidFill>
                <a:latin typeface="Mada"/>
                <a:ea typeface="Mada"/>
                <a:cs typeface="Mada"/>
                <a:sym typeface="Mada"/>
              </a:endParaRPr>
            </a:p>
            <a:p>
              <a:pPr indent="0" lvl="0" marL="0" rtl="0" algn="ctr">
                <a:spcBef>
                  <a:spcPts val="0"/>
                </a:spcBef>
                <a:spcAft>
                  <a:spcPts val="0"/>
                </a:spcAft>
                <a:buNone/>
              </a:pPr>
              <a:r>
                <a:t/>
              </a:r>
              <a:endParaRPr b="1" sz="1200">
                <a:solidFill>
                  <a:schemeClr val="accent1"/>
                </a:solidFill>
                <a:latin typeface="Mada"/>
                <a:ea typeface="Mada"/>
                <a:cs typeface="Mada"/>
                <a:sym typeface="Mada"/>
              </a:endParaRPr>
            </a:p>
            <a:p>
              <a:pPr indent="0" lvl="0" marL="0" rtl="0" algn="ctr">
                <a:spcBef>
                  <a:spcPts val="0"/>
                </a:spcBef>
                <a:spcAft>
                  <a:spcPts val="0"/>
                </a:spcAft>
                <a:buNone/>
              </a:pPr>
              <a:r>
                <a:rPr b="1" lang="ar" sz="1200">
                  <a:solidFill>
                    <a:schemeClr val="accent2"/>
                  </a:solidFill>
                  <a:latin typeface="Mada"/>
                  <a:ea typeface="Mada"/>
                  <a:cs typeface="Mada"/>
                  <a:sym typeface="Mada"/>
                </a:rPr>
                <a:t>08</a:t>
              </a:r>
              <a:r>
                <a:rPr b="1" lang="ar" sz="1200">
                  <a:solidFill>
                    <a:schemeClr val="accent1"/>
                  </a:solidFill>
                  <a:latin typeface="Mada"/>
                  <a:ea typeface="Mada"/>
                  <a:cs typeface="Mada"/>
                  <a:sym typeface="Mada"/>
                </a:rPr>
                <a:t> </a:t>
              </a:r>
              <a:r>
                <a:rPr b="1" lang="ar" sz="1200">
                  <a:solidFill>
                    <a:schemeClr val="accent4"/>
                  </a:solidFill>
                  <a:latin typeface="Mada"/>
                  <a:ea typeface="Mada"/>
                  <a:cs typeface="Mada"/>
                  <a:sym typeface="Mada"/>
                </a:rPr>
                <a:t>|</a:t>
              </a:r>
              <a:endParaRPr b="1" sz="1200">
                <a:solidFill>
                  <a:schemeClr val="accent1"/>
                </a:solidFill>
                <a:latin typeface="Mada"/>
                <a:ea typeface="Mada"/>
                <a:cs typeface="Mada"/>
                <a:sym typeface="Mada"/>
              </a:endParaRPr>
            </a:p>
            <a:p>
              <a:pPr indent="0" lvl="0" marL="0" rtl="0" algn="ctr">
                <a:spcBef>
                  <a:spcPts val="0"/>
                </a:spcBef>
                <a:spcAft>
                  <a:spcPts val="0"/>
                </a:spcAft>
                <a:buNone/>
              </a:pPr>
              <a:r>
                <a:rPr b="1" lang="ar" sz="1200">
                  <a:solidFill>
                    <a:schemeClr val="accent2"/>
                  </a:solidFill>
                  <a:latin typeface="Mada"/>
                  <a:ea typeface="Mada"/>
                  <a:cs typeface="Mada"/>
                  <a:sym typeface="Mada"/>
                </a:rPr>
                <a:t>09</a:t>
              </a:r>
              <a:r>
                <a:rPr b="1" lang="ar" sz="1200">
                  <a:solidFill>
                    <a:schemeClr val="accent1"/>
                  </a:solidFill>
                  <a:latin typeface="Mada"/>
                  <a:ea typeface="Mada"/>
                  <a:cs typeface="Mada"/>
                  <a:sym typeface="Mada"/>
                </a:rPr>
                <a:t> </a:t>
              </a:r>
              <a:r>
                <a:rPr b="1" lang="ar" sz="1200">
                  <a:solidFill>
                    <a:schemeClr val="accent4"/>
                  </a:solidFill>
                  <a:latin typeface="Mada"/>
                  <a:ea typeface="Mada"/>
                  <a:cs typeface="Mada"/>
                  <a:sym typeface="Mada"/>
                </a:rPr>
                <a:t>|</a:t>
              </a:r>
              <a:endParaRPr b="1" sz="1200">
                <a:solidFill>
                  <a:schemeClr val="accent1"/>
                </a:solidFill>
                <a:latin typeface="Mada"/>
                <a:ea typeface="Mada"/>
                <a:cs typeface="Mada"/>
                <a:sym typeface="Mada"/>
              </a:endParaRPr>
            </a:p>
            <a:p>
              <a:pPr indent="0" lvl="0" marL="0" rtl="0" algn="ctr">
                <a:spcBef>
                  <a:spcPts val="0"/>
                </a:spcBef>
                <a:spcAft>
                  <a:spcPts val="0"/>
                </a:spcAft>
                <a:buNone/>
              </a:pPr>
              <a:r>
                <a:rPr b="1" lang="ar" sz="1200">
                  <a:solidFill>
                    <a:schemeClr val="accent2"/>
                  </a:solidFill>
                  <a:latin typeface="Mada"/>
                  <a:ea typeface="Mada"/>
                  <a:cs typeface="Mada"/>
                  <a:sym typeface="Mada"/>
                </a:rPr>
                <a:t>10</a:t>
              </a:r>
              <a:r>
                <a:rPr b="1" lang="ar" sz="1200">
                  <a:solidFill>
                    <a:schemeClr val="accent1"/>
                  </a:solidFill>
                  <a:latin typeface="Mada"/>
                  <a:ea typeface="Mada"/>
                  <a:cs typeface="Mada"/>
                  <a:sym typeface="Mada"/>
                </a:rPr>
                <a:t> </a:t>
              </a:r>
              <a:r>
                <a:rPr b="1" lang="ar" sz="1200">
                  <a:solidFill>
                    <a:schemeClr val="accent4"/>
                  </a:solidFill>
                  <a:latin typeface="Mada"/>
                  <a:ea typeface="Mada"/>
                  <a:cs typeface="Mada"/>
                  <a:sym typeface="Mada"/>
                </a:rPr>
                <a:t>|</a:t>
              </a:r>
              <a:endParaRPr b="1" sz="1200">
                <a:solidFill>
                  <a:schemeClr val="accent1"/>
                </a:solidFill>
                <a:latin typeface="Mada"/>
                <a:ea typeface="Mada"/>
                <a:cs typeface="Mada"/>
                <a:sym typeface="Mada"/>
              </a:endParaRPr>
            </a:p>
            <a:p>
              <a:pPr indent="0" lvl="0" marL="0" rtl="0" algn="ctr">
                <a:spcBef>
                  <a:spcPts val="0"/>
                </a:spcBef>
                <a:spcAft>
                  <a:spcPts val="0"/>
                </a:spcAft>
                <a:buNone/>
              </a:pPr>
              <a:r>
                <a:rPr b="1" lang="ar" sz="1200">
                  <a:solidFill>
                    <a:schemeClr val="accent2"/>
                  </a:solidFill>
                  <a:latin typeface="Mada"/>
                  <a:ea typeface="Mada"/>
                  <a:cs typeface="Mada"/>
                  <a:sym typeface="Mada"/>
                </a:rPr>
                <a:t>11</a:t>
              </a:r>
              <a:r>
                <a:rPr b="1" lang="ar" sz="1200">
                  <a:solidFill>
                    <a:schemeClr val="accent1"/>
                  </a:solidFill>
                  <a:latin typeface="Mada"/>
                  <a:ea typeface="Mada"/>
                  <a:cs typeface="Mada"/>
                  <a:sym typeface="Mada"/>
                </a:rPr>
                <a:t> </a:t>
              </a:r>
              <a:r>
                <a:rPr b="1" lang="ar" sz="1200">
                  <a:solidFill>
                    <a:schemeClr val="accent4"/>
                  </a:solidFill>
                  <a:latin typeface="Mada"/>
                  <a:ea typeface="Mada"/>
                  <a:cs typeface="Mada"/>
                  <a:sym typeface="Mada"/>
                </a:rPr>
                <a:t>|</a:t>
              </a:r>
              <a:endParaRPr b="1" sz="1200">
                <a:solidFill>
                  <a:schemeClr val="accent1"/>
                </a:solidFill>
                <a:latin typeface="Mada"/>
                <a:ea typeface="Mada"/>
                <a:cs typeface="Mada"/>
                <a:sym typeface="Mada"/>
              </a:endParaRPr>
            </a:p>
            <a:p>
              <a:pPr indent="0" lvl="0" marL="0" rtl="0" algn="ctr">
                <a:spcBef>
                  <a:spcPts val="0"/>
                </a:spcBef>
                <a:spcAft>
                  <a:spcPts val="0"/>
                </a:spcAft>
                <a:buNone/>
              </a:pPr>
              <a:r>
                <a:t/>
              </a:r>
              <a:endParaRPr b="1" sz="1200">
                <a:solidFill>
                  <a:schemeClr val="accent1"/>
                </a:solidFill>
                <a:latin typeface="Mada"/>
                <a:ea typeface="Mada"/>
                <a:cs typeface="Mada"/>
                <a:sym typeface="Mada"/>
              </a:endParaRPr>
            </a:p>
            <a:p>
              <a:pPr indent="0" lvl="0" marL="0" rtl="0" algn="ctr">
                <a:spcBef>
                  <a:spcPts val="0"/>
                </a:spcBef>
                <a:spcAft>
                  <a:spcPts val="0"/>
                </a:spcAft>
                <a:buNone/>
              </a:pPr>
              <a:r>
                <a:t/>
              </a:r>
              <a:endParaRPr b="1" sz="1200">
                <a:solidFill>
                  <a:schemeClr val="accent1"/>
                </a:solidFill>
                <a:latin typeface="Mada"/>
                <a:ea typeface="Mada"/>
                <a:cs typeface="Mada"/>
                <a:sym typeface="Mada"/>
              </a:endParaRPr>
            </a:p>
            <a:p>
              <a:pPr indent="0" lvl="0" marL="0" rtl="0" algn="ctr">
                <a:spcBef>
                  <a:spcPts val="0"/>
                </a:spcBef>
                <a:spcAft>
                  <a:spcPts val="0"/>
                </a:spcAft>
                <a:buNone/>
              </a:pPr>
              <a:r>
                <a:t/>
              </a:r>
              <a:endParaRPr b="1" sz="1200">
                <a:solidFill>
                  <a:schemeClr val="accent1"/>
                </a:solidFill>
                <a:latin typeface="Mada"/>
                <a:ea typeface="Mada"/>
                <a:cs typeface="Mada"/>
                <a:sym typeface="Mada"/>
              </a:endParaRPr>
            </a:p>
            <a:p>
              <a:pPr indent="0" lvl="0" marL="0" rtl="0" algn="ctr">
                <a:spcBef>
                  <a:spcPts val="0"/>
                </a:spcBef>
                <a:spcAft>
                  <a:spcPts val="0"/>
                </a:spcAft>
                <a:buNone/>
              </a:pPr>
              <a:r>
                <a:t/>
              </a:r>
              <a:endParaRPr b="1" sz="1200">
                <a:solidFill>
                  <a:schemeClr val="accent1"/>
                </a:solidFill>
                <a:latin typeface="Mada"/>
                <a:ea typeface="Mada"/>
                <a:cs typeface="Mada"/>
                <a:sym typeface="Mada"/>
              </a:endParaRPr>
            </a:p>
            <a:p>
              <a:pPr indent="0" lvl="0" marL="0" rtl="0" algn="ctr">
                <a:spcBef>
                  <a:spcPts val="0"/>
                </a:spcBef>
                <a:spcAft>
                  <a:spcPts val="0"/>
                </a:spcAft>
                <a:buNone/>
              </a:pPr>
              <a:r>
                <a:t/>
              </a:r>
              <a:endParaRPr b="1" sz="1200">
                <a:solidFill>
                  <a:schemeClr val="accent1"/>
                </a:solidFill>
                <a:latin typeface="Mada"/>
                <a:ea typeface="Mada"/>
                <a:cs typeface="Mada"/>
                <a:sym typeface="Mada"/>
              </a:endParaRPr>
            </a:p>
            <a:p>
              <a:pPr indent="0" lvl="0" marL="0" rtl="0" algn="ctr">
                <a:spcBef>
                  <a:spcPts val="0"/>
                </a:spcBef>
                <a:spcAft>
                  <a:spcPts val="0"/>
                </a:spcAft>
                <a:buNone/>
              </a:pPr>
              <a:r>
                <a:t/>
              </a:r>
              <a:endParaRPr b="1" sz="1200">
                <a:solidFill>
                  <a:schemeClr val="accent1"/>
                </a:solidFill>
                <a:latin typeface="Mada"/>
                <a:ea typeface="Mada"/>
                <a:cs typeface="Mada"/>
                <a:sym typeface="Mada"/>
              </a:endParaRPr>
            </a:p>
            <a:p>
              <a:pPr indent="0" lvl="0" marL="0" rtl="0" algn="ctr">
                <a:spcBef>
                  <a:spcPts val="0"/>
                </a:spcBef>
                <a:spcAft>
                  <a:spcPts val="0"/>
                </a:spcAft>
                <a:buNone/>
              </a:pPr>
              <a:r>
                <a:t/>
              </a:r>
              <a:endParaRPr b="1" sz="1200">
                <a:solidFill>
                  <a:schemeClr val="accent1"/>
                </a:solidFill>
                <a:latin typeface="Mada"/>
                <a:ea typeface="Mada"/>
                <a:cs typeface="Mada"/>
                <a:sym typeface="Mada"/>
              </a:endParaRPr>
            </a:p>
          </p:txBody>
        </p:sp>
        <p:sp>
          <p:nvSpPr>
            <p:cNvPr id="362" name="Google Shape;362;p16"/>
            <p:cNvSpPr txBox="1"/>
            <p:nvPr/>
          </p:nvSpPr>
          <p:spPr>
            <a:xfrm>
              <a:off x="1948800" y="1531075"/>
              <a:ext cx="3662400" cy="14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latin typeface="Mada"/>
                  <a:ea typeface="Mada"/>
                  <a:cs typeface="Mada"/>
                  <a:sym typeface="Mada"/>
                </a:rPr>
                <a:t>EITHER</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rPr b="1" lang="ar" sz="1200">
                  <a:latin typeface="Mada"/>
                  <a:ea typeface="Mada"/>
                  <a:cs typeface="Mada"/>
                  <a:sym typeface="Mada"/>
                </a:rPr>
                <a:t>AND</a:t>
              </a:r>
              <a:endParaRPr b="1" sz="1200">
                <a:latin typeface="Mada"/>
                <a:ea typeface="Mada"/>
                <a:cs typeface="Mada"/>
                <a:sym typeface="Mada"/>
              </a:endParaRPr>
            </a:p>
            <a:p>
              <a:pPr indent="0" lvl="0" marL="0" rtl="0" algn="ctr">
                <a:spcBef>
                  <a:spcPts val="0"/>
                </a:spcBef>
                <a:spcAft>
                  <a:spcPts val="0"/>
                </a:spcAft>
                <a:buNone/>
              </a:pPr>
              <a:r>
                <a:rPr b="1" lang="ar" sz="1200">
                  <a:latin typeface="Mada"/>
                  <a:ea typeface="Mada"/>
                  <a:cs typeface="Mada"/>
                  <a:sym typeface="Mada"/>
                </a:rPr>
                <a:t>Any one or more of the following 11 features:</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p:txBody>
        </p:sp>
      </p:grpSp>
      <p:grpSp>
        <p:nvGrpSpPr>
          <p:cNvPr id="363" name="Google Shape;363;p16"/>
          <p:cNvGrpSpPr/>
          <p:nvPr/>
        </p:nvGrpSpPr>
        <p:grpSpPr>
          <a:xfrm>
            <a:off x="404424" y="1060116"/>
            <a:ext cx="6994140" cy="2812539"/>
            <a:chOff x="446000" y="1334675"/>
            <a:chExt cx="6751100" cy="1632350"/>
          </a:xfrm>
        </p:grpSpPr>
        <p:sp>
          <p:nvSpPr>
            <p:cNvPr id="364" name="Google Shape;364;p16"/>
            <p:cNvSpPr/>
            <p:nvPr/>
          </p:nvSpPr>
          <p:spPr>
            <a:xfrm>
              <a:off x="560800" y="1334675"/>
              <a:ext cx="6636300" cy="1541100"/>
            </a:xfrm>
            <a:prstGeom prst="snip1Rect">
              <a:avLst>
                <a:gd fmla="val 16667" name="adj"/>
              </a:avLst>
            </a:prstGeom>
            <a:solidFill>
              <a:schemeClr val="accent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6"/>
            <p:cNvSpPr/>
            <p:nvPr/>
          </p:nvSpPr>
          <p:spPr>
            <a:xfrm>
              <a:off x="446000" y="1425925"/>
              <a:ext cx="6636300" cy="1541100"/>
            </a:xfrm>
            <a:prstGeom prst="snip1Rect">
              <a:avLst>
                <a:gd fmla="val 16667" name="adj"/>
              </a:avLst>
            </a:prstGeom>
            <a:solidFill>
              <a:srgbClr val="EEEEEE"/>
            </a:solid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Malaria clinical spectrum:</a:t>
              </a:r>
              <a:endParaRPr b="1"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Most fever or flu-like illness</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Fatalities with (Pf) (occasionally with splenic rupture).</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Cerebral malaria</a:t>
              </a:r>
              <a:r>
                <a:rPr lang="ar" sz="1200">
                  <a:solidFill>
                    <a:schemeClr val="dk1"/>
                  </a:solidFill>
                  <a:latin typeface="Mada"/>
                  <a:ea typeface="Mada"/>
                  <a:cs typeface="Mada"/>
                  <a:sym typeface="Mada"/>
                </a:rPr>
                <a:t> (Pf) - may be focal or generalized symptoms.</a:t>
              </a:r>
              <a:endParaRPr sz="1200">
                <a:solidFill>
                  <a:schemeClr val="dk1"/>
                </a:solidFill>
                <a:latin typeface="Mada"/>
                <a:ea typeface="Mada"/>
                <a:cs typeface="Mada"/>
                <a:sym typeface="Mada"/>
              </a:endParaRPr>
            </a:p>
            <a:p>
              <a:pPr indent="-304800" lvl="1" marL="1371600" rtl="0" algn="l">
                <a:lnSpc>
                  <a:spcPct val="115000"/>
                </a:lnSpc>
                <a:spcBef>
                  <a:spcPts val="0"/>
                </a:spcBef>
                <a:spcAft>
                  <a:spcPts val="0"/>
                </a:spcAft>
                <a:buClr>
                  <a:srgbClr val="999999"/>
                </a:buClr>
                <a:buSzPts val="1200"/>
                <a:buFont typeface="Mada"/>
                <a:buChar char="○"/>
              </a:pPr>
              <a:r>
                <a:rPr lang="ar" sz="1200">
                  <a:solidFill>
                    <a:srgbClr val="999999"/>
                  </a:solidFill>
                  <a:latin typeface="Mada"/>
                  <a:ea typeface="Mada"/>
                  <a:cs typeface="Mada"/>
                  <a:sym typeface="Mada"/>
                </a:rPr>
                <a:t>RISK FACTORS FOR POOR PROGNOSIS IN CEREBRAL MALARIA: High bilirubin, High creatinine, Hight lactase.</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Hypoglycemia</a:t>
              </a:r>
              <a:r>
                <a:rPr lang="ar" sz="1200">
                  <a:solidFill>
                    <a:schemeClr val="dk1"/>
                  </a:solidFill>
                  <a:latin typeface="Mada"/>
                  <a:ea typeface="Mada"/>
                  <a:cs typeface="Mada"/>
                  <a:sym typeface="Mada"/>
                </a:rPr>
                <a:t> - from disease and treatment (quinine leads to insulin release).</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Risk Acute Respiratory Distress Syndrome</a:t>
              </a:r>
              <a:r>
                <a:rPr lang="ar" sz="1200">
                  <a:solidFill>
                    <a:schemeClr val="dk1"/>
                  </a:solidFill>
                  <a:latin typeface="Mada"/>
                  <a:ea typeface="Mada"/>
                  <a:cs typeface="Mada"/>
                  <a:sym typeface="Mada"/>
                </a:rPr>
                <a:t> (Pf) due to capillary leak - need to limit fluids.</a:t>
              </a:r>
              <a:endParaRPr sz="1200">
                <a:solidFill>
                  <a:schemeClr val="dk1"/>
                </a:solidFill>
                <a:latin typeface="Mada"/>
                <a:ea typeface="Mada"/>
                <a:cs typeface="Mada"/>
                <a:sym typeface="Mada"/>
              </a:endParaRPr>
            </a:p>
            <a:p>
              <a:pPr indent="-304800" lvl="0" marL="9144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Acute renal failure</a:t>
              </a:r>
              <a:r>
                <a:rPr lang="ar" sz="1200">
                  <a:solidFill>
                    <a:schemeClr val="dk1"/>
                  </a:solidFill>
                  <a:latin typeface="Mada"/>
                  <a:ea typeface="Mada"/>
                  <a:cs typeface="Mada"/>
                  <a:sym typeface="Mada"/>
                </a:rPr>
                <a:t> (Pf) - common complication of severe malaria.</a:t>
              </a:r>
              <a:endParaRPr sz="1200">
                <a:solidFill>
                  <a:schemeClr val="dk1"/>
                </a:solidFill>
                <a:latin typeface="Mada"/>
                <a:ea typeface="Mada"/>
                <a:cs typeface="Mada"/>
                <a:sym typeface="Mada"/>
              </a:endParaRPr>
            </a:p>
          </p:txBody>
        </p:sp>
      </p:grpSp>
      <p:pic>
        <p:nvPicPr>
          <p:cNvPr id="366" name="Google Shape;366;p16"/>
          <p:cNvPicPr preferRelativeResize="0"/>
          <p:nvPr/>
        </p:nvPicPr>
        <p:blipFill>
          <a:blip r:embed="rId3">
            <a:alphaModFix/>
          </a:blip>
          <a:stretch>
            <a:fillRect/>
          </a:stretch>
        </p:blipFill>
        <p:spPr>
          <a:xfrm>
            <a:off x="5726247" y="860027"/>
            <a:ext cx="1219200" cy="1219200"/>
          </a:xfrm>
          <a:prstGeom prst="rect">
            <a:avLst/>
          </a:prstGeom>
          <a:noFill/>
          <a:ln>
            <a:noFill/>
          </a:ln>
        </p:spPr>
      </p:pic>
      <p:grpSp>
        <p:nvGrpSpPr>
          <p:cNvPr id="367" name="Google Shape;367;p16"/>
          <p:cNvGrpSpPr/>
          <p:nvPr/>
        </p:nvGrpSpPr>
        <p:grpSpPr>
          <a:xfrm>
            <a:off x="677008" y="7660320"/>
            <a:ext cx="2105182" cy="2812550"/>
            <a:chOff x="832467" y="939485"/>
            <a:chExt cx="2899699" cy="3803827"/>
          </a:xfrm>
        </p:grpSpPr>
        <p:sp>
          <p:nvSpPr>
            <p:cNvPr id="368" name="Google Shape;368;p16"/>
            <p:cNvSpPr/>
            <p:nvPr/>
          </p:nvSpPr>
          <p:spPr>
            <a:xfrm>
              <a:off x="1733126" y="2573832"/>
              <a:ext cx="1810200" cy="18102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6"/>
            <p:cNvSpPr/>
            <p:nvPr/>
          </p:nvSpPr>
          <p:spPr>
            <a:xfrm>
              <a:off x="832467" y="939485"/>
              <a:ext cx="2140564" cy="3803827"/>
            </a:xfrm>
            <a:custGeom>
              <a:rect b="b" l="l" r="r" t="t"/>
              <a:pathLst>
                <a:path extrusionOk="0" h="73295" w="41246">
                  <a:moveTo>
                    <a:pt x="11088" y="32796"/>
                  </a:moveTo>
                  <a:cubicBezTo>
                    <a:pt x="11088" y="33192"/>
                    <a:pt x="11163" y="33626"/>
                    <a:pt x="11239" y="34013"/>
                  </a:cubicBezTo>
                  <a:cubicBezTo>
                    <a:pt x="11475" y="35711"/>
                    <a:pt x="11994" y="37315"/>
                    <a:pt x="12503" y="38929"/>
                  </a:cubicBezTo>
                  <a:cubicBezTo>
                    <a:pt x="12852" y="40071"/>
                    <a:pt x="13249" y="41212"/>
                    <a:pt x="13598" y="42354"/>
                  </a:cubicBezTo>
                  <a:cubicBezTo>
                    <a:pt x="13834" y="43100"/>
                    <a:pt x="14070" y="43845"/>
                    <a:pt x="14305" y="44590"/>
                  </a:cubicBezTo>
                  <a:cubicBezTo>
                    <a:pt x="12815" y="43807"/>
                    <a:pt x="11673" y="42505"/>
                    <a:pt x="10616" y="41175"/>
                  </a:cubicBezTo>
                  <a:cubicBezTo>
                    <a:pt x="9352" y="39599"/>
                    <a:pt x="8219" y="37948"/>
                    <a:pt x="7040" y="36296"/>
                  </a:cubicBezTo>
                  <a:cubicBezTo>
                    <a:pt x="8097" y="34843"/>
                    <a:pt x="9512" y="33701"/>
                    <a:pt x="11088" y="32796"/>
                  </a:cubicBezTo>
                  <a:close/>
                  <a:moveTo>
                    <a:pt x="29245" y="0"/>
                  </a:moveTo>
                  <a:cubicBezTo>
                    <a:pt x="28387" y="0"/>
                    <a:pt x="27520" y="124"/>
                    <a:pt x="26695" y="364"/>
                  </a:cubicBezTo>
                  <a:cubicBezTo>
                    <a:pt x="24572" y="1034"/>
                    <a:pt x="22760" y="2449"/>
                    <a:pt x="21307" y="4101"/>
                  </a:cubicBezTo>
                  <a:cubicBezTo>
                    <a:pt x="18637" y="7120"/>
                    <a:pt x="16825" y="10895"/>
                    <a:pt x="14541" y="14197"/>
                  </a:cubicBezTo>
                  <a:cubicBezTo>
                    <a:pt x="14192" y="14716"/>
                    <a:pt x="13796" y="15226"/>
                    <a:pt x="13409" y="15735"/>
                  </a:cubicBezTo>
                  <a:cubicBezTo>
                    <a:pt x="12305" y="17151"/>
                    <a:pt x="11201" y="18132"/>
                    <a:pt x="10257" y="19547"/>
                  </a:cubicBezTo>
                  <a:cubicBezTo>
                    <a:pt x="9163" y="21161"/>
                    <a:pt x="8295" y="22973"/>
                    <a:pt x="8059" y="24935"/>
                  </a:cubicBezTo>
                  <a:cubicBezTo>
                    <a:pt x="8408" y="25284"/>
                    <a:pt x="8842" y="25520"/>
                    <a:pt x="9314" y="25681"/>
                  </a:cubicBezTo>
                  <a:cubicBezTo>
                    <a:pt x="6955" y="27568"/>
                    <a:pt x="5068" y="30002"/>
                    <a:pt x="2982" y="32173"/>
                  </a:cubicBezTo>
                  <a:cubicBezTo>
                    <a:pt x="2161" y="33031"/>
                    <a:pt x="1255" y="33862"/>
                    <a:pt x="670" y="34919"/>
                  </a:cubicBezTo>
                  <a:cubicBezTo>
                    <a:pt x="350" y="35513"/>
                    <a:pt x="114" y="36183"/>
                    <a:pt x="76" y="36844"/>
                  </a:cubicBezTo>
                  <a:cubicBezTo>
                    <a:pt x="1" y="37636"/>
                    <a:pt x="387" y="38419"/>
                    <a:pt x="1057" y="38891"/>
                  </a:cubicBezTo>
                  <a:cubicBezTo>
                    <a:pt x="5502" y="41996"/>
                    <a:pt x="9871" y="45185"/>
                    <a:pt x="14305" y="48289"/>
                  </a:cubicBezTo>
                  <a:cubicBezTo>
                    <a:pt x="14070" y="51866"/>
                    <a:pt x="13796" y="55527"/>
                    <a:pt x="12852" y="58980"/>
                  </a:cubicBezTo>
                  <a:cubicBezTo>
                    <a:pt x="12541" y="60245"/>
                    <a:pt x="12107" y="61500"/>
                    <a:pt x="11994" y="62840"/>
                  </a:cubicBezTo>
                  <a:cubicBezTo>
                    <a:pt x="11795" y="65623"/>
                    <a:pt x="13126" y="68105"/>
                    <a:pt x="15249" y="69954"/>
                  </a:cubicBezTo>
                  <a:cubicBezTo>
                    <a:pt x="16353" y="70936"/>
                    <a:pt x="16079" y="72115"/>
                    <a:pt x="16117" y="73295"/>
                  </a:cubicBezTo>
                  <a:lnTo>
                    <a:pt x="31337" y="73295"/>
                  </a:lnTo>
                  <a:cubicBezTo>
                    <a:pt x="31724" y="70464"/>
                    <a:pt x="31375" y="67275"/>
                    <a:pt x="31488" y="64368"/>
                  </a:cubicBezTo>
                  <a:cubicBezTo>
                    <a:pt x="31573" y="62604"/>
                    <a:pt x="32753" y="61066"/>
                    <a:pt x="34083" y="59886"/>
                  </a:cubicBezTo>
                  <a:cubicBezTo>
                    <a:pt x="35423" y="58707"/>
                    <a:pt x="36952" y="57763"/>
                    <a:pt x="38131" y="56470"/>
                  </a:cubicBezTo>
                  <a:cubicBezTo>
                    <a:pt x="40339" y="54111"/>
                    <a:pt x="41245" y="50611"/>
                    <a:pt x="40453" y="47506"/>
                  </a:cubicBezTo>
                  <a:cubicBezTo>
                    <a:pt x="39905" y="45336"/>
                    <a:pt x="38603" y="43449"/>
                    <a:pt x="37235" y="41722"/>
                  </a:cubicBezTo>
                  <a:cubicBezTo>
                    <a:pt x="35385" y="39486"/>
                    <a:pt x="33262" y="37834"/>
                    <a:pt x="31177" y="35824"/>
                  </a:cubicBezTo>
                  <a:cubicBezTo>
                    <a:pt x="31960" y="35079"/>
                    <a:pt x="32668" y="33626"/>
                    <a:pt x="32866" y="32560"/>
                  </a:cubicBezTo>
                  <a:cubicBezTo>
                    <a:pt x="33102" y="31144"/>
                    <a:pt x="32630" y="29578"/>
                    <a:pt x="31649" y="28474"/>
                  </a:cubicBezTo>
                  <a:cubicBezTo>
                    <a:pt x="30705" y="27408"/>
                    <a:pt x="29365" y="26823"/>
                    <a:pt x="28148" y="26153"/>
                  </a:cubicBezTo>
                  <a:cubicBezTo>
                    <a:pt x="26185" y="25096"/>
                    <a:pt x="24260" y="23633"/>
                    <a:pt x="22685" y="22067"/>
                  </a:cubicBezTo>
                  <a:cubicBezTo>
                    <a:pt x="21977" y="21359"/>
                    <a:pt x="21382" y="20453"/>
                    <a:pt x="21147" y="19434"/>
                  </a:cubicBezTo>
                  <a:cubicBezTo>
                    <a:pt x="21666" y="18528"/>
                    <a:pt x="22175" y="17783"/>
                    <a:pt x="22609" y="16877"/>
                  </a:cubicBezTo>
                  <a:cubicBezTo>
                    <a:pt x="22996" y="17424"/>
                    <a:pt x="23392" y="17858"/>
                    <a:pt x="23826" y="18255"/>
                  </a:cubicBezTo>
                  <a:cubicBezTo>
                    <a:pt x="24100" y="18491"/>
                    <a:pt x="24411" y="18726"/>
                    <a:pt x="24685" y="18962"/>
                  </a:cubicBezTo>
                  <a:cubicBezTo>
                    <a:pt x="24883" y="19113"/>
                    <a:pt x="25044" y="19274"/>
                    <a:pt x="25242" y="19349"/>
                  </a:cubicBezTo>
                  <a:cubicBezTo>
                    <a:pt x="25381" y="19421"/>
                    <a:pt x="25537" y="19456"/>
                    <a:pt x="25695" y="19456"/>
                  </a:cubicBezTo>
                  <a:cubicBezTo>
                    <a:pt x="25975" y="19456"/>
                    <a:pt x="26260" y="19343"/>
                    <a:pt x="26459" y="19113"/>
                  </a:cubicBezTo>
                  <a:cubicBezTo>
                    <a:pt x="26497" y="19076"/>
                    <a:pt x="26572" y="19000"/>
                    <a:pt x="26619" y="18915"/>
                  </a:cubicBezTo>
                  <a:cubicBezTo>
                    <a:pt x="26657" y="18802"/>
                    <a:pt x="26733" y="18679"/>
                    <a:pt x="26770" y="18566"/>
                  </a:cubicBezTo>
                  <a:cubicBezTo>
                    <a:pt x="26847" y="18353"/>
                    <a:pt x="27008" y="18202"/>
                    <a:pt x="27246" y="18202"/>
                  </a:cubicBezTo>
                  <a:cubicBezTo>
                    <a:pt x="27272" y="18202"/>
                    <a:pt x="27299" y="18204"/>
                    <a:pt x="27327" y="18207"/>
                  </a:cubicBezTo>
                  <a:cubicBezTo>
                    <a:pt x="27327" y="18255"/>
                    <a:pt x="27365" y="18255"/>
                    <a:pt x="27365" y="18255"/>
                  </a:cubicBezTo>
                  <a:cubicBezTo>
                    <a:pt x="27478" y="18292"/>
                    <a:pt x="27563" y="18368"/>
                    <a:pt x="27676" y="18443"/>
                  </a:cubicBezTo>
                  <a:cubicBezTo>
                    <a:pt x="27737" y="18482"/>
                    <a:pt x="27855" y="18539"/>
                    <a:pt x="27937" y="18539"/>
                  </a:cubicBezTo>
                  <a:cubicBezTo>
                    <a:pt x="27956" y="18539"/>
                    <a:pt x="27973" y="18535"/>
                    <a:pt x="27988" y="18528"/>
                  </a:cubicBezTo>
                  <a:cubicBezTo>
                    <a:pt x="28148" y="18491"/>
                    <a:pt x="28271" y="18368"/>
                    <a:pt x="28271" y="18207"/>
                  </a:cubicBezTo>
                  <a:cubicBezTo>
                    <a:pt x="28308" y="18057"/>
                    <a:pt x="28271" y="17934"/>
                    <a:pt x="28224" y="17783"/>
                  </a:cubicBezTo>
                  <a:lnTo>
                    <a:pt x="28224" y="17783"/>
                  </a:lnTo>
                  <a:cubicBezTo>
                    <a:pt x="28346" y="17858"/>
                    <a:pt x="28422" y="17858"/>
                    <a:pt x="28544" y="17896"/>
                  </a:cubicBezTo>
                  <a:cubicBezTo>
                    <a:pt x="28658" y="17896"/>
                    <a:pt x="28780" y="17896"/>
                    <a:pt x="28856" y="17821"/>
                  </a:cubicBezTo>
                  <a:cubicBezTo>
                    <a:pt x="28931" y="17698"/>
                    <a:pt x="28931" y="17585"/>
                    <a:pt x="28931" y="17462"/>
                  </a:cubicBezTo>
                  <a:cubicBezTo>
                    <a:pt x="28978" y="17188"/>
                    <a:pt x="29092" y="16915"/>
                    <a:pt x="29290" y="16717"/>
                  </a:cubicBezTo>
                  <a:cubicBezTo>
                    <a:pt x="29364" y="16612"/>
                    <a:pt x="29490" y="16559"/>
                    <a:pt x="29624" y="16559"/>
                  </a:cubicBezTo>
                  <a:cubicBezTo>
                    <a:pt x="29695" y="16559"/>
                    <a:pt x="29769" y="16574"/>
                    <a:pt x="29837" y="16603"/>
                  </a:cubicBezTo>
                  <a:cubicBezTo>
                    <a:pt x="29998" y="16679"/>
                    <a:pt x="30158" y="16717"/>
                    <a:pt x="30309" y="16792"/>
                  </a:cubicBezTo>
                  <a:cubicBezTo>
                    <a:pt x="30399" y="16808"/>
                    <a:pt x="30493" y="16818"/>
                    <a:pt x="30589" y="16818"/>
                  </a:cubicBezTo>
                  <a:cubicBezTo>
                    <a:pt x="30784" y="16818"/>
                    <a:pt x="30981" y="16774"/>
                    <a:pt x="31139" y="16641"/>
                  </a:cubicBezTo>
                  <a:cubicBezTo>
                    <a:pt x="31337" y="16481"/>
                    <a:pt x="31413" y="16207"/>
                    <a:pt x="31451" y="15933"/>
                  </a:cubicBezTo>
                  <a:cubicBezTo>
                    <a:pt x="31451" y="15660"/>
                    <a:pt x="31413" y="15377"/>
                    <a:pt x="31451" y="15103"/>
                  </a:cubicBezTo>
                  <a:cubicBezTo>
                    <a:pt x="31451" y="14433"/>
                    <a:pt x="31724" y="13773"/>
                    <a:pt x="32196" y="13301"/>
                  </a:cubicBezTo>
                  <a:cubicBezTo>
                    <a:pt x="32592" y="12904"/>
                    <a:pt x="33102" y="12706"/>
                    <a:pt x="33461" y="12235"/>
                  </a:cubicBezTo>
                  <a:cubicBezTo>
                    <a:pt x="34046" y="11489"/>
                    <a:pt x="34480" y="10621"/>
                    <a:pt x="34753" y="9715"/>
                  </a:cubicBezTo>
                  <a:cubicBezTo>
                    <a:pt x="35348" y="9404"/>
                    <a:pt x="35697" y="8658"/>
                    <a:pt x="35857" y="8026"/>
                  </a:cubicBezTo>
                  <a:cubicBezTo>
                    <a:pt x="36008" y="7356"/>
                    <a:pt x="35933" y="6696"/>
                    <a:pt x="35820" y="6026"/>
                  </a:cubicBezTo>
                  <a:cubicBezTo>
                    <a:pt x="35461" y="4138"/>
                    <a:pt x="34555" y="2327"/>
                    <a:pt x="33026" y="1185"/>
                  </a:cubicBezTo>
                  <a:cubicBezTo>
                    <a:pt x="32158" y="562"/>
                    <a:pt x="31139" y="204"/>
                    <a:pt x="30111" y="43"/>
                  </a:cubicBezTo>
                  <a:cubicBezTo>
                    <a:pt x="29825" y="15"/>
                    <a:pt x="29536" y="0"/>
                    <a:pt x="29245" y="0"/>
                  </a:cubicBezTo>
                  <a:close/>
                </a:path>
              </a:pathLst>
            </a:custGeom>
            <a:solidFill>
              <a:srgbClr val="DFDD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6"/>
            <p:cNvSpPr/>
            <p:nvPr/>
          </p:nvSpPr>
          <p:spPr>
            <a:xfrm>
              <a:off x="2181127" y="2965096"/>
              <a:ext cx="663094" cy="903899"/>
            </a:xfrm>
            <a:custGeom>
              <a:rect b="b" l="l" r="r" t="t"/>
              <a:pathLst>
                <a:path extrusionOk="0" h="17417" w="12777">
                  <a:moveTo>
                    <a:pt x="4049" y="0"/>
                  </a:moveTo>
                  <a:cubicBezTo>
                    <a:pt x="3826" y="0"/>
                    <a:pt x="3602" y="20"/>
                    <a:pt x="3378" y="58"/>
                  </a:cubicBezTo>
                  <a:cubicBezTo>
                    <a:pt x="2284" y="294"/>
                    <a:pt x="1255" y="1040"/>
                    <a:pt x="670" y="2021"/>
                  </a:cubicBezTo>
                  <a:cubicBezTo>
                    <a:pt x="236" y="2691"/>
                    <a:pt x="0" y="3521"/>
                    <a:pt x="161" y="4304"/>
                  </a:cubicBezTo>
                  <a:cubicBezTo>
                    <a:pt x="312" y="4974"/>
                    <a:pt x="708" y="5522"/>
                    <a:pt x="1217" y="5956"/>
                  </a:cubicBezTo>
                  <a:cubicBezTo>
                    <a:pt x="1727" y="6390"/>
                    <a:pt x="2321" y="6663"/>
                    <a:pt x="2907" y="6975"/>
                  </a:cubicBezTo>
                  <a:cubicBezTo>
                    <a:pt x="3142" y="7098"/>
                    <a:pt x="3341" y="7211"/>
                    <a:pt x="3463" y="7409"/>
                  </a:cubicBezTo>
                  <a:cubicBezTo>
                    <a:pt x="3501" y="7569"/>
                    <a:pt x="3539" y="7767"/>
                    <a:pt x="3652" y="7843"/>
                  </a:cubicBezTo>
                  <a:cubicBezTo>
                    <a:pt x="3737" y="7918"/>
                    <a:pt x="3888" y="7918"/>
                    <a:pt x="3973" y="7918"/>
                  </a:cubicBezTo>
                  <a:cubicBezTo>
                    <a:pt x="4086" y="7881"/>
                    <a:pt x="4171" y="7843"/>
                    <a:pt x="4246" y="7767"/>
                  </a:cubicBezTo>
                  <a:cubicBezTo>
                    <a:pt x="4322" y="7805"/>
                    <a:pt x="4407" y="7881"/>
                    <a:pt x="4482" y="7918"/>
                  </a:cubicBezTo>
                  <a:cubicBezTo>
                    <a:pt x="4535" y="7945"/>
                    <a:pt x="4593" y="7976"/>
                    <a:pt x="4648" y="7976"/>
                  </a:cubicBezTo>
                  <a:cubicBezTo>
                    <a:pt x="4672" y="7976"/>
                    <a:pt x="4696" y="7970"/>
                    <a:pt x="4718" y="7956"/>
                  </a:cubicBezTo>
                  <a:cubicBezTo>
                    <a:pt x="4794" y="7918"/>
                    <a:pt x="4831" y="7881"/>
                    <a:pt x="4879" y="7881"/>
                  </a:cubicBezTo>
                  <a:cubicBezTo>
                    <a:pt x="4954" y="7881"/>
                    <a:pt x="4992" y="7918"/>
                    <a:pt x="5030" y="7956"/>
                  </a:cubicBezTo>
                  <a:cubicBezTo>
                    <a:pt x="5115" y="7956"/>
                    <a:pt x="5190" y="7918"/>
                    <a:pt x="5228" y="7881"/>
                  </a:cubicBezTo>
                  <a:cubicBezTo>
                    <a:pt x="5266" y="7843"/>
                    <a:pt x="5303" y="7767"/>
                    <a:pt x="5388" y="7767"/>
                  </a:cubicBezTo>
                  <a:cubicBezTo>
                    <a:pt x="5464" y="7683"/>
                    <a:pt x="5586" y="7683"/>
                    <a:pt x="5700" y="7683"/>
                  </a:cubicBezTo>
                  <a:cubicBezTo>
                    <a:pt x="5822" y="7683"/>
                    <a:pt x="5973" y="7645"/>
                    <a:pt x="5973" y="7532"/>
                  </a:cubicBezTo>
                  <a:cubicBezTo>
                    <a:pt x="6011" y="7484"/>
                    <a:pt x="6058" y="7409"/>
                    <a:pt x="6096" y="7371"/>
                  </a:cubicBezTo>
                  <a:cubicBezTo>
                    <a:pt x="6129" y="7355"/>
                    <a:pt x="6164" y="7347"/>
                    <a:pt x="6199" y="7347"/>
                  </a:cubicBezTo>
                  <a:cubicBezTo>
                    <a:pt x="6324" y="7347"/>
                    <a:pt x="6445" y="7444"/>
                    <a:pt x="6445" y="7569"/>
                  </a:cubicBezTo>
                  <a:cubicBezTo>
                    <a:pt x="6407" y="8117"/>
                    <a:pt x="6247" y="8664"/>
                    <a:pt x="6058" y="9183"/>
                  </a:cubicBezTo>
                  <a:cubicBezTo>
                    <a:pt x="5997" y="9221"/>
                    <a:pt x="5938" y="9230"/>
                    <a:pt x="5874" y="9230"/>
                  </a:cubicBezTo>
                  <a:cubicBezTo>
                    <a:pt x="5810" y="9230"/>
                    <a:pt x="5742" y="9221"/>
                    <a:pt x="5662" y="9221"/>
                  </a:cubicBezTo>
                  <a:cubicBezTo>
                    <a:pt x="5228" y="9136"/>
                    <a:pt x="4794" y="9098"/>
                    <a:pt x="4322" y="9022"/>
                  </a:cubicBezTo>
                  <a:cubicBezTo>
                    <a:pt x="4086" y="8985"/>
                    <a:pt x="3775" y="8947"/>
                    <a:pt x="3576" y="8787"/>
                  </a:cubicBezTo>
                  <a:cubicBezTo>
                    <a:pt x="3463" y="8749"/>
                    <a:pt x="3378" y="8664"/>
                    <a:pt x="3303" y="8588"/>
                  </a:cubicBezTo>
                  <a:cubicBezTo>
                    <a:pt x="3227" y="8513"/>
                    <a:pt x="3105" y="8428"/>
                    <a:pt x="3029" y="8390"/>
                  </a:cubicBezTo>
                  <a:cubicBezTo>
                    <a:pt x="2978" y="8375"/>
                    <a:pt x="2929" y="8365"/>
                    <a:pt x="2880" y="8365"/>
                  </a:cubicBezTo>
                  <a:cubicBezTo>
                    <a:pt x="2811" y="8365"/>
                    <a:pt x="2742" y="8384"/>
                    <a:pt x="2671" y="8428"/>
                  </a:cubicBezTo>
                  <a:cubicBezTo>
                    <a:pt x="2595" y="8513"/>
                    <a:pt x="2557" y="8626"/>
                    <a:pt x="2595" y="8749"/>
                  </a:cubicBezTo>
                  <a:cubicBezTo>
                    <a:pt x="2557" y="8730"/>
                    <a:pt x="2517" y="8721"/>
                    <a:pt x="2477" y="8721"/>
                  </a:cubicBezTo>
                  <a:cubicBezTo>
                    <a:pt x="2437" y="8721"/>
                    <a:pt x="2397" y="8730"/>
                    <a:pt x="2359" y="8749"/>
                  </a:cubicBezTo>
                  <a:cubicBezTo>
                    <a:pt x="2321" y="8787"/>
                    <a:pt x="2284" y="8862"/>
                    <a:pt x="2284" y="8947"/>
                  </a:cubicBezTo>
                  <a:cubicBezTo>
                    <a:pt x="2284" y="9022"/>
                    <a:pt x="2321" y="9098"/>
                    <a:pt x="2397" y="9098"/>
                  </a:cubicBezTo>
                  <a:cubicBezTo>
                    <a:pt x="2321" y="9136"/>
                    <a:pt x="2284" y="9183"/>
                    <a:pt x="2284" y="9258"/>
                  </a:cubicBezTo>
                  <a:cubicBezTo>
                    <a:pt x="2284" y="9334"/>
                    <a:pt x="2321" y="9372"/>
                    <a:pt x="2397" y="9419"/>
                  </a:cubicBezTo>
                  <a:cubicBezTo>
                    <a:pt x="2321" y="9419"/>
                    <a:pt x="2284" y="9532"/>
                    <a:pt x="2284" y="9570"/>
                  </a:cubicBezTo>
                  <a:cubicBezTo>
                    <a:pt x="2284" y="9655"/>
                    <a:pt x="2321" y="9730"/>
                    <a:pt x="2397" y="9730"/>
                  </a:cubicBezTo>
                  <a:cubicBezTo>
                    <a:pt x="2321" y="9806"/>
                    <a:pt x="2321" y="9966"/>
                    <a:pt x="2359" y="10042"/>
                  </a:cubicBezTo>
                  <a:cubicBezTo>
                    <a:pt x="2402" y="10090"/>
                    <a:pt x="2461" y="10111"/>
                    <a:pt x="2518" y="10111"/>
                  </a:cubicBezTo>
                  <a:cubicBezTo>
                    <a:pt x="2560" y="10111"/>
                    <a:pt x="2601" y="10099"/>
                    <a:pt x="2633" y="10079"/>
                  </a:cubicBezTo>
                  <a:cubicBezTo>
                    <a:pt x="2793" y="9999"/>
                    <a:pt x="2967" y="9969"/>
                    <a:pt x="3147" y="9969"/>
                  </a:cubicBezTo>
                  <a:cubicBezTo>
                    <a:pt x="3498" y="9969"/>
                    <a:pt x="3872" y="10083"/>
                    <a:pt x="4209" y="10164"/>
                  </a:cubicBezTo>
                  <a:cubicBezTo>
                    <a:pt x="4482" y="10240"/>
                    <a:pt x="4756" y="10362"/>
                    <a:pt x="5030" y="10438"/>
                  </a:cubicBezTo>
                  <a:cubicBezTo>
                    <a:pt x="4992" y="10476"/>
                    <a:pt x="4954" y="10476"/>
                    <a:pt x="4916" y="10476"/>
                  </a:cubicBezTo>
                  <a:cubicBezTo>
                    <a:pt x="4750" y="10529"/>
                    <a:pt x="4566" y="10587"/>
                    <a:pt x="4372" y="10587"/>
                  </a:cubicBezTo>
                  <a:cubicBezTo>
                    <a:pt x="4291" y="10587"/>
                    <a:pt x="4208" y="10576"/>
                    <a:pt x="4124" y="10551"/>
                  </a:cubicBezTo>
                  <a:cubicBezTo>
                    <a:pt x="4011" y="10551"/>
                    <a:pt x="3888" y="10476"/>
                    <a:pt x="3812" y="10476"/>
                  </a:cubicBezTo>
                  <a:cubicBezTo>
                    <a:pt x="3699" y="10438"/>
                    <a:pt x="3576" y="10400"/>
                    <a:pt x="3463" y="10400"/>
                  </a:cubicBezTo>
                  <a:cubicBezTo>
                    <a:pt x="3341" y="10400"/>
                    <a:pt x="3227" y="10476"/>
                    <a:pt x="3180" y="10551"/>
                  </a:cubicBezTo>
                  <a:cubicBezTo>
                    <a:pt x="3105" y="10674"/>
                    <a:pt x="3105" y="10787"/>
                    <a:pt x="3227" y="10872"/>
                  </a:cubicBezTo>
                  <a:cubicBezTo>
                    <a:pt x="3142" y="10910"/>
                    <a:pt x="3067" y="10910"/>
                    <a:pt x="3029" y="10985"/>
                  </a:cubicBezTo>
                  <a:cubicBezTo>
                    <a:pt x="2991" y="11023"/>
                    <a:pt x="2944" y="11108"/>
                    <a:pt x="2991" y="11183"/>
                  </a:cubicBezTo>
                  <a:cubicBezTo>
                    <a:pt x="3029" y="11259"/>
                    <a:pt x="3105" y="11306"/>
                    <a:pt x="3180" y="11306"/>
                  </a:cubicBezTo>
                  <a:cubicBezTo>
                    <a:pt x="3105" y="11344"/>
                    <a:pt x="3105" y="11419"/>
                    <a:pt x="3105" y="11457"/>
                  </a:cubicBezTo>
                  <a:cubicBezTo>
                    <a:pt x="3142" y="11542"/>
                    <a:pt x="3180" y="11580"/>
                    <a:pt x="3265" y="11580"/>
                  </a:cubicBezTo>
                  <a:cubicBezTo>
                    <a:pt x="3227" y="11617"/>
                    <a:pt x="3180" y="11731"/>
                    <a:pt x="3227" y="11778"/>
                  </a:cubicBezTo>
                  <a:cubicBezTo>
                    <a:pt x="3265" y="11853"/>
                    <a:pt x="3341" y="11891"/>
                    <a:pt x="3416" y="11891"/>
                  </a:cubicBezTo>
                  <a:cubicBezTo>
                    <a:pt x="3378" y="11966"/>
                    <a:pt x="3378" y="12089"/>
                    <a:pt x="3501" y="12165"/>
                  </a:cubicBezTo>
                  <a:cubicBezTo>
                    <a:pt x="3532" y="12180"/>
                    <a:pt x="3572" y="12189"/>
                    <a:pt x="3610" y="12189"/>
                  </a:cubicBezTo>
                  <a:cubicBezTo>
                    <a:pt x="3664" y="12189"/>
                    <a:pt x="3715" y="12171"/>
                    <a:pt x="3737" y="12127"/>
                  </a:cubicBezTo>
                  <a:cubicBezTo>
                    <a:pt x="3973" y="11853"/>
                    <a:pt x="4322" y="11731"/>
                    <a:pt x="4680" y="11655"/>
                  </a:cubicBezTo>
                  <a:lnTo>
                    <a:pt x="4680" y="11655"/>
                  </a:lnTo>
                  <a:cubicBezTo>
                    <a:pt x="4596" y="11816"/>
                    <a:pt x="4520" y="11966"/>
                    <a:pt x="4482" y="12089"/>
                  </a:cubicBezTo>
                  <a:cubicBezTo>
                    <a:pt x="4171" y="12957"/>
                    <a:pt x="4124" y="13939"/>
                    <a:pt x="4322" y="14797"/>
                  </a:cubicBezTo>
                  <a:cubicBezTo>
                    <a:pt x="3935" y="15269"/>
                    <a:pt x="3378" y="15628"/>
                    <a:pt x="2793" y="15788"/>
                  </a:cubicBezTo>
                  <a:cubicBezTo>
                    <a:pt x="2708" y="15826"/>
                    <a:pt x="2633" y="15826"/>
                    <a:pt x="2557" y="15864"/>
                  </a:cubicBezTo>
                  <a:cubicBezTo>
                    <a:pt x="2520" y="15939"/>
                    <a:pt x="2472" y="16024"/>
                    <a:pt x="2520" y="16099"/>
                  </a:cubicBezTo>
                  <a:cubicBezTo>
                    <a:pt x="2520" y="16137"/>
                    <a:pt x="2557" y="16137"/>
                    <a:pt x="2595" y="16175"/>
                  </a:cubicBezTo>
                  <a:cubicBezTo>
                    <a:pt x="3027" y="16440"/>
                    <a:pt x="3518" y="16571"/>
                    <a:pt x="4005" y="16571"/>
                  </a:cubicBezTo>
                  <a:cubicBezTo>
                    <a:pt x="4317" y="16571"/>
                    <a:pt x="4626" y="16518"/>
                    <a:pt x="4916" y="16411"/>
                  </a:cubicBezTo>
                  <a:cubicBezTo>
                    <a:pt x="5115" y="16335"/>
                    <a:pt x="5303" y="16260"/>
                    <a:pt x="5388" y="16062"/>
                  </a:cubicBezTo>
                  <a:cubicBezTo>
                    <a:pt x="5464" y="15901"/>
                    <a:pt x="5426" y="15703"/>
                    <a:pt x="5426" y="15552"/>
                  </a:cubicBezTo>
                  <a:cubicBezTo>
                    <a:pt x="5388" y="15194"/>
                    <a:pt x="5464" y="14797"/>
                    <a:pt x="5586" y="14486"/>
                  </a:cubicBezTo>
                  <a:cubicBezTo>
                    <a:pt x="5700" y="14137"/>
                    <a:pt x="5860" y="13816"/>
                    <a:pt x="6058" y="13505"/>
                  </a:cubicBezTo>
                  <a:cubicBezTo>
                    <a:pt x="6096" y="13542"/>
                    <a:pt x="6096" y="13542"/>
                    <a:pt x="6134" y="13542"/>
                  </a:cubicBezTo>
                  <a:cubicBezTo>
                    <a:pt x="6209" y="14250"/>
                    <a:pt x="6407" y="14920"/>
                    <a:pt x="6766" y="15552"/>
                  </a:cubicBezTo>
                  <a:cubicBezTo>
                    <a:pt x="6530" y="16099"/>
                    <a:pt x="6096" y="16609"/>
                    <a:pt x="5586" y="16920"/>
                  </a:cubicBezTo>
                  <a:cubicBezTo>
                    <a:pt x="5501" y="16968"/>
                    <a:pt x="5426" y="17005"/>
                    <a:pt x="5388" y="17081"/>
                  </a:cubicBezTo>
                  <a:cubicBezTo>
                    <a:pt x="5350" y="17119"/>
                    <a:pt x="5350" y="17241"/>
                    <a:pt x="5388" y="17279"/>
                  </a:cubicBezTo>
                  <a:cubicBezTo>
                    <a:pt x="5426" y="17317"/>
                    <a:pt x="5464" y="17317"/>
                    <a:pt x="5501" y="17317"/>
                  </a:cubicBezTo>
                  <a:cubicBezTo>
                    <a:pt x="5729" y="17384"/>
                    <a:pt x="5962" y="17416"/>
                    <a:pt x="6194" y="17416"/>
                  </a:cubicBezTo>
                  <a:cubicBezTo>
                    <a:pt x="6771" y="17416"/>
                    <a:pt x="7345" y="17219"/>
                    <a:pt x="7823" y="16883"/>
                  </a:cubicBezTo>
                  <a:cubicBezTo>
                    <a:pt x="7983" y="16769"/>
                    <a:pt x="8096" y="16609"/>
                    <a:pt x="8134" y="16411"/>
                  </a:cubicBezTo>
                  <a:cubicBezTo>
                    <a:pt x="8181" y="16260"/>
                    <a:pt x="8059" y="16062"/>
                    <a:pt x="8021" y="15901"/>
                  </a:cubicBezTo>
                  <a:cubicBezTo>
                    <a:pt x="7860" y="15590"/>
                    <a:pt x="7860" y="15194"/>
                    <a:pt x="7860" y="14844"/>
                  </a:cubicBezTo>
                  <a:lnTo>
                    <a:pt x="7860" y="14844"/>
                  </a:lnTo>
                  <a:cubicBezTo>
                    <a:pt x="8417" y="15392"/>
                    <a:pt x="8964" y="15864"/>
                    <a:pt x="9748" y="15901"/>
                  </a:cubicBezTo>
                  <a:cubicBezTo>
                    <a:pt x="10106" y="15901"/>
                    <a:pt x="10455" y="15788"/>
                    <a:pt x="10729" y="15628"/>
                  </a:cubicBezTo>
                  <a:cubicBezTo>
                    <a:pt x="11559" y="15156"/>
                    <a:pt x="11993" y="14288"/>
                    <a:pt x="12229" y="13467"/>
                  </a:cubicBezTo>
                  <a:cubicBezTo>
                    <a:pt x="12777" y="11693"/>
                    <a:pt x="12701" y="9730"/>
                    <a:pt x="12031" y="8003"/>
                  </a:cubicBezTo>
                  <a:cubicBezTo>
                    <a:pt x="11361" y="6305"/>
                    <a:pt x="9276" y="5559"/>
                    <a:pt x="8021" y="4182"/>
                  </a:cubicBezTo>
                  <a:cubicBezTo>
                    <a:pt x="7238" y="3323"/>
                    <a:pt x="7351" y="1823"/>
                    <a:pt x="6530" y="964"/>
                  </a:cubicBezTo>
                  <a:cubicBezTo>
                    <a:pt x="5862" y="326"/>
                    <a:pt x="4968" y="0"/>
                    <a:pt x="4049" y="0"/>
                  </a:cubicBezTo>
                  <a:close/>
                </a:path>
              </a:pathLst>
            </a:custGeom>
            <a:solidFill>
              <a:srgbClr val="8CB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6"/>
            <p:cNvSpPr/>
            <p:nvPr/>
          </p:nvSpPr>
          <p:spPr>
            <a:xfrm>
              <a:off x="2128244" y="2908840"/>
              <a:ext cx="761025" cy="1007849"/>
            </a:xfrm>
            <a:custGeom>
              <a:rect b="b" l="l" r="r" t="t"/>
              <a:pathLst>
                <a:path extrusionOk="0" h="19420" w="14664">
                  <a:moveTo>
                    <a:pt x="4794" y="161"/>
                  </a:moveTo>
                  <a:cubicBezTo>
                    <a:pt x="6171" y="161"/>
                    <a:pt x="7549" y="784"/>
                    <a:pt x="8445" y="1812"/>
                  </a:cubicBezTo>
                  <a:cubicBezTo>
                    <a:pt x="8879" y="2284"/>
                    <a:pt x="9200" y="2869"/>
                    <a:pt x="9512" y="3426"/>
                  </a:cubicBezTo>
                  <a:cubicBezTo>
                    <a:pt x="9748" y="3813"/>
                    <a:pt x="9983" y="4209"/>
                    <a:pt x="10257" y="4605"/>
                  </a:cubicBezTo>
                  <a:cubicBezTo>
                    <a:pt x="10653" y="5153"/>
                    <a:pt x="11087" y="5662"/>
                    <a:pt x="11559" y="6134"/>
                  </a:cubicBezTo>
                  <a:cubicBezTo>
                    <a:pt x="11908" y="6530"/>
                    <a:pt x="12305" y="6917"/>
                    <a:pt x="12654" y="7351"/>
                  </a:cubicBezTo>
                  <a:cubicBezTo>
                    <a:pt x="13597" y="8616"/>
                    <a:pt x="14230" y="10182"/>
                    <a:pt x="14390" y="11796"/>
                  </a:cubicBezTo>
                  <a:cubicBezTo>
                    <a:pt x="14503" y="12815"/>
                    <a:pt x="14466" y="14277"/>
                    <a:pt x="13635" y="15570"/>
                  </a:cubicBezTo>
                  <a:cubicBezTo>
                    <a:pt x="12739" y="16985"/>
                    <a:pt x="11040" y="17768"/>
                    <a:pt x="9672" y="18401"/>
                  </a:cubicBezTo>
                  <a:cubicBezTo>
                    <a:pt x="8964" y="18759"/>
                    <a:pt x="8257" y="19108"/>
                    <a:pt x="7464" y="19231"/>
                  </a:cubicBezTo>
                  <a:cubicBezTo>
                    <a:pt x="7228" y="19269"/>
                    <a:pt x="6954" y="19307"/>
                    <a:pt x="6681" y="19307"/>
                  </a:cubicBezTo>
                  <a:cubicBezTo>
                    <a:pt x="5973" y="19307"/>
                    <a:pt x="5190" y="19146"/>
                    <a:pt x="4199" y="18835"/>
                  </a:cubicBezTo>
                  <a:cubicBezTo>
                    <a:pt x="3614" y="18599"/>
                    <a:pt x="2906" y="18325"/>
                    <a:pt x="2510" y="17816"/>
                  </a:cubicBezTo>
                  <a:cubicBezTo>
                    <a:pt x="2123" y="17344"/>
                    <a:pt x="1963" y="16589"/>
                    <a:pt x="2397" y="16079"/>
                  </a:cubicBezTo>
                  <a:cubicBezTo>
                    <a:pt x="2548" y="15881"/>
                    <a:pt x="2831" y="15730"/>
                    <a:pt x="3105" y="15608"/>
                  </a:cubicBezTo>
                  <a:cubicBezTo>
                    <a:pt x="3491" y="15372"/>
                    <a:pt x="3926" y="15174"/>
                    <a:pt x="4086" y="14702"/>
                  </a:cubicBezTo>
                  <a:cubicBezTo>
                    <a:pt x="4199" y="14353"/>
                    <a:pt x="4086" y="13881"/>
                    <a:pt x="3775" y="13447"/>
                  </a:cubicBezTo>
                  <a:cubicBezTo>
                    <a:pt x="3652" y="13286"/>
                    <a:pt x="3491" y="13135"/>
                    <a:pt x="3378" y="13013"/>
                  </a:cubicBezTo>
                  <a:cubicBezTo>
                    <a:pt x="3218" y="12862"/>
                    <a:pt x="3105" y="12701"/>
                    <a:pt x="2982" y="12579"/>
                  </a:cubicBezTo>
                  <a:cubicBezTo>
                    <a:pt x="2548" y="12031"/>
                    <a:pt x="2435" y="11286"/>
                    <a:pt x="2595" y="10654"/>
                  </a:cubicBezTo>
                  <a:cubicBezTo>
                    <a:pt x="2633" y="10503"/>
                    <a:pt x="2671" y="10342"/>
                    <a:pt x="2746" y="10182"/>
                  </a:cubicBezTo>
                  <a:cubicBezTo>
                    <a:pt x="2831" y="9946"/>
                    <a:pt x="2906" y="9672"/>
                    <a:pt x="2944" y="9399"/>
                  </a:cubicBezTo>
                  <a:cubicBezTo>
                    <a:pt x="3020" y="8729"/>
                    <a:pt x="2595" y="8455"/>
                    <a:pt x="2161" y="8144"/>
                  </a:cubicBezTo>
                  <a:lnTo>
                    <a:pt x="2123" y="8097"/>
                  </a:lnTo>
                  <a:cubicBezTo>
                    <a:pt x="1689" y="7823"/>
                    <a:pt x="1293" y="7436"/>
                    <a:pt x="1019" y="6964"/>
                  </a:cubicBezTo>
                  <a:cubicBezTo>
                    <a:pt x="387" y="5974"/>
                    <a:pt x="151" y="4841"/>
                    <a:pt x="387" y="3775"/>
                  </a:cubicBezTo>
                  <a:cubicBezTo>
                    <a:pt x="708" y="2086"/>
                    <a:pt x="2123" y="671"/>
                    <a:pt x="3775" y="274"/>
                  </a:cubicBezTo>
                  <a:cubicBezTo>
                    <a:pt x="4086" y="199"/>
                    <a:pt x="4435" y="161"/>
                    <a:pt x="4794" y="161"/>
                  </a:cubicBezTo>
                  <a:close/>
                  <a:moveTo>
                    <a:pt x="4794" y="1"/>
                  </a:moveTo>
                  <a:cubicBezTo>
                    <a:pt x="4435" y="1"/>
                    <a:pt x="4086" y="38"/>
                    <a:pt x="3727" y="123"/>
                  </a:cubicBezTo>
                  <a:cubicBezTo>
                    <a:pt x="2001" y="548"/>
                    <a:pt x="585" y="2010"/>
                    <a:pt x="236" y="3737"/>
                  </a:cubicBezTo>
                  <a:cubicBezTo>
                    <a:pt x="0" y="4879"/>
                    <a:pt x="274" y="6058"/>
                    <a:pt x="897" y="7040"/>
                  </a:cubicBezTo>
                  <a:cubicBezTo>
                    <a:pt x="1180" y="7512"/>
                    <a:pt x="1567" y="7946"/>
                    <a:pt x="2038" y="8257"/>
                  </a:cubicBezTo>
                  <a:cubicBezTo>
                    <a:pt x="2472" y="8531"/>
                    <a:pt x="2869" y="8767"/>
                    <a:pt x="2784" y="9361"/>
                  </a:cubicBezTo>
                  <a:cubicBezTo>
                    <a:pt x="2746" y="9795"/>
                    <a:pt x="2548" y="10182"/>
                    <a:pt x="2435" y="10616"/>
                  </a:cubicBezTo>
                  <a:cubicBezTo>
                    <a:pt x="2274" y="11324"/>
                    <a:pt x="2435" y="12069"/>
                    <a:pt x="2869" y="12664"/>
                  </a:cubicBezTo>
                  <a:cubicBezTo>
                    <a:pt x="3105" y="12975"/>
                    <a:pt x="3416" y="13249"/>
                    <a:pt x="3652" y="13569"/>
                  </a:cubicBezTo>
                  <a:cubicBezTo>
                    <a:pt x="3888" y="13881"/>
                    <a:pt x="4086" y="14315"/>
                    <a:pt x="3926" y="14664"/>
                  </a:cubicBezTo>
                  <a:cubicBezTo>
                    <a:pt x="3690" y="15372"/>
                    <a:pt x="2746" y="15457"/>
                    <a:pt x="2274" y="16004"/>
                  </a:cubicBezTo>
                  <a:cubicBezTo>
                    <a:pt x="1802" y="16513"/>
                    <a:pt x="1925" y="17382"/>
                    <a:pt x="2397" y="17929"/>
                  </a:cubicBezTo>
                  <a:cubicBezTo>
                    <a:pt x="2831" y="18438"/>
                    <a:pt x="3491" y="18712"/>
                    <a:pt x="4161" y="18948"/>
                  </a:cubicBezTo>
                  <a:cubicBezTo>
                    <a:pt x="4992" y="19231"/>
                    <a:pt x="5813" y="19420"/>
                    <a:pt x="6681" y="19420"/>
                  </a:cubicBezTo>
                  <a:cubicBezTo>
                    <a:pt x="6954" y="19420"/>
                    <a:pt x="7228" y="19420"/>
                    <a:pt x="7502" y="19382"/>
                  </a:cubicBezTo>
                  <a:cubicBezTo>
                    <a:pt x="8294" y="19231"/>
                    <a:pt x="9002" y="18910"/>
                    <a:pt x="9748" y="18561"/>
                  </a:cubicBezTo>
                  <a:cubicBezTo>
                    <a:pt x="11238" y="17853"/>
                    <a:pt x="12852" y="17061"/>
                    <a:pt x="13758" y="15645"/>
                  </a:cubicBezTo>
                  <a:cubicBezTo>
                    <a:pt x="14503" y="14513"/>
                    <a:pt x="14664" y="13098"/>
                    <a:pt x="14541" y="11758"/>
                  </a:cubicBezTo>
                  <a:cubicBezTo>
                    <a:pt x="14390" y="10144"/>
                    <a:pt x="13758" y="8568"/>
                    <a:pt x="12776" y="7276"/>
                  </a:cubicBezTo>
                  <a:cubicBezTo>
                    <a:pt x="12031" y="6294"/>
                    <a:pt x="11087" y="5502"/>
                    <a:pt x="10380" y="4520"/>
                  </a:cubicBezTo>
                  <a:cubicBezTo>
                    <a:pt x="9710" y="3615"/>
                    <a:pt x="9276" y="2558"/>
                    <a:pt x="8568" y="1690"/>
                  </a:cubicBezTo>
                  <a:cubicBezTo>
                    <a:pt x="7624" y="633"/>
                    <a:pt x="6209" y="1"/>
                    <a:pt x="4794" y="1"/>
                  </a:cubicBezTo>
                  <a:close/>
                </a:path>
              </a:pathLst>
            </a:custGeom>
            <a:solidFill>
              <a:srgbClr val="8CB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6"/>
            <p:cNvSpPr/>
            <p:nvPr/>
          </p:nvSpPr>
          <p:spPr>
            <a:xfrm rot="-761868">
              <a:off x="2837049" y="2514278"/>
              <a:ext cx="664773" cy="1699634"/>
            </a:xfrm>
            <a:custGeom>
              <a:rect b="b" l="l" r="r" t="t"/>
              <a:pathLst>
                <a:path extrusionOk="0" h="30159" w="11796">
                  <a:moveTo>
                    <a:pt x="435" y="1"/>
                  </a:moveTo>
                  <a:lnTo>
                    <a:pt x="359" y="114"/>
                  </a:lnTo>
                  <a:cubicBezTo>
                    <a:pt x="7002" y="2001"/>
                    <a:pt x="11645" y="8097"/>
                    <a:pt x="11645" y="15023"/>
                  </a:cubicBezTo>
                  <a:cubicBezTo>
                    <a:pt x="11645" y="22100"/>
                    <a:pt x="6842" y="28271"/>
                    <a:pt x="1" y="29998"/>
                  </a:cubicBezTo>
                  <a:lnTo>
                    <a:pt x="48" y="30158"/>
                  </a:lnTo>
                  <a:cubicBezTo>
                    <a:pt x="6964" y="28384"/>
                    <a:pt x="11796" y="22175"/>
                    <a:pt x="11796" y="15023"/>
                  </a:cubicBezTo>
                  <a:cubicBezTo>
                    <a:pt x="11796" y="8059"/>
                    <a:pt x="7125" y="1850"/>
                    <a:pt x="435"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6"/>
            <p:cNvSpPr/>
            <p:nvPr/>
          </p:nvSpPr>
          <p:spPr>
            <a:xfrm rot="-761868">
              <a:off x="2840967" y="2460189"/>
              <a:ext cx="702531" cy="1794819"/>
            </a:xfrm>
            <a:custGeom>
              <a:rect b="b" l="l" r="r" t="t"/>
              <a:pathLst>
                <a:path extrusionOk="0" h="31848" w="12466">
                  <a:moveTo>
                    <a:pt x="472" y="1"/>
                  </a:moveTo>
                  <a:lnTo>
                    <a:pt x="387" y="322"/>
                  </a:lnTo>
                  <a:cubicBezTo>
                    <a:pt x="7313" y="2284"/>
                    <a:pt x="12145" y="8654"/>
                    <a:pt x="12145" y="15891"/>
                  </a:cubicBezTo>
                  <a:cubicBezTo>
                    <a:pt x="12145" y="23279"/>
                    <a:pt x="7153" y="29724"/>
                    <a:pt x="1" y="31536"/>
                  </a:cubicBezTo>
                  <a:lnTo>
                    <a:pt x="76" y="31847"/>
                  </a:lnTo>
                  <a:cubicBezTo>
                    <a:pt x="7389" y="29998"/>
                    <a:pt x="12465" y="23440"/>
                    <a:pt x="12465" y="15891"/>
                  </a:cubicBezTo>
                  <a:cubicBezTo>
                    <a:pt x="12465" y="8531"/>
                    <a:pt x="7549" y="2011"/>
                    <a:pt x="472"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4" name="Google Shape;374;p16"/>
          <p:cNvSpPr txBox="1"/>
          <p:nvPr/>
        </p:nvSpPr>
        <p:spPr>
          <a:xfrm>
            <a:off x="3215114" y="7538714"/>
            <a:ext cx="536400" cy="352897"/>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ar">
                <a:solidFill>
                  <a:schemeClr val="accent2"/>
                </a:solidFill>
                <a:latin typeface="Mada"/>
                <a:ea typeface="Mada"/>
                <a:cs typeface="Mada"/>
                <a:sym typeface="Mada"/>
              </a:rPr>
              <a:t>01</a:t>
            </a:r>
            <a:r>
              <a:rPr b="1" lang="ar">
                <a:solidFill>
                  <a:schemeClr val="accent3"/>
                </a:solidFill>
                <a:latin typeface="Mada"/>
                <a:ea typeface="Mada"/>
                <a:cs typeface="Mada"/>
                <a:sym typeface="Mada"/>
              </a:rPr>
              <a:t> </a:t>
            </a:r>
            <a:r>
              <a:rPr b="1" lang="ar">
                <a:solidFill>
                  <a:schemeClr val="accent4"/>
                </a:solidFill>
                <a:latin typeface="Mada"/>
                <a:ea typeface="Mada"/>
                <a:cs typeface="Mada"/>
                <a:sym typeface="Mada"/>
              </a:rPr>
              <a:t>|</a:t>
            </a:r>
            <a:endParaRPr b="1">
              <a:solidFill>
                <a:schemeClr val="accent4"/>
              </a:solidFill>
              <a:latin typeface="Mada"/>
              <a:ea typeface="Mada"/>
              <a:cs typeface="Mada"/>
              <a:sym typeface="Mada"/>
            </a:endParaRPr>
          </a:p>
        </p:txBody>
      </p:sp>
      <p:sp>
        <p:nvSpPr>
          <p:cNvPr id="375" name="Google Shape;375;p16"/>
          <p:cNvSpPr txBox="1"/>
          <p:nvPr/>
        </p:nvSpPr>
        <p:spPr>
          <a:xfrm>
            <a:off x="3215116" y="8528382"/>
            <a:ext cx="536400" cy="352897"/>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ar">
                <a:solidFill>
                  <a:schemeClr val="accent2"/>
                </a:solidFill>
                <a:latin typeface="Mada"/>
                <a:ea typeface="Mada"/>
                <a:cs typeface="Mada"/>
                <a:sym typeface="Mada"/>
              </a:rPr>
              <a:t>03</a:t>
            </a:r>
            <a:r>
              <a:rPr b="1" lang="ar">
                <a:solidFill>
                  <a:schemeClr val="accent3"/>
                </a:solidFill>
                <a:latin typeface="Mada"/>
                <a:ea typeface="Mada"/>
                <a:cs typeface="Mada"/>
                <a:sym typeface="Mada"/>
              </a:rPr>
              <a:t> </a:t>
            </a:r>
            <a:r>
              <a:rPr b="1" lang="ar">
                <a:solidFill>
                  <a:schemeClr val="accent4"/>
                </a:solidFill>
                <a:latin typeface="Mada"/>
                <a:ea typeface="Mada"/>
                <a:cs typeface="Mada"/>
                <a:sym typeface="Mada"/>
              </a:rPr>
              <a:t>|</a:t>
            </a:r>
            <a:endParaRPr b="1">
              <a:solidFill>
                <a:schemeClr val="accent4"/>
              </a:solidFill>
              <a:latin typeface="Mada"/>
              <a:ea typeface="Mada"/>
              <a:cs typeface="Mada"/>
              <a:sym typeface="Mada"/>
            </a:endParaRPr>
          </a:p>
        </p:txBody>
      </p:sp>
      <p:sp>
        <p:nvSpPr>
          <p:cNvPr id="376" name="Google Shape;376;p16"/>
          <p:cNvSpPr txBox="1"/>
          <p:nvPr/>
        </p:nvSpPr>
        <p:spPr>
          <a:xfrm>
            <a:off x="3215120" y="8018517"/>
            <a:ext cx="536400" cy="352897"/>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ar">
                <a:solidFill>
                  <a:schemeClr val="accent2"/>
                </a:solidFill>
                <a:latin typeface="Mada"/>
                <a:ea typeface="Mada"/>
                <a:cs typeface="Mada"/>
                <a:sym typeface="Mada"/>
              </a:rPr>
              <a:t>02</a:t>
            </a:r>
            <a:r>
              <a:rPr b="1" lang="ar">
                <a:solidFill>
                  <a:schemeClr val="accent3"/>
                </a:solidFill>
                <a:latin typeface="Mada"/>
                <a:ea typeface="Mada"/>
                <a:cs typeface="Mada"/>
                <a:sym typeface="Mada"/>
              </a:rPr>
              <a:t> </a:t>
            </a:r>
            <a:r>
              <a:rPr b="1" lang="ar">
                <a:solidFill>
                  <a:schemeClr val="accent4"/>
                </a:solidFill>
                <a:latin typeface="Mada"/>
                <a:ea typeface="Mada"/>
                <a:cs typeface="Mada"/>
                <a:sym typeface="Mada"/>
              </a:rPr>
              <a:t>|</a:t>
            </a:r>
            <a:endParaRPr b="1">
              <a:solidFill>
                <a:schemeClr val="accent4"/>
              </a:solidFill>
              <a:latin typeface="Mada"/>
              <a:ea typeface="Mada"/>
              <a:cs typeface="Mada"/>
              <a:sym typeface="Mada"/>
            </a:endParaRPr>
          </a:p>
        </p:txBody>
      </p:sp>
      <p:sp>
        <p:nvSpPr>
          <p:cNvPr id="377" name="Google Shape;377;p16"/>
          <p:cNvSpPr txBox="1"/>
          <p:nvPr/>
        </p:nvSpPr>
        <p:spPr>
          <a:xfrm>
            <a:off x="3215116" y="9023203"/>
            <a:ext cx="536400" cy="352897"/>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ar">
                <a:solidFill>
                  <a:schemeClr val="accent2"/>
                </a:solidFill>
                <a:latin typeface="Mada"/>
                <a:ea typeface="Mada"/>
                <a:cs typeface="Mada"/>
                <a:sym typeface="Mada"/>
              </a:rPr>
              <a:t>04</a:t>
            </a:r>
            <a:r>
              <a:rPr b="1" lang="ar">
                <a:solidFill>
                  <a:schemeClr val="accent3"/>
                </a:solidFill>
                <a:latin typeface="Mada"/>
                <a:ea typeface="Mada"/>
                <a:cs typeface="Mada"/>
                <a:sym typeface="Mada"/>
              </a:rPr>
              <a:t> </a:t>
            </a:r>
            <a:r>
              <a:rPr b="1" lang="ar">
                <a:solidFill>
                  <a:schemeClr val="accent4"/>
                </a:solidFill>
                <a:latin typeface="Mada"/>
                <a:ea typeface="Mada"/>
                <a:cs typeface="Mada"/>
                <a:sym typeface="Mada"/>
              </a:rPr>
              <a:t>|</a:t>
            </a:r>
            <a:endParaRPr b="1">
              <a:solidFill>
                <a:schemeClr val="accent4"/>
              </a:solidFill>
              <a:latin typeface="Mada"/>
              <a:ea typeface="Mada"/>
              <a:cs typeface="Mada"/>
              <a:sym typeface="Mada"/>
            </a:endParaRPr>
          </a:p>
        </p:txBody>
      </p:sp>
      <p:grpSp>
        <p:nvGrpSpPr>
          <p:cNvPr id="378" name="Google Shape;378;p16"/>
          <p:cNvGrpSpPr/>
          <p:nvPr/>
        </p:nvGrpSpPr>
        <p:grpSpPr>
          <a:xfrm>
            <a:off x="3215118" y="9498326"/>
            <a:ext cx="3705838" cy="402772"/>
            <a:chOff x="3215118" y="9498326"/>
            <a:chExt cx="3705838" cy="402772"/>
          </a:xfrm>
        </p:grpSpPr>
        <p:sp>
          <p:nvSpPr>
            <p:cNvPr id="379" name="Google Shape;379;p16"/>
            <p:cNvSpPr txBox="1"/>
            <p:nvPr/>
          </p:nvSpPr>
          <p:spPr>
            <a:xfrm>
              <a:off x="3215118" y="9548112"/>
              <a:ext cx="536400" cy="352897"/>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ar">
                  <a:solidFill>
                    <a:schemeClr val="accent2"/>
                  </a:solidFill>
                  <a:latin typeface="Mada"/>
                  <a:ea typeface="Mada"/>
                  <a:cs typeface="Mada"/>
                  <a:sym typeface="Mada"/>
                </a:rPr>
                <a:t>05</a:t>
              </a:r>
              <a:r>
                <a:rPr b="1" lang="ar">
                  <a:solidFill>
                    <a:schemeClr val="accent3"/>
                  </a:solidFill>
                  <a:latin typeface="Mada"/>
                  <a:ea typeface="Mada"/>
                  <a:cs typeface="Mada"/>
                  <a:sym typeface="Mada"/>
                </a:rPr>
                <a:t> </a:t>
              </a:r>
              <a:r>
                <a:rPr b="1" lang="ar">
                  <a:solidFill>
                    <a:schemeClr val="accent4"/>
                  </a:solidFill>
                  <a:latin typeface="Mada"/>
                  <a:ea typeface="Mada"/>
                  <a:cs typeface="Mada"/>
                  <a:sym typeface="Mada"/>
                </a:rPr>
                <a:t>|</a:t>
              </a:r>
              <a:endParaRPr b="1">
                <a:solidFill>
                  <a:schemeClr val="accent4"/>
                </a:solidFill>
                <a:latin typeface="Mada"/>
                <a:ea typeface="Mada"/>
                <a:cs typeface="Mada"/>
                <a:sym typeface="Mada"/>
              </a:endParaRPr>
            </a:p>
          </p:txBody>
        </p:sp>
        <p:sp>
          <p:nvSpPr>
            <p:cNvPr id="380" name="Google Shape;380;p16"/>
            <p:cNvSpPr/>
            <p:nvPr/>
          </p:nvSpPr>
          <p:spPr>
            <a:xfrm>
              <a:off x="3755956" y="9498326"/>
              <a:ext cx="3165000" cy="402772"/>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999999"/>
                </a:solidFill>
                <a:latin typeface="Mada"/>
                <a:ea typeface="Mada"/>
                <a:cs typeface="Mada"/>
                <a:sym typeface="Mada"/>
              </a:endParaRPr>
            </a:p>
            <a:p>
              <a:pPr indent="0" lvl="0" marL="0" rtl="0" algn="ctr">
                <a:spcBef>
                  <a:spcPts val="0"/>
                </a:spcBef>
                <a:spcAft>
                  <a:spcPts val="0"/>
                </a:spcAft>
                <a:buNone/>
              </a:pPr>
              <a:r>
                <a:t/>
              </a:r>
              <a:endParaRPr sz="1200">
                <a:solidFill>
                  <a:srgbClr val="999999"/>
                </a:solidFill>
                <a:latin typeface="Mada"/>
                <a:ea typeface="Mada"/>
                <a:cs typeface="Mada"/>
                <a:sym typeface="Mada"/>
              </a:endParaRPr>
            </a:p>
            <a:p>
              <a:pPr indent="0" lvl="0" marL="0" rtl="0" algn="l">
                <a:spcBef>
                  <a:spcPts val="0"/>
                </a:spcBef>
                <a:spcAft>
                  <a:spcPts val="0"/>
                </a:spcAft>
                <a:buNone/>
              </a:pPr>
              <a:r>
                <a:t/>
              </a:r>
              <a:endParaRPr sz="1200">
                <a:solidFill>
                  <a:srgbClr val="999999"/>
                </a:solidFill>
                <a:latin typeface="Mada"/>
                <a:ea typeface="Mada"/>
                <a:cs typeface="Mada"/>
                <a:sym typeface="Mada"/>
              </a:endParaRPr>
            </a:p>
            <a:p>
              <a:pPr indent="0" lvl="0" marL="0" rtl="0" algn="ctr">
                <a:spcBef>
                  <a:spcPts val="0"/>
                </a:spcBef>
                <a:spcAft>
                  <a:spcPts val="0"/>
                </a:spcAft>
                <a:buNone/>
              </a:pPr>
              <a:r>
                <a:rPr lang="ar" sz="1200">
                  <a:solidFill>
                    <a:srgbClr val="999999"/>
                  </a:solidFill>
                  <a:latin typeface="Mada"/>
                  <a:ea typeface="Mada"/>
                  <a:cs typeface="Mada"/>
                  <a:sym typeface="Mada"/>
                </a:rPr>
                <a:t>High parasitemia? placenta favorable site for P. Falciparum.</a:t>
              </a:r>
              <a:endParaRPr sz="1200">
                <a:solidFill>
                  <a:srgbClr val="999999"/>
                </a:solidFill>
                <a:latin typeface="Mada"/>
                <a:ea typeface="Mada"/>
                <a:cs typeface="Mada"/>
                <a:sym typeface="Mada"/>
              </a:endParaRPr>
            </a:p>
            <a:p>
              <a:pPr indent="0" lvl="0" marL="0" rtl="0" algn="ctr">
                <a:spcBef>
                  <a:spcPts val="0"/>
                </a:spcBef>
                <a:spcAft>
                  <a:spcPts val="0"/>
                </a:spcAft>
                <a:buNone/>
              </a:pPr>
              <a:r>
                <a:t/>
              </a:r>
              <a:endParaRPr sz="1200">
                <a:solidFill>
                  <a:srgbClr val="999999"/>
                </a:solidFill>
                <a:latin typeface="Mada"/>
                <a:ea typeface="Mada"/>
                <a:cs typeface="Mada"/>
                <a:sym typeface="Mada"/>
              </a:endParaRPr>
            </a:p>
            <a:p>
              <a:pPr indent="0" lvl="0" marL="0" rtl="0" algn="ctr">
                <a:spcBef>
                  <a:spcPts val="0"/>
                </a:spcBef>
                <a:spcAft>
                  <a:spcPts val="0"/>
                </a:spcAft>
                <a:buNone/>
              </a:pPr>
              <a:r>
                <a:t/>
              </a:r>
              <a:endParaRPr sz="1200">
                <a:solidFill>
                  <a:srgbClr val="999999"/>
                </a:solidFill>
                <a:latin typeface="Mada"/>
                <a:ea typeface="Mada"/>
                <a:cs typeface="Mada"/>
                <a:sym typeface="Mada"/>
              </a:endParaRPr>
            </a:p>
            <a:p>
              <a:pPr indent="0" lvl="0" marL="0" rtl="0" algn="ctr">
                <a:spcBef>
                  <a:spcPts val="0"/>
                </a:spcBef>
                <a:spcAft>
                  <a:spcPts val="0"/>
                </a:spcAft>
                <a:buNone/>
              </a:pPr>
              <a:r>
                <a:t/>
              </a:r>
              <a:endParaRPr>
                <a:solidFill>
                  <a:srgbClr val="999999"/>
                </a:solidFill>
              </a:endParaRPr>
            </a:p>
          </p:txBody>
        </p:sp>
      </p:grpSp>
      <p:grpSp>
        <p:nvGrpSpPr>
          <p:cNvPr id="381" name="Google Shape;381;p16"/>
          <p:cNvGrpSpPr/>
          <p:nvPr/>
        </p:nvGrpSpPr>
        <p:grpSpPr>
          <a:xfrm>
            <a:off x="3751553" y="7538746"/>
            <a:ext cx="3165870" cy="1865128"/>
            <a:chOff x="3538172" y="7357200"/>
            <a:chExt cx="3165870" cy="2061598"/>
          </a:xfrm>
        </p:grpSpPr>
        <p:sp>
          <p:nvSpPr>
            <p:cNvPr id="382" name="Google Shape;382;p16"/>
            <p:cNvSpPr/>
            <p:nvPr/>
          </p:nvSpPr>
          <p:spPr>
            <a:xfrm>
              <a:off x="3538172" y="7357200"/>
              <a:ext cx="3165000" cy="4452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ar" sz="1200">
                  <a:solidFill>
                    <a:srgbClr val="999999"/>
                  </a:solidFill>
                  <a:latin typeface="Mada"/>
                  <a:ea typeface="Mada"/>
                  <a:cs typeface="Mada"/>
                  <a:sym typeface="Mada"/>
                </a:rPr>
                <a:t>Mortality</a:t>
              </a:r>
              <a:r>
                <a:rPr lang="ar" sz="1200">
                  <a:latin typeface="Mada"/>
                  <a:ea typeface="Mada"/>
                  <a:cs typeface="Mada"/>
                  <a:sym typeface="Mada"/>
                </a:rPr>
                <a:t>, Abortion, </a:t>
              </a:r>
              <a:r>
                <a:rPr lang="ar" sz="1200">
                  <a:solidFill>
                    <a:srgbClr val="999999"/>
                  </a:solidFill>
                  <a:latin typeface="Mada"/>
                  <a:ea typeface="Mada"/>
                  <a:cs typeface="Mada"/>
                  <a:sym typeface="Mada"/>
                </a:rPr>
                <a:t>Stillbirth</a:t>
              </a:r>
              <a:r>
                <a:rPr lang="ar" sz="1200">
                  <a:latin typeface="Mada"/>
                  <a:ea typeface="Mada"/>
                  <a:cs typeface="Mada"/>
                  <a:sym typeface="Mada"/>
                </a:rPr>
                <a:t>.</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t/>
              </a:r>
              <a:endParaRPr/>
            </a:p>
          </p:txBody>
        </p:sp>
        <p:sp>
          <p:nvSpPr>
            <p:cNvPr id="383" name="Google Shape;383;p16"/>
            <p:cNvSpPr/>
            <p:nvPr/>
          </p:nvSpPr>
          <p:spPr>
            <a:xfrm>
              <a:off x="3538172" y="8423997"/>
              <a:ext cx="3165000" cy="4452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999999"/>
                </a:solidFill>
                <a:latin typeface="Mada"/>
                <a:ea typeface="Mada"/>
                <a:cs typeface="Mada"/>
                <a:sym typeface="Mada"/>
              </a:endParaRPr>
            </a:p>
            <a:p>
              <a:pPr indent="0" lvl="0" marL="0" rtl="0" algn="ctr">
                <a:spcBef>
                  <a:spcPts val="0"/>
                </a:spcBef>
                <a:spcAft>
                  <a:spcPts val="0"/>
                </a:spcAft>
                <a:buNone/>
              </a:pPr>
              <a:r>
                <a:t/>
              </a:r>
              <a:endParaRPr sz="1200">
                <a:solidFill>
                  <a:srgbClr val="999999"/>
                </a:solidFill>
                <a:latin typeface="Mada"/>
                <a:ea typeface="Mada"/>
                <a:cs typeface="Mada"/>
                <a:sym typeface="Mada"/>
              </a:endParaRPr>
            </a:p>
            <a:p>
              <a:pPr indent="0" lvl="0" marL="0" rtl="0" algn="l">
                <a:spcBef>
                  <a:spcPts val="0"/>
                </a:spcBef>
                <a:spcAft>
                  <a:spcPts val="0"/>
                </a:spcAft>
                <a:buNone/>
              </a:pPr>
              <a:r>
                <a:t/>
              </a:r>
              <a:endParaRPr sz="1200">
                <a:solidFill>
                  <a:srgbClr val="999999"/>
                </a:solidFill>
                <a:latin typeface="Mada"/>
                <a:ea typeface="Mada"/>
                <a:cs typeface="Mada"/>
                <a:sym typeface="Mada"/>
              </a:endParaRPr>
            </a:p>
            <a:p>
              <a:pPr indent="0" lvl="0" marL="0" rtl="0" algn="ctr">
                <a:spcBef>
                  <a:spcPts val="0"/>
                </a:spcBef>
                <a:spcAft>
                  <a:spcPts val="0"/>
                </a:spcAft>
                <a:buNone/>
              </a:pPr>
              <a:r>
                <a:rPr lang="ar" sz="1200">
                  <a:solidFill>
                    <a:srgbClr val="999999"/>
                  </a:solidFill>
                  <a:latin typeface="Mada"/>
                  <a:ea typeface="Mada"/>
                  <a:cs typeface="Mada"/>
                  <a:sym typeface="Mada"/>
                </a:rPr>
                <a:t>Premature delivery high infant mortality.</a:t>
              </a:r>
              <a:endParaRPr sz="1200">
                <a:solidFill>
                  <a:srgbClr val="999999"/>
                </a:solidFill>
                <a:latin typeface="Mada"/>
                <a:ea typeface="Mada"/>
                <a:cs typeface="Mada"/>
                <a:sym typeface="Mada"/>
              </a:endParaRPr>
            </a:p>
            <a:p>
              <a:pPr indent="0" lvl="0" marL="0" rtl="0" algn="ctr">
                <a:spcBef>
                  <a:spcPts val="0"/>
                </a:spcBef>
                <a:spcAft>
                  <a:spcPts val="0"/>
                </a:spcAft>
                <a:buNone/>
              </a:pPr>
              <a:r>
                <a:t/>
              </a:r>
              <a:endParaRPr sz="1200">
                <a:solidFill>
                  <a:srgbClr val="999999"/>
                </a:solidFill>
                <a:latin typeface="Mada"/>
                <a:ea typeface="Mada"/>
                <a:cs typeface="Mada"/>
                <a:sym typeface="Mada"/>
              </a:endParaRPr>
            </a:p>
            <a:p>
              <a:pPr indent="0" lvl="0" marL="0" rtl="0" algn="ctr">
                <a:spcBef>
                  <a:spcPts val="0"/>
                </a:spcBef>
                <a:spcAft>
                  <a:spcPts val="0"/>
                </a:spcAft>
                <a:buNone/>
              </a:pPr>
              <a:r>
                <a:t/>
              </a:r>
              <a:endParaRPr sz="1200">
                <a:solidFill>
                  <a:srgbClr val="999999"/>
                </a:solidFill>
                <a:latin typeface="Mada"/>
                <a:ea typeface="Mada"/>
                <a:cs typeface="Mada"/>
                <a:sym typeface="Mada"/>
              </a:endParaRPr>
            </a:p>
            <a:p>
              <a:pPr indent="0" lvl="0" marL="0" rtl="0" algn="ctr">
                <a:spcBef>
                  <a:spcPts val="0"/>
                </a:spcBef>
                <a:spcAft>
                  <a:spcPts val="0"/>
                </a:spcAft>
                <a:buNone/>
              </a:pPr>
              <a:r>
                <a:t/>
              </a:r>
              <a:endParaRPr>
                <a:solidFill>
                  <a:srgbClr val="999999"/>
                </a:solidFill>
              </a:endParaRPr>
            </a:p>
          </p:txBody>
        </p:sp>
        <p:sp>
          <p:nvSpPr>
            <p:cNvPr id="384" name="Google Shape;384;p16"/>
            <p:cNvSpPr/>
            <p:nvPr/>
          </p:nvSpPr>
          <p:spPr>
            <a:xfrm>
              <a:off x="3539043" y="7874396"/>
              <a:ext cx="3165000" cy="4452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ar" sz="1200">
                  <a:solidFill>
                    <a:srgbClr val="999999"/>
                  </a:solidFill>
                  <a:latin typeface="Mada"/>
                  <a:ea typeface="Mada"/>
                  <a:cs typeface="Mada"/>
                  <a:sym typeface="Mada"/>
                </a:rPr>
                <a:t>Anemia</a:t>
              </a:r>
              <a:r>
                <a:rPr lang="ar" sz="1200">
                  <a:latin typeface="Mada"/>
                  <a:ea typeface="Mada"/>
                  <a:cs typeface="Mada"/>
                  <a:sym typeface="Mada"/>
                </a:rPr>
                <a:t>, hypoglycemia, pulmonary edema: more common.</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t/>
              </a:r>
              <a:endParaRPr/>
            </a:p>
          </p:txBody>
        </p:sp>
        <p:sp>
          <p:nvSpPr>
            <p:cNvPr id="385" name="Google Shape;385;p16"/>
            <p:cNvSpPr/>
            <p:nvPr/>
          </p:nvSpPr>
          <p:spPr>
            <a:xfrm>
              <a:off x="3539043" y="8973598"/>
              <a:ext cx="3165000" cy="4452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Low birth weight ,</a:t>
              </a:r>
              <a:r>
                <a:rPr lang="ar" sz="1200">
                  <a:solidFill>
                    <a:srgbClr val="999999"/>
                  </a:solidFill>
                  <a:latin typeface="Mada"/>
                  <a:ea typeface="Mada"/>
                  <a:cs typeface="Mada"/>
                  <a:sym typeface="Mada"/>
                </a:rPr>
                <a:t>Placental insufficiency.</a:t>
              </a:r>
              <a:endParaRPr sz="1200">
                <a:solidFill>
                  <a:srgbClr val="999999"/>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t/>
              </a:r>
              <a:endParaRPr/>
            </a:p>
          </p:txBody>
        </p:sp>
      </p:grpSp>
      <p:sp>
        <p:nvSpPr>
          <p:cNvPr id="386" name="Google Shape;386;p16"/>
          <p:cNvSpPr/>
          <p:nvPr/>
        </p:nvSpPr>
        <p:spPr>
          <a:xfrm rot="-10726">
            <a:off x="1515350" y="2353491"/>
            <a:ext cx="192301" cy="2181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6"/>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Malaria</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388" name="Google Shape;388;p16"/>
          <p:cNvSpPr txBox="1"/>
          <p:nvPr/>
        </p:nvSpPr>
        <p:spPr>
          <a:xfrm>
            <a:off x="3421677" y="7193163"/>
            <a:ext cx="2105100" cy="30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rgbClr val="999999"/>
                </a:solidFill>
                <a:latin typeface="Mada"/>
                <a:ea typeface="Mada"/>
                <a:cs typeface="Mada"/>
                <a:sym typeface="Mada"/>
              </a:rPr>
              <a:t>The extra is from 437 dr slides. </a:t>
            </a:r>
            <a:endParaRPr sz="1200">
              <a:solidFill>
                <a:srgbClr val="999999"/>
              </a:solidFill>
              <a:latin typeface="Mada"/>
              <a:ea typeface="Mada"/>
              <a:cs typeface="Mada"/>
              <a:sym typeface="Mada"/>
            </a:endParaRPr>
          </a:p>
        </p:txBody>
      </p:sp>
      <p:grpSp>
        <p:nvGrpSpPr>
          <p:cNvPr id="389" name="Google Shape;389;p16"/>
          <p:cNvGrpSpPr/>
          <p:nvPr/>
        </p:nvGrpSpPr>
        <p:grpSpPr>
          <a:xfrm>
            <a:off x="3215118" y="9995551"/>
            <a:ext cx="3705838" cy="402900"/>
            <a:chOff x="3215118" y="9498326"/>
            <a:chExt cx="3705838" cy="402900"/>
          </a:xfrm>
        </p:grpSpPr>
        <p:sp>
          <p:nvSpPr>
            <p:cNvPr id="390" name="Google Shape;390;p16"/>
            <p:cNvSpPr txBox="1"/>
            <p:nvPr/>
          </p:nvSpPr>
          <p:spPr>
            <a:xfrm>
              <a:off x="3215118" y="9548112"/>
              <a:ext cx="536400" cy="352800"/>
            </a:xfrm>
            <a:prstGeom prst="rect">
              <a:avLst/>
            </a:prstGeom>
            <a:noFill/>
            <a:ln>
              <a:noFill/>
            </a:ln>
          </p:spPr>
          <p:txBody>
            <a:bodyPr anchorCtr="0" anchor="ctr" bIns="91425" lIns="91425" spcFirstLastPara="1" rIns="120100" wrap="square" tIns="91425">
              <a:noAutofit/>
            </a:bodyPr>
            <a:lstStyle/>
            <a:p>
              <a:pPr indent="0" lvl="0" marL="0" rtl="0" algn="ctr">
                <a:spcBef>
                  <a:spcPts val="0"/>
                </a:spcBef>
                <a:spcAft>
                  <a:spcPts val="0"/>
                </a:spcAft>
                <a:buNone/>
              </a:pPr>
              <a:r>
                <a:rPr b="1" lang="ar">
                  <a:solidFill>
                    <a:schemeClr val="accent2"/>
                  </a:solidFill>
                  <a:latin typeface="Mada"/>
                  <a:ea typeface="Mada"/>
                  <a:cs typeface="Mada"/>
                  <a:sym typeface="Mada"/>
                </a:rPr>
                <a:t>06</a:t>
              </a:r>
              <a:r>
                <a:rPr b="1" lang="ar">
                  <a:solidFill>
                    <a:schemeClr val="accent3"/>
                  </a:solidFill>
                  <a:latin typeface="Mada"/>
                  <a:ea typeface="Mada"/>
                  <a:cs typeface="Mada"/>
                  <a:sym typeface="Mada"/>
                </a:rPr>
                <a:t> </a:t>
              </a:r>
              <a:r>
                <a:rPr b="1" lang="ar">
                  <a:solidFill>
                    <a:schemeClr val="accent4"/>
                  </a:solidFill>
                  <a:latin typeface="Mada"/>
                  <a:ea typeface="Mada"/>
                  <a:cs typeface="Mada"/>
                  <a:sym typeface="Mada"/>
                </a:rPr>
                <a:t>|</a:t>
              </a:r>
              <a:endParaRPr b="1">
                <a:solidFill>
                  <a:schemeClr val="accent4"/>
                </a:solidFill>
                <a:latin typeface="Mada"/>
                <a:ea typeface="Mada"/>
                <a:cs typeface="Mada"/>
                <a:sym typeface="Mada"/>
              </a:endParaRPr>
            </a:p>
          </p:txBody>
        </p:sp>
        <p:sp>
          <p:nvSpPr>
            <p:cNvPr id="391" name="Google Shape;391;p16"/>
            <p:cNvSpPr/>
            <p:nvPr/>
          </p:nvSpPr>
          <p:spPr>
            <a:xfrm>
              <a:off x="3755956" y="9498326"/>
              <a:ext cx="3165000" cy="4029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Primigravidae </a:t>
              </a:r>
              <a:r>
                <a:rPr lang="ar" sz="1200">
                  <a:solidFill>
                    <a:srgbClr val="999999"/>
                  </a:solidFill>
                  <a:latin typeface="Mada"/>
                  <a:ea typeface="Mada"/>
                  <a:cs typeface="Mada"/>
                  <a:sym typeface="Mada"/>
                </a:rPr>
                <a:t>, more susceptible to placental malaria</a:t>
              </a:r>
              <a:endParaRPr>
                <a:solidFill>
                  <a:srgbClr val="999999"/>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17"/>
          <p:cNvSpPr/>
          <p:nvPr/>
        </p:nvSpPr>
        <p:spPr>
          <a:xfrm rot="-5400000">
            <a:off x="213880" y="3091060"/>
            <a:ext cx="377400" cy="3162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7"/>
          <p:cNvSpPr txBox="1"/>
          <p:nvPr/>
        </p:nvSpPr>
        <p:spPr>
          <a:xfrm>
            <a:off x="205150" y="3060450"/>
            <a:ext cx="453600" cy="37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500">
                <a:solidFill>
                  <a:srgbClr val="666666"/>
                </a:solidFill>
                <a:latin typeface="Mada"/>
                <a:ea typeface="Mada"/>
                <a:cs typeface="Mada"/>
                <a:sym typeface="Mada"/>
              </a:rPr>
              <a:t>01</a:t>
            </a:r>
            <a:r>
              <a:rPr b="1" lang="ar" sz="1200">
                <a:solidFill>
                  <a:srgbClr val="666666"/>
                </a:solidFill>
                <a:latin typeface="Mada"/>
                <a:ea typeface="Mada"/>
                <a:cs typeface="Mada"/>
                <a:sym typeface="Mada"/>
              </a:rPr>
              <a:t>.</a:t>
            </a:r>
            <a:endParaRPr b="1" sz="1200">
              <a:solidFill>
                <a:srgbClr val="666666"/>
              </a:solidFill>
              <a:latin typeface="Mada"/>
              <a:ea typeface="Mada"/>
              <a:cs typeface="Mada"/>
              <a:sym typeface="Mada"/>
            </a:endParaRPr>
          </a:p>
        </p:txBody>
      </p:sp>
      <p:sp>
        <p:nvSpPr>
          <p:cNvPr id="398" name="Google Shape;398;p17"/>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399" name="Google Shape;399;p17"/>
          <p:cNvSpPr txBox="1"/>
          <p:nvPr/>
        </p:nvSpPr>
        <p:spPr>
          <a:xfrm>
            <a:off x="238150" y="911250"/>
            <a:ext cx="3225600" cy="538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Diagnosis </a:t>
            </a:r>
            <a:endParaRPr b="1" sz="2200">
              <a:highlight>
                <a:schemeClr val="accent4"/>
              </a:highlight>
              <a:latin typeface="Mada"/>
              <a:ea typeface="Mada"/>
              <a:cs typeface="Mada"/>
              <a:sym typeface="Mada"/>
            </a:endParaRPr>
          </a:p>
        </p:txBody>
      </p:sp>
      <p:sp>
        <p:nvSpPr>
          <p:cNvPr id="400" name="Google Shape;400;p17"/>
          <p:cNvSpPr txBox="1"/>
          <p:nvPr/>
        </p:nvSpPr>
        <p:spPr>
          <a:xfrm>
            <a:off x="205150" y="1283525"/>
            <a:ext cx="7038900" cy="373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999999"/>
              </a:buClr>
              <a:buSzPts val="1200"/>
              <a:buFont typeface="Mada"/>
              <a:buChar char="●"/>
            </a:pPr>
            <a:r>
              <a:rPr lang="ar" sz="1200">
                <a:solidFill>
                  <a:srgbClr val="999999"/>
                </a:solidFill>
                <a:latin typeface="Mada"/>
                <a:ea typeface="Mada"/>
                <a:cs typeface="Mada"/>
                <a:sym typeface="Mada"/>
              </a:rPr>
              <a:t>Detailed targeted history including </a:t>
            </a:r>
            <a:r>
              <a:rPr b="1" lang="ar" sz="1200">
                <a:solidFill>
                  <a:srgbClr val="999999"/>
                </a:solidFill>
                <a:latin typeface="Mada"/>
                <a:ea typeface="Mada"/>
                <a:cs typeface="Mada"/>
                <a:sym typeface="Mada"/>
              </a:rPr>
              <a:t>travel history</a:t>
            </a:r>
            <a:r>
              <a:rPr lang="ar" sz="1200">
                <a:solidFill>
                  <a:srgbClr val="999999"/>
                </a:solidFill>
                <a:latin typeface="Mada"/>
                <a:ea typeface="Mada"/>
                <a:cs typeface="Mada"/>
                <a:sym typeface="Mada"/>
              </a:rPr>
              <a:t> and clinical examination together with High Index of Suspicion (HIS).</a:t>
            </a:r>
            <a:endParaRPr sz="1200">
              <a:solidFill>
                <a:srgbClr val="999999"/>
              </a:solidFill>
              <a:latin typeface="Mada"/>
              <a:ea typeface="Mada"/>
              <a:cs typeface="Mada"/>
              <a:sym typeface="Mada"/>
            </a:endParaRPr>
          </a:p>
        </p:txBody>
      </p:sp>
      <p:sp>
        <p:nvSpPr>
          <p:cNvPr id="401" name="Google Shape;401;p17"/>
          <p:cNvSpPr/>
          <p:nvPr/>
        </p:nvSpPr>
        <p:spPr>
          <a:xfrm>
            <a:off x="606500" y="3062246"/>
            <a:ext cx="2115600" cy="373800"/>
          </a:xfrm>
          <a:prstGeom prst="homePlate">
            <a:avLst>
              <a:gd fmla="val 50000" name="adj"/>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b="1" lang="ar" sz="1800">
                <a:solidFill>
                  <a:srgbClr val="FFFFFF"/>
                </a:solidFill>
                <a:latin typeface="Mada"/>
                <a:ea typeface="Mada"/>
                <a:cs typeface="Mada"/>
                <a:sym typeface="Mada"/>
              </a:rPr>
              <a:t>Blood film </a:t>
            </a:r>
            <a:endParaRPr b="1" sz="1800">
              <a:solidFill>
                <a:srgbClr val="FFFFFF"/>
              </a:solidFill>
              <a:latin typeface="Mada"/>
              <a:ea typeface="Mada"/>
              <a:cs typeface="Mada"/>
              <a:sym typeface="Mada"/>
            </a:endParaRPr>
          </a:p>
        </p:txBody>
      </p:sp>
      <p:sp>
        <p:nvSpPr>
          <p:cNvPr id="402" name="Google Shape;402;p17"/>
          <p:cNvSpPr txBox="1"/>
          <p:nvPr/>
        </p:nvSpPr>
        <p:spPr>
          <a:xfrm>
            <a:off x="244475" y="3436050"/>
            <a:ext cx="4829100" cy="36489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Font typeface="Mada"/>
              <a:buChar char="●"/>
            </a:pPr>
            <a:r>
              <a:rPr b="1" lang="ar" sz="1200">
                <a:latin typeface="Mada"/>
                <a:ea typeface="Mada"/>
                <a:cs typeface="Mada"/>
                <a:sym typeface="Mada"/>
              </a:rPr>
              <a:t>Giemsa stain</a:t>
            </a:r>
            <a:r>
              <a:rPr lang="ar" sz="1200">
                <a:latin typeface="Mada"/>
                <a:ea typeface="Mada"/>
                <a:cs typeface="Mada"/>
                <a:sym typeface="Mada"/>
              </a:rPr>
              <a:t> or </a:t>
            </a:r>
            <a:r>
              <a:rPr b="1" lang="ar" sz="1200">
                <a:latin typeface="Mada"/>
                <a:ea typeface="Mada"/>
                <a:cs typeface="Mada"/>
                <a:sym typeface="Mada"/>
              </a:rPr>
              <a:t>wright’s stain</a:t>
            </a:r>
            <a:r>
              <a:rPr lang="ar" sz="1200">
                <a:latin typeface="Mada"/>
                <a:ea typeface="Mada"/>
                <a:cs typeface="Mada"/>
                <a:sym typeface="Mada"/>
              </a:rPr>
              <a:t>.</a:t>
            </a:r>
            <a:endParaRPr sz="1200">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lang="ar" sz="1200">
                <a:latin typeface="Mada"/>
                <a:ea typeface="Mada"/>
                <a:cs typeface="Mada"/>
                <a:sym typeface="Mada"/>
              </a:rPr>
              <a:t>Correct identification of malarial Species is essential for treatment because of P. Falciparum is resistant to Chloroquine &amp; others.</a:t>
            </a:r>
            <a:endParaRPr sz="1200">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b="1" lang="ar" sz="1200">
                <a:highlight>
                  <a:srgbClr val="D9D2E9"/>
                </a:highlight>
                <a:latin typeface="Mada"/>
                <a:ea typeface="Mada"/>
                <a:cs typeface="Mada"/>
                <a:sym typeface="Mada"/>
              </a:rPr>
              <a:t>On Giemsa stain:</a:t>
            </a:r>
            <a:r>
              <a:rPr lang="ar" sz="1200">
                <a:latin typeface="Mada"/>
                <a:ea typeface="Mada"/>
                <a:cs typeface="Mada"/>
                <a:sym typeface="Mada"/>
              </a:rPr>
              <a:t> </a:t>
            </a:r>
            <a:endParaRPr sz="1200">
              <a:latin typeface="Mada"/>
              <a:ea typeface="Mada"/>
              <a:cs typeface="Mada"/>
              <a:sym typeface="Mada"/>
            </a:endParaRPr>
          </a:p>
          <a:p>
            <a:pPr indent="0" lvl="0" marL="457200" rtl="0" algn="l">
              <a:lnSpc>
                <a:spcPct val="100000"/>
              </a:lnSpc>
              <a:spcBef>
                <a:spcPts val="0"/>
              </a:spcBef>
              <a:spcAft>
                <a:spcPts val="0"/>
              </a:spcAft>
              <a:buNone/>
            </a:pPr>
            <a:r>
              <a:rPr lang="ar" sz="1200">
                <a:latin typeface="Mada"/>
                <a:ea typeface="Mada"/>
                <a:cs typeface="Mada"/>
                <a:sym typeface="Mada"/>
              </a:rPr>
              <a:t>Cytoplasm: light blue, Nucleus: dark blue.</a:t>
            </a:r>
            <a:endParaRPr sz="1200">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b="1" lang="ar" sz="1200">
                <a:highlight>
                  <a:srgbClr val="D9D2E9"/>
                </a:highlight>
                <a:latin typeface="Mada"/>
                <a:ea typeface="Mada"/>
                <a:cs typeface="Mada"/>
                <a:sym typeface="Mada"/>
              </a:rPr>
              <a:t>In P. Falciparum: </a:t>
            </a:r>
            <a:endParaRPr b="1" sz="1200">
              <a:highlight>
                <a:srgbClr val="D9D2E9"/>
              </a:highlight>
              <a:latin typeface="Mada"/>
              <a:ea typeface="Mada"/>
              <a:cs typeface="Mada"/>
              <a:sym typeface="Mada"/>
            </a:endParaRPr>
          </a:p>
          <a:p>
            <a:pPr indent="-304800" lvl="0" marL="914400" rtl="0" algn="l">
              <a:lnSpc>
                <a:spcPct val="100000"/>
              </a:lnSpc>
              <a:spcBef>
                <a:spcPts val="0"/>
              </a:spcBef>
              <a:spcAft>
                <a:spcPts val="0"/>
              </a:spcAft>
              <a:buClr>
                <a:schemeClr val="accent5"/>
              </a:buClr>
              <a:buSzPts val="1200"/>
              <a:buFont typeface="Mada"/>
              <a:buAutoNum type="arabicPeriod"/>
            </a:pPr>
            <a:r>
              <a:rPr b="1" lang="ar" sz="1200">
                <a:solidFill>
                  <a:schemeClr val="accent5"/>
                </a:solidFill>
                <a:latin typeface="Mada"/>
                <a:ea typeface="Mada"/>
                <a:cs typeface="Mada"/>
                <a:sym typeface="Mada"/>
              </a:rPr>
              <a:t>Only ring stage asexual parasite and gametocytes seen in Peripheral Blood.</a:t>
            </a:r>
            <a:endParaRPr b="1" sz="1200">
              <a:solidFill>
                <a:schemeClr val="accent5"/>
              </a:solidFill>
              <a:latin typeface="Mada"/>
              <a:ea typeface="Mada"/>
              <a:cs typeface="Mada"/>
              <a:sym typeface="Mada"/>
            </a:endParaRPr>
          </a:p>
          <a:p>
            <a:pPr indent="-304800" lvl="0" marL="914400" rtl="0" algn="l">
              <a:lnSpc>
                <a:spcPct val="100000"/>
              </a:lnSpc>
              <a:spcBef>
                <a:spcPts val="0"/>
              </a:spcBef>
              <a:spcAft>
                <a:spcPts val="0"/>
              </a:spcAft>
              <a:buClr>
                <a:schemeClr val="accent5"/>
              </a:buClr>
              <a:buSzPts val="1200"/>
              <a:buFont typeface="Mada"/>
              <a:buAutoNum type="arabicPeriod"/>
            </a:pPr>
            <a:r>
              <a:rPr lang="ar" sz="1200">
                <a:solidFill>
                  <a:schemeClr val="accent5"/>
                </a:solidFill>
                <a:latin typeface="Mada"/>
                <a:ea typeface="Mada"/>
                <a:cs typeface="Mada"/>
                <a:sym typeface="Mada"/>
              </a:rPr>
              <a:t>While </a:t>
            </a:r>
            <a:r>
              <a:rPr b="1" lang="ar" sz="1200">
                <a:solidFill>
                  <a:schemeClr val="accent5"/>
                </a:solidFill>
                <a:latin typeface="Mada"/>
                <a:ea typeface="Mada"/>
                <a:cs typeface="Mada"/>
                <a:sym typeface="Mada"/>
              </a:rPr>
              <a:t>RBC with Trophozoites or Schizonts</a:t>
            </a:r>
            <a:r>
              <a:rPr lang="ar" sz="1200">
                <a:solidFill>
                  <a:schemeClr val="accent5"/>
                </a:solidFill>
                <a:latin typeface="Mada"/>
                <a:ea typeface="Mada"/>
                <a:cs typeface="Mada"/>
                <a:sym typeface="Mada"/>
              </a:rPr>
              <a:t> stage </a:t>
            </a:r>
            <a:r>
              <a:rPr b="1" lang="ar" sz="1200">
                <a:solidFill>
                  <a:schemeClr val="accent5"/>
                </a:solidFill>
                <a:latin typeface="Mada"/>
                <a:ea typeface="Mada"/>
                <a:cs typeface="Mada"/>
                <a:sym typeface="Mada"/>
              </a:rPr>
              <a:t>sequestered</a:t>
            </a:r>
            <a:r>
              <a:rPr lang="ar" sz="1200">
                <a:solidFill>
                  <a:schemeClr val="accent5"/>
                </a:solidFill>
                <a:latin typeface="Mada"/>
                <a:ea typeface="Mada"/>
                <a:cs typeface="Mada"/>
                <a:sym typeface="Mada"/>
              </a:rPr>
              <a:t> in peripheral microvasculature, and </a:t>
            </a:r>
            <a:r>
              <a:rPr b="1" lang="ar" sz="1200">
                <a:solidFill>
                  <a:srgbClr val="CC0000"/>
                </a:solidFill>
                <a:latin typeface="Mada"/>
                <a:ea typeface="Mada"/>
                <a:cs typeface="Mada"/>
                <a:sym typeface="Mada"/>
              </a:rPr>
              <a:t>NOT</a:t>
            </a:r>
            <a:r>
              <a:rPr lang="ar" sz="1200">
                <a:solidFill>
                  <a:schemeClr val="accent5"/>
                </a:solidFill>
                <a:latin typeface="Mada"/>
                <a:ea typeface="Mada"/>
                <a:cs typeface="Mada"/>
                <a:sym typeface="Mada"/>
              </a:rPr>
              <a:t> </a:t>
            </a:r>
            <a:r>
              <a:rPr b="1" lang="ar" sz="1200">
                <a:solidFill>
                  <a:schemeClr val="accent5"/>
                </a:solidFill>
                <a:latin typeface="Mada"/>
                <a:ea typeface="Mada"/>
                <a:cs typeface="Mada"/>
                <a:sym typeface="Mada"/>
              </a:rPr>
              <a:t>circulating Peripheral Blood.</a:t>
            </a:r>
            <a:endParaRPr b="1" sz="1200">
              <a:solidFill>
                <a:schemeClr val="accent5"/>
              </a:solidFill>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b="1" lang="ar" sz="1200">
                <a:highlight>
                  <a:srgbClr val="D9D2E9"/>
                </a:highlight>
                <a:latin typeface="Mada"/>
                <a:ea typeface="Mada"/>
                <a:cs typeface="Mada"/>
                <a:sym typeface="Mada"/>
              </a:rPr>
              <a:t>In P. Vivax, Ovale &amp; malariae:</a:t>
            </a:r>
            <a:r>
              <a:rPr b="1" lang="ar" sz="1200">
                <a:latin typeface="Mada"/>
                <a:ea typeface="Mada"/>
                <a:cs typeface="Mada"/>
                <a:sym typeface="Mada"/>
              </a:rPr>
              <a:t> </a:t>
            </a:r>
            <a:endParaRPr b="1" sz="1200">
              <a:latin typeface="Mada"/>
              <a:ea typeface="Mada"/>
              <a:cs typeface="Mada"/>
              <a:sym typeface="Mada"/>
            </a:endParaRPr>
          </a:p>
          <a:p>
            <a:pPr indent="0" lvl="0" marL="457200" rtl="0" algn="l">
              <a:lnSpc>
                <a:spcPct val="100000"/>
              </a:lnSpc>
              <a:spcBef>
                <a:spcPts val="0"/>
              </a:spcBef>
              <a:spcAft>
                <a:spcPts val="0"/>
              </a:spcAft>
              <a:buNone/>
            </a:pPr>
            <a:r>
              <a:rPr lang="ar" sz="1200">
                <a:latin typeface="Mada"/>
                <a:ea typeface="Mada"/>
                <a:cs typeface="Mada"/>
                <a:sym typeface="Mada"/>
              </a:rPr>
              <a:t>All asexual erythrocytic stages circulate in peripheral blood, thus seen on Blood Smear.</a:t>
            </a:r>
            <a:endParaRPr sz="1200">
              <a:latin typeface="Mada"/>
              <a:ea typeface="Mada"/>
              <a:cs typeface="Mada"/>
              <a:sym typeface="Mada"/>
            </a:endParaRPr>
          </a:p>
          <a:p>
            <a:pPr indent="0" lvl="0" marL="457200" rtl="0" algn="l">
              <a:lnSpc>
                <a:spcPct val="100000"/>
              </a:lnSpc>
              <a:spcBef>
                <a:spcPts val="0"/>
              </a:spcBef>
              <a:spcAft>
                <a:spcPts val="0"/>
              </a:spcAft>
              <a:buNone/>
            </a:pPr>
            <a:r>
              <a:t/>
            </a:r>
            <a:endParaRPr sz="1200">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b="1" lang="ar" sz="1200">
                <a:latin typeface="Mada"/>
                <a:ea typeface="Mada"/>
                <a:cs typeface="Mada"/>
                <a:sym typeface="Mada"/>
              </a:rPr>
              <a:t>Acutely ill patients</a:t>
            </a:r>
            <a:r>
              <a:rPr lang="ar" sz="1200">
                <a:latin typeface="Mada"/>
                <a:ea typeface="Mada"/>
                <a:cs typeface="Mada"/>
                <a:sym typeface="Mada"/>
              </a:rPr>
              <a:t> | DDX: P.F. vs P. Vivax, because:</a:t>
            </a:r>
            <a:endParaRPr sz="1200">
              <a:latin typeface="Mada"/>
              <a:ea typeface="Mada"/>
              <a:cs typeface="Mada"/>
              <a:sym typeface="Mada"/>
            </a:endParaRPr>
          </a:p>
          <a:p>
            <a:pPr indent="-304800" lvl="0" marL="914400" rtl="0" algn="l">
              <a:lnSpc>
                <a:spcPct val="100000"/>
              </a:lnSpc>
              <a:spcBef>
                <a:spcPts val="0"/>
              </a:spcBef>
              <a:spcAft>
                <a:spcPts val="0"/>
              </a:spcAft>
              <a:buSzPts val="1200"/>
              <a:buFont typeface="Mada"/>
              <a:buAutoNum type="alphaUcPeriod"/>
            </a:pPr>
            <a:r>
              <a:rPr lang="ar" sz="1200">
                <a:latin typeface="Mada"/>
                <a:ea typeface="Mada"/>
                <a:cs typeface="Mada"/>
                <a:sym typeface="Mada"/>
              </a:rPr>
              <a:t>P. Ovale – Vivax – clinical, morphological.</a:t>
            </a:r>
            <a:endParaRPr sz="1200">
              <a:latin typeface="Mada"/>
              <a:ea typeface="Mada"/>
              <a:cs typeface="Mada"/>
              <a:sym typeface="Mada"/>
            </a:endParaRPr>
          </a:p>
          <a:p>
            <a:pPr indent="-304800" lvl="0" marL="914400" rtl="0" algn="l">
              <a:lnSpc>
                <a:spcPct val="100000"/>
              </a:lnSpc>
              <a:spcBef>
                <a:spcPts val="0"/>
              </a:spcBef>
              <a:spcAft>
                <a:spcPts val="0"/>
              </a:spcAft>
              <a:buSzPts val="1200"/>
              <a:buFont typeface="Mada"/>
              <a:buAutoNum type="alphaUcPeriod"/>
            </a:pPr>
            <a:r>
              <a:rPr lang="ar" sz="1200">
                <a:latin typeface="Mada"/>
                <a:ea typeface="Mada"/>
                <a:cs typeface="Mada"/>
                <a:sym typeface="Mada"/>
              </a:rPr>
              <a:t>P. malariae - ch. Infection</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p:txBody>
      </p:sp>
      <p:pic>
        <p:nvPicPr>
          <p:cNvPr id="403" name="Google Shape;403;p17"/>
          <p:cNvPicPr preferRelativeResize="0"/>
          <p:nvPr/>
        </p:nvPicPr>
        <p:blipFill rotWithShape="1">
          <a:blip r:embed="rId3">
            <a:alphaModFix/>
          </a:blip>
          <a:srcRect b="7715" l="1718" r="1728" t="2982"/>
          <a:stretch/>
        </p:blipFill>
        <p:spPr>
          <a:xfrm>
            <a:off x="5120825" y="3792263"/>
            <a:ext cx="2032052" cy="1332474"/>
          </a:xfrm>
          <a:prstGeom prst="rect">
            <a:avLst/>
          </a:prstGeom>
          <a:noFill/>
          <a:ln cap="flat" cmpd="sng" w="19050">
            <a:solidFill>
              <a:schemeClr val="accent3"/>
            </a:solidFill>
            <a:prstDash val="solid"/>
            <a:round/>
            <a:headEnd len="sm" w="sm" type="none"/>
            <a:tailEnd len="sm" w="sm" type="none"/>
          </a:ln>
        </p:spPr>
      </p:pic>
      <p:sp>
        <p:nvSpPr>
          <p:cNvPr id="404" name="Google Shape;404;p17"/>
          <p:cNvSpPr txBox="1"/>
          <p:nvPr/>
        </p:nvSpPr>
        <p:spPr>
          <a:xfrm>
            <a:off x="213450" y="8775374"/>
            <a:ext cx="7133100" cy="996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Mature (trophozoites &amp; schizont) stage </a:t>
            </a:r>
            <a:r>
              <a:rPr b="1" lang="ar" sz="1200">
                <a:latin typeface="Mada"/>
                <a:ea typeface="Mada"/>
                <a:cs typeface="Mada"/>
                <a:sym typeface="Mada"/>
              </a:rPr>
              <a:t>P. falciparum</a:t>
            </a:r>
            <a:r>
              <a:rPr lang="ar" sz="1200">
                <a:latin typeface="Mada"/>
                <a:ea typeface="Mada"/>
                <a:cs typeface="Mada"/>
                <a:sym typeface="Mada"/>
              </a:rPr>
              <a:t> typically sequestered in the peripheral microvasculature.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RBC enlargement in </a:t>
            </a:r>
            <a:r>
              <a:rPr b="1" lang="ar" sz="1200">
                <a:latin typeface="Mada"/>
                <a:ea typeface="Mada"/>
                <a:cs typeface="Mada"/>
                <a:sym typeface="Mada"/>
              </a:rPr>
              <a:t>P. vivax</a:t>
            </a:r>
            <a:r>
              <a:rPr lang="ar" sz="1200">
                <a:latin typeface="Mada"/>
                <a:ea typeface="Mada"/>
                <a:cs typeface="Mada"/>
                <a:sym typeface="Mada"/>
              </a:rPr>
              <a:t> typically occurs with later stage parasites that do NOT circulate in </a:t>
            </a:r>
            <a:endParaRPr sz="1200">
              <a:latin typeface="Mada"/>
              <a:ea typeface="Mada"/>
              <a:cs typeface="Mada"/>
              <a:sym typeface="Mada"/>
            </a:endParaRPr>
          </a:p>
          <a:p>
            <a:pPr indent="0" lvl="0" marL="457200" rtl="0" algn="l">
              <a:spcBef>
                <a:spcPts val="0"/>
              </a:spcBef>
              <a:spcAft>
                <a:spcPts val="0"/>
              </a:spcAft>
              <a:buNone/>
            </a:pPr>
            <a:r>
              <a:rPr b="1" lang="ar" sz="1200">
                <a:latin typeface="Mada"/>
                <a:ea typeface="Mada"/>
                <a:cs typeface="Mada"/>
                <a:sym typeface="Mada"/>
              </a:rPr>
              <a:t>P. falciparum</a:t>
            </a:r>
            <a:r>
              <a:rPr lang="ar" sz="1200">
                <a:latin typeface="Mada"/>
                <a:ea typeface="Mada"/>
                <a:cs typeface="Mada"/>
                <a:sym typeface="Mada"/>
              </a:rPr>
              <a:t> infection.</a:t>
            </a:r>
            <a:endParaRPr sz="1200">
              <a:latin typeface="Mada"/>
              <a:ea typeface="Mada"/>
              <a:cs typeface="Mada"/>
              <a:sym typeface="Mada"/>
            </a:endParaRPr>
          </a:p>
        </p:txBody>
      </p:sp>
      <p:graphicFrame>
        <p:nvGraphicFramePr>
          <p:cNvPr id="405" name="Google Shape;405;p17"/>
          <p:cNvGraphicFramePr/>
          <p:nvPr/>
        </p:nvGraphicFramePr>
        <p:xfrm>
          <a:off x="354596" y="7084973"/>
          <a:ext cx="3000000" cy="3000000"/>
        </p:xfrm>
        <a:graphic>
          <a:graphicData uri="http://schemas.openxmlformats.org/drawingml/2006/table">
            <a:tbl>
              <a:tblPr>
                <a:noFill/>
                <a:tableStyleId>{C49ABDB0-552A-4FD8-9E24-51EB8CF8BB02}</a:tableStyleId>
              </a:tblPr>
              <a:tblGrid>
                <a:gridCol w="3083325"/>
                <a:gridCol w="1845200"/>
                <a:gridCol w="1788125"/>
              </a:tblGrid>
              <a:tr h="266500">
                <a:tc gridSpan="3">
                  <a:txBody>
                    <a:bodyPr/>
                    <a:lstStyle/>
                    <a:p>
                      <a:pPr indent="0" lvl="0" marL="0" rtl="0" algn="ctr">
                        <a:spcBef>
                          <a:spcPts val="0"/>
                        </a:spcBef>
                        <a:spcAft>
                          <a:spcPts val="0"/>
                        </a:spcAft>
                        <a:buNone/>
                      </a:pPr>
                      <a:r>
                        <a:rPr lang="ar" sz="1200">
                          <a:latin typeface="Mada"/>
                          <a:ea typeface="Mada"/>
                          <a:cs typeface="Mada"/>
                          <a:sym typeface="Mada"/>
                        </a:rPr>
                        <a:t>Differential diagnosis of malaria in acutely ill patients based on peripheral blood smear:</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2"/>
                    </a:solidFill>
                  </a:tcPr>
                </a:tc>
                <a:tc hMerge="1"/>
                <a:tc hMerge="1"/>
              </a:tr>
              <a:tr h="266500">
                <a:tc>
                  <a:txBody>
                    <a:bodyPr/>
                    <a:lstStyle/>
                    <a:p>
                      <a:pPr indent="0" lvl="0" marL="0" rtl="0" algn="ctr">
                        <a:spcBef>
                          <a:spcPts val="0"/>
                        </a:spcBef>
                        <a:spcAft>
                          <a:spcPts val="0"/>
                        </a:spcAft>
                        <a:buNone/>
                      </a:pPr>
                      <a:r>
                        <a:rPr b="1" lang="ar" sz="1200">
                          <a:latin typeface="Mada"/>
                          <a:ea typeface="Mada"/>
                          <a:cs typeface="Mada"/>
                          <a:sym typeface="Mada"/>
                        </a:rPr>
                        <a:t>Findings</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ar" sz="1200">
                          <a:latin typeface="Mada"/>
                          <a:ea typeface="Mada"/>
                          <a:cs typeface="Mada"/>
                          <a:sym typeface="Mada"/>
                        </a:rPr>
                        <a:t>P. Falciparum </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b="1" lang="ar" sz="1200">
                          <a:latin typeface="Mada"/>
                          <a:ea typeface="Mada"/>
                          <a:cs typeface="Mada"/>
                          <a:sym typeface="Mada"/>
                        </a:rPr>
                        <a:t>P. Vivax &amp; P. Ovale</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6"/>
                    </a:solidFill>
                  </a:tcPr>
                </a:tc>
              </a:tr>
              <a:tr h="266500">
                <a:tc>
                  <a:txBody>
                    <a:bodyPr/>
                    <a:lstStyle/>
                    <a:p>
                      <a:pPr indent="0" lvl="0" marL="0" rtl="0" algn="ctr">
                        <a:spcBef>
                          <a:spcPts val="0"/>
                        </a:spcBef>
                        <a:spcAft>
                          <a:spcPts val="0"/>
                        </a:spcAft>
                        <a:buNone/>
                      </a:pPr>
                      <a:r>
                        <a:rPr lang="ar" sz="1200">
                          <a:latin typeface="Mada"/>
                          <a:ea typeface="Mada"/>
                          <a:cs typeface="Mada"/>
                          <a:sym typeface="Mada"/>
                        </a:rPr>
                        <a:t>Multiple infected RBCs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Common</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Rare</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66500">
                <a:tc>
                  <a:txBody>
                    <a:bodyPr/>
                    <a:lstStyle/>
                    <a:p>
                      <a:pPr indent="0" lvl="0" marL="0" rtl="0" algn="ctr">
                        <a:spcBef>
                          <a:spcPts val="0"/>
                        </a:spcBef>
                        <a:spcAft>
                          <a:spcPts val="0"/>
                        </a:spcAft>
                        <a:buNone/>
                      </a:pPr>
                      <a:r>
                        <a:rPr lang="ar" sz="1200">
                          <a:latin typeface="Mada"/>
                          <a:ea typeface="Mada"/>
                          <a:cs typeface="Mada"/>
                          <a:sym typeface="Mada"/>
                        </a:rPr>
                        <a:t>Mature (trophozoite &amp; schizont) parasites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Absent</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Common </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66500">
                <a:tc>
                  <a:txBody>
                    <a:bodyPr/>
                    <a:lstStyle/>
                    <a:p>
                      <a:pPr indent="0" lvl="0" marL="0" rtl="0" algn="ctr">
                        <a:spcBef>
                          <a:spcPts val="0"/>
                        </a:spcBef>
                        <a:spcAft>
                          <a:spcPts val="0"/>
                        </a:spcAft>
                        <a:buNone/>
                      </a:pPr>
                      <a:r>
                        <a:rPr lang="ar" sz="1200">
                          <a:latin typeface="Mada"/>
                          <a:ea typeface="Mada"/>
                          <a:cs typeface="Mada"/>
                          <a:sym typeface="Mada"/>
                        </a:rPr>
                        <a:t>RBC enlargement with later parasite stages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Absent</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Common </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pic>
        <p:nvPicPr>
          <p:cNvPr id="406" name="Google Shape;406;p17"/>
          <p:cNvPicPr preferRelativeResize="0"/>
          <p:nvPr/>
        </p:nvPicPr>
        <p:blipFill rotWithShape="1">
          <a:blip r:embed="rId4">
            <a:alphaModFix/>
          </a:blip>
          <a:srcRect b="2705" l="1709" r="2238" t="5281"/>
          <a:stretch/>
        </p:blipFill>
        <p:spPr>
          <a:xfrm>
            <a:off x="5120825" y="5215150"/>
            <a:ext cx="2032050" cy="1372926"/>
          </a:xfrm>
          <a:prstGeom prst="rect">
            <a:avLst/>
          </a:prstGeom>
          <a:noFill/>
          <a:ln cap="flat" cmpd="sng" w="19050">
            <a:solidFill>
              <a:srgbClr val="B4A7D6"/>
            </a:solidFill>
            <a:prstDash val="solid"/>
            <a:round/>
            <a:headEnd len="sm" w="sm" type="none"/>
            <a:tailEnd len="sm" w="sm" type="none"/>
          </a:ln>
        </p:spPr>
      </p:pic>
      <p:sp>
        <p:nvSpPr>
          <p:cNvPr id="407" name="Google Shape;407;p17"/>
          <p:cNvSpPr txBox="1"/>
          <p:nvPr/>
        </p:nvSpPr>
        <p:spPr>
          <a:xfrm>
            <a:off x="1355300" y="0"/>
            <a:ext cx="5085300" cy="17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Malaria</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408" name="Google Shape;408;p17"/>
          <p:cNvSpPr txBox="1"/>
          <p:nvPr/>
        </p:nvSpPr>
        <p:spPr>
          <a:xfrm>
            <a:off x="2947250" y="3062250"/>
            <a:ext cx="1901400" cy="373800"/>
          </a:xfrm>
          <a:prstGeom prst="rect">
            <a:avLst/>
          </a:prstGeom>
          <a:noFill/>
          <a:ln cap="flat" cmpd="sng" w="9525">
            <a:solidFill>
              <a:schemeClr val="accent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999999"/>
                </a:solidFill>
                <a:latin typeface="Mada"/>
                <a:ea typeface="Mada"/>
                <a:cs typeface="Mada"/>
                <a:sym typeface="Mada"/>
              </a:rPr>
              <a:t>Extra from 437 dr slides</a:t>
            </a:r>
            <a:endParaRPr b="1" sz="1200">
              <a:solidFill>
                <a:srgbClr val="999999"/>
              </a:solidFill>
              <a:latin typeface="Mada"/>
              <a:ea typeface="Mada"/>
              <a:cs typeface="Mada"/>
              <a:sym typeface="Mada"/>
            </a:endParaRPr>
          </a:p>
        </p:txBody>
      </p:sp>
      <p:graphicFrame>
        <p:nvGraphicFramePr>
          <p:cNvPr id="409" name="Google Shape;409;p17"/>
          <p:cNvGraphicFramePr/>
          <p:nvPr/>
        </p:nvGraphicFramePr>
        <p:xfrm>
          <a:off x="381438" y="1813150"/>
          <a:ext cx="3000000" cy="3000000"/>
        </p:xfrm>
        <a:graphic>
          <a:graphicData uri="http://schemas.openxmlformats.org/drawingml/2006/table">
            <a:tbl>
              <a:tblPr>
                <a:noFill/>
                <a:tableStyleId>{C49ABDB0-552A-4FD8-9E24-51EB8CF8BB02}</a:tableStyleId>
              </a:tblPr>
              <a:tblGrid>
                <a:gridCol w="2265700"/>
                <a:gridCol w="2265700"/>
                <a:gridCol w="2265700"/>
              </a:tblGrid>
              <a:tr h="289200">
                <a:tc>
                  <a:txBody>
                    <a:bodyPr/>
                    <a:lstStyle/>
                    <a:p>
                      <a:pPr indent="0" lvl="0" marL="0" rtl="0" algn="ctr">
                        <a:lnSpc>
                          <a:spcPct val="100000"/>
                        </a:lnSpc>
                        <a:spcBef>
                          <a:spcPts val="0"/>
                        </a:spcBef>
                        <a:spcAft>
                          <a:spcPts val="0"/>
                        </a:spcAft>
                        <a:buNone/>
                      </a:pPr>
                      <a:r>
                        <a:rPr b="1" lang="ar" sz="1200">
                          <a:solidFill>
                            <a:srgbClr val="CC0000"/>
                          </a:solidFill>
                          <a:latin typeface="Mada"/>
                          <a:ea typeface="Mada"/>
                          <a:cs typeface="Mada"/>
                          <a:sym typeface="Mada"/>
                        </a:rPr>
                        <a:t>Thin and Thick films</a:t>
                      </a:r>
                      <a:r>
                        <a:rPr b="1" baseline="30000" lang="ar" sz="1200">
                          <a:solidFill>
                            <a:srgbClr val="CC0000"/>
                          </a:solidFill>
                          <a:latin typeface="Mada"/>
                          <a:ea typeface="Mada"/>
                          <a:cs typeface="Mada"/>
                          <a:sym typeface="Mada"/>
                        </a:rPr>
                        <a:t>1</a:t>
                      </a:r>
                      <a:endParaRPr>
                        <a:solidFill>
                          <a:srgbClr val="CC0000"/>
                        </a:solidFill>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ar" sz="1200">
                          <a:solidFill>
                            <a:schemeClr val="dk1"/>
                          </a:solidFill>
                          <a:latin typeface="Mada"/>
                          <a:ea typeface="Mada"/>
                          <a:cs typeface="Mada"/>
                          <a:sym typeface="Mada"/>
                        </a:rPr>
                        <a:t>Urea and Creatinine</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ar" sz="1200">
                          <a:solidFill>
                            <a:schemeClr val="dk1"/>
                          </a:solidFill>
                          <a:latin typeface="Mada"/>
                          <a:ea typeface="Mada"/>
                          <a:cs typeface="Mada"/>
                          <a:sym typeface="Mada"/>
                        </a:rPr>
                        <a:t>ABG</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289200">
                <a:tc>
                  <a:txBody>
                    <a:bodyPr/>
                    <a:lstStyle/>
                    <a:p>
                      <a:pPr indent="0" lvl="0" marL="0" rtl="0" algn="ctr">
                        <a:lnSpc>
                          <a:spcPct val="100000"/>
                        </a:lnSpc>
                        <a:spcBef>
                          <a:spcPts val="0"/>
                        </a:spcBef>
                        <a:spcAft>
                          <a:spcPts val="0"/>
                        </a:spcAft>
                        <a:buNone/>
                      </a:pPr>
                      <a:r>
                        <a:rPr b="1" lang="ar" sz="1200">
                          <a:solidFill>
                            <a:schemeClr val="dk1"/>
                          </a:solidFill>
                          <a:latin typeface="Mada"/>
                          <a:ea typeface="Mada"/>
                          <a:cs typeface="Mada"/>
                          <a:sym typeface="Mada"/>
                        </a:rPr>
                        <a:t>CBC, Coagulation profile</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rgbClr val="F3F3F3"/>
                    </a:solidFill>
                  </a:tcPr>
                </a:tc>
                <a:tc>
                  <a:txBody>
                    <a:bodyPr/>
                    <a:lstStyle/>
                    <a:p>
                      <a:pPr indent="0" lvl="0" marL="0" rtl="0" algn="ctr">
                        <a:lnSpc>
                          <a:spcPct val="100000"/>
                        </a:lnSpc>
                        <a:spcBef>
                          <a:spcPts val="0"/>
                        </a:spcBef>
                        <a:spcAft>
                          <a:spcPts val="0"/>
                        </a:spcAft>
                        <a:buNone/>
                      </a:pPr>
                      <a:r>
                        <a:rPr b="1" lang="ar" sz="1200">
                          <a:solidFill>
                            <a:schemeClr val="dk1"/>
                          </a:solidFill>
                          <a:latin typeface="Mada"/>
                          <a:ea typeface="Mada"/>
                          <a:cs typeface="Mada"/>
                          <a:sym typeface="Mada"/>
                        </a:rPr>
                        <a:t>LFT, Bilirubin </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rgbClr val="F3F3F3"/>
                    </a:solidFill>
                  </a:tcPr>
                </a:tc>
                <a:tc>
                  <a:txBody>
                    <a:bodyPr/>
                    <a:lstStyle/>
                    <a:p>
                      <a:pPr indent="0" lvl="0" marL="0" rtl="0" algn="ctr">
                        <a:lnSpc>
                          <a:spcPct val="100000"/>
                        </a:lnSpc>
                        <a:spcBef>
                          <a:spcPts val="0"/>
                        </a:spcBef>
                        <a:spcAft>
                          <a:spcPts val="0"/>
                        </a:spcAft>
                        <a:buNone/>
                      </a:pPr>
                      <a:r>
                        <a:rPr b="1" lang="ar" sz="1200">
                          <a:solidFill>
                            <a:schemeClr val="dk1"/>
                          </a:solidFill>
                          <a:latin typeface="Mada"/>
                          <a:ea typeface="Mada"/>
                          <a:cs typeface="Mada"/>
                          <a:sym typeface="Mada"/>
                        </a:rPr>
                        <a:t>CXR </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rgbClr val="F3F3F3"/>
                    </a:solidFill>
                  </a:tcPr>
                </a:tc>
              </a:tr>
              <a:tr h="289200">
                <a:tc>
                  <a:txBody>
                    <a:bodyPr/>
                    <a:lstStyle/>
                    <a:p>
                      <a:pPr indent="0" lvl="0" marL="0" rtl="0" algn="ctr">
                        <a:lnSpc>
                          <a:spcPct val="100000"/>
                        </a:lnSpc>
                        <a:spcBef>
                          <a:spcPts val="0"/>
                        </a:spcBef>
                        <a:spcAft>
                          <a:spcPts val="0"/>
                        </a:spcAft>
                        <a:buNone/>
                      </a:pPr>
                      <a:r>
                        <a:rPr b="1" lang="ar" sz="1200">
                          <a:solidFill>
                            <a:schemeClr val="dk1"/>
                          </a:solidFill>
                          <a:latin typeface="Mada"/>
                          <a:ea typeface="Mada"/>
                          <a:cs typeface="Mada"/>
                          <a:sym typeface="Mada"/>
                        </a:rPr>
                        <a:t>Random Blood glucose </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ar" sz="1200">
                          <a:solidFill>
                            <a:schemeClr val="dk1"/>
                          </a:solidFill>
                          <a:latin typeface="Mada"/>
                          <a:ea typeface="Mada"/>
                          <a:cs typeface="Mada"/>
                          <a:sym typeface="Mada"/>
                        </a:rPr>
                        <a:t>Lactic acid</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ar" sz="1200">
                          <a:solidFill>
                            <a:schemeClr val="dk1"/>
                          </a:solidFill>
                          <a:latin typeface="Mada"/>
                          <a:ea typeface="Mada"/>
                          <a:cs typeface="Mada"/>
                          <a:sym typeface="Mada"/>
                        </a:rPr>
                        <a:t>Urine analysis</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bl>
          </a:graphicData>
        </a:graphic>
      </p:graphicFrame>
      <p:sp>
        <p:nvSpPr>
          <p:cNvPr id="410" name="Google Shape;410;p17"/>
          <p:cNvSpPr txBox="1"/>
          <p:nvPr/>
        </p:nvSpPr>
        <p:spPr>
          <a:xfrm>
            <a:off x="-79175" y="9771625"/>
            <a:ext cx="7612800" cy="8676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0B5394"/>
              </a:buClr>
              <a:buSzPts val="900"/>
              <a:buFont typeface="Mada"/>
              <a:buAutoNum type="arabicPeriod"/>
            </a:pPr>
            <a:r>
              <a:rPr lang="ar" sz="900">
                <a:solidFill>
                  <a:srgbClr val="0B5394"/>
                </a:solidFill>
                <a:latin typeface="Mada"/>
                <a:ea typeface="Mada"/>
                <a:cs typeface="Mada"/>
                <a:sym typeface="Mada"/>
              </a:rPr>
              <a:t>In the </a:t>
            </a:r>
            <a:r>
              <a:rPr b="1" lang="ar" sz="900">
                <a:solidFill>
                  <a:srgbClr val="0B5394"/>
                </a:solidFill>
                <a:latin typeface="Mada"/>
                <a:ea typeface="Mada"/>
                <a:cs typeface="Mada"/>
                <a:sym typeface="Mada"/>
              </a:rPr>
              <a:t>thick</a:t>
            </a:r>
            <a:r>
              <a:rPr lang="ar" sz="900">
                <a:solidFill>
                  <a:srgbClr val="0B5394"/>
                </a:solidFill>
                <a:latin typeface="Mada"/>
                <a:ea typeface="Mada"/>
                <a:cs typeface="Mada"/>
                <a:sym typeface="Mada"/>
              </a:rPr>
              <a:t> film, erythrocytes are lysed, releasing </a:t>
            </a:r>
            <a:r>
              <a:rPr b="1" lang="ar" sz="900">
                <a:solidFill>
                  <a:srgbClr val="0B5394"/>
                </a:solidFill>
                <a:latin typeface="Mada"/>
                <a:ea typeface="Mada"/>
                <a:cs typeface="Mada"/>
                <a:sym typeface="Mada"/>
              </a:rPr>
              <a:t>all blood stages of the parasite</a:t>
            </a:r>
            <a:r>
              <a:rPr lang="ar" sz="900">
                <a:solidFill>
                  <a:srgbClr val="0B5394"/>
                </a:solidFill>
                <a:latin typeface="Mada"/>
                <a:ea typeface="Mada"/>
                <a:cs typeface="Mada"/>
                <a:sym typeface="Mada"/>
              </a:rPr>
              <a:t>. This, as well as the fact that more blood is used in thick films, </a:t>
            </a:r>
            <a:r>
              <a:rPr b="1" lang="ar" sz="900">
                <a:solidFill>
                  <a:srgbClr val="0B5394"/>
                </a:solidFill>
                <a:latin typeface="Mada"/>
                <a:ea typeface="Mada"/>
                <a:cs typeface="Mada"/>
                <a:sym typeface="Mada"/>
              </a:rPr>
              <a:t>facilitates the diagnosis of low-level parasitaemia</a:t>
            </a:r>
            <a:r>
              <a:rPr lang="ar" sz="900">
                <a:solidFill>
                  <a:srgbClr val="0B5394"/>
                </a:solidFill>
                <a:latin typeface="Mada"/>
                <a:ea typeface="Mada"/>
                <a:cs typeface="Mada"/>
                <a:sym typeface="Mada"/>
              </a:rPr>
              <a:t>. </a:t>
            </a:r>
            <a:endParaRPr sz="900">
              <a:solidFill>
                <a:srgbClr val="0B5394"/>
              </a:solidFill>
              <a:latin typeface="Mada"/>
              <a:ea typeface="Mada"/>
              <a:cs typeface="Mada"/>
              <a:sym typeface="Mada"/>
            </a:endParaRPr>
          </a:p>
          <a:p>
            <a:pPr indent="0" lvl="0" marL="457200" rtl="0" algn="l">
              <a:spcBef>
                <a:spcPts val="0"/>
              </a:spcBef>
              <a:spcAft>
                <a:spcPts val="0"/>
              </a:spcAft>
              <a:buNone/>
            </a:pPr>
            <a:r>
              <a:rPr lang="ar" sz="900">
                <a:solidFill>
                  <a:srgbClr val="0B5394"/>
                </a:solidFill>
                <a:latin typeface="Mada"/>
                <a:ea typeface="Mada"/>
                <a:cs typeface="Mada"/>
                <a:sym typeface="Mada"/>
              </a:rPr>
              <a:t>A </a:t>
            </a:r>
            <a:r>
              <a:rPr b="1" lang="ar" sz="900">
                <a:solidFill>
                  <a:srgbClr val="0B5394"/>
                </a:solidFill>
                <a:latin typeface="Mada"/>
                <a:ea typeface="Mada"/>
                <a:cs typeface="Mada"/>
                <a:sym typeface="Mada"/>
              </a:rPr>
              <a:t>thin</a:t>
            </a:r>
            <a:r>
              <a:rPr lang="ar" sz="900">
                <a:solidFill>
                  <a:srgbClr val="0B5394"/>
                </a:solidFill>
                <a:latin typeface="Mada"/>
                <a:ea typeface="Mada"/>
                <a:cs typeface="Mada"/>
                <a:sym typeface="Mada"/>
              </a:rPr>
              <a:t> film is essential to </a:t>
            </a:r>
            <a:r>
              <a:rPr b="1" lang="ar" sz="900">
                <a:solidFill>
                  <a:srgbClr val="0B5394"/>
                </a:solidFill>
                <a:latin typeface="Mada"/>
                <a:ea typeface="Mada"/>
                <a:cs typeface="Mada"/>
                <a:sym typeface="Mada"/>
              </a:rPr>
              <a:t>confirm</a:t>
            </a:r>
            <a:r>
              <a:rPr lang="ar" sz="900">
                <a:solidFill>
                  <a:srgbClr val="0B5394"/>
                </a:solidFill>
                <a:latin typeface="Mada"/>
                <a:ea typeface="Mada"/>
                <a:cs typeface="Mada"/>
                <a:sym typeface="Mada"/>
              </a:rPr>
              <a:t> the diagnosis, to </a:t>
            </a:r>
            <a:r>
              <a:rPr b="1" lang="ar" sz="900">
                <a:solidFill>
                  <a:srgbClr val="0B5394"/>
                </a:solidFill>
                <a:latin typeface="Mada"/>
                <a:ea typeface="Mada"/>
                <a:cs typeface="Mada"/>
                <a:sym typeface="Mada"/>
              </a:rPr>
              <a:t>identify the species</a:t>
            </a:r>
            <a:r>
              <a:rPr lang="ar" sz="900">
                <a:solidFill>
                  <a:srgbClr val="0B5394"/>
                </a:solidFill>
                <a:latin typeface="Mada"/>
                <a:ea typeface="Mada"/>
                <a:cs typeface="Mada"/>
                <a:sym typeface="Mada"/>
              </a:rPr>
              <a:t> of  parasite  and, in P. falciparum infections, to quantify the </a:t>
            </a:r>
            <a:r>
              <a:rPr b="1" lang="ar" sz="900">
                <a:solidFill>
                  <a:srgbClr val="0B5394"/>
                </a:solidFill>
                <a:latin typeface="Mada"/>
                <a:ea typeface="Mada"/>
                <a:cs typeface="Mada"/>
                <a:sym typeface="Mada"/>
              </a:rPr>
              <a:t>parasite load</a:t>
            </a:r>
            <a:r>
              <a:rPr lang="ar" sz="900">
                <a:solidFill>
                  <a:srgbClr val="0B5394"/>
                </a:solidFill>
                <a:latin typeface="Mada"/>
                <a:ea typeface="Mada"/>
                <a:cs typeface="Mada"/>
                <a:sym typeface="Mada"/>
              </a:rPr>
              <a:t> (by counting the percentage of infected erythrocytes).</a:t>
            </a:r>
            <a:endParaRPr sz="900">
              <a:solidFill>
                <a:srgbClr val="0B5394"/>
              </a:solidFill>
              <a:latin typeface="Mada"/>
              <a:ea typeface="Mada"/>
              <a:cs typeface="Mada"/>
              <a:sym typeface="Mada"/>
            </a:endParaRPr>
          </a:p>
        </p:txBody>
      </p:sp>
      <p:sp>
        <p:nvSpPr>
          <p:cNvPr id="411" name="Google Shape;411;p17"/>
          <p:cNvSpPr/>
          <p:nvPr/>
        </p:nvSpPr>
        <p:spPr>
          <a:xfrm>
            <a:off x="6609600" y="6899047"/>
            <a:ext cx="496800" cy="425100"/>
          </a:xfrm>
          <a:prstGeom prst="star5">
            <a:avLst>
              <a:gd fmla="val 19098" name="adj"/>
              <a:gd fmla="val 105146" name="hf"/>
              <a:gd fmla="val 110557" name="vf"/>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674EA7"/>
      </a:accent1>
      <a:accent2>
        <a:srgbClr val="8E7CC3"/>
      </a:accent2>
      <a:accent3>
        <a:srgbClr val="B4A7D6"/>
      </a:accent3>
      <a:accent4>
        <a:srgbClr val="E1DCEC"/>
      </a:accent4>
      <a:accent5>
        <a:srgbClr val="CEA320"/>
      </a:accent5>
      <a:accent6>
        <a:srgbClr val="D9D2E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