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showSpecialPlsOnTitleSld="0">
  <p:sldMasterIdLst>
    <p:sldMasterId id="2147483656"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Lst>
  <p:sldSz cy="10692000" cx="7560000"/>
  <p:notesSz cx="6858000" cy="9144000"/>
  <p:embeddedFontLst>
    <p:embeddedFont>
      <p:font typeface="Proxima Nova"/>
      <p:regular r:id="rId38"/>
      <p:bold r:id="rId39"/>
      <p:italic r:id="rId40"/>
      <p:boldItalic r:id="rId41"/>
    </p:embeddedFont>
    <p:embeddedFont>
      <p:font typeface="Pacifico"/>
      <p:regular r:id="rId42"/>
    </p:embeddedFont>
    <p:embeddedFont>
      <p:font typeface="Exo Thin"/>
      <p:bold r:id="rId43"/>
      <p:boldItalic r:id="rId44"/>
    </p:embeddedFont>
    <p:embeddedFont>
      <p:font typeface="Century Gothic"/>
      <p:regular r:id="rId45"/>
      <p:bold r:id="rId46"/>
      <p:italic r:id="rId47"/>
      <p:boldItalic r:id="rId48"/>
    </p:embeddedFont>
    <p:embeddedFont>
      <p:font typeface="Roboto"/>
      <p:regular r:id="rId49"/>
      <p:bold r:id="rId50"/>
      <p:italic r:id="rId51"/>
      <p:boldItalic r:id="rId52"/>
    </p:embeddedFont>
    <p:embeddedFont>
      <p:font typeface="Cabin"/>
      <p:regular r:id="rId53"/>
      <p:bold r:id="rId54"/>
      <p:italic r:id="rId55"/>
      <p:boldItalic r:id="rId56"/>
    </p:embeddedFont>
    <p:embeddedFont>
      <p:font typeface="Lato"/>
      <p:regular r:id="rId57"/>
      <p:bold r:id="rId58"/>
      <p:italic r:id="rId59"/>
      <p:boldItalic r:id="rId60"/>
    </p:embeddedFont>
    <p:embeddedFont>
      <p:font typeface="Mada"/>
      <p:regular r:id="rId61"/>
      <p:bold r:id="rId62"/>
    </p:embeddedFont>
    <p:embeddedFont>
      <p:font typeface="Life Savers"/>
      <p:regular r:id="rId63"/>
      <p:bold r:id="rId64"/>
    </p:embeddedFont>
    <p:embeddedFont>
      <p:font typeface="Mada Black"/>
      <p:bold r:id="rId65"/>
    </p:embeddedFont>
    <p:embeddedFont>
      <p:font typeface="Exo"/>
      <p:regular r:id="rId66"/>
      <p:bold r:id="rId67"/>
      <p:italic r:id="rId68"/>
      <p:boldItalic r:id="rId69"/>
    </p:embeddedFont>
    <p:embeddedFont>
      <p:font typeface="Merriweather"/>
      <p:regular r:id="rId70"/>
      <p:bold r:id="rId71"/>
      <p:italic r:id="rId72"/>
      <p:boldItalic r:id="rId73"/>
    </p:embeddedFont>
    <p:embeddedFont>
      <p:font typeface="Life Savers ExtraBold"/>
      <p:bold r:id="rId7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pos="4762">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60ABF50E-62AB-450F-9392-1785013A57F9}">
  <a:tblStyle styleId="{60ABF50E-62AB-450F-9392-1785013A57F9}"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713BFD48-CA08-48D8-A959-E3F2E6E701F6}" styleName="Table_1">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4762"/>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ProximaNova-italic.fntdata"/><Relationship Id="rId42" Type="http://schemas.openxmlformats.org/officeDocument/2006/relationships/font" Target="fonts/Pacifico-regular.fntdata"/><Relationship Id="rId41" Type="http://schemas.openxmlformats.org/officeDocument/2006/relationships/font" Target="fonts/ProximaNova-boldItalic.fntdata"/><Relationship Id="rId44" Type="http://schemas.openxmlformats.org/officeDocument/2006/relationships/font" Target="fonts/ExoThin-boldItalic.fntdata"/><Relationship Id="rId43" Type="http://schemas.openxmlformats.org/officeDocument/2006/relationships/font" Target="fonts/ExoThin-bold.fntdata"/><Relationship Id="rId46" Type="http://schemas.openxmlformats.org/officeDocument/2006/relationships/font" Target="fonts/CenturyGothic-bold.fntdata"/><Relationship Id="rId45" Type="http://schemas.openxmlformats.org/officeDocument/2006/relationships/font" Target="fonts/CenturyGothic-regular.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48" Type="http://schemas.openxmlformats.org/officeDocument/2006/relationships/font" Target="fonts/CenturyGothic-boldItalic.fntdata"/><Relationship Id="rId47" Type="http://schemas.openxmlformats.org/officeDocument/2006/relationships/font" Target="fonts/CenturyGothic-italic.fntdata"/><Relationship Id="rId49" Type="http://schemas.openxmlformats.org/officeDocument/2006/relationships/font" Target="fonts/Roboto-regular.fntdata"/><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73" Type="http://schemas.openxmlformats.org/officeDocument/2006/relationships/font" Target="fonts/Merriweather-boldItalic.fntdata"/><Relationship Id="rId72" Type="http://schemas.openxmlformats.org/officeDocument/2006/relationships/font" Target="fonts/Merriweather-italic.fntdata"/><Relationship Id="rId31" Type="http://schemas.openxmlformats.org/officeDocument/2006/relationships/slide" Target="slides/slide25.xml"/><Relationship Id="rId30" Type="http://schemas.openxmlformats.org/officeDocument/2006/relationships/slide" Target="slides/slide24.xml"/><Relationship Id="rId74" Type="http://schemas.openxmlformats.org/officeDocument/2006/relationships/font" Target="fonts/LifeSaversExtraBold-bold.fntdata"/><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71" Type="http://schemas.openxmlformats.org/officeDocument/2006/relationships/font" Target="fonts/Merriweather-bold.fntdata"/><Relationship Id="rId70" Type="http://schemas.openxmlformats.org/officeDocument/2006/relationships/font" Target="fonts/Merriweather-regular.fntdata"/><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font" Target="fonts/ProximaNova-bold.fntdata"/><Relationship Id="rId38" Type="http://schemas.openxmlformats.org/officeDocument/2006/relationships/font" Target="fonts/ProximaNova-regular.fntdata"/><Relationship Id="rId62" Type="http://schemas.openxmlformats.org/officeDocument/2006/relationships/font" Target="fonts/Mada-bold.fntdata"/><Relationship Id="rId61" Type="http://schemas.openxmlformats.org/officeDocument/2006/relationships/font" Target="fonts/Mada-regular.fntdata"/><Relationship Id="rId20" Type="http://schemas.openxmlformats.org/officeDocument/2006/relationships/slide" Target="slides/slide14.xml"/><Relationship Id="rId64" Type="http://schemas.openxmlformats.org/officeDocument/2006/relationships/font" Target="fonts/LifeSavers-bold.fntdata"/><Relationship Id="rId63" Type="http://schemas.openxmlformats.org/officeDocument/2006/relationships/font" Target="fonts/LifeSavers-regular.fntdata"/><Relationship Id="rId22" Type="http://schemas.openxmlformats.org/officeDocument/2006/relationships/slide" Target="slides/slide16.xml"/><Relationship Id="rId66" Type="http://schemas.openxmlformats.org/officeDocument/2006/relationships/font" Target="fonts/Exo-regular.fntdata"/><Relationship Id="rId21" Type="http://schemas.openxmlformats.org/officeDocument/2006/relationships/slide" Target="slides/slide15.xml"/><Relationship Id="rId65" Type="http://schemas.openxmlformats.org/officeDocument/2006/relationships/font" Target="fonts/MadaBlack-bold.fntdata"/><Relationship Id="rId24" Type="http://schemas.openxmlformats.org/officeDocument/2006/relationships/slide" Target="slides/slide18.xml"/><Relationship Id="rId68" Type="http://schemas.openxmlformats.org/officeDocument/2006/relationships/font" Target="fonts/Exo-italic.fntdata"/><Relationship Id="rId23" Type="http://schemas.openxmlformats.org/officeDocument/2006/relationships/slide" Target="slides/slide17.xml"/><Relationship Id="rId67" Type="http://schemas.openxmlformats.org/officeDocument/2006/relationships/font" Target="fonts/Exo-bold.fntdata"/><Relationship Id="rId60" Type="http://schemas.openxmlformats.org/officeDocument/2006/relationships/font" Target="fonts/Lato-boldItalic.fntdata"/><Relationship Id="rId26" Type="http://schemas.openxmlformats.org/officeDocument/2006/relationships/slide" Target="slides/slide20.xml"/><Relationship Id="rId25" Type="http://schemas.openxmlformats.org/officeDocument/2006/relationships/slide" Target="slides/slide19.xml"/><Relationship Id="rId69" Type="http://schemas.openxmlformats.org/officeDocument/2006/relationships/font" Target="fonts/Exo-boldItalic.fntdata"/><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font" Target="fonts/Roboto-italic.fntdata"/><Relationship Id="rId50" Type="http://schemas.openxmlformats.org/officeDocument/2006/relationships/font" Target="fonts/Roboto-bold.fntdata"/><Relationship Id="rId53" Type="http://schemas.openxmlformats.org/officeDocument/2006/relationships/font" Target="fonts/Cabin-regular.fntdata"/><Relationship Id="rId52" Type="http://schemas.openxmlformats.org/officeDocument/2006/relationships/font" Target="fonts/Roboto-boldItalic.fntdata"/><Relationship Id="rId11" Type="http://schemas.openxmlformats.org/officeDocument/2006/relationships/slide" Target="slides/slide5.xml"/><Relationship Id="rId55" Type="http://schemas.openxmlformats.org/officeDocument/2006/relationships/font" Target="fonts/Cabin-italic.fntdata"/><Relationship Id="rId10" Type="http://schemas.openxmlformats.org/officeDocument/2006/relationships/slide" Target="slides/slide4.xml"/><Relationship Id="rId54" Type="http://schemas.openxmlformats.org/officeDocument/2006/relationships/font" Target="fonts/Cabin-bold.fntdata"/><Relationship Id="rId13" Type="http://schemas.openxmlformats.org/officeDocument/2006/relationships/slide" Target="slides/slide7.xml"/><Relationship Id="rId57" Type="http://schemas.openxmlformats.org/officeDocument/2006/relationships/font" Target="fonts/Lato-regular.fntdata"/><Relationship Id="rId12" Type="http://schemas.openxmlformats.org/officeDocument/2006/relationships/slide" Target="slides/slide6.xml"/><Relationship Id="rId56" Type="http://schemas.openxmlformats.org/officeDocument/2006/relationships/font" Target="fonts/Cabin-boldItalic.fntdata"/><Relationship Id="rId15" Type="http://schemas.openxmlformats.org/officeDocument/2006/relationships/slide" Target="slides/slide9.xml"/><Relationship Id="rId59" Type="http://schemas.openxmlformats.org/officeDocument/2006/relationships/font" Target="fonts/Lato-italic.fntdata"/><Relationship Id="rId14" Type="http://schemas.openxmlformats.org/officeDocument/2006/relationships/slide" Target="slides/slide8.xml"/><Relationship Id="rId58" Type="http://schemas.openxmlformats.org/officeDocument/2006/relationships/font" Target="fonts/Lato-bold.fntdata"/><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 name="Shape 44"/>
        <p:cNvGrpSpPr/>
        <p:nvPr/>
      </p:nvGrpSpPr>
      <p:grpSpPr>
        <a:xfrm>
          <a:off x="0" y="0"/>
          <a:ext cx="0" cy="0"/>
          <a:chOff x="0" y="0"/>
          <a:chExt cx="0" cy="0"/>
        </a:xfrm>
      </p:grpSpPr>
      <p:sp>
        <p:nvSpPr>
          <p:cNvPr id="45" name="Google Shape;45;g7fdeacb97258a539_0: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46" name="Google Shape;46;g7fdeacb97258a539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5" name="Shape 275"/>
        <p:cNvGrpSpPr/>
        <p:nvPr/>
      </p:nvGrpSpPr>
      <p:grpSpPr>
        <a:xfrm>
          <a:off x="0" y="0"/>
          <a:ext cx="0" cy="0"/>
          <a:chOff x="0" y="0"/>
          <a:chExt cx="0" cy="0"/>
        </a:xfrm>
      </p:grpSpPr>
      <p:sp>
        <p:nvSpPr>
          <p:cNvPr id="276" name="Google Shape;276;gbd568de039_0_97: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277" name="Google Shape;277;gbd568de039_0_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0" name="Shape 340"/>
        <p:cNvGrpSpPr/>
        <p:nvPr/>
      </p:nvGrpSpPr>
      <p:grpSpPr>
        <a:xfrm>
          <a:off x="0" y="0"/>
          <a:ext cx="0" cy="0"/>
          <a:chOff x="0" y="0"/>
          <a:chExt cx="0" cy="0"/>
        </a:xfrm>
      </p:grpSpPr>
      <p:sp>
        <p:nvSpPr>
          <p:cNvPr id="341" name="Google Shape;341;gbd568de039_0_109: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342" name="Google Shape;342;gbd568de039_0_1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4" name="Shape 404"/>
        <p:cNvGrpSpPr/>
        <p:nvPr/>
      </p:nvGrpSpPr>
      <p:grpSpPr>
        <a:xfrm>
          <a:off x="0" y="0"/>
          <a:ext cx="0" cy="0"/>
          <a:chOff x="0" y="0"/>
          <a:chExt cx="0" cy="0"/>
        </a:xfrm>
      </p:grpSpPr>
      <p:sp>
        <p:nvSpPr>
          <p:cNvPr id="405" name="Google Shape;405;gc22642c21a_0_12: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406" name="Google Shape;406;gc22642c21a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6" name="Shape 456"/>
        <p:cNvGrpSpPr/>
        <p:nvPr/>
      </p:nvGrpSpPr>
      <p:grpSpPr>
        <a:xfrm>
          <a:off x="0" y="0"/>
          <a:ext cx="0" cy="0"/>
          <a:chOff x="0" y="0"/>
          <a:chExt cx="0" cy="0"/>
        </a:xfrm>
      </p:grpSpPr>
      <p:sp>
        <p:nvSpPr>
          <p:cNvPr id="457" name="Google Shape;457;gbd568de039_0_121: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458" name="Google Shape;458;gbd568de039_0_1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4" name="Shape 484"/>
        <p:cNvGrpSpPr/>
        <p:nvPr/>
      </p:nvGrpSpPr>
      <p:grpSpPr>
        <a:xfrm>
          <a:off x="0" y="0"/>
          <a:ext cx="0" cy="0"/>
          <a:chOff x="0" y="0"/>
          <a:chExt cx="0" cy="0"/>
        </a:xfrm>
      </p:grpSpPr>
      <p:sp>
        <p:nvSpPr>
          <p:cNvPr id="485" name="Google Shape;485;gc50a47fb98_0_137: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486" name="Google Shape;486;gc50a47fb98_0_1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7" name="Shape 507"/>
        <p:cNvGrpSpPr/>
        <p:nvPr/>
      </p:nvGrpSpPr>
      <p:grpSpPr>
        <a:xfrm>
          <a:off x="0" y="0"/>
          <a:ext cx="0" cy="0"/>
          <a:chOff x="0" y="0"/>
          <a:chExt cx="0" cy="0"/>
        </a:xfrm>
      </p:grpSpPr>
      <p:sp>
        <p:nvSpPr>
          <p:cNvPr id="508" name="Google Shape;508;gbd568de039_0_133: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509" name="Google Shape;509;gbd568de039_0_1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5" name="Shape 525"/>
        <p:cNvGrpSpPr/>
        <p:nvPr/>
      </p:nvGrpSpPr>
      <p:grpSpPr>
        <a:xfrm>
          <a:off x="0" y="0"/>
          <a:ext cx="0" cy="0"/>
          <a:chOff x="0" y="0"/>
          <a:chExt cx="0" cy="0"/>
        </a:xfrm>
      </p:grpSpPr>
      <p:sp>
        <p:nvSpPr>
          <p:cNvPr id="526" name="Google Shape;526;gbd568de039_0_169: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527" name="Google Shape;527;gbd568de039_0_1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3" name="Shape 553"/>
        <p:cNvGrpSpPr/>
        <p:nvPr/>
      </p:nvGrpSpPr>
      <p:grpSpPr>
        <a:xfrm>
          <a:off x="0" y="0"/>
          <a:ext cx="0" cy="0"/>
          <a:chOff x="0" y="0"/>
          <a:chExt cx="0" cy="0"/>
        </a:xfrm>
      </p:grpSpPr>
      <p:sp>
        <p:nvSpPr>
          <p:cNvPr id="554" name="Google Shape;554;gbe9f40a64a_0_74: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555" name="Google Shape;555;gbe9f40a64a_0_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00"/>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7" name="Shape 587"/>
        <p:cNvGrpSpPr/>
        <p:nvPr/>
      </p:nvGrpSpPr>
      <p:grpSpPr>
        <a:xfrm>
          <a:off x="0" y="0"/>
          <a:ext cx="0" cy="0"/>
          <a:chOff x="0" y="0"/>
          <a:chExt cx="0" cy="0"/>
        </a:xfrm>
      </p:grpSpPr>
      <p:sp>
        <p:nvSpPr>
          <p:cNvPr id="588" name="Google Shape;588;gc263068469_0_70: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589" name="Google Shape;589;gc263068469_0_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00"/>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5" name="Shape 615"/>
        <p:cNvGrpSpPr/>
        <p:nvPr/>
      </p:nvGrpSpPr>
      <p:grpSpPr>
        <a:xfrm>
          <a:off x="0" y="0"/>
          <a:ext cx="0" cy="0"/>
          <a:chOff x="0" y="0"/>
          <a:chExt cx="0" cy="0"/>
        </a:xfrm>
      </p:grpSpPr>
      <p:sp>
        <p:nvSpPr>
          <p:cNvPr id="616" name="Google Shape;616;gc263068469_0_114: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617" name="Google Shape;617;gc263068469_0_1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00"/>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 name="Shape 66"/>
        <p:cNvGrpSpPr/>
        <p:nvPr/>
      </p:nvGrpSpPr>
      <p:grpSpPr>
        <a:xfrm>
          <a:off x="0" y="0"/>
          <a:ext cx="0" cy="0"/>
          <a:chOff x="0" y="0"/>
          <a:chExt cx="0" cy="0"/>
        </a:xfrm>
      </p:grpSpPr>
      <p:sp>
        <p:nvSpPr>
          <p:cNvPr id="67" name="Google Shape;67;g8acb2141aa_0_0: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68" name="Google Shape;68;g8acb2141aa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1" name="Shape 641"/>
        <p:cNvGrpSpPr/>
        <p:nvPr/>
      </p:nvGrpSpPr>
      <p:grpSpPr>
        <a:xfrm>
          <a:off x="0" y="0"/>
          <a:ext cx="0" cy="0"/>
          <a:chOff x="0" y="0"/>
          <a:chExt cx="0" cy="0"/>
        </a:xfrm>
      </p:grpSpPr>
      <p:sp>
        <p:nvSpPr>
          <p:cNvPr id="642" name="Google Shape;642;gbd568de039_0_181: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643" name="Google Shape;643;gbd568de039_0_1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00"/>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5" name="Shape 655"/>
        <p:cNvGrpSpPr/>
        <p:nvPr/>
      </p:nvGrpSpPr>
      <p:grpSpPr>
        <a:xfrm>
          <a:off x="0" y="0"/>
          <a:ext cx="0" cy="0"/>
          <a:chOff x="0" y="0"/>
          <a:chExt cx="0" cy="0"/>
        </a:xfrm>
      </p:grpSpPr>
      <p:sp>
        <p:nvSpPr>
          <p:cNvPr id="656" name="Google Shape;656;gc1f5847677_0_214: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657" name="Google Shape;657;gc1f5847677_0_2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7" name="Shape 697"/>
        <p:cNvGrpSpPr/>
        <p:nvPr/>
      </p:nvGrpSpPr>
      <p:grpSpPr>
        <a:xfrm>
          <a:off x="0" y="0"/>
          <a:ext cx="0" cy="0"/>
          <a:chOff x="0" y="0"/>
          <a:chExt cx="0" cy="0"/>
        </a:xfrm>
      </p:grpSpPr>
      <p:sp>
        <p:nvSpPr>
          <p:cNvPr id="698" name="Google Shape;698;gc50a47fb98_0_184: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699" name="Google Shape;699;gc50a47fb98_0_1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2" name="Shape 742"/>
        <p:cNvGrpSpPr/>
        <p:nvPr/>
      </p:nvGrpSpPr>
      <p:grpSpPr>
        <a:xfrm>
          <a:off x="0" y="0"/>
          <a:ext cx="0" cy="0"/>
          <a:chOff x="0" y="0"/>
          <a:chExt cx="0" cy="0"/>
        </a:xfrm>
      </p:grpSpPr>
      <p:sp>
        <p:nvSpPr>
          <p:cNvPr id="743" name="Google Shape;743;gc1f5847677_0_307: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744" name="Google Shape;744;gc1f5847677_0_3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7" name="Shape 807"/>
        <p:cNvGrpSpPr/>
        <p:nvPr/>
      </p:nvGrpSpPr>
      <p:grpSpPr>
        <a:xfrm>
          <a:off x="0" y="0"/>
          <a:ext cx="0" cy="0"/>
          <a:chOff x="0" y="0"/>
          <a:chExt cx="0" cy="0"/>
        </a:xfrm>
      </p:grpSpPr>
      <p:sp>
        <p:nvSpPr>
          <p:cNvPr id="808" name="Google Shape;808;gbd568de039_0_205: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809" name="Google Shape;809;gbd568de039_0_2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9" name="Shape 839"/>
        <p:cNvGrpSpPr/>
        <p:nvPr/>
      </p:nvGrpSpPr>
      <p:grpSpPr>
        <a:xfrm>
          <a:off x="0" y="0"/>
          <a:ext cx="0" cy="0"/>
          <a:chOff x="0" y="0"/>
          <a:chExt cx="0" cy="0"/>
        </a:xfrm>
      </p:grpSpPr>
      <p:sp>
        <p:nvSpPr>
          <p:cNvPr id="840" name="Google Shape;840;gc15cbeb321_0_152: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841" name="Google Shape;841;gc15cbeb321_0_1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9" name="Shape 899"/>
        <p:cNvGrpSpPr/>
        <p:nvPr/>
      </p:nvGrpSpPr>
      <p:grpSpPr>
        <a:xfrm>
          <a:off x="0" y="0"/>
          <a:ext cx="0" cy="0"/>
          <a:chOff x="0" y="0"/>
          <a:chExt cx="0" cy="0"/>
        </a:xfrm>
      </p:grpSpPr>
      <p:sp>
        <p:nvSpPr>
          <p:cNvPr id="900" name="Google Shape;900;gc50a47fb98_0_516: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901" name="Google Shape;901;gc50a47fb98_0_5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8" name="Shape 1028"/>
        <p:cNvGrpSpPr/>
        <p:nvPr/>
      </p:nvGrpSpPr>
      <p:grpSpPr>
        <a:xfrm>
          <a:off x="0" y="0"/>
          <a:ext cx="0" cy="0"/>
          <a:chOff x="0" y="0"/>
          <a:chExt cx="0" cy="0"/>
        </a:xfrm>
      </p:grpSpPr>
      <p:sp>
        <p:nvSpPr>
          <p:cNvPr id="1029" name="Google Shape;1029;gbd568de039_0_217: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1030" name="Google Shape;1030;gbd568de039_0_2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0" name="Shape 1040"/>
        <p:cNvGrpSpPr/>
        <p:nvPr/>
      </p:nvGrpSpPr>
      <p:grpSpPr>
        <a:xfrm>
          <a:off x="0" y="0"/>
          <a:ext cx="0" cy="0"/>
          <a:chOff x="0" y="0"/>
          <a:chExt cx="0" cy="0"/>
        </a:xfrm>
      </p:grpSpPr>
      <p:sp>
        <p:nvSpPr>
          <p:cNvPr id="1041" name="Google Shape;1041;gbd568de039_0_229: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1042" name="Google Shape;1042;gbd568de039_0_2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8" name="Shape 1058"/>
        <p:cNvGrpSpPr/>
        <p:nvPr/>
      </p:nvGrpSpPr>
      <p:grpSpPr>
        <a:xfrm>
          <a:off x="0" y="0"/>
          <a:ext cx="0" cy="0"/>
          <a:chOff x="0" y="0"/>
          <a:chExt cx="0" cy="0"/>
        </a:xfrm>
      </p:grpSpPr>
      <p:sp>
        <p:nvSpPr>
          <p:cNvPr id="1059" name="Google Shape;1059;g3eec6bbc59d0dd94_30: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1060" name="Google Shape;1060;g3eec6bbc59d0dd94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 name="Shape 111"/>
        <p:cNvGrpSpPr/>
        <p:nvPr/>
      </p:nvGrpSpPr>
      <p:grpSpPr>
        <a:xfrm>
          <a:off x="0" y="0"/>
          <a:ext cx="0" cy="0"/>
          <a:chOff x="0" y="0"/>
          <a:chExt cx="0" cy="0"/>
        </a:xfrm>
      </p:grpSpPr>
      <p:sp>
        <p:nvSpPr>
          <p:cNvPr id="112" name="Google Shape;112;gc50a47fb98_0_0: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113" name="Google Shape;113;gc50a47fb98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4" name="Shape 1064"/>
        <p:cNvGrpSpPr/>
        <p:nvPr/>
      </p:nvGrpSpPr>
      <p:grpSpPr>
        <a:xfrm>
          <a:off x="0" y="0"/>
          <a:ext cx="0" cy="0"/>
          <a:chOff x="0" y="0"/>
          <a:chExt cx="0" cy="0"/>
        </a:xfrm>
      </p:grpSpPr>
      <p:sp>
        <p:nvSpPr>
          <p:cNvPr id="1065" name="Google Shape;1065;gbd568de039_0_638: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1066" name="Google Shape;1066;gbd568de039_0_6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4" name="Shape 1084"/>
        <p:cNvGrpSpPr/>
        <p:nvPr/>
      </p:nvGrpSpPr>
      <p:grpSpPr>
        <a:xfrm>
          <a:off x="0" y="0"/>
          <a:ext cx="0" cy="0"/>
          <a:chOff x="0" y="0"/>
          <a:chExt cx="0" cy="0"/>
        </a:xfrm>
      </p:grpSpPr>
      <p:sp>
        <p:nvSpPr>
          <p:cNvPr id="1085" name="Google Shape;1085;g7fdeacb97258a539_92: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1086" name="Google Shape;1086;g7fdeacb97258a539_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 name="Shape 139"/>
        <p:cNvGrpSpPr/>
        <p:nvPr/>
      </p:nvGrpSpPr>
      <p:grpSpPr>
        <a:xfrm>
          <a:off x="0" y="0"/>
          <a:ext cx="0" cy="0"/>
          <a:chOff x="0" y="0"/>
          <a:chExt cx="0" cy="0"/>
        </a:xfrm>
      </p:grpSpPr>
      <p:sp>
        <p:nvSpPr>
          <p:cNvPr id="140" name="Google Shape;140;gbd568de039_0_49: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141" name="Google Shape;141;gbd568de039_0_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 name="Shape 177"/>
        <p:cNvGrpSpPr/>
        <p:nvPr/>
      </p:nvGrpSpPr>
      <p:grpSpPr>
        <a:xfrm>
          <a:off x="0" y="0"/>
          <a:ext cx="0" cy="0"/>
          <a:chOff x="0" y="0"/>
          <a:chExt cx="0" cy="0"/>
        </a:xfrm>
      </p:grpSpPr>
      <p:sp>
        <p:nvSpPr>
          <p:cNvPr id="178" name="Google Shape;178;gbd568de039_0_61: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179" name="Google Shape;179;gbd568de039_0_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 name="Shape 193"/>
        <p:cNvGrpSpPr/>
        <p:nvPr/>
      </p:nvGrpSpPr>
      <p:grpSpPr>
        <a:xfrm>
          <a:off x="0" y="0"/>
          <a:ext cx="0" cy="0"/>
          <a:chOff x="0" y="0"/>
          <a:chExt cx="0" cy="0"/>
        </a:xfrm>
      </p:grpSpPr>
      <p:sp>
        <p:nvSpPr>
          <p:cNvPr id="194" name="Google Shape;194;g7794af016d1a4163_0: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195" name="Google Shape;195;g7794af016d1a4163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9" name="Shape 219"/>
        <p:cNvGrpSpPr/>
        <p:nvPr/>
      </p:nvGrpSpPr>
      <p:grpSpPr>
        <a:xfrm>
          <a:off x="0" y="0"/>
          <a:ext cx="0" cy="0"/>
          <a:chOff x="0" y="0"/>
          <a:chExt cx="0" cy="0"/>
        </a:xfrm>
      </p:grpSpPr>
      <p:sp>
        <p:nvSpPr>
          <p:cNvPr id="220" name="Google Shape;220;gc1f5847677_0_24: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221" name="Google Shape;221;gc1f5847677_0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 name="Shape 232"/>
        <p:cNvGrpSpPr/>
        <p:nvPr/>
      </p:nvGrpSpPr>
      <p:grpSpPr>
        <a:xfrm>
          <a:off x="0" y="0"/>
          <a:ext cx="0" cy="0"/>
          <a:chOff x="0" y="0"/>
          <a:chExt cx="0" cy="0"/>
        </a:xfrm>
      </p:grpSpPr>
      <p:sp>
        <p:nvSpPr>
          <p:cNvPr id="233" name="Google Shape;233;gbd568de039_0_85: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234" name="Google Shape;234;gbd568de039_0_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5" name="Shape 255"/>
        <p:cNvGrpSpPr/>
        <p:nvPr/>
      </p:nvGrpSpPr>
      <p:grpSpPr>
        <a:xfrm>
          <a:off x="0" y="0"/>
          <a:ext cx="0" cy="0"/>
          <a:chOff x="0" y="0"/>
          <a:chExt cx="0" cy="0"/>
        </a:xfrm>
      </p:grpSpPr>
      <p:sp>
        <p:nvSpPr>
          <p:cNvPr id="256" name="Google Shape;256;gc1f5847677_0_174: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257" name="Google Shape;257;gc1f5847677_0_1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idx="12" type="sldNum"/>
          </p:nvPr>
        </p:nvSpPr>
        <p:spPr>
          <a:xfrm>
            <a:off x="7106400" y="-68"/>
            <a:ext cx="453600" cy="562200"/>
          </a:xfrm>
          <a:prstGeom prst="rect">
            <a:avLst/>
          </a:prstGeom>
        </p:spPr>
        <p:txBody>
          <a:bodyPr anchorCtr="0" anchor="ctr" bIns="111700" lIns="111700" spcFirstLastPara="1" rIns="111700" wrap="square" tIns="111700">
            <a:noAutofit/>
          </a:bodyPr>
          <a:lstStyle>
            <a:lvl1pPr lvl="0">
              <a:buNone/>
              <a:defRPr sz="2500">
                <a:latin typeface="Exo"/>
                <a:ea typeface="Exo"/>
                <a:cs typeface="Exo"/>
                <a:sym typeface="Exo"/>
              </a:defRPr>
            </a:lvl1pPr>
            <a:lvl2pPr lvl="1">
              <a:buNone/>
              <a:defRPr sz="2500">
                <a:latin typeface="Exo"/>
                <a:ea typeface="Exo"/>
                <a:cs typeface="Exo"/>
                <a:sym typeface="Exo"/>
              </a:defRPr>
            </a:lvl2pPr>
            <a:lvl3pPr lvl="2">
              <a:buNone/>
              <a:defRPr sz="2500">
                <a:latin typeface="Exo"/>
                <a:ea typeface="Exo"/>
                <a:cs typeface="Exo"/>
                <a:sym typeface="Exo"/>
              </a:defRPr>
            </a:lvl3pPr>
            <a:lvl4pPr lvl="3">
              <a:buNone/>
              <a:defRPr sz="2500">
                <a:latin typeface="Exo"/>
                <a:ea typeface="Exo"/>
                <a:cs typeface="Exo"/>
                <a:sym typeface="Exo"/>
              </a:defRPr>
            </a:lvl4pPr>
            <a:lvl5pPr lvl="4">
              <a:buNone/>
              <a:defRPr sz="2500">
                <a:latin typeface="Exo"/>
                <a:ea typeface="Exo"/>
                <a:cs typeface="Exo"/>
                <a:sym typeface="Exo"/>
              </a:defRPr>
            </a:lvl5pPr>
            <a:lvl6pPr lvl="5">
              <a:buNone/>
              <a:defRPr sz="2500">
                <a:latin typeface="Exo"/>
                <a:ea typeface="Exo"/>
                <a:cs typeface="Exo"/>
                <a:sym typeface="Exo"/>
              </a:defRPr>
            </a:lvl6pPr>
            <a:lvl7pPr lvl="6">
              <a:buNone/>
              <a:defRPr sz="2500">
                <a:latin typeface="Exo"/>
                <a:ea typeface="Exo"/>
                <a:cs typeface="Exo"/>
                <a:sym typeface="Exo"/>
              </a:defRPr>
            </a:lvl7pPr>
            <a:lvl8pPr lvl="7">
              <a:buNone/>
              <a:defRPr sz="2500">
                <a:latin typeface="Exo"/>
                <a:ea typeface="Exo"/>
                <a:cs typeface="Exo"/>
                <a:sym typeface="Exo"/>
              </a:defRPr>
            </a:lvl8pPr>
            <a:lvl9pPr lvl="8">
              <a:buNone/>
              <a:defRPr sz="2500">
                <a:latin typeface="Exo"/>
                <a:ea typeface="Exo"/>
                <a:cs typeface="Exo"/>
                <a:sym typeface="Exo"/>
              </a:defRPr>
            </a:lvl9pPr>
          </a:lstStyle>
          <a:p>
            <a:pPr indent="0" lvl="0" marL="0" rtl="0" algn="r">
              <a:spcBef>
                <a:spcPts val="0"/>
              </a:spcBef>
              <a:spcAft>
                <a:spcPts val="0"/>
              </a:spcAft>
              <a:buNone/>
            </a:pPr>
            <a:fld id="{00000000-1234-1234-1234-123412341234}" type="slidenum">
              <a:rPr lang="ar"/>
              <a:t>‹#›</a:t>
            </a:fld>
            <a:endParaRPr/>
          </a:p>
        </p:txBody>
      </p:sp>
      <p:sp>
        <p:nvSpPr>
          <p:cNvPr id="11" name="Google Shape;11;p2"/>
          <p:cNvSpPr/>
          <p:nvPr/>
        </p:nvSpPr>
        <p:spPr>
          <a:xfrm rot="-10799591">
            <a:off x="1747" y="382"/>
            <a:ext cx="7556400" cy="396000"/>
          </a:xfrm>
          <a:prstGeom prst="snip2SameRect">
            <a:avLst>
              <a:gd fmla="val 50000" name="adj1"/>
              <a:gd fmla="val 0" name="adj2"/>
            </a:avLst>
          </a:prstGeom>
          <a:solidFill>
            <a:schemeClr val="accent1"/>
          </a:solidFill>
          <a:ln>
            <a:noFill/>
          </a:ln>
          <a:effectLst>
            <a:outerShdw blurRad="57150" rotWithShape="0" algn="bl" dir="5400000" dist="19050">
              <a:srgbClr val="000000">
                <a:alpha val="50000"/>
              </a:srgbClr>
            </a:outerShdw>
          </a:effectLst>
        </p:spPr>
        <p:txBody>
          <a:bodyPr anchorCtr="0" anchor="ctr" bIns="232875" lIns="232875" spcFirstLastPara="1" rIns="232875" wrap="square" tIns="232875">
            <a:noAutofit/>
          </a:bodyPr>
          <a:lstStyle/>
          <a:p>
            <a:pPr indent="0" lvl="0" marL="0" rtl="0" algn="l">
              <a:spcBef>
                <a:spcPts val="0"/>
              </a:spcBef>
              <a:spcAft>
                <a:spcPts val="0"/>
              </a:spcAft>
              <a:buNone/>
            </a:pPr>
            <a:r>
              <a:t/>
            </a:r>
            <a:endParaRPr sz="3600"/>
          </a:p>
        </p:txBody>
      </p:sp>
      <p:sp>
        <p:nvSpPr>
          <p:cNvPr id="12" name="Google Shape;12;p2"/>
          <p:cNvSpPr/>
          <p:nvPr/>
        </p:nvSpPr>
        <p:spPr>
          <a:xfrm>
            <a:off x="-95250" y="847725"/>
            <a:ext cx="1677000" cy="503700"/>
          </a:xfrm>
          <a:prstGeom prst="roundRect">
            <a:avLst>
              <a:gd fmla="val 16667" name="adj"/>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 name="Google Shape;13;p2"/>
          <p:cNvSpPr/>
          <p:nvPr/>
        </p:nvSpPr>
        <p:spPr>
          <a:xfrm>
            <a:off x="-95252" y="1566127"/>
            <a:ext cx="1677000" cy="503700"/>
          </a:xfrm>
          <a:prstGeom prst="roundRect">
            <a:avLst>
              <a:gd fmla="val 16667" name="adj"/>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4" name="Shape 14"/>
        <p:cNvGrpSpPr/>
        <p:nvPr/>
      </p:nvGrpSpPr>
      <p:grpSpPr>
        <a:xfrm>
          <a:off x="0" y="0"/>
          <a:ext cx="0" cy="0"/>
          <a:chOff x="0" y="0"/>
          <a:chExt cx="0" cy="0"/>
        </a:xfrm>
      </p:grpSpPr>
      <p:sp>
        <p:nvSpPr>
          <p:cNvPr id="15" name="Google Shape;15;p3"/>
          <p:cNvSpPr/>
          <p:nvPr/>
        </p:nvSpPr>
        <p:spPr>
          <a:xfrm>
            <a:off x="7106400" y="0"/>
            <a:ext cx="453600" cy="562200"/>
          </a:xfrm>
          <a:prstGeom prst="rect">
            <a:avLst/>
          </a:prstGeom>
          <a:solidFill>
            <a:srgbClr val="B4A7D6"/>
          </a:solidFill>
          <a:ln cap="flat" cmpd="sng" w="9525">
            <a:solidFill>
              <a:srgbClr val="B4A7D6"/>
            </a:solidFill>
            <a:prstDash val="solid"/>
            <a:round/>
            <a:headEnd len="sm" w="sm" type="none"/>
            <a:tailEnd len="sm" w="sm" type="none"/>
          </a:ln>
        </p:spPr>
        <p:txBody>
          <a:bodyPr anchorCtr="0" anchor="ctr" bIns="232875" lIns="232875" spcFirstLastPara="1" rIns="232875" wrap="square" tIns="232875">
            <a:noAutofit/>
          </a:bodyPr>
          <a:lstStyle/>
          <a:p>
            <a:pPr indent="0" lvl="0" marL="0" rtl="0" algn="l">
              <a:spcBef>
                <a:spcPts val="0"/>
              </a:spcBef>
              <a:spcAft>
                <a:spcPts val="0"/>
              </a:spcAft>
              <a:buNone/>
            </a:pPr>
            <a:r>
              <a:t/>
            </a:r>
            <a:endParaRPr sz="3800">
              <a:solidFill>
                <a:srgbClr val="FFFFFF"/>
              </a:solidFill>
              <a:latin typeface="Exo Thin"/>
              <a:ea typeface="Exo Thin"/>
              <a:cs typeface="Exo Thin"/>
              <a:sym typeface="Exo Thin"/>
            </a:endParaRPr>
          </a:p>
        </p:txBody>
      </p:sp>
      <p:sp>
        <p:nvSpPr>
          <p:cNvPr id="16" name="Google Shape;16;p3"/>
          <p:cNvSpPr txBox="1"/>
          <p:nvPr>
            <p:ph idx="12" type="sldNum"/>
          </p:nvPr>
        </p:nvSpPr>
        <p:spPr>
          <a:xfrm>
            <a:off x="7106400" y="2"/>
            <a:ext cx="453600" cy="562200"/>
          </a:xfrm>
          <a:prstGeom prst="rect">
            <a:avLst/>
          </a:prstGeom>
          <a:solidFill>
            <a:schemeClr val="accent2"/>
          </a:solidFill>
          <a:ln>
            <a:noFill/>
          </a:ln>
        </p:spPr>
        <p:txBody>
          <a:bodyPr anchorCtr="0" anchor="ctr" bIns="111700" lIns="111700" spcFirstLastPara="1" rIns="111700" wrap="square" tIns="111700">
            <a:noAutofit/>
          </a:bodyPr>
          <a:lstStyle>
            <a:lvl1pPr lvl="0">
              <a:buNone/>
              <a:defRPr b="1" sz="1400">
                <a:solidFill>
                  <a:schemeClr val="lt1"/>
                </a:solidFill>
                <a:latin typeface="Exo"/>
                <a:ea typeface="Exo"/>
                <a:cs typeface="Exo"/>
                <a:sym typeface="Exo"/>
              </a:defRPr>
            </a:lvl1pPr>
            <a:lvl2pPr lvl="1">
              <a:buNone/>
              <a:defRPr b="1" sz="1400">
                <a:solidFill>
                  <a:schemeClr val="lt1"/>
                </a:solidFill>
                <a:latin typeface="Exo"/>
                <a:ea typeface="Exo"/>
                <a:cs typeface="Exo"/>
                <a:sym typeface="Exo"/>
              </a:defRPr>
            </a:lvl2pPr>
            <a:lvl3pPr lvl="2">
              <a:buNone/>
              <a:defRPr b="1" sz="1400">
                <a:solidFill>
                  <a:schemeClr val="lt1"/>
                </a:solidFill>
                <a:latin typeface="Exo"/>
                <a:ea typeface="Exo"/>
                <a:cs typeface="Exo"/>
                <a:sym typeface="Exo"/>
              </a:defRPr>
            </a:lvl3pPr>
            <a:lvl4pPr lvl="3">
              <a:buNone/>
              <a:defRPr b="1" sz="1400">
                <a:solidFill>
                  <a:schemeClr val="lt1"/>
                </a:solidFill>
                <a:latin typeface="Exo"/>
                <a:ea typeface="Exo"/>
                <a:cs typeface="Exo"/>
                <a:sym typeface="Exo"/>
              </a:defRPr>
            </a:lvl4pPr>
            <a:lvl5pPr lvl="4">
              <a:buNone/>
              <a:defRPr b="1" sz="1400">
                <a:solidFill>
                  <a:schemeClr val="lt1"/>
                </a:solidFill>
                <a:latin typeface="Exo"/>
                <a:ea typeface="Exo"/>
                <a:cs typeface="Exo"/>
                <a:sym typeface="Exo"/>
              </a:defRPr>
            </a:lvl5pPr>
            <a:lvl6pPr lvl="5">
              <a:buNone/>
              <a:defRPr b="1" sz="1400">
                <a:solidFill>
                  <a:schemeClr val="lt1"/>
                </a:solidFill>
                <a:latin typeface="Exo"/>
                <a:ea typeface="Exo"/>
                <a:cs typeface="Exo"/>
                <a:sym typeface="Exo"/>
              </a:defRPr>
            </a:lvl6pPr>
            <a:lvl7pPr lvl="6">
              <a:buNone/>
              <a:defRPr b="1" sz="1400">
                <a:solidFill>
                  <a:schemeClr val="lt1"/>
                </a:solidFill>
                <a:latin typeface="Exo"/>
                <a:ea typeface="Exo"/>
                <a:cs typeface="Exo"/>
                <a:sym typeface="Exo"/>
              </a:defRPr>
            </a:lvl7pPr>
            <a:lvl8pPr lvl="7">
              <a:buNone/>
              <a:defRPr b="1" sz="1400">
                <a:solidFill>
                  <a:schemeClr val="lt1"/>
                </a:solidFill>
                <a:latin typeface="Exo"/>
                <a:ea typeface="Exo"/>
                <a:cs typeface="Exo"/>
                <a:sym typeface="Exo"/>
              </a:defRPr>
            </a:lvl8pPr>
            <a:lvl9pPr lvl="8">
              <a:buNone/>
              <a:defRPr b="1" sz="1400">
                <a:solidFill>
                  <a:schemeClr val="lt1"/>
                </a:solidFill>
                <a:latin typeface="Exo"/>
                <a:ea typeface="Exo"/>
                <a:cs typeface="Exo"/>
                <a:sym typeface="Exo"/>
              </a:defRPr>
            </a:lvl9pPr>
          </a:lstStyle>
          <a:p>
            <a:pPr indent="0" lvl="0" marL="0" rtl="0" algn="r">
              <a:spcBef>
                <a:spcPts val="0"/>
              </a:spcBef>
              <a:spcAft>
                <a:spcPts val="0"/>
              </a:spcAft>
              <a:buNone/>
            </a:pPr>
            <a:fld id="{00000000-1234-1234-1234-123412341234}" type="slidenum">
              <a:rPr lang="ar"/>
              <a:t>‹#›</a:t>
            </a:fld>
            <a:endParaRPr/>
          </a:p>
        </p:txBody>
      </p:sp>
      <p:sp>
        <p:nvSpPr>
          <p:cNvPr id="17" name="Google Shape;17;p3"/>
          <p:cNvSpPr txBox="1"/>
          <p:nvPr>
            <p:ph type="title"/>
          </p:nvPr>
        </p:nvSpPr>
        <p:spPr>
          <a:xfrm>
            <a:off x="257705" y="4471058"/>
            <a:ext cx="7044900" cy="1749600"/>
          </a:xfrm>
          <a:prstGeom prst="rect">
            <a:avLst/>
          </a:prstGeom>
        </p:spPr>
        <p:txBody>
          <a:bodyPr anchorCtr="0" anchor="ctr" bIns="111700" lIns="111700" spcFirstLastPara="1" rIns="111700" wrap="square" tIns="111700">
            <a:noAutofit/>
          </a:bodyPr>
          <a:lstStyle>
            <a:lvl1pPr lvl="0" algn="ctr">
              <a:spcBef>
                <a:spcPts val="0"/>
              </a:spcBef>
              <a:spcAft>
                <a:spcPts val="0"/>
              </a:spcAft>
              <a:buSzPts val="4300"/>
              <a:buNone/>
              <a:defRPr sz="4300"/>
            </a:lvl1pPr>
            <a:lvl2pPr lvl="1" algn="ctr">
              <a:spcBef>
                <a:spcPts val="0"/>
              </a:spcBef>
              <a:spcAft>
                <a:spcPts val="0"/>
              </a:spcAft>
              <a:buSzPts val="4300"/>
              <a:buNone/>
              <a:defRPr sz="4300"/>
            </a:lvl2pPr>
            <a:lvl3pPr lvl="2" algn="ctr">
              <a:spcBef>
                <a:spcPts val="0"/>
              </a:spcBef>
              <a:spcAft>
                <a:spcPts val="0"/>
              </a:spcAft>
              <a:buSzPts val="4300"/>
              <a:buNone/>
              <a:defRPr sz="4300"/>
            </a:lvl3pPr>
            <a:lvl4pPr lvl="3" algn="ctr">
              <a:spcBef>
                <a:spcPts val="0"/>
              </a:spcBef>
              <a:spcAft>
                <a:spcPts val="0"/>
              </a:spcAft>
              <a:buSzPts val="4300"/>
              <a:buNone/>
              <a:defRPr sz="4300"/>
            </a:lvl4pPr>
            <a:lvl5pPr lvl="4" algn="ctr">
              <a:spcBef>
                <a:spcPts val="0"/>
              </a:spcBef>
              <a:spcAft>
                <a:spcPts val="0"/>
              </a:spcAft>
              <a:buSzPts val="4300"/>
              <a:buNone/>
              <a:defRPr sz="4300"/>
            </a:lvl5pPr>
            <a:lvl6pPr lvl="5" algn="ctr">
              <a:spcBef>
                <a:spcPts val="0"/>
              </a:spcBef>
              <a:spcAft>
                <a:spcPts val="0"/>
              </a:spcAft>
              <a:buSzPts val="4300"/>
              <a:buNone/>
              <a:defRPr sz="4300"/>
            </a:lvl6pPr>
            <a:lvl7pPr lvl="6" algn="ctr">
              <a:spcBef>
                <a:spcPts val="0"/>
              </a:spcBef>
              <a:spcAft>
                <a:spcPts val="0"/>
              </a:spcAft>
              <a:buSzPts val="4300"/>
              <a:buNone/>
              <a:defRPr sz="4300"/>
            </a:lvl7pPr>
            <a:lvl8pPr lvl="7" algn="ctr">
              <a:spcBef>
                <a:spcPts val="0"/>
              </a:spcBef>
              <a:spcAft>
                <a:spcPts val="0"/>
              </a:spcAft>
              <a:buSzPts val="4300"/>
              <a:buNone/>
              <a:defRPr sz="4300"/>
            </a:lvl8pPr>
            <a:lvl9pPr lvl="8" algn="ctr">
              <a:spcBef>
                <a:spcPts val="0"/>
              </a:spcBef>
              <a:spcAft>
                <a:spcPts val="0"/>
              </a:spcAft>
              <a:buSzPts val="4300"/>
              <a:buNone/>
              <a:defRPr sz="4300"/>
            </a:lvl9pPr>
          </a:lstStyle>
          <a:p/>
        </p:txBody>
      </p:sp>
      <p:cxnSp>
        <p:nvCxnSpPr>
          <p:cNvPr id="18" name="Google Shape;18;p3"/>
          <p:cNvCxnSpPr/>
          <p:nvPr/>
        </p:nvCxnSpPr>
        <p:spPr>
          <a:xfrm flipH="1" rot="10800000">
            <a:off x="1355300" y="588250"/>
            <a:ext cx="4827000" cy="12000"/>
          </a:xfrm>
          <a:prstGeom prst="straightConnector1">
            <a:avLst/>
          </a:prstGeom>
          <a:noFill/>
          <a:ln cap="flat" cmpd="sng" w="38100">
            <a:solidFill>
              <a:schemeClr val="accent1"/>
            </a:solidFill>
            <a:prstDash val="solid"/>
            <a:round/>
            <a:headEnd len="med" w="med" type="diamond"/>
            <a:tailEnd len="med" w="med" type="diamond"/>
          </a:ln>
        </p:spPr>
      </p:cxnSp>
      <p:cxnSp>
        <p:nvCxnSpPr>
          <p:cNvPr id="19" name="Google Shape;19;p3"/>
          <p:cNvCxnSpPr/>
          <p:nvPr/>
        </p:nvCxnSpPr>
        <p:spPr>
          <a:xfrm rot="10800000">
            <a:off x="8900" y="9773450"/>
            <a:ext cx="7612800" cy="0"/>
          </a:xfrm>
          <a:prstGeom prst="straightConnector1">
            <a:avLst/>
          </a:prstGeom>
          <a:noFill/>
          <a:ln cap="flat" cmpd="sng" w="28575">
            <a:solidFill>
              <a:schemeClr val="accent3"/>
            </a:solidFill>
            <a:prstDash val="dot"/>
            <a:round/>
            <a:headEnd len="med" w="med" type="none"/>
            <a:tailEnd len="med" w="med" type="none"/>
          </a:ln>
        </p:spPr>
      </p:cxn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0" name="Shape 20"/>
        <p:cNvGrpSpPr/>
        <p:nvPr/>
      </p:nvGrpSpPr>
      <p:grpSpPr>
        <a:xfrm>
          <a:off x="0" y="0"/>
          <a:ext cx="0" cy="0"/>
          <a:chOff x="0" y="0"/>
          <a:chExt cx="0" cy="0"/>
        </a:xfrm>
      </p:grpSpPr>
      <p:sp>
        <p:nvSpPr>
          <p:cNvPr id="21" name="Google Shape;21;p4"/>
          <p:cNvSpPr txBox="1"/>
          <p:nvPr>
            <p:ph type="title"/>
          </p:nvPr>
        </p:nvSpPr>
        <p:spPr>
          <a:xfrm>
            <a:off x="257705" y="925091"/>
            <a:ext cx="7044900" cy="1190700"/>
          </a:xfrm>
          <a:prstGeom prst="rect">
            <a:avLst/>
          </a:prstGeom>
        </p:spPr>
        <p:txBody>
          <a:bodyPr anchorCtr="0" anchor="t" bIns="111700" lIns="111700" spcFirstLastPara="1" rIns="111700" wrap="square" tIns="111700">
            <a:noAutofit/>
          </a:bodyPr>
          <a:lstStyle>
            <a:lvl1pPr lvl="0">
              <a:spcBef>
                <a:spcPts val="0"/>
              </a:spcBef>
              <a:spcAft>
                <a:spcPts val="0"/>
              </a:spcAft>
              <a:buSzPts val="3300"/>
              <a:buNone/>
              <a:defRPr/>
            </a:lvl1pPr>
            <a:lvl2pPr lvl="1">
              <a:spcBef>
                <a:spcPts val="0"/>
              </a:spcBef>
              <a:spcAft>
                <a:spcPts val="0"/>
              </a:spcAft>
              <a:buSzPts val="3300"/>
              <a:buNone/>
              <a:defRPr/>
            </a:lvl2pPr>
            <a:lvl3pPr lvl="2">
              <a:spcBef>
                <a:spcPts val="0"/>
              </a:spcBef>
              <a:spcAft>
                <a:spcPts val="0"/>
              </a:spcAft>
              <a:buSzPts val="3300"/>
              <a:buNone/>
              <a:defRPr/>
            </a:lvl3pPr>
            <a:lvl4pPr lvl="3">
              <a:spcBef>
                <a:spcPts val="0"/>
              </a:spcBef>
              <a:spcAft>
                <a:spcPts val="0"/>
              </a:spcAft>
              <a:buSzPts val="3300"/>
              <a:buNone/>
              <a:defRPr/>
            </a:lvl4pPr>
            <a:lvl5pPr lvl="4">
              <a:spcBef>
                <a:spcPts val="0"/>
              </a:spcBef>
              <a:spcAft>
                <a:spcPts val="0"/>
              </a:spcAft>
              <a:buSzPts val="3300"/>
              <a:buNone/>
              <a:defRPr/>
            </a:lvl5pPr>
            <a:lvl6pPr lvl="5">
              <a:spcBef>
                <a:spcPts val="0"/>
              </a:spcBef>
              <a:spcAft>
                <a:spcPts val="0"/>
              </a:spcAft>
              <a:buSzPts val="3300"/>
              <a:buNone/>
              <a:defRPr/>
            </a:lvl6pPr>
            <a:lvl7pPr lvl="6">
              <a:spcBef>
                <a:spcPts val="0"/>
              </a:spcBef>
              <a:spcAft>
                <a:spcPts val="0"/>
              </a:spcAft>
              <a:buSzPts val="3300"/>
              <a:buNone/>
              <a:defRPr/>
            </a:lvl7pPr>
            <a:lvl8pPr lvl="7">
              <a:spcBef>
                <a:spcPts val="0"/>
              </a:spcBef>
              <a:spcAft>
                <a:spcPts val="0"/>
              </a:spcAft>
              <a:buSzPts val="3300"/>
              <a:buNone/>
              <a:defRPr/>
            </a:lvl8pPr>
            <a:lvl9pPr lvl="8">
              <a:spcBef>
                <a:spcPts val="0"/>
              </a:spcBef>
              <a:spcAft>
                <a:spcPts val="0"/>
              </a:spcAft>
              <a:buSzPts val="3300"/>
              <a:buNone/>
              <a:defRPr/>
            </a:lvl9pPr>
          </a:lstStyle>
          <a:p/>
        </p:txBody>
      </p:sp>
      <p:sp>
        <p:nvSpPr>
          <p:cNvPr id="22" name="Google Shape;22;p4"/>
          <p:cNvSpPr txBox="1"/>
          <p:nvPr>
            <p:ph idx="12" type="sldNum"/>
          </p:nvPr>
        </p:nvSpPr>
        <p:spPr>
          <a:xfrm>
            <a:off x="7004788" y="9693616"/>
            <a:ext cx="453600" cy="818100"/>
          </a:xfrm>
          <a:prstGeom prst="rect">
            <a:avLst/>
          </a:prstGeom>
        </p:spPr>
        <p:txBody>
          <a:bodyPr anchorCtr="0" anchor="ctr" bIns="111700" lIns="111700" spcFirstLastPara="1" rIns="111700" wrap="square" tIns="11170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ar"/>
              <a:t>‹#›</a:t>
            </a:fld>
            <a:endParaRPr/>
          </a:p>
        </p:txBody>
      </p:sp>
      <p:sp>
        <p:nvSpPr>
          <p:cNvPr id="23" name="Google Shape;23;p4"/>
          <p:cNvSpPr txBox="1"/>
          <p:nvPr>
            <p:ph idx="2" type="sldNum"/>
          </p:nvPr>
        </p:nvSpPr>
        <p:spPr>
          <a:xfrm>
            <a:off x="7106400" y="2"/>
            <a:ext cx="453600" cy="562200"/>
          </a:xfrm>
          <a:prstGeom prst="rect">
            <a:avLst/>
          </a:prstGeom>
          <a:solidFill>
            <a:schemeClr val="accent2"/>
          </a:solidFill>
          <a:ln>
            <a:noFill/>
          </a:ln>
        </p:spPr>
        <p:txBody>
          <a:bodyPr anchorCtr="0" anchor="ctr" bIns="111700" lIns="111700" spcFirstLastPara="1" rIns="111700" wrap="square" tIns="111700">
            <a:noAutofit/>
          </a:bodyPr>
          <a:lstStyle>
            <a:lvl1pPr lvl="0" rtl="0">
              <a:buNone/>
              <a:defRPr b="1" sz="1400">
                <a:solidFill>
                  <a:schemeClr val="lt1"/>
                </a:solidFill>
                <a:latin typeface="Exo"/>
                <a:ea typeface="Exo"/>
                <a:cs typeface="Exo"/>
                <a:sym typeface="Exo"/>
              </a:defRPr>
            </a:lvl1pPr>
            <a:lvl2pPr lvl="1" rtl="0">
              <a:buNone/>
              <a:defRPr b="1" sz="1400">
                <a:solidFill>
                  <a:schemeClr val="lt1"/>
                </a:solidFill>
                <a:latin typeface="Exo"/>
                <a:ea typeface="Exo"/>
                <a:cs typeface="Exo"/>
                <a:sym typeface="Exo"/>
              </a:defRPr>
            </a:lvl2pPr>
            <a:lvl3pPr lvl="2" rtl="0">
              <a:buNone/>
              <a:defRPr b="1" sz="1400">
                <a:solidFill>
                  <a:schemeClr val="lt1"/>
                </a:solidFill>
                <a:latin typeface="Exo"/>
                <a:ea typeface="Exo"/>
                <a:cs typeface="Exo"/>
                <a:sym typeface="Exo"/>
              </a:defRPr>
            </a:lvl3pPr>
            <a:lvl4pPr lvl="3" rtl="0">
              <a:buNone/>
              <a:defRPr b="1" sz="1400">
                <a:solidFill>
                  <a:schemeClr val="lt1"/>
                </a:solidFill>
                <a:latin typeface="Exo"/>
                <a:ea typeface="Exo"/>
                <a:cs typeface="Exo"/>
                <a:sym typeface="Exo"/>
              </a:defRPr>
            </a:lvl4pPr>
            <a:lvl5pPr lvl="4" rtl="0">
              <a:buNone/>
              <a:defRPr b="1" sz="1400">
                <a:solidFill>
                  <a:schemeClr val="lt1"/>
                </a:solidFill>
                <a:latin typeface="Exo"/>
                <a:ea typeface="Exo"/>
                <a:cs typeface="Exo"/>
                <a:sym typeface="Exo"/>
              </a:defRPr>
            </a:lvl5pPr>
            <a:lvl6pPr lvl="5" rtl="0">
              <a:buNone/>
              <a:defRPr b="1" sz="1400">
                <a:solidFill>
                  <a:schemeClr val="lt1"/>
                </a:solidFill>
                <a:latin typeface="Exo"/>
                <a:ea typeface="Exo"/>
                <a:cs typeface="Exo"/>
                <a:sym typeface="Exo"/>
              </a:defRPr>
            </a:lvl6pPr>
            <a:lvl7pPr lvl="6" rtl="0">
              <a:buNone/>
              <a:defRPr b="1" sz="1400">
                <a:solidFill>
                  <a:schemeClr val="lt1"/>
                </a:solidFill>
                <a:latin typeface="Exo"/>
                <a:ea typeface="Exo"/>
                <a:cs typeface="Exo"/>
                <a:sym typeface="Exo"/>
              </a:defRPr>
            </a:lvl7pPr>
            <a:lvl8pPr lvl="7" rtl="0">
              <a:buNone/>
              <a:defRPr b="1" sz="1400">
                <a:solidFill>
                  <a:schemeClr val="lt1"/>
                </a:solidFill>
                <a:latin typeface="Exo"/>
                <a:ea typeface="Exo"/>
                <a:cs typeface="Exo"/>
                <a:sym typeface="Exo"/>
              </a:defRPr>
            </a:lvl8pPr>
            <a:lvl9pPr lvl="8" rtl="0">
              <a:buNone/>
              <a:defRPr b="1" sz="1400">
                <a:solidFill>
                  <a:schemeClr val="lt1"/>
                </a:solidFill>
                <a:latin typeface="Exo"/>
                <a:ea typeface="Exo"/>
                <a:cs typeface="Exo"/>
                <a:sym typeface="Exo"/>
              </a:defRPr>
            </a:lvl9pPr>
          </a:lstStyle>
          <a:p>
            <a:pPr indent="0" lvl="0" marL="0" rtl="0" algn="r">
              <a:spcBef>
                <a:spcPts val="0"/>
              </a:spcBef>
              <a:spcAft>
                <a:spcPts val="0"/>
              </a:spcAft>
              <a:buNone/>
            </a:pPr>
            <a:fld id="{00000000-1234-1234-1234-123412341234}" type="slidenum">
              <a:rPr lang="a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شرح 1">
  <p:cSld name="CAPTION_ONLY_1">
    <p:spTree>
      <p:nvGrpSpPr>
        <p:cNvPr id="24" name="Shape 24"/>
        <p:cNvGrpSpPr/>
        <p:nvPr/>
      </p:nvGrpSpPr>
      <p:grpSpPr>
        <a:xfrm>
          <a:off x="0" y="0"/>
          <a:ext cx="0" cy="0"/>
          <a:chOff x="0" y="0"/>
          <a:chExt cx="0" cy="0"/>
        </a:xfrm>
      </p:grpSpPr>
      <p:cxnSp>
        <p:nvCxnSpPr>
          <p:cNvPr id="25" name="Google Shape;25;p5"/>
          <p:cNvCxnSpPr/>
          <p:nvPr/>
        </p:nvCxnSpPr>
        <p:spPr>
          <a:xfrm flipH="1" rot="10800000">
            <a:off x="1355300" y="588250"/>
            <a:ext cx="4827000" cy="12000"/>
          </a:xfrm>
          <a:prstGeom prst="straightConnector1">
            <a:avLst/>
          </a:prstGeom>
          <a:noFill/>
          <a:ln cap="flat" cmpd="sng" w="38100">
            <a:solidFill>
              <a:schemeClr val="accent1"/>
            </a:solidFill>
            <a:prstDash val="solid"/>
            <a:round/>
            <a:headEnd len="med" w="med" type="diamond"/>
            <a:tailEnd len="med" w="med" type="diamond"/>
          </a:ln>
        </p:spPr>
      </p:cxnSp>
      <p:sp>
        <p:nvSpPr>
          <p:cNvPr id="26" name="Google Shape;26;p5"/>
          <p:cNvSpPr txBox="1"/>
          <p:nvPr/>
        </p:nvSpPr>
        <p:spPr>
          <a:xfrm>
            <a:off x="1355300" y="0"/>
            <a:ext cx="5085300" cy="412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sz="2600">
                <a:latin typeface="Mada"/>
                <a:ea typeface="Mada"/>
                <a:cs typeface="Mada"/>
                <a:sym typeface="Mada"/>
              </a:rPr>
              <a:t>Summary</a:t>
            </a:r>
            <a:endParaRPr b="1" sz="2600">
              <a:latin typeface="Mada"/>
              <a:ea typeface="Mada"/>
              <a:cs typeface="Mada"/>
              <a:sym typeface="Mada"/>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نقطة رئيسية 1">
  <p:cSld name="MAIN_POINT_1">
    <p:spTree>
      <p:nvGrpSpPr>
        <p:cNvPr id="27" name="Shape 27"/>
        <p:cNvGrpSpPr/>
        <p:nvPr/>
      </p:nvGrpSpPr>
      <p:grpSpPr>
        <a:xfrm>
          <a:off x="0" y="0"/>
          <a:ext cx="0" cy="0"/>
          <a:chOff x="0" y="0"/>
          <a:chExt cx="0" cy="0"/>
        </a:xfrm>
      </p:grpSpPr>
      <p:sp>
        <p:nvSpPr>
          <p:cNvPr id="28" name="Google Shape;28;p6"/>
          <p:cNvSpPr/>
          <p:nvPr/>
        </p:nvSpPr>
        <p:spPr>
          <a:xfrm flipH="1" rot="-273">
            <a:off x="-3463" y="10303462"/>
            <a:ext cx="7566900" cy="388200"/>
          </a:xfrm>
          <a:prstGeom prst="snip2SameRect">
            <a:avLst>
              <a:gd fmla="val 50000" name="adj1"/>
              <a:gd fmla="val 0" name="adj2"/>
            </a:avLst>
          </a:prstGeom>
          <a:solidFill>
            <a:schemeClr val="accent1"/>
          </a:solidFill>
          <a:ln>
            <a:noFill/>
          </a:ln>
          <a:effectLst>
            <a:outerShdw blurRad="57150" rotWithShape="0" algn="bl" dir="5400000" dist="19050">
              <a:srgbClr val="000000">
                <a:alpha val="50000"/>
              </a:srgbClr>
            </a:outerShdw>
          </a:effectLst>
        </p:spPr>
        <p:txBody>
          <a:bodyPr anchorCtr="0" anchor="ctr" bIns="91175" lIns="91175" spcFirstLastPara="1" rIns="91175" wrap="square" tIns="91175">
            <a:noAutofit/>
          </a:bodyPr>
          <a:lstStyle/>
          <a:p>
            <a:pPr indent="0" lvl="0" marL="0" marR="0" rtl="0" algn="l">
              <a:lnSpc>
                <a:spcPct val="100000"/>
              </a:lnSpc>
              <a:spcBef>
                <a:spcPts val="0"/>
              </a:spcBef>
              <a:spcAft>
                <a:spcPts val="0"/>
              </a:spcAft>
              <a:buNone/>
            </a:pPr>
            <a:r>
              <a:t/>
            </a:r>
            <a:endParaRPr sz="1400"/>
          </a:p>
        </p:txBody>
      </p:sp>
      <p:sp>
        <p:nvSpPr>
          <p:cNvPr id="29" name="Google Shape;29;p6"/>
          <p:cNvSpPr txBox="1"/>
          <p:nvPr/>
        </p:nvSpPr>
        <p:spPr>
          <a:xfrm>
            <a:off x="996329" y="105779"/>
            <a:ext cx="5569800" cy="646500"/>
          </a:xfrm>
          <a:prstGeom prst="rect">
            <a:avLst/>
          </a:prstGeom>
          <a:noFill/>
          <a:ln>
            <a:noFill/>
          </a:ln>
        </p:spPr>
        <p:txBody>
          <a:bodyPr anchorCtr="0" anchor="t" bIns="91175" lIns="91175" spcFirstLastPara="1" rIns="91175" wrap="square" tIns="91175">
            <a:noAutofit/>
          </a:bodyPr>
          <a:lstStyle/>
          <a:p>
            <a:pPr indent="0" lvl="0" marL="0" rtl="0" algn="ctr">
              <a:spcBef>
                <a:spcPts val="0"/>
              </a:spcBef>
              <a:spcAft>
                <a:spcPts val="0"/>
              </a:spcAft>
              <a:buNone/>
            </a:pPr>
            <a:r>
              <a:rPr b="1" lang="ar" sz="2500">
                <a:latin typeface="Mada"/>
                <a:ea typeface="Mada"/>
                <a:cs typeface="Mada"/>
                <a:sym typeface="Mada"/>
              </a:rPr>
              <a:t>Lecture Quiz</a:t>
            </a:r>
            <a:endParaRPr b="1" sz="2500">
              <a:latin typeface="Mada"/>
              <a:ea typeface="Mada"/>
              <a:cs typeface="Mada"/>
              <a:sym typeface="Mada"/>
            </a:endParaRPr>
          </a:p>
        </p:txBody>
      </p:sp>
      <p:cxnSp>
        <p:nvCxnSpPr>
          <p:cNvPr id="30" name="Google Shape;30;p6"/>
          <p:cNvCxnSpPr/>
          <p:nvPr/>
        </p:nvCxnSpPr>
        <p:spPr>
          <a:xfrm flipH="1" rot="10800000">
            <a:off x="1376930" y="663995"/>
            <a:ext cx="4808700" cy="12000"/>
          </a:xfrm>
          <a:prstGeom prst="straightConnector1">
            <a:avLst/>
          </a:prstGeom>
          <a:noFill/>
          <a:ln cap="flat" cmpd="sng" w="38100">
            <a:solidFill>
              <a:schemeClr val="accent1"/>
            </a:solidFill>
            <a:prstDash val="solid"/>
            <a:round/>
            <a:headEnd len="med" w="med" type="diamond"/>
            <a:tailEnd len="med" w="med" type="diamond"/>
          </a:ln>
        </p:spPr>
      </p:cxnSp>
      <p:sp>
        <p:nvSpPr>
          <p:cNvPr id="31" name="Google Shape;31;p6"/>
          <p:cNvSpPr/>
          <p:nvPr/>
        </p:nvSpPr>
        <p:spPr>
          <a:xfrm>
            <a:off x="138722" y="818449"/>
            <a:ext cx="7281000" cy="9207300"/>
          </a:xfrm>
          <a:prstGeom prst="rect">
            <a:avLst/>
          </a:prstGeom>
          <a:noFill/>
          <a:ln cap="flat" cmpd="sng" w="9525">
            <a:solidFill>
              <a:schemeClr val="accent3"/>
            </a:solidFill>
            <a:prstDash val="lgDash"/>
            <a:round/>
            <a:headEnd len="sm" w="sm" type="none"/>
            <a:tailEnd len="sm" w="sm" type="none"/>
          </a:ln>
        </p:spPr>
        <p:txBody>
          <a:bodyPr anchorCtr="0" anchor="ctr" bIns="91175" lIns="91175" spcFirstLastPara="1" rIns="91175" wrap="square" tIns="91175">
            <a:noAutofit/>
          </a:bodyPr>
          <a:lstStyle/>
          <a:p>
            <a:pPr indent="0" lvl="0" marL="0" rtl="0" algn="l">
              <a:spcBef>
                <a:spcPts val="0"/>
              </a:spcBef>
              <a:spcAft>
                <a:spcPts val="0"/>
              </a:spcAft>
              <a:buClr>
                <a:srgbClr val="000000"/>
              </a:buClr>
              <a:buSzPts val="1100"/>
              <a:buFont typeface="Arial"/>
              <a:buNone/>
            </a:pPr>
            <a:r>
              <a:t/>
            </a:r>
            <a:endParaRPr sz="800">
              <a:latin typeface="Cabin"/>
              <a:ea typeface="Cabin"/>
              <a:cs typeface="Cabin"/>
              <a:sym typeface="Cabin"/>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32" name="Shape 32"/>
        <p:cNvGrpSpPr/>
        <p:nvPr/>
      </p:nvGrpSpPr>
      <p:grpSpPr>
        <a:xfrm>
          <a:off x="0" y="0"/>
          <a:ext cx="0" cy="0"/>
          <a:chOff x="0" y="0"/>
          <a:chExt cx="0" cy="0"/>
        </a:xfrm>
      </p:grpSpPr>
      <p:sp>
        <p:nvSpPr>
          <p:cNvPr id="33" name="Google Shape;33;p7"/>
          <p:cNvSpPr txBox="1"/>
          <p:nvPr>
            <p:ph idx="12" type="sldNum"/>
          </p:nvPr>
        </p:nvSpPr>
        <p:spPr>
          <a:xfrm>
            <a:off x="7004788" y="9693616"/>
            <a:ext cx="453600" cy="818100"/>
          </a:xfrm>
          <a:prstGeom prst="rect">
            <a:avLst/>
          </a:prstGeom>
        </p:spPr>
        <p:txBody>
          <a:bodyPr anchorCtr="0" anchor="ctr" bIns="111700" lIns="111700" spcFirstLastPara="1" rIns="111700" wrap="square" tIns="11170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ar"/>
              <a:t>‹#›</a:t>
            </a:fld>
            <a:endParaRPr/>
          </a:p>
        </p:txBody>
      </p:sp>
      <p:sp>
        <p:nvSpPr>
          <p:cNvPr id="34" name="Google Shape;34;p7"/>
          <p:cNvSpPr/>
          <p:nvPr/>
        </p:nvSpPr>
        <p:spPr>
          <a:xfrm>
            <a:off x="-91200" y="-91200"/>
            <a:ext cx="7751100" cy="10896900"/>
          </a:xfrm>
          <a:prstGeom prst="rect">
            <a:avLst/>
          </a:prstGeom>
          <a:solidFill>
            <a:srgbClr val="B4A7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_POINT_2">
  <p:cSld name="MAIN_POINT_2">
    <p:spTree>
      <p:nvGrpSpPr>
        <p:cNvPr id="35" name="Shape 35"/>
        <p:cNvGrpSpPr/>
        <p:nvPr/>
      </p:nvGrpSpPr>
      <p:grpSpPr>
        <a:xfrm>
          <a:off x="0" y="0"/>
          <a:ext cx="0" cy="0"/>
          <a:chOff x="0" y="0"/>
          <a:chExt cx="0" cy="0"/>
        </a:xfrm>
      </p:grpSpPr>
      <p:sp>
        <p:nvSpPr>
          <p:cNvPr id="36" name="Google Shape;36;p8"/>
          <p:cNvSpPr/>
          <p:nvPr/>
        </p:nvSpPr>
        <p:spPr>
          <a:xfrm flipH="1" rot="-273">
            <a:off x="-3463" y="10303462"/>
            <a:ext cx="7566900" cy="388200"/>
          </a:xfrm>
          <a:prstGeom prst="snip2SameRect">
            <a:avLst>
              <a:gd fmla="val 50000" name="adj1"/>
              <a:gd fmla="val 0" name="adj2"/>
            </a:avLst>
          </a:prstGeom>
          <a:solidFill>
            <a:schemeClr val="accent1"/>
          </a:solidFill>
          <a:ln>
            <a:noFill/>
          </a:ln>
          <a:effectLst>
            <a:outerShdw blurRad="57150" rotWithShape="0" algn="bl" dir="5400000" dist="19050">
              <a:srgbClr val="000000">
                <a:alpha val="50000"/>
              </a:srgbClr>
            </a:outerShdw>
          </a:effectLst>
        </p:spPr>
        <p:txBody>
          <a:bodyPr anchorCtr="0" anchor="ctr" bIns="91175" lIns="91175" spcFirstLastPara="1" rIns="91175" wrap="square" tIns="91175">
            <a:noAutofit/>
          </a:bodyPr>
          <a:lstStyle/>
          <a:p>
            <a:pPr indent="0" lvl="0" marL="0" marR="0" rtl="0" algn="l">
              <a:lnSpc>
                <a:spcPct val="100000"/>
              </a:lnSpc>
              <a:spcBef>
                <a:spcPts val="0"/>
              </a:spcBef>
              <a:spcAft>
                <a:spcPts val="0"/>
              </a:spcAft>
              <a:buNone/>
            </a:pPr>
            <a:r>
              <a:t/>
            </a:r>
            <a:endParaRPr sz="1400"/>
          </a:p>
        </p:txBody>
      </p:sp>
      <p:sp>
        <p:nvSpPr>
          <p:cNvPr id="37" name="Google Shape;37;p8"/>
          <p:cNvSpPr txBox="1"/>
          <p:nvPr/>
        </p:nvSpPr>
        <p:spPr>
          <a:xfrm>
            <a:off x="996329" y="105779"/>
            <a:ext cx="5569800" cy="646500"/>
          </a:xfrm>
          <a:prstGeom prst="rect">
            <a:avLst/>
          </a:prstGeom>
          <a:noFill/>
          <a:ln>
            <a:noFill/>
          </a:ln>
        </p:spPr>
        <p:txBody>
          <a:bodyPr anchorCtr="0" anchor="t" bIns="91175" lIns="91175" spcFirstLastPara="1" rIns="91175" wrap="square" tIns="91175">
            <a:noAutofit/>
          </a:bodyPr>
          <a:lstStyle/>
          <a:p>
            <a:pPr indent="0" lvl="0" marL="0" rtl="0" algn="ctr">
              <a:spcBef>
                <a:spcPts val="0"/>
              </a:spcBef>
              <a:spcAft>
                <a:spcPts val="0"/>
              </a:spcAft>
              <a:buNone/>
            </a:pPr>
            <a:r>
              <a:rPr b="1" lang="ar" sz="2500">
                <a:latin typeface="Mada"/>
                <a:ea typeface="Mada"/>
                <a:cs typeface="Mada"/>
                <a:sym typeface="Mada"/>
              </a:rPr>
              <a:t>Lecture Quiz</a:t>
            </a:r>
            <a:endParaRPr b="1" sz="2500">
              <a:latin typeface="Mada"/>
              <a:ea typeface="Mada"/>
              <a:cs typeface="Mada"/>
              <a:sym typeface="Mada"/>
            </a:endParaRPr>
          </a:p>
        </p:txBody>
      </p:sp>
      <p:cxnSp>
        <p:nvCxnSpPr>
          <p:cNvPr id="38" name="Google Shape;38;p8"/>
          <p:cNvCxnSpPr/>
          <p:nvPr/>
        </p:nvCxnSpPr>
        <p:spPr>
          <a:xfrm flipH="1" rot="10800000">
            <a:off x="1376930" y="663995"/>
            <a:ext cx="4808700" cy="12000"/>
          </a:xfrm>
          <a:prstGeom prst="straightConnector1">
            <a:avLst/>
          </a:prstGeom>
          <a:noFill/>
          <a:ln cap="flat" cmpd="sng" w="38100">
            <a:solidFill>
              <a:schemeClr val="accent1"/>
            </a:solidFill>
            <a:prstDash val="solid"/>
            <a:round/>
            <a:headEnd len="med" w="med" type="diamond"/>
            <a:tailEnd len="med" w="med" type="diamond"/>
          </a:ln>
        </p:spPr>
      </p:cxnSp>
      <p:sp>
        <p:nvSpPr>
          <p:cNvPr id="39" name="Google Shape;39;p8"/>
          <p:cNvSpPr/>
          <p:nvPr/>
        </p:nvSpPr>
        <p:spPr>
          <a:xfrm>
            <a:off x="138722" y="818449"/>
            <a:ext cx="7281000" cy="9207300"/>
          </a:xfrm>
          <a:prstGeom prst="rect">
            <a:avLst/>
          </a:prstGeom>
          <a:noFill/>
          <a:ln cap="flat" cmpd="sng" w="9525">
            <a:solidFill>
              <a:schemeClr val="accent3"/>
            </a:solidFill>
            <a:prstDash val="lgDash"/>
            <a:round/>
            <a:headEnd len="sm" w="sm" type="none"/>
            <a:tailEnd len="sm" w="sm" type="none"/>
          </a:ln>
        </p:spPr>
        <p:txBody>
          <a:bodyPr anchorCtr="0" anchor="ctr" bIns="91175" lIns="91175" spcFirstLastPara="1" rIns="91175" wrap="square" tIns="91175">
            <a:noAutofit/>
          </a:bodyPr>
          <a:lstStyle/>
          <a:p>
            <a:pPr indent="0" lvl="0" marL="0" rtl="0" algn="l">
              <a:spcBef>
                <a:spcPts val="0"/>
              </a:spcBef>
              <a:spcAft>
                <a:spcPts val="0"/>
              </a:spcAft>
              <a:buClr>
                <a:srgbClr val="000000"/>
              </a:buClr>
              <a:buSzPts val="1100"/>
              <a:buFont typeface="Arial"/>
              <a:buNone/>
            </a:pPr>
            <a:r>
              <a:t/>
            </a:r>
            <a:endParaRPr sz="800">
              <a:latin typeface="Cabin"/>
              <a:ea typeface="Cabin"/>
              <a:cs typeface="Cabin"/>
              <a:sym typeface="Cabin"/>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شريحة العنوان 1">
  <p:cSld name="TITLE_1">
    <p:spTree>
      <p:nvGrpSpPr>
        <p:cNvPr id="40" name="Shape 40"/>
        <p:cNvGrpSpPr/>
        <p:nvPr/>
      </p:nvGrpSpPr>
      <p:grpSpPr>
        <a:xfrm>
          <a:off x="0" y="0"/>
          <a:ext cx="0" cy="0"/>
          <a:chOff x="0" y="0"/>
          <a:chExt cx="0" cy="0"/>
        </a:xfrm>
      </p:grpSpPr>
      <p:sp>
        <p:nvSpPr>
          <p:cNvPr id="41" name="Google Shape;41;p9"/>
          <p:cNvSpPr txBox="1"/>
          <p:nvPr>
            <p:ph type="ctrTitle"/>
          </p:nvPr>
        </p:nvSpPr>
        <p:spPr>
          <a:xfrm>
            <a:off x="257712" y="1547778"/>
            <a:ext cx="7044300" cy="4266900"/>
          </a:xfrm>
          <a:prstGeom prst="rect">
            <a:avLst/>
          </a:prstGeom>
        </p:spPr>
        <p:txBody>
          <a:bodyPr anchorCtr="0" anchor="b" bIns="111700" lIns="111700" spcFirstLastPara="1" rIns="111700" wrap="square" tIns="111700">
            <a:no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42" name="Google Shape;42;p9"/>
          <p:cNvSpPr txBox="1"/>
          <p:nvPr>
            <p:ph idx="1" type="subTitle"/>
          </p:nvPr>
        </p:nvSpPr>
        <p:spPr>
          <a:xfrm>
            <a:off x="257705" y="5891409"/>
            <a:ext cx="7044300" cy="1647600"/>
          </a:xfrm>
          <a:prstGeom prst="rect">
            <a:avLst/>
          </a:prstGeom>
        </p:spPr>
        <p:txBody>
          <a:bodyPr anchorCtr="0" anchor="t" bIns="111700" lIns="111700" spcFirstLastPara="1" rIns="111700" wrap="square" tIns="111700">
            <a:no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43" name="Google Shape;43;p9"/>
          <p:cNvSpPr txBox="1"/>
          <p:nvPr>
            <p:ph idx="12" type="sldNum"/>
          </p:nvPr>
        </p:nvSpPr>
        <p:spPr>
          <a:xfrm>
            <a:off x="7004788" y="9693616"/>
            <a:ext cx="453600" cy="818100"/>
          </a:xfrm>
          <a:prstGeom prst="rect">
            <a:avLst/>
          </a:prstGeom>
        </p:spPr>
        <p:txBody>
          <a:bodyPr anchorCtr="0" anchor="ctr" bIns="111700" lIns="111700" spcFirstLastPara="1" rIns="111700" wrap="square" tIns="11170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a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theme" Target="../theme/theme1.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257705" y="925091"/>
            <a:ext cx="7044900" cy="1190700"/>
          </a:xfrm>
          <a:prstGeom prst="rect">
            <a:avLst/>
          </a:prstGeom>
          <a:noFill/>
          <a:ln>
            <a:noFill/>
          </a:ln>
        </p:spPr>
        <p:txBody>
          <a:bodyPr anchorCtr="0" anchor="t" bIns="111700" lIns="111700" spcFirstLastPara="1" rIns="111700" wrap="square" tIns="111700">
            <a:noAutofit/>
          </a:bodyPr>
          <a:lstStyle>
            <a:lvl1pPr lvl="0">
              <a:spcBef>
                <a:spcPts val="0"/>
              </a:spcBef>
              <a:spcAft>
                <a:spcPts val="0"/>
              </a:spcAft>
              <a:buClr>
                <a:schemeClr val="dk1"/>
              </a:buClr>
              <a:buSzPts val="3300"/>
              <a:buNone/>
              <a:defRPr sz="3300">
                <a:solidFill>
                  <a:schemeClr val="dk1"/>
                </a:solidFill>
              </a:defRPr>
            </a:lvl1pPr>
            <a:lvl2pPr lvl="1">
              <a:spcBef>
                <a:spcPts val="0"/>
              </a:spcBef>
              <a:spcAft>
                <a:spcPts val="0"/>
              </a:spcAft>
              <a:buClr>
                <a:schemeClr val="dk1"/>
              </a:buClr>
              <a:buSzPts val="3300"/>
              <a:buNone/>
              <a:defRPr sz="3300">
                <a:solidFill>
                  <a:schemeClr val="dk1"/>
                </a:solidFill>
              </a:defRPr>
            </a:lvl2pPr>
            <a:lvl3pPr lvl="2">
              <a:spcBef>
                <a:spcPts val="0"/>
              </a:spcBef>
              <a:spcAft>
                <a:spcPts val="0"/>
              </a:spcAft>
              <a:buClr>
                <a:schemeClr val="dk1"/>
              </a:buClr>
              <a:buSzPts val="3300"/>
              <a:buNone/>
              <a:defRPr sz="3300">
                <a:solidFill>
                  <a:schemeClr val="dk1"/>
                </a:solidFill>
              </a:defRPr>
            </a:lvl3pPr>
            <a:lvl4pPr lvl="3">
              <a:spcBef>
                <a:spcPts val="0"/>
              </a:spcBef>
              <a:spcAft>
                <a:spcPts val="0"/>
              </a:spcAft>
              <a:buClr>
                <a:schemeClr val="dk1"/>
              </a:buClr>
              <a:buSzPts val="3300"/>
              <a:buNone/>
              <a:defRPr sz="3300">
                <a:solidFill>
                  <a:schemeClr val="dk1"/>
                </a:solidFill>
              </a:defRPr>
            </a:lvl4pPr>
            <a:lvl5pPr lvl="4">
              <a:spcBef>
                <a:spcPts val="0"/>
              </a:spcBef>
              <a:spcAft>
                <a:spcPts val="0"/>
              </a:spcAft>
              <a:buClr>
                <a:schemeClr val="dk1"/>
              </a:buClr>
              <a:buSzPts val="3300"/>
              <a:buNone/>
              <a:defRPr sz="3300">
                <a:solidFill>
                  <a:schemeClr val="dk1"/>
                </a:solidFill>
              </a:defRPr>
            </a:lvl5pPr>
            <a:lvl6pPr lvl="5">
              <a:spcBef>
                <a:spcPts val="0"/>
              </a:spcBef>
              <a:spcAft>
                <a:spcPts val="0"/>
              </a:spcAft>
              <a:buClr>
                <a:schemeClr val="dk1"/>
              </a:buClr>
              <a:buSzPts val="3300"/>
              <a:buNone/>
              <a:defRPr sz="3300">
                <a:solidFill>
                  <a:schemeClr val="dk1"/>
                </a:solidFill>
              </a:defRPr>
            </a:lvl6pPr>
            <a:lvl7pPr lvl="6">
              <a:spcBef>
                <a:spcPts val="0"/>
              </a:spcBef>
              <a:spcAft>
                <a:spcPts val="0"/>
              </a:spcAft>
              <a:buClr>
                <a:schemeClr val="dk1"/>
              </a:buClr>
              <a:buSzPts val="3300"/>
              <a:buNone/>
              <a:defRPr sz="3300">
                <a:solidFill>
                  <a:schemeClr val="dk1"/>
                </a:solidFill>
              </a:defRPr>
            </a:lvl7pPr>
            <a:lvl8pPr lvl="7">
              <a:spcBef>
                <a:spcPts val="0"/>
              </a:spcBef>
              <a:spcAft>
                <a:spcPts val="0"/>
              </a:spcAft>
              <a:buClr>
                <a:schemeClr val="dk1"/>
              </a:buClr>
              <a:buSzPts val="3300"/>
              <a:buNone/>
              <a:defRPr sz="3300">
                <a:solidFill>
                  <a:schemeClr val="dk1"/>
                </a:solidFill>
              </a:defRPr>
            </a:lvl8pPr>
            <a:lvl9pPr lvl="8">
              <a:spcBef>
                <a:spcPts val="0"/>
              </a:spcBef>
              <a:spcAft>
                <a:spcPts val="0"/>
              </a:spcAft>
              <a:buClr>
                <a:schemeClr val="dk1"/>
              </a:buClr>
              <a:buSzPts val="3300"/>
              <a:buNone/>
              <a:defRPr sz="3300">
                <a:solidFill>
                  <a:schemeClr val="dk1"/>
                </a:solidFill>
              </a:defRPr>
            </a:lvl9pPr>
          </a:lstStyle>
          <a:p/>
        </p:txBody>
      </p:sp>
      <p:sp>
        <p:nvSpPr>
          <p:cNvPr id="7" name="Google Shape;7;p1"/>
          <p:cNvSpPr txBox="1"/>
          <p:nvPr>
            <p:ph idx="1" type="body"/>
          </p:nvPr>
        </p:nvSpPr>
        <p:spPr>
          <a:xfrm>
            <a:off x="257705" y="2395696"/>
            <a:ext cx="7044900" cy="7102200"/>
          </a:xfrm>
          <a:prstGeom prst="rect">
            <a:avLst/>
          </a:prstGeom>
          <a:noFill/>
          <a:ln>
            <a:noFill/>
          </a:ln>
        </p:spPr>
        <p:txBody>
          <a:bodyPr anchorCtr="0" anchor="t" bIns="111700" lIns="111700" spcFirstLastPara="1" rIns="111700" wrap="square" tIns="111700">
            <a:noAutofit/>
          </a:bodyPr>
          <a:lstStyle>
            <a:lvl1pPr indent="-374650" lvl="0" marL="457200">
              <a:lnSpc>
                <a:spcPct val="115000"/>
              </a:lnSpc>
              <a:spcBef>
                <a:spcPts val="0"/>
              </a:spcBef>
              <a:spcAft>
                <a:spcPts val="0"/>
              </a:spcAft>
              <a:buClr>
                <a:schemeClr val="dk2"/>
              </a:buClr>
              <a:buSzPts val="2300"/>
              <a:buChar char="●"/>
              <a:defRPr sz="2300">
                <a:solidFill>
                  <a:schemeClr val="dk2"/>
                </a:solidFill>
              </a:defRPr>
            </a:lvl1pPr>
            <a:lvl2pPr indent="-342900" lvl="1" marL="914400">
              <a:lnSpc>
                <a:spcPct val="115000"/>
              </a:lnSpc>
              <a:spcBef>
                <a:spcPts val="2000"/>
              </a:spcBef>
              <a:spcAft>
                <a:spcPts val="0"/>
              </a:spcAft>
              <a:buClr>
                <a:schemeClr val="dk2"/>
              </a:buClr>
              <a:buSzPts val="1800"/>
              <a:buChar char="○"/>
              <a:defRPr sz="1800">
                <a:solidFill>
                  <a:schemeClr val="dk2"/>
                </a:solidFill>
              </a:defRPr>
            </a:lvl2pPr>
            <a:lvl3pPr indent="-342900" lvl="2" marL="1371600">
              <a:lnSpc>
                <a:spcPct val="115000"/>
              </a:lnSpc>
              <a:spcBef>
                <a:spcPts val="2000"/>
              </a:spcBef>
              <a:spcAft>
                <a:spcPts val="0"/>
              </a:spcAft>
              <a:buClr>
                <a:schemeClr val="dk2"/>
              </a:buClr>
              <a:buSzPts val="1800"/>
              <a:buChar char="■"/>
              <a:defRPr sz="1800">
                <a:solidFill>
                  <a:schemeClr val="dk2"/>
                </a:solidFill>
              </a:defRPr>
            </a:lvl3pPr>
            <a:lvl4pPr indent="-342900" lvl="3" marL="1828800">
              <a:lnSpc>
                <a:spcPct val="115000"/>
              </a:lnSpc>
              <a:spcBef>
                <a:spcPts val="2000"/>
              </a:spcBef>
              <a:spcAft>
                <a:spcPts val="0"/>
              </a:spcAft>
              <a:buClr>
                <a:schemeClr val="dk2"/>
              </a:buClr>
              <a:buSzPts val="1800"/>
              <a:buChar char="●"/>
              <a:defRPr sz="1800">
                <a:solidFill>
                  <a:schemeClr val="dk2"/>
                </a:solidFill>
              </a:defRPr>
            </a:lvl4pPr>
            <a:lvl5pPr indent="-342900" lvl="4" marL="2286000">
              <a:lnSpc>
                <a:spcPct val="115000"/>
              </a:lnSpc>
              <a:spcBef>
                <a:spcPts val="2000"/>
              </a:spcBef>
              <a:spcAft>
                <a:spcPts val="0"/>
              </a:spcAft>
              <a:buClr>
                <a:schemeClr val="dk2"/>
              </a:buClr>
              <a:buSzPts val="1800"/>
              <a:buChar char="○"/>
              <a:defRPr sz="1800">
                <a:solidFill>
                  <a:schemeClr val="dk2"/>
                </a:solidFill>
              </a:defRPr>
            </a:lvl5pPr>
            <a:lvl6pPr indent="-342900" lvl="5" marL="2743200">
              <a:lnSpc>
                <a:spcPct val="115000"/>
              </a:lnSpc>
              <a:spcBef>
                <a:spcPts val="2000"/>
              </a:spcBef>
              <a:spcAft>
                <a:spcPts val="0"/>
              </a:spcAft>
              <a:buClr>
                <a:schemeClr val="dk2"/>
              </a:buClr>
              <a:buSzPts val="1800"/>
              <a:buChar char="■"/>
              <a:defRPr sz="1800">
                <a:solidFill>
                  <a:schemeClr val="dk2"/>
                </a:solidFill>
              </a:defRPr>
            </a:lvl6pPr>
            <a:lvl7pPr indent="-342900" lvl="6" marL="3200400">
              <a:lnSpc>
                <a:spcPct val="115000"/>
              </a:lnSpc>
              <a:spcBef>
                <a:spcPts val="2000"/>
              </a:spcBef>
              <a:spcAft>
                <a:spcPts val="0"/>
              </a:spcAft>
              <a:buClr>
                <a:schemeClr val="dk2"/>
              </a:buClr>
              <a:buSzPts val="1800"/>
              <a:buChar char="●"/>
              <a:defRPr sz="1800">
                <a:solidFill>
                  <a:schemeClr val="dk2"/>
                </a:solidFill>
              </a:defRPr>
            </a:lvl7pPr>
            <a:lvl8pPr indent="-342900" lvl="7" marL="3657600">
              <a:lnSpc>
                <a:spcPct val="115000"/>
              </a:lnSpc>
              <a:spcBef>
                <a:spcPts val="2000"/>
              </a:spcBef>
              <a:spcAft>
                <a:spcPts val="0"/>
              </a:spcAft>
              <a:buClr>
                <a:schemeClr val="dk2"/>
              </a:buClr>
              <a:buSzPts val="1800"/>
              <a:buChar char="○"/>
              <a:defRPr sz="1800">
                <a:solidFill>
                  <a:schemeClr val="dk2"/>
                </a:solidFill>
              </a:defRPr>
            </a:lvl8pPr>
            <a:lvl9pPr indent="-342900" lvl="8" marL="4114800">
              <a:lnSpc>
                <a:spcPct val="115000"/>
              </a:lnSpc>
              <a:spcBef>
                <a:spcPts val="2000"/>
              </a:spcBef>
              <a:spcAft>
                <a:spcPts val="2000"/>
              </a:spcAft>
              <a:buClr>
                <a:schemeClr val="dk2"/>
              </a:buClr>
              <a:buSzPts val="1800"/>
              <a:buChar char="■"/>
              <a:defRPr sz="1800">
                <a:solidFill>
                  <a:schemeClr val="dk2"/>
                </a:solidFill>
              </a:defRPr>
            </a:lvl9pPr>
          </a:lstStyle>
          <a:p/>
        </p:txBody>
      </p:sp>
      <p:sp>
        <p:nvSpPr>
          <p:cNvPr id="8" name="Google Shape;8;p1"/>
          <p:cNvSpPr txBox="1"/>
          <p:nvPr>
            <p:ph idx="12" type="sldNum"/>
          </p:nvPr>
        </p:nvSpPr>
        <p:spPr>
          <a:xfrm>
            <a:off x="7004788" y="9693616"/>
            <a:ext cx="453600" cy="818100"/>
          </a:xfrm>
          <a:prstGeom prst="rect">
            <a:avLst/>
          </a:prstGeom>
          <a:noFill/>
          <a:ln>
            <a:noFill/>
          </a:ln>
        </p:spPr>
        <p:txBody>
          <a:bodyPr anchorCtr="0" anchor="ctr" bIns="111700" lIns="111700" spcFirstLastPara="1" rIns="111700" wrap="square" tIns="111700">
            <a:noAutofit/>
          </a:bodyPr>
          <a:lstStyle>
            <a:lvl1pPr lvl="0" algn="r">
              <a:buNone/>
              <a:defRPr sz="1300">
                <a:solidFill>
                  <a:schemeClr val="dk2"/>
                </a:solidFill>
              </a:defRPr>
            </a:lvl1pPr>
            <a:lvl2pPr lvl="1" algn="r">
              <a:buNone/>
              <a:defRPr sz="1300">
                <a:solidFill>
                  <a:schemeClr val="dk2"/>
                </a:solidFill>
              </a:defRPr>
            </a:lvl2pPr>
            <a:lvl3pPr lvl="2" algn="r">
              <a:buNone/>
              <a:defRPr sz="1300">
                <a:solidFill>
                  <a:schemeClr val="dk2"/>
                </a:solidFill>
              </a:defRPr>
            </a:lvl3pPr>
            <a:lvl4pPr lvl="3" algn="r">
              <a:buNone/>
              <a:defRPr sz="1300">
                <a:solidFill>
                  <a:schemeClr val="dk2"/>
                </a:solidFill>
              </a:defRPr>
            </a:lvl4pPr>
            <a:lvl5pPr lvl="4" algn="r">
              <a:buNone/>
              <a:defRPr sz="1300">
                <a:solidFill>
                  <a:schemeClr val="dk2"/>
                </a:solidFill>
              </a:defRPr>
            </a:lvl5pPr>
            <a:lvl6pPr lvl="5" algn="r">
              <a:buNone/>
              <a:defRPr sz="1300">
                <a:solidFill>
                  <a:schemeClr val="dk2"/>
                </a:solidFill>
              </a:defRPr>
            </a:lvl6pPr>
            <a:lvl7pPr lvl="6" algn="r">
              <a:buNone/>
              <a:defRPr sz="1300">
                <a:solidFill>
                  <a:schemeClr val="dk2"/>
                </a:solidFill>
              </a:defRPr>
            </a:lvl7pPr>
            <a:lvl8pPr lvl="7" algn="r">
              <a:buNone/>
              <a:defRPr sz="1300">
                <a:solidFill>
                  <a:schemeClr val="dk2"/>
                </a:solidFill>
              </a:defRPr>
            </a:lvl8pPr>
            <a:lvl9pPr lvl="8" algn="r">
              <a:buNone/>
              <a:defRPr sz="1300">
                <a:solidFill>
                  <a:schemeClr val="dk2"/>
                </a:solidFill>
              </a:defRPr>
            </a:lvl9pPr>
          </a:lstStyle>
          <a:p>
            <a:pPr indent="0" lvl="0" marL="0" rtl="0" algn="r">
              <a:spcBef>
                <a:spcPts val="0"/>
              </a:spcBef>
              <a:spcAft>
                <a:spcPts val="0"/>
              </a:spcAft>
              <a:buNone/>
            </a:pPr>
            <a:fld id="{00000000-1234-1234-1234-123412341234}" type="slidenum">
              <a:rPr lang="ar"/>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hyperlink" Target="https://docs.google.com/presentation/d/1TKjgKmuF8-7aGjiAgt-2f6dUWPkTI7rnH1d3RF0xuIw/edit" TargetMode="External"/><Relationship Id="rId4" Type="http://schemas.openxmlformats.org/officeDocument/2006/relationships/hyperlink" Target="https://docs.google.com/presentation/d/1TKjgKmuF8-7aGjiAgt-2f6dUWPkTI7rnH1d3RF0xuIw/edit?ts=5f8ecbc0" TargetMode="External"/><Relationship Id="rId9" Type="http://schemas.openxmlformats.org/officeDocument/2006/relationships/image" Target="../media/image1.png"/><Relationship Id="rId5" Type="http://schemas.openxmlformats.org/officeDocument/2006/relationships/image" Target="../media/image12.png"/><Relationship Id="rId6" Type="http://schemas.openxmlformats.org/officeDocument/2006/relationships/image" Target="../media/image18.png"/><Relationship Id="rId7" Type="http://schemas.openxmlformats.org/officeDocument/2006/relationships/image" Target="../media/image8.png"/><Relationship Id="rId8"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21.png"/><Relationship Id="rId4" Type="http://schemas.openxmlformats.org/officeDocument/2006/relationships/image" Target="../media/image27.png"/><Relationship Id="rId5" Type="http://schemas.openxmlformats.org/officeDocument/2006/relationships/image" Target="../media/image23.png"/></Relationships>
</file>

<file path=ppt/slides/_rels/slide11.xml.rels><?xml version="1.0" encoding="UTF-8" standalone="yes"?><Relationships xmlns="http://schemas.openxmlformats.org/package/2006/relationships"><Relationship Id="rId11" Type="http://schemas.openxmlformats.org/officeDocument/2006/relationships/image" Target="../media/image39.png"/><Relationship Id="rId10" Type="http://schemas.openxmlformats.org/officeDocument/2006/relationships/image" Target="../media/image36.png"/><Relationship Id="rId13" Type="http://schemas.openxmlformats.org/officeDocument/2006/relationships/image" Target="../media/image35.png"/><Relationship Id="rId12" Type="http://schemas.openxmlformats.org/officeDocument/2006/relationships/image" Target="../media/image34.png"/><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29.png"/><Relationship Id="rId4" Type="http://schemas.openxmlformats.org/officeDocument/2006/relationships/image" Target="../media/image24.png"/><Relationship Id="rId9" Type="http://schemas.openxmlformats.org/officeDocument/2006/relationships/image" Target="../media/image12.png"/><Relationship Id="rId15" Type="http://schemas.openxmlformats.org/officeDocument/2006/relationships/image" Target="../media/image49.png"/><Relationship Id="rId14" Type="http://schemas.openxmlformats.org/officeDocument/2006/relationships/image" Target="../media/image37.png"/><Relationship Id="rId16" Type="http://schemas.openxmlformats.org/officeDocument/2006/relationships/image" Target="../media/image38.png"/><Relationship Id="rId5" Type="http://schemas.openxmlformats.org/officeDocument/2006/relationships/image" Target="../media/image28.png"/><Relationship Id="rId6" Type="http://schemas.openxmlformats.org/officeDocument/2006/relationships/image" Target="../media/image26.png"/><Relationship Id="rId7" Type="http://schemas.openxmlformats.org/officeDocument/2006/relationships/image" Target="../media/image31.png"/><Relationship Id="rId8" Type="http://schemas.openxmlformats.org/officeDocument/2006/relationships/image" Target="../media/image3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35.png"/><Relationship Id="rId4" Type="http://schemas.openxmlformats.org/officeDocument/2006/relationships/image" Target="../media/image37.png"/><Relationship Id="rId5" Type="http://schemas.openxmlformats.org/officeDocument/2006/relationships/image" Target="../media/image49.png"/><Relationship Id="rId6" Type="http://schemas.openxmlformats.org/officeDocument/2006/relationships/image" Target="../media/image38.png"/><Relationship Id="rId7" Type="http://schemas.openxmlformats.org/officeDocument/2006/relationships/image" Target="../media/image41.png"/><Relationship Id="rId8" Type="http://schemas.openxmlformats.org/officeDocument/2006/relationships/image" Target="../media/image45.png"/></Relationships>
</file>

<file path=ppt/slides/_rels/slide13.xml.rels><?xml version="1.0" encoding="UTF-8" standalone="yes"?><Relationships xmlns="http://schemas.openxmlformats.org/package/2006/relationships"><Relationship Id="rId11" Type="http://schemas.openxmlformats.org/officeDocument/2006/relationships/image" Target="../media/image47.png"/><Relationship Id="rId10" Type="http://schemas.openxmlformats.org/officeDocument/2006/relationships/image" Target="../media/image44.png"/><Relationship Id="rId13" Type="http://schemas.openxmlformats.org/officeDocument/2006/relationships/image" Target="../media/image12.png"/><Relationship Id="rId12" Type="http://schemas.openxmlformats.org/officeDocument/2006/relationships/image" Target="../media/image50.png"/><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43.png"/><Relationship Id="rId4" Type="http://schemas.openxmlformats.org/officeDocument/2006/relationships/image" Target="../media/image29.png"/><Relationship Id="rId9" Type="http://schemas.openxmlformats.org/officeDocument/2006/relationships/image" Target="../media/image42.png"/><Relationship Id="rId5" Type="http://schemas.openxmlformats.org/officeDocument/2006/relationships/image" Target="../media/image46.png"/><Relationship Id="rId6" Type="http://schemas.openxmlformats.org/officeDocument/2006/relationships/image" Target="../media/image26.png"/><Relationship Id="rId7" Type="http://schemas.openxmlformats.org/officeDocument/2006/relationships/image" Target="../media/image48.png"/><Relationship Id="rId8" Type="http://schemas.openxmlformats.org/officeDocument/2006/relationships/image" Target="../media/image4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53.png"/><Relationship Id="rId4" Type="http://schemas.openxmlformats.org/officeDocument/2006/relationships/image" Target="../media/image54.png"/><Relationship Id="rId5" Type="http://schemas.openxmlformats.org/officeDocument/2006/relationships/image" Target="../media/image52.png"/><Relationship Id="rId6" Type="http://schemas.openxmlformats.org/officeDocument/2006/relationships/image" Target="../media/image51.png"/><Relationship Id="rId7" Type="http://schemas.openxmlformats.org/officeDocument/2006/relationships/image" Target="../media/image5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5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73.png"/><Relationship Id="rId4" Type="http://schemas.openxmlformats.org/officeDocument/2006/relationships/image" Target="../media/image75.png"/><Relationship Id="rId5" Type="http://schemas.openxmlformats.org/officeDocument/2006/relationships/image" Target="../media/image86.png"/></Relationships>
</file>

<file path=ppt/slides/_rels/slide17.xml.rels><?xml version="1.0" encoding="UTF-8" standalone="yes"?><Relationships xmlns="http://schemas.openxmlformats.org/package/2006/relationships"><Relationship Id="rId11" Type="http://schemas.openxmlformats.org/officeDocument/2006/relationships/image" Target="../media/image70.jpg"/><Relationship Id="rId10" Type="http://schemas.openxmlformats.org/officeDocument/2006/relationships/image" Target="../media/image57.jpg"/><Relationship Id="rId12" Type="http://schemas.openxmlformats.org/officeDocument/2006/relationships/image" Target="../media/image67.png"/><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68.png"/><Relationship Id="rId4" Type="http://schemas.openxmlformats.org/officeDocument/2006/relationships/image" Target="../media/image58.png"/><Relationship Id="rId9" Type="http://schemas.openxmlformats.org/officeDocument/2006/relationships/image" Target="../media/image61.jpg"/><Relationship Id="rId5" Type="http://schemas.openxmlformats.org/officeDocument/2006/relationships/image" Target="../media/image65.png"/><Relationship Id="rId6" Type="http://schemas.openxmlformats.org/officeDocument/2006/relationships/image" Target="../media/image64.png"/><Relationship Id="rId7" Type="http://schemas.openxmlformats.org/officeDocument/2006/relationships/image" Target="../media/image59.png"/><Relationship Id="rId8" Type="http://schemas.openxmlformats.org/officeDocument/2006/relationships/image" Target="../media/image6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hyperlink" Target="https://www.uptodate.com/contents/permethrin-drug-information?search=Preventions+of+leishmaniasis&amp;topicRef=87186&amp;source=see_link" TargetMode="External"/><Relationship Id="rId4" Type="http://schemas.openxmlformats.org/officeDocument/2006/relationships/image" Target="../media/image6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60.jpg"/><Relationship Id="rId4" Type="http://schemas.openxmlformats.org/officeDocument/2006/relationships/image" Target="../media/image66.png"/><Relationship Id="rId5" Type="http://schemas.openxmlformats.org/officeDocument/2006/relationships/image" Target="../media/image8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6.png"/><Relationship Id="rId4" Type="http://schemas.openxmlformats.org/officeDocument/2006/relationships/image" Target="../media/image9.png"/><Relationship Id="rId5" Type="http://schemas.openxmlformats.org/officeDocument/2006/relationships/image" Target="../media/image3.png"/><Relationship Id="rId6" Type="http://schemas.openxmlformats.org/officeDocument/2006/relationships/image" Target="../media/image11.png"/><Relationship Id="rId7" Type="http://schemas.openxmlformats.org/officeDocument/2006/relationships/image" Target="../media/image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hyperlink" Target="https://www.uptodate.com/contents/liposomal-amphotericin-b-drug-information?search=Visceral+leishmaniasis&amp;topicRef=5710&amp;source=see_link" TargetMode="External"/><Relationship Id="rId4" Type="http://schemas.openxmlformats.org/officeDocument/2006/relationships/hyperlink" Target="https://www.uptodate.com/contents/sodium-stibogluconate-united-states-available-via-cdc-drug-service-investigational-drug-ind-protocol-only-drug-information?search=Visceral+leishmaniasis&amp;topicRef=5710&amp;source=see_link" TargetMode="External"/><Relationship Id="rId5" Type="http://schemas.openxmlformats.org/officeDocument/2006/relationships/hyperlink" Target="https://www.uptodate.com/contents/paromomycin-drug-information?search=Visceral+leishmaniasis&amp;topicRef=5710&amp;source=see_link" TargetMode="External"/><Relationship Id="rId6" Type="http://schemas.openxmlformats.org/officeDocument/2006/relationships/hyperlink" Target="https://www.uptodate.com/contents/miltefosine-drug-information?search=Visceral+leishmaniasis&amp;topicRef=5710&amp;source=see_link" TargetMode="External"/><Relationship Id="rId7" Type="http://schemas.openxmlformats.org/officeDocument/2006/relationships/image" Target="../media/image71.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6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74.png"/><Relationship Id="rId4" Type="http://schemas.openxmlformats.org/officeDocument/2006/relationships/image" Target="../media/image72.png"/><Relationship Id="rId5" Type="http://schemas.openxmlformats.org/officeDocument/2006/relationships/image" Target="../media/image78.png"/><Relationship Id="rId6" Type="http://schemas.openxmlformats.org/officeDocument/2006/relationships/image" Target="../media/image7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80.jpg"/><Relationship Id="rId4" Type="http://schemas.openxmlformats.org/officeDocument/2006/relationships/image" Target="../media/image76.png"/><Relationship Id="rId5" Type="http://schemas.openxmlformats.org/officeDocument/2006/relationships/image" Target="../media/image8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8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83.png"/><Relationship Id="rId4" Type="http://schemas.openxmlformats.org/officeDocument/2006/relationships/image" Target="../media/image84.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3.png"/><Relationship Id="rId4" Type="http://schemas.openxmlformats.org/officeDocument/2006/relationships/image" Target="../media/image10.png"/><Relationship Id="rId9" Type="http://schemas.openxmlformats.org/officeDocument/2006/relationships/image" Target="../media/image17.png"/><Relationship Id="rId5" Type="http://schemas.openxmlformats.org/officeDocument/2006/relationships/image" Target="../media/image16.png"/><Relationship Id="rId6" Type="http://schemas.openxmlformats.org/officeDocument/2006/relationships/image" Target="../media/image4.png"/><Relationship Id="rId7" Type="http://schemas.openxmlformats.org/officeDocument/2006/relationships/image" Target="../media/image7.png"/><Relationship Id="rId8" Type="http://schemas.openxmlformats.org/officeDocument/2006/relationships/image" Target="../media/image15.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0.xml"/><Relationship Id="rId3" Type="http://schemas.openxmlformats.org/officeDocument/2006/relationships/hyperlink" Target="https://docs.google.com/presentation/d/1sAJ_jtBDl2q7lr01asSwJl7SwQpgHFH5gsyUkEmUl2g/edit?usp=sharing" TargetMode="External"/><Relationship Id="rId4" Type="http://schemas.openxmlformats.org/officeDocument/2006/relationships/image" Target="../media/image81.png"/><Relationship Id="rId5" Type="http://schemas.openxmlformats.org/officeDocument/2006/relationships/image" Target="../media/image11.png"/><Relationship Id="rId6" Type="http://schemas.openxmlformats.org/officeDocument/2006/relationships/image" Target="../media/image5.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1.xml"/><Relationship Id="rId3" Type="http://schemas.openxmlformats.org/officeDocument/2006/relationships/hyperlink" Target="https://forms.gle/5bhKW2hufJ2NrmJP7" TargetMode="External"/><Relationship Id="rId4" Type="http://schemas.openxmlformats.org/officeDocument/2006/relationships/image" Target="../media/image77.png"/><Relationship Id="rId5" Type="http://schemas.openxmlformats.org/officeDocument/2006/relationships/image" Target="../media/image11.png"/><Relationship Id="rId6" Type="http://schemas.openxmlformats.org/officeDocument/2006/relationships/image" Target="../media/image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32.pn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33.png"/><Relationship Id="rId4" Type="http://schemas.openxmlformats.org/officeDocument/2006/relationships/image" Target="../media/image25.png"/><Relationship Id="rId5" Type="http://schemas.openxmlformats.org/officeDocument/2006/relationships/image" Target="../media/image2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6.png"/><Relationship Id="rId4" Type="http://schemas.openxmlformats.org/officeDocument/2006/relationships/image" Target="../media/image4.png"/><Relationship Id="rId5" Type="http://schemas.openxmlformats.org/officeDocument/2006/relationships/image" Target="../media/image7.png"/><Relationship Id="rId6" Type="http://schemas.openxmlformats.org/officeDocument/2006/relationships/image" Target="../media/image19.png"/><Relationship Id="rId7" Type="http://schemas.openxmlformats.org/officeDocument/2006/relationships/image" Target="../media/image2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 name="Shape 47"/>
        <p:cNvGrpSpPr/>
        <p:nvPr/>
      </p:nvGrpSpPr>
      <p:grpSpPr>
        <a:xfrm>
          <a:off x="0" y="0"/>
          <a:ext cx="0" cy="0"/>
          <a:chOff x="0" y="0"/>
          <a:chExt cx="0" cy="0"/>
        </a:xfrm>
      </p:grpSpPr>
      <p:sp>
        <p:nvSpPr>
          <p:cNvPr id="48" name="Google Shape;48;p10">
            <a:hlinkClick r:id="rId3"/>
          </p:cNvPr>
          <p:cNvSpPr/>
          <p:nvPr/>
        </p:nvSpPr>
        <p:spPr>
          <a:xfrm>
            <a:off x="-42747" y="1627153"/>
            <a:ext cx="1677000" cy="405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sz="2000" u="sng">
                <a:solidFill>
                  <a:srgbClr val="FFFFFF"/>
                </a:solidFill>
                <a:latin typeface="Mada"/>
                <a:ea typeface="Mada"/>
                <a:cs typeface="Mada"/>
                <a:sym typeface="Mada"/>
                <a:hlinkClick r:id="rId4">
                  <a:extLst>
                    <a:ext uri="{A12FA001-AC4F-418D-AE19-62706E023703}">
                      <ahyp:hlinkClr val="tx"/>
                    </a:ext>
                  </a:extLst>
                </a:hlinkClick>
              </a:rPr>
              <a:t> Editing file</a:t>
            </a:r>
            <a:endParaRPr b="1" sz="2000" u="sng">
              <a:solidFill>
                <a:srgbClr val="FFFFFF"/>
              </a:solidFill>
              <a:latin typeface="Mada"/>
              <a:ea typeface="Mada"/>
              <a:cs typeface="Mada"/>
              <a:sym typeface="Mada"/>
            </a:endParaRPr>
          </a:p>
        </p:txBody>
      </p:sp>
      <p:sp>
        <p:nvSpPr>
          <p:cNvPr id="49" name="Google Shape;49;p10"/>
          <p:cNvSpPr txBox="1"/>
          <p:nvPr/>
        </p:nvSpPr>
        <p:spPr>
          <a:xfrm>
            <a:off x="0" y="812399"/>
            <a:ext cx="1591500" cy="551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ar" sz="2200">
                <a:solidFill>
                  <a:schemeClr val="lt1"/>
                </a:solidFill>
                <a:latin typeface="Mada"/>
                <a:ea typeface="Mada"/>
                <a:cs typeface="Mada"/>
                <a:sym typeface="Mada"/>
              </a:rPr>
              <a:t>Lecture 40 </a:t>
            </a:r>
            <a:endParaRPr sz="2200">
              <a:latin typeface="Mada"/>
              <a:ea typeface="Mada"/>
              <a:cs typeface="Mada"/>
              <a:sym typeface="Mada"/>
            </a:endParaRPr>
          </a:p>
        </p:txBody>
      </p:sp>
      <p:sp>
        <p:nvSpPr>
          <p:cNvPr id="50" name="Google Shape;50;p10"/>
          <p:cNvSpPr txBox="1"/>
          <p:nvPr/>
        </p:nvSpPr>
        <p:spPr>
          <a:xfrm>
            <a:off x="0" y="9562694"/>
            <a:ext cx="2085600" cy="705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ar" sz="2100">
                <a:solidFill>
                  <a:srgbClr val="FFFFFF"/>
                </a:solidFill>
                <a:latin typeface="Exo"/>
                <a:ea typeface="Exo"/>
                <a:cs typeface="Exo"/>
                <a:sym typeface="Exo"/>
              </a:rPr>
              <a:t>Color index:</a:t>
            </a:r>
            <a:endParaRPr b="1" sz="2100">
              <a:solidFill>
                <a:srgbClr val="FFFFFF"/>
              </a:solidFill>
              <a:latin typeface="Exo"/>
              <a:ea typeface="Exo"/>
              <a:cs typeface="Exo"/>
              <a:sym typeface="Exo"/>
            </a:endParaRPr>
          </a:p>
        </p:txBody>
      </p:sp>
      <p:sp>
        <p:nvSpPr>
          <p:cNvPr id="51" name="Google Shape;51;p10"/>
          <p:cNvSpPr/>
          <p:nvPr/>
        </p:nvSpPr>
        <p:spPr>
          <a:xfrm rot="566">
            <a:off x="1046687" y="9890250"/>
            <a:ext cx="5466600" cy="801300"/>
          </a:xfrm>
          <a:prstGeom prst="snip2SameRect">
            <a:avLst>
              <a:gd fmla="val 50000" name="adj1"/>
              <a:gd fmla="val 0" name="adj2"/>
            </a:avLst>
          </a:prstGeom>
          <a:solidFill>
            <a:schemeClr val="accent6"/>
          </a:solidFill>
          <a:ln>
            <a:noFill/>
          </a:ln>
          <a:effectLst>
            <a:outerShdw blurRad="57150" rotWithShape="0" algn="bl" dir="5400000" dist="19050">
              <a:srgbClr val="000000">
                <a:alpha val="50000"/>
              </a:srgbClr>
            </a:outerShdw>
          </a:effectLst>
        </p:spPr>
        <p:txBody>
          <a:bodyPr anchorCtr="0" anchor="ctr" bIns="232875" lIns="232875" spcFirstLastPara="1" rIns="232875" wrap="square" tIns="232875">
            <a:noAutofit/>
          </a:bodyPr>
          <a:lstStyle/>
          <a:p>
            <a:pPr indent="0" lvl="0" marL="0" rtl="0" algn="l">
              <a:spcBef>
                <a:spcPts val="0"/>
              </a:spcBef>
              <a:spcAft>
                <a:spcPts val="0"/>
              </a:spcAft>
              <a:buNone/>
            </a:pPr>
            <a:r>
              <a:t/>
            </a:r>
            <a:endParaRPr sz="3600"/>
          </a:p>
        </p:txBody>
      </p:sp>
      <p:sp>
        <p:nvSpPr>
          <p:cNvPr id="52" name="Google Shape;52;p10"/>
          <p:cNvSpPr txBox="1"/>
          <p:nvPr/>
        </p:nvSpPr>
        <p:spPr>
          <a:xfrm>
            <a:off x="2822850" y="9399952"/>
            <a:ext cx="1914300" cy="1031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sz="2200">
                <a:solidFill>
                  <a:srgbClr val="674EA7"/>
                </a:solidFill>
                <a:latin typeface="Mada"/>
                <a:ea typeface="Mada"/>
                <a:cs typeface="Mada"/>
                <a:sym typeface="Mada"/>
              </a:rPr>
              <a:t>Color index:</a:t>
            </a:r>
            <a:endParaRPr b="1" sz="2200">
              <a:solidFill>
                <a:srgbClr val="674EA7"/>
              </a:solidFill>
              <a:latin typeface="Mada"/>
              <a:ea typeface="Mada"/>
              <a:cs typeface="Mada"/>
              <a:sym typeface="Mada"/>
            </a:endParaRPr>
          </a:p>
        </p:txBody>
      </p:sp>
      <p:grpSp>
        <p:nvGrpSpPr>
          <p:cNvPr id="53" name="Google Shape;53;p10"/>
          <p:cNvGrpSpPr/>
          <p:nvPr/>
        </p:nvGrpSpPr>
        <p:grpSpPr>
          <a:xfrm>
            <a:off x="1046700" y="9957725"/>
            <a:ext cx="5434699" cy="734050"/>
            <a:chOff x="1442323" y="11224701"/>
            <a:chExt cx="7792800" cy="734050"/>
          </a:xfrm>
        </p:grpSpPr>
        <p:sp>
          <p:nvSpPr>
            <p:cNvPr id="54" name="Google Shape;54;p10"/>
            <p:cNvSpPr txBox="1"/>
            <p:nvPr/>
          </p:nvSpPr>
          <p:spPr>
            <a:xfrm>
              <a:off x="1442323" y="11482351"/>
              <a:ext cx="7792800" cy="476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ar" sz="1600">
                  <a:solidFill>
                    <a:srgbClr val="6AA84F"/>
                  </a:solidFill>
                  <a:latin typeface="Mada"/>
                  <a:ea typeface="Mada"/>
                  <a:cs typeface="Mada"/>
                  <a:sym typeface="Mada"/>
                </a:rPr>
                <a:t>Doctor’s notes </a:t>
              </a:r>
              <a:r>
                <a:rPr lang="ar" sz="1600">
                  <a:solidFill>
                    <a:srgbClr val="1C4588"/>
                  </a:solidFill>
                  <a:latin typeface="Mada"/>
                  <a:ea typeface="Mada"/>
                  <a:cs typeface="Mada"/>
                  <a:sym typeface="Mada"/>
                </a:rPr>
                <a:t>Textbook</a:t>
              </a:r>
              <a:r>
                <a:rPr lang="ar" sz="1600">
                  <a:latin typeface="Mada"/>
                  <a:ea typeface="Mada"/>
                  <a:cs typeface="Mada"/>
                  <a:sym typeface="Mada"/>
                </a:rPr>
                <a:t> </a:t>
              </a:r>
              <a:r>
                <a:rPr lang="ar" sz="1600">
                  <a:solidFill>
                    <a:srgbClr val="CC0000"/>
                  </a:solidFill>
                  <a:latin typeface="Mada"/>
                  <a:ea typeface="Mada"/>
                  <a:cs typeface="Mada"/>
                  <a:sym typeface="Mada"/>
                </a:rPr>
                <a:t>Important</a:t>
              </a:r>
              <a:r>
                <a:rPr lang="ar" sz="1600">
                  <a:latin typeface="Mada"/>
                  <a:ea typeface="Mada"/>
                  <a:cs typeface="Mada"/>
                  <a:sym typeface="Mada"/>
                </a:rPr>
                <a:t> </a:t>
              </a:r>
              <a:r>
                <a:rPr lang="ar" sz="1600">
                  <a:solidFill>
                    <a:srgbClr val="CEA320"/>
                  </a:solidFill>
                  <a:latin typeface="Mada"/>
                  <a:ea typeface="Mada"/>
                  <a:cs typeface="Mada"/>
                  <a:sym typeface="Mada"/>
                </a:rPr>
                <a:t>Golden notes</a:t>
              </a:r>
              <a:r>
                <a:rPr lang="ar" sz="1600">
                  <a:latin typeface="Mada"/>
                  <a:ea typeface="Mada"/>
                  <a:cs typeface="Mada"/>
                  <a:sym typeface="Mada"/>
                </a:rPr>
                <a:t> </a:t>
              </a:r>
              <a:r>
                <a:rPr lang="ar" sz="1600">
                  <a:solidFill>
                    <a:srgbClr val="999999"/>
                  </a:solidFill>
                  <a:latin typeface="Mada"/>
                  <a:ea typeface="Mada"/>
                  <a:cs typeface="Mada"/>
                  <a:sym typeface="Mada"/>
                </a:rPr>
                <a:t>Extra</a:t>
              </a:r>
              <a:endParaRPr sz="1600">
                <a:solidFill>
                  <a:srgbClr val="999999"/>
                </a:solidFill>
                <a:latin typeface="Mada"/>
                <a:ea typeface="Mada"/>
                <a:cs typeface="Mada"/>
                <a:sym typeface="Mada"/>
              </a:endParaRPr>
            </a:p>
          </p:txBody>
        </p:sp>
        <p:sp>
          <p:nvSpPr>
            <p:cNvPr id="55" name="Google Shape;55;p10"/>
            <p:cNvSpPr txBox="1"/>
            <p:nvPr/>
          </p:nvSpPr>
          <p:spPr>
            <a:xfrm>
              <a:off x="1603888" y="11224701"/>
              <a:ext cx="7560000" cy="337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rgbClr val="000000"/>
                </a:buClr>
                <a:buSzPts val="1100"/>
                <a:buFont typeface="Arial"/>
                <a:buNone/>
              </a:pPr>
              <a:r>
                <a:rPr lang="ar" sz="1600">
                  <a:solidFill>
                    <a:srgbClr val="000000"/>
                  </a:solidFill>
                  <a:latin typeface="Mada"/>
                  <a:ea typeface="Mada"/>
                  <a:cs typeface="Mada"/>
                  <a:sym typeface="Mada"/>
                </a:rPr>
                <a:t>Original text </a:t>
              </a:r>
              <a:r>
                <a:rPr lang="ar" sz="1600">
                  <a:solidFill>
                    <a:srgbClr val="A64D79"/>
                  </a:solidFill>
                  <a:latin typeface="Mada"/>
                  <a:ea typeface="Mada"/>
                  <a:cs typeface="Mada"/>
                  <a:sym typeface="Mada"/>
                </a:rPr>
                <a:t>Females slides</a:t>
              </a:r>
              <a:r>
                <a:rPr lang="ar" sz="1600">
                  <a:solidFill>
                    <a:srgbClr val="000000"/>
                  </a:solidFill>
                  <a:latin typeface="Mada"/>
                  <a:ea typeface="Mada"/>
                  <a:cs typeface="Mada"/>
                  <a:sym typeface="Mada"/>
                </a:rPr>
                <a:t> </a:t>
              </a:r>
              <a:r>
                <a:rPr lang="ar" sz="1600">
                  <a:solidFill>
                    <a:srgbClr val="6D9EEB"/>
                  </a:solidFill>
                  <a:latin typeface="Mada"/>
                  <a:ea typeface="Mada"/>
                  <a:cs typeface="Mada"/>
                  <a:sym typeface="Mada"/>
                </a:rPr>
                <a:t>Males slides </a:t>
              </a:r>
              <a:endParaRPr sz="1600">
                <a:solidFill>
                  <a:srgbClr val="6D9EEB"/>
                </a:solidFill>
                <a:latin typeface="Mada"/>
                <a:ea typeface="Mada"/>
                <a:cs typeface="Mada"/>
                <a:sym typeface="Mada"/>
              </a:endParaRPr>
            </a:p>
          </p:txBody>
        </p:sp>
      </p:grpSp>
      <p:sp>
        <p:nvSpPr>
          <p:cNvPr id="56" name="Google Shape;56;p10"/>
          <p:cNvSpPr/>
          <p:nvPr/>
        </p:nvSpPr>
        <p:spPr>
          <a:xfrm>
            <a:off x="639150" y="4467225"/>
            <a:ext cx="6281700" cy="1149300"/>
          </a:xfrm>
          <a:prstGeom prst="snip2DiagRect">
            <a:avLst>
              <a:gd fmla="val 0" name="adj1"/>
              <a:gd fmla="val 16667" name="adj2"/>
            </a:avLst>
          </a:prstGeom>
          <a:noFill/>
          <a:ln cap="flat" cmpd="sng" w="28575">
            <a:solidFill>
              <a:schemeClr val="accent2"/>
            </a:solidFill>
            <a:prstDash val="lg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ar" sz="3600">
                <a:solidFill>
                  <a:schemeClr val="accent1"/>
                </a:solidFill>
                <a:latin typeface="Mada"/>
                <a:ea typeface="Mada"/>
                <a:cs typeface="Mada"/>
                <a:sym typeface="Mada"/>
              </a:rPr>
              <a:t>Common endemic infections</a:t>
            </a:r>
            <a:endParaRPr b="1" sz="3600">
              <a:solidFill>
                <a:schemeClr val="accent1"/>
              </a:solidFill>
              <a:latin typeface="Mada"/>
              <a:ea typeface="Mada"/>
              <a:cs typeface="Mada"/>
              <a:sym typeface="Mada"/>
            </a:endParaRPr>
          </a:p>
          <a:p>
            <a:pPr indent="0" lvl="0" marL="0" rtl="0" algn="ctr">
              <a:spcBef>
                <a:spcPts val="0"/>
              </a:spcBef>
              <a:spcAft>
                <a:spcPts val="0"/>
              </a:spcAft>
              <a:buNone/>
            </a:pPr>
            <a:r>
              <a:rPr b="1" lang="ar" sz="3600">
                <a:solidFill>
                  <a:schemeClr val="accent1"/>
                </a:solidFill>
                <a:latin typeface="Mada"/>
                <a:ea typeface="Mada"/>
                <a:cs typeface="Mada"/>
                <a:sym typeface="Mada"/>
              </a:rPr>
              <a:t>in the Middle East</a:t>
            </a:r>
            <a:endParaRPr b="1" sz="3600">
              <a:solidFill>
                <a:schemeClr val="accent1"/>
              </a:solidFill>
              <a:latin typeface="Mada"/>
              <a:ea typeface="Mada"/>
              <a:cs typeface="Mada"/>
              <a:sym typeface="Mada"/>
            </a:endParaRPr>
          </a:p>
        </p:txBody>
      </p:sp>
      <p:pic>
        <p:nvPicPr>
          <p:cNvPr id="57" name="Google Shape;57;p10"/>
          <p:cNvPicPr preferRelativeResize="0"/>
          <p:nvPr/>
        </p:nvPicPr>
        <p:blipFill>
          <a:blip r:embed="rId5">
            <a:alphaModFix/>
          </a:blip>
          <a:stretch>
            <a:fillRect/>
          </a:stretch>
        </p:blipFill>
        <p:spPr>
          <a:xfrm rot="-994148">
            <a:off x="1835122" y="1873428"/>
            <a:ext cx="2150466" cy="2177521"/>
          </a:xfrm>
          <a:prstGeom prst="rect">
            <a:avLst/>
          </a:prstGeom>
          <a:noFill/>
          <a:ln>
            <a:noFill/>
          </a:ln>
        </p:spPr>
      </p:pic>
      <p:pic>
        <p:nvPicPr>
          <p:cNvPr id="58" name="Google Shape;58;p10"/>
          <p:cNvPicPr preferRelativeResize="0"/>
          <p:nvPr/>
        </p:nvPicPr>
        <p:blipFill>
          <a:blip r:embed="rId6">
            <a:alphaModFix/>
          </a:blip>
          <a:stretch>
            <a:fillRect/>
          </a:stretch>
        </p:blipFill>
        <p:spPr>
          <a:xfrm rot="-994148">
            <a:off x="3840998" y="1906392"/>
            <a:ext cx="1883890" cy="1907625"/>
          </a:xfrm>
          <a:prstGeom prst="rect">
            <a:avLst/>
          </a:prstGeom>
          <a:noFill/>
          <a:ln>
            <a:noFill/>
          </a:ln>
        </p:spPr>
      </p:pic>
      <p:pic>
        <p:nvPicPr>
          <p:cNvPr id="59" name="Google Shape;59;p10"/>
          <p:cNvPicPr preferRelativeResize="0"/>
          <p:nvPr/>
        </p:nvPicPr>
        <p:blipFill rotWithShape="1">
          <a:blip r:embed="rId7">
            <a:alphaModFix/>
          </a:blip>
          <a:srcRect b="15002" l="0" r="0" t="0"/>
          <a:stretch/>
        </p:blipFill>
        <p:spPr>
          <a:xfrm>
            <a:off x="5181150" y="482025"/>
            <a:ext cx="872675" cy="484150"/>
          </a:xfrm>
          <a:prstGeom prst="rect">
            <a:avLst/>
          </a:prstGeom>
          <a:noFill/>
          <a:ln>
            <a:noFill/>
          </a:ln>
        </p:spPr>
      </p:pic>
      <p:pic>
        <p:nvPicPr>
          <p:cNvPr id="60" name="Google Shape;60;p10"/>
          <p:cNvPicPr preferRelativeResize="0"/>
          <p:nvPr/>
        </p:nvPicPr>
        <p:blipFill>
          <a:blip r:embed="rId8">
            <a:alphaModFix/>
          </a:blip>
          <a:stretch>
            <a:fillRect/>
          </a:stretch>
        </p:blipFill>
        <p:spPr>
          <a:xfrm>
            <a:off x="6053825" y="482025"/>
            <a:ext cx="1478450" cy="1149901"/>
          </a:xfrm>
          <a:prstGeom prst="rect">
            <a:avLst/>
          </a:prstGeom>
          <a:noFill/>
          <a:ln>
            <a:noFill/>
          </a:ln>
        </p:spPr>
      </p:pic>
      <p:pic>
        <p:nvPicPr>
          <p:cNvPr id="61" name="Google Shape;61;p10"/>
          <p:cNvPicPr preferRelativeResize="0"/>
          <p:nvPr/>
        </p:nvPicPr>
        <p:blipFill>
          <a:blip r:embed="rId9">
            <a:alphaModFix/>
          </a:blip>
          <a:stretch>
            <a:fillRect/>
          </a:stretch>
        </p:blipFill>
        <p:spPr>
          <a:xfrm>
            <a:off x="6386051" y="1818251"/>
            <a:ext cx="962351" cy="962325"/>
          </a:xfrm>
          <a:prstGeom prst="rect">
            <a:avLst/>
          </a:prstGeom>
          <a:noFill/>
          <a:ln>
            <a:noFill/>
          </a:ln>
        </p:spPr>
      </p:pic>
      <p:sp>
        <p:nvSpPr>
          <p:cNvPr id="62" name="Google Shape;62;p10"/>
          <p:cNvSpPr txBox="1"/>
          <p:nvPr/>
        </p:nvSpPr>
        <p:spPr>
          <a:xfrm>
            <a:off x="541350" y="5579175"/>
            <a:ext cx="7018800" cy="3000000"/>
          </a:xfrm>
          <a:prstGeom prst="rect">
            <a:avLst/>
          </a:prstGeom>
          <a:noFill/>
          <a:ln>
            <a:noFill/>
          </a:ln>
        </p:spPr>
        <p:txBody>
          <a:bodyPr anchorCtr="0" anchor="t" bIns="91425" lIns="91425" spcFirstLastPara="1" rIns="91425" wrap="square" tIns="91425">
            <a:noAutofit/>
          </a:bodyPr>
          <a:lstStyle/>
          <a:p>
            <a:pPr indent="0" lvl="0" marL="0" rtl="0" algn="l">
              <a:lnSpc>
                <a:spcPct val="120000"/>
              </a:lnSpc>
              <a:spcBef>
                <a:spcPts val="0"/>
              </a:spcBef>
              <a:spcAft>
                <a:spcPts val="0"/>
              </a:spcAft>
              <a:buNone/>
            </a:pPr>
            <a:r>
              <a:rPr b="1" lang="ar" sz="2400">
                <a:solidFill>
                  <a:schemeClr val="accent1"/>
                </a:solidFill>
                <a:latin typeface="Mada"/>
                <a:ea typeface="Mada"/>
                <a:cs typeface="Mada"/>
                <a:sym typeface="Mada"/>
              </a:rPr>
              <a:t>Objectives:</a:t>
            </a:r>
            <a:endParaRPr b="1" sz="2400">
              <a:solidFill>
                <a:schemeClr val="accent1"/>
              </a:solidFill>
              <a:latin typeface="Mada"/>
              <a:ea typeface="Mada"/>
              <a:cs typeface="Mada"/>
              <a:sym typeface="Mada"/>
            </a:endParaRPr>
          </a:p>
          <a:p>
            <a:pPr indent="-317500" lvl="0" marL="457200" rtl="0" algn="l">
              <a:lnSpc>
                <a:spcPct val="115000"/>
              </a:lnSpc>
              <a:spcBef>
                <a:spcPts val="0"/>
              </a:spcBef>
              <a:spcAft>
                <a:spcPts val="0"/>
              </a:spcAft>
              <a:buClr>
                <a:schemeClr val="dk1"/>
              </a:buClr>
              <a:buSzPts val="1400"/>
              <a:buFont typeface="Mada"/>
              <a:buChar char="●"/>
            </a:pPr>
            <a:r>
              <a:rPr lang="ar">
                <a:solidFill>
                  <a:schemeClr val="dk1"/>
                </a:solidFill>
                <a:latin typeface="Mada"/>
                <a:ea typeface="Mada"/>
                <a:cs typeface="Mada"/>
                <a:sym typeface="Mada"/>
              </a:rPr>
              <a:t>Common terminology describing Endemicity.</a:t>
            </a:r>
            <a:endParaRPr>
              <a:solidFill>
                <a:schemeClr val="dk1"/>
              </a:solidFill>
              <a:latin typeface="Mada"/>
              <a:ea typeface="Mada"/>
              <a:cs typeface="Mada"/>
              <a:sym typeface="Mada"/>
            </a:endParaRPr>
          </a:p>
          <a:p>
            <a:pPr indent="-317500" lvl="0" marL="457200" rtl="0" algn="l">
              <a:lnSpc>
                <a:spcPct val="115000"/>
              </a:lnSpc>
              <a:spcBef>
                <a:spcPts val="0"/>
              </a:spcBef>
              <a:spcAft>
                <a:spcPts val="0"/>
              </a:spcAft>
              <a:buClr>
                <a:schemeClr val="dk1"/>
              </a:buClr>
              <a:buSzPts val="1400"/>
              <a:buFont typeface="Mada"/>
              <a:buChar char="●"/>
            </a:pPr>
            <a:r>
              <a:rPr lang="ar">
                <a:solidFill>
                  <a:schemeClr val="dk1"/>
                </a:solidFill>
                <a:latin typeface="Mada"/>
                <a:ea typeface="Mada"/>
                <a:cs typeface="Mada"/>
                <a:sym typeface="Mada"/>
              </a:rPr>
              <a:t>Common Endemic disease in KSA: especially typhoid, Brucella.</a:t>
            </a:r>
            <a:endParaRPr>
              <a:solidFill>
                <a:schemeClr val="dk1"/>
              </a:solidFill>
              <a:latin typeface="Mada"/>
              <a:ea typeface="Mada"/>
              <a:cs typeface="Mada"/>
              <a:sym typeface="Mada"/>
            </a:endParaRPr>
          </a:p>
          <a:p>
            <a:pPr indent="-317500" lvl="0" marL="457200" rtl="0" algn="l">
              <a:lnSpc>
                <a:spcPct val="115000"/>
              </a:lnSpc>
              <a:spcBef>
                <a:spcPts val="0"/>
              </a:spcBef>
              <a:spcAft>
                <a:spcPts val="0"/>
              </a:spcAft>
              <a:buClr>
                <a:schemeClr val="dk1"/>
              </a:buClr>
              <a:buSzPts val="1400"/>
              <a:buFont typeface="Mada"/>
              <a:buChar char="●"/>
            </a:pPr>
            <a:r>
              <a:rPr lang="ar">
                <a:solidFill>
                  <a:schemeClr val="dk1"/>
                </a:solidFill>
                <a:latin typeface="Mada"/>
                <a:ea typeface="Mada"/>
                <a:cs typeface="Mada"/>
                <a:sym typeface="Mada"/>
              </a:rPr>
              <a:t>Viral hemorrhagic fever (Dengue, RVF, KHV).</a:t>
            </a:r>
            <a:endParaRPr>
              <a:solidFill>
                <a:schemeClr val="dk1"/>
              </a:solidFill>
              <a:latin typeface="Mada"/>
              <a:ea typeface="Mada"/>
              <a:cs typeface="Mada"/>
              <a:sym typeface="Mada"/>
            </a:endParaRPr>
          </a:p>
          <a:p>
            <a:pPr indent="-317500" lvl="0" marL="457200" rtl="0" algn="l">
              <a:lnSpc>
                <a:spcPct val="115000"/>
              </a:lnSpc>
              <a:spcBef>
                <a:spcPts val="0"/>
              </a:spcBef>
              <a:spcAft>
                <a:spcPts val="0"/>
              </a:spcAft>
              <a:buClr>
                <a:schemeClr val="dk1"/>
              </a:buClr>
              <a:buSzPts val="1400"/>
              <a:buFont typeface="Mada"/>
              <a:buChar char="●"/>
            </a:pPr>
            <a:r>
              <a:rPr lang="ar">
                <a:solidFill>
                  <a:schemeClr val="dk1"/>
                </a:solidFill>
                <a:latin typeface="Mada"/>
                <a:ea typeface="Mada"/>
                <a:cs typeface="Mada"/>
                <a:sym typeface="Mada"/>
              </a:rPr>
              <a:t>Leishmaniasis, MERS-COV, Malaria</a:t>
            </a:r>
            <a:endParaRPr>
              <a:solidFill>
                <a:schemeClr val="dk1"/>
              </a:solidFill>
              <a:latin typeface="Mada"/>
              <a:ea typeface="Mada"/>
              <a:cs typeface="Mada"/>
              <a:sym typeface="Mada"/>
            </a:endParaRPr>
          </a:p>
          <a:p>
            <a:pPr indent="-317500" lvl="0" marL="457200" rtl="0" algn="l">
              <a:lnSpc>
                <a:spcPct val="115000"/>
              </a:lnSpc>
              <a:spcBef>
                <a:spcPts val="0"/>
              </a:spcBef>
              <a:spcAft>
                <a:spcPts val="0"/>
              </a:spcAft>
              <a:buClr>
                <a:schemeClr val="dk1"/>
              </a:buClr>
              <a:buSzPts val="1400"/>
              <a:buFont typeface="Mada"/>
              <a:buChar char="●"/>
            </a:pPr>
            <a:r>
              <a:rPr lang="ar">
                <a:solidFill>
                  <a:schemeClr val="dk1"/>
                </a:solidFill>
                <a:latin typeface="Mada"/>
                <a:ea typeface="Mada"/>
                <a:cs typeface="Mada"/>
                <a:sym typeface="Mada"/>
              </a:rPr>
              <a:t>For each endemic diseases: Epidemiology, Pathogenesis, Clinical features, Complications, Diagnostic workup, Differential diagnosis, Treatment &amp; prevention.</a:t>
            </a:r>
            <a:endParaRPr>
              <a:solidFill>
                <a:schemeClr val="dk1"/>
              </a:solidFill>
              <a:latin typeface="Mada"/>
              <a:ea typeface="Mada"/>
              <a:cs typeface="Mada"/>
              <a:sym typeface="Mada"/>
            </a:endParaRPr>
          </a:p>
          <a:p>
            <a:pPr indent="0" lvl="0" marL="0" rtl="0" algn="l">
              <a:lnSpc>
                <a:spcPct val="115000"/>
              </a:lnSpc>
              <a:spcBef>
                <a:spcPts val="0"/>
              </a:spcBef>
              <a:spcAft>
                <a:spcPts val="0"/>
              </a:spcAft>
              <a:buNone/>
            </a:pPr>
            <a:r>
              <a:t/>
            </a:r>
            <a:endParaRPr sz="1100">
              <a:solidFill>
                <a:schemeClr val="dk1"/>
              </a:solidFill>
            </a:endParaRPr>
          </a:p>
        </p:txBody>
      </p:sp>
      <p:sp>
        <p:nvSpPr>
          <p:cNvPr id="63" name="Google Shape;63;p10"/>
          <p:cNvSpPr/>
          <p:nvPr/>
        </p:nvSpPr>
        <p:spPr>
          <a:xfrm rot="-2700000">
            <a:off x="6503273" y="726178"/>
            <a:ext cx="54306" cy="50487"/>
          </a:xfrm>
          <a:prstGeom prst="ellipse">
            <a:avLst/>
          </a:prstGeom>
          <a:solidFill>
            <a:srgbClr val="FF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 name="Google Shape;64;p10"/>
          <p:cNvSpPr/>
          <p:nvPr/>
        </p:nvSpPr>
        <p:spPr>
          <a:xfrm rot="-8994159">
            <a:off x="7098449" y="696337"/>
            <a:ext cx="54440" cy="50532"/>
          </a:xfrm>
          <a:prstGeom prst="ellipse">
            <a:avLst/>
          </a:prstGeom>
          <a:solidFill>
            <a:srgbClr val="FF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 name="Google Shape;65;p10"/>
          <p:cNvSpPr/>
          <p:nvPr/>
        </p:nvSpPr>
        <p:spPr>
          <a:xfrm rot="-8994159">
            <a:off x="6839999" y="2274150"/>
            <a:ext cx="54440" cy="50532"/>
          </a:xfrm>
          <a:prstGeom prst="ellipse">
            <a:avLst/>
          </a:prstGeom>
          <a:solidFill>
            <a:srgbClr val="FF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8" name="Shape 278"/>
        <p:cNvGrpSpPr/>
        <p:nvPr/>
      </p:nvGrpSpPr>
      <p:grpSpPr>
        <a:xfrm>
          <a:off x="0" y="0"/>
          <a:ext cx="0" cy="0"/>
          <a:chOff x="0" y="0"/>
          <a:chExt cx="0" cy="0"/>
        </a:xfrm>
      </p:grpSpPr>
      <p:sp>
        <p:nvSpPr>
          <p:cNvPr id="279" name="Google Shape;279;p19"/>
          <p:cNvSpPr txBox="1"/>
          <p:nvPr>
            <p:ph idx="2" type="sldNum"/>
          </p:nvPr>
        </p:nvSpPr>
        <p:spPr>
          <a:xfrm>
            <a:off x="7106400" y="2"/>
            <a:ext cx="453600" cy="562200"/>
          </a:xfrm>
          <a:prstGeom prst="rect">
            <a:avLst/>
          </a:prstGeom>
        </p:spPr>
        <p:txBody>
          <a:bodyPr anchorCtr="0" anchor="ctr" bIns="111700" lIns="111700" spcFirstLastPara="1" rIns="111700" wrap="square" tIns="111700">
            <a:noAutofit/>
          </a:bodyPr>
          <a:lstStyle/>
          <a:p>
            <a:pPr indent="0" lvl="0" marL="0" rtl="0" algn="r">
              <a:spcBef>
                <a:spcPts val="0"/>
              </a:spcBef>
              <a:spcAft>
                <a:spcPts val="0"/>
              </a:spcAft>
              <a:buNone/>
            </a:pPr>
            <a:fld id="{00000000-1234-1234-1234-123412341234}" type="slidenum">
              <a:rPr lang="ar"/>
              <a:t>‹#›</a:t>
            </a:fld>
            <a:endParaRPr/>
          </a:p>
        </p:txBody>
      </p:sp>
      <p:cxnSp>
        <p:nvCxnSpPr>
          <p:cNvPr id="280" name="Google Shape;280;p19"/>
          <p:cNvCxnSpPr/>
          <p:nvPr/>
        </p:nvCxnSpPr>
        <p:spPr>
          <a:xfrm flipH="1" rot="10800000">
            <a:off x="1355300" y="588250"/>
            <a:ext cx="4827000" cy="12000"/>
          </a:xfrm>
          <a:prstGeom prst="straightConnector1">
            <a:avLst/>
          </a:prstGeom>
          <a:noFill/>
          <a:ln cap="flat" cmpd="sng" w="38100">
            <a:solidFill>
              <a:schemeClr val="accent1"/>
            </a:solidFill>
            <a:prstDash val="solid"/>
            <a:round/>
            <a:headEnd len="med" w="med" type="diamond"/>
            <a:tailEnd len="med" w="med" type="diamond"/>
          </a:ln>
        </p:spPr>
      </p:cxnSp>
      <p:cxnSp>
        <p:nvCxnSpPr>
          <p:cNvPr id="281" name="Google Shape;281;p19"/>
          <p:cNvCxnSpPr/>
          <p:nvPr/>
        </p:nvCxnSpPr>
        <p:spPr>
          <a:xfrm rot="10800000">
            <a:off x="8900" y="10154450"/>
            <a:ext cx="7612800" cy="0"/>
          </a:xfrm>
          <a:prstGeom prst="straightConnector1">
            <a:avLst/>
          </a:prstGeom>
          <a:noFill/>
          <a:ln cap="flat" cmpd="sng" w="28575">
            <a:solidFill>
              <a:schemeClr val="accent3"/>
            </a:solidFill>
            <a:prstDash val="dot"/>
            <a:round/>
            <a:headEnd len="med" w="med" type="none"/>
            <a:tailEnd len="med" w="med" type="none"/>
          </a:ln>
        </p:spPr>
      </p:cxnSp>
      <p:sp>
        <p:nvSpPr>
          <p:cNvPr id="282" name="Google Shape;282;p19"/>
          <p:cNvSpPr txBox="1"/>
          <p:nvPr/>
        </p:nvSpPr>
        <p:spPr>
          <a:xfrm>
            <a:off x="202375" y="5982875"/>
            <a:ext cx="7153500" cy="2363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200">
              <a:solidFill>
                <a:srgbClr val="000000"/>
              </a:solidFill>
              <a:latin typeface="Mada"/>
              <a:ea typeface="Mada"/>
              <a:cs typeface="Mada"/>
              <a:sym typeface="Mada"/>
            </a:endParaRPr>
          </a:p>
          <a:p>
            <a:pPr indent="-368300" lvl="0" marL="457200" rtl="0" algn="l">
              <a:spcBef>
                <a:spcPts val="0"/>
              </a:spcBef>
              <a:spcAft>
                <a:spcPts val="0"/>
              </a:spcAft>
              <a:buClr>
                <a:srgbClr val="000000"/>
              </a:buClr>
              <a:buSzPts val="2200"/>
              <a:buFont typeface="Mada"/>
              <a:buChar char="◄"/>
            </a:pPr>
            <a:r>
              <a:rPr b="1" lang="ar" sz="2200">
                <a:solidFill>
                  <a:srgbClr val="000000"/>
                </a:solidFill>
                <a:highlight>
                  <a:schemeClr val="accent4"/>
                </a:highlight>
                <a:latin typeface="Mada"/>
                <a:ea typeface="Mada"/>
                <a:cs typeface="Mada"/>
                <a:sym typeface="Mada"/>
              </a:rPr>
              <a:t>Dengue Virus</a:t>
            </a:r>
            <a:endParaRPr b="1" sz="300">
              <a:solidFill>
                <a:srgbClr val="000000"/>
              </a:solidFill>
              <a:highlight>
                <a:schemeClr val="accent4"/>
              </a:highlight>
              <a:latin typeface="Mada"/>
              <a:ea typeface="Mada"/>
              <a:cs typeface="Mada"/>
              <a:sym typeface="Mada"/>
            </a:endParaRPr>
          </a:p>
          <a:p>
            <a:pPr indent="0" lvl="0" marL="457200" rtl="0" algn="l">
              <a:spcBef>
                <a:spcPts val="0"/>
              </a:spcBef>
              <a:spcAft>
                <a:spcPts val="0"/>
              </a:spcAft>
              <a:buNone/>
            </a:pPr>
            <a:r>
              <a:t/>
            </a:r>
            <a:endParaRPr b="1" sz="300">
              <a:solidFill>
                <a:srgbClr val="000000"/>
              </a:solidFill>
              <a:highlight>
                <a:srgbClr val="D0E0E3"/>
              </a:highlight>
              <a:latin typeface="Mada"/>
              <a:ea typeface="Mada"/>
              <a:cs typeface="Mada"/>
              <a:sym typeface="Mada"/>
            </a:endParaRPr>
          </a:p>
          <a:p>
            <a:pPr indent="-304800" lvl="0" marL="457200" rtl="0" algn="l">
              <a:spcBef>
                <a:spcPts val="0"/>
              </a:spcBef>
              <a:spcAft>
                <a:spcPts val="0"/>
              </a:spcAft>
              <a:buSzPts val="1200"/>
              <a:buFont typeface="Mada"/>
              <a:buChar char="●"/>
            </a:pPr>
            <a:r>
              <a:rPr lang="ar" sz="1200">
                <a:solidFill>
                  <a:srgbClr val="000000"/>
                </a:solidFill>
                <a:latin typeface="Mada"/>
                <a:ea typeface="Mada"/>
                <a:cs typeface="Mada"/>
                <a:sym typeface="Mada"/>
              </a:rPr>
              <a:t>Causes </a:t>
            </a:r>
            <a:r>
              <a:rPr b="1" lang="ar" sz="1200">
                <a:solidFill>
                  <a:srgbClr val="000000"/>
                </a:solidFill>
                <a:latin typeface="Mada"/>
                <a:ea typeface="Mada"/>
                <a:cs typeface="Mada"/>
                <a:sym typeface="Mada"/>
              </a:rPr>
              <a:t>dengue </a:t>
            </a:r>
            <a:r>
              <a:rPr lang="ar" sz="1200">
                <a:solidFill>
                  <a:srgbClr val="000000"/>
                </a:solidFill>
                <a:latin typeface="Mada"/>
                <a:ea typeface="Mada"/>
                <a:cs typeface="Mada"/>
                <a:sym typeface="Mada"/>
              </a:rPr>
              <a:t>and </a:t>
            </a:r>
            <a:r>
              <a:rPr b="1" lang="ar" sz="1200">
                <a:solidFill>
                  <a:srgbClr val="000000"/>
                </a:solidFill>
                <a:latin typeface="Mada"/>
                <a:ea typeface="Mada"/>
                <a:cs typeface="Mada"/>
                <a:sym typeface="Mada"/>
              </a:rPr>
              <a:t>dengue hemorrhagic fever</a:t>
            </a:r>
            <a:r>
              <a:rPr lang="ar" sz="1200">
                <a:solidFill>
                  <a:srgbClr val="000000"/>
                </a:solidFill>
                <a:latin typeface="Mada"/>
                <a:ea typeface="Mada"/>
                <a:cs typeface="Mada"/>
                <a:sym typeface="Mada"/>
              </a:rPr>
              <a:t>.</a:t>
            </a:r>
            <a:endParaRPr sz="1200">
              <a:solidFill>
                <a:srgbClr val="000000"/>
              </a:solidFill>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Dengue is a febrile illness caused by infection with one of four dengue viruses </a:t>
            </a:r>
            <a:endParaRPr sz="1200">
              <a:latin typeface="Mada"/>
              <a:ea typeface="Mada"/>
              <a:cs typeface="Mada"/>
              <a:sym typeface="Mada"/>
            </a:endParaRPr>
          </a:p>
          <a:p>
            <a:pPr indent="-304800" lvl="0" marL="457200" rtl="0" algn="l">
              <a:spcBef>
                <a:spcPts val="0"/>
              </a:spcBef>
              <a:spcAft>
                <a:spcPts val="0"/>
              </a:spcAft>
              <a:buClr>
                <a:srgbClr val="000000"/>
              </a:buClr>
              <a:buSzPts val="1200"/>
              <a:buFont typeface="Mada"/>
              <a:buChar char="●"/>
            </a:pPr>
            <a:r>
              <a:rPr lang="ar" sz="1200">
                <a:latin typeface="Mada"/>
                <a:ea typeface="Mada"/>
                <a:cs typeface="Mada"/>
                <a:sym typeface="Mada"/>
              </a:rPr>
              <a:t>Has 4 serotypes (DEN-1, 2, 3, 4)</a:t>
            </a:r>
            <a:endParaRPr b="1" baseline="30000" sz="1200">
              <a:solidFill>
                <a:srgbClr val="1C4588"/>
              </a:solidFill>
              <a:latin typeface="Mada"/>
              <a:ea typeface="Mada"/>
              <a:cs typeface="Mada"/>
              <a:sym typeface="Mada"/>
            </a:endParaRPr>
          </a:p>
          <a:p>
            <a:pPr indent="-304800" lvl="0" marL="457200" rtl="0" algn="l">
              <a:spcBef>
                <a:spcPts val="0"/>
              </a:spcBef>
              <a:spcAft>
                <a:spcPts val="0"/>
              </a:spcAft>
              <a:buClr>
                <a:srgbClr val="000000"/>
              </a:buClr>
              <a:buSzPts val="1200"/>
              <a:buFont typeface="Mada"/>
              <a:buChar char="●"/>
            </a:pPr>
            <a:r>
              <a:rPr lang="ar" sz="1200">
                <a:solidFill>
                  <a:srgbClr val="000000"/>
                </a:solidFill>
                <a:latin typeface="Mada"/>
                <a:ea typeface="Mada"/>
                <a:cs typeface="Mada"/>
                <a:sym typeface="Mada"/>
              </a:rPr>
              <a:t>Is an </a:t>
            </a:r>
            <a:r>
              <a:rPr b="1" lang="ar" sz="1200">
                <a:solidFill>
                  <a:srgbClr val="000000"/>
                </a:solidFill>
                <a:latin typeface="Mada"/>
                <a:ea typeface="Mada"/>
                <a:cs typeface="Mada"/>
                <a:sym typeface="Mada"/>
              </a:rPr>
              <a:t>arboviru</a:t>
            </a:r>
            <a:r>
              <a:rPr b="1" lang="ar" sz="1200">
                <a:latin typeface="Mada"/>
                <a:ea typeface="Mada"/>
                <a:cs typeface="Mada"/>
                <a:sym typeface="Mada"/>
              </a:rPr>
              <a:t>s</a:t>
            </a:r>
            <a:r>
              <a:rPr lang="ar" sz="1200">
                <a:latin typeface="Mada"/>
                <a:ea typeface="Mada"/>
                <a:cs typeface="Mada"/>
                <a:sym typeface="Mada"/>
              </a:rPr>
              <a:t>. (family Flaviviridae, genus Flavivirus .)</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Composed of </a:t>
            </a:r>
            <a:r>
              <a:rPr b="1" lang="ar" sz="1200">
                <a:latin typeface="Mada"/>
                <a:ea typeface="Mada"/>
                <a:cs typeface="Mada"/>
                <a:sym typeface="Mada"/>
              </a:rPr>
              <a:t>s</a:t>
            </a:r>
            <a:r>
              <a:rPr lang="ar" sz="1200">
                <a:latin typeface="Mada"/>
                <a:ea typeface="Mada"/>
                <a:cs typeface="Mada"/>
                <a:sym typeface="Mada"/>
              </a:rPr>
              <a:t>ingle-</a:t>
            </a:r>
            <a:r>
              <a:rPr b="1" lang="ar" sz="1200">
                <a:latin typeface="Mada"/>
                <a:ea typeface="Mada"/>
                <a:cs typeface="Mada"/>
                <a:sym typeface="Mada"/>
              </a:rPr>
              <a:t>s</a:t>
            </a:r>
            <a:r>
              <a:rPr lang="ar" sz="1200">
                <a:latin typeface="Mada"/>
                <a:ea typeface="Mada"/>
                <a:cs typeface="Mada"/>
                <a:sym typeface="Mada"/>
              </a:rPr>
              <a:t>tranded </a:t>
            </a:r>
            <a:r>
              <a:rPr b="1" lang="ar" sz="1200">
                <a:latin typeface="Mada"/>
                <a:ea typeface="Mada"/>
                <a:cs typeface="Mada"/>
                <a:sym typeface="Mada"/>
              </a:rPr>
              <a:t>RNA</a:t>
            </a:r>
            <a:r>
              <a:rPr lang="ar" sz="1200">
                <a:latin typeface="Mada"/>
                <a:ea typeface="Mada"/>
                <a:cs typeface="Mada"/>
                <a:sym typeface="Mada"/>
              </a:rPr>
              <a:t>.</a:t>
            </a:r>
            <a:endParaRPr sz="1200">
              <a:latin typeface="Mada"/>
              <a:ea typeface="Mada"/>
              <a:cs typeface="Mada"/>
              <a:sym typeface="Mada"/>
            </a:endParaRPr>
          </a:p>
          <a:p>
            <a:pPr indent="-304800" lvl="0" marL="457200" rtl="0" algn="l">
              <a:spcBef>
                <a:spcPts val="0"/>
              </a:spcBef>
              <a:spcAft>
                <a:spcPts val="0"/>
              </a:spcAft>
              <a:buClr>
                <a:srgbClr val="000000"/>
              </a:buClr>
              <a:buSzPts val="1200"/>
              <a:buFont typeface="Mada"/>
              <a:buChar char="●"/>
            </a:pPr>
            <a:r>
              <a:rPr lang="ar" sz="1200">
                <a:solidFill>
                  <a:srgbClr val="000000"/>
                </a:solidFill>
                <a:latin typeface="Mada"/>
                <a:ea typeface="Mada"/>
                <a:cs typeface="Mada"/>
                <a:sym typeface="Mada"/>
              </a:rPr>
              <a:t>Transmitted by : </a:t>
            </a:r>
            <a:r>
              <a:rPr b="1" lang="ar" sz="1200">
                <a:solidFill>
                  <a:srgbClr val="CC0000"/>
                </a:solidFill>
                <a:latin typeface="Mada"/>
                <a:ea typeface="Mada"/>
                <a:cs typeface="Mada"/>
                <a:sym typeface="Mada"/>
              </a:rPr>
              <a:t>Aedes Aegypti </a:t>
            </a:r>
            <a:r>
              <a:rPr b="1" lang="ar" sz="1200">
                <a:solidFill>
                  <a:srgbClr val="6AA84F"/>
                </a:solidFill>
                <a:latin typeface="Mada"/>
                <a:ea typeface="Mada"/>
                <a:cs typeface="Mada"/>
                <a:sym typeface="Mada"/>
              </a:rPr>
              <a:t>female</a:t>
            </a:r>
            <a:r>
              <a:rPr b="1" lang="ar" sz="1200">
                <a:solidFill>
                  <a:srgbClr val="CC0000"/>
                </a:solidFill>
                <a:latin typeface="Mada"/>
                <a:ea typeface="Mada"/>
                <a:cs typeface="Mada"/>
                <a:sym typeface="Mada"/>
              </a:rPr>
              <a:t> </a:t>
            </a:r>
            <a:r>
              <a:rPr b="1" lang="ar" sz="1200">
                <a:solidFill>
                  <a:srgbClr val="CC0000"/>
                </a:solidFill>
                <a:latin typeface="Mada"/>
                <a:ea typeface="Mada"/>
                <a:cs typeface="Mada"/>
                <a:sym typeface="Mada"/>
              </a:rPr>
              <a:t>mosquitoes.</a:t>
            </a:r>
            <a:r>
              <a:rPr b="1" lang="ar" sz="1200">
                <a:latin typeface="Mada"/>
                <a:ea typeface="Mada"/>
                <a:cs typeface="Mada"/>
                <a:sym typeface="Mada"/>
              </a:rPr>
              <a:t> </a:t>
            </a:r>
            <a:r>
              <a:rPr lang="ar" sz="1200">
                <a:latin typeface="Mada"/>
                <a:ea typeface="Mada"/>
                <a:cs typeface="Mada"/>
                <a:sym typeface="Mada"/>
              </a:rPr>
              <a:t>All dengue viruses are </a:t>
            </a:r>
            <a:r>
              <a:rPr b="1" lang="ar" sz="1200">
                <a:latin typeface="Mada"/>
                <a:ea typeface="Mada"/>
                <a:cs typeface="Mada"/>
                <a:sym typeface="Mada"/>
              </a:rPr>
              <a:t>mosquito-borne human pathogens</a:t>
            </a:r>
            <a:endParaRPr b="1" baseline="30000" sz="1200">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Infection may be,</a:t>
            </a:r>
            <a:r>
              <a:rPr b="1" lang="ar" sz="1200">
                <a:latin typeface="Mada"/>
                <a:ea typeface="Mada"/>
                <a:cs typeface="Mada"/>
                <a:sym typeface="Mada"/>
              </a:rPr>
              <a:t>  Asymptomatic (90%)</a:t>
            </a:r>
            <a:r>
              <a:rPr lang="ar" sz="1200">
                <a:latin typeface="Mada"/>
                <a:ea typeface="Mada"/>
                <a:cs typeface="Mada"/>
                <a:sym typeface="Mada"/>
              </a:rPr>
              <a:t> or present with a broad range of clinical manifestations including: </a:t>
            </a:r>
            <a:r>
              <a:rPr lang="ar" sz="1200">
                <a:latin typeface="Mada"/>
                <a:ea typeface="Mada"/>
                <a:cs typeface="Mada"/>
                <a:sym typeface="Mada"/>
              </a:rPr>
              <a:t> M</a:t>
            </a:r>
            <a:r>
              <a:rPr lang="ar" sz="1200">
                <a:latin typeface="Mada"/>
                <a:ea typeface="Mada"/>
                <a:cs typeface="Mada"/>
                <a:sym typeface="Mada"/>
              </a:rPr>
              <a:t>ild febrile illness OR Life-threatening shock syndrome.</a:t>
            </a:r>
            <a:endParaRPr sz="1200">
              <a:latin typeface="Mada"/>
              <a:ea typeface="Mada"/>
              <a:cs typeface="Mada"/>
              <a:sym typeface="Mada"/>
            </a:endParaRPr>
          </a:p>
        </p:txBody>
      </p:sp>
      <p:sp>
        <p:nvSpPr>
          <p:cNvPr id="283" name="Google Shape;283;p19"/>
          <p:cNvSpPr txBox="1"/>
          <p:nvPr/>
        </p:nvSpPr>
        <p:spPr>
          <a:xfrm>
            <a:off x="7960575" y="2189910"/>
            <a:ext cx="1541700" cy="558000"/>
          </a:xfrm>
          <a:prstGeom prst="rect">
            <a:avLst/>
          </a:prstGeom>
          <a:noFill/>
          <a:ln cap="flat" cmpd="sng" w="9525">
            <a:solidFill>
              <a:srgbClr val="351C75"/>
            </a:solidFill>
            <a:prstDash val="dash"/>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b="1" lang="ar" sz="800">
                <a:latin typeface="Mada"/>
                <a:ea typeface="Mada"/>
                <a:cs typeface="Mada"/>
                <a:sym typeface="Mada"/>
              </a:rPr>
              <a:t>Epidemiology of hemorrhagic fevers</a:t>
            </a:r>
            <a:endParaRPr b="1" sz="800">
              <a:latin typeface="Mada"/>
              <a:ea typeface="Mada"/>
              <a:cs typeface="Mada"/>
              <a:sym typeface="Mada"/>
            </a:endParaRPr>
          </a:p>
          <a:p>
            <a:pPr indent="0" lvl="0" marL="0" rtl="0" algn="ctr">
              <a:spcBef>
                <a:spcPts val="0"/>
              </a:spcBef>
              <a:spcAft>
                <a:spcPts val="0"/>
              </a:spcAft>
              <a:buNone/>
            </a:pPr>
            <a:r>
              <a:rPr b="1" lang="ar" sz="700">
                <a:solidFill>
                  <a:srgbClr val="6AA84F"/>
                </a:solidFill>
                <a:latin typeface="Mada"/>
                <a:ea typeface="Mada"/>
                <a:cs typeface="Mada"/>
                <a:sym typeface="Mada"/>
              </a:rPr>
              <a:t>(in Saudi, it’s present in Makkah, Jeddah, Jizan and najran)</a:t>
            </a:r>
            <a:endParaRPr b="1" sz="700">
              <a:solidFill>
                <a:srgbClr val="6AA84F"/>
              </a:solidFill>
              <a:latin typeface="Mada"/>
              <a:ea typeface="Mada"/>
              <a:cs typeface="Mada"/>
              <a:sym typeface="Mada"/>
            </a:endParaRPr>
          </a:p>
        </p:txBody>
      </p:sp>
      <p:pic>
        <p:nvPicPr>
          <p:cNvPr id="284" name="Google Shape;284;p19"/>
          <p:cNvPicPr preferRelativeResize="0"/>
          <p:nvPr/>
        </p:nvPicPr>
        <p:blipFill>
          <a:blip r:embed="rId3">
            <a:alphaModFix/>
          </a:blip>
          <a:stretch>
            <a:fillRect/>
          </a:stretch>
        </p:blipFill>
        <p:spPr>
          <a:xfrm>
            <a:off x="7960575" y="1058449"/>
            <a:ext cx="1541775" cy="1131461"/>
          </a:xfrm>
          <a:prstGeom prst="rect">
            <a:avLst/>
          </a:prstGeom>
          <a:noFill/>
          <a:ln cap="flat" cmpd="sng" w="9525">
            <a:solidFill>
              <a:srgbClr val="351C75"/>
            </a:solidFill>
            <a:prstDash val="solid"/>
            <a:round/>
            <a:headEnd len="sm" w="sm" type="none"/>
            <a:tailEnd len="sm" w="sm" type="none"/>
          </a:ln>
        </p:spPr>
      </p:pic>
      <p:sp>
        <p:nvSpPr>
          <p:cNvPr id="285" name="Google Shape;285;p19"/>
          <p:cNvSpPr txBox="1"/>
          <p:nvPr/>
        </p:nvSpPr>
        <p:spPr>
          <a:xfrm>
            <a:off x="2233538" y="8285525"/>
            <a:ext cx="3660600" cy="666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sz="2000">
                <a:latin typeface="Exo"/>
                <a:ea typeface="Exo"/>
                <a:cs typeface="Exo"/>
                <a:sym typeface="Exo"/>
              </a:rPr>
              <a:t>Dengue Clinical Syndromes</a:t>
            </a:r>
            <a:endParaRPr b="1" sz="2000">
              <a:latin typeface="Exo"/>
              <a:ea typeface="Exo"/>
              <a:cs typeface="Exo"/>
              <a:sym typeface="Exo"/>
            </a:endParaRPr>
          </a:p>
        </p:txBody>
      </p:sp>
      <p:sp>
        <p:nvSpPr>
          <p:cNvPr id="286" name="Google Shape;286;p19"/>
          <p:cNvSpPr txBox="1"/>
          <p:nvPr/>
        </p:nvSpPr>
        <p:spPr>
          <a:xfrm>
            <a:off x="2358413" y="9136100"/>
            <a:ext cx="1213500" cy="771300"/>
          </a:xfrm>
          <a:prstGeom prst="rect">
            <a:avLst/>
          </a:prstGeom>
          <a:no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b="1" lang="ar" sz="1200">
                <a:latin typeface="Mada"/>
                <a:ea typeface="Mada"/>
                <a:cs typeface="Mada"/>
                <a:sym typeface="Mada"/>
              </a:rPr>
              <a:t>Classic dengue fever</a:t>
            </a:r>
            <a:endParaRPr b="1" sz="1200">
              <a:latin typeface="Mada"/>
              <a:ea typeface="Mada"/>
              <a:cs typeface="Mada"/>
              <a:sym typeface="Mada"/>
            </a:endParaRPr>
          </a:p>
        </p:txBody>
      </p:sp>
      <p:sp>
        <p:nvSpPr>
          <p:cNvPr id="287" name="Google Shape;287;p19"/>
          <p:cNvSpPr txBox="1"/>
          <p:nvPr/>
        </p:nvSpPr>
        <p:spPr>
          <a:xfrm>
            <a:off x="699938" y="9136100"/>
            <a:ext cx="1213500" cy="771300"/>
          </a:xfrm>
          <a:prstGeom prst="rect">
            <a:avLst/>
          </a:prstGeom>
          <a:no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lang="ar" sz="1150">
                <a:latin typeface="Mada"/>
                <a:ea typeface="Mada"/>
                <a:cs typeface="Mada"/>
                <a:sym typeface="Mada"/>
              </a:rPr>
              <a:t>Undifferentiated fever</a:t>
            </a:r>
            <a:endParaRPr sz="1150">
              <a:latin typeface="Mada"/>
              <a:ea typeface="Mada"/>
              <a:cs typeface="Mada"/>
              <a:sym typeface="Mada"/>
            </a:endParaRPr>
          </a:p>
        </p:txBody>
      </p:sp>
      <p:sp>
        <p:nvSpPr>
          <p:cNvPr id="288" name="Google Shape;288;p19"/>
          <p:cNvSpPr txBox="1"/>
          <p:nvPr/>
        </p:nvSpPr>
        <p:spPr>
          <a:xfrm>
            <a:off x="4016888" y="9136100"/>
            <a:ext cx="1213500" cy="771300"/>
          </a:xfrm>
          <a:prstGeom prst="rect">
            <a:avLst/>
          </a:prstGeom>
          <a:no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1" lang="ar" sz="1200">
                <a:latin typeface="Mada"/>
                <a:ea typeface="Mada"/>
                <a:cs typeface="Mada"/>
                <a:sym typeface="Mada"/>
              </a:rPr>
              <a:t>Dengue hemorrhagic fever</a:t>
            </a:r>
            <a:endParaRPr>
              <a:latin typeface="Exo"/>
              <a:ea typeface="Exo"/>
              <a:cs typeface="Exo"/>
              <a:sym typeface="Exo"/>
            </a:endParaRPr>
          </a:p>
        </p:txBody>
      </p:sp>
      <p:sp>
        <p:nvSpPr>
          <p:cNvPr id="289" name="Google Shape;289;p19"/>
          <p:cNvSpPr txBox="1"/>
          <p:nvPr/>
        </p:nvSpPr>
        <p:spPr>
          <a:xfrm>
            <a:off x="5675363" y="9136100"/>
            <a:ext cx="1213500" cy="771300"/>
          </a:xfrm>
          <a:prstGeom prst="rect">
            <a:avLst/>
          </a:prstGeom>
          <a:no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lang="ar" sz="1200">
                <a:latin typeface="Mada"/>
                <a:ea typeface="Mada"/>
                <a:cs typeface="Mada"/>
                <a:sym typeface="Mada"/>
              </a:rPr>
              <a:t>Dengue shock syndrome.</a:t>
            </a:r>
            <a:endParaRPr sz="1200">
              <a:latin typeface="Mada"/>
              <a:ea typeface="Mada"/>
              <a:cs typeface="Mada"/>
              <a:sym typeface="Mada"/>
            </a:endParaRPr>
          </a:p>
        </p:txBody>
      </p:sp>
      <p:cxnSp>
        <p:nvCxnSpPr>
          <p:cNvPr id="290" name="Google Shape;290;p19"/>
          <p:cNvCxnSpPr>
            <a:stCxn id="285" idx="2"/>
            <a:endCxn id="286" idx="0"/>
          </p:cNvCxnSpPr>
          <p:nvPr/>
        </p:nvCxnSpPr>
        <p:spPr>
          <a:xfrm rot="5400000">
            <a:off x="3422438" y="8494625"/>
            <a:ext cx="184200" cy="1098600"/>
          </a:xfrm>
          <a:prstGeom prst="bentConnector3">
            <a:avLst>
              <a:gd fmla="val 50020" name="adj1"/>
            </a:avLst>
          </a:prstGeom>
          <a:noFill/>
          <a:ln cap="flat" cmpd="sng" w="9525">
            <a:solidFill>
              <a:schemeClr val="accent1"/>
            </a:solidFill>
            <a:prstDash val="solid"/>
            <a:round/>
            <a:headEnd len="sm" w="sm" type="none"/>
            <a:tailEnd len="sm" w="sm" type="none"/>
          </a:ln>
        </p:spPr>
      </p:cxnSp>
      <p:cxnSp>
        <p:nvCxnSpPr>
          <p:cNvPr id="291" name="Google Shape;291;p19"/>
          <p:cNvCxnSpPr>
            <a:stCxn id="285" idx="2"/>
            <a:endCxn id="288" idx="0"/>
          </p:cNvCxnSpPr>
          <p:nvPr/>
        </p:nvCxnSpPr>
        <p:spPr>
          <a:xfrm flipH="1" rot="-5400000">
            <a:off x="4251638" y="8764025"/>
            <a:ext cx="184200" cy="559800"/>
          </a:xfrm>
          <a:prstGeom prst="bentConnector3">
            <a:avLst>
              <a:gd fmla="val 50020" name="adj1"/>
            </a:avLst>
          </a:prstGeom>
          <a:noFill/>
          <a:ln cap="flat" cmpd="sng" w="9525">
            <a:solidFill>
              <a:schemeClr val="accent1"/>
            </a:solidFill>
            <a:prstDash val="solid"/>
            <a:round/>
            <a:headEnd len="sm" w="sm" type="none"/>
            <a:tailEnd len="sm" w="sm" type="none"/>
          </a:ln>
        </p:spPr>
      </p:cxnSp>
      <p:cxnSp>
        <p:nvCxnSpPr>
          <p:cNvPr id="292" name="Google Shape;292;p19"/>
          <p:cNvCxnSpPr>
            <a:stCxn id="285" idx="2"/>
            <a:endCxn id="287" idx="0"/>
          </p:cNvCxnSpPr>
          <p:nvPr/>
        </p:nvCxnSpPr>
        <p:spPr>
          <a:xfrm rot="5400000">
            <a:off x="2593088" y="7665275"/>
            <a:ext cx="184200" cy="2757300"/>
          </a:xfrm>
          <a:prstGeom prst="bentConnector3">
            <a:avLst>
              <a:gd fmla="val 50020" name="adj1"/>
            </a:avLst>
          </a:prstGeom>
          <a:noFill/>
          <a:ln cap="flat" cmpd="sng" w="9525">
            <a:solidFill>
              <a:schemeClr val="accent1"/>
            </a:solidFill>
            <a:prstDash val="solid"/>
            <a:round/>
            <a:headEnd len="sm" w="sm" type="none"/>
            <a:tailEnd len="sm" w="sm" type="none"/>
          </a:ln>
        </p:spPr>
      </p:cxnSp>
      <p:cxnSp>
        <p:nvCxnSpPr>
          <p:cNvPr id="293" name="Google Shape;293;p19"/>
          <p:cNvCxnSpPr>
            <a:stCxn id="285" idx="2"/>
            <a:endCxn id="289" idx="0"/>
          </p:cNvCxnSpPr>
          <p:nvPr/>
        </p:nvCxnSpPr>
        <p:spPr>
          <a:xfrm flipH="1" rot="-5400000">
            <a:off x="5080838" y="7934825"/>
            <a:ext cx="184200" cy="2218200"/>
          </a:xfrm>
          <a:prstGeom prst="bentConnector3">
            <a:avLst>
              <a:gd fmla="val 50020" name="adj1"/>
            </a:avLst>
          </a:prstGeom>
          <a:noFill/>
          <a:ln cap="flat" cmpd="sng" w="9525">
            <a:solidFill>
              <a:schemeClr val="accent1"/>
            </a:solidFill>
            <a:prstDash val="solid"/>
            <a:round/>
            <a:headEnd len="sm" w="sm" type="none"/>
            <a:tailEnd len="sm" w="sm" type="none"/>
          </a:ln>
        </p:spPr>
      </p:cxnSp>
      <p:sp>
        <p:nvSpPr>
          <p:cNvPr id="294" name="Google Shape;294;p19"/>
          <p:cNvSpPr txBox="1"/>
          <p:nvPr/>
        </p:nvSpPr>
        <p:spPr>
          <a:xfrm>
            <a:off x="11400175" y="8818543"/>
            <a:ext cx="7132500" cy="771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300">
              <a:solidFill>
                <a:srgbClr val="000000"/>
              </a:solidFill>
              <a:highlight>
                <a:srgbClr val="D0E0E3"/>
              </a:highlight>
              <a:latin typeface="Exo Thin"/>
              <a:ea typeface="Exo Thin"/>
              <a:cs typeface="Exo Thin"/>
              <a:sym typeface="Exo Thin"/>
            </a:endParaRPr>
          </a:p>
          <a:p>
            <a:pPr indent="-304800" lvl="0" marL="457200" rtl="0" algn="l">
              <a:spcBef>
                <a:spcPts val="0"/>
              </a:spcBef>
              <a:spcAft>
                <a:spcPts val="0"/>
              </a:spcAft>
              <a:buClr>
                <a:srgbClr val="1C4588"/>
              </a:buClr>
              <a:buSzPts val="1200"/>
              <a:buFont typeface="Mada"/>
              <a:buChar char="●"/>
            </a:pPr>
            <a:r>
              <a:rPr lang="ar" sz="1200">
                <a:solidFill>
                  <a:srgbClr val="1C4588"/>
                </a:solidFill>
                <a:latin typeface="Mada"/>
                <a:ea typeface="Mada"/>
                <a:cs typeface="Mada"/>
                <a:sym typeface="Mada"/>
              </a:rPr>
              <a:t>Note:  The fever subsides after 3-4 days, the temperature returns to normal for a couple of days and then the fever returns, together with the features already mentioned, but milder. </a:t>
            </a:r>
            <a:r>
              <a:rPr b="1" lang="ar" sz="1200">
                <a:solidFill>
                  <a:srgbClr val="1C4588"/>
                </a:solidFill>
                <a:latin typeface="Mada"/>
                <a:ea typeface="Mada"/>
                <a:cs typeface="Mada"/>
                <a:sym typeface="Mada"/>
              </a:rPr>
              <a:t>This biphasic or 'saddleback' pattern is considered characteristic</a:t>
            </a:r>
            <a:r>
              <a:rPr lang="ar" sz="1200">
                <a:solidFill>
                  <a:srgbClr val="1C4588"/>
                </a:solidFill>
                <a:latin typeface="Mada"/>
                <a:ea typeface="Mada"/>
                <a:cs typeface="Mada"/>
                <a:sym typeface="Mada"/>
              </a:rPr>
              <a:t>.</a:t>
            </a:r>
            <a:endParaRPr sz="1200">
              <a:solidFill>
                <a:srgbClr val="000000"/>
              </a:solidFill>
              <a:latin typeface="Mada"/>
              <a:ea typeface="Mada"/>
              <a:cs typeface="Mada"/>
              <a:sym typeface="Mada"/>
            </a:endParaRPr>
          </a:p>
        </p:txBody>
      </p:sp>
      <p:sp>
        <p:nvSpPr>
          <p:cNvPr id="295" name="Google Shape;295;p19"/>
          <p:cNvSpPr txBox="1"/>
          <p:nvPr/>
        </p:nvSpPr>
        <p:spPr>
          <a:xfrm>
            <a:off x="8850" y="10113900"/>
            <a:ext cx="7402200" cy="1553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800">
              <a:solidFill>
                <a:srgbClr val="A64D79"/>
              </a:solidFill>
              <a:latin typeface="Mada"/>
              <a:ea typeface="Mada"/>
              <a:cs typeface="Mada"/>
              <a:sym typeface="Mada"/>
            </a:endParaRPr>
          </a:p>
        </p:txBody>
      </p:sp>
      <p:sp>
        <p:nvSpPr>
          <p:cNvPr id="296" name="Google Shape;296;p19"/>
          <p:cNvSpPr txBox="1"/>
          <p:nvPr/>
        </p:nvSpPr>
        <p:spPr>
          <a:xfrm>
            <a:off x="723125" y="0"/>
            <a:ext cx="6210300" cy="412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sz="2600">
                <a:latin typeface="Mada"/>
                <a:ea typeface="Mada"/>
                <a:cs typeface="Mada"/>
                <a:sym typeface="Mada"/>
              </a:rPr>
              <a:t>Viral hemorrhagic fevers (dengue fever)</a:t>
            </a:r>
            <a:endParaRPr b="1" sz="2600">
              <a:latin typeface="Mada"/>
              <a:ea typeface="Mada"/>
              <a:cs typeface="Mada"/>
              <a:sym typeface="Mada"/>
            </a:endParaRPr>
          </a:p>
        </p:txBody>
      </p:sp>
      <p:sp>
        <p:nvSpPr>
          <p:cNvPr id="297" name="Google Shape;297;p19"/>
          <p:cNvSpPr/>
          <p:nvPr/>
        </p:nvSpPr>
        <p:spPr>
          <a:xfrm>
            <a:off x="217175" y="1266425"/>
            <a:ext cx="7132500" cy="1687800"/>
          </a:xfrm>
          <a:prstGeom prst="snip1Rect">
            <a:avLst>
              <a:gd fmla="val 16667" name="adj"/>
            </a:avLst>
          </a:prstGeom>
          <a:solidFill>
            <a:srgbClr val="F3F0F9"/>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98" name="Google Shape;298;p19"/>
          <p:cNvPicPr preferRelativeResize="0"/>
          <p:nvPr/>
        </p:nvPicPr>
        <p:blipFill>
          <a:blip r:embed="rId4">
            <a:alphaModFix/>
          </a:blip>
          <a:stretch>
            <a:fillRect/>
          </a:stretch>
        </p:blipFill>
        <p:spPr>
          <a:xfrm>
            <a:off x="6039215" y="1606271"/>
            <a:ext cx="1175459" cy="666299"/>
          </a:xfrm>
          <a:prstGeom prst="rect">
            <a:avLst/>
          </a:prstGeom>
          <a:noFill/>
          <a:ln>
            <a:noFill/>
          </a:ln>
        </p:spPr>
      </p:pic>
      <p:sp>
        <p:nvSpPr>
          <p:cNvPr id="299" name="Google Shape;299;p19"/>
          <p:cNvSpPr txBox="1"/>
          <p:nvPr/>
        </p:nvSpPr>
        <p:spPr>
          <a:xfrm>
            <a:off x="202375" y="709838"/>
            <a:ext cx="3000000" cy="523200"/>
          </a:xfrm>
          <a:prstGeom prst="rect">
            <a:avLst/>
          </a:prstGeom>
          <a:noFill/>
          <a:ln>
            <a:noFill/>
          </a:ln>
        </p:spPr>
        <p:txBody>
          <a:bodyPr anchorCtr="0" anchor="t" bIns="91425" lIns="91425" spcFirstLastPara="1" rIns="91425" wrap="square" tIns="91425">
            <a:spAutoFit/>
          </a:bodyPr>
          <a:lstStyle/>
          <a:p>
            <a:pPr indent="-368300" lvl="0" marL="457200" rtl="0" algn="l">
              <a:spcBef>
                <a:spcPts val="0"/>
              </a:spcBef>
              <a:spcAft>
                <a:spcPts val="0"/>
              </a:spcAft>
              <a:buClr>
                <a:schemeClr val="dk1"/>
              </a:buClr>
              <a:buSzPts val="2200"/>
              <a:buFont typeface="Mada"/>
              <a:buChar char="◄"/>
            </a:pPr>
            <a:r>
              <a:rPr b="1" lang="ar" sz="2200">
                <a:solidFill>
                  <a:schemeClr val="dk1"/>
                </a:solidFill>
                <a:highlight>
                  <a:schemeClr val="accent4"/>
                </a:highlight>
                <a:latin typeface="Mada"/>
                <a:ea typeface="Mada"/>
                <a:cs typeface="Mada"/>
                <a:sym typeface="Mada"/>
              </a:rPr>
              <a:t>Epidemiology</a:t>
            </a:r>
            <a:endParaRPr b="1" sz="300">
              <a:solidFill>
                <a:schemeClr val="dk1"/>
              </a:solidFill>
              <a:highlight>
                <a:schemeClr val="accent4"/>
              </a:highlight>
              <a:latin typeface="Mada"/>
              <a:ea typeface="Mada"/>
              <a:cs typeface="Mada"/>
              <a:sym typeface="Mada"/>
            </a:endParaRPr>
          </a:p>
        </p:txBody>
      </p:sp>
      <p:sp>
        <p:nvSpPr>
          <p:cNvPr id="300" name="Google Shape;300;p19"/>
          <p:cNvSpPr txBox="1"/>
          <p:nvPr/>
        </p:nvSpPr>
        <p:spPr>
          <a:xfrm>
            <a:off x="114050" y="1266450"/>
            <a:ext cx="6003600" cy="1708500"/>
          </a:xfrm>
          <a:prstGeom prst="rect">
            <a:avLst/>
          </a:prstGeom>
          <a:noFill/>
          <a:ln>
            <a:noFill/>
          </a:ln>
        </p:spPr>
        <p:txBody>
          <a:bodyPr anchorCtr="0" anchor="t" bIns="91425" lIns="91425" spcFirstLastPara="1" rIns="91425" wrap="square" tIns="91425">
            <a:spAutoFit/>
          </a:bodyPr>
          <a:lstStyle/>
          <a:p>
            <a:pPr indent="-298450" lvl="0" marL="457200" rtl="0" algn="l">
              <a:spcBef>
                <a:spcPts val="0"/>
              </a:spcBef>
              <a:spcAft>
                <a:spcPts val="0"/>
              </a:spcAft>
              <a:buSzPts val="1100"/>
              <a:buFont typeface="Mada"/>
              <a:buChar char="●"/>
            </a:pPr>
            <a:r>
              <a:rPr lang="ar" sz="1100">
                <a:latin typeface="Mada"/>
                <a:ea typeface="Mada"/>
                <a:cs typeface="Mada"/>
                <a:sym typeface="Mada"/>
              </a:rPr>
              <a:t>Aedes aegypti mosquitoes </a:t>
            </a:r>
            <a:r>
              <a:rPr lang="ar" sz="1100">
                <a:latin typeface="Mada"/>
                <a:ea typeface="Mada"/>
                <a:cs typeface="Mada"/>
                <a:sym typeface="Mada"/>
              </a:rPr>
              <a:t>are widely distributed in tropical and subtropical areas from latitude 45ºNorth  to 35ºSouth. (high humidity and a hot climate).</a:t>
            </a:r>
            <a:r>
              <a:rPr lang="ar" sz="1100">
                <a:solidFill>
                  <a:srgbClr val="6AA84F"/>
                </a:solidFill>
                <a:latin typeface="Mada"/>
                <a:ea typeface="Mada"/>
                <a:cs typeface="Mada"/>
                <a:sym typeface="Mada"/>
              </a:rPr>
              <a:t> </a:t>
            </a:r>
            <a:r>
              <a:rPr lang="ar" sz="1100">
                <a:solidFill>
                  <a:srgbClr val="6AA84F"/>
                </a:solidFill>
                <a:latin typeface="Mada"/>
                <a:ea typeface="Mada"/>
                <a:cs typeface="Mada"/>
                <a:sym typeface="Mada"/>
              </a:rPr>
              <a:t>After rainy seasons</a:t>
            </a:r>
            <a:endParaRPr sz="1100">
              <a:solidFill>
                <a:srgbClr val="6AA84F"/>
              </a:solidFill>
              <a:latin typeface="Mada"/>
              <a:ea typeface="Mada"/>
              <a:cs typeface="Mada"/>
              <a:sym typeface="Mada"/>
            </a:endParaRPr>
          </a:p>
          <a:p>
            <a:pPr indent="-298450" lvl="0" marL="457200" rtl="0" algn="l">
              <a:spcBef>
                <a:spcPts val="0"/>
              </a:spcBef>
              <a:spcAft>
                <a:spcPts val="0"/>
              </a:spcAft>
              <a:buSzPts val="1100"/>
              <a:buFont typeface="Mada"/>
              <a:buChar char="●"/>
            </a:pPr>
            <a:r>
              <a:rPr b="1" lang="ar" sz="1100">
                <a:latin typeface="Mada"/>
                <a:ea typeface="Mada"/>
                <a:cs typeface="Mada"/>
                <a:sym typeface="Mada"/>
              </a:rPr>
              <a:t>Asia: </a:t>
            </a:r>
            <a:r>
              <a:rPr lang="ar" sz="1100">
                <a:latin typeface="Mada"/>
                <a:ea typeface="Mada"/>
                <a:cs typeface="Mada"/>
                <a:sym typeface="Mada"/>
              </a:rPr>
              <a:t>(incidence of dengue infection is increasing). </a:t>
            </a:r>
            <a:endParaRPr sz="1100">
              <a:latin typeface="Mada"/>
              <a:ea typeface="Mada"/>
              <a:cs typeface="Mada"/>
              <a:sym typeface="Mada"/>
            </a:endParaRPr>
          </a:p>
          <a:p>
            <a:pPr indent="-298450" lvl="1" marL="914400" rtl="0" algn="l">
              <a:spcBef>
                <a:spcPts val="0"/>
              </a:spcBef>
              <a:spcAft>
                <a:spcPts val="0"/>
              </a:spcAft>
              <a:buSzPts val="1100"/>
              <a:buFont typeface="Mada"/>
              <a:buChar char="○"/>
            </a:pPr>
            <a:r>
              <a:rPr lang="ar" sz="1100">
                <a:latin typeface="Mada"/>
                <a:ea typeface="Mada"/>
                <a:cs typeface="Mada"/>
                <a:sym typeface="Mada"/>
              </a:rPr>
              <a:t> China , Thailand, Vietnam, Indonesia, India, Pakistan, and SriLanka. </a:t>
            </a:r>
            <a:endParaRPr sz="1100">
              <a:latin typeface="Mada"/>
              <a:ea typeface="Mada"/>
              <a:cs typeface="Mada"/>
              <a:sym typeface="Mada"/>
            </a:endParaRPr>
          </a:p>
          <a:p>
            <a:pPr indent="-298450" lvl="0" marL="457200" rtl="0" algn="l">
              <a:spcBef>
                <a:spcPts val="0"/>
              </a:spcBef>
              <a:spcAft>
                <a:spcPts val="0"/>
              </a:spcAft>
              <a:buSzPts val="1100"/>
              <a:buFont typeface="Mada"/>
              <a:buChar char="●"/>
            </a:pPr>
            <a:r>
              <a:rPr b="1" lang="ar" sz="1100">
                <a:latin typeface="Mada"/>
                <a:ea typeface="Mada"/>
                <a:cs typeface="Mada"/>
                <a:sym typeface="Mada"/>
              </a:rPr>
              <a:t>Africa and Eastern Mediterranean: </a:t>
            </a:r>
            <a:r>
              <a:rPr lang="ar" sz="1100">
                <a:latin typeface="Mada"/>
                <a:ea typeface="Mada"/>
                <a:cs typeface="Mada"/>
                <a:sym typeface="Mada"/>
              </a:rPr>
              <a:t>in most of </a:t>
            </a:r>
            <a:r>
              <a:rPr lang="ar" sz="1100">
                <a:solidFill>
                  <a:srgbClr val="CC0000"/>
                </a:solidFill>
                <a:latin typeface="Mada"/>
                <a:ea typeface="Mada"/>
                <a:cs typeface="Mada"/>
                <a:sym typeface="Mada"/>
              </a:rPr>
              <a:t>sub Saharan Africa and the Middle East</a:t>
            </a:r>
            <a:r>
              <a:rPr lang="ar" sz="1100">
                <a:latin typeface="Mada"/>
                <a:ea typeface="Mada"/>
                <a:cs typeface="Mada"/>
                <a:sym typeface="Mada"/>
              </a:rPr>
              <a:t>.</a:t>
            </a:r>
            <a:r>
              <a:rPr b="1" lang="ar" sz="1100">
                <a:latin typeface="Mada"/>
                <a:ea typeface="Mada"/>
                <a:cs typeface="Mada"/>
                <a:sym typeface="Mada"/>
              </a:rPr>
              <a:t> </a:t>
            </a:r>
            <a:endParaRPr b="1" sz="1100">
              <a:latin typeface="Mada"/>
              <a:ea typeface="Mada"/>
              <a:cs typeface="Mada"/>
              <a:sym typeface="Mada"/>
            </a:endParaRPr>
          </a:p>
          <a:p>
            <a:pPr indent="-298450" lvl="0" marL="457200" rtl="0" algn="l">
              <a:spcBef>
                <a:spcPts val="0"/>
              </a:spcBef>
              <a:spcAft>
                <a:spcPts val="0"/>
              </a:spcAft>
              <a:buSzPts val="1100"/>
              <a:buFont typeface="Mada"/>
              <a:buChar char="●"/>
            </a:pPr>
            <a:r>
              <a:rPr b="1" lang="ar" sz="1100">
                <a:latin typeface="Mada"/>
                <a:ea typeface="Mada"/>
                <a:cs typeface="Mada"/>
                <a:sym typeface="Mada"/>
              </a:rPr>
              <a:t>North America: </a:t>
            </a:r>
            <a:r>
              <a:rPr lang="ar" sz="1100">
                <a:latin typeface="Mada"/>
                <a:ea typeface="Mada"/>
                <a:cs typeface="Mada"/>
                <a:sym typeface="Mada"/>
              </a:rPr>
              <a:t>present in most areas of  Mexico and in the south-eastern United States</a:t>
            </a:r>
            <a:endParaRPr sz="1100">
              <a:latin typeface="Mada"/>
              <a:ea typeface="Mada"/>
              <a:cs typeface="Mada"/>
              <a:sym typeface="Mada"/>
            </a:endParaRPr>
          </a:p>
          <a:p>
            <a:pPr indent="-298450" lvl="0" marL="457200" rtl="0" algn="l">
              <a:spcBef>
                <a:spcPts val="0"/>
              </a:spcBef>
              <a:spcAft>
                <a:spcPts val="0"/>
              </a:spcAft>
              <a:buSzPts val="1100"/>
              <a:buFont typeface="Mada"/>
              <a:buChar char="●"/>
            </a:pPr>
            <a:r>
              <a:rPr lang="ar" sz="1100">
                <a:latin typeface="Mada"/>
                <a:ea typeface="Mada"/>
                <a:cs typeface="Mada"/>
                <a:sym typeface="Mada"/>
              </a:rPr>
              <a:t>Dengue is also  common in more than 100 countries around the world with where  50 million DF occur annually, out of which 22,000 deaths affect mostly children</a:t>
            </a:r>
            <a:endParaRPr sz="1100">
              <a:latin typeface="Mada"/>
              <a:ea typeface="Mada"/>
              <a:cs typeface="Mada"/>
              <a:sym typeface="Mada"/>
            </a:endParaRPr>
          </a:p>
          <a:p>
            <a:pPr indent="-298450" lvl="0" marL="457200" rtl="0" algn="l">
              <a:spcBef>
                <a:spcPts val="0"/>
              </a:spcBef>
              <a:spcAft>
                <a:spcPts val="0"/>
              </a:spcAft>
              <a:buClr>
                <a:srgbClr val="6AA84F"/>
              </a:buClr>
              <a:buSzPts val="1100"/>
              <a:buFont typeface="Mada"/>
              <a:buChar char="●"/>
            </a:pPr>
            <a:r>
              <a:rPr b="1" lang="ar" sz="1100">
                <a:solidFill>
                  <a:srgbClr val="6AA84F"/>
                </a:solidFill>
                <a:latin typeface="Mada"/>
                <a:ea typeface="Mada"/>
                <a:cs typeface="Mada"/>
                <a:sym typeface="Mada"/>
              </a:rPr>
              <a:t>in Saudi, it’s present in Makkah, Jeddah, Jizan and najran)</a:t>
            </a:r>
            <a:endParaRPr sz="1100">
              <a:latin typeface="Mada"/>
              <a:ea typeface="Mada"/>
              <a:cs typeface="Mada"/>
              <a:sym typeface="Mada"/>
            </a:endParaRPr>
          </a:p>
        </p:txBody>
      </p:sp>
      <p:pic>
        <p:nvPicPr>
          <p:cNvPr id="301" name="Google Shape;301;p19"/>
          <p:cNvPicPr preferRelativeResize="0"/>
          <p:nvPr/>
        </p:nvPicPr>
        <p:blipFill>
          <a:blip r:embed="rId5">
            <a:alphaModFix/>
          </a:blip>
          <a:stretch>
            <a:fillRect/>
          </a:stretch>
        </p:blipFill>
        <p:spPr>
          <a:xfrm>
            <a:off x="6039224" y="2272574"/>
            <a:ext cx="1175451" cy="582625"/>
          </a:xfrm>
          <a:prstGeom prst="rect">
            <a:avLst/>
          </a:prstGeom>
          <a:noFill/>
          <a:ln>
            <a:noFill/>
          </a:ln>
        </p:spPr>
      </p:pic>
      <p:grpSp>
        <p:nvGrpSpPr>
          <p:cNvPr id="302" name="Google Shape;302;p19"/>
          <p:cNvGrpSpPr/>
          <p:nvPr/>
        </p:nvGrpSpPr>
        <p:grpSpPr>
          <a:xfrm rot="10800000">
            <a:off x="4995726" y="4512830"/>
            <a:ext cx="69910" cy="340497"/>
            <a:chOff x="2070100" y="2563700"/>
            <a:chExt cx="92400" cy="411825"/>
          </a:xfrm>
        </p:grpSpPr>
        <p:cxnSp>
          <p:nvCxnSpPr>
            <p:cNvPr id="303" name="Google Shape;303;p19"/>
            <p:cNvCxnSpPr/>
            <p:nvPr/>
          </p:nvCxnSpPr>
          <p:spPr>
            <a:xfrm>
              <a:off x="2116300" y="2616125"/>
              <a:ext cx="0" cy="359400"/>
            </a:xfrm>
            <a:prstGeom prst="straightConnector1">
              <a:avLst/>
            </a:prstGeom>
            <a:noFill/>
            <a:ln cap="flat" cmpd="sng" w="9525">
              <a:solidFill>
                <a:srgbClr val="000000"/>
              </a:solidFill>
              <a:prstDash val="solid"/>
              <a:round/>
              <a:headEnd len="sm" w="sm" type="none"/>
              <a:tailEnd len="sm" w="sm" type="none"/>
            </a:ln>
          </p:spPr>
        </p:cxnSp>
        <p:sp>
          <p:nvSpPr>
            <p:cNvPr id="304" name="Google Shape;304;p19"/>
            <p:cNvSpPr/>
            <p:nvPr/>
          </p:nvSpPr>
          <p:spPr>
            <a:xfrm>
              <a:off x="2070100" y="2563700"/>
              <a:ext cx="92400" cy="92400"/>
            </a:xfrm>
            <a:prstGeom prst="ellipse">
              <a:avLst/>
            </a:prstGeom>
            <a:solidFill>
              <a:srgbClr val="000000"/>
            </a:solidFill>
            <a:ln>
              <a:noFill/>
            </a:ln>
          </p:spPr>
          <p:txBody>
            <a:bodyPr anchorCtr="0" anchor="ctr" bIns="75600" lIns="75600" spcFirstLastPara="1" rIns="75600" wrap="square" tIns="75600">
              <a:noAutofit/>
            </a:bodyPr>
            <a:lstStyle/>
            <a:p>
              <a:pPr indent="0" lvl="0" marL="0" rtl="0" algn="l">
                <a:spcBef>
                  <a:spcPts val="0"/>
                </a:spcBef>
                <a:spcAft>
                  <a:spcPts val="0"/>
                </a:spcAft>
                <a:buNone/>
              </a:pPr>
              <a:r>
                <a:t/>
              </a:r>
              <a:endParaRPr/>
            </a:p>
          </p:txBody>
        </p:sp>
      </p:grpSp>
      <p:grpSp>
        <p:nvGrpSpPr>
          <p:cNvPr id="305" name="Google Shape;305;p19"/>
          <p:cNvGrpSpPr/>
          <p:nvPr/>
        </p:nvGrpSpPr>
        <p:grpSpPr>
          <a:xfrm>
            <a:off x="3077030" y="4271757"/>
            <a:ext cx="1973619" cy="822678"/>
            <a:chOff x="4199164" y="2800065"/>
            <a:chExt cx="2608537" cy="995015"/>
          </a:xfrm>
        </p:grpSpPr>
        <p:sp>
          <p:nvSpPr>
            <p:cNvPr id="306" name="Google Shape;306;p19"/>
            <p:cNvSpPr/>
            <p:nvPr/>
          </p:nvSpPr>
          <p:spPr>
            <a:xfrm>
              <a:off x="4849302" y="3079475"/>
              <a:ext cx="1958400" cy="133500"/>
            </a:xfrm>
            <a:prstGeom prst="rect">
              <a:avLst/>
            </a:prstGeom>
            <a:solidFill>
              <a:srgbClr val="8E7CC3"/>
            </a:solidFill>
            <a:ln>
              <a:noFill/>
            </a:ln>
          </p:spPr>
          <p:txBody>
            <a:bodyPr anchorCtr="0" anchor="ctr" bIns="75600" lIns="75600" spcFirstLastPara="1" rIns="75600" wrap="square" tIns="75600">
              <a:noAutofit/>
            </a:bodyPr>
            <a:lstStyle/>
            <a:p>
              <a:pPr indent="0" lvl="0" marL="0" rtl="0" algn="l">
                <a:spcBef>
                  <a:spcPts val="0"/>
                </a:spcBef>
                <a:spcAft>
                  <a:spcPts val="0"/>
                </a:spcAft>
                <a:buNone/>
              </a:pPr>
              <a:r>
                <a:t/>
              </a:r>
              <a:endParaRPr/>
            </a:p>
          </p:txBody>
        </p:sp>
        <p:grpSp>
          <p:nvGrpSpPr>
            <p:cNvPr id="307" name="Google Shape;307;p19"/>
            <p:cNvGrpSpPr/>
            <p:nvPr/>
          </p:nvGrpSpPr>
          <p:grpSpPr>
            <a:xfrm>
              <a:off x="4199164" y="2800065"/>
              <a:ext cx="1310700" cy="995015"/>
              <a:chOff x="4199164" y="2800065"/>
              <a:chExt cx="1310700" cy="995015"/>
            </a:xfrm>
          </p:grpSpPr>
          <p:grpSp>
            <p:nvGrpSpPr>
              <p:cNvPr id="308" name="Google Shape;308;p19"/>
              <p:cNvGrpSpPr/>
              <p:nvPr/>
            </p:nvGrpSpPr>
            <p:grpSpPr>
              <a:xfrm>
                <a:off x="4808316" y="2800065"/>
                <a:ext cx="92400" cy="411825"/>
                <a:chOff x="845575" y="2563700"/>
                <a:chExt cx="92400" cy="411825"/>
              </a:xfrm>
            </p:grpSpPr>
            <p:cxnSp>
              <p:nvCxnSpPr>
                <p:cNvPr id="309" name="Google Shape;309;p19"/>
                <p:cNvCxnSpPr/>
                <p:nvPr/>
              </p:nvCxnSpPr>
              <p:spPr>
                <a:xfrm>
                  <a:off x="891775" y="2616125"/>
                  <a:ext cx="0" cy="359400"/>
                </a:xfrm>
                <a:prstGeom prst="straightConnector1">
                  <a:avLst/>
                </a:prstGeom>
                <a:noFill/>
                <a:ln cap="flat" cmpd="sng" w="9525">
                  <a:solidFill>
                    <a:srgbClr val="000000"/>
                  </a:solidFill>
                  <a:prstDash val="solid"/>
                  <a:round/>
                  <a:headEnd len="sm" w="sm" type="none"/>
                  <a:tailEnd len="sm" w="sm" type="none"/>
                </a:ln>
              </p:spPr>
            </p:cxnSp>
            <p:sp>
              <p:nvSpPr>
                <p:cNvPr id="310" name="Google Shape;310;p19"/>
                <p:cNvSpPr/>
                <p:nvPr/>
              </p:nvSpPr>
              <p:spPr>
                <a:xfrm>
                  <a:off x="845575" y="2563700"/>
                  <a:ext cx="92400" cy="92400"/>
                </a:xfrm>
                <a:prstGeom prst="ellipse">
                  <a:avLst/>
                </a:prstGeom>
                <a:solidFill>
                  <a:srgbClr val="000000"/>
                </a:solidFill>
                <a:ln>
                  <a:noFill/>
                </a:ln>
              </p:spPr>
              <p:txBody>
                <a:bodyPr anchorCtr="0" anchor="ctr" bIns="75600" lIns="75600" spcFirstLastPara="1" rIns="75600" wrap="square" tIns="75600">
                  <a:noAutofit/>
                </a:bodyPr>
                <a:lstStyle/>
                <a:p>
                  <a:pPr indent="0" lvl="0" marL="0" rtl="0" algn="l">
                    <a:spcBef>
                      <a:spcPts val="0"/>
                    </a:spcBef>
                    <a:spcAft>
                      <a:spcPts val="0"/>
                    </a:spcAft>
                    <a:buNone/>
                  </a:pPr>
                  <a:r>
                    <a:t/>
                  </a:r>
                  <a:endParaRPr/>
                </a:p>
              </p:txBody>
            </p:sp>
          </p:grpSp>
          <p:sp>
            <p:nvSpPr>
              <p:cNvPr id="311" name="Google Shape;311;p19"/>
              <p:cNvSpPr txBox="1"/>
              <p:nvPr/>
            </p:nvSpPr>
            <p:spPr>
              <a:xfrm>
                <a:off x="4199164" y="3114980"/>
                <a:ext cx="1310700" cy="680100"/>
              </a:xfrm>
              <a:prstGeom prst="rect">
                <a:avLst/>
              </a:prstGeom>
              <a:noFill/>
              <a:ln>
                <a:noFill/>
              </a:ln>
            </p:spPr>
            <p:txBody>
              <a:bodyPr anchorCtr="0" anchor="t" bIns="75600" lIns="75600" spcFirstLastPara="1" rIns="75600" wrap="square" tIns="75600">
                <a:noAutofit/>
              </a:bodyPr>
              <a:lstStyle/>
              <a:p>
                <a:pPr indent="0" lvl="0" marL="0" rtl="0" algn="ctr">
                  <a:lnSpc>
                    <a:spcPct val="115000"/>
                  </a:lnSpc>
                  <a:spcBef>
                    <a:spcPts val="0"/>
                  </a:spcBef>
                  <a:spcAft>
                    <a:spcPts val="1300"/>
                  </a:spcAft>
                  <a:buNone/>
                </a:pPr>
                <a:r>
                  <a:rPr lang="ar" sz="1200">
                    <a:solidFill>
                      <a:schemeClr val="dk1"/>
                    </a:solidFill>
                    <a:latin typeface="Mada"/>
                    <a:ea typeface="Mada"/>
                    <a:cs typeface="Mada"/>
                    <a:sym typeface="Mada"/>
                  </a:rPr>
                  <a:t>Jeddah  &amp; Mecca 2004</a:t>
                </a:r>
                <a:endParaRPr sz="1200">
                  <a:latin typeface="Mada"/>
                  <a:ea typeface="Mada"/>
                  <a:cs typeface="Mada"/>
                  <a:sym typeface="Mada"/>
                </a:endParaRPr>
              </a:p>
            </p:txBody>
          </p:sp>
        </p:grpSp>
      </p:grpSp>
      <p:grpSp>
        <p:nvGrpSpPr>
          <p:cNvPr id="312" name="Google Shape;312;p19"/>
          <p:cNvGrpSpPr/>
          <p:nvPr/>
        </p:nvGrpSpPr>
        <p:grpSpPr>
          <a:xfrm>
            <a:off x="275200" y="3455800"/>
            <a:ext cx="1812072" cy="1466324"/>
            <a:chOff x="495980" y="1813179"/>
            <a:chExt cx="2395020" cy="1773492"/>
          </a:xfrm>
        </p:grpSpPr>
        <p:sp>
          <p:nvSpPr>
            <p:cNvPr id="313" name="Google Shape;313;p19"/>
            <p:cNvSpPr/>
            <p:nvPr/>
          </p:nvSpPr>
          <p:spPr>
            <a:xfrm>
              <a:off x="932600" y="3079475"/>
              <a:ext cx="1958400" cy="133500"/>
            </a:xfrm>
            <a:prstGeom prst="rect">
              <a:avLst/>
            </a:prstGeom>
            <a:solidFill>
              <a:srgbClr val="8E7CC3"/>
            </a:solidFill>
            <a:ln>
              <a:noFill/>
            </a:ln>
          </p:spPr>
          <p:txBody>
            <a:bodyPr anchorCtr="0" anchor="ctr" bIns="75600" lIns="75600" spcFirstLastPara="1" rIns="75600" wrap="square" tIns="75600">
              <a:noAutofit/>
            </a:bodyPr>
            <a:lstStyle/>
            <a:p>
              <a:pPr indent="0" lvl="0" marL="0" rtl="0" algn="l">
                <a:spcBef>
                  <a:spcPts val="0"/>
                </a:spcBef>
                <a:spcAft>
                  <a:spcPts val="0"/>
                </a:spcAft>
                <a:buNone/>
              </a:pPr>
              <a:r>
                <a:t/>
              </a:r>
              <a:endParaRPr/>
            </a:p>
          </p:txBody>
        </p:sp>
        <p:grpSp>
          <p:nvGrpSpPr>
            <p:cNvPr id="314" name="Google Shape;314;p19"/>
            <p:cNvGrpSpPr/>
            <p:nvPr/>
          </p:nvGrpSpPr>
          <p:grpSpPr>
            <a:xfrm>
              <a:off x="495980" y="1813179"/>
              <a:ext cx="2198948" cy="1773492"/>
              <a:chOff x="495980" y="1813179"/>
              <a:chExt cx="2198948" cy="1773492"/>
            </a:xfrm>
          </p:grpSpPr>
          <p:sp>
            <p:nvSpPr>
              <p:cNvPr id="315" name="Google Shape;315;p19"/>
              <p:cNvSpPr txBox="1"/>
              <p:nvPr/>
            </p:nvSpPr>
            <p:spPr>
              <a:xfrm>
                <a:off x="495980" y="3215271"/>
                <a:ext cx="1427700" cy="371400"/>
              </a:xfrm>
              <a:prstGeom prst="rect">
                <a:avLst/>
              </a:prstGeom>
              <a:noFill/>
              <a:ln>
                <a:noFill/>
              </a:ln>
            </p:spPr>
            <p:txBody>
              <a:bodyPr anchorCtr="0" anchor="ctr" bIns="75600" lIns="75600" spcFirstLastPara="1" rIns="75600" wrap="square" tIns="75600">
                <a:noAutofit/>
              </a:bodyPr>
              <a:lstStyle/>
              <a:p>
                <a:pPr indent="0" lvl="0" marL="0" marR="0" rtl="0" algn="ctr">
                  <a:lnSpc>
                    <a:spcPct val="100000"/>
                  </a:lnSpc>
                  <a:spcBef>
                    <a:spcPts val="0"/>
                  </a:spcBef>
                  <a:spcAft>
                    <a:spcPts val="0"/>
                  </a:spcAft>
                  <a:buNone/>
                </a:pPr>
                <a:r>
                  <a:rPr lang="ar" sz="1200">
                    <a:latin typeface="Mada"/>
                    <a:ea typeface="Mada"/>
                    <a:cs typeface="Mada"/>
                    <a:sym typeface="Mada"/>
                  </a:rPr>
                  <a:t>Jeddah </a:t>
                </a:r>
                <a:r>
                  <a:rPr lang="ar" sz="1200">
                    <a:latin typeface="Mada"/>
                    <a:ea typeface="Mada"/>
                    <a:cs typeface="Mada"/>
                    <a:sym typeface="Mada"/>
                  </a:rPr>
                  <a:t>1994:</a:t>
                </a:r>
                <a:endParaRPr sz="1200">
                  <a:latin typeface="Mada"/>
                  <a:ea typeface="Mada"/>
                  <a:cs typeface="Mada"/>
                  <a:sym typeface="Mada"/>
                </a:endParaRPr>
              </a:p>
            </p:txBody>
          </p:sp>
          <p:grpSp>
            <p:nvGrpSpPr>
              <p:cNvPr id="316" name="Google Shape;316;p19"/>
              <p:cNvGrpSpPr/>
              <p:nvPr/>
            </p:nvGrpSpPr>
            <p:grpSpPr>
              <a:xfrm>
                <a:off x="881025" y="2800065"/>
                <a:ext cx="92400" cy="411825"/>
                <a:chOff x="845575" y="2563700"/>
                <a:chExt cx="92400" cy="411825"/>
              </a:xfrm>
            </p:grpSpPr>
            <p:cxnSp>
              <p:nvCxnSpPr>
                <p:cNvPr id="317" name="Google Shape;317;p19"/>
                <p:cNvCxnSpPr/>
                <p:nvPr/>
              </p:nvCxnSpPr>
              <p:spPr>
                <a:xfrm>
                  <a:off x="891775" y="2616125"/>
                  <a:ext cx="0" cy="359400"/>
                </a:xfrm>
                <a:prstGeom prst="straightConnector1">
                  <a:avLst/>
                </a:prstGeom>
                <a:noFill/>
                <a:ln cap="flat" cmpd="sng" w="9525">
                  <a:solidFill>
                    <a:srgbClr val="000000"/>
                  </a:solidFill>
                  <a:prstDash val="solid"/>
                  <a:round/>
                  <a:headEnd len="sm" w="sm" type="none"/>
                  <a:tailEnd len="sm" w="sm" type="none"/>
                </a:ln>
              </p:spPr>
            </p:cxnSp>
            <p:sp>
              <p:nvSpPr>
                <p:cNvPr id="318" name="Google Shape;318;p19"/>
                <p:cNvSpPr/>
                <p:nvPr/>
              </p:nvSpPr>
              <p:spPr>
                <a:xfrm>
                  <a:off x="845575" y="2563700"/>
                  <a:ext cx="92400" cy="92400"/>
                </a:xfrm>
                <a:prstGeom prst="ellipse">
                  <a:avLst/>
                </a:prstGeom>
                <a:solidFill>
                  <a:srgbClr val="000000"/>
                </a:solidFill>
                <a:ln>
                  <a:noFill/>
                </a:ln>
              </p:spPr>
              <p:txBody>
                <a:bodyPr anchorCtr="0" anchor="ctr" bIns="75600" lIns="75600" spcFirstLastPara="1" rIns="75600" wrap="square" tIns="75600">
                  <a:noAutofit/>
                </a:bodyPr>
                <a:lstStyle/>
                <a:p>
                  <a:pPr indent="0" lvl="0" marL="0" rtl="0" algn="l">
                    <a:spcBef>
                      <a:spcPts val="0"/>
                    </a:spcBef>
                    <a:spcAft>
                      <a:spcPts val="0"/>
                    </a:spcAft>
                    <a:buNone/>
                  </a:pPr>
                  <a:r>
                    <a:t/>
                  </a:r>
                  <a:endParaRPr/>
                </a:p>
              </p:txBody>
            </p:sp>
          </p:grpSp>
          <p:sp>
            <p:nvSpPr>
              <p:cNvPr id="319" name="Google Shape;319;p19"/>
              <p:cNvSpPr txBox="1"/>
              <p:nvPr/>
            </p:nvSpPr>
            <p:spPr>
              <a:xfrm>
                <a:off x="736528" y="1813179"/>
                <a:ext cx="1958400" cy="943800"/>
              </a:xfrm>
              <a:prstGeom prst="rect">
                <a:avLst/>
              </a:prstGeom>
              <a:noFill/>
              <a:ln>
                <a:noFill/>
              </a:ln>
            </p:spPr>
            <p:txBody>
              <a:bodyPr anchorCtr="0" anchor="t" bIns="75600" lIns="75600" spcFirstLastPara="1" rIns="75600" wrap="square" tIns="75600">
                <a:noAutofit/>
              </a:bodyPr>
              <a:lstStyle/>
              <a:p>
                <a:pPr indent="0" lvl="0" marL="0" rtl="0" algn="l">
                  <a:lnSpc>
                    <a:spcPct val="90000"/>
                  </a:lnSpc>
                  <a:spcBef>
                    <a:spcPts val="800"/>
                  </a:spcBef>
                  <a:spcAft>
                    <a:spcPts val="0"/>
                  </a:spcAft>
                  <a:buNone/>
                </a:pPr>
                <a:r>
                  <a:rPr lang="ar" sz="1050">
                    <a:solidFill>
                      <a:schemeClr val="dk1"/>
                    </a:solidFill>
                    <a:latin typeface="Mada"/>
                    <a:ea typeface="Mada"/>
                    <a:cs typeface="Mada"/>
                    <a:sym typeface="Mada"/>
                  </a:rPr>
                  <a:t>The first experience of 289 confirmed cases of virus isolation during a DF outbreak</a:t>
                </a:r>
                <a:endParaRPr sz="1050">
                  <a:solidFill>
                    <a:schemeClr val="dk1"/>
                  </a:solidFill>
                  <a:latin typeface="Mada"/>
                  <a:ea typeface="Mada"/>
                  <a:cs typeface="Mada"/>
                  <a:sym typeface="Mada"/>
                </a:endParaRPr>
              </a:p>
            </p:txBody>
          </p:sp>
        </p:grpSp>
      </p:grpSp>
      <p:grpSp>
        <p:nvGrpSpPr>
          <p:cNvPr id="320" name="Google Shape;320;p19"/>
          <p:cNvGrpSpPr/>
          <p:nvPr/>
        </p:nvGrpSpPr>
        <p:grpSpPr>
          <a:xfrm>
            <a:off x="1392421" y="4085584"/>
            <a:ext cx="2176541" cy="757680"/>
            <a:chOff x="1972613" y="2574891"/>
            <a:chExt cx="2876739" cy="916401"/>
          </a:xfrm>
        </p:grpSpPr>
        <p:sp>
          <p:nvSpPr>
            <p:cNvPr id="321" name="Google Shape;321;p19"/>
            <p:cNvSpPr/>
            <p:nvPr/>
          </p:nvSpPr>
          <p:spPr>
            <a:xfrm>
              <a:off x="2890952" y="3079475"/>
              <a:ext cx="1958400" cy="133500"/>
            </a:xfrm>
            <a:prstGeom prst="rect">
              <a:avLst/>
            </a:prstGeom>
            <a:solidFill>
              <a:srgbClr val="351C75"/>
            </a:solidFill>
            <a:ln>
              <a:noFill/>
            </a:ln>
          </p:spPr>
          <p:txBody>
            <a:bodyPr anchorCtr="0" anchor="ctr" bIns="75600" lIns="75600" spcFirstLastPara="1" rIns="75600" wrap="square" tIns="75600">
              <a:noAutofit/>
            </a:bodyPr>
            <a:lstStyle/>
            <a:p>
              <a:pPr indent="0" lvl="0" marL="0" rtl="0" algn="l">
                <a:spcBef>
                  <a:spcPts val="0"/>
                </a:spcBef>
                <a:spcAft>
                  <a:spcPts val="0"/>
                </a:spcAft>
                <a:buNone/>
              </a:pPr>
              <a:r>
                <a:t/>
              </a:r>
              <a:endParaRPr/>
            </a:p>
          </p:txBody>
        </p:sp>
        <p:grpSp>
          <p:nvGrpSpPr>
            <p:cNvPr id="322" name="Google Shape;322;p19"/>
            <p:cNvGrpSpPr/>
            <p:nvPr/>
          </p:nvGrpSpPr>
          <p:grpSpPr>
            <a:xfrm>
              <a:off x="1972613" y="2574891"/>
              <a:ext cx="1803600" cy="916401"/>
              <a:chOff x="1972613" y="2574891"/>
              <a:chExt cx="1803600" cy="916401"/>
            </a:xfrm>
          </p:grpSpPr>
          <p:sp>
            <p:nvSpPr>
              <p:cNvPr id="323" name="Google Shape;323;p19"/>
              <p:cNvSpPr txBox="1"/>
              <p:nvPr/>
            </p:nvSpPr>
            <p:spPr>
              <a:xfrm>
                <a:off x="1972613" y="2574891"/>
                <a:ext cx="1803600" cy="439200"/>
              </a:xfrm>
              <a:prstGeom prst="rect">
                <a:avLst/>
              </a:prstGeom>
              <a:noFill/>
              <a:ln>
                <a:noFill/>
              </a:ln>
            </p:spPr>
            <p:txBody>
              <a:bodyPr anchorCtr="0" anchor="ctr" bIns="75600" lIns="75600" spcFirstLastPara="1" rIns="75600" wrap="square" tIns="75600">
                <a:noAutofit/>
              </a:bodyPr>
              <a:lstStyle/>
              <a:p>
                <a:pPr indent="0" lvl="0" marL="0" rtl="0" algn="ctr">
                  <a:spcBef>
                    <a:spcPts val="0"/>
                  </a:spcBef>
                  <a:spcAft>
                    <a:spcPts val="0"/>
                  </a:spcAft>
                  <a:buNone/>
                </a:pPr>
                <a:r>
                  <a:rPr lang="ar" sz="1200">
                    <a:latin typeface="Mada"/>
                    <a:ea typeface="Mada"/>
                    <a:cs typeface="Mada"/>
                    <a:sym typeface="Mada"/>
                  </a:rPr>
                  <a:t>Jeddah 1997</a:t>
                </a:r>
                <a:endParaRPr sz="1200">
                  <a:latin typeface="Mada"/>
                  <a:ea typeface="Mada"/>
                  <a:cs typeface="Mada"/>
                  <a:sym typeface="Mada"/>
                </a:endParaRPr>
              </a:p>
            </p:txBody>
          </p:sp>
          <p:grpSp>
            <p:nvGrpSpPr>
              <p:cNvPr id="324" name="Google Shape;324;p19"/>
              <p:cNvGrpSpPr/>
              <p:nvPr/>
            </p:nvGrpSpPr>
            <p:grpSpPr>
              <a:xfrm rot="10800000">
                <a:off x="2849073" y="3079467"/>
                <a:ext cx="92400" cy="411825"/>
                <a:chOff x="2070100" y="2563700"/>
                <a:chExt cx="92400" cy="411825"/>
              </a:xfrm>
            </p:grpSpPr>
            <p:cxnSp>
              <p:nvCxnSpPr>
                <p:cNvPr id="325" name="Google Shape;325;p19"/>
                <p:cNvCxnSpPr/>
                <p:nvPr/>
              </p:nvCxnSpPr>
              <p:spPr>
                <a:xfrm>
                  <a:off x="2116300" y="2616125"/>
                  <a:ext cx="0" cy="359400"/>
                </a:xfrm>
                <a:prstGeom prst="straightConnector1">
                  <a:avLst/>
                </a:prstGeom>
                <a:noFill/>
                <a:ln cap="flat" cmpd="sng" w="9525">
                  <a:solidFill>
                    <a:srgbClr val="000000"/>
                  </a:solidFill>
                  <a:prstDash val="solid"/>
                  <a:round/>
                  <a:headEnd len="sm" w="sm" type="none"/>
                  <a:tailEnd len="sm" w="sm" type="none"/>
                </a:ln>
              </p:spPr>
            </p:cxnSp>
            <p:sp>
              <p:nvSpPr>
                <p:cNvPr id="326" name="Google Shape;326;p19"/>
                <p:cNvSpPr/>
                <p:nvPr/>
              </p:nvSpPr>
              <p:spPr>
                <a:xfrm>
                  <a:off x="2070100" y="2563700"/>
                  <a:ext cx="92400" cy="92400"/>
                </a:xfrm>
                <a:prstGeom prst="ellipse">
                  <a:avLst/>
                </a:prstGeom>
                <a:solidFill>
                  <a:srgbClr val="000000"/>
                </a:solidFill>
                <a:ln>
                  <a:noFill/>
                </a:ln>
              </p:spPr>
              <p:txBody>
                <a:bodyPr anchorCtr="0" anchor="ctr" bIns="75600" lIns="75600" spcFirstLastPara="1" rIns="75600" wrap="square" tIns="75600">
                  <a:noAutofit/>
                </a:bodyPr>
                <a:lstStyle/>
                <a:p>
                  <a:pPr indent="0" lvl="0" marL="0" rtl="0" algn="l">
                    <a:spcBef>
                      <a:spcPts val="0"/>
                    </a:spcBef>
                    <a:spcAft>
                      <a:spcPts val="0"/>
                    </a:spcAft>
                    <a:buNone/>
                  </a:pPr>
                  <a:r>
                    <a:t/>
                  </a:r>
                  <a:endParaRPr/>
                </a:p>
              </p:txBody>
            </p:sp>
          </p:grpSp>
        </p:grpSp>
      </p:grpSp>
      <p:sp>
        <p:nvSpPr>
          <p:cNvPr id="327" name="Google Shape;327;p19"/>
          <p:cNvSpPr txBox="1"/>
          <p:nvPr/>
        </p:nvSpPr>
        <p:spPr>
          <a:xfrm>
            <a:off x="4355831" y="4035420"/>
            <a:ext cx="1349700" cy="307200"/>
          </a:xfrm>
          <a:prstGeom prst="rect">
            <a:avLst/>
          </a:prstGeom>
          <a:noFill/>
          <a:ln>
            <a:noFill/>
          </a:ln>
        </p:spPr>
        <p:txBody>
          <a:bodyPr anchorCtr="0" anchor="t" bIns="75600" lIns="75600" spcFirstLastPara="1" rIns="75600" wrap="square" tIns="75600">
            <a:noAutofit/>
          </a:bodyPr>
          <a:lstStyle/>
          <a:p>
            <a:pPr indent="0" lvl="0" marL="0" rtl="0" algn="ctr">
              <a:lnSpc>
                <a:spcPct val="115000"/>
              </a:lnSpc>
              <a:spcBef>
                <a:spcPts val="0"/>
              </a:spcBef>
              <a:spcAft>
                <a:spcPts val="1300"/>
              </a:spcAft>
              <a:buNone/>
            </a:pPr>
            <a:r>
              <a:rPr lang="ar" sz="1200">
                <a:latin typeface="Mada"/>
                <a:ea typeface="Mada"/>
                <a:cs typeface="Mada"/>
                <a:sym typeface="Mada"/>
              </a:rPr>
              <a:t>Jeddah 2005, 2006</a:t>
            </a:r>
            <a:endParaRPr b="1" sz="1000">
              <a:latin typeface="Roboto"/>
              <a:ea typeface="Roboto"/>
              <a:cs typeface="Roboto"/>
              <a:sym typeface="Roboto"/>
            </a:endParaRPr>
          </a:p>
        </p:txBody>
      </p:sp>
      <p:sp>
        <p:nvSpPr>
          <p:cNvPr id="328" name="Google Shape;328;p19"/>
          <p:cNvSpPr/>
          <p:nvPr/>
        </p:nvSpPr>
        <p:spPr>
          <a:xfrm>
            <a:off x="5015988" y="4502757"/>
            <a:ext cx="1481700" cy="110400"/>
          </a:xfrm>
          <a:prstGeom prst="rect">
            <a:avLst/>
          </a:prstGeom>
          <a:solidFill>
            <a:srgbClr val="351C75"/>
          </a:solidFill>
          <a:ln>
            <a:noFill/>
          </a:ln>
        </p:spPr>
        <p:txBody>
          <a:bodyPr anchorCtr="0" anchor="ctr" bIns="75600" lIns="75600" spcFirstLastPara="1" rIns="75600" wrap="square" tIns="75600">
            <a:noAutofit/>
          </a:bodyPr>
          <a:lstStyle/>
          <a:p>
            <a:pPr indent="0" lvl="0" marL="0" rtl="0" algn="l">
              <a:spcBef>
                <a:spcPts val="0"/>
              </a:spcBef>
              <a:spcAft>
                <a:spcPts val="0"/>
              </a:spcAft>
              <a:buNone/>
            </a:pPr>
            <a:r>
              <a:t/>
            </a:r>
            <a:endParaRPr/>
          </a:p>
        </p:txBody>
      </p:sp>
      <p:sp>
        <p:nvSpPr>
          <p:cNvPr id="329" name="Google Shape;329;p19"/>
          <p:cNvSpPr txBox="1"/>
          <p:nvPr/>
        </p:nvSpPr>
        <p:spPr>
          <a:xfrm>
            <a:off x="1392425" y="4843275"/>
            <a:ext cx="1481700" cy="512700"/>
          </a:xfrm>
          <a:prstGeom prst="rect">
            <a:avLst/>
          </a:prstGeom>
          <a:noFill/>
          <a:ln>
            <a:noFill/>
          </a:ln>
        </p:spPr>
        <p:txBody>
          <a:bodyPr anchorCtr="0" anchor="ctr" bIns="75600" lIns="75600" spcFirstLastPara="1" rIns="75600" wrap="square" tIns="75600">
            <a:noAutofit/>
          </a:bodyPr>
          <a:lstStyle/>
          <a:p>
            <a:pPr indent="0" lvl="0" marL="0" rtl="0" algn="ctr">
              <a:lnSpc>
                <a:spcPct val="90000"/>
              </a:lnSpc>
              <a:spcBef>
                <a:spcPts val="800"/>
              </a:spcBef>
              <a:spcAft>
                <a:spcPts val="0"/>
              </a:spcAft>
              <a:buNone/>
            </a:pPr>
            <a:r>
              <a:rPr lang="ar" sz="1050">
                <a:solidFill>
                  <a:schemeClr val="dk1"/>
                </a:solidFill>
                <a:latin typeface="Mada"/>
                <a:ea typeface="Mada"/>
                <a:cs typeface="Mada"/>
                <a:sym typeface="Mada"/>
              </a:rPr>
              <a:t>Emergence of DF occurred and identified during the rainy season</a:t>
            </a:r>
            <a:endParaRPr sz="1050">
              <a:solidFill>
                <a:schemeClr val="dk1"/>
              </a:solidFill>
              <a:latin typeface="Mada"/>
              <a:ea typeface="Mada"/>
              <a:cs typeface="Mada"/>
              <a:sym typeface="Mada"/>
            </a:endParaRPr>
          </a:p>
        </p:txBody>
      </p:sp>
      <p:sp>
        <p:nvSpPr>
          <p:cNvPr id="330" name="Google Shape;330;p19"/>
          <p:cNvSpPr txBox="1"/>
          <p:nvPr/>
        </p:nvSpPr>
        <p:spPr>
          <a:xfrm>
            <a:off x="2874125" y="3671900"/>
            <a:ext cx="1481700" cy="512700"/>
          </a:xfrm>
          <a:prstGeom prst="rect">
            <a:avLst/>
          </a:prstGeom>
          <a:noFill/>
          <a:ln>
            <a:noFill/>
          </a:ln>
        </p:spPr>
        <p:txBody>
          <a:bodyPr anchorCtr="0" anchor="t" bIns="75600" lIns="75600" spcFirstLastPara="1" rIns="75600" wrap="square" tIns="75600">
            <a:noAutofit/>
          </a:bodyPr>
          <a:lstStyle/>
          <a:p>
            <a:pPr indent="0" lvl="0" marL="0" rtl="0" algn="ctr">
              <a:lnSpc>
                <a:spcPct val="90000"/>
              </a:lnSpc>
              <a:spcBef>
                <a:spcPts val="800"/>
              </a:spcBef>
              <a:spcAft>
                <a:spcPts val="0"/>
              </a:spcAft>
              <a:buNone/>
            </a:pPr>
            <a:r>
              <a:rPr lang="ar" sz="1050">
                <a:solidFill>
                  <a:schemeClr val="dk1"/>
                </a:solidFill>
                <a:latin typeface="Mada"/>
                <a:ea typeface="Mada"/>
                <a:cs typeface="Mada"/>
                <a:sym typeface="Mada"/>
              </a:rPr>
              <a:t>The DF Virus was isolated were isolated.</a:t>
            </a:r>
            <a:endParaRPr sz="1050">
              <a:solidFill>
                <a:schemeClr val="dk1"/>
              </a:solidFill>
              <a:latin typeface="Mada"/>
              <a:ea typeface="Mada"/>
              <a:cs typeface="Mada"/>
              <a:sym typeface="Mada"/>
            </a:endParaRPr>
          </a:p>
        </p:txBody>
      </p:sp>
      <p:sp>
        <p:nvSpPr>
          <p:cNvPr id="331" name="Google Shape;331;p19"/>
          <p:cNvSpPr txBox="1"/>
          <p:nvPr/>
        </p:nvSpPr>
        <p:spPr>
          <a:xfrm>
            <a:off x="4321925" y="4814900"/>
            <a:ext cx="1481700" cy="512700"/>
          </a:xfrm>
          <a:prstGeom prst="rect">
            <a:avLst/>
          </a:prstGeom>
          <a:noFill/>
          <a:ln>
            <a:noFill/>
          </a:ln>
        </p:spPr>
        <p:txBody>
          <a:bodyPr anchorCtr="0" anchor="t" bIns="75600" lIns="75600" spcFirstLastPara="1" rIns="75600" wrap="square" tIns="75600">
            <a:noAutofit/>
          </a:bodyPr>
          <a:lstStyle/>
          <a:p>
            <a:pPr indent="0" lvl="0" marL="0" rtl="0" algn="ctr">
              <a:lnSpc>
                <a:spcPct val="90000"/>
              </a:lnSpc>
              <a:spcBef>
                <a:spcPts val="800"/>
              </a:spcBef>
              <a:spcAft>
                <a:spcPts val="0"/>
              </a:spcAft>
              <a:buNone/>
            </a:pPr>
            <a:r>
              <a:rPr lang="ar" sz="1050">
                <a:solidFill>
                  <a:schemeClr val="dk1"/>
                </a:solidFill>
                <a:latin typeface="Mada"/>
                <a:ea typeface="Mada"/>
                <a:cs typeface="Mada"/>
                <a:sym typeface="Mada"/>
              </a:rPr>
              <a:t>Cases were isolated</a:t>
            </a:r>
            <a:endParaRPr sz="1050">
              <a:solidFill>
                <a:schemeClr val="dk1"/>
              </a:solidFill>
              <a:latin typeface="Mada"/>
              <a:ea typeface="Mada"/>
              <a:cs typeface="Mada"/>
              <a:sym typeface="Mada"/>
            </a:endParaRPr>
          </a:p>
        </p:txBody>
      </p:sp>
      <p:sp>
        <p:nvSpPr>
          <p:cNvPr id="332" name="Google Shape;332;p19"/>
          <p:cNvSpPr txBox="1"/>
          <p:nvPr/>
        </p:nvSpPr>
        <p:spPr>
          <a:xfrm>
            <a:off x="5803631" y="4568820"/>
            <a:ext cx="1349700" cy="307200"/>
          </a:xfrm>
          <a:prstGeom prst="rect">
            <a:avLst/>
          </a:prstGeom>
          <a:noFill/>
          <a:ln>
            <a:noFill/>
          </a:ln>
        </p:spPr>
        <p:txBody>
          <a:bodyPr anchorCtr="0" anchor="t" bIns="75600" lIns="75600" spcFirstLastPara="1" rIns="75600" wrap="square" tIns="75600">
            <a:noAutofit/>
          </a:bodyPr>
          <a:lstStyle/>
          <a:p>
            <a:pPr indent="0" lvl="0" marL="0" rtl="0" algn="ctr">
              <a:lnSpc>
                <a:spcPct val="115000"/>
              </a:lnSpc>
              <a:spcBef>
                <a:spcPts val="0"/>
              </a:spcBef>
              <a:spcAft>
                <a:spcPts val="1300"/>
              </a:spcAft>
              <a:buNone/>
            </a:pPr>
            <a:r>
              <a:rPr lang="ar" sz="1200">
                <a:latin typeface="Mada"/>
                <a:ea typeface="Mada"/>
                <a:cs typeface="Mada"/>
                <a:sym typeface="Mada"/>
              </a:rPr>
              <a:t>Al-Madinah 2008 </a:t>
            </a:r>
            <a:endParaRPr b="1" sz="1000">
              <a:latin typeface="Roboto"/>
              <a:ea typeface="Roboto"/>
              <a:cs typeface="Roboto"/>
              <a:sym typeface="Roboto"/>
            </a:endParaRPr>
          </a:p>
        </p:txBody>
      </p:sp>
      <p:sp>
        <p:nvSpPr>
          <p:cNvPr id="333" name="Google Shape;333;p19"/>
          <p:cNvSpPr txBox="1"/>
          <p:nvPr/>
        </p:nvSpPr>
        <p:spPr>
          <a:xfrm>
            <a:off x="5803625" y="3759050"/>
            <a:ext cx="1349700" cy="512700"/>
          </a:xfrm>
          <a:prstGeom prst="rect">
            <a:avLst/>
          </a:prstGeom>
          <a:noFill/>
          <a:ln>
            <a:noFill/>
          </a:ln>
        </p:spPr>
        <p:txBody>
          <a:bodyPr anchorCtr="0" anchor="t" bIns="75600" lIns="75600" spcFirstLastPara="1" rIns="75600" wrap="square" tIns="75600">
            <a:noAutofit/>
          </a:bodyPr>
          <a:lstStyle/>
          <a:p>
            <a:pPr indent="0" lvl="0" marL="0" rtl="0" algn="ctr">
              <a:lnSpc>
                <a:spcPct val="90000"/>
              </a:lnSpc>
              <a:spcBef>
                <a:spcPts val="800"/>
              </a:spcBef>
              <a:spcAft>
                <a:spcPts val="0"/>
              </a:spcAft>
              <a:buNone/>
            </a:pPr>
            <a:r>
              <a:rPr lang="ar" sz="1050">
                <a:solidFill>
                  <a:schemeClr val="dk1"/>
                </a:solidFill>
                <a:latin typeface="Mada"/>
                <a:ea typeface="Mada"/>
                <a:cs typeface="Mada"/>
                <a:sym typeface="Mada"/>
              </a:rPr>
              <a:t>Cases were isolated</a:t>
            </a:r>
            <a:endParaRPr sz="1050">
              <a:solidFill>
                <a:schemeClr val="dk1"/>
              </a:solidFill>
              <a:latin typeface="Mada"/>
              <a:ea typeface="Mada"/>
              <a:cs typeface="Mada"/>
              <a:sym typeface="Mada"/>
            </a:endParaRPr>
          </a:p>
        </p:txBody>
      </p:sp>
      <p:grpSp>
        <p:nvGrpSpPr>
          <p:cNvPr id="334" name="Google Shape;334;p19"/>
          <p:cNvGrpSpPr/>
          <p:nvPr/>
        </p:nvGrpSpPr>
        <p:grpSpPr>
          <a:xfrm>
            <a:off x="6459314" y="4195557"/>
            <a:ext cx="69910" cy="340497"/>
            <a:chOff x="845575" y="2563700"/>
            <a:chExt cx="92400" cy="411825"/>
          </a:xfrm>
        </p:grpSpPr>
        <p:cxnSp>
          <p:nvCxnSpPr>
            <p:cNvPr id="335" name="Google Shape;335;p19"/>
            <p:cNvCxnSpPr/>
            <p:nvPr/>
          </p:nvCxnSpPr>
          <p:spPr>
            <a:xfrm>
              <a:off x="891775" y="2616125"/>
              <a:ext cx="0" cy="359400"/>
            </a:xfrm>
            <a:prstGeom prst="straightConnector1">
              <a:avLst/>
            </a:prstGeom>
            <a:noFill/>
            <a:ln cap="flat" cmpd="sng" w="9525">
              <a:solidFill>
                <a:srgbClr val="000000"/>
              </a:solidFill>
              <a:prstDash val="solid"/>
              <a:round/>
              <a:headEnd len="sm" w="sm" type="none"/>
              <a:tailEnd len="sm" w="sm" type="none"/>
            </a:ln>
          </p:spPr>
        </p:cxnSp>
        <p:sp>
          <p:nvSpPr>
            <p:cNvPr id="336" name="Google Shape;336;p19"/>
            <p:cNvSpPr/>
            <p:nvPr/>
          </p:nvSpPr>
          <p:spPr>
            <a:xfrm>
              <a:off x="845575" y="2563700"/>
              <a:ext cx="92400" cy="92400"/>
            </a:xfrm>
            <a:prstGeom prst="ellipse">
              <a:avLst/>
            </a:prstGeom>
            <a:solidFill>
              <a:srgbClr val="000000"/>
            </a:solidFill>
            <a:ln>
              <a:noFill/>
            </a:ln>
          </p:spPr>
          <p:txBody>
            <a:bodyPr anchorCtr="0" anchor="ctr" bIns="75600" lIns="75600" spcFirstLastPara="1" rIns="75600" wrap="square" tIns="75600">
              <a:noAutofit/>
            </a:bodyPr>
            <a:lstStyle/>
            <a:p>
              <a:pPr indent="0" lvl="0" marL="0" rtl="0" algn="l">
                <a:spcBef>
                  <a:spcPts val="0"/>
                </a:spcBef>
                <a:spcAft>
                  <a:spcPts val="0"/>
                </a:spcAft>
                <a:buNone/>
              </a:pPr>
              <a:r>
                <a:t/>
              </a:r>
              <a:endParaRPr/>
            </a:p>
          </p:txBody>
        </p:sp>
      </p:grpSp>
      <p:sp>
        <p:nvSpPr>
          <p:cNvPr id="337" name="Google Shape;337;p19"/>
          <p:cNvSpPr txBox="1"/>
          <p:nvPr/>
        </p:nvSpPr>
        <p:spPr>
          <a:xfrm>
            <a:off x="278575" y="2782475"/>
            <a:ext cx="7071000" cy="646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200">
              <a:solidFill>
                <a:srgbClr val="000000"/>
              </a:solidFill>
              <a:latin typeface="Mada"/>
              <a:ea typeface="Mada"/>
              <a:cs typeface="Mada"/>
              <a:sym typeface="Mada"/>
            </a:endParaRPr>
          </a:p>
          <a:p>
            <a:pPr indent="-349250" lvl="0" marL="457200" rtl="0" algn="l">
              <a:spcBef>
                <a:spcPts val="0"/>
              </a:spcBef>
              <a:spcAft>
                <a:spcPts val="0"/>
              </a:spcAft>
              <a:buClr>
                <a:srgbClr val="A64D79"/>
              </a:buClr>
              <a:buSzPts val="1900"/>
              <a:buFont typeface="Exo Thin"/>
              <a:buChar char="◄"/>
            </a:pPr>
            <a:r>
              <a:rPr lang="ar" sz="1900">
                <a:solidFill>
                  <a:srgbClr val="A64D79"/>
                </a:solidFill>
                <a:highlight>
                  <a:schemeClr val="accent4"/>
                </a:highlight>
                <a:latin typeface="Exo Thin"/>
                <a:ea typeface="Exo Thin"/>
                <a:cs typeface="Exo Thin"/>
                <a:sym typeface="Exo Thin"/>
              </a:rPr>
              <a:t>Dengue fever in Saudi Arabia:</a:t>
            </a:r>
            <a:endParaRPr sz="1900">
              <a:solidFill>
                <a:srgbClr val="A64D79"/>
              </a:solidFill>
              <a:highlight>
                <a:schemeClr val="accent4"/>
              </a:highlight>
              <a:latin typeface="Exo Thin"/>
              <a:ea typeface="Exo Thin"/>
              <a:cs typeface="Exo Thin"/>
              <a:sym typeface="Exo Thin"/>
            </a:endParaRPr>
          </a:p>
        </p:txBody>
      </p:sp>
      <p:sp>
        <p:nvSpPr>
          <p:cNvPr id="338" name="Google Shape;338;p19"/>
          <p:cNvSpPr txBox="1"/>
          <p:nvPr/>
        </p:nvSpPr>
        <p:spPr>
          <a:xfrm>
            <a:off x="278575" y="2782475"/>
            <a:ext cx="7071000" cy="646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200">
              <a:solidFill>
                <a:srgbClr val="000000"/>
              </a:solidFill>
              <a:latin typeface="Mada"/>
              <a:ea typeface="Mada"/>
              <a:cs typeface="Mada"/>
              <a:sym typeface="Mada"/>
            </a:endParaRPr>
          </a:p>
          <a:p>
            <a:pPr indent="-368300" lvl="0" marL="457200" rtl="0" algn="l">
              <a:spcBef>
                <a:spcPts val="0"/>
              </a:spcBef>
              <a:spcAft>
                <a:spcPts val="0"/>
              </a:spcAft>
              <a:buClr>
                <a:srgbClr val="000000"/>
              </a:buClr>
              <a:buSzPts val="2200"/>
              <a:buFont typeface="Mada"/>
              <a:buChar char="◄"/>
            </a:pPr>
            <a:r>
              <a:rPr b="1" lang="ar" sz="2200">
                <a:highlight>
                  <a:schemeClr val="accent4"/>
                </a:highlight>
                <a:latin typeface="Mada"/>
                <a:ea typeface="Mada"/>
                <a:cs typeface="Mada"/>
                <a:sym typeface="Mada"/>
              </a:rPr>
              <a:t>Dengue fever in Saudi Arabia:</a:t>
            </a:r>
            <a:endParaRPr b="1" sz="2200">
              <a:highlight>
                <a:schemeClr val="accent4"/>
              </a:highlight>
              <a:latin typeface="Mada"/>
              <a:ea typeface="Mada"/>
              <a:cs typeface="Mada"/>
              <a:sym typeface="Mada"/>
            </a:endParaRPr>
          </a:p>
        </p:txBody>
      </p:sp>
      <p:sp>
        <p:nvSpPr>
          <p:cNvPr id="339" name="Google Shape;339;p19"/>
          <p:cNvSpPr/>
          <p:nvPr/>
        </p:nvSpPr>
        <p:spPr>
          <a:xfrm>
            <a:off x="209550" y="5543550"/>
            <a:ext cx="7132500" cy="582600"/>
          </a:xfrm>
          <a:prstGeom prst="roundRect">
            <a:avLst>
              <a:gd fmla="val 16667" name="adj"/>
            </a:avLst>
          </a:prstGeom>
          <a:solidFill>
            <a:srgbClr val="F3F0F9"/>
          </a:solidFill>
          <a:ln>
            <a:noFill/>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sz="300">
              <a:solidFill>
                <a:schemeClr val="dk1"/>
              </a:solidFill>
              <a:highlight>
                <a:srgbClr val="D0E0E3"/>
              </a:highlight>
              <a:latin typeface="Exo Thin"/>
              <a:ea typeface="Exo Thin"/>
              <a:cs typeface="Exo Thin"/>
              <a:sym typeface="Exo Thin"/>
            </a:endParaRPr>
          </a:p>
          <a:p>
            <a:pPr indent="-304800" lvl="0" marL="4572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MOH reported a total of </a:t>
            </a:r>
            <a:r>
              <a:rPr b="1" lang="ar" sz="1200">
                <a:solidFill>
                  <a:schemeClr val="dk1"/>
                </a:solidFill>
                <a:latin typeface="Mada"/>
                <a:ea typeface="Mada"/>
                <a:cs typeface="Mada"/>
                <a:sym typeface="Mada"/>
              </a:rPr>
              <a:t>3350 </a:t>
            </a:r>
            <a:r>
              <a:rPr lang="ar" sz="1200">
                <a:solidFill>
                  <a:schemeClr val="dk1"/>
                </a:solidFill>
                <a:latin typeface="Mada"/>
                <a:ea typeface="Mada"/>
                <a:cs typeface="Mada"/>
                <a:sym typeface="Mada"/>
              </a:rPr>
              <a:t>cases of DF in the Kingdom and estimated the case </a:t>
            </a:r>
            <a:r>
              <a:rPr b="1" lang="ar" sz="1200">
                <a:solidFill>
                  <a:srgbClr val="CC0000"/>
                </a:solidFill>
                <a:latin typeface="Mada"/>
                <a:ea typeface="Mada"/>
                <a:cs typeface="Mada"/>
                <a:sym typeface="Mada"/>
              </a:rPr>
              <a:t>fatality rate to be 4.6/1000.</a:t>
            </a:r>
            <a:endParaRPr b="1">
              <a:solidFill>
                <a:srgbClr val="CC0000"/>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3" name="Shape 343"/>
        <p:cNvGrpSpPr/>
        <p:nvPr/>
      </p:nvGrpSpPr>
      <p:grpSpPr>
        <a:xfrm>
          <a:off x="0" y="0"/>
          <a:ext cx="0" cy="0"/>
          <a:chOff x="0" y="0"/>
          <a:chExt cx="0" cy="0"/>
        </a:xfrm>
      </p:grpSpPr>
      <p:sp>
        <p:nvSpPr>
          <p:cNvPr id="344" name="Google Shape;344;p20"/>
          <p:cNvSpPr txBox="1"/>
          <p:nvPr>
            <p:ph idx="2" type="sldNum"/>
          </p:nvPr>
        </p:nvSpPr>
        <p:spPr>
          <a:xfrm>
            <a:off x="7106400" y="2"/>
            <a:ext cx="453600" cy="562200"/>
          </a:xfrm>
          <a:prstGeom prst="rect">
            <a:avLst/>
          </a:prstGeom>
        </p:spPr>
        <p:txBody>
          <a:bodyPr anchorCtr="0" anchor="ctr" bIns="111700" lIns="111700" spcFirstLastPara="1" rIns="111700" wrap="square" tIns="111700">
            <a:noAutofit/>
          </a:bodyPr>
          <a:lstStyle/>
          <a:p>
            <a:pPr indent="0" lvl="0" marL="0" rtl="0" algn="r">
              <a:spcBef>
                <a:spcPts val="0"/>
              </a:spcBef>
              <a:spcAft>
                <a:spcPts val="0"/>
              </a:spcAft>
              <a:buNone/>
            </a:pPr>
            <a:fld id="{00000000-1234-1234-1234-123412341234}" type="slidenum">
              <a:rPr lang="ar"/>
              <a:t>‹#›</a:t>
            </a:fld>
            <a:endParaRPr/>
          </a:p>
        </p:txBody>
      </p:sp>
      <p:cxnSp>
        <p:nvCxnSpPr>
          <p:cNvPr id="345" name="Google Shape;345;p20"/>
          <p:cNvCxnSpPr/>
          <p:nvPr/>
        </p:nvCxnSpPr>
        <p:spPr>
          <a:xfrm flipH="1" rot="10800000">
            <a:off x="1355300" y="588250"/>
            <a:ext cx="4827000" cy="12000"/>
          </a:xfrm>
          <a:prstGeom prst="straightConnector1">
            <a:avLst/>
          </a:prstGeom>
          <a:noFill/>
          <a:ln cap="flat" cmpd="sng" w="38100">
            <a:solidFill>
              <a:schemeClr val="accent1"/>
            </a:solidFill>
            <a:prstDash val="solid"/>
            <a:round/>
            <a:headEnd len="med" w="med" type="diamond"/>
            <a:tailEnd len="med" w="med" type="diamond"/>
          </a:ln>
        </p:spPr>
      </p:cxnSp>
      <p:cxnSp>
        <p:nvCxnSpPr>
          <p:cNvPr id="346" name="Google Shape;346;p20"/>
          <p:cNvCxnSpPr/>
          <p:nvPr/>
        </p:nvCxnSpPr>
        <p:spPr>
          <a:xfrm rot="10800000">
            <a:off x="8900" y="10002050"/>
            <a:ext cx="7612800" cy="0"/>
          </a:xfrm>
          <a:prstGeom prst="straightConnector1">
            <a:avLst/>
          </a:prstGeom>
          <a:noFill/>
          <a:ln cap="flat" cmpd="sng" w="28575">
            <a:solidFill>
              <a:schemeClr val="accent3"/>
            </a:solidFill>
            <a:prstDash val="dot"/>
            <a:round/>
            <a:headEnd len="med" w="med" type="none"/>
            <a:tailEnd len="med" w="med" type="none"/>
          </a:ln>
        </p:spPr>
      </p:cxnSp>
      <p:sp>
        <p:nvSpPr>
          <p:cNvPr id="347" name="Google Shape;347;p20"/>
          <p:cNvSpPr txBox="1"/>
          <p:nvPr/>
        </p:nvSpPr>
        <p:spPr>
          <a:xfrm>
            <a:off x="723125" y="0"/>
            <a:ext cx="6210300" cy="412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sz="2600">
                <a:latin typeface="Mada"/>
                <a:ea typeface="Mada"/>
                <a:cs typeface="Mada"/>
                <a:sym typeface="Mada"/>
              </a:rPr>
              <a:t>Viral hemorrhagic fevers (dengue fever)</a:t>
            </a:r>
            <a:endParaRPr b="1" sz="2600">
              <a:latin typeface="Mada"/>
              <a:ea typeface="Mada"/>
              <a:cs typeface="Mada"/>
              <a:sym typeface="Mada"/>
            </a:endParaRPr>
          </a:p>
          <a:p>
            <a:pPr indent="0" lvl="0" marL="0" rtl="0" algn="ctr">
              <a:spcBef>
                <a:spcPts val="0"/>
              </a:spcBef>
              <a:spcAft>
                <a:spcPts val="0"/>
              </a:spcAft>
              <a:buNone/>
            </a:pPr>
            <a:r>
              <a:t/>
            </a:r>
            <a:endParaRPr b="1" sz="2600">
              <a:latin typeface="Mada"/>
              <a:ea typeface="Mada"/>
              <a:cs typeface="Mada"/>
              <a:sym typeface="Mada"/>
            </a:endParaRPr>
          </a:p>
          <a:p>
            <a:pPr indent="0" lvl="0" marL="0" rtl="0" algn="ctr">
              <a:spcBef>
                <a:spcPts val="0"/>
              </a:spcBef>
              <a:spcAft>
                <a:spcPts val="0"/>
              </a:spcAft>
              <a:buNone/>
            </a:pPr>
            <a:r>
              <a:t/>
            </a:r>
            <a:endParaRPr b="1" sz="2600">
              <a:latin typeface="Mada"/>
              <a:ea typeface="Mada"/>
              <a:cs typeface="Mada"/>
              <a:sym typeface="Mada"/>
            </a:endParaRPr>
          </a:p>
        </p:txBody>
      </p:sp>
      <p:sp>
        <p:nvSpPr>
          <p:cNvPr id="348" name="Google Shape;348;p20"/>
          <p:cNvSpPr txBox="1"/>
          <p:nvPr/>
        </p:nvSpPr>
        <p:spPr>
          <a:xfrm>
            <a:off x="48275" y="10026800"/>
            <a:ext cx="7560000" cy="641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ar" sz="1000">
                <a:solidFill>
                  <a:srgbClr val="6AA84F"/>
                </a:solidFill>
                <a:latin typeface="Mada"/>
                <a:ea typeface="Mada"/>
                <a:cs typeface="Mada"/>
                <a:sym typeface="Mada"/>
              </a:rPr>
              <a:t>1- </a:t>
            </a:r>
            <a:r>
              <a:rPr b="1" lang="ar" sz="1000">
                <a:solidFill>
                  <a:srgbClr val="CC0000"/>
                </a:solidFill>
                <a:latin typeface="Mada"/>
                <a:ea typeface="Mada"/>
                <a:cs typeface="Mada"/>
                <a:sym typeface="Mada"/>
              </a:rPr>
              <a:t>Febrile pt with ocular or retro orbital pain and travel history to endemic area?</a:t>
            </a:r>
            <a:r>
              <a:rPr lang="ar" sz="1000">
                <a:solidFill>
                  <a:srgbClr val="6AA84F"/>
                </a:solidFill>
                <a:latin typeface="Mada"/>
                <a:ea typeface="Mada"/>
                <a:cs typeface="Mada"/>
                <a:sym typeface="Mada"/>
              </a:rPr>
              <a:t> </a:t>
            </a:r>
            <a:r>
              <a:rPr b="1" lang="ar" sz="1000">
                <a:solidFill>
                  <a:srgbClr val="6AA84F"/>
                </a:solidFill>
                <a:latin typeface="Mada"/>
                <a:ea typeface="Mada"/>
                <a:cs typeface="Mada"/>
                <a:sym typeface="Mada"/>
              </a:rPr>
              <a:t>Dengue should be one of you differentials.</a:t>
            </a:r>
            <a:endParaRPr b="1" sz="1000">
              <a:solidFill>
                <a:srgbClr val="6AA84F"/>
              </a:solidFill>
              <a:latin typeface="Mada"/>
              <a:ea typeface="Mada"/>
              <a:cs typeface="Mada"/>
              <a:sym typeface="Mada"/>
            </a:endParaRPr>
          </a:p>
          <a:p>
            <a:pPr indent="0" lvl="0" marL="0" rtl="0" algn="l">
              <a:spcBef>
                <a:spcPts val="0"/>
              </a:spcBef>
              <a:spcAft>
                <a:spcPts val="0"/>
              </a:spcAft>
              <a:buNone/>
            </a:pPr>
            <a:r>
              <a:rPr lang="ar" sz="1000">
                <a:solidFill>
                  <a:srgbClr val="6AA84F"/>
                </a:solidFill>
                <a:latin typeface="Mada"/>
                <a:ea typeface="Mada"/>
                <a:cs typeface="Mada"/>
                <a:sym typeface="Mada"/>
              </a:rPr>
              <a:t>2- This test is performed by inflating a blood pressure cuff on the upper arm</a:t>
            </a:r>
            <a:r>
              <a:rPr lang="ar" sz="1000">
                <a:solidFill>
                  <a:srgbClr val="1C4587"/>
                </a:solidFill>
                <a:latin typeface="Mada"/>
                <a:ea typeface="Mada"/>
                <a:cs typeface="Mada"/>
                <a:sym typeface="Mada"/>
              </a:rPr>
              <a:t> </a:t>
            </a:r>
            <a:r>
              <a:rPr lang="ar" sz="1000">
                <a:solidFill>
                  <a:srgbClr val="999999"/>
                </a:solidFill>
                <a:latin typeface="Mada"/>
                <a:ea typeface="Mada"/>
                <a:cs typeface="Mada"/>
                <a:sym typeface="Mada"/>
              </a:rPr>
              <a:t>to midway between diastolic and systolic blood pressures for 5 minutes.</a:t>
            </a:r>
            <a:r>
              <a:rPr lang="ar" sz="1000">
                <a:solidFill>
                  <a:srgbClr val="1C4587"/>
                </a:solidFill>
                <a:latin typeface="Mada"/>
                <a:ea typeface="Mada"/>
                <a:cs typeface="Mada"/>
                <a:sym typeface="Mada"/>
              </a:rPr>
              <a:t> </a:t>
            </a:r>
            <a:r>
              <a:rPr lang="ar" sz="1000">
                <a:solidFill>
                  <a:srgbClr val="6AA84F"/>
                </a:solidFill>
                <a:latin typeface="Mada"/>
                <a:ea typeface="Mada"/>
                <a:cs typeface="Mada"/>
                <a:sym typeface="Mada"/>
              </a:rPr>
              <a:t>The results are considered to be positive if </a:t>
            </a:r>
            <a:r>
              <a:rPr lang="ar" sz="1000">
                <a:solidFill>
                  <a:srgbClr val="999999"/>
                </a:solidFill>
                <a:latin typeface="Mada"/>
                <a:ea typeface="Mada"/>
                <a:cs typeface="Mada"/>
                <a:sym typeface="Mada"/>
              </a:rPr>
              <a:t>more than 20</a:t>
            </a:r>
            <a:r>
              <a:rPr lang="ar" sz="1000">
                <a:solidFill>
                  <a:srgbClr val="1C4587"/>
                </a:solidFill>
                <a:latin typeface="Mada"/>
                <a:ea typeface="Mada"/>
                <a:cs typeface="Mada"/>
                <a:sym typeface="Mada"/>
              </a:rPr>
              <a:t> </a:t>
            </a:r>
            <a:r>
              <a:rPr lang="ar" sz="1000">
                <a:solidFill>
                  <a:srgbClr val="6AA84F"/>
                </a:solidFill>
                <a:latin typeface="Mada"/>
                <a:ea typeface="Mada"/>
                <a:cs typeface="Mada"/>
                <a:sym typeface="Mada"/>
              </a:rPr>
              <a:t>petechiae </a:t>
            </a:r>
            <a:r>
              <a:rPr lang="ar" sz="1000">
                <a:solidFill>
                  <a:srgbClr val="999999"/>
                </a:solidFill>
                <a:latin typeface="Mada"/>
                <a:ea typeface="Mada"/>
                <a:cs typeface="Mada"/>
                <a:sym typeface="Mada"/>
              </a:rPr>
              <a:t>per square inch</a:t>
            </a:r>
            <a:r>
              <a:rPr lang="ar" sz="1000">
                <a:solidFill>
                  <a:srgbClr val="1C4587"/>
                </a:solidFill>
                <a:latin typeface="Mada"/>
                <a:ea typeface="Mada"/>
                <a:cs typeface="Mada"/>
                <a:sym typeface="Mada"/>
              </a:rPr>
              <a:t> </a:t>
            </a:r>
            <a:r>
              <a:rPr lang="ar" sz="1000">
                <a:solidFill>
                  <a:srgbClr val="6AA84F"/>
                </a:solidFill>
                <a:latin typeface="Mada"/>
                <a:ea typeface="Mada"/>
                <a:cs typeface="Mada"/>
                <a:sym typeface="Mada"/>
              </a:rPr>
              <a:t>are observed on the skin in the area that was under pressure. </a:t>
            </a:r>
            <a:endParaRPr sz="1000">
              <a:solidFill>
                <a:srgbClr val="6AA84F"/>
              </a:solidFill>
              <a:latin typeface="Mada"/>
              <a:ea typeface="Mada"/>
              <a:cs typeface="Mada"/>
              <a:sym typeface="Mada"/>
            </a:endParaRPr>
          </a:p>
        </p:txBody>
      </p:sp>
      <p:sp>
        <p:nvSpPr>
          <p:cNvPr id="349" name="Google Shape;349;p20"/>
          <p:cNvSpPr txBox="1"/>
          <p:nvPr/>
        </p:nvSpPr>
        <p:spPr>
          <a:xfrm>
            <a:off x="8117000" y="8725950"/>
            <a:ext cx="1707000" cy="1112400"/>
          </a:xfrm>
          <a:prstGeom prst="rect">
            <a:avLst/>
          </a:prstGeom>
          <a:noFill/>
          <a:ln cap="flat" cmpd="sng" w="9525">
            <a:solidFill>
              <a:schemeClr val="accent2"/>
            </a:solidFill>
            <a:prstDash val="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ar" sz="1000">
                <a:latin typeface="Mada"/>
                <a:ea typeface="Mada"/>
                <a:cs typeface="Mada"/>
                <a:sym typeface="Mada"/>
              </a:rPr>
              <a:t>Cold, clammy skin and restlessness.</a:t>
            </a:r>
            <a:endParaRPr b="1" sz="1000">
              <a:latin typeface="Mada"/>
              <a:ea typeface="Mada"/>
              <a:cs typeface="Mada"/>
              <a:sym typeface="Mada"/>
            </a:endParaRPr>
          </a:p>
        </p:txBody>
      </p:sp>
      <p:sp>
        <p:nvSpPr>
          <p:cNvPr id="350" name="Google Shape;350;p20"/>
          <p:cNvSpPr txBox="1"/>
          <p:nvPr/>
        </p:nvSpPr>
        <p:spPr>
          <a:xfrm>
            <a:off x="10306200" y="8725950"/>
            <a:ext cx="1707000" cy="1112400"/>
          </a:xfrm>
          <a:prstGeom prst="rect">
            <a:avLst/>
          </a:prstGeom>
          <a:noFill/>
          <a:ln cap="flat" cmpd="sng" w="9525">
            <a:solidFill>
              <a:schemeClr val="accent2"/>
            </a:solidFill>
            <a:prstDash val="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ar" sz="1000">
                <a:latin typeface="Mada"/>
                <a:ea typeface="Mada"/>
                <a:cs typeface="Mada"/>
                <a:sym typeface="Mada"/>
              </a:rPr>
              <a:t>Narrowing pulse pressure or hypotension</a:t>
            </a:r>
            <a:endParaRPr b="1" sz="1000">
              <a:latin typeface="Mada"/>
              <a:ea typeface="Mada"/>
              <a:cs typeface="Mada"/>
              <a:sym typeface="Mada"/>
            </a:endParaRPr>
          </a:p>
        </p:txBody>
      </p:sp>
      <p:sp>
        <p:nvSpPr>
          <p:cNvPr id="351" name="Google Shape;351;p20"/>
          <p:cNvSpPr txBox="1"/>
          <p:nvPr/>
        </p:nvSpPr>
        <p:spPr>
          <a:xfrm>
            <a:off x="12478250" y="8725950"/>
            <a:ext cx="1707000" cy="1112400"/>
          </a:xfrm>
          <a:prstGeom prst="rect">
            <a:avLst/>
          </a:prstGeom>
          <a:noFill/>
          <a:ln cap="flat" cmpd="sng" w="9525">
            <a:solidFill>
              <a:schemeClr val="accent2"/>
            </a:solidFill>
            <a:prstDash val="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ar" sz="1000">
                <a:latin typeface="Mada"/>
                <a:ea typeface="Mada"/>
                <a:cs typeface="Mada"/>
                <a:sym typeface="Mada"/>
              </a:rPr>
              <a:t>Rapid and weak pulse.</a:t>
            </a:r>
            <a:endParaRPr b="1" sz="1000">
              <a:latin typeface="Mada"/>
              <a:ea typeface="Mada"/>
              <a:cs typeface="Mada"/>
              <a:sym typeface="Mada"/>
            </a:endParaRPr>
          </a:p>
        </p:txBody>
      </p:sp>
      <p:sp>
        <p:nvSpPr>
          <p:cNvPr id="352" name="Google Shape;352;p20"/>
          <p:cNvSpPr/>
          <p:nvPr/>
        </p:nvSpPr>
        <p:spPr>
          <a:xfrm rot="10800000">
            <a:off x="8647145" y="8231437"/>
            <a:ext cx="670987" cy="714812"/>
          </a:xfrm>
          <a:custGeom>
            <a:rect b="b" l="l" r="r" t="t"/>
            <a:pathLst>
              <a:path extrusionOk="0" h="22743" w="14910">
                <a:moveTo>
                  <a:pt x="7449" y="0"/>
                </a:moveTo>
                <a:cubicBezTo>
                  <a:pt x="7363" y="0"/>
                  <a:pt x="7277" y="40"/>
                  <a:pt x="7219" y="121"/>
                </a:cubicBezTo>
                <a:lnTo>
                  <a:pt x="4981" y="3220"/>
                </a:lnTo>
                <a:lnTo>
                  <a:pt x="1079" y="3220"/>
                </a:lnTo>
                <a:cubicBezTo>
                  <a:pt x="482" y="3220"/>
                  <a:pt x="0" y="3702"/>
                  <a:pt x="0" y="4298"/>
                </a:cubicBezTo>
                <a:lnTo>
                  <a:pt x="0" y="21652"/>
                </a:lnTo>
                <a:cubicBezTo>
                  <a:pt x="0" y="22249"/>
                  <a:pt x="482" y="22742"/>
                  <a:pt x="1079" y="22742"/>
                </a:cubicBezTo>
                <a:lnTo>
                  <a:pt x="13830" y="22742"/>
                </a:lnTo>
                <a:cubicBezTo>
                  <a:pt x="14427" y="22742"/>
                  <a:pt x="14909" y="22249"/>
                  <a:pt x="14909" y="21652"/>
                </a:cubicBezTo>
                <a:lnTo>
                  <a:pt x="14909" y="4298"/>
                </a:lnTo>
                <a:cubicBezTo>
                  <a:pt x="14909" y="3708"/>
                  <a:pt x="14438" y="3219"/>
                  <a:pt x="13851" y="3219"/>
                </a:cubicBezTo>
                <a:cubicBezTo>
                  <a:pt x="13844" y="3219"/>
                  <a:pt x="13837" y="3219"/>
                  <a:pt x="13830" y="3220"/>
                </a:cubicBezTo>
                <a:lnTo>
                  <a:pt x="9916" y="3220"/>
                </a:lnTo>
                <a:lnTo>
                  <a:pt x="7678" y="121"/>
                </a:lnTo>
                <a:cubicBezTo>
                  <a:pt x="7621" y="40"/>
                  <a:pt x="7535" y="0"/>
                  <a:pt x="7449"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FFFFFF"/>
              </a:solidFill>
            </a:endParaRPr>
          </a:p>
        </p:txBody>
      </p:sp>
      <p:sp>
        <p:nvSpPr>
          <p:cNvPr id="353" name="Google Shape;353;p20"/>
          <p:cNvSpPr/>
          <p:nvPr/>
        </p:nvSpPr>
        <p:spPr>
          <a:xfrm rot="10800000">
            <a:off x="12963903" y="8232195"/>
            <a:ext cx="667558" cy="713220"/>
          </a:xfrm>
          <a:custGeom>
            <a:rect b="b" l="l" r="r" t="t"/>
            <a:pathLst>
              <a:path extrusionOk="0" h="22743" w="14910">
                <a:moveTo>
                  <a:pt x="7449" y="0"/>
                </a:moveTo>
                <a:cubicBezTo>
                  <a:pt x="7363" y="0"/>
                  <a:pt x="7277" y="40"/>
                  <a:pt x="7219" y="121"/>
                </a:cubicBezTo>
                <a:lnTo>
                  <a:pt x="4981" y="3220"/>
                </a:lnTo>
                <a:lnTo>
                  <a:pt x="1079" y="3220"/>
                </a:lnTo>
                <a:cubicBezTo>
                  <a:pt x="482" y="3220"/>
                  <a:pt x="0" y="3702"/>
                  <a:pt x="0" y="4298"/>
                </a:cubicBezTo>
                <a:lnTo>
                  <a:pt x="0" y="21652"/>
                </a:lnTo>
                <a:cubicBezTo>
                  <a:pt x="0" y="22249"/>
                  <a:pt x="482" y="22742"/>
                  <a:pt x="1079" y="22742"/>
                </a:cubicBezTo>
                <a:lnTo>
                  <a:pt x="13830" y="22742"/>
                </a:lnTo>
                <a:cubicBezTo>
                  <a:pt x="14427" y="22742"/>
                  <a:pt x="14909" y="22249"/>
                  <a:pt x="14909" y="21652"/>
                </a:cubicBezTo>
                <a:lnTo>
                  <a:pt x="14909" y="4298"/>
                </a:lnTo>
                <a:cubicBezTo>
                  <a:pt x="14909" y="3708"/>
                  <a:pt x="14438" y="3219"/>
                  <a:pt x="13851" y="3219"/>
                </a:cubicBezTo>
                <a:cubicBezTo>
                  <a:pt x="13844" y="3219"/>
                  <a:pt x="13837" y="3219"/>
                  <a:pt x="13830" y="3220"/>
                </a:cubicBezTo>
                <a:lnTo>
                  <a:pt x="9916" y="3220"/>
                </a:lnTo>
                <a:lnTo>
                  <a:pt x="7678" y="121"/>
                </a:lnTo>
                <a:cubicBezTo>
                  <a:pt x="7621" y="40"/>
                  <a:pt x="7535" y="0"/>
                  <a:pt x="7449"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FFFFFF"/>
              </a:solidFill>
            </a:endParaRPr>
          </a:p>
        </p:txBody>
      </p:sp>
      <p:grpSp>
        <p:nvGrpSpPr>
          <p:cNvPr id="354" name="Google Shape;354;p20"/>
          <p:cNvGrpSpPr/>
          <p:nvPr/>
        </p:nvGrpSpPr>
        <p:grpSpPr>
          <a:xfrm>
            <a:off x="10817354" y="8232233"/>
            <a:ext cx="667545" cy="713195"/>
            <a:chOff x="4205177" y="2165800"/>
            <a:chExt cx="733647" cy="811925"/>
          </a:xfrm>
        </p:grpSpPr>
        <p:sp>
          <p:nvSpPr>
            <p:cNvPr id="355" name="Google Shape;355;p20"/>
            <p:cNvSpPr/>
            <p:nvPr/>
          </p:nvSpPr>
          <p:spPr>
            <a:xfrm rot="10800000">
              <a:off x="4205177" y="2165800"/>
              <a:ext cx="733647" cy="811925"/>
            </a:xfrm>
            <a:custGeom>
              <a:rect b="b" l="l" r="r" t="t"/>
              <a:pathLst>
                <a:path extrusionOk="0" h="22743" w="14910">
                  <a:moveTo>
                    <a:pt x="7449" y="0"/>
                  </a:moveTo>
                  <a:cubicBezTo>
                    <a:pt x="7363" y="0"/>
                    <a:pt x="7277" y="40"/>
                    <a:pt x="7219" y="121"/>
                  </a:cubicBezTo>
                  <a:lnTo>
                    <a:pt x="4981" y="3220"/>
                  </a:lnTo>
                  <a:lnTo>
                    <a:pt x="1079" y="3220"/>
                  </a:lnTo>
                  <a:cubicBezTo>
                    <a:pt x="482" y="3220"/>
                    <a:pt x="0" y="3702"/>
                    <a:pt x="0" y="4298"/>
                  </a:cubicBezTo>
                  <a:lnTo>
                    <a:pt x="0" y="21652"/>
                  </a:lnTo>
                  <a:cubicBezTo>
                    <a:pt x="0" y="22249"/>
                    <a:pt x="482" y="22742"/>
                    <a:pt x="1079" y="22742"/>
                  </a:cubicBezTo>
                  <a:lnTo>
                    <a:pt x="13830" y="22742"/>
                  </a:lnTo>
                  <a:cubicBezTo>
                    <a:pt x="14427" y="22742"/>
                    <a:pt x="14909" y="22249"/>
                    <a:pt x="14909" y="21652"/>
                  </a:cubicBezTo>
                  <a:lnTo>
                    <a:pt x="14909" y="4298"/>
                  </a:lnTo>
                  <a:cubicBezTo>
                    <a:pt x="14909" y="3708"/>
                    <a:pt x="14438" y="3219"/>
                    <a:pt x="13851" y="3219"/>
                  </a:cubicBezTo>
                  <a:cubicBezTo>
                    <a:pt x="13844" y="3219"/>
                    <a:pt x="13837" y="3219"/>
                    <a:pt x="13830" y="3220"/>
                  </a:cubicBezTo>
                  <a:lnTo>
                    <a:pt x="9916" y="3220"/>
                  </a:lnTo>
                  <a:lnTo>
                    <a:pt x="7678" y="121"/>
                  </a:lnTo>
                  <a:cubicBezTo>
                    <a:pt x="7621" y="40"/>
                    <a:pt x="7535" y="0"/>
                    <a:pt x="7449"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FFFFFF"/>
                </a:solidFill>
              </a:endParaRPr>
            </a:p>
          </p:txBody>
        </p:sp>
        <p:sp>
          <p:nvSpPr>
            <p:cNvPr id="356" name="Google Shape;356;p20"/>
            <p:cNvSpPr/>
            <p:nvPr/>
          </p:nvSpPr>
          <p:spPr>
            <a:xfrm>
              <a:off x="4402783" y="2349544"/>
              <a:ext cx="334915" cy="334915"/>
            </a:xfrm>
            <a:custGeom>
              <a:rect b="b" l="l" r="r" t="t"/>
              <a:pathLst>
                <a:path extrusionOk="0" h="11847" w="11847">
                  <a:moveTo>
                    <a:pt x="10775" y="693"/>
                  </a:moveTo>
                  <a:cubicBezTo>
                    <a:pt x="10996" y="693"/>
                    <a:pt x="11153" y="851"/>
                    <a:pt x="11153" y="1072"/>
                  </a:cubicBezTo>
                  <a:lnTo>
                    <a:pt x="11153" y="10775"/>
                  </a:lnTo>
                  <a:cubicBezTo>
                    <a:pt x="11153" y="10996"/>
                    <a:pt x="10996" y="11153"/>
                    <a:pt x="10775" y="11153"/>
                  </a:cubicBezTo>
                  <a:lnTo>
                    <a:pt x="1072" y="11153"/>
                  </a:lnTo>
                  <a:cubicBezTo>
                    <a:pt x="851" y="11153"/>
                    <a:pt x="694" y="10996"/>
                    <a:pt x="694" y="10775"/>
                  </a:cubicBezTo>
                  <a:lnTo>
                    <a:pt x="694" y="1072"/>
                  </a:lnTo>
                  <a:cubicBezTo>
                    <a:pt x="694" y="851"/>
                    <a:pt x="851" y="693"/>
                    <a:pt x="1072" y="693"/>
                  </a:cubicBezTo>
                  <a:close/>
                  <a:moveTo>
                    <a:pt x="1072" y="0"/>
                  </a:moveTo>
                  <a:cubicBezTo>
                    <a:pt x="473" y="0"/>
                    <a:pt x="1" y="473"/>
                    <a:pt x="1" y="1072"/>
                  </a:cubicBezTo>
                  <a:lnTo>
                    <a:pt x="1" y="10775"/>
                  </a:lnTo>
                  <a:cubicBezTo>
                    <a:pt x="1" y="11374"/>
                    <a:pt x="473" y="11846"/>
                    <a:pt x="1072" y="11846"/>
                  </a:cubicBezTo>
                  <a:lnTo>
                    <a:pt x="10807" y="11846"/>
                  </a:lnTo>
                  <a:cubicBezTo>
                    <a:pt x="11374" y="11846"/>
                    <a:pt x="11847" y="11374"/>
                    <a:pt x="11847" y="10775"/>
                  </a:cubicBezTo>
                  <a:lnTo>
                    <a:pt x="11847" y="1072"/>
                  </a:lnTo>
                  <a:cubicBezTo>
                    <a:pt x="11847" y="473"/>
                    <a:pt x="11342" y="0"/>
                    <a:pt x="10807"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FFFFFF"/>
                </a:solidFill>
              </a:endParaRPr>
            </a:p>
          </p:txBody>
        </p:sp>
      </p:grpSp>
      <p:sp>
        <p:nvSpPr>
          <p:cNvPr id="357" name="Google Shape;357;p20"/>
          <p:cNvSpPr txBox="1"/>
          <p:nvPr/>
        </p:nvSpPr>
        <p:spPr>
          <a:xfrm>
            <a:off x="8755838" y="8290525"/>
            <a:ext cx="453600" cy="507900"/>
          </a:xfrm>
          <a:prstGeom prst="rect">
            <a:avLst/>
          </a:prstGeom>
          <a:solidFill>
            <a:schemeClr val="accent1"/>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ar" sz="2100">
                <a:solidFill>
                  <a:srgbClr val="FFFFFF"/>
                </a:solidFill>
                <a:latin typeface="Mada"/>
                <a:ea typeface="Mada"/>
                <a:cs typeface="Mada"/>
                <a:sym typeface="Mada"/>
              </a:rPr>
              <a:t>1</a:t>
            </a:r>
            <a:endParaRPr b="1" sz="2100">
              <a:solidFill>
                <a:srgbClr val="FFFFFF"/>
              </a:solidFill>
              <a:latin typeface="Mada"/>
              <a:ea typeface="Mada"/>
              <a:cs typeface="Mada"/>
              <a:sym typeface="Mada"/>
            </a:endParaRPr>
          </a:p>
        </p:txBody>
      </p:sp>
      <p:sp>
        <p:nvSpPr>
          <p:cNvPr id="358" name="Google Shape;358;p20"/>
          <p:cNvSpPr txBox="1"/>
          <p:nvPr/>
        </p:nvSpPr>
        <p:spPr>
          <a:xfrm>
            <a:off x="10924313" y="8290525"/>
            <a:ext cx="453600" cy="507900"/>
          </a:xfrm>
          <a:prstGeom prst="rect">
            <a:avLst/>
          </a:prstGeom>
          <a:solidFill>
            <a:schemeClr val="accent1"/>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ar" sz="2100">
                <a:solidFill>
                  <a:srgbClr val="FFFFFF"/>
                </a:solidFill>
                <a:latin typeface="Mada"/>
                <a:ea typeface="Mada"/>
                <a:cs typeface="Mada"/>
                <a:sym typeface="Mada"/>
              </a:rPr>
              <a:t>2</a:t>
            </a:r>
            <a:endParaRPr b="1" sz="2100">
              <a:solidFill>
                <a:srgbClr val="FFFFFF"/>
              </a:solidFill>
              <a:latin typeface="Mada"/>
              <a:ea typeface="Mada"/>
              <a:cs typeface="Mada"/>
              <a:sym typeface="Mada"/>
            </a:endParaRPr>
          </a:p>
        </p:txBody>
      </p:sp>
      <p:sp>
        <p:nvSpPr>
          <p:cNvPr id="359" name="Google Shape;359;p20"/>
          <p:cNvSpPr txBox="1"/>
          <p:nvPr/>
        </p:nvSpPr>
        <p:spPr>
          <a:xfrm>
            <a:off x="13092800" y="8274600"/>
            <a:ext cx="453600" cy="507900"/>
          </a:xfrm>
          <a:prstGeom prst="rect">
            <a:avLst/>
          </a:prstGeom>
          <a:solidFill>
            <a:schemeClr val="accent1"/>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ar" sz="2100">
                <a:solidFill>
                  <a:srgbClr val="FFFFFF"/>
                </a:solidFill>
                <a:latin typeface="Mada"/>
                <a:ea typeface="Mada"/>
                <a:cs typeface="Mada"/>
                <a:sym typeface="Mada"/>
              </a:rPr>
              <a:t>3</a:t>
            </a:r>
            <a:endParaRPr b="1" sz="2100">
              <a:solidFill>
                <a:srgbClr val="FFFFFF"/>
              </a:solidFill>
              <a:latin typeface="Mada"/>
              <a:ea typeface="Mada"/>
              <a:cs typeface="Mada"/>
              <a:sym typeface="Mada"/>
            </a:endParaRPr>
          </a:p>
        </p:txBody>
      </p:sp>
      <p:sp>
        <p:nvSpPr>
          <p:cNvPr id="360" name="Google Shape;360;p20"/>
          <p:cNvSpPr txBox="1"/>
          <p:nvPr/>
        </p:nvSpPr>
        <p:spPr>
          <a:xfrm>
            <a:off x="7675100" y="7223375"/>
            <a:ext cx="7071000" cy="646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200">
              <a:solidFill>
                <a:srgbClr val="000000"/>
              </a:solidFill>
              <a:latin typeface="Mada"/>
              <a:ea typeface="Mada"/>
              <a:cs typeface="Mada"/>
              <a:sym typeface="Mada"/>
            </a:endParaRPr>
          </a:p>
          <a:p>
            <a:pPr indent="-368300" lvl="0" marL="457200" rtl="0" algn="l">
              <a:spcBef>
                <a:spcPts val="0"/>
              </a:spcBef>
              <a:spcAft>
                <a:spcPts val="0"/>
              </a:spcAft>
              <a:buClr>
                <a:srgbClr val="000000"/>
              </a:buClr>
              <a:buSzPts val="2200"/>
              <a:buFont typeface="Mada"/>
              <a:buChar char="◄"/>
            </a:pPr>
            <a:r>
              <a:rPr b="1" lang="ar" sz="2200">
                <a:highlight>
                  <a:schemeClr val="accent4"/>
                </a:highlight>
                <a:latin typeface="Mada"/>
                <a:ea typeface="Mada"/>
                <a:cs typeface="Mada"/>
                <a:sym typeface="Mada"/>
              </a:rPr>
              <a:t>Dengue shock syndrome:</a:t>
            </a:r>
            <a:endParaRPr b="1" sz="2200">
              <a:highlight>
                <a:schemeClr val="accent4"/>
              </a:highlight>
              <a:latin typeface="Mada"/>
              <a:ea typeface="Mada"/>
              <a:cs typeface="Mada"/>
              <a:sym typeface="Mada"/>
            </a:endParaRPr>
          </a:p>
        </p:txBody>
      </p:sp>
      <p:sp>
        <p:nvSpPr>
          <p:cNvPr id="361" name="Google Shape;361;p20"/>
          <p:cNvSpPr txBox="1"/>
          <p:nvPr/>
        </p:nvSpPr>
        <p:spPr>
          <a:xfrm>
            <a:off x="7621700" y="7711125"/>
            <a:ext cx="6818700" cy="507900"/>
          </a:xfrm>
          <a:prstGeom prst="rect">
            <a:avLst/>
          </a:prstGeom>
          <a:noFill/>
          <a:ln>
            <a:noFill/>
          </a:ln>
        </p:spPr>
        <p:txBody>
          <a:bodyPr anchorCtr="0" anchor="t" bIns="75600" lIns="75600" spcFirstLastPara="1" rIns="75600" wrap="square" tIns="75600">
            <a:noAutofit/>
          </a:bodyPr>
          <a:lstStyle/>
          <a:p>
            <a:pPr indent="-307975" lvl="0" marL="457200" rtl="0" algn="l">
              <a:lnSpc>
                <a:spcPct val="90000"/>
              </a:lnSpc>
              <a:spcBef>
                <a:spcPts val="800"/>
              </a:spcBef>
              <a:spcAft>
                <a:spcPts val="0"/>
              </a:spcAft>
              <a:buClr>
                <a:schemeClr val="dk1"/>
              </a:buClr>
              <a:buSzPts val="1250"/>
              <a:buFont typeface="Mada"/>
              <a:buChar char="●"/>
            </a:pPr>
            <a:r>
              <a:rPr lang="ar" sz="1250">
                <a:solidFill>
                  <a:schemeClr val="dk1"/>
                </a:solidFill>
                <a:latin typeface="Mada"/>
                <a:ea typeface="Mada"/>
                <a:cs typeface="Mada"/>
                <a:sym typeface="Mada"/>
              </a:rPr>
              <a:t>DHF with marked plasma leakage that leads to circulatory collapse (shock) as evidenced by:</a:t>
            </a:r>
            <a:endParaRPr sz="1250">
              <a:solidFill>
                <a:schemeClr val="dk1"/>
              </a:solidFill>
              <a:latin typeface="Mada"/>
              <a:ea typeface="Mada"/>
              <a:cs typeface="Mada"/>
              <a:sym typeface="Mada"/>
            </a:endParaRPr>
          </a:p>
        </p:txBody>
      </p:sp>
      <p:sp>
        <p:nvSpPr>
          <p:cNvPr id="362" name="Google Shape;362;p20"/>
          <p:cNvSpPr txBox="1"/>
          <p:nvPr/>
        </p:nvSpPr>
        <p:spPr>
          <a:xfrm>
            <a:off x="233300" y="6316650"/>
            <a:ext cx="7071000" cy="646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b="1" sz="2200">
              <a:highlight>
                <a:schemeClr val="accent4"/>
              </a:highlight>
              <a:latin typeface="Mada"/>
              <a:ea typeface="Mada"/>
              <a:cs typeface="Mada"/>
              <a:sym typeface="Mada"/>
            </a:endParaRPr>
          </a:p>
        </p:txBody>
      </p:sp>
      <p:sp>
        <p:nvSpPr>
          <p:cNvPr id="363" name="Google Shape;363;p20"/>
          <p:cNvSpPr txBox="1"/>
          <p:nvPr/>
        </p:nvSpPr>
        <p:spPr>
          <a:xfrm>
            <a:off x="364625" y="7209025"/>
            <a:ext cx="7071000" cy="507900"/>
          </a:xfrm>
          <a:prstGeom prst="rect">
            <a:avLst/>
          </a:prstGeom>
          <a:noFill/>
          <a:ln>
            <a:noFill/>
          </a:ln>
        </p:spPr>
        <p:txBody>
          <a:bodyPr anchorCtr="0" anchor="t" bIns="75600" lIns="75600" spcFirstLastPara="1" rIns="75600" wrap="square" tIns="75600">
            <a:noAutofit/>
          </a:bodyPr>
          <a:lstStyle/>
          <a:p>
            <a:pPr indent="0" lvl="0" marL="0" rtl="0" algn="l">
              <a:lnSpc>
                <a:spcPct val="90000"/>
              </a:lnSpc>
              <a:spcBef>
                <a:spcPts val="800"/>
              </a:spcBef>
              <a:spcAft>
                <a:spcPts val="0"/>
              </a:spcAft>
              <a:buNone/>
            </a:pPr>
            <a:r>
              <a:t/>
            </a:r>
            <a:endParaRPr sz="1250">
              <a:solidFill>
                <a:schemeClr val="dk1"/>
              </a:solidFill>
              <a:latin typeface="Mada"/>
              <a:ea typeface="Mada"/>
              <a:cs typeface="Mada"/>
              <a:sym typeface="Mada"/>
            </a:endParaRPr>
          </a:p>
        </p:txBody>
      </p:sp>
      <p:sp>
        <p:nvSpPr>
          <p:cNvPr id="364" name="Google Shape;364;p20"/>
          <p:cNvSpPr txBox="1"/>
          <p:nvPr/>
        </p:nvSpPr>
        <p:spPr>
          <a:xfrm>
            <a:off x="190250" y="4446225"/>
            <a:ext cx="5407200" cy="1998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200">
              <a:solidFill>
                <a:srgbClr val="CC0000"/>
              </a:solidFill>
              <a:latin typeface="Mada"/>
              <a:ea typeface="Mada"/>
              <a:cs typeface="Mada"/>
              <a:sym typeface="Mada"/>
            </a:endParaRPr>
          </a:p>
          <a:p>
            <a:pPr indent="-368300" lvl="0" marL="457200" rtl="0" algn="l">
              <a:spcBef>
                <a:spcPts val="0"/>
              </a:spcBef>
              <a:spcAft>
                <a:spcPts val="0"/>
              </a:spcAft>
              <a:buClr>
                <a:schemeClr val="dk1"/>
              </a:buClr>
              <a:buSzPts val="2200"/>
              <a:buFont typeface="Mada"/>
              <a:buChar char="◄"/>
            </a:pPr>
            <a:r>
              <a:rPr b="1" lang="ar" sz="2200">
                <a:solidFill>
                  <a:schemeClr val="dk1"/>
                </a:solidFill>
                <a:highlight>
                  <a:schemeClr val="accent4"/>
                </a:highlight>
                <a:latin typeface="Mada"/>
                <a:ea typeface="Mada"/>
                <a:cs typeface="Mada"/>
                <a:sym typeface="Mada"/>
              </a:rPr>
              <a:t>Dengue haemorrhagic fever  (DHF)</a:t>
            </a:r>
            <a:endParaRPr b="1" sz="2200">
              <a:solidFill>
                <a:srgbClr val="CC0000"/>
              </a:solidFill>
              <a:highlight>
                <a:schemeClr val="accent4"/>
              </a:highlight>
              <a:latin typeface="Mada"/>
              <a:ea typeface="Mada"/>
              <a:cs typeface="Mada"/>
              <a:sym typeface="Mada"/>
            </a:endParaRPr>
          </a:p>
          <a:p>
            <a:pPr indent="0" lvl="0" marL="457200" rtl="0" algn="l">
              <a:spcBef>
                <a:spcPts val="0"/>
              </a:spcBef>
              <a:spcAft>
                <a:spcPts val="0"/>
              </a:spcAft>
              <a:buNone/>
            </a:pPr>
            <a:r>
              <a:t/>
            </a:r>
            <a:endParaRPr b="1" sz="300">
              <a:solidFill>
                <a:srgbClr val="000000"/>
              </a:solidFill>
              <a:highlight>
                <a:srgbClr val="D0E0E3"/>
              </a:highlight>
              <a:latin typeface="Mada"/>
              <a:ea typeface="Mada"/>
              <a:cs typeface="Mada"/>
              <a:sym typeface="Mada"/>
            </a:endParaRPr>
          </a:p>
          <a:p>
            <a:pPr indent="0" lvl="0" marL="0" rtl="0" algn="l">
              <a:lnSpc>
                <a:spcPct val="90000"/>
              </a:lnSpc>
              <a:spcBef>
                <a:spcPts val="0"/>
              </a:spcBef>
              <a:spcAft>
                <a:spcPts val="0"/>
              </a:spcAft>
              <a:buNone/>
            </a:pPr>
            <a:r>
              <a:rPr b="1" lang="ar" sz="1200">
                <a:solidFill>
                  <a:srgbClr val="CC0000"/>
                </a:solidFill>
                <a:latin typeface="Mada"/>
                <a:ea typeface="Mada"/>
                <a:cs typeface="Mada"/>
                <a:sym typeface="Mada"/>
              </a:rPr>
              <a:t>Hemorrhagic manifestations of Dengue:</a:t>
            </a:r>
            <a:endParaRPr b="1" sz="1200">
              <a:solidFill>
                <a:srgbClr val="CC0000"/>
              </a:solidFill>
              <a:latin typeface="Mada"/>
              <a:ea typeface="Mada"/>
              <a:cs typeface="Mada"/>
              <a:sym typeface="Mada"/>
            </a:endParaRPr>
          </a:p>
          <a:p>
            <a:pPr indent="-304800" lvl="0" marL="457200" rtl="0" algn="l">
              <a:lnSpc>
                <a:spcPct val="90000"/>
              </a:lnSpc>
              <a:spcBef>
                <a:spcPts val="1000"/>
              </a:spcBef>
              <a:spcAft>
                <a:spcPts val="0"/>
              </a:spcAft>
              <a:buSzPts val="1200"/>
              <a:buFont typeface="Mada"/>
              <a:buChar char="●"/>
            </a:pPr>
            <a:r>
              <a:rPr b="1" lang="ar" sz="1200">
                <a:solidFill>
                  <a:srgbClr val="000000"/>
                </a:solidFill>
                <a:latin typeface="Mada"/>
                <a:ea typeface="Mada"/>
                <a:cs typeface="Mada"/>
                <a:sym typeface="Mada"/>
              </a:rPr>
              <a:t>Skin hemorrhages:</a:t>
            </a:r>
            <a:r>
              <a:rPr lang="ar" sz="1200">
                <a:solidFill>
                  <a:srgbClr val="000000"/>
                </a:solidFill>
                <a:latin typeface="Mada"/>
                <a:ea typeface="Mada"/>
                <a:cs typeface="Mada"/>
                <a:sym typeface="Mada"/>
              </a:rPr>
              <a:t> petechiae, purpura, ecchymoses.</a:t>
            </a:r>
            <a:endParaRPr sz="1200">
              <a:solidFill>
                <a:srgbClr val="000000"/>
              </a:solidFill>
              <a:latin typeface="Mada"/>
              <a:ea typeface="Mada"/>
              <a:cs typeface="Mada"/>
              <a:sym typeface="Mada"/>
            </a:endParaRPr>
          </a:p>
          <a:p>
            <a:pPr indent="-304800" lvl="0" marL="457200" rtl="0" algn="l">
              <a:lnSpc>
                <a:spcPct val="90000"/>
              </a:lnSpc>
              <a:spcBef>
                <a:spcPts val="0"/>
              </a:spcBef>
              <a:spcAft>
                <a:spcPts val="0"/>
              </a:spcAft>
              <a:buSzPts val="1200"/>
              <a:buFont typeface="Mada"/>
              <a:buChar char="●"/>
            </a:pPr>
            <a:r>
              <a:rPr lang="ar" sz="1200">
                <a:solidFill>
                  <a:srgbClr val="CC0000"/>
                </a:solidFill>
                <a:latin typeface="Mada"/>
                <a:ea typeface="Mada"/>
                <a:cs typeface="Mada"/>
                <a:sym typeface="Mada"/>
              </a:rPr>
              <a:t>Gingival bleeding</a:t>
            </a:r>
            <a:r>
              <a:rPr lang="ar" sz="1200">
                <a:latin typeface="Mada"/>
                <a:ea typeface="Mada"/>
                <a:cs typeface="Mada"/>
                <a:sym typeface="Mada"/>
              </a:rPr>
              <a:t> </a:t>
            </a:r>
            <a:r>
              <a:rPr lang="ar" sz="1200">
                <a:solidFill>
                  <a:srgbClr val="A64D79"/>
                </a:solidFill>
                <a:latin typeface="Mada"/>
                <a:ea typeface="Mada"/>
                <a:cs typeface="Mada"/>
                <a:sym typeface="Mada"/>
              </a:rPr>
              <a:t> </a:t>
            </a:r>
            <a:r>
              <a:rPr lang="ar" sz="1200">
                <a:latin typeface="Mada"/>
                <a:ea typeface="Mada"/>
                <a:cs typeface="Mada"/>
                <a:sym typeface="Mada"/>
              </a:rPr>
              <a:t>(gum bleeding)</a:t>
            </a:r>
            <a:endParaRPr sz="1200">
              <a:latin typeface="Mada"/>
              <a:ea typeface="Mada"/>
              <a:cs typeface="Mada"/>
              <a:sym typeface="Mada"/>
            </a:endParaRPr>
          </a:p>
          <a:p>
            <a:pPr indent="-304800" lvl="0" marL="457200" rtl="0" algn="l">
              <a:lnSpc>
                <a:spcPct val="90000"/>
              </a:lnSpc>
              <a:spcBef>
                <a:spcPts val="0"/>
              </a:spcBef>
              <a:spcAft>
                <a:spcPts val="0"/>
              </a:spcAft>
              <a:buSzPts val="1200"/>
              <a:buFont typeface="Mada"/>
              <a:buChar char="●"/>
            </a:pPr>
            <a:r>
              <a:rPr lang="ar" sz="1200">
                <a:solidFill>
                  <a:srgbClr val="CC0000"/>
                </a:solidFill>
                <a:latin typeface="Mada"/>
                <a:ea typeface="Mada"/>
                <a:cs typeface="Mada"/>
                <a:sym typeface="Mada"/>
              </a:rPr>
              <a:t>Nasal bleeding</a:t>
            </a:r>
            <a:r>
              <a:rPr lang="ar" sz="1200">
                <a:solidFill>
                  <a:srgbClr val="A64D79"/>
                </a:solidFill>
                <a:latin typeface="Mada"/>
                <a:ea typeface="Mada"/>
                <a:cs typeface="Mada"/>
                <a:sym typeface="Mada"/>
              </a:rPr>
              <a:t> </a:t>
            </a:r>
            <a:r>
              <a:rPr lang="ar" sz="1200">
                <a:latin typeface="Mada"/>
                <a:ea typeface="Mada"/>
                <a:cs typeface="Mada"/>
                <a:sym typeface="Mada"/>
              </a:rPr>
              <a:t>(epistaxis)</a:t>
            </a:r>
            <a:endParaRPr sz="1200">
              <a:latin typeface="Mada"/>
              <a:ea typeface="Mada"/>
              <a:cs typeface="Mada"/>
              <a:sym typeface="Mada"/>
            </a:endParaRPr>
          </a:p>
          <a:p>
            <a:pPr indent="-304800" lvl="0" marL="457200" rtl="0" algn="l">
              <a:lnSpc>
                <a:spcPct val="90000"/>
              </a:lnSpc>
              <a:spcBef>
                <a:spcPts val="0"/>
              </a:spcBef>
              <a:spcAft>
                <a:spcPts val="0"/>
              </a:spcAft>
              <a:buSzPts val="1200"/>
              <a:buFont typeface="Mada"/>
              <a:buChar char="●"/>
            </a:pPr>
            <a:r>
              <a:rPr b="1" lang="ar" sz="1200">
                <a:solidFill>
                  <a:srgbClr val="000000"/>
                </a:solidFill>
                <a:latin typeface="Mada"/>
                <a:ea typeface="Mada"/>
                <a:cs typeface="Mada"/>
                <a:sym typeface="Mada"/>
              </a:rPr>
              <a:t>Gastrointestinal bleeding: </a:t>
            </a:r>
            <a:r>
              <a:rPr lang="ar" sz="1200">
                <a:solidFill>
                  <a:srgbClr val="000000"/>
                </a:solidFill>
                <a:latin typeface="Mada"/>
                <a:ea typeface="Mada"/>
                <a:cs typeface="Mada"/>
                <a:sym typeface="Mada"/>
              </a:rPr>
              <a:t>hematemesis, melena.</a:t>
            </a:r>
            <a:endParaRPr sz="1200">
              <a:solidFill>
                <a:srgbClr val="000000"/>
              </a:solidFill>
              <a:latin typeface="Mada"/>
              <a:ea typeface="Mada"/>
              <a:cs typeface="Mada"/>
              <a:sym typeface="Mada"/>
            </a:endParaRPr>
          </a:p>
          <a:p>
            <a:pPr indent="-304800" lvl="0" marL="457200" rtl="0" algn="l">
              <a:lnSpc>
                <a:spcPct val="90000"/>
              </a:lnSpc>
              <a:spcBef>
                <a:spcPts val="0"/>
              </a:spcBef>
              <a:spcAft>
                <a:spcPts val="0"/>
              </a:spcAft>
              <a:buSzPts val="1200"/>
              <a:buFont typeface="Mada"/>
              <a:buChar char="●"/>
            </a:pPr>
            <a:r>
              <a:rPr lang="ar" sz="1200">
                <a:solidFill>
                  <a:srgbClr val="000000"/>
                </a:solidFill>
                <a:latin typeface="Mada"/>
                <a:ea typeface="Mada"/>
                <a:cs typeface="Mada"/>
                <a:sym typeface="Mada"/>
              </a:rPr>
              <a:t>Hematuria.</a:t>
            </a:r>
            <a:endParaRPr sz="1200">
              <a:solidFill>
                <a:srgbClr val="000000"/>
              </a:solidFill>
              <a:latin typeface="Mada"/>
              <a:ea typeface="Mada"/>
              <a:cs typeface="Mada"/>
              <a:sym typeface="Mada"/>
            </a:endParaRPr>
          </a:p>
          <a:p>
            <a:pPr indent="-304800" lvl="0" marL="457200" rtl="0" algn="l">
              <a:lnSpc>
                <a:spcPct val="90000"/>
              </a:lnSpc>
              <a:spcBef>
                <a:spcPts val="0"/>
              </a:spcBef>
              <a:spcAft>
                <a:spcPts val="0"/>
              </a:spcAft>
              <a:buSzPts val="1200"/>
              <a:buFont typeface="Mada"/>
              <a:buChar char="●"/>
            </a:pPr>
            <a:r>
              <a:rPr lang="ar" sz="1200">
                <a:solidFill>
                  <a:srgbClr val="000000"/>
                </a:solidFill>
                <a:latin typeface="Mada"/>
                <a:ea typeface="Mada"/>
                <a:cs typeface="Mada"/>
                <a:sym typeface="Mada"/>
              </a:rPr>
              <a:t>Increased menstrual flow. </a:t>
            </a:r>
            <a:r>
              <a:rPr lang="ar" sz="1200">
                <a:latin typeface="Mada"/>
                <a:ea typeface="Mada"/>
                <a:cs typeface="Mada"/>
                <a:sym typeface="Mada"/>
              </a:rPr>
              <a:t>(</a:t>
            </a:r>
            <a:r>
              <a:rPr lang="ar" sz="1200">
                <a:latin typeface="Mada"/>
                <a:ea typeface="Mada"/>
                <a:cs typeface="Mada"/>
                <a:sym typeface="Mada"/>
              </a:rPr>
              <a:t>vaginal bleeding)</a:t>
            </a:r>
            <a:endParaRPr sz="1200">
              <a:latin typeface="Mada"/>
              <a:ea typeface="Mada"/>
              <a:cs typeface="Mada"/>
              <a:sym typeface="Mada"/>
            </a:endParaRPr>
          </a:p>
          <a:p>
            <a:pPr indent="-307975" lvl="0" marL="457200" rtl="0" algn="l">
              <a:lnSpc>
                <a:spcPct val="90000"/>
              </a:lnSpc>
              <a:spcBef>
                <a:spcPts val="0"/>
              </a:spcBef>
              <a:spcAft>
                <a:spcPts val="0"/>
              </a:spcAft>
              <a:buClr>
                <a:schemeClr val="dk1"/>
              </a:buClr>
              <a:buSzPts val="1250"/>
              <a:buFont typeface="Mada"/>
              <a:buChar char="●"/>
            </a:pPr>
            <a:r>
              <a:rPr lang="ar" sz="1250">
                <a:solidFill>
                  <a:schemeClr val="dk1"/>
                </a:solidFill>
                <a:latin typeface="Mada"/>
                <a:ea typeface="Mada"/>
                <a:cs typeface="Mada"/>
                <a:sym typeface="Mada"/>
              </a:rPr>
              <a:t>Plasma leakage due to </a:t>
            </a:r>
            <a:r>
              <a:rPr b="1" lang="ar" sz="1250">
                <a:solidFill>
                  <a:schemeClr val="dk1"/>
                </a:solidFill>
                <a:latin typeface="Mada"/>
                <a:ea typeface="Mada"/>
                <a:cs typeface="Mada"/>
                <a:sym typeface="Mada"/>
              </a:rPr>
              <a:t>increased vascular permeability</a:t>
            </a:r>
            <a:r>
              <a:rPr lang="ar" sz="1250">
                <a:solidFill>
                  <a:schemeClr val="dk1"/>
                </a:solidFill>
                <a:latin typeface="Mada"/>
                <a:ea typeface="Mada"/>
                <a:cs typeface="Mada"/>
                <a:sym typeface="Mada"/>
              </a:rPr>
              <a:t> leading to ascites and pleural effusion in addition to features of Dengue fever .</a:t>
            </a:r>
            <a:endParaRPr sz="1200">
              <a:latin typeface="Mada"/>
              <a:ea typeface="Mada"/>
              <a:cs typeface="Mada"/>
              <a:sym typeface="Mada"/>
            </a:endParaRPr>
          </a:p>
          <a:p>
            <a:pPr indent="-304800" lvl="0" marL="457200" rtl="0" algn="l">
              <a:lnSpc>
                <a:spcPct val="90000"/>
              </a:lnSpc>
              <a:spcBef>
                <a:spcPts val="0"/>
              </a:spcBef>
              <a:spcAft>
                <a:spcPts val="0"/>
              </a:spcAft>
              <a:buClr>
                <a:srgbClr val="CC0000"/>
              </a:buClr>
              <a:buSzPts val="1200"/>
              <a:buFont typeface="Mada"/>
              <a:buChar char="●"/>
            </a:pPr>
            <a:r>
              <a:rPr b="1" lang="ar" sz="1200">
                <a:solidFill>
                  <a:srgbClr val="CC0000"/>
                </a:solidFill>
                <a:latin typeface="Mada"/>
                <a:ea typeface="Mada"/>
                <a:cs typeface="Mada"/>
                <a:sym typeface="Mada"/>
              </a:rPr>
              <a:t>Positive tourniquet test </a:t>
            </a:r>
            <a:r>
              <a:rPr b="1" baseline="30000" lang="ar" sz="1200">
                <a:solidFill>
                  <a:srgbClr val="CC0000"/>
                </a:solidFill>
                <a:latin typeface="Mada"/>
                <a:ea typeface="Mada"/>
                <a:cs typeface="Mada"/>
                <a:sym typeface="Mada"/>
              </a:rPr>
              <a:t>2</a:t>
            </a:r>
            <a:endParaRPr b="1" baseline="30000" sz="1200">
              <a:solidFill>
                <a:srgbClr val="CC0000"/>
              </a:solidFill>
              <a:latin typeface="Mada"/>
              <a:ea typeface="Mada"/>
              <a:cs typeface="Mada"/>
              <a:sym typeface="Mada"/>
            </a:endParaRPr>
          </a:p>
        </p:txBody>
      </p:sp>
      <p:sp>
        <p:nvSpPr>
          <p:cNvPr id="365" name="Google Shape;365;p20"/>
          <p:cNvSpPr txBox="1"/>
          <p:nvPr/>
        </p:nvSpPr>
        <p:spPr>
          <a:xfrm>
            <a:off x="223175" y="607114"/>
            <a:ext cx="7132500" cy="771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200">
              <a:solidFill>
                <a:srgbClr val="000000"/>
              </a:solidFill>
              <a:latin typeface="Mada"/>
              <a:ea typeface="Mada"/>
              <a:cs typeface="Mada"/>
              <a:sym typeface="Mada"/>
            </a:endParaRPr>
          </a:p>
          <a:p>
            <a:pPr indent="-368300" lvl="0" marL="457200" rtl="0" algn="l">
              <a:spcBef>
                <a:spcPts val="0"/>
              </a:spcBef>
              <a:spcAft>
                <a:spcPts val="0"/>
              </a:spcAft>
              <a:buClr>
                <a:srgbClr val="000000"/>
              </a:buClr>
              <a:buSzPts val="2200"/>
              <a:buFont typeface="Mada"/>
              <a:buChar char="◄"/>
            </a:pPr>
            <a:r>
              <a:rPr b="1" lang="ar" sz="2200">
                <a:solidFill>
                  <a:srgbClr val="000000"/>
                </a:solidFill>
                <a:highlight>
                  <a:schemeClr val="accent4"/>
                </a:highlight>
                <a:latin typeface="Mada"/>
                <a:ea typeface="Mada"/>
                <a:cs typeface="Mada"/>
                <a:sym typeface="Mada"/>
              </a:rPr>
              <a:t>Clinical characteristics of </a:t>
            </a:r>
            <a:r>
              <a:rPr b="1" lang="ar" sz="2200">
                <a:highlight>
                  <a:schemeClr val="accent4"/>
                </a:highlight>
                <a:latin typeface="Mada"/>
                <a:ea typeface="Mada"/>
                <a:cs typeface="Mada"/>
                <a:sym typeface="Mada"/>
              </a:rPr>
              <a:t>classic </a:t>
            </a:r>
            <a:r>
              <a:rPr b="1" lang="ar" sz="2200">
                <a:solidFill>
                  <a:srgbClr val="000000"/>
                </a:solidFill>
                <a:highlight>
                  <a:schemeClr val="accent4"/>
                </a:highlight>
                <a:latin typeface="Mada"/>
                <a:ea typeface="Mada"/>
                <a:cs typeface="Mada"/>
                <a:sym typeface="Mada"/>
              </a:rPr>
              <a:t>dengue fever</a:t>
            </a:r>
            <a:endParaRPr b="1" sz="2200">
              <a:highlight>
                <a:schemeClr val="accent4"/>
              </a:highlight>
              <a:latin typeface="Mada"/>
              <a:ea typeface="Mada"/>
              <a:cs typeface="Mada"/>
              <a:sym typeface="Mada"/>
            </a:endParaRPr>
          </a:p>
          <a:p>
            <a:pPr indent="0" lvl="0" marL="0" rtl="0" algn="l">
              <a:lnSpc>
                <a:spcPct val="115000"/>
              </a:lnSpc>
              <a:spcBef>
                <a:spcPts val="0"/>
              </a:spcBef>
              <a:spcAft>
                <a:spcPts val="0"/>
              </a:spcAft>
              <a:buNone/>
            </a:pPr>
            <a:r>
              <a:t/>
            </a:r>
            <a:endParaRPr sz="1200">
              <a:solidFill>
                <a:srgbClr val="000000"/>
              </a:solidFill>
              <a:latin typeface="Mada"/>
              <a:ea typeface="Mada"/>
              <a:cs typeface="Mada"/>
              <a:sym typeface="Mada"/>
            </a:endParaRPr>
          </a:p>
          <a:p>
            <a:pPr indent="0" lvl="0" marL="0" rtl="0" algn="l">
              <a:spcBef>
                <a:spcPts val="0"/>
              </a:spcBef>
              <a:spcAft>
                <a:spcPts val="0"/>
              </a:spcAft>
              <a:buNone/>
            </a:pPr>
            <a:r>
              <a:t/>
            </a:r>
            <a:endParaRPr sz="1200">
              <a:solidFill>
                <a:srgbClr val="000000"/>
              </a:solidFill>
              <a:latin typeface="Mada"/>
              <a:ea typeface="Mada"/>
              <a:cs typeface="Mada"/>
              <a:sym typeface="Mada"/>
            </a:endParaRPr>
          </a:p>
        </p:txBody>
      </p:sp>
      <p:graphicFrame>
        <p:nvGraphicFramePr>
          <p:cNvPr id="366" name="Google Shape;366;p20"/>
          <p:cNvGraphicFramePr/>
          <p:nvPr/>
        </p:nvGraphicFramePr>
        <p:xfrm>
          <a:off x="214325" y="2258863"/>
          <a:ext cx="3000000" cy="3000000"/>
        </p:xfrm>
        <a:graphic>
          <a:graphicData uri="http://schemas.openxmlformats.org/drawingml/2006/table">
            <a:tbl>
              <a:tblPr>
                <a:noFill/>
                <a:tableStyleId>{60ABF50E-62AB-450F-9392-1785013A57F9}</a:tableStyleId>
              </a:tblPr>
              <a:tblGrid>
                <a:gridCol w="570850"/>
                <a:gridCol w="2995400"/>
                <a:gridCol w="691600"/>
                <a:gridCol w="2874650"/>
              </a:tblGrid>
              <a:tr h="396200">
                <a:tc>
                  <a:txBody>
                    <a:bodyPr/>
                    <a:lstStyle/>
                    <a:p>
                      <a:pPr indent="0" lvl="0" marL="0" rtl="0" algn="l">
                        <a:spcBef>
                          <a:spcPts val="0"/>
                        </a:spcBef>
                        <a:spcAft>
                          <a:spcPts val="0"/>
                        </a:spcAft>
                        <a:buNone/>
                      </a:pPr>
                      <a:r>
                        <a:t/>
                      </a:r>
                      <a:endParaRPr/>
                    </a:p>
                  </a:txBody>
                  <a:tcPr marT="91425" marB="91425" marR="91425" marL="91425">
                    <a:lnL cap="flat" cmpd="sng" w="28575">
                      <a:solidFill>
                        <a:schemeClr val="accent3"/>
                      </a:solidFill>
                      <a:prstDash val="solid"/>
                      <a:round/>
                      <a:headEnd len="sm" w="sm" type="none"/>
                      <a:tailEnd len="sm" w="sm" type="none"/>
                    </a:lnL>
                    <a:lnR cap="flat" cmpd="sng" w="28575">
                      <a:solidFill>
                        <a:schemeClr val="accent3"/>
                      </a:solidFill>
                      <a:prstDash val="solid"/>
                      <a:round/>
                      <a:headEnd len="sm" w="sm" type="none"/>
                      <a:tailEnd len="sm" w="sm" type="none"/>
                    </a:lnR>
                    <a:lnT cap="flat" cmpd="sng" w="28575">
                      <a:solidFill>
                        <a:schemeClr val="accent3"/>
                      </a:solidFill>
                      <a:prstDash val="solid"/>
                      <a:round/>
                      <a:headEnd len="sm" w="sm" type="none"/>
                      <a:tailEnd len="sm" w="sm" type="none"/>
                    </a:lnT>
                    <a:lnB cap="flat" cmpd="sng" w="28575">
                      <a:solidFill>
                        <a:schemeClr val="accent3"/>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ar" sz="1200">
                          <a:solidFill>
                            <a:schemeClr val="dk1"/>
                          </a:solidFill>
                          <a:latin typeface="Mada"/>
                          <a:ea typeface="Mada"/>
                          <a:cs typeface="Mada"/>
                          <a:sym typeface="Mada"/>
                        </a:rPr>
                        <a:t>Fever </a:t>
                      </a:r>
                      <a:r>
                        <a:rPr lang="ar" sz="1200">
                          <a:solidFill>
                            <a:srgbClr val="1C4588"/>
                          </a:solidFill>
                          <a:latin typeface="Mada"/>
                          <a:ea typeface="Mada"/>
                          <a:cs typeface="Mada"/>
                          <a:sym typeface="Mada"/>
                        </a:rPr>
                        <a:t>(abrupt onset)</a:t>
                      </a:r>
                      <a:endParaRPr sz="1200"/>
                    </a:p>
                  </a:txBody>
                  <a:tcPr marT="91425" marB="91425" marR="91425" marL="91425" anchor="ctr">
                    <a:lnL cap="flat" cmpd="sng" w="28575">
                      <a:solidFill>
                        <a:schemeClr val="accent3"/>
                      </a:solidFill>
                      <a:prstDash val="solid"/>
                      <a:round/>
                      <a:headEnd len="sm" w="sm" type="none"/>
                      <a:tailEnd len="sm" w="sm" type="none"/>
                    </a:lnL>
                    <a:lnR cap="flat" cmpd="sng" w="28575">
                      <a:solidFill>
                        <a:schemeClr val="accent3"/>
                      </a:solidFill>
                      <a:prstDash val="solid"/>
                      <a:round/>
                      <a:headEnd len="sm" w="sm" type="none"/>
                      <a:tailEnd len="sm" w="sm" type="none"/>
                    </a:lnR>
                    <a:lnT cap="flat" cmpd="sng" w="28575">
                      <a:solidFill>
                        <a:schemeClr val="accent3"/>
                      </a:solidFill>
                      <a:prstDash val="solid"/>
                      <a:round/>
                      <a:headEnd len="sm" w="sm" type="none"/>
                      <a:tailEnd len="sm" w="sm" type="none"/>
                    </a:lnT>
                    <a:lnB cap="flat" cmpd="sng" w="28575">
                      <a:solidFill>
                        <a:schemeClr val="accent3"/>
                      </a:solidFill>
                      <a:prstDash val="solid"/>
                      <a:round/>
                      <a:headEnd len="sm" w="sm" type="none"/>
                      <a:tailEnd len="sm" w="sm" type="none"/>
                    </a:lnB>
                  </a:tcPr>
                </a:tc>
                <a:tc>
                  <a:txBody>
                    <a:bodyPr/>
                    <a:lstStyle/>
                    <a:p>
                      <a:pPr indent="0" lvl="0" marL="0" rtl="0" algn="ctr">
                        <a:spcBef>
                          <a:spcPts val="0"/>
                        </a:spcBef>
                        <a:spcAft>
                          <a:spcPts val="0"/>
                        </a:spcAft>
                        <a:buNone/>
                      </a:pPr>
                      <a:r>
                        <a:t/>
                      </a:r>
                      <a:endParaRPr sz="1200"/>
                    </a:p>
                  </a:txBody>
                  <a:tcPr marT="91425" marB="91425" marR="91425" marL="91425" anchor="ctr">
                    <a:lnL cap="flat" cmpd="sng" w="28575">
                      <a:solidFill>
                        <a:schemeClr val="accent3"/>
                      </a:solidFill>
                      <a:prstDash val="solid"/>
                      <a:round/>
                      <a:headEnd len="sm" w="sm" type="none"/>
                      <a:tailEnd len="sm" w="sm" type="none"/>
                    </a:lnL>
                    <a:lnR cap="flat" cmpd="sng" w="28575">
                      <a:solidFill>
                        <a:schemeClr val="accent3"/>
                      </a:solidFill>
                      <a:prstDash val="solid"/>
                      <a:round/>
                      <a:headEnd len="sm" w="sm" type="none"/>
                      <a:tailEnd len="sm" w="sm" type="none"/>
                    </a:lnR>
                    <a:lnT cap="flat" cmpd="sng" w="28575">
                      <a:solidFill>
                        <a:schemeClr val="accent3"/>
                      </a:solidFill>
                      <a:prstDash val="solid"/>
                      <a:round/>
                      <a:headEnd len="sm" w="sm" type="none"/>
                      <a:tailEnd len="sm" w="sm" type="none"/>
                    </a:lnT>
                    <a:lnB cap="flat" cmpd="sng" w="28575">
                      <a:solidFill>
                        <a:schemeClr val="accent3"/>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ar" sz="1200">
                          <a:solidFill>
                            <a:srgbClr val="1C4588"/>
                          </a:solidFill>
                          <a:latin typeface="Mada"/>
                          <a:ea typeface="Mada"/>
                          <a:cs typeface="Mada"/>
                          <a:sym typeface="Mada"/>
                        </a:rPr>
                        <a:t>Generalized Lymphadenopathy</a:t>
                      </a:r>
                      <a:endParaRPr sz="1200"/>
                    </a:p>
                  </a:txBody>
                  <a:tcPr marT="91425" marB="91425" marR="91425" marL="91425" anchor="ctr">
                    <a:lnL cap="flat" cmpd="sng" w="28575">
                      <a:solidFill>
                        <a:schemeClr val="accent3"/>
                      </a:solidFill>
                      <a:prstDash val="solid"/>
                      <a:round/>
                      <a:headEnd len="sm" w="sm" type="none"/>
                      <a:tailEnd len="sm" w="sm" type="none"/>
                    </a:lnL>
                    <a:lnR cap="flat" cmpd="sng" w="28575">
                      <a:solidFill>
                        <a:schemeClr val="accent3"/>
                      </a:solidFill>
                      <a:prstDash val="solid"/>
                      <a:round/>
                      <a:headEnd len="sm" w="sm" type="none"/>
                      <a:tailEnd len="sm" w="sm" type="none"/>
                    </a:lnR>
                    <a:lnT cap="flat" cmpd="sng" w="28575">
                      <a:solidFill>
                        <a:schemeClr val="accent3"/>
                      </a:solidFill>
                      <a:prstDash val="solid"/>
                      <a:round/>
                      <a:headEnd len="sm" w="sm" type="none"/>
                      <a:tailEnd len="sm" w="sm" type="none"/>
                    </a:lnT>
                    <a:lnB cap="flat" cmpd="sng" w="28575">
                      <a:solidFill>
                        <a:schemeClr val="accent3"/>
                      </a:solidFill>
                      <a:prstDash val="solid"/>
                      <a:round/>
                      <a:headEnd len="sm" w="sm" type="none"/>
                      <a:tailEnd len="sm" w="sm" type="none"/>
                    </a:lnB>
                  </a:tcPr>
                </a:tc>
              </a:tr>
              <a:tr h="396200">
                <a:tc>
                  <a:txBody>
                    <a:bodyPr/>
                    <a:lstStyle/>
                    <a:p>
                      <a:pPr indent="0" lvl="0" marL="0" rtl="0" algn="l">
                        <a:spcBef>
                          <a:spcPts val="0"/>
                        </a:spcBef>
                        <a:spcAft>
                          <a:spcPts val="0"/>
                        </a:spcAft>
                        <a:buNone/>
                      </a:pPr>
                      <a:r>
                        <a:t/>
                      </a:r>
                      <a:endParaRPr/>
                    </a:p>
                  </a:txBody>
                  <a:tcPr marT="91425" marB="91425" marR="91425" marL="91425">
                    <a:lnL cap="flat" cmpd="sng" w="28575">
                      <a:solidFill>
                        <a:schemeClr val="accent3"/>
                      </a:solidFill>
                      <a:prstDash val="solid"/>
                      <a:round/>
                      <a:headEnd len="sm" w="sm" type="none"/>
                      <a:tailEnd len="sm" w="sm" type="none"/>
                    </a:lnL>
                    <a:lnR cap="flat" cmpd="sng" w="28575">
                      <a:solidFill>
                        <a:schemeClr val="accent3"/>
                      </a:solidFill>
                      <a:prstDash val="solid"/>
                      <a:round/>
                      <a:headEnd len="sm" w="sm" type="none"/>
                      <a:tailEnd len="sm" w="sm" type="none"/>
                    </a:lnR>
                    <a:lnT cap="flat" cmpd="sng" w="28575">
                      <a:solidFill>
                        <a:schemeClr val="accent3"/>
                      </a:solidFill>
                      <a:prstDash val="solid"/>
                      <a:round/>
                      <a:headEnd len="sm" w="sm" type="none"/>
                      <a:tailEnd len="sm" w="sm" type="none"/>
                    </a:lnT>
                    <a:lnB cap="flat" cmpd="sng" w="28575">
                      <a:solidFill>
                        <a:schemeClr val="accent3"/>
                      </a:solidFill>
                      <a:prstDash val="solid"/>
                      <a:round/>
                      <a:headEnd len="sm" w="sm" type="none"/>
                      <a:tailEnd len="sm" w="sm" type="none"/>
                    </a:lnB>
                    <a:solidFill>
                      <a:srgbClr val="F3F3F3"/>
                    </a:solidFill>
                  </a:tcPr>
                </a:tc>
                <a:tc>
                  <a:txBody>
                    <a:bodyPr/>
                    <a:lstStyle/>
                    <a:p>
                      <a:pPr indent="0" lvl="0" marL="0" rtl="0" algn="ctr">
                        <a:lnSpc>
                          <a:spcPct val="115000"/>
                        </a:lnSpc>
                        <a:spcBef>
                          <a:spcPts val="0"/>
                        </a:spcBef>
                        <a:spcAft>
                          <a:spcPts val="0"/>
                        </a:spcAft>
                        <a:buNone/>
                      </a:pPr>
                      <a:r>
                        <a:rPr lang="ar" sz="1200">
                          <a:solidFill>
                            <a:schemeClr val="dk1"/>
                          </a:solidFill>
                          <a:latin typeface="Mada"/>
                          <a:ea typeface="Mada"/>
                          <a:cs typeface="Mada"/>
                          <a:sym typeface="Mada"/>
                        </a:rPr>
                        <a:t>headache </a:t>
                      </a:r>
                      <a:r>
                        <a:rPr lang="ar" sz="1200">
                          <a:solidFill>
                            <a:srgbClr val="6AA84F"/>
                          </a:solidFill>
                          <a:latin typeface="Mada"/>
                          <a:ea typeface="Mada"/>
                          <a:cs typeface="Mada"/>
                          <a:sym typeface="Mada"/>
                        </a:rPr>
                        <a:t>(Mainly retro-orbital that worsens with Eye movements)</a:t>
                      </a:r>
                      <a:endParaRPr sz="1500">
                        <a:solidFill>
                          <a:schemeClr val="dk1"/>
                        </a:solidFill>
                        <a:latin typeface="Mada"/>
                        <a:ea typeface="Mada"/>
                        <a:cs typeface="Mada"/>
                        <a:sym typeface="Mada"/>
                      </a:endParaRPr>
                    </a:p>
                  </a:txBody>
                  <a:tcPr marT="91425" marB="91425" marR="91425" marL="91425" anchor="ctr">
                    <a:lnL cap="flat" cmpd="sng" w="28575">
                      <a:solidFill>
                        <a:schemeClr val="accent3"/>
                      </a:solidFill>
                      <a:prstDash val="solid"/>
                      <a:round/>
                      <a:headEnd len="sm" w="sm" type="none"/>
                      <a:tailEnd len="sm" w="sm" type="none"/>
                    </a:lnL>
                    <a:lnR cap="flat" cmpd="sng" w="28575">
                      <a:solidFill>
                        <a:schemeClr val="accent3"/>
                      </a:solidFill>
                      <a:prstDash val="solid"/>
                      <a:round/>
                      <a:headEnd len="sm" w="sm" type="none"/>
                      <a:tailEnd len="sm" w="sm" type="none"/>
                    </a:lnR>
                    <a:lnT cap="flat" cmpd="sng" w="28575">
                      <a:solidFill>
                        <a:schemeClr val="accent3"/>
                      </a:solidFill>
                      <a:prstDash val="solid"/>
                      <a:round/>
                      <a:headEnd len="sm" w="sm" type="none"/>
                      <a:tailEnd len="sm" w="sm" type="none"/>
                    </a:lnT>
                    <a:lnB cap="flat" cmpd="sng" w="28575">
                      <a:solidFill>
                        <a:schemeClr val="accent3"/>
                      </a:solidFill>
                      <a:prstDash val="solid"/>
                      <a:round/>
                      <a:headEnd len="sm" w="sm" type="none"/>
                      <a:tailEnd len="sm" w="sm" type="none"/>
                    </a:lnB>
                    <a:solidFill>
                      <a:srgbClr val="F3F3F3"/>
                    </a:solidFill>
                  </a:tcPr>
                </a:tc>
                <a:tc>
                  <a:txBody>
                    <a:bodyPr/>
                    <a:lstStyle/>
                    <a:p>
                      <a:pPr indent="0" lvl="0" marL="0" rtl="0" algn="ctr">
                        <a:spcBef>
                          <a:spcPts val="0"/>
                        </a:spcBef>
                        <a:spcAft>
                          <a:spcPts val="0"/>
                        </a:spcAft>
                        <a:buNone/>
                      </a:pPr>
                      <a:r>
                        <a:t/>
                      </a:r>
                      <a:endParaRPr sz="1200"/>
                    </a:p>
                  </a:txBody>
                  <a:tcPr marT="91425" marB="91425" marR="91425" marL="91425" anchor="ctr">
                    <a:lnL cap="flat" cmpd="sng" w="28575">
                      <a:solidFill>
                        <a:schemeClr val="accent3"/>
                      </a:solidFill>
                      <a:prstDash val="solid"/>
                      <a:round/>
                      <a:headEnd len="sm" w="sm" type="none"/>
                      <a:tailEnd len="sm" w="sm" type="none"/>
                    </a:lnL>
                    <a:lnR cap="flat" cmpd="sng" w="28575">
                      <a:solidFill>
                        <a:schemeClr val="accent3"/>
                      </a:solidFill>
                      <a:prstDash val="solid"/>
                      <a:round/>
                      <a:headEnd len="sm" w="sm" type="none"/>
                      <a:tailEnd len="sm" w="sm" type="none"/>
                    </a:lnR>
                    <a:lnT cap="flat" cmpd="sng" w="28575">
                      <a:solidFill>
                        <a:schemeClr val="accent3"/>
                      </a:solidFill>
                      <a:prstDash val="solid"/>
                      <a:round/>
                      <a:headEnd len="sm" w="sm" type="none"/>
                      <a:tailEnd len="sm" w="sm" type="none"/>
                    </a:lnT>
                    <a:lnB cap="flat" cmpd="sng" w="28575">
                      <a:solidFill>
                        <a:schemeClr val="accent3"/>
                      </a:solidFill>
                      <a:prstDash val="solid"/>
                      <a:round/>
                      <a:headEnd len="sm" w="sm" type="none"/>
                      <a:tailEnd len="sm" w="sm" type="none"/>
                    </a:lnB>
                    <a:solidFill>
                      <a:srgbClr val="F3F3F3"/>
                    </a:solidFill>
                  </a:tcPr>
                </a:tc>
                <a:tc>
                  <a:txBody>
                    <a:bodyPr/>
                    <a:lstStyle/>
                    <a:p>
                      <a:pPr indent="0" lvl="0" marL="0" rtl="0" algn="ctr">
                        <a:lnSpc>
                          <a:spcPct val="115000"/>
                        </a:lnSpc>
                        <a:spcBef>
                          <a:spcPts val="0"/>
                        </a:spcBef>
                        <a:spcAft>
                          <a:spcPts val="0"/>
                        </a:spcAft>
                        <a:buNone/>
                      </a:pPr>
                      <a:r>
                        <a:rPr b="1" lang="ar" sz="1200">
                          <a:solidFill>
                            <a:schemeClr val="dk1"/>
                          </a:solidFill>
                          <a:latin typeface="Mada"/>
                          <a:ea typeface="Mada"/>
                          <a:cs typeface="Mada"/>
                          <a:sym typeface="Mada"/>
                        </a:rPr>
                        <a:t>Muscle and joint pain </a:t>
                      </a:r>
                      <a:endParaRPr b="1" sz="1200">
                        <a:solidFill>
                          <a:schemeClr val="dk1"/>
                        </a:solidFill>
                        <a:latin typeface="Mada"/>
                        <a:ea typeface="Mada"/>
                        <a:cs typeface="Mada"/>
                        <a:sym typeface="Mada"/>
                      </a:endParaRPr>
                    </a:p>
                    <a:p>
                      <a:pPr indent="0" lvl="0" marL="0" rtl="0" algn="ctr">
                        <a:lnSpc>
                          <a:spcPct val="115000"/>
                        </a:lnSpc>
                        <a:spcBef>
                          <a:spcPts val="0"/>
                        </a:spcBef>
                        <a:spcAft>
                          <a:spcPts val="0"/>
                        </a:spcAft>
                        <a:buNone/>
                      </a:pPr>
                      <a:r>
                        <a:rPr b="1" lang="ar" sz="1200">
                          <a:solidFill>
                            <a:schemeClr val="dk1"/>
                          </a:solidFill>
                          <a:latin typeface="Mada"/>
                          <a:ea typeface="Mada"/>
                          <a:cs typeface="Mada"/>
                          <a:sym typeface="Mada"/>
                        </a:rPr>
                        <a:t>(bone </a:t>
                      </a:r>
                      <a:r>
                        <a:rPr b="1" lang="ar" sz="1200">
                          <a:solidFill>
                            <a:schemeClr val="dk1"/>
                          </a:solidFill>
                          <a:latin typeface="Mada"/>
                          <a:ea typeface="Mada"/>
                          <a:cs typeface="Mada"/>
                          <a:sym typeface="Mada"/>
                        </a:rPr>
                        <a:t>breaking</a:t>
                      </a:r>
                      <a:r>
                        <a:rPr b="1" lang="ar" sz="1200">
                          <a:solidFill>
                            <a:schemeClr val="dk1"/>
                          </a:solidFill>
                          <a:latin typeface="Mada"/>
                          <a:ea typeface="Mada"/>
                          <a:cs typeface="Mada"/>
                          <a:sym typeface="Mada"/>
                        </a:rPr>
                        <a:t> fever)</a:t>
                      </a:r>
                      <a:endParaRPr sz="1200"/>
                    </a:p>
                  </a:txBody>
                  <a:tcPr marT="91425" marB="91425" marR="91425" marL="91425" anchor="ctr">
                    <a:lnL cap="flat" cmpd="sng" w="28575">
                      <a:solidFill>
                        <a:schemeClr val="accent3"/>
                      </a:solidFill>
                      <a:prstDash val="solid"/>
                      <a:round/>
                      <a:headEnd len="sm" w="sm" type="none"/>
                      <a:tailEnd len="sm" w="sm" type="none"/>
                    </a:lnL>
                    <a:lnR cap="flat" cmpd="sng" w="28575">
                      <a:solidFill>
                        <a:schemeClr val="accent3"/>
                      </a:solidFill>
                      <a:prstDash val="solid"/>
                      <a:round/>
                      <a:headEnd len="sm" w="sm" type="none"/>
                      <a:tailEnd len="sm" w="sm" type="none"/>
                    </a:lnR>
                    <a:lnT cap="flat" cmpd="sng" w="28575">
                      <a:solidFill>
                        <a:schemeClr val="accent3"/>
                      </a:solidFill>
                      <a:prstDash val="solid"/>
                      <a:round/>
                      <a:headEnd len="sm" w="sm" type="none"/>
                      <a:tailEnd len="sm" w="sm" type="none"/>
                    </a:lnT>
                    <a:lnB cap="flat" cmpd="sng" w="28575">
                      <a:solidFill>
                        <a:schemeClr val="accent3"/>
                      </a:solidFill>
                      <a:prstDash val="solid"/>
                      <a:round/>
                      <a:headEnd len="sm" w="sm" type="none"/>
                      <a:tailEnd len="sm" w="sm" type="none"/>
                    </a:lnB>
                    <a:solidFill>
                      <a:srgbClr val="F3F3F3"/>
                    </a:solidFill>
                  </a:tcPr>
                </a:tc>
              </a:tr>
              <a:tr h="381000">
                <a:tc>
                  <a:txBody>
                    <a:bodyPr/>
                    <a:lstStyle/>
                    <a:p>
                      <a:pPr indent="0" lvl="0" marL="0" rtl="0" algn="l">
                        <a:spcBef>
                          <a:spcPts val="0"/>
                        </a:spcBef>
                        <a:spcAft>
                          <a:spcPts val="0"/>
                        </a:spcAft>
                        <a:buNone/>
                      </a:pPr>
                      <a:r>
                        <a:t/>
                      </a:r>
                      <a:endParaRPr/>
                    </a:p>
                  </a:txBody>
                  <a:tcPr marT="91425" marB="91425" marR="91425" marL="91425">
                    <a:lnL cap="flat" cmpd="sng" w="28575">
                      <a:solidFill>
                        <a:schemeClr val="accent3"/>
                      </a:solidFill>
                      <a:prstDash val="solid"/>
                      <a:round/>
                      <a:headEnd len="sm" w="sm" type="none"/>
                      <a:tailEnd len="sm" w="sm" type="none"/>
                    </a:lnL>
                    <a:lnR cap="flat" cmpd="sng" w="28575">
                      <a:solidFill>
                        <a:schemeClr val="accent3"/>
                      </a:solidFill>
                      <a:prstDash val="solid"/>
                      <a:round/>
                      <a:headEnd len="sm" w="sm" type="none"/>
                      <a:tailEnd len="sm" w="sm" type="none"/>
                    </a:lnR>
                    <a:lnT cap="flat" cmpd="sng" w="28575">
                      <a:solidFill>
                        <a:schemeClr val="accent3"/>
                      </a:solidFill>
                      <a:prstDash val="solid"/>
                      <a:round/>
                      <a:headEnd len="sm" w="sm" type="none"/>
                      <a:tailEnd len="sm" w="sm" type="none"/>
                    </a:lnT>
                    <a:lnB cap="flat" cmpd="sng" w="28575">
                      <a:solidFill>
                        <a:schemeClr val="accent3"/>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ar" sz="1200">
                          <a:solidFill>
                            <a:schemeClr val="dk1"/>
                          </a:solidFill>
                          <a:latin typeface="Mada"/>
                          <a:ea typeface="Mada"/>
                          <a:cs typeface="Mada"/>
                          <a:sym typeface="Mada"/>
                        </a:rPr>
                        <a:t>Nausea/Vomiting</a:t>
                      </a:r>
                      <a:endParaRPr sz="1200"/>
                    </a:p>
                  </a:txBody>
                  <a:tcPr marT="91425" marB="91425" marR="91425" marL="91425" anchor="ctr">
                    <a:lnL cap="flat" cmpd="sng" w="28575">
                      <a:solidFill>
                        <a:schemeClr val="accent3"/>
                      </a:solidFill>
                      <a:prstDash val="solid"/>
                      <a:round/>
                      <a:headEnd len="sm" w="sm" type="none"/>
                      <a:tailEnd len="sm" w="sm" type="none"/>
                    </a:lnL>
                    <a:lnR cap="flat" cmpd="sng" w="28575">
                      <a:solidFill>
                        <a:schemeClr val="accent3"/>
                      </a:solidFill>
                      <a:prstDash val="solid"/>
                      <a:round/>
                      <a:headEnd len="sm" w="sm" type="none"/>
                      <a:tailEnd len="sm" w="sm" type="none"/>
                    </a:lnR>
                    <a:lnT cap="flat" cmpd="sng" w="28575">
                      <a:solidFill>
                        <a:schemeClr val="accent3"/>
                      </a:solidFill>
                      <a:prstDash val="solid"/>
                      <a:round/>
                      <a:headEnd len="sm" w="sm" type="none"/>
                      <a:tailEnd len="sm" w="sm" type="none"/>
                    </a:lnT>
                    <a:lnB cap="flat" cmpd="sng" w="28575">
                      <a:solidFill>
                        <a:schemeClr val="accent3"/>
                      </a:solidFill>
                      <a:prstDash val="solid"/>
                      <a:round/>
                      <a:headEnd len="sm" w="sm" type="none"/>
                      <a:tailEnd len="sm" w="sm" type="none"/>
                    </a:lnB>
                  </a:tcPr>
                </a:tc>
                <a:tc>
                  <a:txBody>
                    <a:bodyPr/>
                    <a:lstStyle/>
                    <a:p>
                      <a:pPr indent="0" lvl="0" marL="0" rtl="0" algn="ctr">
                        <a:spcBef>
                          <a:spcPts val="0"/>
                        </a:spcBef>
                        <a:spcAft>
                          <a:spcPts val="0"/>
                        </a:spcAft>
                        <a:buNone/>
                      </a:pPr>
                      <a:r>
                        <a:t/>
                      </a:r>
                      <a:endParaRPr sz="1200"/>
                    </a:p>
                  </a:txBody>
                  <a:tcPr marT="91425" marB="91425" marR="91425" marL="91425" anchor="ctr">
                    <a:lnL cap="flat" cmpd="sng" w="28575">
                      <a:solidFill>
                        <a:schemeClr val="accent3"/>
                      </a:solidFill>
                      <a:prstDash val="solid"/>
                      <a:round/>
                      <a:headEnd len="sm" w="sm" type="none"/>
                      <a:tailEnd len="sm" w="sm" type="none"/>
                    </a:lnL>
                    <a:lnR cap="flat" cmpd="sng" w="28575">
                      <a:solidFill>
                        <a:schemeClr val="accent3"/>
                      </a:solidFill>
                      <a:prstDash val="solid"/>
                      <a:round/>
                      <a:headEnd len="sm" w="sm" type="none"/>
                      <a:tailEnd len="sm" w="sm" type="none"/>
                    </a:lnR>
                    <a:lnT cap="flat" cmpd="sng" w="28575">
                      <a:solidFill>
                        <a:schemeClr val="accent3"/>
                      </a:solidFill>
                      <a:prstDash val="solid"/>
                      <a:round/>
                      <a:headEnd len="sm" w="sm" type="none"/>
                      <a:tailEnd len="sm" w="sm" type="none"/>
                    </a:lnT>
                    <a:lnB cap="flat" cmpd="sng" w="28575">
                      <a:solidFill>
                        <a:schemeClr val="accent3"/>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ar" sz="1200">
                          <a:solidFill>
                            <a:srgbClr val="1C4588"/>
                          </a:solidFill>
                          <a:latin typeface="Mada"/>
                          <a:ea typeface="Mada"/>
                          <a:cs typeface="Mada"/>
                          <a:sym typeface="Mada"/>
                        </a:rPr>
                        <a:t>Conjunctival suffusion</a:t>
                      </a:r>
                      <a:endParaRPr sz="1200">
                        <a:solidFill>
                          <a:srgbClr val="1C4588"/>
                        </a:solidFill>
                        <a:latin typeface="Mada"/>
                        <a:ea typeface="Mada"/>
                        <a:cs typeface="Mada"/>
                        <a:sym typeface="Mada"/>
                      </a:endParaRPr>
                    </a:p>
                  </a:txBody>
                  <a:tcPr marT="91425" marB="91425" marR="91425" marL="91425" anchor="ctr">
                    <a:lnL cap="flat" cmpd="sng" w="28575">
                      <a:solidFill>
                        <a:schemeClr val="accent3"/>
                      </a:solidFill>
                      <a:prstDash val="solid"/>
                      <a:round/>
                      <a:headEnd len="sm" w="sm" type="none"/>
                      <a:tailEnd len="sm" w="sm" type="none"/>
                    </a:lnL>
                    <a:lnR cap="flat" cmpd="sng" w="28575">
                      <a:solidFill>
                        <a:schemeClr val="accent3"/>
                      </a:solidFill>
                      <a:prstDash val="solid"/>
                      <a:round/>
                      <a:headEnd len="sm" w="sm" type="none"/>
                      <a:tailEnd len="sm" w="sm" type="none"/>
                    </a:lnR>
                    <a:lnT cap="flat" cmpd="sng" w="28575">
                      <a:solidFill>
                        <a:schemeClr val="accent3"/>
                      </a:solidFill>
                      <a:prstDash val="solid"/>
                      <a:round/>
                      <a:headEnd len="sm" w="sm" type="none"/>
                      <a:tailEnd len="sm" w="sm" type="none"/>
                    </a:lnT>
                    <a:lnB cap="flat" cmpd="sng" w="28575">
                      <a:solidFill>
                        <a:schemeClr val="accent3"/>
                      </a:solidFill>
                      <a:prstDash val="solid"/>
                      <a:round/>
                      <a:headEnd len="sm" w="sm" type="none"/>
                      <a:tailEnd len="sm" w="sm" type="none"/>
                    </a:lnB>
                  </a:tcPr>
                </a:tc>
              </a:tr>
              <a:tr h="381000">
                <a:tc>
                  <a:txBody>
                    <a:bodyPr/>
                    <a:lstStyle/>
                    <a:p>
                      <a:pPr indent="0" lvl="0" marL="0" rtl="0" algn="l">
                        <a:spcBef>
                          <a:spcPts val="0"/>
                        </a:spcBef>
                        <a:spcAft>
                          <a:spcPts val="0"/>
                        </a:spcAft>
                        <a:buNone/>
                      </a:pPr>
                      <a:r>
                        <a:t/>
                      </a:r>
                      <a:endParaRPr/>
                    </a:p>
                  </a:txBody>
                  <a:tcPr marT="91425" marB="91425" marR="91425" marL="91425">
                    <a:lnL cap="flat" cmpd="sng" w="28575">
                      <a:solidFill>
                        <a:schemeClr val="accent3"/>
                      </a:solidFill>
                      <a:prstDash val="solid"/>
                      <a:round/>
                      <a:headEnd len="sm" w="sm" type="none"/>
                      <a:tailEnd len="sm" w="sm" type="none"/>
                    </a:lnL>
                    <a:lnR cap="flat" cmpd="sng" w="28575">
                      <a:solidFill>
                        <a:schemeClr val="accent3"/>
                      </a:solidFill>
                      <a:prstDash val="solid"/>
                      <a:round/>
                      <a:headEnd len="sm" w="sm" type="none"/>
                      <a:tailEnd len="sm" w="sm" type="none"/>
                    </a:lnR>
                    <a:lnT cap="flat" cmpd="sng" w="28575">
                      <a:solidFill>
                        <a:schemeClr val="accent3"/>
                      </a:solidFill>
                      <a:prstDash val="solid"/>
                      <a:round/>
                      <a:headEnd len="sm" w="sm" type="none"/>
                      <a:tailEnd len="sm" w="sm" type="none"/>
                    </a:lnT>
                    <a:lnB cap="flat" cmpd="sng" w="28575">
                      <a:solidFill>
                        <a:schemeClr val="accent3"/>
                      </a:solidFill>
                      <a:prstDash val="solid"/>
                      <a:round/>
                      <a:headEnd len="sm" w="sm" type="none"/>
                      <a:tailEnd len="sm" w="sm" type="none"/>
                    </a:lnB>
                    <a:solidFill>
                      <a:srgbClr val="F3F3F3"/>
                    </a:solidFill>
                  </a:tcPr>
                </a:tc>
                <a:tc>
                  <a:txBody>
                    <a:bodyPr/>
                    <a:lstStyle/>
                    <a:p>
                      <a:pPr indent="0" lvl="0" marL="0" rtl="0" algn="ctr">
                        <a:lnSpc>
                          <a:spcPct val="115000"/>
                        </a:lnSpc>
                        <a:spcBef>
                          <a:spcPts val="0"/>
                        </a:spcBef>
                        <a:spcAft>
                          <a:spcPts val="0"/>
                        </a:spcAft>
                        <a:buNone/>
                      </a:pPr>
                      <a:r>
                        <a:rPr lang="ar" sz="1200">
                          <a:solidFill>
                            <a:schemeClr val="dk1"/>
                          </a:solidFill>
                          <a:latin typeface="Mada"/>
                          <a:ea typeface="Mada"/>
                          <a:cs typeface="Mada"/>
                          <a:sym typeface="Mada"/>
                        </a:rPr>
                        <a:t>Rash</a:t>
                      </a:r>
                      <a:r>
                        <a:rPr lang="ar" sz="1200">
                          <a:solidFill>
                            <a:srgbClr val="1C4587"/>
                          </a:solidFill>
                          <a:latin typeface="Mada"/>
                          <a:ea typeface="Mada"/>
                          <a:cs typeface="Mada"/>
                          <a:sym typeface="Mada"/>
                        </a:rPr>
                        <a:t> (maculopapular, measles-like exanthem)</a:t>
                      </a:r>
                      <a:endParaRPr sz="1200"/>
                    </a:p>
                  </a:txBody>
                  <a:tcPr marT="91425" marB="91425" marR="91425" marL="91425" anchor="ctr">
                    <a:lnL cap="flat" cmpd="sng" w="28575">
                      <a:solidFill>
                        <a:schemeClr val="accent3"/>
                      </a:solidFill>
                      <a:prstDash val="solid"/>
                      <a:round/>
                      <a:headEnd len="sm" w="sm" type="none"/>
                      <a:tailEnd len="sm" w="sm" type="none"/>
                    </a:lnL>
                    <a:lnR cap="flat" cmpd="sng" w="28575">
                      <a:solidFill>
                        <a:schemeClr val="accent3"/>
                      </a:solidFill>
                      <a:prstDash val="solid"/>
                      <a:round/>
                      <a:headEnd len="sm" w="sm" type="none"/>
                      <a:tailEnd len="sm" w="sm" type="none"/>
                    </a:lnR>
                    <a:lnT cap="flat" cmpd="sng" w="28575">
                      <a:solidFill>
                        <a:schemeClr val="accent3"/>
                      </a:solidFill>
                      <a:prstDash val="solid"/>
                      <a:round/>
                      <a:headEnd len="sm" w="sm" type="none"/>
                      <a:tailEnd len="sm" w="sm" type="none"/>
                    </a:lnT>
                    <a:lnB cap="flat" cmpd="sng" w="28575">
                      <a:solidFill>
                        <a:schemeClr val="accent3"/>
                      </a:solidFill>
                      <a:prstDash val="solid"/>
                      <a:round/>
                      <a:headEnd len="sm" w="sm" type="none"/>
                      <a:tailEnd len="sm" w="sm" type="none"/>
                    </a:lnB>
                    <a:solidFill>
                      <a:srgbClr val="F3F3F3"/>
                    </a:solidFill>
                  </a:tcPr>
                </a:tc>
                <a:tc>
                  <a:txBody>
                    <a:bodyPr/>
                    <a:lstStyle/>
                    <a:p>
                      <a:pPr indent="0" lvl="0" marL="0" rtl="0" algn="ctr">
                        <a:spcBef>
                          <a:spcPts val="0"/>
                        </a:spcBef>
                        <a:spcAft>
                          <a:spcPts val="0"/>
                        </a:spcAft>
                        <a:buNone/>
                      </a:pPr>
                      <a:r>
                        <a:t/>
                      </a:r>
                      <a:endParaRPr sz="1200"/>
                    </a:p>
                  </a:txBody>
                  <a:tcPr marT="91425" marB="91425" marR="91425" marL="91425" anchor="ctr">
                    <a:lnL cap="flat" cmpd="sng" w="28575">
                      <a:solidFill>
                        <a:schemeClr val="accent3"/>
                      </a:solidFill>
                      <a:prstDash val="solid"/>
                      <a:round/>
                      <a:headEnd len="sm" w="sm" type="none"/>
                      <a:tailEnd len="sm" w="sm" type="none"/>
                    </a:lnL>
                    <a:lnR cap="flat" cmpd="sng" w="28575">
                      <a:solidFill>
                        <a:schemeClr val="accent3"/>
                      </a:solidFill>
                      <a:prstDash val="solid"/>
                      <a:round/>
                      <a:headEnd len="sm" w="sm" type="none"/>
                      <a:tailEnd len="sm" w="sm" type="none"/>
                    </a:lnR>
                    <a:lnT cap="flat" cmpd="sng" w="28575">
                      <a:solidFill>
                        <a:schemeClr val="accent3"/>
                      </a:solidFill>
                      <a:prstDash val="solid"/>
                      <a:round/>
                      <a:headEnd len="sm" w="sm" type="none"/>
                      <a:tailEnd len="sm" w="sm" type="none"/>
                    </a:lnT>
                    <a:lnB cap="flat" cmpd="sng" w="28575">
                      <a:solidFill>
                        <a:schemeClr val="accent3"/>
                      </a:solidFill>
                      <a:prstDash val="solid"/>
                      <a:round/>
                      <a:headEnd len="sm" w="sm" type="none"/>
                      <a:tailEnd len="sm" w="sm" type="none"/>
                    </a:lnB>
                    <a:solidFill>
                      <a:srgbClr val="F3F3F3"/>
                    </a:solidFill>
                  </a:tcPr>
                </a:tc>
                <a:tc>
                  <a:txBody>
                    <a:bodyPr/>
                    <a:lstStyle/>
                    <a:p>
                      <a:pPr indent="0" lvl="0" marL="0" rtl="0" algn="ctr">
                        <a:lnSpc>
                          <a:spcPct val="115000"/>
                        </a:lnSpc>
                        <a:spcBef>
                          <a:spcPts val="0"/>
                        </a:spcBef>
                        <a:spcAft>
                          <a:spcPts val="0"/>
                        </a:spcAft>
                        <a:buNone/>
                      </a:pPr>
                      <a:r>
                        <a:rPr lang="ar" sz="1200">
                          <a:solidFill>
                            <a:srgbClr val="1C4588"/>
                          </a:solidFill>
                          <a:latin typeface="Mada"/>
                          <a:ea typeface="Mada"/>
                          <a:cs typeface="Mada"/>
                          <a:sym typeface="Mada"/>
                        </a:rPr>
                        <a:t>Severe backache (most prominent symptom)</a:t>
                      </a:r>
                      <a:endParaRPr sz="1200"/>
                    </a:p>
                  </a:txBody>
                  <a:tcPr marT="91425" marB="91425" marR="91425" marL="91425" anchor="ctr">
                    <a:lnL cap="flat" cmpd="sng" w="28575">
                      <a:solidFill>
                        <a:schemeClr val="accent3"/>
                      </a:solidFill>
                      <a:prstDash val="solid"/>
                      <a:round/>
                      <a:headEnd len="sm" w="sm" type="none"/>
                      <a:tailEnd len="sm" w="sm" type="none"/>
                    </a:lnL>
                    <a:lnR cap="flat" cmpd="sng" w="28575">
                      <a:solidFill>
                        <a:schemeClr val="accent3"/>
                      </a:solidFill>
                      <a:prstDash val="solid"/>
                      <a:round/>
                      <a:headEnd len="sm" w="sm" type="none"/>
                      <a:tailEnd len="sm" w="sm" type="none"/>
                    </a:lnR>
                    <a:lnT cap="flat" cmpd="sng" w="28575">
                      <a:solidFill>
                        <a:schemeClr val="accent3"/>
                      </a:solidFill>
                      <a:prstDash val="solid"/>
                      <a:round/>
                      <a:headEnd len="sm" w="sm" type="none"/>
                      <a:tailEnd len="sm" w="sm" type="none"/>
                    </a:lnT>
                    <a:lnB cap="flat" cmpd="sng" w="28575">
                      <a:solidFill>
                        <a:schemeClr val="accent3"/>
                      </a:solidFill>
                      <a:prstDash val="solid"/>
                      <a:round/>
                      <a:headEnd len="sm" w="sm" type="none"/>
                      <a:tailEnd len="sm" w="sm" type="none"/>
                    </a:lnB>
                    <a:solidFill>
                      <a:srgbClr val="F3F3F3"/>
                    </a:solidFill>
                  </a:tcPr>
                </a:tc>
              </a:tr>
              <a:tr h="381000">
                <a:tc>
                  <a:txBody>
                    <a:bodyPr/>
                    <a:lstStyle/>
                    <a:p>
                      <a:pPr indent="0" lvl="0" marL="0" rtl="0" algn="l">
                        <a:spcBef>
                          <a:spcPts val="0"/>
                        </a:spcBef>
                        <a:spcAft>
                          <a:spcPts val="0"/>
                        </a:spcAft>
                        <a:buNone/>
                      </a:pPr>
                      <a:r>
                        <a:t/>
                      </a:r>
                      <a:endParaRPr/>
                    </a:p>
                  </a:txBody>
                  <a:tcPr marT="91425" marB="91425" marR="91425" marL="91425">
                    <a:lnL cap="flat" cmpd="sng" w="28575">
                      <a:solidFill>
                        <a:schemeClr val="accent3"/>
                      </a:solidFill>
                      <a:prstDash val="solid"/>
                      <a:round/>
                      <a:headEnd len="sm" w="sm" type="none"/>
                      <a:tailEnd len="sm" w="sm" type="none"/>
                    </a:lnL>
                    <a:lnR cap="flat" cmpd="sng" w="28575">
                      <a:solidFill>
                        <a:schemeClr val="accent3"/>
                      </a:solidFill>
                      <a:prstDash val="solid"/>
                      <a:round/>
                      <a:headEnd len="sm" w="sm" type="none"/>
                      <a:tailEnd len="sm" w="sm" type="none"/>
                    </a:lnR>
                    <a:lnT cap="flat" cmpd="sng" w="28575">
                      <a:solidFill>
                        <a:schemeClr val="accent3"/>
                      </a:solidFill>
                      <a:prstDash val="solid"/>
                      <a:round/>
                      <a:headEnd len="sm" w="sm" type="none"/>
                      <a:tailEnd len="sm" w="sm" type="none"/>
                    </a:lnT>
                    <a:lnB cap="flat" cmpd="sng" w="28575">
                      <a:solidFill>
                        <a:schemeClr val="accent3"/>
                      </a:solidFill>
                      <a:prstDash val="solid"/>
                      <a:round/>
                      <a:headEnd len="sm" w="sm" type="none"/>
                      <a:tailEnd len="sm" w="sm" type="none"/>
                    </a:lnB>
                  </a:tcPr>
                </a:tc>
                <a:tc gridSpan="3">
                  <a:txBody>
                    <a:bodyPr/>
                    <a:lstStyle/>
                    <a:p>
                      <a:pPr indent="0" lvl="0" marL="0" rtl="0" algn="ctr">
                        <a:lnSpc>
                          <a:spcPct val="115000"/>
                        </a:lnSpc>
                        <a:spcBef>
                          <a:spcPts val="0"/>
                        </a:spcBef>
                        <a:spcAft>
                          <a:spcPts val="0"/>
                        </a:spcAft>
                        <a:buNone/>
                      </a:pPr>
                      <a:r>
                        <a:rPr b="1" lang="ar" sz="1200">
                          <a:solidFill>
                            <a:schemeClr val="dk1"/>
                          </a:solidFill>
                          <a:latin typeface="Mada"/>
                          <a:ea typeface="Mada"/>
                          <a:cs typeface="Mada"/>
                          <a:sym typeface="Mada"/>
                        </a:rPr>
                        <a:t>Hemorrhagic manifestations</a:t>
                      </a:r>
                      <a:endParaRPr sz="1200"/>
                    </a:p>
                  </a:txBody>
                  <a:tcPr marT="91425" marB="91425" marR="91425" marL="91425" anchor="ctr">
                    <a:lnL cap="flat" cmpd="sng" w="28575">
                      <a:solidFill>
                        <a:schemeClr val="accent3"/>
                      </a:solidFill>
                      <a:prstDash val="solid"/>
                      <a:round/>
                      <a:headEnd len="sm" w="sm" type="none"/>
                      <a:tailEnd len="sm" w="sm" type="none"/>
                    </a:lnL>
                    <a:lnR cap="flat" cmpd="sng" w="28575">
                      <a:solidFill>
                        <a:schemeClr val="accent3"/>
                      </a:solidFill>
                      <a:prstDash val="solid"/>
                      <a:round/>
                      <a:headEnd len="sm" w="sm" type="none"/>
                      <a:tailEnd len="sm" w="sm" type="none"/>
                    </a:lnR>
                    <a:lnT cap="flat" cmpd="sng" w="28575">
                      <a:solidFill>
                        <a:schemeClr val="accent3"/>
                      </a:solidFill>
                      <a:prstDash val="solid"/>
                      <a:round/>
                      <a:headEnd len="sm" w="sm" type="none"/>
                      <a:tailEnd len="sm" w="sm" type="none"/>
                    </a:lnT>
                    <a:lnB cap="flat" cmpd="sng" w="28575">
                      <a:solidFill>
                        <a:schemeClr val="accent3"/>
                      </a:solidFill>
                      <a:prstDash val="solid"/>
                      <a:round/>
                      <a:headEnd len="sm" w="sm" type="none"/>
                      <a:tailEnd len="sm" w="sm" type="none"/>
                    </a:lnB>
                  </a:tcPr>
                </a:tc>
                <a:tc hMerge="1"/>
                <a:tc hMerge="1"/>
              </a:tr>
            </a:tbl>
          </a:graphicData>
        </a:graphic>
      </p:graphicFrame>
      <p:pic>
        <p:nvPicPr>
          <p:cNvPr id="367" name="Google Shape;367;p20"/>
          <p:cNvPicPr preferRelativeResize="0"/>
          <p:nvPr/>
        </p:nvPicPr>
        <p:blipFill>
          <a:blip r:embed="rId3">
            <a:alphaModFix/>
          </a:blip>
          <a:stretch>
            <a:fillRect/>
          </a:stretch>
        </p:blipFill>
        <p:spPr>
          <a:xfrm>
            <a:off x="333925" y="2290925"/>
            <a:ext cx="345125" cy="345125"/>
          </a:xfrm>
          <a:prstGeom prst="rect">
            <a:avLst/>
          </a:prstGeom>
          <a:noFill/>
          <a:ln>
            <a:noFill/>
          </a:ln>
        </p:spPr>
      </p:pic>
      <p:pic>
        <p:nvPicPr>
          <p:cNvPr id="368" name="Google Shape;368;p20"/>
          <p:cNvPicPr preferRelativeResize="0"/>
          <p:nvPr/>
        </p:nvPicPr>
        <p:blipFill>
          <a:blip r:embed="rId4">
            <a:alphaModFix/>
          </a:blip>
          <a:stretch>
            <a:fillRect/>
          </a:stretch>
        </p:blipFill>
        <p:spPr>
          <a:xfrm>
            <a:off x="333924" y="3735203"/>
            <a:ext cx="345125" cy="345180"/>
          </a:xfrm>
          <a:prstGeom prst="rect">
            <a:avLst/>
          </a:prstGeom>
          <a:noFill/>
          <a:ln>
            <a:noFill/>
          </a:ln>
        </p:spPr>
      </p:pic>
      <p:pic>
        <p:nvPicPr>
          <p:cNvPr id="369" name="Google Shape;369;p20"/>
          <p:cNvPicPr preferRelativeResize="0"/>
          <p:nvPr/>
        </p:nvPicPr>
        <p:blipFill>
          <a:blip r:embed="rId5">
            <a:alphaModFix/>
          </a:blip>
          <a:stretch>
            <a:fillRect/>
          </a:stretch>
        </p:blipFill>
        <p:spPr>
          <a:xfrm>
            <a:off x="333925" y="4227587"/>
            <a:ext cx="345125" cy="345125"/>
          </a:xfrm>
          <a:prstGeom prst="rect">
            <a:avLst/>
          </a:prstGeom>
          <a:noFill/>
          <a:ln>
            <a:noFill/>
          </a:ln>
        </p:spPr>
      </p:pic>
      <p:pic>
        <p:nvPicPr>
          <p:cNvPr id="370" name="Google Shape;370;p20"/>
          <p:cNvPicPr preferRelativeResize="0"/>
          <p:nvPr/>
        </p:nvPicPr>
        <p:blipFill>
          <a:blip r:embed="rId6">
            <a:alphaModFix/>
          </a:blip>
          <a:stretch>
            <a:fillRect/>
          </a:stretch>
        </p:blipFill>
        <p:spPr>
          <a:xfrm>
            <a:off x="333925" y="3256635"/>
            <a:ext cx="345125" cy="345180"/>
          </a:xfrm>
          <a:prstGeom prst="rect">
            <a:avLst/>
          </a:prstGeom>
          <a:noFill/>
          <a:ln>
            <a:noFill/>
          </a:ln>
        </p:spPr>
      </p:pic>
      <p:pic>
        <p:nvPicPr>
          <p:cNvPr id="371" name="Google Shape;371;p20"/>
          <p:cNvPicPr preferRelativeResize="0"/>
          <p:nvPr/>
        </p:nvPicPr>
        <p:blipFill>
          <a:blip r:embed="rId7">
            <a:alphaModFix/>
          </a:blip>
          <a:stretch>
            <a:fillRect/>
          </a:stretch>
        </p:blipFill>
        <p:spPr>
          <a:xfrm>
            <a:off x="3945325" y="3237924"/>
            <a:ext cx="345125" cy="345125"/>
          </a:xfrm>
          <a:prstGeom prst="rect">
            <a:avLst/>
          </a:prstGeom>
          <a:noFill/>
          <a:ln>
            <a:noFill/>
          </a:ln>
        </p:spPr>
      </p:pic>
      <p:pic>
        <p:nvPicPr>
          <p:cNvPr id="372" name="Google Shape;372;p20"/>
          <p:cNvPicPr preferRelativeResize="0"/>
          <p:nvPr/>
        </p:nvPicPr>
        <p:blipFill>
          <a:blip r:embed="rId8">
            <a:alphaModFix/>
          </a:blip>
          <a:stretch>
            <a:fillRect/>
          </a:stretch>
        </p:blipFill>
        <p:spPr>
          <a:xfrm>
            <a:off x="3945317" y="3722398"/>
            <a:ext cx="345125" cy="345125"/>
          </a:xfrm>
          <a:prstGeom prst="rect">
            <a:avLst/>
          </a:prstGeom>
          <a:noFill/>
          <a:ln>
            <a:noFill/>
          </a:ln>
        </p:spPr>
      </p:pic>
      <p:pic>
        <p:nvPicPr>
          <p:cNvPr id="373" name="Google Shape;373;p20"/>
          <p:cNvPicPr preferRelativeResize="0"/>
          <p:nvPr/>
        </p:nvPicPr>
        <p:blipFill>
          <a:blip r:embed="rId9">
            <a:alphaModFix/>
          </a:blip>
          <a:stretch>
            <a:fillRect/>
          </a:stretch>
        </p:blipFill>
        <p:spPr>
          <a:xfrm rot="-994056">
            <a:off x="3910506" y="2712542"/>
            <a:ext cx="414763" cy="419949"/>
          </a:xfrm>
          <a:prstGeom prst="rect">
            <a:avLst/>
          </a:prstGeom>
          <a:noFill/>
          <a:ln>
            <a:noFill/>
          </a:ln>
        </p:spPr>
      </p:pic>
      <p:pic>
        <p:nvPicPr>
          <p:cNvPr id="374" name="Google Shape;374;p20"/>
          <p:cNvPicPr preferRelativeResize="0"/>
          <p:nvPr/>
        </p:nvPicPr>
        <p:blipFill>
          <a:blip r:embed="rId10">
            <a:alphaModFix/>
          </a:blip>
          <a:stretch>
            <a:fillRect/>
          </a:stretch>
        </p:blipFill>
        <p:spPr>
          <a:xfrm>
            <a:off x="3945317" y="2292517"/>
            <a:ext cx="345125" cy="345125"/>
          </a:xfrm>
          <a:prstGeom prst="rect">
            <a:avLst/>
          </a:prstGeom>
          <a:noFill/>
          <a:ln>
            <a:noFill/>
          </a:ln>
        </p:spPr>
      </p:pic>
      <p:pic>
        <p:nvPicPr>
          <p:cNvPr id="375" name="Google Shape;375;p20"/>
          <p:cNvPicPr preferRelativeResize="0"/>
          <p:nvPr/>
        </p:nvPicPr>
        <p:blipFill>
          <a:blip r:embed="rId11">
            <a:alphaModFix/>
          </a:blip>
          <a:stretch>
            <a:fillRect/>
          </a:stretch>
        </p:blipFill>
        <p:spPr>
          <a:xfrm>
            <a:off x="333925" y="2773787"/>
            <a:ext cx="345125" cy="345125"/>
          </a:xfrm>
          <a:prstGeom prst="rect">
            <a:avLst/>
          </a:prstGeom>
          <a:noFill/>
          <a:ln>
            <a:noFill/>
          </a:ln>
        </p:spPr>
      </p:pic>
      <p:sp>
        <p:nvSpPr>
          <p:cNvPr id="376" name="Google Shape;376;p20"/>
          <p:cNvSpPr txBox="1"/>
          <p:nvPr/>
        </p:nvSpPr>
        <p:spPr>
          <a:xfrm>
            <a:off x="127625" y="1228788"/>
            <a:ext cx="7240200" cy="1031400"/>
          </a:xfrm>
          <a:prstGeom prst="rect">
            <a:avLst/>
          </a:prstGeom>
          <a:noFill/>
          <a:ln>
            <a:noFill/>
          </a:ln>
        </p:spPr>
        <p:txBody>
          <a:bodyPr anchorCtr="0" anchor="t" bIns="91425" lIns="91425" spcFirstLastPara="1" rIns="91425" wrap="square" tIns="91425">
            <a:spAutoFit/>
          </a:bodyPr>
          <a:lstStyle/>
          <a:p>
            <a:pPr indent="-298450" lvl="0" marL="457200" rtl="0" algn="l">
              <a:lnSpc>
                <a:spcPct val="100000"/>
              </a:lnSpc>
              <a:spcBef>
                <a:spcPts val="0"/>
              </a:spcBef>
              <a:spcAft>
                <a:spcPts val="0"/>
              </a:spcAft>
              <a:buSzPts val="1100"/>
              <a:buFont typeface="Mada"/>
              <a:buChar char="●"/>
            </a:pPr>
            <a:r>
              <a:rPr lang="ar" sz="1100">
                <a:latin typeface="Mada"/>
                <a:ea typeface="Mada"/>
                <a:cs typeface="Mada"/>
                <a:sym typeface="Mada"/>
              </a:rPr>
              <a:t>The </a:t>
            </a:r>
            <a:r>
              <a:rPr lang="ar" sz="1100">
                <a:solidFill>
                  <a:srgbClr val="CC0000"/>
                </a:solidFill>
                <a:latin typeface="Mada"/>
                <a:ea typeface="Mada"/>
                <a:cs typeface="Mada"/>
                <a:sym typeface="Mada"/>
              </a:rPr>
              <a:t>incubation period is</a:t>
            </a:r>
            <a:r>
              <a:rPr b="1" lang="ar" sz="1100">
                <a:solidFill>
                  <a:srgbClr val="CC0000"/>
                </a:solidFill>
                <a:latin typeface="Mada"/>
                <a:ea typeface="Mada"/>
                <a:cs typeface="Mada"/>
                <a:sym typeface="Mada"/>
              </a:rPr>
              <a:t> 3 to 14</a:t>
            </a:r>
            <a:r>
              <a:rPr lang="ar" sz="1100">
                <a:solidFill>
                  <a:srgbClr val="CC0000"/>
                </a:solidFill>
                <a:latin typeface="Mada"/>
                <a:ea typeface="Mada"/>
                <a:cs typeface="Mada"/>
                <a:sym typeface="Mada"/>
              </a:rPr>
              <a:t> </a:t>
            </a:r>
            <a:r>
              <a:rPr b="1" lang="ar" sz="1100">
                <a:latin typeface="Mada"/>
                <a:ea typeface="Mada"/>
                <a:cs typeface="Mada"/>
                <a:sym typeface="Mada"/>
              </a:rPr>
              <a:t>days, symptoms typically develop </a:t>
            </a:r>
            <a:r>
              <a:rPr b="1" lang="ar" sz="1100">
                <a:solidFill>
                  <a:srgbClr val="CC0000"/>
                </a:solidFill>
                <a:latin typeface="Mada"/>
                <a:ea typeface="Mada"/>
                <a:cs typeface="Mada"/>
                <a:sym typeface="Mada"/>
              </a:rPr>
              <a:t>between 4 and 7</a:t>
            </a:r>
            <a:r>
              <a:rPr b="1" lang="ar" sz="1100">
                <a:solidFill>
                  <a:srgbClr val="A64D79"/>
                </a:solidFill>
                <a:latin typeface="Mada"/>
                <a:ea typeface="Mada"/>
                <a:cs typeface="Mada"/>
                <a:sym typeface="Mada"/>
              </a:rPr>
              <a:t> </a:t>
            </a:r>
            <a:r>
              <a:rPr b="1" lang="ar" sz="1100">
                <a:latin typeface="Mada"/>
                <a:ea typeface="Mada"/>
                <a:cs typeface="Mada"/>
                <a:sym typeface="Mada"/>
              </a:rPr>
              <a:t>days </a:t>
            </a:r>
            <a:r>
              <a:rPr lang="ar" sz="1100">
                <a:latin typeface="Mada"/>
                <a:ea typeface="Mada"/>
                <a:cs typeface="Mada"/>
                <a:sym typeface="Mada"/>
              </a:rPr>
              <a:t>after the bite of an infected mosquito</a:t>
            </a:r>
            <a:endParaRPr sz="1100">
              <a:latin typeface="Mada"/>
              <a:ea typeface="Mada"/>
              <a:cs typeface="Mada"/>
              <a:sym typeface="Mada"/>
            </a:endParaRPr>
          </a:p>
          <a:p>
            <a:pPr indent="-298450" lvl="0" marL="457200" rtl="0" algn="l">
              <a:lnSpc>
                <a:spcPct val="100000"/>
              </a:lnSpc>
              <a:spcBef>
                <a:spcPts val="0"/>
              </a:spcBef>
              <a:spcAft>
                <a:spcPts val="0"/>
              </a:spcAft>
              <a:buSzPts val="1100"/>
              <a:buFont typeface="Mada"/>
              <a:buChar char="●"/>
            </a:pPr>
            <a:r>
              <a:rPr lang="ar" sz="1100">
                <a:latin typeface="Mada"/>
                <a:ea typeface="Mada"/>
                <a:cs typeface="Mada"/>
                <a:sym typeface="Mada"/>
              </a:rPr>
              <a:t>It is an acute febrile illness defined by the presence </a:t>
            </a:r>
            <a:r>
              <a:rPr lang="ar" sz="1100">
                <a:latin typeface="Mada"/>
                <a:ea typeface="Mada"/>
                <a:cs typeface="Mada"/>
                <a:sym typeface="Mada"/>
              </a:rPr>
              <a:t>of </a:t>
            </a:r>
            <a:r>
              <a:rPr b="1" lang="ar" sz="1100">
                <a:solidFill>
                  <a:srgbClr val="CC0000"/>
                </a:solidFill>
                <a:latin typeface="Mada"/>
                <a:ea typeface="Mada"/>
                <a:cs typeface="Mada"/>
                <a:sym typeface="Mada"/>
              </a:rPr>
              <a:t>fever and </a:t>
            </a:r>
            <a:r>
              <a:rPr b="1" lang="ar" sz="1100" u="sng">
                <a:solidFill>
                  <a:srgbClr val="CC0000"/>
                </a:solidFill>
                <a:latin typeface="Mada"/>
                <a:ea typeface="Mada"/>
                <a:cs typeface="Mada"/>
                <a:sym typeface="Mada"/>
              </a:rPr>
              <a:t>two</a:t>
            </a:r>
            <a:r>
              <a:rPr b="1" lang="ar" sz="1100">
                <a:solidFill>
                  <a:srgbClr val="CC0000"/>
                </a:solidFill>
                <a:latin typeface="Mada"/>
                <a:ea typeface="Mada"/>
                <a:cs typeface="Mada"/>
                <a:sym typeface="Mada"/>
              </a:rPr>
              <a:t> of the followings:</a:t>
            </a:r>
            <a:endParaRPr b="1" sz="1100">
              <a:solidFill>
                <a:srgbClr val="CC0000"/>
              </a:solidFill>
              <a:latin typeface="Mada"/>
              <a:ea typeface="Mada"/>
              <a:cs typeface="Mada"/>
              <a:sym typeface="Mada"/>
            </a:endParaRPr>
          </a:p>
          <a:p>
            <a:pPr indent="-298450" lvl="1" marL="914400" rtl="0" algn="l">
              <a:lnSpc>
                <a:spcPct val="100000"/>
              </a:lnSpc>
              <a:spcBef>
                <a:spcPts val="0"/>
              </a:spcBef>
              <a:spcAft>
                <a:spcPts val="0"/>
              </a:spcAft>
              <a:buSzPts val="1100"/>
              <a:buFont typeface="Mada"/>
              <a:buChar char="○"/>
            </a:pPr>
            <a:r>
              <a:rPr b="1" lang="ar" sz="1100">
                <a:latin typeface="Mada"/>
                <a:ea typeface="Mada"/>
                <a:cs typeface="Mada"/>
                <a:sym typeface="Mada"/>
              </a:rPr>
              <a:t>Headache &amp; </a:t>
            </a:r>
            <a:r>
              <a:rPr b="1" lang="ar" sz="1100">
                <a:solidFill>
                  <a:srgbClr val="CC0000"/>
                </a:solidFill>
                <a:latin typeface="Mada"/>
                <a:ea typeface="Mada"/>
                <a:cs typeface="Mada"/>
                <a:sym typeface="Mada"/>
              </a:rPr>
              <a:t>Retro-orbital or ocular pain</a:t>
            </a:r>
            <a:r>
              <a:rPr b="1" baseline="30000" lang="ar" sz="1100">
                <a:solidFill>
                  <a:srgbClr val="6AA84F"/>
                </a:solidFill>
                <a:latin typeface="Mada"/>
                <a:ea typeface="Mada"/>
                <a:cs typeface="Mada"/>
                <a:sym typeface="Mada"/>
              </a:rPr>
              <a:t>1</a:t>
            </a:r>
            <a:r>
              <a:rPr b="1" lang="ar" sz="1100">
                <a:solidFill>
                  <a:srgbClr val="A64D79"/>
                </a:solidFill>
                <a:latin typeface="Mada"/>
                <a:ea typeface="Mada"/>
                <a:cs typeface="Mada"/>
                <a:sym typeface="Mada"/>
              </a:rPr>
              <a:t>,</a:t>
            </a:r>
            <a:r>
              <a:rPr b="1" lang="ar" sz="1100">
                <a:latin typeface="Mada"/>
                <a:ea typeface="Mada"/>
                <a:cs typeface="Mada"/>
                <a:sym typeface="Mada"/>
              </a:rPr>
              <a:t> Myalgia and/or bone pain &amp; Arthralgia Rash and blood test might shows Leukopenia</a:t>
            </a:r>
            <a:r>
              <a:rPr b="1" lang="ar" sz="1100">
                <a:latin typeface="Mada"/>
                <a:ea typeface="Mada"/>
                <a:cs typeface="Mada"/>
                <a:sym typeface="Mada"/>
              </a:rPr>
              <a:t>.</a:t>
            </a:r>
            <a:endParaRPr b="1" sz="1100">
              <a:latin typeface="Mada"/>
              <a:ea typeface="Mada"/>
              <a:cs typeface="Mada"/>
              <a:sym typeface="Mada"/>
            </a:endParaRPr>
          </a:p>
        </p:txBody>
      </p:sp>
      <p:sp>
        <p:nvSpPr>
          <p:cNvPr id="377" name="Google Shape;377;p20"/>
          <p:cNvSpPr/>
          <p:nvPr/>
        </p:nvSpPr>
        <p:spPr>
          <a:xfrm>
            <a:off x="5597300" y="4997549"/>
            <a:ext cx="1853700" cy="1690200"/>
          </a:xfrm>
          <a:prstGeom prst="roundRect">
            <a:avLst>
              <a:gd fmla="val 16667" name="adj"/>
            </a:avLst>
          </a:prstGeom>
          <a:no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78" name="Google Shape;378;p20"/>
          <p:cNvPicPr preferRelativeResize="0"/>
          <p:nvPr/>
        </p:nvPicPr>
        <p:blipFill>
          <a:blip r:embed="rId12">
            <a:alphaModFix/>
          </a:blip>
          <a:stretch>
            <a:fillRect/>
          </a:stretch>
        </p:blipFill>
        <p:spPr>
          <a:xfrm>
            <a:off x="5862885" y="5076469"/>
            <a:ext cx="1374675" cy="1031006"/>
          </a:xfrm>
          <a:prstGeom prst="rect">
            <a:avLst/>
          </a:prstGeom>
          <a:noFill/>
          <a:ln cap="flat" cmpd="sng" w="9525">
            <a:solidFill>
              <a:schemeClr val="accent1"/>
            </a:solidFill>
            <a:prstDash val="solid"/>
            <a:round/>
            <a:headEnd len="sm" w="sm" type="none"/>
            <a:tailEnd len="sm" w="sm" type="none"/>
          </a:ln>
        </p:spPr>
      </p:pic>
      <p:sp>
        <p:nvSpPr>
          <p:cNvPr id="379" name="Google Shape;379;p20"/>
          <p:cNvSpPr txBox="1"/>
          <p:nvPr/>
        </p:nvSpPr>
        <p:spPr>
          <a:xfrm>
            <a:off x="5515813" y="6112649"/>
            <a:ext cx="2068800" cy="6417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1000"/>
              </a:spcBef>
              <a:spcAft>
                <a:spcPts val="0"/>
              </a:spcAft>
              <a:buNone/>
            </a:pPr>
            <a:r>
              <a:rPr b="1" lang="ar" sz="900">
                <a:latin typeface="Mada"/>
                <a:ea typeface="Mada"/>
                <a:cs typeface="Mada"/>
                <a:sym typeface="Mada"/>
              </a:rPr>
              <a:t>Microvascular fragility may be demonstrated by </a:t>
            </a:r>
            <a:r>
              <a:rPr b="1" lang="ar" sz="900">
                <a:solidFill>
                  <a:srgbClr val="CC0000"/>
                </a:solidFill>
                <a:latin typeface="Mada"/>
                <a:ea typeface="Mada"/>
                <a:cs typeface="Mada"/>
                <a:sym typeface="Mada"/>
              </a:rPr>
              <a:t>a positive "tourniquet test</a:t>
            </a:r>
            <a:r>
              <a:rPr b="1" lang="ar" sz="900">
                <a:latin typeface="Mada"/>
                <a:ea typeface="Mada"/>
                <a:cs typeface="Mada"/>
                <a:sym typeface="Mada"/>
              </a:rPr>
              <a:t>"</a:t>
            </a:r>
            <a:endParaRPr b="1" sz="900">
              <a:latin typeface="Mada"/>
              <a:ea typeface="Mada"/>
              <a:cs typeface="Mada"/>
              <a:sym typeface="Mada"/>
            </a:endParaRPr>
          </a:p>
        </p:txBody>
      </p:sp>
      <p:sp>
        <p:nvSpPr>
          <p:cNvPr id="380" name="Google Shape;380;p20"/>
          <p:cNvSpPr txBox="1"/>
          <p:nvPr/>
        </p:nvSpPr>
        <p:spPr>
          <a:xfrm>
            <a:off x="-3352800" y="152400"/>
            <a:ext cx="3000000" cy="1015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ar" sz="900">
                <a:solidFill>
                  <a:srgbClr val="1C4587"/>
                </a:solidFill>
                <a:latin typeface="Mada"/>
                <a:ea typeface="Mada"/>
                <a:cs typeface="Mada"/>
                <a:sym typeface="Mada"/>
              </a:rPr>
              <a:t>1-a rare type of hepatic encephalopathy that is associated with aspirin use for viral illness in children &lt; 19 years. To memorize the symptoms of Reye syndrome, remember that “It’s never Rainy (Reye) in </a:t>
            </a:r>
            <a:r>
              <a:rPr b="1" lang="ar" sz="900">
                <a:solidFill>
                  <a:srgbClr val="FF0000"/>
                </a:solidFill>
                <a:latin typeface="Mada"/>
                <a:ea typeface="Mada"/>
                <a:cs typeface="Mada"/>
                <a:sym typeface="Mada"/>
              </a:rPr>
              <a:t>C</a:t>
            </a:r>
            <a:r>
              <a:rPr b="1" lang="ar" sz="900">
                <a:solidFill>
                  <a:srgbClr val="FF9900"/>
                </a:solidFill>
                <a:latin typeface="Mada"/>
                <a:ea typeface="Mada"/>
                <a:cs typeface="Mada"/>
                <a:sym typeface="Mada"/>
              </a:rPr>
              <a:t>H</a:t>
            </a:r>
            <a:r>
              <a:rPr b="1" lang="ar" sz="900">
                <a:solidFill>
                  <a:srgbClr val="6AA84F"/>
                </a:solidFill>
                <a:latin typeface="Mada"/>
                <a:ea typeface="Mada"/>
                <a:cs typeface="Mada"/>
                <a:sym typeface="Mada"/>
              </a:rPr>
              <a:t>I</a:t>
            </a:r>
            <a:r>
              <a:rPr b="1" lang="ar" sz="900">
                <a:solidFill>
                  <a:srgbClr val="0000FF"/>
                </a:solidFill>
                <a:latin typeface="Mada"/>
                <a:ea typeface="Mada"/>
                <a:cs typeface="Mada"/>
                <a:sym typeface="Mada"/>
              </a:rPr>
              <a:t>L</a:t>
            </a:r>
            <a:r>
              <a:rPr b="1" lang="ar" sz="900">
                <a:solidFill>
                  <a:srgbClr val="FF00FF"/>
                </a:solidFill>
                <a:latin typeface="Mada"/>
                <a:ea typeface="Mada"/>
                <a:cs typeface="Mada"/>
                <a:sym typeface="Mada"/>
              </a:rPr>
              <a:t>E</a:t>
            </a:r>
            <a:r>
              <a:rPr lang="ar" sz="900">
                <a:solidFill>
                  <a:srgbClr val="1C4587"/>
                </a:solidFill>
                <a:latin typeface="Mada"/>
                <a:ea typeface="Mada"/>
                <a:cs typeface="Mada"/>
                <a:sym typeface="Mada"/>
              </a:rPr>
              <a:t>”: </a:t>
            </a:r>
            <a:r>
              <a:rPr b="1" lang="ar" sz="900">
                <a:solidFill>
                  <a:srgbClr val="FF0000"/>
                </a:solidFill>
                <a:latin typeface="Mada"/>
                <a:ea typeface="Mada"/>
                <a:cs typeface="Mada"/>
                <a:sym typeface="Mada"/>
              </a:rPr>
              <a:t>C</a:t>
            </a:r>
            <a:r>
              <a:rPr lang="ar" sz="900">
                <a:solidFill>
                  <a:srgbClr val="1C4587"/>
                </a:solidFill>
                <a:latin typeface="Mada"/>
                <a:ea typeface="Mada"/>
                <a:cs typeface="Mada"/>
                <a:sym typeface="Mada"/>
              </a:rPr>
              <a:t>oma, </a:t>
            </a:r>
            <a:r>
              <a:rPr b="1" lang="ar" sz="900">
                <a:solidFill>
                  <a:srgbClr val="FF9900"/>
                </a:solidFill>
                <a:latin typeface="Mada"/>
                <a:ea typeface="Mada"/>
                <a:cs typeface="Mada"/>
                <a:sym typeface="Mada"/>
              </a:rPr>
              <a:t>H</a:t>
            </a:r>
            <a:r>
              <a:rPr lang="ar" sz="900">
                <a:solidFill>
                  <a:srgbClr val="1C4587"/>
                </a:solidFill>
                <a:latin typeface="Mada"/>
                <a:ea typeface="Mada"/>
                <a:cs typeface="Mada"/>
                <a:sym typeface="Mada"/>
              </a:rPr>
              <a:t>epatomegaly/</a:t>
            </a:r>
            <a:r>
              <a:rPr b="1" lang="ar" sz="900">
                <a:solidFill>
                  <a:srgbClr val="FF9900"/>
                </a:solidFill>
                <a:latin typeface="Mada"/>
                <a:ea typeface="Mada"/>
                <a:cs typeface="Mada"/>
                <a:sym typeface="Mada"/>
              </a:rPr>
              <a:t>H</a:t>
            </a:r>
            <a:r>
              <a:rPr lang="ar" sz="900">
                <a:solidFill>
                  <a:srgbClr val="1C4587"/>
                </a:solidFill>
                <a:latin typeface="Mada"/>
                <a:ea typeface="Mada"/>
                <a:cs typeface="Mada"/>
                <a:sym typeface="Mada"/>
              </a:rPr>
              <a:t>ypoglycemia, history of viral </a:t>
            </a:r>
            <a:r>
              <a:rPr b="1" lang="ar" sz="900">
                <a:solidFill>
                  <a:srgbClr val="93C47D"/>
                </a:solidFill>
                <a:latin typeface="Mada"/>
                <a:ea typeface="Mada"/>
                <a:cs typeface="Mada"/>
                <a:sym typeface="Mada"/>
              </a:rPr>
              <a:t>I</a:t>
            </a:r>
            <a:r>
              <a:rPr lang="ar" sz="900">
                <a:solidFill>
                  <a:srgbClr val="1C4587"/>
                </a:solidFill>
                <a:latin typeface="Mada"/>
                <a:ea typeface="Mada"/>
                <a:cs typeface="Mada"/>
                <a:sym typeface="Mada"/>
              </a:rPr>
              <a:t>nfection,</a:t>
            </a:r>
            <a:r>
              <a:rPr b="1" lang="ar" sz="900">
                <a:solidFill>
                  <a:srgbClr val="0000FF"/>
                </a:solidFill>
                <a:latin typeface="Mada"/>
                <a:ea typeface="Mada"/>
                <a:cs typeface="Mada"/>
                <a:sym typeface="Mada"/>
              </a:rPr>
              <a:t> L</a:t>
            </a:r>
            <a:r>
              <a:rPr lang="ar" sz="900">
                <a:solidFill>
                  <a:srgbClr val="1C4587"/>
                </a:solidFill>
                <a:latin typeface="Mada"/>
                <a:ea typeface="Mada"/>
                <a:cs typeface="Mada"/>
                <a:sym typeface="Mada"/>
              </a:rPr>
              <a:t>iver failure, </a:t>
            </a:r>
            <a:r>
              <a:rPr b="1" lang="ar" sz="900">
                <a:solidFill>
                  <a:srgbClr val="FF00FF"/>
                </a:solidFill>
                <a:latin typeface="Mada"/>
                <a:ea typeface="Mada"/>
                <a:cs typeface="Mada"/>
                <a:sym typeface="Mada"/>
              </a:rPr>
              <a:t>E</a:t>
            </a:r>
            <a:r>
              <a:rPr lang="ar" sz="900">
                <a:solidFill>
                  <a:srgbClr val="1C4587"/>
                </a:solidFill>
                <a:latin typeface="Mada"/>
                <a:ea typeface="Mada"/>
                <a:cs typeface="Mada"/>
                <a:sym typeface="Mada"/>
              </a:rPr>
              <a:t>ncephalopathy.</a:t>
            </a:r>
            <a:endParaRPr sz="900">
              <a:solidFill>
                <a:srgbClr val="1C4587"/>
              </a:solidFill>
              <a:latin typeface="Mada"/>
              <a:ea typeface="Mada"/>
              <a:cs typeface="Mada"/>
              <a:sym typeface="Mada"/>
            </a:endParaRPr>
          </a:p>
        </p:txBody>
      </p:sp>
      <p:sp>
        <p:nvSpPr>
          <p:cNvPr id="381" name="Google Shape;381;p20"/>
          <p:cNvSpPr/>
          <p:nvPr/>
        </p:nvSpPr>
        <p:spPr>
          <a:xfrm rot="-2700000">
            <a:off x="487549" y="2913931"/>
            <a:ext cx="35638" cy="37760"/>
          </a:xfrm>
          <a:prstGeom prst="ellipse">
            <a:avLst/>
          </a:prstGeom>
          <a:solidFill>
            <a:srgbClr val="FF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2" name="Google Shape;382;p20"/>
          <p:cNvSpPr/>
          <p:nvPr/>
        </p:nvSpPr>
        <p:spPr>
          <a:xfrm rot="-2700000">
            <a:off x="478546" y="3398942"/>
            <a:ext cx="54306" cy="57700"/>
          </a:xfrm>
          <a:prstGeom prst="ellipse">
            <a:avLst/>
          </a:prstGeom>
          <a:solidFill>
            <a:srgbClr val="FF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3" name="Google Shape;383;p20"/>
          <p:cNvSpPr txBox="1"/>
          <p:nvPr/>
        </p:nvSpPr>
        <p:spPr>
          <a:xfrm>
            <a:off x="1262356" y="7892510"/>
            <a:ext cx="2135100" cy="660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ar" sz="1200">
                <a:solidFill>
                  <a:srgbClr val="000000"/>
                </a:solidFill>
                <a:latin typeface="Mada"/>
                <a:ea typeface="Mada"/>
                <a:cs typeface="Mada"/>
                <a:sym typeface="Mada"/>
              </a:rPr>
              <a:t>Abdominal pain - intense and sustained.</a:t>
            </a:r>
            <a:endParaRPr>
              <a:solidFill>
                <a:srgbClr val="000000"/>
              </a:solidFill>
            </a:endParaRPr>
          </a:p>
        </p:txBody>
      </p:sp>
      <p:sp>
        <p:nvSpPr>
          <p:cNvPr id="384" name="Google Shape;384;p20"/>
          <p:cNvSpPr txBox="1"/>
          <p:nvPr/>
        </p:nvSpPr>
        <p:spPr>
          <a:xfrm>
            <a:off x="205050" y="7205525"/>
            <a:ext cx="7071000" cy="6468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Clr>
                <a:srgbClr val="000000"/>
              </a:buClr>
              <a:buSzPts val="2200"/>
              <a:buFont typeface="Mada"/>
              <a:buChar char="◄"/>
            </a:pPr>
            <a:r>
              <a:rPr b="1" lang="ar" sz="2200">
                <a:solidFill>
                  <a:srgbClr val="000000"/>
                </a:solidFill>
                <a:highlight>
                  <a:schemeClr val="accent4"/>
                </a:highlight>
                <a:latin typeface="Mada"/>
                <a:ea typeface="Mada"/>
                <a:cs typeface="Mada"/>
                <a:sym typeface="Mada"/>
              </a:rPr>
              <a:t>Dangerous signs in Dengue </a:t>
            </a:r>
            <a:r>
              <a:rPr b="1" lang="ar" sz="2200">
                <a:highlight>
                  <a:schemeClr val="accent4"/>
                </a:highlight>
                <a:latin typeface="Mada"/>
                <a:ea typeface="Mada"/>
                <a:cs typeface="Mada"/>
                <a:sym typeface="Mada"/>
              </a:rPr>
              <a:t>hemorrhagic</a:t>
            </a:r>
            <a:r>
              <a:rPr b="1" lang="ar" sz="2200">
                <a:solidFill>
                  <a:srgbClr val="000000"/>
                </a:solidFill>
                <a:highlight>
                  <a:schemeClr val="accent4"/>
                </a:highlight>
                <a:latin typeface="Mada"/>
                <a:ea typeface="Mada"/>
                <a:cs typeface="Mada"/>
                <a:sym typeface="Mada"/>
              </a:rPr>
              <a:t> fever</a:t>
            </a:r>
            <a:endParaRPr sz="1500">
              <a:solidFill>
                <a:srgbClr val="CC0000"/>
              </a:solidFill>
              <a:highlight>
                <a:schemeClr val="accent4"/>
              </a:highlight>
              <a:latin typeface="Mada"/>
              <a:ea typeface="Mada"/>
              <a:cs typeface="Mada"/>
              <a:sym typeface="Mada"/>
            </a:endParaRPr>
          </a:p>
        </p:txBody>
      </p:sp>
      <p:sp>
        <p:nvSpPr>
          <p:cNvPr id="385" name="Google Shape;385;p20"/>
          <p:cNvSpPr/>
          <p:nvPr/>
        </p:nvSpPr>
        <p:spPr>
          <a:xfrm>
            <a:off x="619034" y="7918548"/>
            <a:ext cx="2778408" cy="660420"/>
          </a:xfrm>
          <a:prstGeom prst="flowChartTerminator">
            <a:avLst/>
          </a:prstGeom>
          <a:noFill/>
          <a:ln cap="flat" cmpd="sng" w="9525">
            <a:solidFill>
              <a:schemeClr val="accent1"/>
            </a:solidFill>
            <a:prstDash val="lgDashDot"/>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6" name="Google Shape;386;p20"/>
          <p:cNvSpPr/>
          <p:nvPr/>
        </p:nvSpPr>
        <p:spPr>
          <a:xfrm>
            <a:off x="493106" y="7892499"/>
            <a:ext cx="769200" cy="7125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87" name="Google Shape;387;p20"/>
          <p:cNvPicPr preferRelativeResize="0"/>
          <p:nvPr/>
        </p:nvPicPr>
        <p:blipFill>
          <a:blip r:embed="rId13">
            <a:alphaModFix/>
          </a:blip>
          <a:stretch>
            <a:fillRect/>
          </a:stretch>
        </p:blipFill>
        <p:spPr>
          <a:xfrm>
            <a:off x="646188" y="7992407"/>
            <a:ext cx="463087" cy="512698"/>
          </a:xfrm>
          <a:prstGeom prst="rect">
            <a:avLst/>
          </a:prstGeom>
          <a:noFill/>
          <a:ln>
            <a:noFill/>
          </a:ln>
        </p:spPr>
      </p:pic>
      <p:sp>
        <p:nvSpPr>
          <p:cNvPr id="388" name="Google Shape;388;p20"/>
          <p:cNvSpPr/>
          <p:nvPr/>
        </p:nvSpPr>
        <p:spPr>
          <a:xfrm>
            <a:off x="4149322" y="7892459"/>
            <a:ext cx="2778408" cy="660420"/>
          </a:xfrm>
          <a:prstGeom prst="flowChartTerminator">
            <a:avLst/>
          </a:prstGeom>
          <a:noFill/>
          <a:ln cap="flat" cmpd="sng" w="9525">
            <a:solidFill>
              <a:schemeClr val="accent1"/>
            </a:solidFill>
            <a:prstDash val="lgDashDot"/>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9" name="Google Shape;389;p20"/>
          <p:cNvSpPr/>
          <p:nvPr/>
        </p:nvSpPr>
        <p:spPr>
          <a:xfrm>
            <a:off x="4023393" y="7866410"/>
            <a:ext cx="769200" cy="7125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0" name="Google Shape;390;p20"/>
          <p:cNvSpPr txBox="1"/>
          <p:nvPr/>
        </p:nvSpPr>
        <p:spPr>
          <a:xfrm>
            <a:off x="4792648" y="7866425"/>
            <a:ext cx="2046300" cy="660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ar" sz="1200">
                <a:solidFill>
                  <a:srgbClr val="000000"/>
                </a:solidFill>
                <a:latin typeface="Mada"/>
                <a:ea typeface="Mada"/>
                <a:cs typeface="Mada"/>
                <a:sym typeface="Mada"/>
              </a:rPr>
              <a:t>Persistent vomiting</a:t>
            </a:r>
            <a:endParaRPr sz="1200">
              <a:solidFill>
                <a:srgbClr val="000000"/>
              </a:solidFill>
              <a:latin typeface="Mada"/>
              <a:ea typeface="Mada"/>
              <a:cs typeface="Mada"/>
              <a:sym typeface="Mada"/>
            </a:endParaRPr>
          </a:p>
        </p:txBody>
      </p:sp>
      <p:pic>
        <p:nvPicPr>
          <p:cNvPr id="391" name="Google Shape;391;p20"/>
          <p:cNvPicPr preferRelativeResize="0"/>
          <p:nvPr/>
        </p:nvPicPr>
        <p:blipFill>
          <a:blip r:embed="rId14">
            <a:alphaModFix/>
          </a:blip>
          <a:stretch>
            <a:fillRect/>
          </a:stretch>
        </p:blipFill>
        <p:spPr>
          <a:xfrm>
            <a:off x="4176475" y="7940258"/>
            <a:ext cx="463087" cy="512698"/>
          </a:xfrm>
          <a:prstGeom prst="rect">
            <a:avLst/>
          </a:prstGeom>
          <a:noFill/>
          <a:ln>
            <a:noFill/>
          </a:ln>
        </p:spPr>
      </p:pic>
      <p:sp>
        <p:nvSpPr>
          <p:cNvPr id="392" name="Google Shape;392;p20"/>
          <p:cNvSpPr/>
          <p:nvPr/>
        </p:nvSpPr>
        <p:spPr>
          <a:xfrm>
            <a:off x="758198" y="8871320"/>
            <a:ext cx="2778408" cy="660420"/>
          </a:xfrm>
          <a:prstGeom prst="flowChartTerminator">
            <a:avLst/>
          </a:prstGeom>
          <a:noFill/>
          <a:ln cap="flat" cmpd="sng" w="9525">
            <a:solidFill>
              <a:schemeClr val="accent1"/>
            </a:solidFill>
            <a:prstDash val="lgDashDot"/>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3" name="Google Shape;393;p20"/>
          <p:cNvSpPr/>
          <p:nvPr/>
        </p:nvSpPr>
        <p:spPr>
          <a:xfrm>
            <a:off x="632270" y="8845271"/>
            <a:ext cx="769200" cy="7125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4" name="Google Shape;394;p20"/>
          <p:cNvSpPr txBox="1"/>
          <p:nvPr/>
        </p:nvSpPr>
        <p:spPr>
          <a:xfrm>
            <a:off x="1338546" y="8871320"/>
            <a:ext cx="2135100" cy="660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ar" sz="1200">
                <a:solidFill>
                  <a:srgbClr val="000000"/>
                </a:solidFill>
                <a:latin typeface="Mada"/>
                <a:ea typeface="Mada"/>
                <a:cs typeface="Mada"/>
                <a:sym typeface="Mada"/>
              </a:rPr>
              <a:t>Abrupt change from fever to hypothermia, with sweating and prostration.</a:t>
            </a:r>
            <a:endParaRPr sz="1200">
              <a:solidFill>
                <a:srgbClr val="000000"/>
              </a:solidFill>
              <a:latin typeface="Mada"/>
              <a:ea typeface="Mada"/>
              <a:cs typeface="Mada"/>
              <a:sym typeface="Mada"/>
            </a:endParaRPr>
          </a:p>
        </p:txBody>
      </p:sp>
      <p:pic>
        <p:nvPicPr>
          <p:cNvPr id="395" name="Google Shape;395;p20"/>
          <p:cNvPicPr preferRelativeResize="0"/>
          <p:nvPr/>
        </p:nvPicPr>
        <p:blipFill>
          <a:blip r:embed="rId15">
            <a:alphaModFix/>
          </a:blip>
          <a:stretch>
            <a:fillRect/>
          </a:stretch>
        </p:blipFill>
        <p:spPr>
          <a:xfrm>
            <a:off x="785362" y="8945180"/>
            <a:ext cx="463087" cy="512698"/>
          </a:xfrm>
          <a:prstGeom prst="rect">
            <a:avLst/>
          </a:prstGeom>
          <a:noFill/>
          <a:ln>
            <a:noFill/>
          </a:ln>
        </p:spPr>
      </p:pic>
      <p:sp>
        <p:nvSpPr>
          <p:cNvPr id="396" name="Google Shape;396;p20"/>
          <p:cNvSpPr/>
          <p:nvPr/>
        </p:nvSpPr>
        <p:spPr>
          <a:xfrm>
            <a:off x="4288486" y="8871344"/>
            <a:ext cx="2778408" cy="660420"/>
          </a:xfrm>
          <a:prstGeom prst="flowChartTerminator">
            <a:avLst/>
          </a:prstGeom>
          <a:noFill/>
          <a:ln cap="flat" cmpd="sng" w="9525">
            <a:solidFill>
              <a:schemeClr val="accent1"/>
            </a:solidFill>
            <a:prstDash val="lgDashDot"/>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7" name="Google Shape;397;p20"/>
          <p:cNvSpPr/>
          <p:nvPr/>
        </p:nvSpPr>
        <p:spPr>
          <a:xfrm>
            <a:off x="4162558" y="8845295"/>
            <a:ext cx="769200" cy="7125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8" name="Google Shape;398;p20"/>
          <p:cNvSpPr txBox="1"/>
          <p:nvPr/>
        </p:nvSpPr>
        <p:spPr>
          <a:xfrm>
            <a:off x="4868834" y="8871344"/>
            <a:ext cx="2135100" cy="660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ar" sz="1200">
                <a:solidFill>
                  <a:srgbClr val="000000"/>
                </a:solidFill>
                <a:latin typeface="Mada"/>
                <a:ea typeface="Mada"/>
                <a:cs typeface="Mada"/>
                <a:sym typeface="Mada"/>
              </a:rPr>
              <a:t>Restlessness or somnolence</a:t>
            </a:r>
            <a:endParaRPr sz="1200">
              <a:solidFill>
                <a:srgbClr val="000000"/>
              </a:solidFill>
              <a:latin typeface="Mada"/>
              <a:ea typeface="Mada"/>
              <a:cs typeface="Mada"/>
              <a:sym typeface="Mada"/>
            </a:endParaRPr>
          </a:p>
        </p:txBody>
      </p:sp>
      <p:pic>
        <p:nvPicPr>
          <p:cNvPr id="399" name="Google Shape;399;p20"/>
          <p:cNvPicPr preferRelativeResize="0"/>
          <p:nvPr/>
        </p:nvPicPr>
        <p:blipFill>
          <a:blip r:embed="rId16">
            <a:alphaModFix/>
          </a:blip>
          <a:stretch>
            <a:fillRect/>
          </a:stretch>
        </p:blipFill>
        <p:spPr>
          <a:xfrm>
            <a:off x="4315600" y="8931263"/>
            <a:ext cx="463087" cy="512698"/>
          </a:xfrm>
          <a:prstGeom prst="rect">
            <a:avLst/>
          </a:prstGeom>
          <a:noFill/>
          <a:ln>
            <a:noFill/>
          </a:ln>
        </p:spPr>
      </p:pic>
      <p:sp>
        <p:nvSpPr>
          <p:cNvPr id="400" name="Google Shape;400;p20"/>
          <p:cNvSpPr/>
          <p:nvPr/>
        </p:nvSpPr>
        <p:spPr>
          <a:xfrm rot="-2700000">
            <a:off x="865811" y="8142561"/>
            <a:ext cx="23759" cy="22910"/>
          </a:xfrm>
          <a:prstGeom prst="ellipse">
            <a:avLst/>
          </a:prstGeom>
          <a:solidFill>
            <a:srgbClr val="FF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1" name="Google Shape;401;p20"/>
          <p:cNvSpPr/>
          <p:nvPr/>
        </p:nvSpPr>
        <p:spPr>
          <a:xfrm rot="-2700000">
            <a:off x="995224" y="9147261"/>
            <a:ext cx="28850" cy="27577"/>
          </a:xfrm>
          <a:prstGeom prst="ellipse">
            <a:avLst/>
          </a:prstGeom>
          <a:solidFill>
            <a:srgbClr val="FF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2" name="Google Shape;402;p20"/>
          <p:cNvSpPr/>
          <p:nvPr/>
        </p:nvSpPr>
        <p:spPr>
          <a:xfrm rot="-2700000">
            <a:off x="4535264" y="9122376"/>
            <a:ext cx="23759" cy="22910"/>
          </a:xfrm>
          <a:prstGeom prst="ellipse">
            <a:avLst/>
          </a:prstGeom>
          <a:solidFill>
            <a:srgbClr val="FF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3" name="Google Shape;403;p20"/>
          <p:cNvSpPr/>
          <p:nvPr/>
        </p:nvSpPr>
        <p:spPr>
          <a:xfrm rot="-2700000">
            <a:off x="4386152" y="8179764"/>
            <a:ext cx="43699" cy="42426"/>
          </a:xfrm>
          <a:prstGeom prst="ellipse">
            <a:avLst/>
          </a:prstGeom>
          <a:solidFill>
            <a:srgbClr val="FF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7" name="Shape 407"/>
        <p:cNvGrpSpPr/>
        <p:nvPr/>
      </p:nvGrpSpPr>
      <p:grpSpPr>
        <a:xfrm>
          <a:off x="0" y="0"/>
          <a:ext cx="0" cy="0"/>
          <a:chOff x="0" y="0"/>
          <a:chExt cx="0" cy="0"/>
        </a:xfrm>
      </p:grpSpPr>
      <p:sp>
        <p:nvSpPr>
          <p:cNvPr id="408" name="Google Shape;408;p21"/>
          <p:cNvSpPr txBox="1"/>
          <p:nvPr>
            <p:ph idx="2" type="sldNum"/>
          </p:nvPr>
        </p:nvSpPr>
        <p:spPr>
          <a:xfrm>
            <a:off x="7106400" y="2"/>
            <a:ext cx="453600" cy="562200"/>
          </a:xfrm>
          <a:prstGeom prst="rect">
            <a:avLst/>
          </a:prstGeom>
        </p:spPr>
        <p:txBody>
          <a:bodyPr anchorCtr="0" anchor="ctr" bIns="111700" lIns="111700" spcFirstLastPara="1" rIns="111700" wrap="square" tIns="111700">
            <a:noAutofit/>
          </a:bodyPr>
          <a:lstStyle/>
          <a:p>
            <a:pPr indent="0" lvl="0" marL="0" rtl="0" algn="r">
              <a:spcBef>
                <a:spcPts val="0"/>
              </a:spcBef>
              <a:spcAft>
                <a:spcPts val="0"/>
              </a:spcAft>
              <a:buNone/>
            </a:pPr>
            <a:fld id="{00000000-1234-1234-1234-123412341234}" type="slidenum">
              <a:rPr lang="ar"/>
              <a:t>‹#›</a:t>
            </a:fld>
            <a:endParaRPr/>
          </a:p>
        </p:txBody>
      </p:sp>
      <p:cxnSp>
        <p:nvCxnSpPr>
          <p:cNvPr id="409" name="Google Shape;409;p21"/>
          <p:cNvCxnSpPr/>
          <p:nvPr/>
        </p:nvCxnSpPr>
        <p:spPr>
          <a:xfrm flipH="1" rot="10800000">
            <a:off x="1355300" y="588250"/>
            <a:ext cx="4827000" cy="12000"/>
          </a:xfrm>
          <a:prstGeom prst="straightConnector1">
            <a:avLst/>
          </a:prstGeom>
          <a:noFill/>
          <a:ln cap="flat" cmpd="sng" w="38100">
            <a:solidFill>
              <a:schemeClr val="accent1"/>
            </a:solidFill>
            <a:prstDash val="solid"/>
            <a:round/>
            <a:headEnd len="med" w="med" type="diamond"/>
            <a:tailEnd len="med" w="med" type="diamond"/>
          </a:ln>
        </p:spPr>
      </p:cxnSp>
      <p:cxnSp>
        <p:nvCxnSpPr>
          <p:cNvPr id="410" name="Google Shape;410;p21"/>
          <p:cNvCxnSpPr/>
          <p:nvPr/>
        </p:nvCxnSpPr>
        <p:spPr>
          <a:xfrm rot="10800000">
            <a:off x="8900" y="9849650"/>
            <a:ext cx="7612800" cy="0"/>
          </a:xfrm>
          <a:prstGeom prst="straightConnector1">
            <a:avLst/>
          </a:prstGeom>
          <a:noFill/>
          <a:ln cap="flat" cmpd="sng" w="28575">
            <a:solidFill>
              <a:schemeClr val="accent3"/>
            </a:solidFill>
            <a:prstDash val="dot"/>
            <a:round/>
            <a:headEnd len="med" w="med" type="none"/>
            <a:tailEnd len="med" w="med" type="none"/>
          </a:ln>
        </p:spPr>
      </p:cxnSp>
      <p:sp>
        <p:nvSpPr>
          <p:cNvPr id="411" name="Google Shape;411;p21"/>
          <p:cNvSpPr txBox="1"/>
          <p:nvPr/>
        </p:nvSpPr>
        <p:spPr>
          <a:xfrm>
            <a:off x="723125" y="0"/>
            <a:ext cx="6210300" cy="412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sz="2600">
                <a:latin typeface="Mada"/>
                <a:ea typeface="Mada"/>
                <a:cs typeface="Mada"/>
                <a:sym typeface="Mada"/>
              </a:rPr>
              <a:t>Viral hemorrhagic fevers (dengue fever)</a:t>
            </a:r>
            <a:endParaRPr b="1" sz="2600">
              <a:latin typeface="Mada"/>
              <a:ea typeface="Mada"/>
              <a:cs typeface="Mada"/>
              <a:sym typeface="Mada"/>
            </a:endParaRPr>
          </a:p>
          <a:p>
            <a:pPr indent="0" lvl="0" marL="0" rtl="0" algn="ctr">
              <a:spcBef>
                <a:spcPts val="0"/>
              </a:spcBef>
              <a:spcAft>
                <a:spcPts val="0"/>
              </a:spcAft>
              <a:buNone/>
            </a:pPr>
            <a:r>
              <a:t/>
            </a:r>
            <a:endParaRPr b="1" sz="2600">
              <a:latin typeface="Mada"/>
              <a:ea typeface="Mada"/>
              <a:cs typeface="Mada"/>
              <a:sym typeface="Mada"/>
            </a:endParaRPr>
          </a:p>
          <a:p>
            <a:pPr indent="0" lvl="0" marL="0" rtl="0" algn="ctr">
              <a:spcBef>
                <a:spcPts val="0"/>
              </a:spcBef>
              <a:spcAft>
                <a:spcPts val="0"/>
              </a:spcAft>
              <a:buNone/>
            </a:pPr>
            <a:r>
              <a:t/>
            </a:r>
            <a:endParaRPr b="1" sz="2600">
              <a:latin typeface="Mada"/>
              <a:ea typeface="Mada"/>
              <a:cs typeface="Mada"/>
              <a:sym typeface="Mada"/>
            </a:endParaRPr>
          </a:p>
        </p:txBody>
      </p:sp>
      <p:sp>
        <p:nvSpPr>
          <p:cNvPr id="412" name="Google Shape;412;p21"/>
          <p:cNvSpPr txBox="1"/>
          <p:nvPr/>
        </p:nvSpPr>
        <p:spPr>
          <a:xfrm>
            <a:off x="8570408" y="1351435"/>
            <a:ext cx="2135100" cy="660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ar" sz="1200">
                <a:solidFill>
                  <a:srgbClr val="000000"/>
                </a:solidFill>
                <a:latin typeface="Mada"/>
                <a:ea typeface="Mada"/>
                <a:cs typeface="Mada"/>
                <a:sym typeface="Mada"/>
              </a:rPr>
              <a:t>Abdominal pain - intense and sustained.</a:t>
            </a:r>
            <a:endParaRPr>
              <a:solidFill>
                <a:srgbClr val="000000"/>
              </a:solidFill>
            </a:endParaRPr>
          </a:p>
        </p:txBody>
      </p:sp>
      <p:sp>
        <p:nvSpPr>
          <p:cNvPr id="413" name="Google Shape;413;p21"/>
          <p:cNvSpPr txBox="1"/>
          <p:nvPr/>
        </p:nvSpPr>
        <p:spPr>
          <a:xfrm>
            <a:off x="7621700" y="588250"/>
            <a:ext cx="7071000" cy="646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500">
              <a:solidFill>
                <a:srgbClr val="000000"/>
              </a:solidFill>
              <a:latin typeface="Mada"/>
              <a:ea typeface="Mada"/>
              <a:cs typeface="Mada"/>
              <a:sym typeface="Mada"/>
            </a:endParaRPr>
          </a:p>
          <a:p>
            <a:pPr indent="-368300" lvl="0" marL="457200" rtl="0" algn="l">
              <a:spcBef>
                <a:spcPts val="0"/>
              </a:spcBef>
              <a:spcAft>
                <a:spcPts val="0"/>
              </a:spcAft>
              <a:buClr>
                <a:srgbClr val="000000"/>
              </a:buClr>
              <a:buSzPts val="2200"/>
              <a:buFont typeface="Mada"/>
              <a:buChar char="◄"/>
            </a:pPr>
            <a:r>
              <a:rPr b="1" lang="ar" sz="2200">
                <a:solidFill>
                  <a:srgbClr val="000000"/>
                </a:solidFill>
                <a:highlight>
                  <a:schemeClr val="accent4"/>
                </a:highlight>
                <a:latin typeface="Mada"/>
                <a:ea typeface="Mada"/>
                <a:cs typeface="Mada"/>
                <a:sym typeface="Mada"/>
              </a:rPr>
              <a:t>Dangerous signs in Dengue </a:t>
            </a:r>
            <a:r>
              <a:rPr b="1" lang="ar" sz="2200">
                <a:highlight>
                  <a:schemeClr val="accent4"/>
                </a:highlight>
                <a:latin typeface="Mada"/>
                <a:ea typeface="Mada"/>
                <a:cs typeface="Mada"/>
                <a:sym typeface="Mada"/>
              </a:rPr>
              <a:t>hemorrhagic</a:t>
            </a:r>
            <a:r>
              <a:rPr b="1" lang="ar" sz="2200">
                <a:solidFill>
                  <a:srgbClr val="000000"/>
                </a:solidFill>
                <a:highlight>
                  <a:schemeClr val="accent4"/>
                </a:highlight>
                <a:latin typeface="Mada"/>
                <a:ea typeface="Mada"/>
                <a:cs typeface="Mada"/>
                <a:sym typeface="Mada"/>
              </a:rPr>
              <a:t> fever</a:t>
            </a:r>
            <a:endParaRPr sz="1500">
              <a:solidFill>
                <a:srgbClr val="CC0000"/>
              </a:solidFill>
              <a:highlight>
                <a:schemeClr val="accent4"/>
              </a:highlight>
              <a:latin typeface="Mada"/>
              <a:ea typeface="Mada"/>
              <a:cs typeface="Mada"/>
              <a:sym typeface="Mada"/>
            </a:endParaRPr>
          </a:p>
        </p:txBody>
      </p:sp>
      <p:sp>
        <p:nvSpPr>
          <p:cNvPr id="414" name="Google Shape;414;p21"/>
          <p:cNvSpPr txBox="1"/>
          <p:nvPr/>
        </p:nvSpPr>
        <p:spPr>
          <a:xfrm>
            <a:off x="195975" y="7060400"/>
            <a:ext cx="7132500" cy="27465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t/>
            </a:r>
            <a:endParaRPr sz="1200">
              <a:solidFill>
                <a:srgbClr val="000000"/>
              </a:solidFill>
              <a:latin typeface="Mada"/>
              <a:ea typeface="Mada"/>
              <a:cs typeface="Mada"/>
              <a:sym typeface="Mada"/>
            </a:endParaRPr>
          </a:p>
          <a:p>
            <a:pPr indent="-368300" lvl="0" marL="457200" rtl="0" algn="l">
              <a:lnSpc>
                <a:spcPct val="100000"/>
              </a:lnSpc>
              <a:spcBef>
                <a:spcPts val="0"/>
              </a:spcBef>
              <a:spcAft>
                <a:spcPts val="0"/>
              </a:spcAft>
              <a:buClr>
                <a:srgbClr val="000000"/>
              </a:buClr>
              <a:buSzPts val="2200"/>
              <a:buFont typeface="Mada"/>
              <a:buChar char="◄"/>
            </a:pPr>
            <a:r>
              <a:rPr b="1" lang="ar" sz="2200">
                <a:solidFill>
                  <a:srgbClr val="000000"/>
                </a:solidFill>
                <a:highlight>
                  <a:schemeClr val="accent4"/>
                </a:highlight>
                <a:latin typeface="Mada"/>
                <a:ea typeface="Mada"/>
                <a:cs typeface="Mada"/>
                <a:sym typeface="Mada"/>
              </a:rPr>
              <a:t>Prevention</a:t>
            </a:r>
            <a:endParaRPr b="1" sz="300">
              <a:solidFill>
                <a:srgbClr val="000000"/>
              </a:solidFill>
              <a:highlight>
                <a:schemeClr val="accent4"/>
              </a:highlight>
              <a:latin typeface="Mada"/>
              <a:ea typeface="Mada"/>
              <a:cs typeface="Mada"/>
              <a:sym typeface="Mada"/>
            </a:endParaRPr>
          </a:p>
          <a:p>
            <a:pPr indent="0" lvl="0" marL="457200" rtl="0" algn="l">
              <a:lnSpc>
                <a:spcPct val="100000"/>
              </a:lnSpc>
              <a:spcBef>
                <a:spcPts val="0"/>
              </a:spcBef>
              <a:spcAft>
                <a:spcPts val="0"/>
              </a:spcAft>
              <a:buNone/>
            </a:pPr>
            <a:r>
              <a:t/>
            </a:r>
            <a:endParaRPr b="1" sz="300">
              <a:solidFill>
                <a:srgbClr val="000000"/>
              </a:solidFill>
              <a:highlight>
                <a:srgbClr val="D0E0E3"/>
              </a:highlight>
              <a:latin typeface="Mada"/>
              <a:ea typeface="Mada"/>
              <a:cs typeface="Mada"/>
              <a:sym typeface="Mada"/>
            </a:endParaRPr>
          </a:p>
          <a:p>
            <a:pPr indent="-304800" lvl="0" marL="457200" rtl="0" algn="l">
              <a:lnSpc>
                <a:spcPct val="100000"/>
              </a:lnSpc>
              <a:spcBef>
                <a:spcPts val="0"/>
              </a:spcBef>
              <a:spcAft>
                <a:spcPts val="0"/>
              </a:spcAft>
              <a:buClr>
                <a:srgbClr val="000000"/>
              </a:buClr>
              <a:buSzPts val="1200"/>
              <a:buFont typeface="Mada"/>
              <a:buChar char="●"/>
            </a:pPr>
            <a:r>
              <a:rPr b="1" lang="ar" sz="1200">
                <a:solidFill>
                  <a:srgbClr val="000000"/>
                </a:solidFill>
                <a:latin typeface="Mada"/>
                <a:ea typeface="Mada"/>
                <a:cs typeface="Mada"/>
                <a:sym typeface="Mada"/>
              </a:rPr>
              <a:t>Elimination  &amp; destruction of mosquitos and larval habitat </a:t>
            </a:r>
            <a:r>
              <a:rPr lang="ar" sz="1200">
                <a:solidFill>
                  <a:srgbClr val="6AA84F"/>
                </a:solidFill>
                <a:latin typeface="Mada"/>
                <a:ea typeface="Mada"/>
                <a:cs typeface="Mada"/>
                <a:sym typeface="Mada"/>
              </a:rPr>
              <a:t>(cornerstone of prevention)</a:t>
            </a:r>
            <a:r>
              <a:rPr lang="ar" sz="1200">
                <a:solidFill>
                  <a:srgbClr val="000000"/>
                </a:solidFill>
                <a:latin typeface="Mada"/>
                <a:ea typeface="Mada"/>
                <a:cs typeface="Mada"/>
                <a:sym typeface="Mada"/>
              </a:rPr>
              <a:t>:</a:t>
            </a:r>
            <a:endParaRPr sz="1200">
              <a:solidFill>
                <a:srgbClr val="000000"/>
              </a:solidFill>
              <a:latin typeface="Mada"/>
              <a:ea typeface="Mada"/>
              <a:cs typeface="Mada"/>
              <a:sym typeface="Mada"/>
            </a:endParaRPr>
          </a:p>
          <a:p>
            <a:pPr indent="-304800" lvl="1" marL="914400" rtl="0" algn="l">
              <a:lnSpc>
                <a:spcPct val="100000"/>
              </a:lnSpc>
              <a:spcBef>
                <a:spcPts val="0"/>
              </a:spcBef>
              <a:spcAft>
                <a:spcPts val="0"/>
              </a:spcAft>
              <a:buClr>
                <a:srgbClr val="000000"/>
              </a:buClr>
              <a:buSzPts val="1200"/>
              <a:buFont typeface="Mada"/>
              <a:buChar char="➢"/>
            </a:pPr>
            <a:r>
              <a:rPr lang="ar" sz="1200">
                <a:solidFill>
                  <a:srgbClr val="000000"/>
                </a:solidFill>
                <a:latin typeface="Mada"/>
                <a:ea typeface="Mada"/>
                <a:cs typeface="Mada"/>
                <a:sym typeface="Mada"/>
              </a:rPr>
              <a:t>Space Spraying of insecticide is not usually effective.</a:t>
            </a:r>
            <a:endParaRPr sz="1200">
              <a:solidFill>
                <a:srgbClr val="000000"/>
              </a:solidFill>
              <a:latin typeface="Mada"/>
              <a:ea typeface="Mada"/>
              <a:cs typeface="Mada"/>
              <a:sym typeface="Mada"/>
            </a:endParaRPr>
          </a:p>
          <a:p>
            <a:pPr indent="-304800" lvl="1" marL="914400" rtl="0" algn="l">
              <a:lnSpc>
                <a:spcPct val="100000"/>
              </a:lnSpc>
              <a:spcBef>
                <a:spcPts val="0"/>
              </a:spcBef>
              <a:spcAft>
                <a:spcPts val="0"/>
              </a:spcAft>
              <a:buClr>
                <a:srgbClr val="000000"/>
              </a:buClr>
              <a:buSzPts val="1200"/>
              <a:buFont typeface="Mada"/>
              <a:buChar char="➢"/>
            </a:pPr>
            <a:r>
              <a:rPr lang="ar" sz="1200">
                <a:solidFill>
                  <a:srgbClr val="000000"/>
                </a:solidFill>
                <a:latin typeface="Mada"/>
                <a:ea typeface="Mada"/>
                <a:cs typeface="Mada"/>
                <a:sym typeface="Mada"/>
              </a:rPr>
              <a:t>Spraying residual insecticides in-door.</a:t>
            </a:r>
            <a:endParaRPr sz="1200">
              <a:solidFill>
                <a:srgbClr val="000000"/>
              </a:solidFill>
              <a:latin typeface="Mada"/>
              <a:ea typeface="Mada"/>
              <a:cs typeface="Mada"/>
              <a:sym typeface="Mada"/>
            </a:endParaRPr>
          </a:p>
          <a:p>
            <a:pPr indent="-304800" lvl="1" marL="914400" rtl="0" algn="l">
              <a:lnSpc>
                <a:spcPct val="100000"/>
              </a:lnSpc>
              <a:spcBef>
                <a:spcPts val="0"/>
              </a:spcBef>
              <a:spcAft>
                <a:spcPts val="0"/>
              </a:spcAft>
              <a:buClr>
                <a:srgbClr val="000000"/>
              </a:buClr>
              <a:buSzPts val="1200"/>
              <a:buFont typeface="Mada"/>
              <a:buChar char="➢"/>
            </a:pPr>
            <a:r>
              <a:rPr lang="ar" sz="1200">
                <a:solidFill>
                  <a:srgbClr val="000000"/>
                </a:solidFill>
                <a:latin typeface="Mada"/>
                <a:ea typeface="Mada"/>
                <a:cs typeface="Mada"/>
                <a:sym typeface="Mada"/>
              </a:rPr>
              <a:t>Larval source reduction :</a:t>
            </a:r>
            <a:r>
              <a:rPr b="1" lang="ar" sz="1200">
                <a:solidFill>
                  <a:srgbClr val="000000"/>
                </a:solidFill>
                <a:latin typeface="Mada"/>
                <a:ea typeface="Mada"/>
                <a:cs typeface="Mada"/>
                <a:sym typeface="Mada"/>
              </a:rPr>
              <a:t>  Cover water holding containers.</a:t>
            </a:r>
            <a:endParaRPr b="1" sz="1200">
              <a:solidFill>
                <a:srgbClr val="000000"/>
              </a:solidFill>
              <a:latin typeface="Mada"/>
              <a:ea typeface="Mada"/>
              <a:cs typeface="Mada"/>
              <a:sym typeface="Mada"/>
            </a:endParaRPr>
          </a:p>
          <a:p>
            <a:pPr indent="-304800" lvl="0" marL="457200" rtl="0" algn="l">
              <a:lnSpc>
                <a:spcPct val="100000"/>
              </a:lnSpc>
              <a:spcBef>
                <a:spcPts val="0"/>
              </a:spcBef>
              <a:spcAft>
                <a:spcPts val="0"/>
              </a:spcAft>
              <a:buClr>
                <a:srgbClr val="000000"/>
              </a:buClr>
              <a:buSzPts val="1200"/>
              <a:buFont typeface="Mada"/>
              <a:buChar char="●"/>
            </a:pPr>
            <a:r>
              <a:rPr b="1" lang="ar" sz="1200">
                <a:solidFill>
                  <a:srgbClr val="000000"/>
                </a:solidFill>
                <a:latin typeface="Mada"/>
                <a:ea typeface="Mada"/>
                <a:cs typeface="Mada"/>
                <a:sym typeface="Mada"/>
              </a:rPr>
              <a:t>Personal protection against mosquito biting:</a:t>
            </a:r>
            <a:endParaRPr b="1" sz="1200">
              <a:solidFill>
                <a:srgbClr val="000000"/>
              </a:solidFill>
              <a:latin typeface="Mada"/>
              <a:ea typeface="Mada"/>
              <a:cs typeface="Mada"/>
              <a:sym typeface="Mada"/>
            </a:endParaRPr>
          </a:p>
          <a:p>
            <a:pPr indent="-304800" lvl="1" marL="914400" rtl="0" algn="l">
              <a:lnSpc>
                <a:spcPct val="100000"/>
              </a:lnSpc>
              <a:spcBef>
                <a:spcPts val="0"/>
              </a:spcBef>
              <a:spcAft>
                <a:spcPts val="0"/>
              </a:spcAft>
              <a:buClr>
                <a:srgbClr val="000000"/>
              </a:buClr>
              <a:buSzPts val="1200"/>
              <a:buFont typeface="Mada"/>
              <a:buChar char="➢"/>
            </a:pPr>
            <a:r>
              <a:rPr lang="ar" sz="1200">
                <a:solidFill>
                  <a:srgbClr val="000000"/>
                </a:solidFill>
                <a:latin typeface="Mada"/>
                <a:ea typeface="Mada"/>
                <a:cs typeface="Mada"/>
                <a:sym typeface="Mada"/>
              </a:rPr>
              <a:t>Screening</a:t>
            </a:r>
            <a:endParaRPr sz="1200">
              <a:solidFill>
                <a:srgbClr val="000000"/>
              </a:solidFill>
              <a:latin typeface="Mada"/>
              <a:ea typeface="Mada"/>
              <a:cs typeface="Mada"/>
              <a:sym typeface="Mada"/>
            </a:endParaRPr>
          </a:p>
          <a:p>
            <a:pPr indent="-304800" lvl="1" marL="914400" rtl="0" algn="l">
              <a:lnSpc>
                <a:spcPct val="100000"/>
              </a:lnSpc>
              <a:spcBef>
                <a:spcPts val="0"/>
              </a:spcBef>
              <a:spcAft>
                <a:spcPts val="0"/>
              </a:spcAft>
              <a:buClr>
                <a:srgbClr val="000000"/>
              </a:buClr>
              <a:buSzPts val="1200"/>
              <a:buFont typeface="Mada"/>
              <a:buChar char="➢"/>
            </a:pPr>
            <a:r>
              <a:rPr lang="ar" sz="1200">
                <a:solidFill>
                  <a:srgbClr val="000000"/>
                </a:solidFill>
                <a:latin typeface="Mada"/>
                <a:ea typeface="Mada"/>
                <a:cs typeface="Mada"/>
                <a:sym typeface="Mada"/>
              </a:rPr>
              <a:t>Protective clothing</a:t>
            </a:r>
            <a:endParaRPr sz="1200">
              <a:solidFill>
                <a:srgbClr val="000000"/>
              </a:solidFill>
              <a:latin typeface="Mada"/>
              <a:ea typeface="Mada"/>
              <a:cs typeface="Mada"/>
              <a:sym typeface="Mada"/>
            </a:endParaRPr>
          </a:p>
          <a:p>
            <a:pPr indent="-304800" lvl="1" marL="914400" rtl="0" algn="l">
              <a:lnSpc>
                <a:spcPct val="100000"/>
              </a:lnSpc>
              <a:spcBef>
                <a:spcPts val="0"/>
              </a:spcBef>
              <a:spcAft>
                <a:spcPts val="0"/>
              </a:spcAft>
              <a:buClr>
                <a:srgbClr val="000000"/>
              </a:buClr>
              <a:buSzPts val="1200"/>
              <a:buFont typeface="Mada"/>
              <a:buChar char="➢"/>
            </a:pPr>
            <a:r>
              <a:rPr lang="ar" sz="1200">
                <a:solidFill>
                  <a:srgbClr val="000000"/>
                </a:solidFill>
                <a:latin typeface="Mada"/>
                <a:ea typeface="Mada"/>
                <a:cs typeface="Mada"/>
                <a:sym typeface="Mada"/>
              </a:rPr>
              <a:t>Repellents</a:t>
            </a:r>
            <a:endParaRPr sz="1200">
              <a:solidFill>
                <a:srgbClr val="000000"/>
              </a:solidFill>
              <a:latin typeface="Mada"/>
              <a:ea typeface="Mada"/>
              <a:cs typeface="Mada"/>
              <a:sym typeface="Mada"/>
            </a:endParaRPr>
          </a:p>
          <a:p>
            <a:pPr indent="-304800" lvl="0" marL="457200" rtl="0" algn="l">
              <a:lnSpc>
                <a:spcPct val="100000"/>
              </a:lnSpc>
              <a:spcBef>
                <a:spcPts val="0"/>
              </a:spcBef>
              <a:spcAft>
                <a:spcPts val="0"/>
              </a:spcAft>
              <a:buClr>
                <a:srgbClr val="000000"/>
              </a:buClr>
              <a:buSzPts val="1200"/>
              <a:buFont typeface="Mada"/>
              <a:buChar char="●"/>
            </a:pPr>
            <a:r>
              <a:rPr lang="ar" sz="1200">
                <a:solidFill>
                  <a:srgbClr val="000000"/>
                </a:solidFill>
                <a:latin typeface="Mada"/>
                <a:ea typeface="Mada"/>
                <a:cs typeface="Mada"/>
                <a:sym typeface="Mada"/>
              </a:rPr>
              <a:t>Centralized, vertically-structured programs with military-type organization, strict supervision, high level of discipline.</a:t>
            </a:r>
            <a:endParaRPr sz="1200">
              <a:solidFill>
                <a:srgbClr val="000000"/>
              </a:solidFill>
              <a:latin typeface="Mada"/>
              <a:ea typeface="Mada"/>
              <a:cs typeface="Mada"/>
              <a:sym typeface="Mada"/>
            </a:endParaRPr>
          </a:p>
          <a:p>
            <a:pPr indent="-304800" lvl="0" marL="457200" rtl="0" algn="l">
              <a:lnSpc>
                <a:spcPct val="100000"/>
              </a:lnSpc>
              <a:spcBef>
                <a:spcPts val="0"/>
              </a:spcBef>
              <a:spcAft>
                <a:spcPts val="0"/>
              </a:spcAft>
              <a:buClr>
                <a:srgbClr val="000000"/>
              </a:buClr>
              <a:buSzPts val="1200"/>
              <a:buFont typeface="Mada"/>
              <a:buChar char="●"/>
            </a:pPr>
            <a:r>
              <a:rPr lang="ar" sz="1200">
                <a:solidFill>
                  <a:srgbClr val="000000"/>
                </a:solidFill>
                <a:latin typeface="Mada"/>
                <a:ea typeface="Mada"/>
                <a:cs typeface="Mada"/>
                <a:sym typeface="Mada"/>
              </a:rPr>
              <a:t>Vaccine not yet available, though human trials conducted</a:t>
            </a:r>
            <a:endParaRPr sz="1200">
              <a:solidFill>
                <a:srgbClr val="000000"/>
              </a:solidFill>
              <a:latin typeface="Mada"/>
              <a:ea typeface="Mada"/>
              <a:cs typeface="Mada"/>
              <a:sym typeface="Mada"/>
            </a:endParaRPr>
          </a:p>
          <a:p>
            <a:pPr indent="0" lvl="0" marL="0" rtl="0" algn="l">
              <a:lnSpc>
                <a:spcPct val="100000"/>
              </a:lnSpc>
              <a:spcBef>
                <a:spcPts val="0"/>
              </a:spcBef>
              <a:spcAft>
                <a:spcPts val="0"/>
              </a:spcAft>
              <a:buNone/>
            </a:pPr>
            <a:r>
              <a:t/>
            </a:r>
            <a:endParaRPr sz="1200">
              <a:solidFill>
                <a:srgbClr val="000000"/>
              </a:solidFill>
              <a:latin typeface="Mada"/>
              <a:ea typeface="Mada"/>
              <a:cs typeface="Mada"/>
              <a:sym typeface="Mada"/>
            </a:endParaRPr>
          </a:p>
          <a:p>
            <a:pPr indent="0" lvl="0" marL="0" rtl="0" algn="l">
              <a:lnSpc>
                <a:spcPct val="100000"/>
              </a:lnSpc>
              <a:spcBef>
                <a:spcPts val="0"/>
              </a:spcBef>
              <a:spcAft>
                <a:spcPts val="0"/>
              </a:spcAft>
              <a:buNone/>
            </a:pPr>
            <a:r>
              <a:t/>
            </a:r>
            <a:endParaRPr sz="1200">
              <a:solidFill>
                <a:srgbClr val="000000"/>
              </a:solidFill>
              <a:latin typeface="Mada"/>
              <a:ea typeface="Mada"/>
              <a:cs typeface="Mada"/>
              <a:sym typeface="Mada"/>
            </a:endParaRPr>
          </a:p>
          <a:p>
            <a:pPr indent="0" lvl="0" marL="0" rtl="0" algn="l">
              <a:lnSpc>
                <a:spcPct val="100000"/>
              </a:lnSpc>
              <a:spcBef>
                <a:spcPts val="0"/>
              </a:spcBef>
              <a:spcAft>
                <a:spcPts val="0"/>
              </a:spcAft>
              <a:buNone/>
            </a:pPr>
            <a:r>
              <a:t/>
            </a:r>
            <a:endParaRPr sz="1200">
              <a:solidFill>
                <a:srgbClr val="000000"/>
              </a:solidFill>
              <a:latin typeface="Mada"/>
              <a:ea typeface="Mada"/>
              <a:cs typeface="Mada"/>
              <a:sym typeface="Mada"/>
            </a:endParaRPr>
          </a:p>
          <a:p>
            <a:pPr indent="0" lvl="0" marL="0" rtl="0" algn="l">
              <a:lnSpc>
                <a:spcPct val="100000"/>
              </a:lnSpc>
              <a:spcBef>
                <a:spcPts val="0"/>
              </a:spcBef>
              <a:spcAft>
                <a:spcPts val="0"/>
              </a:spcAft>
              <a:buNone/>
            </a:pPr>
            <a:r>
              <a:t/>
            </a:r>
            <a:endParaRPr sz="1200">
              <a:solidFill>
                <a:srgbClr val="000000"/>
              </a:solidFill>
              <a:latin typeface="Mada"/>
              <a:ea typeface="Mada"/>
              <a:cs typeface="Mada"/>
              <a:sym typeface="Mada"/>
            </a:endParaRPr>
          </a:p>
          <a:p>
            <a:pPr indent="0" lvl="0" marL="0" rtl="0" algn="l">
              <a:lnSpc>
                <a:spcPct val="100000"/>
              </a:lnSpc>
              <a:spcBef>
                <a:spcPts val="0"/>
              </a:spcBef>
              <a:spcAft>
                <a:spcPts val="0"/>
              </a:spcAft>
              <a:buNone/>
            </a:pPr>
            <a:r>
              <a:t/>
            </a:r>
            <a:endParaRPr sz="1200">
              <a:solidFill>
                <a:srgbClr val="000000"/>
              </a:solidFill>
              <a:latin typeface="Mada"/>
              <a:ea typeface="Mada"/>
              <a:cs typeface="Mada"/>
              <a:sym typeface="Mada"/>
            </a:endParaRPr>
          </a:p>
          <a:p>
            <a:pPr indent="0" lvl="0" marL="0" rtl="0" algn="l">
              <a:lnSpc>
                <a:spcPct val="100000"/>
              </a:lnSpc>
              <a:spcBef>
                <a:spcPts val="0"/>
              </a:spcBef>
              <a:spcAft>
                <a:spcPts val="0"/>
              </a:spcAft>
              <a:buNone/>
            </a:pPr>
            <a:r>
              <a:t/>
            </a:r>
            <a:endParaRPr sz="1200">
              <a:solidFill>
                <a:srgbClr val="000000"/>
              </a:solidFill>
              <a:latin typeface="Mada"/>
              <a:ea typeface="Mada"/>
              <a:cs typeface="Mada"/>
              <a:sym typeface="Mada"/>
            </a:endParaRPr>
          </a:p>
        </p:txBody>
      </p:sp>
      <p:sp>
        <p:nvSpPr>
          <p:cNvPr id="415" name="Google Shape;415;p21"/>
          <p:cNvSpPr txBox="1"/>
          <p:nvPr/>
        </p:nvSpPr>
        <p:spPr>
          <a:xfrm>
            <a:off x="228150" y="5627000"/>
            <a:ext cx="7132500" cy="1662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200">
              <a:solidFill>
                <a:srgbClr val="000000"/>
              </a:solidFill>
              <a:latin typeface="Mada"/>
              <a:ea typeface="Mada"/>
              <a:cs typeface="Mada"/>
              <a:sym typeface="Mada"/>
            </a:endParaRPr>
          </a:p>
          <a:p>
            <a:pPr indent="-368300" lvl="0" marL="457200" rtl="0" algn="l">
              <a:spcBef>
                <a:spcPts val="0"/>
              </a:spcBef>
              <a:spcAft>
                <a:spcPts val="0"/>
              </a:spcAft>
              <a:buClr>
                <a:srgbClr val="000000"/>
              </a:buClr>
              <a:buSzPts val="2200"/>
              <a:buFont typeface="Mada"/>
              <a:buChar char="◄"/>
            </a:pPr>
            <a:r>
              <a:rPr b="1" lang="ar" sz="2200">
                <a:solidFill>
                  <a:srgbClr val="000000"/>
                </a:solidFill>
                <a:highlight>
                  <a:schemeClr val="accent4"/>
                </a:highlight>
                <a:latin typeface="Mada"/>
                <a:ea typeface="Mada"/>
                <a:cs typeface="Mada"/>
                <a:sym typeface="Mada"/>
              </a:rPr>
              <a:t>Treatment</a:t>
            </a:r>
            <a:endParaRPr b="1" sz="300">
              <a:solidFill>
                <a:srgbClr val="000000"/>
              </a:solidFill>
              <a:highlight>
                <a:schemeClr val="accent4"/>
              </a:highlight>
              <a:latin typeface="Mada"/>
              <a:ea typeface="Mada"/>
              <a:cs typeface="Mada"/>
              <a:sym typeface="Mada"/>
            </a:endParaRPr>
          </a:p>
          <a:p>
            <a:pPr indent="0" lvl="0" marL="457200" rtl="0" algn="l">
              <a:spcBef>
                <a:spcPts val="0"/>
              </a:spcBef>
              <a:spcAft>
                <a:spcPts val="0"/>
              </a:spcAft>
              <a:buNone/>
            </a:pPr>
            <a:r>
              <a:t/>
            </a:r>
            <a:endParaRPr b="1" sz="300">
              <a:solidFill>
                <a:srgbClr val="000000"/>
              </a:solidFill>
              <a:highlight>
                <a:srgbClr val="D0E0E3"/>
              </a:highlight>
              <a:latin typeface="Mada"/>
              <a:ea typeface="Mada"/>
              <a:cs typeface="Mada"/>
              <a:sym typeface="Mada"/>
            </a:endParaRPr>
          </a:p>
          <a:p>
            <a:pPr indent="-304800" lvl="0" marL="457200" rtl="0" algn="l">
              <a:lnSpc>
                <a:spcPct val="100000"/>
              </a:lnSpc>
              <a:spcBef>
                <a:spcPts val="0"/>
              </a:spcBef>
              <a:spcAft>
                <a:spcPts val="0"/>
              </a:spcAft>
              <a:buClr>
                <a:srgbClr val="000000"/>
              </a:buClr>
              <a:buSzPts val="1200"/>
              <a:buFont typeface="Mada"/>
              <a:buChar char="●"/>
            </a:pPr>
            <a:r>
              <a:rPr lang="ar" sz="1200">
                <a:solidFill>
                  <a:srgbClr val="000000"/>
                </a:solidFill>
                <a:latin typeface="Mada"/>
                <a:ea typeface="Mada"/>
                <a:cs typeface="Mada"/>
                <a:sym typeface="Mada"/>
              </a:rPr>
              <a:t>Symptomatic treatment.</a:t>
            </a:r>
            <a:endParaRPr sz="1200">
              <a:solidFill>
                <a:srgbClr val="000000"/>
              </a:solidFill>
              <a:latin typeface="Mada"/>
              <a:ea typeface="Mada"/>
              <a:cs typeface="Mada"/>
              <a:sym typeface="Mada"/>
            </a:endParaRPr>
          </a:p>
          <a:p>
            <a:pPr indent="-304800" lvl="0" marL="457200" rtl="0" algn="l">
              <a:lnSpc>
                <a:spcPct val="100000"/>
              </a:lnSpc>
              <a:spcBef>
                <a:spcPts val="0"/>
              </a:spcBef>
              <a:spcAft>
                <a:spcPts val="0"/>
              </a:spcAft>
              <a:buClr>
                <a:srgbClr val="000000"/>
              </a:buClr>
              <a:buSzPts val="1200"/>
              <a:buFont typeface="Mada"/>
              <a:buChar char="●"/>
            </a:pPr>
            <a:r>
              <a:rPr b="1" lang="ar" sz="1200">
                <a:solidFill>
                  <a:srgbClr val="CC0000"/>
                </a:solidFill>
                <a:latin typeface="Mada"/>
                <a:ea typeface="Mada"/>
                <a:cs typeface="Mada"/>
                <a:sym typeface="Mada"/>
              </a:rPr>
              <a:t>Hydration</a:t>
            </a:r>
            <a:r>
              <a:rPr lang="ar" sz="1200">
                <a:solidFill>
                  <a:srgbClr val="000000"/>
                </a:solidFill>
                <a:latin typeface="Mada"/>
                <a:ea typeface="Mada"/>
                <a:cs typeface="Mada"/>
                <a:sym typeface="Mada"/>
              </a:rPr>
              <a:t>.</a:t>
            </a:r>
            <a:endParaRPr sz="1200">
              <a:solidFill>
                <a:srgbClr val="000000"/>
              </a:solidFill>
              <a:latin typeface="Mada"/>
              <a:ea typeface="Mada"/>
              <a:cs typeface="Mada"/>
              <a:sym typeface="Mada"/>
            </a:endParaRPr>
          </a:p>
          <a:p>
            <a:pPr indent="-304800" lvl="0" marL="457200" rtl="0" algn="l">
              <a:lnSpc>
                <a:spcPct val="100000"/>
              </a:lnSpc>
              <a:spcBef>
                <a:spcPts val="0"/>
              </a:spcBef>
              <a:spcAft>
                <a:spcPts val="0"/>
              </a:spcAft>
              <a:buClr>
                <a:srgbClr val="000000"/>
              </a:buClr>
              <a:buSzPts val="1200"/>
              <a:buFont typeface="Mada"/>
              <a:buChar char="●"/>
            </a:pPr>
            <a:r>
              <a:rPr b="1" lang="ar" sz="1200">
                <a:solidFill>
                  <a:srgbClr val="000000"/>
                </a:solidFill>
                <a:latin typeface="Mada"/>
                <a:ea typeface="Mada"/>
                <a:cs typeface="Mada"/>
                <a:sym typeface="Mada"/>
              </a:rPr>
              <a:t>Avoid NSAIDS or Aspirin </a:t>
            </a:r>
            <a:r>
              <a:rPr lang="ar" sz="1200">
                <a:solidFill>
                  <a:srgbClr val="6AA84F"/>
                </a:solidFill>
                <a:latin typeface="Mada"/>
                <a:ea typeface="Mada"/>
                <a:cs typeface="Mada"/>
                <a:sym typeface="Mada"/>
              </a:rPr>
              <a:t>(especially in children to avoid</a:t>
            </a:r>
            <a:r>
              <a:rPr b="1" lang="ar" sz="1200">
                <a:solidFill>
                  <a:srgbClr val="6AA84F"/>
                </a:solidFill>
                <a:latin typeface="Mada"/>
                <a:ea typeface="Mada"/>
                <a:cs typeface="Mada"/>
                <a:sym typeface="Mada"/>
              </a:rPr>
              <a:t> Reye syndrome</a:t>
            </a:r>
            <a:r>
              <a:rPr b="1" baseline="30000" lang="ar">
                <a:solidFill>
                  <a:srgbClr val="0B5394"/>
                </a:solidFill>
                <a:latin typeface="Mada"/>
                <a:ea typeface="Mada"/>
                <a:cs typeface="Mada"/>
                <a:sym typeface="Mada"/>
              </a:rPr>
              <a:t>2</a:t>
            </a:r>
            <a:r>
              <a:rPr lang="ar" sz="1200">
                <a:solidFill>
                  <a:srgbClr val="6AA84F"/>
                </a:solidFill>
                <a:latin typeface="Mada"/>
                <a:ea typeface="Mada"/>
                <a:cs typeface="Mada"/>
                <a:sym typeface="Mada"/>
              </a:rPr>
              <a:t>)</a:t>
            </a:r>
            <a:r>
              <a:rPr lang="ar" sz="1200">
                <a:latin typeface="Mada"/>
                <a:ea typeface="Mada"/>
                <a:cs typeface="Mada"/>
                <a:sym typeface="Mada"/>
              </a:rPr>
              <a:t>.</a:t>
            </a:r>
            <a:endParaRPr sz="1200">
              <a:latin typeface="Mada"/>
              <a:ea typeface="Mada"/>
              <a:cs typeface="Mada"/>
              <a:sym typeface="Mada"/>
            </a:endParaRPr>
          </a:p>
          <a:p>
            <a:pPr indent="-304800" lvl="0" marL="457200" rtl="0" algn="l">
              <a:lnSpc>
                <a:spcPct val="100000"/>
              </a:lnSpc>
              <a:spcBef>
                <a:spcPts val="0"/>
              </a:spcBef>
              <a:spcAft>
                <a:spcPts val="0"/>
              </a:spcAft>
              <a:buClr>
                <a:srgbClr val="000000"/>
              </a:buClr>
              <a:buSzPts val="1200"/>
              <a:buFont typeface="Mada"/>
              <a:buChar char="●"/>
            </a:pPr>
            <a:r>
              <a:rPr b="1" lang="ar" sz="1200">
                <a:latin typeface="Mada"/>
                <a:ea typeface="Mada"/>
                <a:cs typeface="Mada"/>
                <a:sym typeface="Mada"/>
              </a:rPr>
              <a:t>O</a:t>
            </a:r>
            <a:r>
              <a:rPr b="1" lang="ar" sz="1200">
                <a:solidFill>
                  <a:srgbClr val="000000"/>
                </a:solidFill>
                <a:latin typeface="Mada"/>
                <a:ea typeface="Mada"/>
                <a:cs typeface="Mada"/>
                <a:sym typeface="Mada"/>
              </a:rPr>
              <a:t>nly acetaminophen</a:t>
            </a:r>
            <a:r>
              <a:rPr lang="ar" sz="1200">
                <a:solidFill>
                  <a:srgbClr val="000000"/>
                </a:solidFill>
                <a:latin typeface="Mada"/>
                <a:ea typeface="Mada"/>
                <a:cs typeface="Mada"/>
                <a:sym typeface="Mada"/>
              </a:rPr>
              <a:t> for fever, headache or arthralgia.</a:t>
            </a:r>
            <a:endParaRPr sz="1200">
              <a:solidFill>
                <a:srgbClr val="000000"/>
              </a:solidFill>
              <a:latin typeface="Mada"/>
              <a:ea typeface="Mada"/>
              <a:cs typeface="Mada"/>
              <a:sym typeface="Mada"/>
            </a:endParaRPr>
          </a:p>
          <a:p>
            <a:pPr indent="-304800" lvl="0" marL="457200" rtl="0" algn="l">
              <a:lnSpc>
                <a:spcPct val="100000"/>
              </a:lnSpc>
              <a:spcBef>
                <a:spcPts val="0"/>
              </a:spcBef>
              <a:spcAft>
                <a:spcPts val="0"/>
              </a:spcAft>
              <a:buClr>
                <a:srgbClr val="000000"/>
              </a:buClr>
              <a:buSzPts val="1200"/>
              <a:buFont typeface="Mada"/>
              <a:buChar char="●"/>
            </a:pPr>
            <a:r>
              <a:rPr lang="ar" sz="1200">
                <a:solidFill>
                  <a:srgbClr val="000000"/>
                </a:solidFill>
                <a:latin typeface="Mada"/>
                <a:ea typeface="Mada"/>
                <a:cs typeface="Mada"/>
                <a:sym typeface="Mada"/>
              </a:rPr>
              <a:t>Platelet transfusion only if platelets &lt;10-20.</a:t>
            </a:r>
            <a:endParaRPr b="1" sz="2200">
              <a:solidFill>
                <a:srgbClr val="000000"/>
              </a:solidFill>
              <a:highlight>
                <a:srgbClr val="D0E0E3"/>
              </a:highlight>
              <a:latin typeface="Mada"/>
              <a:ea typeface="Mada"/>
              <a:cs typeface="Mada"/>
              <a:sym typeface="Mada"/>
            </a:endParaRPr>
          </a:p>
        </p:txBody>
      </p:sp>
      <p:sp>
        <p:nvSpPr>
          <p:cNvPr id="416" name="Google Shape;416;p21"/>
          <p:cNvSpPr txBox="1"/>
          <p:nvPr/>
        </p:nvSpPr>
        <p:spPr>
          <a:xfrm>
            <a:off x="239025" y="3090575"/>
            <a:ext cx="7046400" cy="12669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Clr>
                <a:srgbClr val="000000"/>
              </a:buClr>
              <a:buSzPts val="2200"/>
              <a:buFont typeface="Mada"/>
              <a:buChar char="◄"/>
            </a:pPr>
            <a:r>
              <a:rPr b="1" lang="ar" sz="2200">
                <a:highlight>
                  <a:schemeClr val="accent4"/>
                </a:highlight>
                <a:latin typeface="Mada"/>
                <a:ea typeface="Mada"/>
                <a:cs typeface="Mada"/>
                <a:sym typeface="Mada"/>
              </a:rPr>
              <a:t>Diagnosis</a:t>
            </a:r>
            <a:endParaRPr sz="1200">
              <a:latin typeface="Mada"/>
              <a:ea typeface="Mada"/>
              <a:cs typeface="Mada"/>
              <a:sym typeface="Mada"/>
            </a:endParaRPr>
          </a:p>
        </p:txBody>
      </p:sp>
      <p:sp>
        <p:nvSpPr>
          <p:cNvPr id="417" name="Google Shape;417;p21"/>
          <p:cNvSpPr/>
          <p:nvPr/>
        </p:nvSpPr>
        <p:spPr>
          <a:xfrm>
            <a:off x="7927086" y="1377473"/>
            <a:ext cx="2778408" cy="660420"/>
          </a:xfrm>
          <a:prstGeom prst="flowChartTerminator">
            <a:avLst/>
          </a:prstGeom>
          <a:noFill/>
          <a:ln cap="flat" cmpd="sng" w="9525">
            <a:solidFill>
              <a:schemeClr val="accent1"/>
            </a:solidFill>
            <a:prstDash val="lgDashDot"/>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8" name="Google Shape;418;p21"/>
          <p:cNvSpPr/>
          <p:nvPr/>
        </p:nvSpPr>
        <p:spPr>
          <a:xfrm>
            <a:off x="7801158" y="1351424"/>
            <a:ext cx="769200" cy="7125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19" name="Google Shape;419;p21"/>
          <p:cNvPicPr preferRelativeResize="0"/>
          <p:nvPr/>
        </p:nvPicPr>
        <p:blipFill>
          <a:blip r:embed="rId3">
            <a:alphaModFix/>
          </a:blip>
          <a:stretch>
            <a:fillRect/>
          </a:stretch>
        </p:blipFill>
        <p:spPr>
          <a:xfrm>
            <a:off x="7954240" y="1451332"/>
            <a:ext cx="463087" cy="512698"/>
          </a:xfrm>
          <a:prstGeom prst="rect">
            <a:avLst/>
          </a:prstGeom>
          <a:noFill/>
          <a:ln>
            <a:noFill/>
          </a:ln>
        </p:spPr>
      </p:pic>
      <p:sp>
        <p:nvSpPr>
          <p:cNvPr id="420" name="Google Shape;420;p21"/>
          <p:cNvSpPr/>
          <p:nvPr/>
        </p:nvSpPr>
        <p:spPr>
          <a:xfrm>
            <a:off x="11457374" y="1351384"/>
            <a:ext cx="2778408" cy="660420"/>
          </a:xfrm>
          <a:prstGeom prst="flowChartTerminator">
            <a:avLst/>
          </a:prstGeom>
          <a:noFill/>
          <a:ln cap="flat" cmpd="sng" w="9525">
            <a:solidFill>
              <a:schemeClr val="accent1"/>
            </a:solidFill>
            <a:prstDash val="lgDashDot"/>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1" name="Google Shape;421;p21"/>
          <p:cNvSpPr/>
          <p:nvPr/>
        </p:nvSpPr>
        <p:spPr>
          <a:xfrm>
            <a:off x="11331445" y="1325335"/>
            <a:ext cx="769200" cy="7125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2" name="Google Shape;422;p21"/>
          <p:cNvSpPr txBox="1"/>
          <p:nvPr/>
        </p:nvSpPr>
        <p:spPr>
          <a:xfrm>
            <a:off x="12100700" y="1325350"/>
            <a:ext cx="2046300" cy="660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ar" sz="1200">
                <a:solidFill>
                  <a:srgbClr val="000000"/>
                </a:solidFill>
                <a:latin typeface="Mada"/>
                <a:ea typeface="Mada"/>
                <a:cs typeface="Mada"/>
                <a:sym typeface="Mada"/>
              </a:rPr>
              <a:t>Persistent vomiting</a:t>
            </a:r>
            <a:endParaRPr sz="1200">
              <a:solidFill>
                <a:srgbClr val="000000"/>
              </a:solidFill>
              <a:latin typeface="Mada"/>
              <a:ea typeface="Mada"/>
              <a:cs typeface="Mada"/>
              <a:sym typeface="Mada"/>
            </a:endParaRPr>
          </a:p>
        </p:txBody>
      </p:sp>
      <p:pic>
        <p:nvPicPr>
          <p:cNvPr id="423" name="Google Shape;423;p21"/>
          <p:cNvPicPr preferRelativeResize="0"/>
          <p:nvPr/>
        </p:nvPicPr>
        <p:blipFill>
          <a:blip r:embed="rId4">
            <a:alphaModFix/>
          </a:blip>
          <a:stretch>
            <a:fillRect/>
          </a:stretch>
        </p:blipFill>
        <p:spPr>
          <a:xfrm>
            <a:off x="11484527" y="1399183"/>
            <a:ext cx="463087" cy="512698"/>
          </a:xfrm>
          <a:prstGeom prst="rect">
            <a:avLst/>
          </a:prstGeom>
          <a:noFill/>
          <a:ln>
            <a:noFill/>
          </a:ln>
        </p:spPr>
      </p:pic>
      <p:sp>
        <p:nvSpPr>
          <p:cNvPr id="424" name="Google Shape;424;p21"/>
          <p:cNvSpPr/>
          <p:nvPr/>
        </p:nvSpPr>
        <p:spPr>
          <a:xfrm>
            <a:off x="8066251" y="2330245"/>
            <a:ext cx="2778408" cy="660420"/>
          </a:xfrm>
          <a:prstGeom prst="flowChartTerminator">
            <a:avLst/>
          </a:prstGeom>
          <a:noFill/>
          <a:ln cap="flat" cmpd="sng" w="9525">
            <a:solidFill>
              <a:schemeClr val="accent1"/>
            </a:solidFill>
            <a:prstDash val="lgDashDot"/>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5" name="Google Shape;425;p21"/>
          <p:cNvSpPr/>
          <p:nvPr/>
        </p:nvSpPr>
        <p:spPr>
          <a:xfrm>
            <a:off x="7940322" y="2304196"/>
            <a:ext cx="769200" cy="7125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6" name="Google Shape;426;p21"/>
          <p:cNvSpPr txBox="1"/>
          <p:nvPr/>
        </p:nvSpPr>
        <p:spPr>
          <a:xfrm>
            <a:off x="8646598" y="2330245"/>
            <a:ext cx="2135100" cy="660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ar" sz="1200">
                <a:solidFill>
                  <a:srgbClr val="000000"/>
                </a:solidFill>
                <a:latin typeface="Mada"/>
                <a:ea typeface="Mada"/>
                <a:cs typeface="Mada"/>
                <a:sym typeface="Mada"/>
              </a:rPr>
              <a:t>Abrupt change from fever to hypothermia, with sweating and prostration.</a:t>
            </a:r>
            <a:endParaRPr sz="1200">
              <a:solidFill>
                <a:srgbClr val="000000"/>
              </a:solidFill>
              <a:latin typeface="Mada"/>
              <a:ea typeface="Mada"/>
              <a:cs typeface="Mada"/>
              <a:sym typeface="Mada"/>
            </a:endParaRPr>
          </a:p>
        </p:txBody>
      </p:sp>
      <p:pic>
        <p:nvPicPr>
          <p:cNvPr id="427" name="Google Shape;427;p21"/>
          <p:cNvPicPr preferRelativeResize="0"/>
          <p:nvPr/>
        </p:nvPicPr>
        <p:blipFill>
          <a:blip r:embed="rId5">
            <a:alphaModFix/>
          </a:blip>
          <a:stretch>
            <a:fillRect/>
          </a:stretch>
        </p:blipFill>
        <p:spPr>
          <a:xfrm>
            <a:off x="8093414" y="2404105"/>
            <a:ext cx="463087" cy="512698"/>
          </a:xfrm>
          <a:prstGeom prst="rect">
            <a:avLst/>
          </a:prstGeom>
          <a:noFill/>
          <a:ln>
            <a:noFill/>
          </a:ln>
        </p:spPr>
      </p:pic>
      <p:sp>
        <p:nvSpPr>
          <p:cNvPr id="428" name="Google Shape;428;p21"/>
          <p:cNvSpPr/>
          <p:nvPr/>
        </p:nvSpPr>
        <p:spPr>
          <a:xfrm>
            <a:off x="11596539" y="2330269"/>
            <a:ext cx="2778408" cy="660420"/>
          </a:xfrm>
          <a:prstGeom prst="flowChartTerminator">
            <a:avLst/>
          </a:prstGeom>
          <a:noFill/>
          <a:ln cap="flat" cmpd="sng" w="9525">
            <a:solidFill>
              <a:schemeClr val="accent1"/>
            </a:solidFill>
            <a:prstDash val="lgDashDot"/>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9" name="Google Shape;429;p21"/>
          <p:cNvSpPr/>
          <p:nvPr/>
        </p:nvSpPr>
        <p:spPr>
          <a:xfrm>
            <a:off x="11470610" y="2304220"/>
            <a:ext cx="769200" cy="7125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0" name="Google Shape;430;p21"/>
          <p:cNvSpPr txBox="1"/>
          <p:nvPr/>
        </p:nvSpPr>
        <p:spPr>
          <a:xfrm>
            <a:off x="12176886" y="2330269"/>
            <a:ext cx="2135100" cy="660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ar" sz="1200">
                <a:solidFill>
                  <a:srgbClr val="000000"/>
                </a:solidFill>
                <a:latin typeface="Mada"/>
                <a:ea typeface="Mada"/>
                <a:cs typeface="Mada"/>
                <a:sym typeface="Mada"/>
              </a:rPr>
              <a:t>Restlessness or somnolence</a:t>
            </a:r>
            <a:endParaRPr sz="1200">
              <a:solidFill>
                <a:srgbClr val="000000"/>
              </a:solidFill>
              <a:latin typeface="Mada"/>
              <a:ea typeface="Mada"/>
              <a:cs typeface="Mada"/>
              <a:sym typeface="Mada"/>
            </a:endParaRPr>
          </a:p>
        </p:txBody>
      </p:sp>
      <p:pic>
        <p:nvPicPr>
          <p:cNvPr id="431" name="Google Shape;431;p21"/>
          <p:cNvPicPr preferRelativeResize="0"/>
          <p:nvPr/>
        </p:nvPicPr>
        <p:blipFill>
          <a:blip r:embed="rId6">
            <a:alphaModFix/>
          </a:blip>
          <a:stretch>
            <a:fillRect/>
          </a:stretch>
        </p:blipFill>
        <p:spPr>
          <a:xfrm>
            <a:off x="11623652" y="2390188"/>
            <a:ext cx="463087" cy="512698"/>
          </a:xfrm>
          <a:prstGeom prst="rect">
            <a:avLst/>
          </a:prstGeom>
          <a:noFill/>
          <a:ln>
            <a:noFill/>
          </a:ln>
        </p:spPr>
      </p:pic>
      <p:sp>
        <p:nvSpPr>
          <p:cNvPr id="432" name="Google Shape;432;p21"/>
          <p:cNvSpPr txBox="1"/>
          <p:nvPr/>
        </p:nvSpPr>
        <p:spPr>
          <a:xfrm>
            <a:off x="686625" y="3906988"/>
            <a:ext cx="2778300" cy="1884000"/>
          </a:xfrm>
          <a:prstGeom prst="rect">
            <a:avLst/>
          </a:prstGeom>
          <a:noFill/>
          <a:ln cap="flat" cmpd="sng" w="19050">
            <a:solidFill>
              <a:srgbClr val="E1DCEC"/>
            </a:solidFill>
            <a:prstDash val="lgDashDot"/>
            <a:round/>
            <a:headEnd len="sm" w="sm" type="none"/>
            <a:tailEnd len="sm" w="sm" type="none"/>
          </a:ln>
        </p:spPr>
        <p:txBody>
          <a:bodyPr anchorCtr="0" anchor="ctr" bIns="121950" lIns="121950" spcFirstLastPara="1" rIns="121950" wrap="square" tIns="121950">
            <a:noAutofit/>
          </a:bodyPr>
          <a:lstStyle/>
          <a:p>
            <a:pPr indent="0" lvl="0" marL="0" rtl="0" algn="l">
              <a:lnSpc>
                <a:spcPct val="115000"/>
              </a:lnSpc>
              <a:spcBef>
                <a:spcPts val="0"/>
              </a:spcBef>
              <a:spcAft>
                <a:spcPts val="0"/>
              </a:spcAft>
              <a:buNone/>
            </a:pPr>
            <a:r>
              <a:rPr lang="ar" sz="1100">
                <a:latin typeface="Mada"/>
                <a:ea typeface="Mada"/>
                <a:cs typeface="Mada"/>
                <a:sym typeface="Mada"/>
              </a:rPr>
              <a:t>A</a:t>
            </a:r>
            <a:r>
              <a:rPr lang="ar" sz="1100">
                <a:latin typeface="Mada"/>
                <a:ea typeface="Mada"/>
                <a:cs typeface="Mada"/>
                <a:sym typeface="Mada"/>
              </a:rPr>
              <a:t>ny </a:t>
            </a:r>
            <a:r>
              <a:rPr b="1" lang="ar" sz="1100">
                <a:latin typeface="Mada"/>
                <a:ea typeface="Mada"/>
                <a:cs typeface="Mada"/>
                <a:sym typeface="Mada"/>
              </a:rPr>
              <a:t>febrile </a:t>
            </a:r>
            <a:r>
              <a:rPr lang="ar" sz="1100">
                <a:latin typeface="Mada"/>
                <a:ea typeface="Mada"/>
                <a:cs typeface="Mada"/>
                <a:sym typeface="Mada"/>
              </a:rPr>
              <a:t>individuals with </a:t>
            </a:r>
            <a:r>
              <a:rPr b="1" lang="ar" sz="1100">
                <a:latin typeface="Mada"/>
                <a:ea typeface="Mada"/>
                <a:cs typeface="Mada"/>
                <a:sym typeface="Mada"/>
              </a:rPr>
              <a:t>typical </a:t>
            </a:r>
            <a:r>
              <a:rPr lang="ar" sz="1100">
                <a:latin typeface="Mada"/>
                <a:ea typeface="Mada"/>
                <a:cs typeface="Mada"/>
                <a:sym typeface="Mada"/>
              </a:rPr>
              <a:t>clinical manifestations </a:t>
            </a:r>
            <a:r>
              <a:rPr lang="ar" sz="1100">
                <a:latin typeface="Mada"/>
                <a:ea typeface="Mada"/>
                <a:cs typeface="Mada"/>
                <a:sym typeface="Mada"/>
              </a:rPr>
              <a:t>and relevant epidemiologic exposure [residence in or</a:t>
            </a:r>
            <a:r>
              <a:rPr lang="ar" sz="1100">
                <a:solidFill>
                  <a:srgbClr val="CC0000"/>
                </a:solidFill>
                <a:latin typeface="Mada"/>
                <a:ea typeface="Mada"/>
                <a:cs typeface="Mada"/>
                <a:sym typeface="Mada"/>
              </a:rPr>
              <a:t> travel within the past two weeks </a:t>
            </a:r>
            <a:r>
              <a:rPr lang="ar" sz="1100">
                <a:latin typeface="Mada"/>
                <a:ea typeface="Mada"/>
                <a:cs typeface="Mada"/>
                <a:sym typeface="Mada"/>
              </a:rPr>
              <a:t>to an area with mosquito-borne transmission of DENV infection] </a:t>
            </a:r>
            <a:endParaRPr sz="1100">
              <a:latin typeface="Mada"/>
              <a:ea typeface="Mada"/>
              <a:cs typeface="Mada"/>
              <a:sym typeface="Mada"/>
            </a:endParaRPr>
          </a:p>
          <a:p>
            <a:pPr indent="0" lvl="0" marL="0" rtl="0" algn="l">
              <a:lnSpc>
                <a:spcPct val="115000"/>
              </a:lnSpc>
              <a:spcBef>
                <a:spcPts val="0"/>
              </a:spcBef>
              <a:spcAft>
                <a:spcPts val="0"/>
              </a:spcAft>
              <a:buNone/>
            </a:pPr>
            <a:r>
              <a:rPr lang="ar" sz="1100">
                <a:latin typeface="Mada"/>
                <a:ea typeface="Mada"/>
                <a:cs typeface="Mada"/>
                <a:sym typeface="Mada"/>
              </a:rPr>
              <a:t>Provisional diagnosis of DENV infection is usually established clinically.</a:t>
            </a:r>
            <a:endParaRPr sz="1100">
              <a:latin typeface="Mada"/>
              <a:ea typeface="Mada"/>
              <a:cs typeface="Mada"/>
              <a:sym typeface="Mada"/>
            </a:endParaRPr>
          </a:p>
        </p:txBody>
      </p:sp>
      <p:sp>
        <p:nvSpPr>
          <p:cNvPr id="433" name="Google Shape;433;p21"/>
          <p:cNvSpPr/>
          <p:nvPr/>
        </p:nvSpPr>
        <p:spPr>
          <a:xfrm>
            <a:off x="686625" y="3567675"/>
            <a:ext cx="2778300" cy="339300"/>
          </a:xfrm>
          <a:prstGeom prst="rect">
            <a:avLst/>
          </a:prstGeom>
          <a:solidFill>
            <a:srgbClr val="351C75"/>
          </a:solidFill>
          <a:ln>
            <a:noFill/>
          </a:ln>
          <a:effectLst>
            <a:outerShdw blurRad="57150" rotWithShape="0" algn="bl" dir="5400000" dist="19050">
              <a:srgbClr val="000000">
                <a:alpha val="24000"/>
              </a:srgbClr>
            </a:outerShdw>
          </a:effectLst>
        </p:spPr>
        <p:txBody>
          <a:bodyPr anchorCtr="0" anchor="ctr" bIns="91425" lIns="91425" spcFirstLastPara="1" rIns="91425" wrap="square" tIns="91425">
            <a:noAutofit/>
          </a:bodyPr>
          <a:lstStyle/>
          <a:p>
            <a:pPr indent="0" lvl="0" marL="0" rtl="0" algn="ctr">
              <a:spcBef>
                <a:spcPts val="0"/>
              </a:spcBef>
              <a:spcAft>
                <a:spcPts val="0"/>
              </a:spcAft>
              <a:buClr>
                <a:srgbClr val="000000"/>
              </a:buClr>
              <a:buSzPts val="1100"/>
              <a:buFont typeface="Arial"/>
              <a:buNone/>
            </a:pPr>
            <a:r>
              <a:rPr b="1" lang="ar">
                <a:solidFill>
                  <a:srgbClr val="FFFFFF"/>
                </a:solidFill>
                <a:latin typeface="Mada"/>
                <a:ea typeface="Mada"/>
                <a:cs typeface="Mada"/>
                <a:sym typeface="Mada"/>
              </a:rPr>
              <a:t>Who to suspect?</a:t>
            </a:r>
            <a:endParaRPr b="1">
              <a:solidFill>
                <a:srgbClr val="FFFFFF"/>
              </a:solidFill>
              <a:latin typeface="Mada"/>
              <a:ea typeface="Mada"/>
              <a:cs typeface="Mada"/>
              <a:sym typeface="Mada"/>
            </a:endParaRPr>
          </a:p>
        </p:txBody>
      </p:sp>
      <p:sp>
        <p:nvSpPr>
          <p:cNvPr id="434" name="Google Shape;434;p21"/>
          <p:cNvSpPr txBox="1"/>
          <p:nvPr/>
        </p:nvSpPr>
        <p:spPr>
          <a:xfrm>
            <a:off x="4202475" y="3906875"/>
            <a:ext cx="2730900" cy="1884000"/>
          </a:xfrm>
          <a:prstGeom prst="rect">
            <a:avLst/>
          </a:prstGeom>
          <a:noFill/>
          <a:ln cap="flat" cmpd="sng" w="19050">
            <a:solidFill>
              <a:srgbClr val="E1DCEC"/>
            </a:solidFill>
            <a:prstDash val="lgDashDot"/>
            <a:round/>
            <a:headEnd len="sm" w="sm" type="none"/>
            <a:tailEnd len="sm" w="sm" type="none"/>
          </a:ln>
        </p:spPr>
        <p:txBody>
          <a:bodyPr anchorCtr="0" anchor="ctr" bIns="121950" lIns="121950" spcFirstLastPara="1" rIns="121950" wrap="square" tIns="121950">
            <a:noAutofit/>
          </a:bodyPr>
          <a:lstStyle/>
          <a:p>
            <a:pPr indent="-298450" lvl="0" marL="457200" rtl="0" algn="l">
              <a:lnSpc>
                <a:spcPct val="115000"/>
              </a:lnSpc>
              <a:spcBef>
                <a:spcPts val="0"/>
              </a:spcBef>
              <a:spcAft>
                <a:spcPts val="0"/>
              </a:spcAft>
              <a:buSzPts val="1100"/>
              <a:buFont typeface="Mada"/>
              <a:buChar char="●"/>
            </a:pPr>
            <a:r>
              <a:rPr b="1" lang="ar" sz="1100">
                <a:solidFill>
                  <a:srgbClr val="CC0000"/>
                </a:solidFill>
                <a:latin typeface="Mada"/>
                <a:ea typeface="Mada"/>
                <a:cs typeface="Mada"/>
                <a:sym typeface="Mada"/>
              </a:rPr>
              <a:t>RT-PCR</a:t>
            </a:r>
            <a:r>
              <a:rPr b="1" baseline="30000" lang="ar" sz="1100">
                <a:solidFill>
                  <a:srgbClr val="6AA84F"/>
                </a:solidFill>
                <a:latin typeface="Mada"/>
                <a:ea typeface="Mada"/>
                <a:cs typeface="Mada"/>
                <a:sym typeface="Mada"/>
              </a:rPr>
              <a:t>1</a:t>
            </a:r>
            <a:r>
              <a:rPr b="1" lang="ar" sz="1100">
                <a:solidFill>
                  <a:srgbClr val="CC0000"/>
                </a:solidFill>
                <a:latin typeface="Mada"/>
                <a:ea typeface="Mada"/>
                <a:cs typeface="Mada"/>
                <a:sym typeface="Mada"/>
              </a:rPr>
              <a:t>: </a:t>
            </a:r>
            <a:r>
              <a:rPr lang="ar" sz="1100">
                <a:latin typeface="Mada"/>
                <a:ea typeface="Mada"/>
                <a:cs typeface="Mada"/>
                <a:sym typeface="Mada"/>
              </a:rPr>
              <a:t> Detection of viral nucleic acid BY reverse-transcriptase polymerase assay,</a:t>
            </a:r>
            <a:endParaRPr sz="1100">
              <a:latin typeface="Mada"/>
              <a:ea typeface="Mada"/>
              <a:cs typeface="Mada"/>
              <a:sym typeface="Mada"/>
            </a:endParaRPr>
          </a:p>
          <a:p>
            <a:pPr indent="-298450" lvl="0" marL="457200" rtl="0" algn="l">
              <a:lnSpc>
                <a:spcPct val="115000"/>
              </a:lnSpc>
              <a:spcBef>
                <a:spcPts val="0"/>
              </a:spcBef>
              <a:spcAft>
                <a:spcPts val="0"/>
              </a:spcAft>
              <a:buSzPts val="1100"/>
              <a:buFont typeface="Mada"/>
              <a:buChar char="●"/>
            </a:pPr>
            <a:r>
              <a:rPr lang="ar" sz="1100">
                <a:latin typeface="Mada"/>
                <a:ea typeface="Mada"/>
                <a:cs typeface="Mada"/>
                <a:sym typeface="Mada"/>
              </a:rPr>
              <a:t>Detection of viral antigen has</a:t>
            </a:r>
            <a:r>
              <a:rPr b="1" lang="ar" sz="1100">
                <a:latin typeface="Mada"/>
                <a:ea typeface="Mada"/>
                <a:cs typeface="Mada"/>
                <a:sym typeface="Mada"/>
              </a:rPr>
              <a:t> high specificity</a:t>
            </a:r>
            <a:r>
              <a:rPr b="1" lang="ar" sz="1100">
                <a:latin typeface="Mada"/>
                <a:ea typeface="Mada"/>
                <a:cs typeface="Mada"/>
                <a:sym typeface="Mada"/>
              </a:rPr>
              <a:t> </a:t>
            </a:r>
            <a:r>
              <a:rPr lang="ar" sz="1100">
                <a:latin typeface="Mada"/>
                <a:ea typeface="Mada"/>
                <a:cs typeface="Mada"/>
                <a:sym typeface="Mada"/>
              </a:rPr>
              <a:t>but is more labor intensive and costly.                         </a:t>
            </a:r>
            <a:endParaRPr sz="1100">
              <a:latin typeface="Mada"/>
              <a:ea typeface="Mada"/>
              <a:cs typeface="Mada"/>
              <a:sym typeface="Mada"/>
            </a:endParaRPr>
          </a:p>
          <a:p>
            <a:pPr indent="-298450" lvl="0" marL="457200" rtl="0" algn="l">
              <a:lnSpc>
                <a:spcPct val="115000"/>
              </a:lnSpc>
              <a:spcBef>
                <a:spcPts val="0"/>
              </a:spcBef>
              <a:spcAft>
                <a:spcPts val="0"/>
              </a:spcAft>
              <a:buSzPts val="1100"/>
              <a:buFont typeface="Mada"/>
              <a:buChar char="●"/>
            </a:pPr>
            <a:r>
              <a:rPr b="1" lang="ar" sz="1100">
                <a:latin typeface="Mada"/>
                <a:ea typeface="Mada"/>
                <a:cs typeface="Mada"/>
                <a:sym typeface="Mada"/>
              </a:rPr>
              <a:t>Serology test: </a:t>
            </a:r>
            <a:r>
              <a:rPr lang="ar" sz="1100">
                <a:latin typeface="Mada"/>
                <a:ea typeface="Mada"/>
                <a:cs typeface="Mada"/>
                <a:sym typeface="Mada"/>
              </a:rPr>
              <a:t>to detect presence of  Immunoglobulin : IgM or IgG. (unreliable in vaccinated patient)</a:t>
            </a:r>
            <a:endParaRPr sz="1100">
              <a:latin typeface="Mada"/>
              <a:ea typeface="Mada"/>
              <a:cs typeface="Mada"/>
              <a:sym typeface="Mada"/>
            </a:endParaRPr>
          </a:p>
        </p:txBody>
      </p:sp>
      <p:sp>
        <p:nvSpPr>
          <p:cNvPr id="435" name="Google Shape;435;p21"/>
          <p:cNvSpPr/>
          <p:nvPr/>
        </p:nvSpPr>
        <p:spPr>
          <a:xfrm>
            <a:off x="4202475" y="3567675"/>
            <a:ext cx="2730900" cy="339300"/>
          </a:xfrm>
          <a:prstGeom prst="rect">
            <a:avLst/>
          </a:prstGeom>
          <a:solidFill>
            <a:srgbClr val="351C75"/>
          </a:solidFill>
          <a:ln>
            <a:noFill/>
          </a:ln>
          <a:effectLst>
            <a:outerShdw blurRad="57150" rotWithShape="0" algn="bl" dir="5400000" dist="19050">
              <a:srgbClr val="000000">
                <a:alpha val="24000"/>
              </a:srgbClr>
            </a:outerShdw>
          </a:effectLst>
        </p:spPr>
        <p:txBody>
          <a:bodyPr anchorCtr="0" anchor="ctr" bIns="91425" lIns="91425" spcFirstLastPara="1" rIns="91425" wrap="square" tIns="91425">
            <a:noAutofit/>
          </a:bodyPr>
          <a:lstStyle/>
          <a:p>
            <a:pPr indent="0" lvl="0" marL="0" rtl="0" algn="ctr">
              <a:spcBef>
                <a:spcPts val="0"/>
              </a:spcBef>
              <a:spcAft>
                <a:spcPts val="0"/>
              </a:spcAft>
              <a:buClr>
                <a:srgbClr val="000000"/>
              </a:buClr>
              <a:buSzPts val="1100"/>
              <a:buFont typeface="Arial"/>
              <a:buNone/>
            </a:pPr>
            <a:r>
              <a:rPr b="1" lang="ar">
                <a:solidFill>
                  <a:srgbClr val="FFFFFF"/>
                </a:solidFill>
                <a:latin typeface="Mada"/>
                <a:ea typeface="Mada"/>
                <a:cs typeface="Mada"/>
                <a:sym typeface="Mada"/>
              </a:rPr>
              <a:t>Definite tests</a:t>
            </a:r>
            <a:endParaRPr b="1">
              <a:solidFill>
                <a:srgbClr val="FFFFFF"/>
              </a:solidFill>
              <a:latin typeface="Mada"/>
              <a:ea typeface="Mada"/>
              <a:cs typeface="Mada"/>
              <a:sym typeface="Mada"/>
            </a:endParaRPr>
          </a:p>
        </p:txBody>
      </p:sp>
      <p:sp>
        <p:nvSpPr>
          <p:cNvPr id="436" name="Google Shape;436;p21"/>
          <p:cNvSpPr txBox="1"/>
          <p:nvPr/>
        </p:nvSpPr>
        <p:spPr>
          <a:xfrm>
            <a:off x="48275" y="9874400"/>
            <a:ext cx="7560000" cy="51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ar" sz="900">
                <a:solidFill>
                  <a:srgbClr val="6AA84F"/>
                </a:solidFill>
                <a:latin typeface="Mada"/>
                <a:ea typeface="Mada"/>
                <a:cs typeface="Mada"/>
                <a:sym typeface="Mada"/>
              </a:rPr>
              <a:t>1-  If you have the resources you should go with the highest evidence which is PCR, in poor countries if they suspect a dengue fever case based on the clinical features discussed before they will treat accordingly</a:t>
            </a:r>
            <a:endParaRPr sz="900">
              <a:solidFill>
                <a:srgbClr val="6AA84F"/>
              </a:solidFill>
              <a:latin typeface="Mada"/>
              <a:ea typeface="Mada"/>
              <a:cs typeface="Mada"/>
              <a:sym typeface="Mada"/>
            </a:endParaRPr>
          </a:p>
          <a:p>
            <a:pPr indent="0" lvl="0" marL="0" rtl="0" algn="l">
              <a:spcBef>
                <a:spcPts val="0"/>
              </a:spcBef>
              <a:spcAft>
                <a:spcPts val="0"/>
              </a:spcAft>
              <a:buNone/>
            </a:pPr>
            <a:r>
              <a:rPr lang="ar" sz="900">
                <a:solidFill>
                  <a:srgbClr val="1C4587"/>
                </a:solidFill>
                <a:latin typeface="Mada"/>
                <a:ea typeface="Mada"/>
                <a:cs typeface="Mada"/>
                <a:sym typeface="Mada"/>
              </a:rPr>
              <a:t>2</a:t>
            </a:r>
            <a:r>
              <a:rPr lang="ar" sz="900">
                <a:solidFill>
                  <a:srgbClr val="1C4587"/>
                </a:solidFill>
                <a:latin typeface="Mada"/>
                <a:ea typeface="Mada"/>
                <a:cs typeface="Mada"/>
                <a:sym typeface="Mada"/>
              </a:rPr>
              <a:t>- A rare type of hepatic encephalopathy that is associated with aspirin use for viral illness in children &lt; 19 years. To memorize the symptoms of Reye syndrome, remember that “It’s never Rainy (Reye) in </a:t>
            </a:r>
            <a:r>
              <a:rPr b="1" lang="ar" sz="900">
                <a:solidFill>
                  <a:srgbClr val="FF0000"/>
                </a:solidFill>
                <a:latin typeface="Mada"/>
                <a:ea typeface="Mada"/>
                <a:cs typeface="Mada"/>
                <a:sym typeface="Mada"/>
              </a:rPr>
              <a:t>C</a:t>
            </a:r>
            <a:r>
              <a:rPr b="1" lang="ar" sz="900">
                <a:solidFill>
                  <a:srgbClr val="FF9900"/>
                </a:solidFill>
                <a:latin typeface="Mada"/>
                <a:ea typeface="Mada"/>
                <a:cs typeface="Mada"/>
                <a:sym typeface="Mada"/>
              </a:rPr>
              <a:t>H</a:t>
            </a:r>
            <a:r>
              <a:rPr b="1" lang="ar" sz="900">
                <a:solidFill>
                  <a:srgbClr val="6AA84F"/>
                </a:solidFill>
                <a:latin typeface="Mada"/>
                <a:ea typeface="Mada"/>
                <a:cs typeface="Mada"/>
                <a:sym typeface="Mada"/>
              </a:rPr>
              <a:t>I</a:t>
            </a:r>
            <a:r>
              <a:rPr b="1" lang="ar" sz="900">
                <a:solidFill>
                  <a:srgbClr val="0000FF"/>
                </a:solidFill>
                <a:latin typeface="Mada"/>
                <a:ea typeface="Mada"/>
                <a:cs typeface="Mada"/>
                <a:sym typeface="Mada"/>
              </a:rPr>
              <a:t>L</a:t>
            </a:r>
            <a:r>
              <a:rPr b="1" lang="ar" sz="900">
                <a:solidFill>
                  <a:srgbClr val="FF00FF"/>
                </a:solidFill>
                <a:latin typeface="Mada"/>
                <a:ea typeface="Mada"/>
                <a:cs typeface="Mada"/>
                <a:sym typeface="Mada"/>
              </a:rPr>
              <a:t>E</a:t>
            </a:r>
            <a:r>
              <a:rPr lang="ar" sz="900">
                <a:solidFill>
                  <a:srgbClr val="1C4587"/>
                </a:solidFill>
                <a:latin typeface="Mada"/>
                <a:ea typeface="Mada"/>
                <a:cs typeface="Mada"/>
                <a:sym typeface="Mada"/>
              </a:rPr>
              <a:t>”: </a:t>
            </a:r>
            <a:r>
              <a:rPr b="1" lang="ar" sz="900">
                <a:solidFill>
                  <a:srgbClr val="FF0000"/>
                </a:solidFill>
                <a:latin typeface="Mada"/>
                <a:ea typeface="Mada"/>
                <a:cs typeface="Mada"/>
                <a:sym typeface="Mada"/>
              </a:rPr>
              <a:t>C</a:t>
            </a:r>
            <a:r>
              <a:rPr lang="ar" sz="900">
                <a:solidFill>
                  <a:srgbClr val="1C4587"/>
                </a:solidFill>
                <a:latin typeface="Mada"/>
                <a:ea typeface="Mada"/>
                <a:cs typeface="Mada"/>
                <a:sym typeface="Mada"/>
              </a:rPr>
              <a:t>oma, </a:t>
            </a:r>
            <a:r>
              <a:rPr b="1" lang="ar" sz="900">
                <a:solidFill>
                  <a:srgbClr val="FF9900"/>
                </a:solidFill>
                <a:latin typeface="Mada"/>
                <a:ea typeface="Mada"/>
                <a:cs typeface="Mada"/>
                <a:sym typeface="Mada"/>
              </a:rPr>
              <a:t>H</a:t>
            </a:r>
            <a:r>
              <a:rPr lang="ar" sz="900">
                <a:solidFill>
                  <a:srgbClr val="1C4587"/>
                </a:solidFill>
                <a:latin typeface="Mada"/>
                <a:ea typeface="Mada"/>
                <a:cs typeface="Mada"/>
                <a:sym typeface="Mada"/>
              </a:rPr>
              <a:t>epatomegaly/</a:t>
            </a:r>
            <a:r>
              <a:rPr b="1" lang="ar" sz="900">
                <a:solidFill>
                  <a:srgbClr val="FF9900"/>
                </a:solidFill>
                <a:latin typeface="Mada"/>
                <a:ea typeface="Mada"/>
                <a:cs typeface="Mada"/>
                <a:sym typeface="Mada"/>
              </a:rPr>
              <a:t>H</a:t>
            </a:r>
            <a:r>
              <a:rPr lang="ar" sz="900">
                <a:solidFill>
                  <a:srgbClr val="1C4587"/>
                </a:solidFill>
                <a:latin typeface="Mada"/>
                <a:ea typeface="Mada"/>
                <a:cs typeface="Mada"/>
                <a:sym typeface="Mada"/>
              </a:rPr>
              <a:t>ypoglycemia, history of viral </a:t>
            </a:r>
            <a:r>
              <a:rPr b="1" lang="ar" sz="900">
                <a:solidFill>
                  <a:srgbClr val="93C47D"/>
                </a:solidFill>
                <a:latin typeface="Mada"/>
                <a:ea typeface="Mada"/>
                <a:cs typeface="Mada"/>
                <a:sym typeface="Mada"/>
              </a:rPr>
              <a:t>I</a:t>
            </a:r>
            <a:r>
              <a:rPr lang="ar" sz="900">
                <a:solidFill>
                  <a:srgbClr val="1C4587"/>
                </a:solidFill>
                <a:latin typeface="Mada"/>
                <a:ea typeface="Mada"/>
                <a:cs typeface="Mada"/>
                <a:sym typeface="Mada"/>
              </a:rPr>
              <a:t>nfection,</a:t>
            </a:r>
            <a:r>
              <a:rPr b="1" lang="ar" sz="900">
                <a:solidFill>
                  <a:srgbClr val="0000FF"/>
                </a:solidFill>
                <a:latin typeface="Mada"/>
                <a:ea typeface="Mada"/>
                <a:cs typeface="Mada"/>
                <a:sym typeface="Mada"/>
              </a:rPr>
              <a:t> L</a:t>
            </a:r>
            <a:r>
              <a:rPr lang="ar" sz="900">
                <a:solidFill>
                  <a:srgbClr val="1C4587"/>
                </a:solidFill>
                <a:latin typeface="Mada"/>
                <a:ea typeface="Mada"/>
                <a:cs typeface="Mada"/>
                <a:sym typeface="Mada"/>
              </a:rPr>
              <a:t>iver failure, </a:t>
            </a:r>
            <a:r>
              <a:rPr b="1" lang="ar" sz="900">
                <a:solidFill>
                  <a:srgbClr val="FF00FF"/>
                </a:solidFill>
                <a:latin typeface="Mada"/>
                <a:ea typeface="Mada"/>
                <a:cs typeface="Mada"/>
                <a:sym typeface="Mada"/>
              </a:rPr>
              <a:t>E</a:t>
            </a:r>
            <a:r>
              <a:rPr lang="ar" sz="900">
                <a:solidFill>
                  <a:srgbClr val="1C4587"/>
                </a:solidFill>
                <a:latin typeface="Mada"/>
                <a:ea typeface="Mada"/>
                <a:cs typeface="Mada"/>
                <a:sym typeface="Mada"/>
              </a:rPr>
              <a:t>ncephalopathy.</a:t>
            </a:r>
            <a:endParaRPr sz="900">
              <a:solidFill>
                <a:srgbClr val="1C4587"/>
              </a:solidFill>
              <a:latin typeface="Mada"/>
              <a:ea typeface="Mada"/>
              <a:cs typeface="Mada"/>
              <a:sym typeface="Mada"/>
            </a:endParaRPr>
          </a:p>
        </p:txBody>
      </p:sp>
      <p:pic>
        <p:nvPicPr>
          <p:cNvPr id="437" name="Google Shape;437;p21"/>
          <p:cNvPicPr preferRelativeResize="0"/>
          <p:nvPr/>
        </p:nvPicPr>
        <p:blipFill>
          <a:blip r:embed="rId7">
            <a:alphaModFix/>
          </a:blip>
          <a:stretch>
            <a:fillRect/>
          </a:stretch>
        </p:blipFill>
        <p:spPr>
          <a:xfrm>
            <a:off x="2819225" y="3208370"/>
            <a:ext cx="769200" cy="769200"/>
          </a:xfrm>
          <a:prstGeom prst="rect">
            <a:avLst/>
          </a:prstGeom>
          <a:noFill/>
          <a:ln>
            <a:noFill/>
          </a:ln>
        </p:spPr>
      </p:pic>
      <p:pic>
        <p:nvPicPr>
          <p:cNvPr id="438" name="Google Shape;438;p21"/>
          <p:cNvPicPr preferRelativeResize="0"/>
          <p:nvPr/>
        </p:nvPicPr>
        <p:blipFill>
          <a:blip r:embed="rId8">
            <a:alphaModFix/>
          </a:blip>
          <a:stretch>
            <a:fillRect/>
          </a:stretch>
        </p:blipFill>
        <p:spPr>
          <a:xfrm>
            <a:off x="6591450" y="3208388"/>
            <a:ext cx="769200" cy="769200"/>
          </a:xfrm>
          <a:prstGeom prst="rect">
            <a:avLst/>
          </a:prstGeom>
          <a:noFill/>
          <a:ln>
            <a:noFill/>
          </a:ln>
          <a:effectLst>
            <a:outerShdw blurRad="57150" rotWithShape="0" algn="bl" dir="5400000" dist="19050">
              <a:srgbClr val="000000">
                <a:alpha val="24000"/>
              </a:srgbClr>
            </a:outerShdw>
          </a:effectLst>
        </p:spPr>
      </p:pic>
      <p:sp>
        <p:nvSpPr>
          <p:cNvPr id="439" name="Google Shape;439;p21"/>
          <p:cNvSpPr/>
          <p:nvPr/>
        </p:nvSpPr>
        <p:spPr>
          <a:xfrm rot="-2700000">
            <a:off x="8173863" y="1601486"/>
            <a:ext cx="23759" cy="22910"/>
          </a:xfrm>
          <a:prstGeom prst="ellipse">
            <a:avLst/>
          </a:prstGeom>
          <a:solidFill>
            <a:srgbClr val="FF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0" name="Google Shape;440;p21"/>
          <p:cNvSpPr/>
          <p:nvPr/>
        </p:nvSpPr>
        <p:spPr>
          <a:xfrm rot="-2700000">
            <a:off x="8303276" y="2606186"/>
            <a:ext cx="28850" cy="27577"/>
          </a:xfrm>
          <a:prstGeom prst="ellipse">
            <a:avLst/>
          </a:prstGeom>
          <a:solidFill>
            <a:srgbClr val="FF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1" name="Google Shape;441;p21"/>
          <p:cNvSpPr/>
          <p:nvPr/>
        </p:nvSpPr>
        <p:spPr>
          <a:xfrm rot="-2700000">
            <a:off x="11843316" y="2581301"/>
            <a:ext cx="23759" cy="22910"/>
          </a:xfrm>
          <a:prstGeom prst="ellipse">
            <a:avLst/>
          </a:prstGeom>
          <a:solidFill>
            <a:srgbClr val="FF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2" name="Google Shape;442;p21"/>
          <p:cNvSpPr/>
          <p:nvPr/>
        </p:nvSpPr>
        <p:spPr>
          <a:xfrm rot="-2700000">
            <a:off x="11694204" y="1638689"/>
            <a:ext cx="43699" cy="42426"/>
          </a:xfrm>
          <a:prstGeom prst="ellipse">
            <a:avLst/>
          </a:prstGeom>
          <a:solidFill>
            <a:srgbClr val="FF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3" name="Google Shape;443;p21"/>
          <p:cNvSpPr txBox="1"/>
          <p:nvPr/>
        </p:nvSpPr>
        <p:spPr>
          <a:xfrm>
            <a:off x="546100" y="2005399"/>
            <a:ext cx="1707000" cy="987600"/>
          </a:xfrm>
          <a:prstGeom prst="rect">
            <a:avLst/>
          </a:prstGeom>
          <a:noFill/>
          <a:ln cap="flat" cmpd="sng" w="9525">
            <a:solidFill>
              <a:schemeClr val="accent2"/>
            </a:solidFill>
            <a:prstDash val="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ar" sz="1000">
                <a:latin typeface="Mada"/>
                <a:ea typeface="Mada"/>
                <a:cs typeface="Mada"/>
                <a:sym typeface="Mada"/>
              </a:rPr>
              <a:t>Cold, clammy skin and restlessness.</a:t>
            </a:r>
            <a:endParaRPr b="1" sz="1000">
              <a:latin typeface="Mada"/>
              <a:ea typeface="Mada"/>
              <a:cs typeface="Mada"/>
              <a:sym typeface="Mada"/>
            </a:endParaRPr>
          </a:p>
        </p:txBody>
      </p:sp>
      <p:sp>
        <p:nvSpPr>
          <p:cNvPr id="444" name="Google Shape;444;p21"/>
          <p:cNvSpPr txBox="1"/>
          <p:nvPr/>
        </p:nvSpPr>
        <p:spPr>
          <a:xfrm>
            <a:off x="2735300" y="2005399"/>
            <a:ext cx="1707000" cy="987600"/>
          </a:xfrm>
          <a:prstGeom prst="rect">
            <a:avLst/>
          </a:prstGeom>
          <a:noFill/>
          <a:ln cap="flat" cmpd="sng" w="9525">
            <a:solidFill>
              <a:schemeClr val="accent2"/>
            </a:solidFill>
            <a:prstDash val="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ar" sz="1000">
                <a:latin typeface="Mada"/>
                <a:ea typeface="Mada"/>
                <a:cs typeface="Mada"/>
                <a:sym typeface="Mada"/>
              </a:rPr>
              <a:t>Narrowing pulse pressure or hypotension</a:t>
            </a:r>
            <a:endParaRPr b="1" sz="1000">
              <a:latin typeface="Mada"/>
              <a:ea typeface="Mada"/>
              <a:cs typeface="Mada"/>
              <a:sym typeface="Mada"/>
            </a:endParaRPr>
          </a:p>
        </p:txBody>
      </p:sp>
      <p:sp>
        <p:nvSpPr>
          <p:cNvPr id="445" name="Google Shape;445;p21"/>
          <p:cNvSpPr txBox="1"/>
          <p:nvPr/>
        </p:nvSpPr>
        <p:spPr>
          <a:xfrm>
            <a:off x="4907350" y="2005399"/>
            <a:ext cx="1707000" cy="987600"/>
          </a:xfrm>
          <a:prstGeom prst="rect">
            <a:avLst/>
          </a:prstGeom>
          <a:noFill/>
          <a:ln cap="flat" cmpd="sng" w="9525">
            <a:solidFill>
              <a:schemeClr val="accent2"/>
            </a:solidFill>
            <a:prstDash val="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ar" sz="1000">
                <a:latin typeface="Mada"/>
                <a:ea typeface="Mada"/>
                <a:cs typeface="Mada"/>
                <a:sym typeface="Mada"/>
              </a:rPr>
              <a:t>Rapid and weak pulse.</a:t>
            </a:r>
            <a:endParaRPr b="1" sz="1000">
              <a:latin typeface="Mada"/>
              <a:ea typeface="Mada"/>
              <a:cs typeface="Mada"/>
              <a:sym typeface="Mada"/>
            </a:endParaRPr>
          </a:p>
        </p:txBody>
      </p:sp>
      <p:sp>
        <p:nvSpPr>
          <p:cNvPr id="446" name="Google Shape;446;p21"/>
          <p:cNvSpPr/>
          <p:nvPr/>
        </p:nvSpPr>
        <p:spPr>
          <a:xfrm rot="10800000">
            <a:off x="1076245" y="1510874"/>
            <a:ext cx="670987" cy="714812"/>
          </a:xfrm>
          <a:custGeom>
            <a:rect b="b" l="l" r="r" t="t"/>
            <a:pathLst>
              <a:path extrusionOk="0" h="22743" w="14910">
                <a:moveTo>
                  <a:pt x="7449" y="0"/>
                </a:moveTo>
                <a:cubicBezTo>
                  <a:pt x="7363" y="0"/>
                  <a:pt x="7277" y="40"/>
                  <a:pt x="7219" y="121"/>
                </a:cubicBezTo>
                <a:lnTo>
                  <a:pt x="4981" y="3220"/>
                </a:lnTo>
                <a:lnTo>
                  <a:pt x="1079" y="3220"/>
                </a:lnTo>
                <a:cubicBezTo>
                  <a:pt x="482" y="3220"/>
                  <a:pt x="0" y="3702"/>
                  <a:pt x="0" y="4298"/>
                </a:cubicBezTo>
                <a:lnTo>
                  <a:pt x="0" y="21652"/>
                </a:lnTo>
                <a:cubicBezTo>
                  <a:pt x="0" y="22249"/>
                  <a:pt x="482" y="22742"/>
                  <a:pt x="1079" y="22742"/>
                </a:cubicBezTo>
                <a:lnTo>
                  <a:pt x="13830" y="22742"/>
                </a:lnTo>
                <a:cubicBezTo>
                  <a:pt x="14427" y="22742"/>
                  <a:pt x="14909" y="22249"/>
                  <a:pt x="14909" y="21652"/>
                </a:cubicBezTo>
                <a:lnTo>
                  <a:pt x="14909" y="4298"/>
                </a:lnTo>
                <a:cubicBezTo>
                  <a:pt x="14909" y="3708"/>
                  <a:pt x="14438" y="3219"/>
                  <a:pt x="13851" y="3219"/>
                </a:cubicBezTo>
                <a:cubicBezTo>
                  <a:pt x="13844" y="3219"/>
                  <a:pt x="13837" y="3219"/>
                  <a:pt x="13830" y="3220"/>
                </a:cubicBezTo>
                <a:lnTo>
                  <a:pt x="9916" y="3220"/>
                </a:lnTo>
                <a:lnTo>
                  <a:pt x="7678" y="121"/>
                </a:lnTo>
                <a:cubicBezTo>
                  <a:pt x="7621" y="40"/>
                  <a:pt x="7535" y="0"/>
                  <a:pt x="7449"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FFFFFF"/>
              </a:solidFill>
            </a:endParaRPr>
          </a:p>
        </p:txBody>
      </p:sp>
      <p:sp>
        <p:nvSpPr>
          <p:cNvPr id="447" name="Google Shape;447;p21"/>
          <p:cNvSpPr/>
          <p:nvPr/>
        </p:nvSpPr>
        <p:spPr>
          <a:xfrm rot="10800000">
            <a:off x="5393003" y="1511632"/>
            <a:ext cx="667558" cy="713220"/>
          </a:xfrm>
          <a:custGeom>
            <a:rect b="b" l="l" r="r" t="t"/>
            <a:pathLst>
              <a:path extrusionOk="0" h="22743" w="14910">
                <a:moveTo>
                  <a:pt x="7449" y="0"/>
                </a:moveTo>
                <a:cubicBezTo>
                  <a:pt x="7363" y="0"/>
                  <a:pt x="7277" y="40"/>
                  <a:pt x="7219" y="121"/>
                </a:cubicBezTo>
                <a:lnTo>
                  <a:pt x="4981" y="3220"/>
                </a:lnTo>
                <a:lnTo>
                  <a:pt x="1079" y="3220"/>
                </a:lnTo>
                <a:cubicBezTo>
                  <a:pt x="482" y="3220"/>
                  <a:pt x="0" y="3702"/>
                  <a:pt x="0" y="4298"/>
                </a:cubicBezTo>
                <a:lnTo>
                  <a:pt x="0" y="21652"/>
                </a:lnTo>
                <a:cubicBezTo>
                  <a:pt x="0" y="22249"/>
                  <a:pt x="482" y="22742"/>
                  <a:pt x="1079" y="22742"/>
                </a:cubicBezTo>
                <a:lnTo>
                  <a:pt x="13830" y="22742"/>
                </a:lnTo>
                <a:cubicBezTo>
                  <a:pt x="14427" y="22742"/>
                  <a:pt x="14909" y="22249"/>
                  <a:pt x="14909" y="21652"/>
                </a:cubicBezTo>
                <a:lnTo>
                  <a:pt x="14909" y="4298"/>
                </a:lnTo>
                <a:cubicBezTo>
                  <a:pt x="14909" y="3708"/>
                  <a:pt x="14438" y="3219"/>
                  <a:pt x="13851" y="3219"/>
                </a:cubicBezTo>
                <a:cubicBezTo>
                  <a:pt x="13844" y="3219"/>
                  <a:pt x="13837" y="3219"/>
                  <a:pt x="13830" y="3220"/>
                </a:cubicBezTo>
                <a:lnTo>
                  <a:pt x="9916" y="3220"/>
                </a:lnTo>
                <a:lnTo>
                  <a:pt x="7678" y="121"/>
                </a:lnTo>
                <a:cubicBezTo>
                  <a:pt x="7621" y="40"/>
                  <a:pt x="7535" y="0"/>
                  <a:pt x="7449"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FFFFFF"/>
              </a:solidFill>
            </a:endParaRPr>
          </a:p>
        </p:txBody>
      </p:sp>
      <p:grpSp>
        <p:nvGrpSpPr>
          <p:cNvPr id="448" name="Google Shape;448;p21"/>
          <p:cNvGrpSpPr/>
          <p:nvPr/>
        </p:nvGrpSpPr>
        <p:grpSpPr>
          <a:xfrm>
            <a:off x="3246454" y="1511670"/>
            <a:ext cx="667545" cy="713195"/>
            <a:chOff x="4205177" y="2165800"/>
            <a:chExt cx="733647" cy="811925"/>
          </a:xfrm>
        </p:grpSpPr>
        <p:sp>
          <p:nvSpPr>
            <p:cNvPr id="449" name="Google Shape;449;p21"/>
            <p:cNvSpPr/>
            <p:nvPr/>
          </p:nvSpPr>
          <p:spPr>
            <a:xfrm rot="10800000">
              <a:off x="4205177" y="2165800"/>
              <a:ext cx="733647" cy="811925"/>
            </a:xfrm>
            <a:custGeom>
              <a:rect b="b" l="l" r="r" t="t"/>
              <a:pathLst>
                <a:path extrusionOk="0" h="22743" w="14910">
                  <a:moveTo>
                    <a:pt x="7449" y="0"/>
                  </a:moveTo>
                  <a:cubicBezTo>
                    <a:pt x="7363" y="0"/>
                    <a:pt x="7277" y="40"/>
                    <a:pt x="7219" y="121"/>
                  </a:cubicBezTo>
                  <a:lnTo>
                    <a:pt x="4981" y="3220"/>
                  </a:lnTo>
                  <a:lnTo>
                    <a:pt x="1079" y="3220"/>
                  </a:lnTo>
                  <a:cubicBezTo>
                    <a:pt x="482" y="3220"/>
                    <a:pt x="0" y="3702"/>
                    <a:pt x="0" y="4298"/>
                  </a:cubicBezTo>
                  <a:lnTo>
                    <a:pt x="0" y="21652"/>
                  </a:lnTo>
                  <a:cubicBezTo>
                    <a:pt x="0" y="22249"/>
                    <a:pt x="482" y="22742"/>
                    <a:pt x="1079" y="22742"/>
                  </a:cubicBezTo>
                  <a:lnTo>
                    <a:pt x="13830" y="22742"/>
                  </a:lnTo>
                  <a:cubicBezTo>
                    <a:pt x="14427" y="22742"/>
                    <a:pt x="14909" y="22249"/>
                    <a:pt x="14909" y="21652"/>
                  </a:cubicBezTo>
                  <a:lnTo>
                    <a:pt x="14909" y="4298"/>
                  </a:lnTo>
                  <a:cubicBezTo>
                    <a:pt x="14909" y="3708"/>
                    <a:pt x="14438" y="3219"/>
                    <a:pt x="13851" y="3219"/>
                  </a:cubicBezTo>
                  <a:cubicBezTo>
                    <a:pt x="13844" y="3219"/>
                    <a:pt x="13837" y="3219"/>
                    <a:pt x="13830" y="3220"/>
                  </a:cubicBezTo>
                  <a:lnTo>
                    <a:pt x="9916" y="3220"/>
                  </a:lnTo>
                  <a:lnTo>
                    <a:pt x="7678" y="121"/>
                  </a:lnTo>
                  <a:cubicBezTo>
                    <a:pt x="7621" y="40"/>
                    <a:pt x="7535" y="0"/>
                    <a:pt x="7449"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FFFFFF"/>
                </a:solidFill>
              </a:endParaRPr>
            </a:p>
          </p:txBody>
        </p:sp>
        <p:sp>
          <p:nvSpPr>
            <p:cNvPr id="450" name="Google Shape;450;p21"/>
            <p:cNvSpPr/>
            <p:nvPr/>
          </p:nvSpPr>
          <p:spPr>
            <a:xfrm>
              <a:off x="4402783" y="2349544"/>
              <a:ext cx="334915" cy="334915"/>
            </a:xfrm>
            <a:custGeom>
              <a:rect b="b" l="l" r="r" t="t"/>
              <a:pathLst>
                <a:path extrusionOk="0" h="11847" w="11847">
                  <a:moveTo>
                    <a:pt x="10775" y="693"/>
                  </a:moveTo>
                  <a:cubicBezTo>
                    <a:pt x="10996" y="693"/>
                    <a:pt x="11153" y="851"/>
                    <a:pt x="11153" y="1072"/>
                  </a:cubicBezTo>
                  <a:lnTo>
                    <a:pt x="11153" y="10775"/>
                  </a:lnTo>
                  <a:cubicBezTo>
                    <a:pt x="11153" y="10996"/>
                    <a:pt x="10996" y="11153"/>
                    <a:pt x="10775" y="11153"/>
                  </a:cubicBezTo>
                  <a:lnTo>
                    <a:pt x="1072" y="11153"/>
                  </a:lnTo>
                  <a:cubicBezTo>
                    <a:pt x="851" y="11153"/>
                    <a:pt x="694" y="10996"/>
                    <a:pt x="694" y="10775"/>
                  </a:cubicBezTo>
                  <a:lnTo>
                    <a:pt x="694" y="1072"/>
                  </a:lnTo>
                  <a:cubicBezTo>
                    <a:pt x="694" y="851"/>
                    <a:pt x="851" y="693"/>
                    <a:pt x="1072" y="693"/>
                  </a:cubicBezTo>
                  <a:close/>
                  <a:moveTo>
                    <a:pt x="1072" y="0"/>
                  </a:moveTo>
                  <a:cubicBezTo>
                    <a:pt x="473" y="0"/>
                    <a:pt x="1" y="473"/>
                    <a:pt x="1" y="1072"/>
                  </a:cubicBezTo>
                  <a:lnTo>
                    <a:pt x="1" y="10775"/>
                  </a:lnTo>
                  <a:cubicBezTo>
                    <a:pt x="1" y="11374"/>
                    <a:pt x="473" y="11846"/>
                    <a:pt x="1072" y="11846"/>
                  </a:cubicBezTo>
                  <a:lnTo>
                    <a:pt x="10807" y="11846"/>
                  </a:lnTo>
                  <a:cubicBezTo>
                    <a:pt x="11374" y="11846"/>
                    <a:pt x="11847" y="11374"/>
                    <a:pt x="11847" y="10775"/>
                  </a:cubicBezTo>
                  <a:lnTo>
                    <a:pt x="11847" y="1072"/>
                  </a:lnTo>
                  <a:cubicBezTo>
                    <a:pt x="11847" y="473"/>
                    <a:pt x="11342" y="0"/>
                    <a:pt x="10807"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FFFFFF"/>
                </a:solidFill>
              </a:endParaRPr>
            </a:p>
          </p:txBody>
        </p:sp>
      </p:grpSp>
      <p:sp>
        <p:nvSpPr>
          <p:cNvPr id="451" name="Google Shape;451;p21"/>
          <p:cNvSpPr txBox="1"/>
          <p:nvPr/>
        </p:nvSpPr>
        <p:spPr>
          <a:xfrm>
            <a:off x="1184938" y="1569963"/>
            <a:ext cx="453600" cy="507900"/>
          </a:xfrm>
          <a:prstGeom prst="rect">
            <a:avLst/>
          </a:prstGeom>
          <a:solidFill>
            <a:schemeClr val="accent1"/>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ar" sz="2100">
                <a:solidFill>
                  <a:srgbClr val="FFFFFF"/>
                </a:solidFill>
                <a:latin typeface="Mada"/>
                <a:ea typeface="Mada"/>
                <a:cs typeface="Mada"/>
                <a:sym typeface="Mada"/>
              </a:rPr>
              <a:t>1</a:t>
            </a:r>
            <a:endParaRPr b="1" sz="2100">
              <a:solidFill>
                <a:srgbClr val="FFFFFF"/>
              </a:solidFill>
              <a:latin typeface="Mada"/>
              <a:ea typeface="Mada"/>
              <a:cs typeface="Mada"/>
              <a:sym typeface="Mada"/>
            </a:endParaRPr>
          </a:p>
        </p:txBody>
      </p:sp>
      <p:sp>
        <p:nvSpPr>
          <p:cNvPr id="452" name="Google Shape;452;p21"/>
          <p:cNvSpPr txBox="1"/>
          <p:nvPr/>
        </p:nvSpPr>
        <p:spPr>
          <a:xfrm>
            <a:off x="3353413" y="1569963"/>
            <a:ext cx="453600" cy="507900"/>
          </a:xfrm>
          <a:prstGeom prst="rect">
            <a:avLst/>
          </a:prstGeom>
          <a:solidFill>
            <a:schemeClr val="accent1"/>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ar" sz="2100">
                <a:solidFill>
                  <a:srgbClr val="FFFFFF"/>
                </a:solidFill>
                <a:latin typeface="Mada"/>
                <a:ea typeface="Mada"/>
                <a:cs typeface="Mada"/>
                <a:sym typeface="Mada"/>
              </a:rPr>
              <a:t>2</a:t>
            </a:r>
            <a:endParaRPr b="1" sz="2100">
              <a:solidFill>
                <a:srgbClr val="FFFFFF"/>
              </a:solidFill>
              <a:latin typeface="Mada"/>
              <a:ea typeface="Mada"/>
              <a:cs typeface="Mada"/>
              <a:sym typeface="Mada"/>
            </a:endParaRPr>
          </a:p>
        </p:txBody>
      </p:sp>
      <p:sp>
        <p:nvSpPr>
          <p:cNvPr id="453" name="Google Shape;453;p21"/>
          <p:cNvSpPr txBox="1"/>
          <p:nvPr/>
        </p:nvSpPr>
        <p:spPr>
          <a:xfrm>
            <a:off x="5521900" y="1554038"/>
            <a:ext cx="453600" cy="507900"/>
          </a:xfrm>
          <a:prstGeom prst="rect">
            <a:avLst/>
          </a:prstGeom>
          <a:solidFill>
            <a:schemeClr val="accent1"/>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ar" sz="2100">
                <a:solidFill>
                  <a:srgbClr val="FFFFFF"/>
                </a:solidFill>
                <a:latin typeface="Mada"/>
                <a:ea typeface="Mada"/>
                <a:cs typeface="Mada"/>
                <a:sym typeface="Mada"/>
              </a:rPr>
              <a:t>3</a:t>
            </a:r>
            <a:endParaRPr b="1" sz="2100">
              <a:solidFill>
                <a:srgbClr val="FFFFFF"/>
              </a:solidFill>
              <a:latin typeface="Mada"/>
              <a:ea typeface="Mada"/>
              <a:cs typeface="Mada"/>
              <a:sym typeface="Mada"/>
            </a:endParaRPr>
          </a:p>
        </p:txBody>
      </p:sp>
      <p:sp>
        <p:nvSpPr>
          <p:cNvPr id="454" name="Google Shape;454;p21"/>
          <p:cNvSpPr txBox="1"/>
          <p:nvPr/>
        </p:nvSpPr>
        <p:spPr>
          <a:xfrm>
            <a:off x="104200" y="579013"/>
            <a:ext cx="7071000" cy="646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200">
              <a:solidFill>
                <a:srgbClr val="000000"/>
              </a:solidFill>
              <a:latin typeface="Mada"/>
              <a:ea typeface="Mada"/>
              <a:cs typeface="Mada"/>
              <a:sym typeface="Mada"/>
            </a:endParaRPr>
          </a:p>
          <a:p>
            <a:pPr indent="-368300" lvl="0" marL="457200" rtl="0" algn="l">
              <a:spcBef>
                <a:spcPts val="0"/>
              </a:spcBef>
              <a:spcAft>
                <a:spcPts val="0"/>
              </a:spcAft>
              <a:buClr>
                <a:srgbClr val="000000"/>
              </a:buClr>
              <a:buSzPts val="2200"/>
              <a:buFont typeface="Mada"/>
              <a:buChar char="◄"/>
            </a:pPr>
            <a:r>
              <a:rPr b="1" lang="ar" sz="2200">
                <a:highlight>
                  <a:schemeClr val="accent4"/>
                </a:highlight>
                <a:latin typeface="Mada"/>
                <a:ea typeface="Mada"/>
                <a:cs typeface="Mada"/>
                <a:sym typeface="Mada"/>
              </a:rPr>
              <a:t>Dengue shock syndrome:</a:t>
            </a:r>
            <a:endParaRPr b="1" sz="2200">
              <a:highlight>
                <a:schemeClr val="accent4"/>
              </a:highlight>
              <a:latin typeface="Mada"/>
              <a:ea typeface="Mada"/>
              <a:cs typeface="Mada"/>
              <a:sym typeface="Mada"/>
            </a:endParaRPr>
          </a:p>
        </p:txBody>
      </p:sp>
      <p:sp>
        <p:nvSpPr>
          <p:cNvPr id="455" name="Google Shape;455;p21"/>
          <p:cNvSpPr txBox="1"/>
          <p:nvPr/>
        </p:nvSpPr>
        <p:spPr>
          <a:xfrm>
            <a:off x="50800" y="1066763"/>
            <a:ext cx="6818700" cy="507900"/>
          </a:xfrm>
          <a:prstGeom prst="rect">
            <a:avLst/>
          </a:prstGeom>
          <a:noFill/>
          <a:ln>
            <a:noFill/>
          </a:ln>
        </p:spPr>
        <p:txBody>
          <a:bodyPr anchorCtr="0" anchor="t" bIns="75600" lIns="75600" spcFirstLastPara="1" rIns="75600" wrap="square" tIns="75600">
            <a:noAutofit/>
          </a:bodyPr>
          <a:lstStyle/>
          <a:p>
            <a:pPr indent="-307975" lvl="0" marL="457200" rtl="0" algn="l">
              <a:lnSpc>
                <a:spcPct val="90000"/>
              </a:lnSpc>
              <a:spcBef>
                <a:spcPts val="800"/>
              </a:spcBef>
              <a:spcAft>
                <a:spcPts val="0"/>
              </a:spcAft>
              <a:buClr>
                <a:schemeClr val="dk1"/>
              </a:buClr>
              <a:buSzPts val="1250"/>
              <a:buFont typeface="Mada"/>
              <a:buChar char="●"/>
            </a:pPr>
            <a:r>
              <a:rPr lang="ar" sz="1250">
                <a:solidFill>
                  <a:schemeClr val="dk1"/>
                </a:solidFill>
                <a:latin typeface="Mada"/>
                <a:ea typeface="Mada"/>
                <a:cs typeface="Mada"/>
                <a:sym typeface="Mada"/>
              </a:rPr>
              <a:t>DHF with marked plasma leakage that leads to circulatory collapse (shock) as evidenced by:</a:t>
            </a:r>
            <a:endParaRPr sz="1250">
              <a:solidFill>
                <a:schemeClr val="dk1"/>
              </a:solidFill>
              <a:latin typeface="Mada"/>
              <a:ea typeface="Mada"/>
              <a:cs typeface="Mada"/>
              <a:sym typeface="Mada"/>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9" name="Shape 459"/>
        <p:cNvGrpSpPr/>
        <p:nvPr/>
      </p:nvGrpSpPr>
      <p:grpSpPr>
        <a:xfrm>
          <a:off x="0" y="0"/>
          <a:ext cx="0" cy="0"/>
          <a:chOff x="0" y="0"/>
          <a:chExt cx="0" cy="0"/>
        </a:xfrm>
      </p:grpSpPr>
      <p:sp>
        <p:nvSpPr>
          <p:cNvPr id="460" name="Google Shape;460;p22"/>
          <p:cNvSpPr txBox="1"/>
          <p:nvPr>
            <p:ph idx="2" type="sldNum"/>
          </p:nvPr>
        </p:nvSpPr>
        <p:spPr>
          <a:xfrm>
            <a:off x="7106400" y="2"/>
            <a:ext cx="453600" cy="562200"/>
          </a:xfrm>
          <a:prstGeom prst="rect">
            <a:avLst/>
          </a:prstGeom>
        </p:spPr>
        <p:txBody>
          <a:bodyPr anchorCtr="0" anchor="ctr" bIns="111700" lIns="111700" spcFirstLastPara="1" rIns="111700" wrap="square" tIns="111700">
            <a:noAutofit/>
          </a:bodyPr>
          <a:lstStyle/>
          <a:p>
            <a:pPr indent="0" lvl="0" marL="0" rtl="0" algn="r">
              <a:spcBef>
                <a:spcPts val="0"/>
              </a:spcBef>
              <a:spcAft>
                <a:spcPts val="0"/>
              </a:spcAft>
              <a:buNone/>
            </a:pPr>
            <a:fld id="{00000000-1234-1234-1234-123412341234}" type="slidenum">
              <a:rPr lang="ar"/>
              <a:t>‹#›</a:t>
            </a:fld>
            <a:endParaRPr/>
          </a:p>
        </p:txBody>
      </p:sp>
      <p:cxnSp>
        <p:nvCxnSpPr>
          <p:cNvPr id="461" name="Google Shape;461;p22"/>
          <p:cNvCxnSpPr/>
          <p:nvPr/>
        </p:nvCxnSpPr>
        <p:spPr>
          <a:xfrm flipH="1" rot="10800000">
            <a:off x="1355300" y="588250"/>
            <a:ext cx="4827000" cy="12000"/>
          </a:xfrm>
          <a:prstGeom prst="straightConnector1">
            <a:avLst/>
          </a:prstGeom>
          <a:noFill/>
          <a:ln cap="flat" cmpd="sng" w="38100">
            <a:solidFill>
              <a:schemeClr val="accent1"/>
            </a:solidFill>
            <a:prstDash val="solid"/>
            <a:round/>
            <a:headEnd len="med" w="med" type="diamond"/>
            <a:tailEnd len="med" w="med" type="diamond"/>
          </a:ln>
        </p:spPr>
      </p:cxnSp>
      <p:sp>
        <p:nvSpPr>
          <p:cNvPr id="462" name="Google Shape;462;p22"/>
          <p:cNvSpPr txBox="1"/>
          <p:nvPr/>
        </p:nvSpPr>
        <p:spPr>
          <a:xfrm>
            <a:off x="1355300" y="0"/>
            <a:ext cx="5085300" cy="412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ar" sz="2600">
                <a:latin typeface="Mada"/>
                <a:ea typeface="Mada"/>
                <a:cs typeface="Mada"/>
                <a:sym typeface="Mada"/>
              </a:rPr>
              <a:t>Rift valley fever</a:t>
            </a:r>
            <a:endParaRPr b="1" sz="2600">
              <a:latin typeface="Mada"/>
              <a:ea typeface="Mada"/>
              <a:cs typeface="Mada"/>
              <a:sym typeface="Mada"/>
            </a:endParaRPr>
          </a:p>
          <a:p>
            <a:pPr indent="0" lvl="0" marL="0" rtl="0" algn="ctr">
              <a:spcBef>
                <a:spcPts val="0"/>
              </a:spcBef>
              <a:spcAft>
                <a:spcPts val="0"/>
              </a:spcAft>
              <a:buClr>
                <a:schemeClr val="dk1"/>
              </a:buClr>
              <a:buSzPts val="1100"/>
              <a:buFont typeface="Arial"/>
              <a:buNone/>
            </a:pPr>
            <a:r>
              <a:t/>
            </a:r>
            <a:endParaRPr b="1" sz="2600">
              <a:latin typeface="Mada"/>
              <a:ea typeface="Mada"/>
              <a:cs typeface="Mada"/>
              <a:sym typeface="Mada"/>
            </a:endParaRPr>
          </a:p>
          <a:p>
            <a:pPr indent="0" lvl="0" marL="0" rtl="0" algn="ctr">
              <a:spcBef>
                <a:spcPts val="0"/>
              </a:spcBef>
              <a:spcAft>
                <a:spcPts val="0"/>
              </a:spcAft>
              <a:buNone/>
            </a:pPr>
            <a:r>
              <a:t/>
            </a:r>
            <a:endParaRPr b="1" sz="2600">
              <a:latin typeface="Mada"/>
              <a:ea typeface="Mada"/>
              <a:cs typeface="Mada"/>
              <a:sym typeface="Mada"/>
            </a:endParaRPr>
          </a:p>
        </p:txBody>
      </p:sp>
      <p:sp>
        <p:nvSpPr>
          <p:cNvPr id="463" name="Google Shape;463;p22"/>
          <p:cNvSpPr/>
          <p:nvPr/>
        </p:nvSpPr>
        <p:spPr>
          <a:xfrm>
            <a:off x="233700" y="1266775"/>
            <a:ext cx="7132500" cy="3996600"/>
          </a:xfrm>
          <a:prstGeom prst="snipRoundRect">
            <a:avLst>
              <a:gd fmla="val 16667" name="adj1"/>
              <a:gd fmla="val 16667" name="adj2"/>
            </a:avLst>
          </a:prstGeom>
          <a:noFill/>
          <a:ln cap="flat" cmpd="sng" w="28575">
            <a:solidFill>
              <a:srgbClr val="B4A7D6"/>
            </a:solidFill>
            <a:prstDash val="lgDashDot"/>
            <a:round/>
            <a:headEnd len="sm" w="sm" type="none"/>
            <a:tailEnd len="sm" w="sm" type="none"/>
          </a:ln>
        </p:spPr>
        <p:txBody>
          <a:bodyPr anchorCtr="0" anchor="b" bIns="91425" lIns="91425" spcFirstLastPara="1" rIns="91425" wrap="square" tIns="91425">
            <a:noAutofit/>
          </a:bodyPr>
          <a:lstStyle/>
          <a:p>
            <a:pPr indent="-198600" lvl="0" marL="172800" rtl="0" algn="l">
              <a:spcBef>
                <a:spcPts val="100"/>
              </a:spcBef>
              <a:spcAft>
                <a:spcPts val="0"/>
              </a:spcAft>
              <a:buSzPts val="1200"/>
              <a:buFont typeface="Mada"/>
              <a:buChar char="●"/>
            </a:pPr>
            <a:r>
              <a:rPr lang="ar" sz="1200">
                <a:solidFill>
                  <a:schemeClr val="dk1"/>
                </a:solidFill>
                <a:latin typeface="Mada"/>
                <a:ea typeface="Mada"/>
                <a:cs typeface="Mada"/>
                <a:sym typeface="Mada"/>
              </a:rPr>
              <a:t>Rift Valley fever (RVF) is an </a:t>
            </a:r>
            <a:r>
              <a:rPr b="1" lang="ar" sz="1200">
                <a:solidFill>
                  <a:schemeClr val="dk1"/>
                </a:solidFill>
                <a:latin typeface="Mada"/>
                <a:ea typeface="Mada"/>
                <a:cs typeface="Mada"/>
                <a:sym typeface="Mada"/>
              </a:rPr>
              <a:t>acute</a:t>
            </a:r>
            <a:r>
              <a:rPr lang="ar" sz="1200">
                <a:solidFill>
                  <a:schemeClr val="dk1"/>
                </a:solidFill>
                <a:latin typeface="Mada"/>
                <a:ea typeface="Mada"/>
                <a:cs typeface="Mada"/>
                <a:sym typeface="Mada"/>
              </a:rPr>
              <a:t>, </a:t>
            </a:r>
            <a:r>
              <a:rPr b="1" lang="ar" sz="1200">
                <a:solidFill>
                  <a:schemeClr val="dk1"/>
                </a:solidFill>
                <a:latin typeface="Mada"/>
                <a:ea typeface="Mada"/>
                <a:cs typeface="Mada"/>
                <a:sym typeface="Mada"/>
              </a:rPr>
              <a:t>fever-causing</a:t>
            </a:r>
            <a:r>
              <a:rPr lang="ar" sz="1200">
                <a:solidFill>
                  <a:schemeClr val="dk1"/>
                </a:solidFill>
                <a:latin typeface="Mada"/>
                <a:ea typeface="Mada"/>
                <a:cs typeface="Mada"/>
                <a:sym typeface="Mada"/>
              </a:rPr>
              <a:t> viral </a:t>
            </a:r>
            <a:r>
              <a:rPr lang="ar" sz="1200">
                <a:latin typeface="Mada"/>
                <a:ea typeface="Mada"/>
                <a:cs typeface="Mada"/>
                <a:sym typeface="Mada"/>
              </a:rPr>
              <a:t>Zoonotic </a:t>
            </a:r>
            <a:r>
              <a:rPr lang="ar" sz="1200">
                <a:solidFill>
                  <a:schemeClr val="dk1"/>
                </a:solidFill>
                <a:latin typeface="Mada"/>
                <a:ea typeface="Mada"/>
                <a:cs typeface="Mada"/>
                <a:sym typeface="Mada"/>
              </a:rPr>
              <a:t>disease that affects domestic (Ruminant) animals (such as cattle, buffalo, sheep, goats, and camels) and humans.</a:t>
            </a:r>
            <a:endParaRPr sz="1200">
              <a:solidFill>
                <a:schemeClr val="dk1"/>
              </a:solidFill>
              <a:latin typeface="Mada"/>
              <a:ea typeface="Mada"/>
              <a:cs typeface="Mada"/>
              <a:sym typeface="Mada"/>
            </a:endParaRPr>
          </a:p>
          <a:p>
            <a:pPr indent="-198600" lvl="0" marL="172800" rtl="0" algn="l">
              <a:spcBef>
                <a:spcPts val="100"/>
              </a:spcBef>
              <a:spcAft>
                <a:spcPts val="0"/>
              </a:spcAft>
              <a:buSzPts val="1200"/>
              <a:buFont typeface="Mada"/>
              <a:buChar char="●"/>
            </a:pPr>
            <a:r>
              <a:rPr lang="ar" sz="1200">
                <a:solidFill>
                  <a:schemeClr val="dk1"/>
                </a:solidFill>
                <a:latin typeface="Mada"/>
                <a:ea typeface="Mada"/>
                <a:cs typeface="Mada"/>
                <a:sym typeface="Mada"/>
              </a:rPr>
              <a:t>The disease was first reported among livestock by veterinary officers in Kenya in the early 1900s</a:t>
            </a:r>
            <a:endParaRPr sz="1200">
              <a:solidFill>
                <a:schemeClr val="dk1"/>
              </a:solidFill>
              <a:latin typeface="Mada"/>
              <a:ea typeface="Mada"/>
              <a:cs typeface="Mada"/>
              <a:sym typeface="Mada"/>
            </a:endParaRPr>
          </a:p>
          <a:p>
            <a:pPr indent="-198600" lvl="0" marL="172800" rtl="0" algn="l">
              <a:spcBef>
                <a:spcPts val="100"/>
              </a:spcBef>
              <a:spcAft>
                <a:spcPts val="0"/>
              </a:spcAft>
              <a:buSzPts val="1200"/>
              <a:buFont typeface="Mada"/>
              <a:buChar char="●"/>
            </a:pPr>
            <a:r>
              <a:rPr lang="ar" sz="1200">
                <a:latin typeface="Mada"/>
                <a:ea typeface="Mada"/>
                <a:cs typeface="Mada"/>
                <a:sym typeface="Mada"/>
              </a:rPr>
              <a:t>The disease is named after the Rift Valley of East Africa, where the etiologic virus was first isolated </a:t>
            </a:r>
            <a:r>
              <a:rPr b="1" lang="ar" sz="1200">
                <a:latin typeface="Mada"/>
                <a:ea typeface="Mada"/>
                <a:cs typeface="Mada"/>
                <a:sym typeface="Mada"/>
              </a:rPr>
              <a:t>in 1930</a:t>
            </a:r>
            <a:r>
              <a:rPr lang="ar" sz="1200">
                <a:latin typeface="Mada"/>
                <a:ea typeface="Mada"/>
                <a:cs typeface="Mada"/>
                <a:sym typeface="Mada"/>
              </a:rPr>
              <a:t> among  infected sheep on a farm in the </a:t>
            </a:r>
            <a:r>
              <a:rPr b="1" lang="ar" sz="1200">
                <a:latin typeface="Mada"/>
                <a:ea typeface="Mada"/>
                <a:cs typeface="Mada"/>
                <a:sym typeface="Mada"/>
              </a:rPr>
              <a:t>Rift Valley in</a:t>
            </a:r>
            <a:r>
              <a:rPr b="1" lang="ar" sz="1200">
                <a:solidFill>
                  <a:srgbClr val="CC0000"/>
                </a:solidFill>
                <a:latin typeface="Mada"/>
                <a:ea typeface="Mada"/>
                <a:cs typeface="Mada"/>
                <a:sym typeface="Mada"/>
              </a:rPr>
              <a:t> Kenya</a:t>
            </a:r>
            <a:r>
              <a:rPr lang="ar" sz="1200">
                <a:solidFill>
                  <a:srgbClr val="A64D79"/>
                </a:solidFill>
                <a:latin typeface="Mada"/>
                <a:ea typeface="Mada"/>
                <a:cs typeface="Mada"/>
                <a:sym typeface="Mada"/>
              </a:rPr>
              <a:t>.</a:t>
            </a:r>
            <a:endParaRPr sz="1200">
              <a:solidFill>
                <a:srgbClr val="A64D79"/>
              </a:solidFill>
              <a:latin typeface="Mada"/>
              <a:ea typeface="Mada"/>
              <a:cs typeface="Mada"/>
              <a:sym typeface="Mada"/>
            </a:endParaRPr>
          </a:p>
          <a:p>
            <a:pPr indent="-198600" lvl="0" marL="172800" rtl="0" algn="l">
              <a:spcBef>
                <a:spcPts val="100"/>
              </a:spcBef>
              <a:spcAft>
                <a:spcPts val="0"/>
              </a:spcAft>
              <a:buSzPts val="1200"/>
              <a:buFont typeface="Mada"/>
              <a:buChar char="●"/>
            </a:pPr>
            <a:r>
              <a:rPr lang="ar" sz="1200">
                <a:solidFill>
                  <a:schemeClr val="dk1"/>
                </a:solidFill>
                <a:latin typeface="Mada"/>
                <a:ea typeface="Mada"/>
                <a:cs typeface="Mada"/>
                <a:sym typeface="Mada"/>
              </a:rPr>
              <a:t>RVF is most commonly associated with </a:t>
            </a:r>
            <a:r>
              <a:rPr b="1" lang="ar" sz="1200">
                <a:solidFill>
                  <a:srgbClr val="CC0000"/>
                </a:solidFill>
                <a:latin typeface="Mada"/>
                <a:ea typeface="Mada"/>
                <a:cs typeface="Mada"/>
                <a:sym typeface="Mada"/>
              </a:rPr>
              <a:t>mosquito-borne</a:t>
            </a:r>
            <a:r>
              <a:rPr lang="ar" sz="1200">
                <a:solidFill>
                  <a:schemeClr val="dk1"/>
                </a:solidFill>
                <a:latin typeface="Mada"/>
                <a:ea typeface="Mada"/>
                <a:cs typeface="Mada"/>
                <a:sym typeface="Mada"/>
              </a:rPr>
              <a:t> epidemics during years of unusually heavy rainfall. </a:t>
            </a:r>
            <a:endParaRPr sz="1200">
              <a:solidFill>
                <a:schemeClr val="dk1"/>
              </a:solidFill>
              <a:latin typeface="Mada"/>
              <a:ea typeface="Mada"/>
              <a:cs typeface="Mada"/>
              <a:sym typeface="Mada"/>
            </a:endParaRPr>
          </a:p>
          <a:p>
            <a:pPr indent="-198600" lvl="0" marL="172800" rtl="0" algn="l">
              <a:spcBef>
                <a:spcPts val="100"/>
              </a:spcBef>
              <a:spcAft>
                <a:spcPts val="0"/>
              </a:spcAft>
              <a:buSzPts val="1200"/>
              <a:buFont typeface="Mada"/>
              <a:buChar char="●"/>
            </a:pPr>
            <a:r>
              <a:rPr lang="ar" sz="1200">
                <a:solidFill>
                  <a:schemeClr val="dk1"/>
                </a:solidFill>
                <a:latin typeface="Mada"/>
                <a:ea typeface="Mada"/>
                <a:cs typeface="Mada"/>
                <a:sym typeface="Mada"/>
              </a:rPr>
              <a:t>The disease is caused by the RVF virus, a member of the genus </a:t>
            </a:r>
            <a:r>
              <a:rPr b="1" lang="ar" sz="1200">
                <a:solidFill>
                  <a:schemeClr val="dk1"/>
                </a:solidFill>
                <a:latin typeface="Mada"/>
                <a:ea typeface="Mada"/>
                <a:cs typeface="Mada"/>
                <a:sym typeface="Mada"/>
              </a:rPr>
              <a:t>Phlebovirus</a:t>
            </a:r>
            <a:r>
              <a:rPr lang="ar" sz="1200">
                <a:solidFill>
                  <a:schemeClr val="dk1"/>
                </a:solidFill>
                <a:latin typeface="Mada"/>
                <a:ea typeface="Mada"/>
                <a:cs typeface="Mada"/>
                <a:sym typeface="Mada"/>
              </a:rPr>
              <a:t> in the family Bunyaviridae. </a:t>
            </a:r>
            <a:endParaRPr sz="1200">
              <a:solidFill>
                <a:schemeClr val="dk1"/>
              </a:solidFill>
              <a:latin typeface="Mada"/>
              <a:ea typeface="Mada"/>
              <a:cs typeface="Mada"/>
              <a:sym typeface="Mada"/>
            </a:endParaRPr>
          </a:p>
          <a:p>
            <a:pPr indent="-198600" lvl="0" marL="172800" rtl="0" algn="l">
              <a:spcBef>
                <a:spcPts val="100"/>
              </a:spcBef>
              <a:spcAft>
                <a:spcPts val="0"/>
              </a:spcAft>
              <a:buSzPts val="1200"/>
              <a:buFont typeface="Mada"/>
              <a:buChar char="●"/>
            </a:pPr>
            <a:r>
              <a:rPr lang="ar" sz="1200">
                <a:latin typeface="Mada"/>
                <a:ea typeface="Mada"/>
                <a:cs typeface="Mada"/>
                <a:sym typeface="Mada"/>
              </a:rPr>
              <a:t>Several Outbreaks and epidemics of RVF were limited to the African continent until </a:t>
            </a:r>
            <a:r>
              <a:rPr lang="ar" sz="1200">
                <a:solidFill>
                  <a:schemeClr val="dk1"/>
                </a:solidFill>
                <a:latin typeface="Mada"/>
                <a:ea typeface="Mada"/>
                <a:cs typeface="Mada"/>
                <a:sym typeface="Mada"/>
              </a:rPr>
              <a:t>11 September 2000, the Ministry of Health (MOH) of the Kingdom of Saudi Arabia (Riyadh) received reports of unexplained severe </a:t>
            </a:r>
            <a:r>
              <a:rPr b="1" lang="ar" sz="1200">
                <a:solidFill>
                  <a:schemeClr val="dk1"/>
                </a:solidFill>
                <a:latin typeface="Mada"/>
                <a:ea typeface="Mada"/>
                <a:cs typeface="Mada"/>
                <a:sym typeface="Mada"/>
              </a:rPr>
              <a:t>hepatitis</a:t>
            </a:r>
            <a:r>
              <a:rPr lang="ar" sz="1200">
                <a:solidFill>
                  <a:schemeClr val="dk1"/>
                </a:solidFill>
                <a:latin typeface="Mada"/>
                <a:ea typeface="Mada"/>
                <a:cs typeface="Mada"/>
                <a:sym typeface="Mada"/>
              </a:rPr>
              <a:t> in 7 patients (5 died) from the </a:t>
            </a:r>
            <a:r>
              <a:rPr lang="ar" sz="1200">
                <a:solidFill>
                  <a:srgbClr val="CC0000"/>
                </a:solidFill>
                <a:latin typeface="Mada"/>
                <a:ea typeface="Mada"/>
                <a:cs typeface="Mada"/>
                <a:sym typeface="Mada"/>
              </a:rPr>
              <a:t>Jizan </a:t>
            </a:r>
            <a:r>
              <a:rPr lang="ar" sz="1200">
                <a:solidFill>
                  <a:schemeClr val="dk1"/>
                </a:solidFill>
                <a:latin typeface="Mada"/>
                <a:ea typeface="Mada"/>
                <a:cs typeface="Mada"/>
                <a:sym typeface="Mada"/>
              </a:rPr>
              <a:t>region at the southwestern border of Saudi Arabia, then </a:t>
            </a:r>
            <a:r>
              <a:rPr lang="ar" sz="1200">
                <a:solidFill>
                  <a:srgbClr val="CC0000"/>
                </a:solidFill>
                <a:latin typeface="Mada"/>
                <a:ea typeface="Mada"/>
                <a:cs typeface="Mada"/>
                <a:sym typeface="Mada"/>
              </a:rPr>
              <a:t>Tehama</a:t>
            </a:r>
            <a:r>
              <a:rPr lang="ar" sz="1200">
                <a:solidFill>
                  <a:schemeClr val="dk1"/>
                </a:solidFill>
                <a:latin typeface="Mada"/>
                <a:ea typeface="Mada"/>
                <a:cs typeface="Mada"/>
                <a:sym typeface="Mada"/>
              </a:rPr>
              <a:t>, and </a:t>
            </a:r>
            <a:r>
              <a:rPr lang="ar" sz="1200">
                <a:solidFill>
                  <a:srgbClr val="CC0000"/>
                </a:solidFill>
                <a:latin typeface="Mada"/>
                <a:ea typeface="Mada"/>
                <a:cs typeface="Mada"/>
                <a:sym typeface="Mada"/>
              </a:rPr>
              <a:t>Al-Qunfuda</a:t>
            </a:r>
            <a:r>
              <a:rPr lang="ar" sz="1200">
                <a:solidFill>
                  <a:schemeClr val="dk1"/>
                </a:solidFill>
                <a:latin typeface="Mada"/>
                <a:ea typeface="Mada"/>
                <a:cs typeface="Mada"/>
                <a:sym typeface="Mada"/>
              </a:rPr>
              <a:t>.</a:t>
            </a:r>
            <a:endParaRPr sz="1200">
              <a:solidFill>
                <a:schemeClr val="dk1"/>
              </a:solidFill>
              <a:latin typeface="Mada"/>
              <a:ea typeface="Mada"/>
              <a:cs typeface="Mada"/>
              <a:sym typeface="Mada"/>
            </a:endParaRPr>
          </a:p>
          <a:p>
            <a:pPr indent="-198600" lvl="0" marL="172800" rtl="0" algn="l">
              <a:spcBef>
                <a:spcPts val="100"/>
              </a:spcBef>
              <a:spcAft>
                <a:spcPts val="0"/>
              </a:spcAft>
              <a:buSzPts val="1200"/>
              <a:buFont typeface="Mada"/>
              <a:buChar char="●"/>
            </a:pPr>
            <a:r>
              <a:rPr lang="ar" sz="1200">
                <a:solidFill>
                  <a:schemeClr val="dk1"/>
                </a:solidFill>
                <a:latin typeface="Mada"/>
                <a:ea typeface="Mada"/>
                <a:cs typeface="Mada"/>
                <a:sym typeface="Mada"/>
              </a:rPr>
              <a:t>A team from the MOH started investigations within 24 h after notification</a:t>
            </a:r>
            <a:endParaRPr sz="1200">
              <a:solidFill>
                <a:schemeClr val="dk1"/>
              </a:solidFill>
              <a:latin typeface="Mada"/>
              <a:ea typeface="Mada"/>
              <a:cs typeface="Mada"/>
              <a:sym typeface="Mada"/>
            </a:endParaRPr>
          </a:p>
          <a:p>
            <a:pPr indent="-198600" lvl="0" marL="172800" rtl="0" algn="l">
              <a:spcBef>
                <a:spcPts val="100"/>
              </a:spcBef>
              <a:spcAft>
                <a:spcPts val="0"/>
              </a:spcAft>
              <a:buSzPts val="1200"/>
              <a:buFont typeface="Mada"/>
              <a:buChar char="●"/>
            </a:pPr>
            <a:r>
              <a:rPr lang="ar" sz="1200">
                <a:solidFill>
                  <a:schemeClr val="dk1"/>
                </a:solidFill>
                <a:latin typeface="Mada"/>
                <a:ea typeface="Mada"/>
                <a:cs typeface="Mada"/>
                <a:sym typeface="Mada"/>
              </a:rPr>
              <a:t>Next outbreak was reported in </a:t>
            </a:r>
            <a:r>
              <a:rPr b="1" lang="ar" sz="1200">
                <a:solidFill>
                  <a:schemeClr val="dk1"/>
                </a:solidFill>
                <a:latin typeface="Mada"/>
                <a:ea typeface="Mada"/>
                <a:cs typeface="Mada"/>
                <a:sym typeface="Mada"/>
              </a:rPr>
              <a:t>Yemen</a:t>
            </a:r>
            <a:endParaRPr b="1" sz="1200">
              <a:solidFill>
                <a:schemeClr val="dk1"/>
              </a:solidFill>
              <a:latin typeface="Mada"/>
              <a:ea typeface="Mada"/>
              <a:cs typeface="Mada"/>
              <a:sym typeface="Mada"/>
            </a:endParaRPr>
          </a:p>
          <a:p>
            <a:pPr indent="-198600" lvl="0" marL="172800" rtl="0" algn="l">
              <a:spcBef>
                <a:spcPts val="100"/>
              </a:spcBef>
              <a:spcAft>
                <a:spcPts val="0"/>
              </a:spcAft>
              <a:buSzPts val="1200"/>
              <a:buFont typeface="Mada"/>
              <a:buChar char="●"/>
            </a:pPr>
            <a:r>
              <a:rPr lang="ar" sz="1200">
                <a:solidFill>
                  <a:schemeClr val="dk1"/>
                </a:solidFill>
                <a:latin typeface="Mada"/>
                <a:ea typeface="Mada"/>
                <a:cs typeface="Mada"/>
                <a:sym typeface="Mada"/>
              </a:rPr>
              <a:t>Now Rift valley fever is considered to be at </a:t>
            </a:r>
            <a:r>
              <a:rPr lang="ar" sz="1200" u="sng">
                <a:solidFill>
                  <a:schemeClr val="dk1"/>
                </a:solidFill>
                <a:latin typeface="Mada"/>
                <a:ea typeface="Mada"/>
                <a:cs typeface="Mada"/>
                <a:sym typeface="Mada"/>
              </a:rPr>
              <a:t>a low level of endemicity in Saudi Arabia</a:t>
            </a:r>
            <a:r>
              <a:rPr lang="ar" sz="1200">
                <a:solidFill>
                  <a:schemeClr val="dk1"/>
                </a:solidFill>
                <a:latin typeface="Mada"/>
                <a:ea typeface="Mada"/>
                <a:cs typeface="Mada"/>
                <a:sym typeface="Mada"/>
              </a:rPr>
              <a:t>.</a:t>
            </a:r>
            <a:endParaRPr sz="1200">
              <a:solidFill>
                <a:schemeClr val="dk1"/>
              </a:solidFill>
              <a:latin typeface="Mada"/>
              <a:ea typeface="Mada"/>
              <a:cs typeface="Mada"/>
              <a:sym typeface="Mada"/>
            </a:endParaRPr>
          </a:p>
          <a:p>
            <a:pPr indent="-198600" lvl="0" marL="172800" rtl="0" algn="l">
              <a:spcBef>
                <a:spcPts val="100"/>
              </a:spcBef>
              <a:spcAft>
                <a:spcPts val="0"/>
              </a:spcAft>
              <a:buSzPts val="1200"/>
              <a:buFont typeface="Mada"/>
              <a:buChar char="●"/>
            </a:pPr>
            <a:r>
              <a:rPr b="1" lang="ar" sz="1200">
                <a:solidFill>
                  <a:schemeClr val="dk1"/>
                </a:solidFill>
                <a:latin typeface="Mada"/>
                <a:ea typeface="Mada"/>
                <a:cs typeface="Mada"/>
                <a:sym typeface="Mada"/>
              </a:rPr>
              <a:t>Transmission:</a:t>
            </a:r>
            <a:endParaRPr b="1" sz="1200">
              <a:solidFill>
                <a:schemeClr val="dk1"/>
              </a:solidFill>
              <a:latin typeface="Mada"/>
              <a:ea typeface="Mada"/>
              <a:cs typeface="Mada"/>
              <a:sym typeface="Mada"/>
            </a:endParaRPr>
          </a:p>
          <a:p>
            <a:pPr indent="-304800" lvl="1" marL="914400" rtl="0" algn="l">
              <a:spcBef>
                <a:spcPts val="100"/>
              </a:spcBef>
              <a:spcAft>
                <a:spcPts val="0"/>
              </a:spcAft>
              <a:buClr>
                <a:schemeClr val="dk1"/>
              </a:buClr>
              <a:buSzPts val="1200"/>
              <a:buFont typeface="Mada"/>
              <a:buChar char="➢"/>
            </a:pPr>
            <a:r>
              <a:rPr lang="ar" sz="1200">
                <a:solidFill>
                  <a:schemeClr val="dk1"/>
                </a:solidFill>
                <a:latin typeface="Mada"/>
                <a:ea typeface="Mada"/>
                <a:cs typeface="Mada"/>
                <a:sym typeface="Mada"/>
              </a:rPr>
              <a:t>Bites from infected mosquitoes</a:t>
            </a:r>
            <a:endParaRPr sz="1200">
              <a:solidFill>
                <a:schemeClr val="dk1"/>
              </a:solidFill>
              <a:latin typeface="Mada"/>
              <a:ea typeface="Mada"/>
              <a:cs typeface="Mada"/>
              <a:sym typeface="Mada"/>
            </a:endParaRPr>
          </a:p>
          <a:p>
            <a:pPr indent="-304800" lvl="1" marL="914400" rtl="0" algn="l">
              <a:spcBef>
                <a:spcPts val="100"/>
              </a:spcBef>
              <a:spcAft>
                <a:spcPts val="100"/>
              </a:spcAft>
              <a:buClr>
                <a:schemeClr val="dk1"/>
              </a:buClr>
              <a:buSzPts val="1200"/>
              <a:buFont typeface="Mada"/>
              <a:buChar char="➢"/>
            </a:pPr>
            <a:r>
              <a:rPr lang="ar" sz="1200">
                <a:solidFill>
                  <a:schemeClr val="dk1"/>
                </a:solidFill>
                <a:latin typeface="Mada"/>
                <a:ea typeface="Mada"/>
                <a:cs typeface="Mada"/>
                <a:sym typeface="Mada"/>
              </a:rPr>
              <a:t>Close contact with infected mammals (more frequently).</a:t>
            </a:r>
            <a:endParaRPr sz="1200">
              <a:solidFill>
                <a:schemeClr val="dk1"/>
              </a:solidFill>
              <a:latin typeface="Mada"/>
              <a:ea typeface="Mada"/>
              <a:cs typeface="Mada"/>
              <a:sym typeface="Mada"/>
            </a:endParaRPr>
          </a:p>
        </p:txBody>
      </p:sp>
      <p:sp>
        <p:nvSpPr>
          <p:cNvPr id="464" name="Google Shape;464;p22"/>
          <p:cNvSpPr txBox="1"/>
          <p:nvPr/>
        </p:nvSpPr>
        <p:spPr>
          <a:xfrm>
            <a:off x="233700" y="763900"/>
            <a:ext cx="6872700" cy="4242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Clr>
                <a:srgbClr val="000000"/>
              </a:buClr>
              <a:buSzPts val="2200"/>
              <a:buFont typeface="Mada"/>
              <a:buChar char="◄"/>
            </a:pPr>
            <a:r>
              <a:rPr b="1" lang="ar" sz="2200">
                <a:solidFill>
                  <a:srgbClr val="000000"/>
                </a:solidFill>
                <a:highlight>
                  <a:schemeClr val="accent4"/>
                </a:highlight>
                <a:latin typeface="Mada"/>
                <a:ea typeface="Mada"/>
                <a:cs typeface="Mada"/>
                <a:sym typeface="Mada"/>
              </a:rPr>
              <a:t>Rift valley fever</a:t>
            </a:r>
            <a:endParaRPr sz="1200">
              <a:solidFill>
                <a:srgbClr val="000000"/>
              </a:solidFill>
              <a:latin typeface="Mada"/>
              <a:ea typeface="Mada"/>
              <a:cs typeface="Mada"/>
              <a:sym typeface="Mada"/>
            </a:endParaRPr>
          </a:p>
        </p:txBody>
      </p:sp>
      <p:sp>
        <p:nvSpPr>
          <p:cNvPr id="465" name="Google Shape;465;p22"/>
          <p:cNvSpPr txBox="1"/>
          <p:nvPr/>
        </p:nvSpPr>
        <p:spPr>
          <a:xfrm>
            <a:off x="233700" y="5312319"/>
            <a:ext cx="7132500" cy="5715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Clr>
                <a:srgbClr val="000000"/>
              </a:buClr>
              <a:buSzPts val="2200"/>
              <a:buFont typeface="Mada"/>
              <a:buChar char="◄"/>
            </a:pPr>
            <a:r>
              <a:rPr b="1" lang="ar" sz="2200">
                <a:solidFill>
                  <a:srgbClr val="000000"/>
                </a:solidFill>
                <a:highlight>
                  <a:schemeClr val="accent4"/>
                </a:highlight>
                <a:latin typeface="Mada"/>
                <a:ea typeface="Mada"/>
                <a:cs typeface="Mada"/>
                <a:sym typeface="Mada"/>
              </a:rPr>
              <a:t>Clinical manifestations</a:t>
            </a:r>
            <a:endParaRPr sz="1200">
              <a:solidFill>
                <a:srgbClr val="000000"/>
              </a:solidFill>
              <a:highlight>
                <a:schemeClr val="accent4"/>
              </a:highlight>
              <a:latin typeface="Mada"/>
              <a:ea typeface="Mada"/>
              <a:cs typeface="Mada"/>
              <a:sym typeface="Mada"/>
            </a:endParaRPr>
          </a:p>
          <a:p>
            <a:pPr indent="0" lvl="0" marL="457200" rtl="0" algn="l">
              <a:lnSpc>
                <a:spcPct val="90000"/>
              </a:lnSpc>
              <a:spcBef>
                <a:spcPts val="800"/>
              </a:spcBef>
              <a:spcAft>
                <a:spcPts val="0"/>
              </a:spcAft>
              <a:buNone/>
            </a:pPr>
            <a:r>
              <a:t/>
            </a:r>
            <a:endParaRPr sz="1200">
              <a:solidFill>
                <a:srgbClr val="000000"/>
              </a:solidFill>
              <a:latin typeface="Mada"/>
              <a:ea typeface="Mada"/>
              <a:cs typeface="Mada"/>
              <a:sym typeface="Mada"/>
            </a:endParaRPr>
          </a:p>
        </p:txBody>
      </p:sp>
      <p:pic>
        <p:nvPicPr>
          <p:cNvPr id="466" name="Google Shape;466;p22"/>
          <p:cNvPicPr preferRelativeResize="0"/>
          <p:nvPr/>
        </p:nvPicPr>
        <p:blipFill>
          <a:blip r:embed="rId3">
            <a:alphaModFix/>
          </a:blip>
          <a:stretch>
            <a:fillRect/>
          </a:stretch>
        </p:blipFill>
        <p:spPr>
          <a:xfrm>
            <a:off x="6555025" y="1006000"/>
            <a:ext cx="884100" cy="909935"/>
          </a:xfrm>
          <a:prstGeom prst="rect">
            <a:avLst/>
          </a:prstGeom>
          <a:noFill/>
          <a:ln>
            <a:noFill/>
          </a:ln>
        </p:spPr>
      </p:pic>
      <p:graphicFrame>
        <p:nvGraphicFramePr>
          <p:cNvPr id="467" name="Google Shape;467;p22"/>
          <p:cNvGraphicFramePr/>
          <p:nvPr/>
        </p:nvGraphicFramePr>
        <p:xfrm>
          <a:off x="213750" y="5793224"/>
          <a:ext cx="3000000" cy="3000000"/>
        </p:xfrm>
        <a:graphic>
          <a:graphicData uri="http://schemas.openxmlformats.org/drawingml/2006/table">
            <a:tbl>
              <a:tblPr>
                <a:noFill/>
                <a:tableStyleId>{60ABF50E-62AB-450F-9392-1785013A57F9}</a:tableStyleId>
              </a:tblPr>
              <a:tblGrid>
                <a:gridCol w="570850"/>
                <a:gridCol w="2995400"/>
                <a:gridCol w="691600"/>
                <a:gridCol w="2874650"/>
              </a:tblGrid>
              <a:tr h="242550">
                <a:tc>
                  <a:txBody>
                    <a:bodyPr/>
                    <a:lstStyle/>
                    <a:p>
                      <a:pPr indent="0" lvl="0" marL="0" rtl="0" algn="l">
                        <a:spcBef>
                          <a:spcPts val="0"/>
                        </a:spcBef>
                        <a:spcAft>
                          <a:spcPts val="0"/>
                        </a:spcAft>
                        <a:buNone/>
                      </a:pPr>
                      <a:r>
                        <a:t/>
                      </a:r>
                      <a:endParaRPr/>
                    </a:p>
                  </a:txBody>
                  <a:tcPr marT="91425" marB="91425" marR="91425" marL="91425">
                    <a:lnL cap="flat" cmpd="sng" w="28575">
                      <a:solidFill>
                        <a:schemeClr val="accent3"/>
                      </a:solidFill>
                      <a:prstDash val="solid"/>
                      <a:round/>
                      <a:headEnd len="sm" w="sm" type="none"/>
                      <a:tailEnd len="sm" w="sm" type="none"/>
                    </a:lnL>
                    <a:lnR cap="flat" cmpd="sng" w="28575">
                      <a:solidFill>
                        <a:schemeClr val="accent3"/>
                      </a:solidFill>
                      <a:prstDash val="solid"/>
                      <a:round/>
                      <a:headEnd len="sm" w="sm" type="none"/>
                      <a:tailEnd len="sm" w="sm" type="none"/>
                    </a:lnR>
                    <a:lnT cap="flat" cmpd="sng" w="28575">
                      <a:solidFill>
                        <a:schemeClr val="accent3"/>
                      </a:solidFill>
                      <a:prstDash val="solid"/>
                      <a:round/>
                      <a:headEnd len="sm" w="sm" type="none"/>
                      <a:tailEnd len="sm" w="sm" type="none"/>
                    </a:lnT>
                    <a:lnB cap="flat" cmpd="sng" w="28575">
                      <a:solidFill>
                        <a:schemeClr val="accent3"/>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ar" sz="1100">
                          <a:solidFill>
                            <a:schemeClr val="dk1"/>
                          </a:solidFill>
                          <a:latin typeface="Mada"/>
                          <a:ea typeface="Mada"/>
                          <a:cs typeface="Mada"/>
                          <a:sym typeface="Mada"/>
                        </a:rPr>
                        <a:t>Low-to-moderate–grade fever</a:t>
                      </a:r>
                      <a:endParaRPr b="1" sz="1100">
                        <a:solidFill>
                          <a:srgbClr val="A64D79"/>
                        </a:solidFill>
                      </a:endParaRPr>
                    </a:p>
                  </a:txBody>
                  <a:tcPr marT="91425" marB="91425" marR="91425" marL="91425" anchor="ctr">
                    <a:lnL cap="flat" cmpd="sng" w="28575">
                      <a:solidFill>
                        <a:schemeClr val="accent3"/>
                      </a:solidFill>
                      <a:prstDash val="solid"/>
                      <a:round/>
                      <a:headEnd len="sm" w="sm" type="none"/>
                      <a:tailEnd len="sm" w="sm" type="none"/>
                    </a:lnL>
                    <a:lnR cap="flat" cmpd="sng" w="28575">
                      <a:solidFill>
                        <a:schemeClr val="accent3"/>
                      </a:solidFill>
                      <a:prstDash val="solid"/>
                      <a:round/>
                      <a:headEnd len="sm" w="sm" type="none"/>
                      <a:tailEnd len="sm" w="sm" type="none"/>
                    </a:lnR>
                    <a:lnT cap="flat" cmpd="sng" w="28575">
                      <a:solidFill>
                        <a:schemeClr val="accent3"/>
                      </a:solidFill>
                      <a:prstDash val="solid"/>
                      <a:round/>
                      <a:headEnd len="sm" w="sm" type="none"/>
                      <a:tailEnd len="sm" w="sm" type="none"/>
                    </a:lnT>
                    <a:lnB cap="flat" cmpd="sng" w="28575">
                      <a:solidFill>
                        <a:schemeClr val="accent3"/>
                      </a:solidFill>
                      <a:prstDash val="solid"/>
                      <a:round/>
                      <a:headEnd len="sm" w="sm" type="none"/>
                      <a:tailEnd len="sm" w="sm" type="none"/>
                    </a:lnB>
                  </a:tcPr>
                </a:tc>
                <a:tc>
                  <a:txBody>
                    <a:bodyPr/>
                    <a:lstStyle/>
                    <a:p>
                      <a:pPr indent="0" lvl="0" marL="0" rtl="0" algn="l">
                        <a:spcBef>
                          <a:spcPts val="0"/>
                        </a:spcBef>
                        <a:spcAft>
                          <a:spcPts val="0"/>
                        </a:spcAft>
                        <a:buNone/>
                      </a:pPr>
                      <a:r>
                        <a:t/>
                      </a:r>
                      <a:endParaRPr b="1" sz="1200"/>
                    </a:p>
                  </a:txBody>
                  <a:tcPr marT="91425" marB="91425" marR="91425" marL="91425" anchor="ctr">
                    <a:lnL cap="flat" cmpd="sng" w="28575">
                      <a:solidFill>
                        <a:schemeClr val="accent3"/>
                      </a:solidFill>
                      <a:prstDash val="solid"/>
                      <a:round/>
                      <a:headEnd len="sm" w="sm" type="none"/>
                      <a:tailEnd len="sm" w="sm" type="none"/>
                    </a:lnL>
                    <a:lnR cap="flat" cmpd="sng" w="28575">
                      <a:solidFill>
                        <a:schemeClr val="accent3"/>
                      </a:solidFill>
                      <a:prstDash val="solid"/>
                      <a:round/>
                      <a:headEnd len="sm" w="sm" type="none"/>
                      <a:tailEnd len="sm" w="sm" type="none"/>
                    </a:lnR>
                    <a:lnT cap="flat" cmpd="sng" w="28575">
                      <a:solidFill>
                        <a:schemeClr val="accent3"/>
                      </a:solidFill>
                      <a:prstDash val="solid"/>
                      <a:round/>
                      <a:headEnd len="sm" w="sm" type="none"/>
                      <a:tailEnd len="sm" w="sm" type="none"/>
                    </a:lnT>
                    <a:lnB cap="flat" cmpd="sng" w="28575">
                      <a:solidFill>
                        <a:schemeClr val="accent3"/>
                      </a:solidFill>
                      <a:prstDash val="solid"/>
                      <a:round/>
                      <a:headEnd len="sm" w="sm" type="none"/>
                      <a:tailEnd len="sm" w="sm" type="none"/>
                    </a:lnB>
                  </a:tcPr>
                </a:tc>
                <a:tc>
                  <a:txBody>
                    <a:bodyPr/>
                    <a:lstStyle/>
                    <a:p>
                      <a:pPr indent="0" lvl="0" marL="0" marR="0" rtl="0" algn="ctr">
                        <a:lnSpc>
                          <a:spcPct val="115000"/>
                        </a:lnSpc>
                        <a:spcBef>
                          <a:spcPts val="0"/>
                        </a:spcBef>
                        <a:spcAft>
                          <a:spcPts val="0"/>
                        </a:spcAft>
                        <a:buNone/>
                      </a:pPr>
                      <a:r>
                        <a:rPr b="1" lang="ar" sz="1100">
                          <a:latin typeface="Mada"/>
                          <a:ea typeface="Mada"/>
                          <a:cs typeface="Mada"/>
                          <a:sym typeface="Mada"/>
                        </a:rPr>
                        <a:t>Renal failure</a:t>
                      </a:r>
                      <a:endParaRPr b="1" sz="1100">
                        <a:latin typeface="Mada"/>
                        <a:ea typeface="Mada"/>
                        <a:cs typeface="Mada"/>
                        <a:sym typeface="Mada"/>
                      </a:endParaRPr>
                    </a:p>
                  </a:txBody>
                  <a:tcPr marT="91425" marB="91425" marR="91425" marL="91425" anchor="ctr">
                    <a:lnL cap="flat" cmpd="sng" w="28575">
                      <a:solidFill>
                        <a:schemeClr val="accent3"/>
                      </a:solidFill>
                      <a:prstDash val="solid"/>
                      <a:round/>
                      <a:headEnd len="sm" w="sm" type="none"/>
                      <a:tailEnd len="sm" w="sm" type="none"/>
                    </a:lnL>
                    <a:lnR cap="flat" cmpd="sng" w="28575">
                      <a:solidFill>
                        <a:schemeClr val="accent3"/>
                      </a:solidFill>
                      <a:prstDash val="solid"/>
                      <a:round/>
                      <a:headEnd len="sm" w="sm" type="none"/>
                      <a:tailEnd len="sm" w="sm" type="none"/>
                    </a:lnR>
                    <a:lnT cap="flat" cmpd="sng" w="28575">
                      <a:solidFill>
                        <a:schemeClr val="accent3"/>
                      </a:solidFill>
                      <a:prstDash val="solid"/>
                      <a:round/>
                      <a:headEnd len="sm" w="sm" type="none"/>
                      <a:tailEnd len="sm" w="sm" type="none"/>
                    </a:lnT>
                    <a:lnB cap="flat" cmpd="sng" w="28575">
                      <a:solidFill>
                        <a:schemeClr val="accent3"/>
                      </a:solidFill>
                      <a:prstDash val="solid"/>
                      <a:round/>
                      <a:headEnd len="sm" w="sm" type="none"/>
                      <a:tailEnd len="sm" w="sm" type="none"/>
                    </a:lnB>
                  </a:tcPr>
                </a:tc>
              </a:tr>
              <a:tr h="242550">
                <a:tc>
                  <a:txBody>
                    <a:bodyPr/>
                    <a:lstStyle/>
                    <a:p>
                      <a:pPr indent="0" lvl="0" marL="0" rtl="0" algn="l">
                        <a:spcBef>
                          <a:spcPts val="0"/>
                        </a:spcBef>
                        <a:spcAft>
                          <a:spcPts val="0"/>
                        </a:spcAft>
                        <a:buNone/>
                      </a:pPr>
                      <a:r>
                        <a:t/>
                      </a:r>
                      <a:endParaRPr/>
                    </a:p>
                  </a:txBody>
                  <a:tcPr marT="91425" marB="91425" marR="91425" marL="91425">
                    <a:lnL cap="flat" cmpd="sng" w="28575">
                      <a:solidFill>
                        <a:schemeClr val="accent3"/>
                      </a:solidFill>
                      <a:prstDash val="solid"/>
                      <a:round/>
                      <a:headEnd len="sm" w="sm" type="none"/>
                      <a:tailEnd len="sm" w="sm" type="none"/>
                    </a:lnL>
                    <a:lnR cap="flat" cmpd="sng" w="28575">
                      <a:solidFill>
                        <a:schemeClr val="accent3"/>
                      </a:solidFill>
                      <a:prstDash val="solid"/>
                      <a:round/>
                      <a:headEnd len="sm" w="sm" type="none"/>
                      <a:tailEnd len="sm" w="sm" type="none"/>
                    </a:lnR>
                    <a:lnT cap="flat" cmpd="sng" w="28575">
                      <a:solidFill>
                        <a:schemeClr val="accent3"/>
                      </a:solidFill>
                      <a:prstDash val="solid"/>
                      <a:round/>
                      <a:headEnd len="sm" w="sm" type="none"/>
                      <a:tailEnd len="sm" w="sm" type="none"/>
                    </a:lnT>
                    <a:lnB cap="flat" cmpd="sng" w="28575">
                      <a:solidFill>
                        <a:schemeClr val="accent3"/>
                      </a:solidFill>
                      <a:prstDash val="solid"/>
                      <a:round/>
                      <a:headEnd len="sm" w="sm" type="none"/>
                      <a:tailEnd len="sm" w="sm" type="none"/>
                    </a:lnB>
                    <a:solidFill>
                      <a:srgbClr val="F3F3F3"/>
                    </a:solidFill>
                  </a:tcPr>
                </a:tc>
                <a:tc>
                  <a:txBody>
                    <a:bodyPr/>
                    <a:lstStyle/>
                    <a:p>
                      <a:pPr indent="0" lvl="0" marL="0" rtl="0" algn="ctr">
                        <a:lnSpc>
                          <a:spcPct val="115000"/>
                        </a:lnSpc>
                        <a:spcBef>
                          <a:spcPts val="0"/>
                        </a:spcBef>
                        <a:spcAft>
                          <a:spcPts val="0"/>
                        </a:spcAft>
                        <a:buNone/>
                      </a:pPr>
                      <a:r>
                        <a:rPr b="1" lang="ar" sz="1100">
                          <a:solidFill>
                            <a:schemeClr val="dk1"/>
                          </a:solidFill>
                          <a:latin typeface="Mada"/>
                          <a:ea typeface="Mada"/>
                          <a:cs typeface="Mada"/>
                          <a:sym typeface="Mada"/>
                        </a:rPr>
                        <a:t>Abdominal pain</a:t>
                      </a:r>
                      <a:endParaRPr b="1" sz="1100">
                        <a:solidFill>
                          <a:schemeClr val="dk1"/>
                        </a:solidFill>
                        <a:latin typeface="Mada"/>
                        <a:ea typeface="Mada"/>
                        <a:cs typeface="Mada"/>
                        <a:sym typeface="Mada"/>
                      </a:endParaRPr>
                    </a:p>
                  </a:txBody>
                  <a:tcPr marT="91425" marB="91425" marR="91425" marL="91425" anchor="ctr">
                    <a:lnL cap="flat" cmpd="sng" w="28575">
                      <a:solidFill>
                        <a:schemeClr val="accent3"/>
                      </a:solidFill>
                      <a:prstDash val="solid"/>
                      <a:round/>
                      <a:headEnd len="sm" w="sm" type="none"/>
                      <a:tailEnd len="sm" w="sm" type="none"/>
                    </a:lnL>
                    <a:lnR cap="flat" cmpd="sng" w="28575">
                      <a:solidFill>
                        <a:schemeClr val="accent3"/>
                      </a:solidFill>
                      <a:prstDash val="solid"/>
                      <a:round/>
                      <a:headEnd len="sm" w="sm" type="none"/>
                      <a:tailEnd len="sm" w="sm" type="none"/>
                    </a:lnR>
                    <a:lnT cap="flat" cmpd="sng" w="28575">
                      <a:solidFill>
                        <a:schemeClr val="accent3"/>
                      </a:solidFill>
                      <a:prstDash val="solid"/>
                      <a:round/>
                      <a:headEnd len="sm" w="sm" type="none"/>
                      <a:tailEnd len="sm" w="sm" type="none"/>
                    </a:lnT>
                    <a:lnB cap="flat" cmpd="sng" w="28575">
                      <a:solidFill>
                        <a:schemeClr val="accent3"/>
                      </a:solidFill>
                      <a:prstDash val="solid"/>
                      <a:round/>
                      <a:headEnd len="sm" w="sm" type="none"/>
                      <a:tailEnd len="sm" w="sm" type="none"/>
                    </a:lnB>
                    <a:solidFill>
                      <a:srgbClr val="F3F3F3"/>
                    </a:solidFill>
                  </a:tcPr>
                </a:tc>
                <a:tc>
                  <a:txBody>
                    <a:bodyPr/>
                    <a:lstStyle/>
                    <a:p>
                      <a:pPr indent="0" lvl="0" marL="0" rtl="0" algn="l">
                        <a:spcBef>
                          <a:spcPts val="0"/>
                        </a:spcBef>
                        <a:spcAft>
                          <a:spcPts val="0"/>
                        </a:spcAft>
                        <a:buNone/>
                      </a:pPr>
                      <a:r>
                        <a:t/>
                      </a:r>
                      <a:endParaRPr b="1" sz="1200"/>
                    </a:p>
                  </a:txBody>
                  <a:tcPr marT="91425" marB="91425" marR="91425" marL="91425" anchor="ctr">
                    <a:lnL cap="flat" cmpd="sng" w="28575">
                      <a:solidFill>
                        <a:schemeClr val="accent3"/>
                      </a:solidFill>
                      <a:prstDash val="solid"/>
                      <a:round/>
                      <a:headEnd len="sm" w="sm" type="none"/>
                      <a:tailEnd len="sm" w="sm" type="none"/>
                    </a:lnL>
                    <a:lnR cap="flat" cmpd="sng" w="28575">
                      <a:solidFill>
                        <a:schemeClr val="accent3"/>
                      </a:solidFill>
                      <a:prstDash val="solid"/>
                      <a:round/>
                      <a:headEnd len="sm" w="sm" type="none"/>
                      <a:tailEnd len="sm" w="sm" type="none"/>
                    </a:lnR>
                    <a:lnT cap="flat" cmpd="sng" w="28575">
                      <a:solidFill>
                        <a:schemeClr val="accent3"/>
                      </a:solidFill>
                      <a:prstDash val="solid"/>
                      <a:round/>
                      <a:headEnd len="sm" w="sm" type="none"/>
                      <a:tailEnd len="sm" w="sm" type="none"/>
                    </a:lnT>
                    <a:lnB cap="flat" cmpd="sng" w="28575">
                      <a:solidFill>
                        <a:schemeClr val="accent3"/>
                      </a:solidFill>
                      <a:prstDash val="solid"/>
                      <a:round/>
                      <a:headEnd len="sm" w="sm" type="none"/>
                      <a:tailEnd len="sm" w="sm" type="none"/>
                    </a:lnB>
                    <a:solidFill>
                      <a:srgbClr val="F3F3F3"/>
                    </a:solidFill>
                  </a:tcPr>
                </a:tc>
                <a:tc>
                  <a:txBody>
                    <a:bodyPr/>
                    <a:lstStyle/>
                    <a:p>
                      <a:pPr indent="0" lvl="0" marL="0" rtl="0" algn="ctr">
                        <a:lnSpc>
                          <a:spcPct val="115000"/>
                        </a:lnSpc>
                        <a:spcBef>
                          <a:spcPts val="0"/>
                        </a:spcBef>
                        <a:spcAft>
                          <a:spcPts val="0"/>
                        </a:spcAft>
                        <a:buNone/>
                      </a:pPr>
                      <a:r>
                        <a:rPr b="1" lang="ar" sz="1100">
                          <a:solidFill>
                            <a:schemeClr val="dk1"/>
                          </a:solidFill>
                          <a:latin typeface="Mada"/>
                          <a:ea typeface="Mada"/>
                          <a:cs typeface="Mada"/>
                          <a:sym typeface="Mada"/>
                        </a:rPr>
                        <a:t>Diarrhea</a:t>
                      </a:r>
                      <a:endParaRPr b="1" sz="1100"/>
                    </a:p>
                  </a:txBody>
                  <a:tcPr marT="91425" marB="91425" marR="91425" marL="91425" anchor="ctr">
                    <a:lnL cap="flat" cmpd="sng" w="28575">
                      <a:solidFill>
                        <a:schemeClr val="accent3"/>
                      </a:solidFill>
                      <a:prstDash val="solid"/>
                      <a:round/>
                      <a:headEnd len="sm" w="sm" type="none"/>
                      <a:tailEnd len="sm" w="sm" type="none"/>
                    </a:lnL>
                    <a:lnR cap="flat" cmpd="sng" w="28575">
                      <a:solidFill>
                        <a:schemeClr val="accent3"/>
                      </a:solidFill>
                      <a:prstDash val="solid"/>
                      <a:round/>
                      <a:headEnd len="sm" w="sm" type="none"/>
                      <a:tailEnd len="sm" w="sm" type="none"/>
                    </a:lnR>
                    <a:lnT cap="flat" cmpd="sng" w="28575">
                      <a:solidFill>
                        <a:schemeClr val="accent3"/>
                      </a:solidFill>
                      <a:prstDash val="solid"/>
                      <a:round/>
                      <a:headEnd len="sm" w="sm" type="none"/>
                      <a:tailEnd len="sm" w="sm" type="none"/>
                    </a:lnT>
                    <a:lnB cap="flat" cmpd="sng" w="28575">
                      <a:solidFill>
                        <a:schemeClr val="accent3"/>
                      </a:solidFill>
                      <a:prstDash val="solid"/>
                      <a:round/>
                      <a:headEnd len="sm" w="sm" type="none"/>
                      <a:tailEnd len="sm" w="sm" type="none"/>
                    </a:lnB>
                    <a:solidFill>
                      <a:srgbClr val="F3F3F3"/>
                    </a:solidFill>
                  </a:tcPr>
                </a:tc>
              </a:tr>
              <a:tr h="242550">
                <a:tc>
                  <a:txBody>
                    <a:bodyPr/>
                    <a:lstStyle/>
                    <a:p>
                      <a:pPr indent="0" lvl="0" marL="0" rtl="0" algn="l">
                        <a:spcBef>
                          <a:spcPts val="0"/>
                        </a:spcBef>
                        <a:spcAft>
                          <a:spcPts val="0"/>
                        </a:spcAft>
                        <a:buNone/>
                      </a:pPr>
                      <a:r>
                        <a:t/>
                      </a:r>
                      <a:endParaRPr/>
                    </a:p>
                  </a:txBody>
                  <a:tcPr marT="91425" marB="91425" marR="91425" marL="91425">
                    <a:lnL cap="flat" cmpd="sng" w="28575">
                      <a:solidFill>
                        <a:schemeClr val="accent3"/>
                      </a:solidFill>
                      <a:prstDash val="solid"/>
                      <a:round/>
                      <a:headEnd len="sm" w="sm" type="none"/>
                      <a:tailEnd len="sm" w="sm" type="none"/>
                    </a:lnL>
                    <a:lnR cap="flat" cmpd="sng" w="28575">
                      <a:solidFill>
                        <a:schemeClr val="accent3"/>
                      </a:solidFill>
                      <a:prstDash val="solid"/>
                      <a:round/>
                      <a:headEnd len="sm" w="sm" type="none"/>
                      <a:tailEnd len="sm" w="sm" type="none"/>
                    </a:lnR>
                    <a:lnT cap="flat" cmpd="sng" w="28575">
                      <a:solidFill>
                        <a:schemeClr val="accent3"/>
                      </a:solidFill>
                      <a:prstDash val="solid"/>
                      <a:round/>
                      <a:headEnd len="sm" w="sm" type="none"/>
                      <a:tailEnd len="sm" w="sm" type="none"/>
                    </a:lnT>
                    <a:lnB cap="flat" cmpd="sng" w="28575">
                      <a:solidFill>
                        <a:schemeClr val="accent3"/>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ar" sz="1100">
                          <a:solidFill>
                            <a:schemeClr val="dk1"/>
                          </a:solidFill>
                          <a:latin typeface="Mada"/>
                          <a:ea typeface="Mada"/>
                          <a:cs typeface="Mada"/>
                          <a:sym typeface="Mada"/>
                        </a:rPr>
                        <a:t>Nausea/Vomiting</a:t>
                      </a:r>
                      <a:endParaRPr b="1" sz="1100"/>
                    </a:p>
                  </a:txBody>
                  <a:tcPr marT="91425" marB="91425" marR="91425" marL="91425" anchor="ctr">
                    <a:lnL cap="flat" cmpd="sng" w="28575">
                      <a:solidFill>
                        <a:schemeClr val="accent3"/>
                      </a:solidFill>
                      <a:prstDash val="solid"/>
                      <a:round/>
                      <a:headEnd len="sm" w="sm" type="none"/>
                      <a:tailEnd len="sm" w="sm" type="none"/>
                    </a:lnL>
                    <a:lnR cap="flat" cmpd="sng" w="28575">
                      <a:solidFill>
                        <a:schemeClr val="accent3"/>
                      </a:solidFill>
                      <a:prstDash val="solid"/>
                      <a:round/>
                      <a:headEnd len="sm" w="sm" type="none"/>
                      <a:tailEnd len="sm" w="sm" type="none"/>
                    </a:lnR>
                    <a:lnT cap="flat" cmpd="sng" w="28575">
                      <a:solidFill>
                        <a:schemeClr val="accent3"/>
                      </a:solidFill>
                      <a:prstDash val="solid"/>
                      <a:round/>
                      <a:headEnd len="sm" w="sm" type="none"/>
                      <a:tailEnd len="sm" w="sm" type="none"/>
                    </a:lnT>
                    <a:lnB cap="flat" cmpd="sng" w="28575">
                      <a:solidFill>
                        <a:schemeClr val="accent3"/>
                      </a:solidFill>
                      <a:prstDash val="solid"/>
                      <a:round/>
                      <a:headEnd len="sm" w="sm" type="none"/>
                      <a:tailEnd len="sm" w="sm" type="none"/>
                    </a:lnB>
                  </a:tcPr>
                </a:tc>
                <a:tc>
                  <a:txBody>
                    <a:bodyPr/>
                    <a:lstStyle/>
                    <a:p>
                      <a:pPr indent="0" lvl="0" marL="0" rtl="0" algn="ctr">
                        <a:spcBef>
                          <a:spcPts val="0"/>
                        </a:spcBef>
                        <a:spcAft>
                          <a:spcPts val="0"/>
                        </a:spcAft>
                        <a:buNone/>
                      </a:pPr>
                      <a:r>
                        <a:t/>
                      </a:r>
                      <a:endParaRPr b="1" sz="1200"/>
                    </a:p>
                  </a:txBody>
                  <a:tcPr marT="91425" marB="91425" marR="91425" marL="91425" anchor="ctr">
                    <a:lnL cap="flat" cmpd="sng" w="28575">
                      <a:solidFill>
                        <a:schemeClr val="accent3"/>
                      </a:solidFill>
                      <a:prstDash val="solid"/>
                      <a:round/>
                      <a:headEnd len="sm" w="sm" type="none"/>
                      <a:tailEnd len="sm" w="sm" type="none"/>
                    </a:lnL>
                    <a:lnR cap="flat" cmpd="sng" w="28575">
                      <a:solidFill>
                        <a:schemeClr val="accent3"/>
                      </a:solidFill>
                      <a:prstDash val="solid"/>
                      <a:round/>
                      <a:headEnd len="sm" w="sm" type="none"/>
                      <a:tailEnd len="sm" w="sm" type="none"/>
                    </a:lnR>
                    <a:lnT cap="flat" cmpd="sng" w="28575">
                      <a:solidFill>
                        <a:schemeClr val="accent3"/>
                      </a:solidFill>
                      <a:prstDash val="solid"/>
                      <a:round/>
                      <a:headEnd len="sm" w="sm" type="none"/>
                      <a:tailEnd len="sm" w="sm" type="none"/>
                    </a:lnT>
                    <a:lnB cap="flat" cmpd="sng" w="28575">
                      <a:solidFill>
                        <a:schemeClr val="accent3"/>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ar" sz="1100">
                          <a:latin typeface="Mada"/>
                          <a:ea typeface="Mada"/>
                          <a:cs typeface="Mada"/>
                          <a:sym typeface="Mada"/>
                        </a:rPr>
                        <a:t>Encephalopathy or Encephalitis</a:t>
                      </a:r>
                      <a:endParaRPr b="1" sz="1100">
                        <a:latin typeface="Mada"/>
                        <a:ea typeface="Mada"/>
                        <a:cs typeface="Mada"/>
                        <a:sym typeface="Mada"/>
                      </a:endParaRPr>
                    </a:p>
                  </a:txBody>
                  <a:tcPr marT="91425" marB="91425" marR="91425" marL="91425" anchor="ctr">
                    <a:lnL cap="flat" cmpd="sng" w="28575">
                      <a:solidFill>
                        <a:schemeClr val="accent3"/>
                      </a:solidFill>
                      <a:prstDash val="solid"/>
                      <a:round/>
                      <a:headEnd len="sm" w="sm" type="none"/>
                      <a:tailEnd len="sm" w="sm" type="none"/>
                    </a:lnL>
                    <a:lnR cap="flat" cmpd="sng" w="28575">
                      <a:solidFill>
                        <a:schemeClr val="accent3"/>
                      </a:solidFill>
                      <a:prstDash val="solid"/>
                      <a:round/>
                      <a:headEnd len="sm" w="sm" type="none"/>
                      <a:tailEnd len="sm" w="sm" type="none"/>
                    </a:lnR>
                    <a:lnT cap="flat" cmpd="sng" w="28575">
                      <a:solidFill>
                        <a:schemeClr val="accent3"/>
                      </a:solidFill>
                      <a:prstDash val="solid"/>
                      <a:round/>
                      <a:headEnd len="sm" w="sm" type="none"/>
                      <a:tailEnd len="sm" w="sm" type="none"/>
                    </a:lnT>
                    <a:lnB cap="flat" cmpd="sng" w="28575">
                      <a:solidFill>
                        <a:schemeClr val="accent3"/>
                      </a:solidFill>
                      <a:prstDash val="solid"/>
                      <a:round/>
                      <a:headEnd len="sm" w="sm" type="none"/>
                      <a:tailEnd len="sm" w="sm" type="none"/>
                    </a:lnB>
                  </a:tcPr>
                </a:tc>
              </a:tr>
              <a:tr h="721600">
                <a:tc>
                  <a:txBody>
                    <a:bodyPr/>
                    <a:lstStyle/>
                    <a:p>
                      <a:pPr indent="0" lvl="0" marL="0" rtl="0" algn="l">
                        <a:spcBef>
                          <a:spcPts val="0"/>
                        </a:spcBef>
                        <a:spcAft>
                          <a:spcPts val="0"/>
                        </a:spcAft>
                        <a:buNone/>
                      </a:pPr>
                      <a:r>
                        <a:t/>
                      </a:r>
                      <a:endParaRPr/>
                    </a:p>
                  </a:txBody>
                  <a:tcPr marT="91425" marB="91425" marR="91425" marL="91425">
                    <a:lnL cap="flat" cmpd="sng" w="28575">
                      <a:solidFill>
                        <a:schemeClr val="accent3"/>
                      </a:solidFill>
                      <a:prstDash val="solid"/>
                      <a:round/>
                      <a:headEnd len="sm" w="sm" type="none"/>
                      <a:tailEnd len="sm" w="sm" type="none"/>
                    </a:lnL>
                    <a:lnR cap="flat" cmpd="sng" w="28575">
                      <a:solidFill>
                        <a:schemeClr val="accent3"/>
                      </a:solidFill>
                      <a:prstDash val="solid"/>
                      <a:round/>
                      <a:headEnd len="sm" w="sm" type="none"/>
                      <a:tailEnd len="sm" w="sm" type="none"/>
                    </a:lnR>
                    <a:lnT cap="flat" cmpd="sng" w="28575">
                      <a:solidFill>
                        <a:schemeClr val="accent3"/>
                      </a:solidFill>
                      <a:prstDash val="solid"/>
                      <a:round/>
                      <a:headEnd len="sm" w="sm" type="none"/>
                      <a:tailEnd len="sm" w="sm" type="none"/>
                    </a:lnT>
                    <a:lnB cap="flat" cmpd="sng" w="28575">
                      <a:solidFill>
                        <a:schemeClr val="accent3"/>
                      </a:solidFill>
                      <a:prstDash val="solid"/>
                      <a:round/>
                      <a:headEnd len="sm" w="sm" type="none"/>
                      <a:tailEnd len="sm" w="sm" type="none"/>
                    </a:lnB>
                    <a:solidFill>
                      <a:srgbClr val="F3F3F3"/>
                    </a:solidFill>
                  </a:tcPr>
                </a:tc>
                <a:tc>
                  <a:txBody>
                    <a:bodyPr/>
                    <a:lstStyle/>
                    <a:p>
                      <a:pPr indent="0" lvl="0" marL="0" rtl="0" algn="ctr">
                        <a:lnSpc>
                          <a:spcPct val="115000"/>
                        </a:lnSpc>
                        <a:spcBef>
                          <a:spcPts val="0"/>
                        </a:spcBef>
                        <a:spcAft>
                          <a:spcPts val="0"/>
                        </a:spcAft>
                        <a:buNone/>
                      </a:pPr>
                      <a:r>
                        <a:rPr b="1" lang="ar" sz="1100">
                          <a:solidFill>
                            <a:schemeClr val="dk1"/>
                          </a:solidFill>
                          <a:latin typeface="Mada"/>
                          <a:ea typeface="Mada"/>
                          <a:cs typeface="Mada"/>
                          <a:sym typeface="Mada"/>
                        </a:rPr>
                        <a:t>Elevated liver enzyme levels progressing to liver failure</a:t>
                      </a:r>
                      <a:endParaRPr b="1" sz="1100"/>
                    </a:p>
                  </a:txBody>
                  <a:tcPr marT="91425" marB="91425" marR="91425" marL="91425" anchor="ctr">
                    <a:lnL cap="flat" cmpd="sng" w="28575">
                      <a:solidFill>
                        <a:schemeClr val="accent3"/>
                      </a:solidFill>
                      <a:prstDash val="solid"/>
                      <a:round/>
                      <a:headEnd len="sm" w="sm" type="none"/>
                      <a:tailEnd len="sm" w="sm" type="none"/>
                    </a:lnL>
                    <a:lnR cap="flat" cmpd="sng" w="28575">
                      <a:solidFill>
                        <a:schemeClr val="accent3"/>
                      </a:solidFill>
                      <a:prstDash val="solid"/>
                      <a:round/>
                      <a:headEnd len="sm" w="sm" type="none"/>
                      <a:tailEnd len="sm" w="sm" type="none"/>
                    </a:lnR>
                    <a:lnT cap="flat" cmpd="sng" w="28575">
                      <a:solidFill>
                        <a:schemeClr val="accent3"/>
                      </a:solidFill>
                      <a:prstDash val="solid"/>
                      <a:round/>
                      <a:headEnd len="sm" w="sm" type="none"/>
                      <a:tailEnd len="sm" w="sm" type="none"/>
                    </a:lnT>
                    <a:lnB cap="flat" cmpd="sng" w="28575">
                      <a:solidFill>
                        <a:schemeClr val="accent3"/>
                      </a:solidFill>
                      <a:prstDash val="solid"/>
                      <a:round/>
                      <a:headEnd len="sm" w="sm" type="none"/>
                      <a:tailEnd len="sm" w="sm" type="none"/>
                    </a:lnB>
                    <a:solidFill>
                      <a:srgbClr val="F3F3F3"/>
                    </a:solidFill>
                  </a:tcPr>
                </a:tc>
                <a:tc>
                  <a:txBody>
                    <a:bodyPr/>
                    <a:lstStyle/>
                    <a:p>
                      <a:pPr indent="0" lvl="0" marL="0" rtl="0" algn="ctr">
                        <a:spcBef>
                          <a:spcPts val="0"/>
                        </a:spcBef>
                        <a:spcAft>
                          <a:spcPts val="0"/>
                        </a:spcAft>
                        <a:buNone/>
                      </a:pPr>
                      <a:r>
                        <a:t/>
                      </a:r>
                      <a:endParaRPr b="1" sz="1200"/>
                    </a:p>
                  </a:txBody>
                  <a:tcPr marT="91425" marB="91425" marR="91425" marL="91425" anchor="ctr">
                    <a:lnL cap="flat" cmpd="sng" w="28575">
                      <a:solidFill>
                        <a:schemeClr val="accent3"/>
                      </a:solidFill>
                      <a:prstDash val="solid"/>
                      <a:round/>
                      <a:headEnd len="sm" w="sm" type="none"/>
                      <a:tailEnd len="sm" w="sm" type="none"/>
                    </a:lnL>
                    <a:lnR cap="flat" cmpd="sng" w="28575">
                      <a:solidFill>
                        <a:schemeClr val="accent3"/>
                      </a:solidFill>
                      <a:prstDash val="solid"/>
                      <a:round/>
                      <a:headEnd len="sm" w="sm" type="none"/>
                      <a:tailEnd len="sm" w="sm" type="none"/>
                    </a:lnR>
                    <a:lnT cap="flat" cmpd="sng" w="28575">
                      <a:solidFill>
                        <a:schemeClr val="accent3"/>
                      </a:solidFill>
                      <a:prstDash val="solid"/>
                      <a:round/>
                      <a:headEnd len="sm" w="sm" type="none"/>
                      <a:tailEnd len="sm" w="sm" type="none"/>
                    </a:lnT>
                    <a:lnB cap="flat" cmpd="sng" w="28575">
                      <a:solidFill>
                        <a:schemeClr val="accent3"/>
                      </a:solidFill>
                      <a:prstDash val="solid"/>
                      <a:round/>
                      <a:headEnd len="sm" w="sm" type="none"/>
                      <a:tailEnd len="sm" w="sm" type="none"/>
                    </a:lnB>
                    <a:solidFill>
                      <a:srgbClr val="F3F3F3"/>
                    </a:solidFill>
                  </a:tcPr>
                </a:tc>
                <a:tc>
                  <a:txBody>
                    <a:bodyPr/>
                    <a:lstStyle/>
                    <a:p>
                      <a:pPr indent="0" lvl="0" marL="0" rtl="0" algn="ctr">
                        <a:lnSpc>
                          <a:spcPct val="115000"/>
                        </a:lnSpc>
                        <a:spcBef>
                          <a:spcPts val="0"/>
                        </a:spcBef>
                        <a:spcAft>
                          <a:spcPts val="0"/>
                        </a:spcAft>
                        <a:buNone/>
                      </a:pPr>
                      <a:r>
                        <a:rPr b="1" lang="ar" sz="1100">
                          <a:solidFill>
                            <a:srgbClr val="CC0000"/>
                          </a:solidFill>
                          <a:latin typeface="Mada"/>
                          <a:ea typeface="Mada"/>
                          <a:cs typeface="Mada"/>
                          <a:sym typeface="Mada"/>
                        </a:rPr>
                        <a:t>Bleeding &amp;</a:t>
                      </a:r>
                      <a:r>
                        <a:rPr lang="ar" sz="1100">
                          <a:solidFill>
                            <a:srgbClr val="CC0000"/>
                          </a:solidFill>
                          <a:latin typeface="Mada"/>
                          <a:ea typeface="Mada"/>
                          <a:cs typeface="Mada"/>
                          <a:sym typeface="Mada"/>
                        </a:rPr>
                        <a:t> </a:t>
                      </a:r>
                      <a:r>
                        <a:rPr b="1" lang="ar" sz="1100">
                          <a:solidFill>
                            <a:srgbClr val="CC0000"/>
                          </a:solidFill>
                          <a:latin typeface="Mada"/>
                          <a:ea typeface="Mada"/>
                          <a:cs typeface="Mada"/>
                          <a:sym typeface="Mada"/>
                        </a:rPr>
                        <a:t>disseminated intravascular coagulation</a:t>
                      </a:r>
                      <a:r>
                        <a:rPr b="1" lang="ar" sz="1100">
                          <a:solidFill>
                            <a:srgbClr val="A64D79"/>
                          </a:solidFill>
                          <a:latin typeface="Mada"/>
                          <a:ea typeface="Mada"/>
                          <a:cs typeface="Mada"/>
                          <a:sym typeface="Mada"/>
                        </a:rPr>
                        <a:t> </a:t>
                      </a:r>
                      <a:r>
                        <a:rPr b="1" lang="ar" sz="1100">
                          <a:latin typeface="Mada"/>
                          <a:ea typeface="Mada"/>
                          <a:cs typeface="Mada"/>
                          <a:sym typeface="Mada"/>
                        </a:rPr>
                        <a:t>(DIC)</a:t>
                      </a:r>
                      <a:endParaRPr b="1" sz="1100">
                        <a:latin typeface="Mada"/>
                        <a:ea typeface="Mada"/>
                        <a:cs typeface="Mada"/>
                        <a:sym typeface="Mada"/>
                      </a:endParaRPr>
                    </a:p>
                    <a:p>
                      <a:pPr indent="0" lvl="0" marL="0" rtl="0" algn="ctr">
                        <a:lnSpc>
                          <a:spcPct val="115000"/>
                        </a:lnSpc>
                        <a:spcBef>
                          <a:spcPts val="0"/>
                        </a:spcBef>
                        <a:spcAft>
                          <a:spcPts val="0"/>
                        </a:spcAft>
                        <a:buNone/>
                      </a:pPr>
                      <a:r>
                        <a:rPr lang="ar" sz="900">
                          <a:solidFill>
                            <a:srgbClr val="6AA84F"/>
                          </a:solidFill>
                          <a:latin typeface="Mada"/>
                          <a:ea typeface="Mada"/>
                          <a:cs typeface="Mada"/>
                          <a:sym typeface="Mada"/>
                        </a:rPr>
                        <a:t>RVF is one of the causes of viral hemorrhagic fever, if a pt presented to you with fever and reported bleeding from several sites including gum and nose, you should consider RVF.</a:t>
                      </a:r>
                      <a:endParaRPr sz="900">
                        <a:solidFill>
                          <a:srgbClr val="6AA84F"/>
                        </a:solidFill>
                        <a:latin typeface="Mada"/>
                        <a:ea typeface="Mada"/>
                        <a:cs typeface="Mada"/>
                        <a:sym typeface="Mada"/>
                      </a:endParaRPr>
                    </a:p>
                  </a:txBody>
                  <a:tcPr marT="91425" marB="91425" marR="91425" marL="91425" anchor="ctr">
                    <a:lnL cap="flat" cmpd="sng" w="28575">
                      <a:solidFill>
                        <a:schemeClr val="accent3"/>
                      </a:solidFill>
                      <a:prstDash val="solid"/>
                      <a:round/>
                      <a:headEnd len="sm" w="sm" type="none"/>
                      <a:tailEnd len="sm" w="sm" type="none"/>
                    </a:lnL>
                    <a:lnR cap="flat" cmpd="sng" w="28575">
                      <a:solidFill>
                        <a:schemeClr val="accent3"/>
                      </a:solidFill>
                      <a:prstDash val="solid"/>
                      <a:round/>
                      <a:headEnd len="sm" w="sm" type="none"/>
                      <a:tailEnd len="sm" w="sm" type="none"/>
                    </a:lnR>
                    <a:lnT cap="flat" cmpd="sng" w="28575">
                      <a:solidFill>
                        <a:schemeClr val="accent3"/>
                      </a:solidFill>
                      <a:prstDash val="solid"/>
                      <a:round/>
                      <a:headEnd len="sm" w="sm" type="none"/>
                      <a:tailEnd len="sm" w="sm" type="none"/>
                    </a:lnT>
                    <a:lnB cap="flat" cmpd="sng" w="28575">
                      <a:solidFill>
                        <a:schemeClr val="accent3"/>
                      </a:solidFill>
                      <a:prstDash val="solid"/>
                      <a:round/>
                      <a:headEnd len="sm" w="sm" type="none"/>
                      <a:tailEnd len="sm" w="sm" type="none"/>
                    </a:lnB>
                    <a:solidFill>
                      <a:srgbClr val="F3F3F3"/>
                    </a:solidFill>
                  </a:tcPr>
                </a:tc>
              </a:tr>
              <a:tr h="332575">
                <a:tc>
                  <a:txBody>
                    <a:bodyPr/>
                    <a:lstStyle/>
                    <a:p>
                      <a:pPr indent="0" lvl="0" marL="0" rtl="0" algn="l">
                        <a:spcBef>
                          <a:spcPts val="0"/>
                        </a:spcBef>
                        <a:spcAft>
                          <a:spcPts val="0"/>
                        </a:spcAft>
                        <a:buNone/>
                      </a:pPr>
                      <a:r>
                        <a:t/>
                      </a:r>
                      <a:endParaRPr/>
                    </a:p>
                  </a:txBody>
                  <a:tcPr marT="91425" marB="91425" marR="91425" marL="91425">
                    <a:lnL cap="flat" cmpd="sng" w="28575">
                      <a:solidFill>
                        <a:schemeClr val="accent3"/>
                      </a:solidFill>
                      <a:prstDash val="solid"/>
                      <a:round/>
                      <a:headEnd len="sm" w="sm" type="none"/>
                      <a:tailEnd len="sm" w="sm" type="none"/>
                    </a:lnL>
                    <a:lnR cap="flat" cmpd="sng" w="28575">
                      <a:solidFill>
                        <a:schemeClr val="accent3"/>
                      </a:solidFill>
                      <a:prstDash val="solid"/>
                      <a:round/>
                      <a:headEnd len="sm" w="sm" type="none"/>
                      <a:tailEnd len="sm" w="sm" type="none"/>
                    </a:lnR>
                    <a:lnT cap="flat" cmpd="sng" w="28575">
                      <a:solidFill>
                        <a:schemeClr val="accent3"/>
                      </a:solidFill>
                      <a:prstDash val="solid"/>
                      <a:round/>
                      <a:headEnd len="sm" w="sm" type="none"/>
                      <a:tailEnd len="sm" w="sm" type="none"/>
                    </a:lnT>
                    <a:lnB cap="flat" cmpd="sng" w="28575">
                      <a:solidFill>
                        <a:schemeClr val="accent3"/>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b="1" lang="ar" sz="1100">
                          <a:latin typeface="Mada"/>
                          <a:ea typeface="Mada"/>
                          <a:cs typeface="Mada"/>
                          <a:sym typeface="Mada"/>
                        </a:rPr>
                        <a:t>Malaise and Headache</a:t>
                      </a:r>
                      <a:endParaRPr b="1" sz="1100">
                        <a:latin typeface="Mada"/>
                        <a:ea typeface="Mada"/>
                        <a:cs typeface="Mada"/>
                        <a:sym typeface="Mada"/>
                      </a:endParaRPr>
                    </a:p>
                  </a:txBody>
                  <a:tcPr marT="91425" marB="91425" marR="91425" marL="91425" anchor="ctr">
                    <a:lnL cap="flat" cmpd="sng" w="28575">
                      <a:solidFill>
                        <a:schemeClr val="accent3"/>
                      </a:solidFill>
                      <a:prstDash val="solid"/>
                      <a:round/>
                      <a:headEnd len="sm" w="sm" type="none"/>
                      <a:tailEnd len="sm" w="sm" type="none"/>
                    </a:lnL>
                    <a:lnR cap="flat" cmpd="sng" w="28575">
                      <a:solidFill>
                        <a:schemeClr val="accent3"/>
                      </a:solidFill>
                      <a:prstDash val="solid"/>
                      <a:round/>
                      <a:headEnd len="sm" w="sm" type="none"/>
                      <a:tailEnd len="sm" w="sm" type="none"/>
                    </a:lnR>
                    <a:lnT cap="flat" cmpd="sng" w="28575">
                      <a:solidFill>
                        <a:schemeClr val="accent3"/>
                      </a:solidFill>
                      <a:prstDash val="solid"/>
                      <a:round/>
                      <a:headEnd len="sm" w="sm" type="none"/>
                      <a:tailEnd len="sm" w="sm" type="none"/>
                    </a:lnT>
                    <a:lnB cap="flat" cmpd="sng" w="28575">
                      <a:solidFill>
                        <a:schemeClr val="accent3"/>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t/>
                      </a:r>
                      <a:endParaRPr b="1" sz="1200"/>
                    </a:p>
                  </a:txBody>
                  <a:tcPr marT="91425" marB="91425" marR="91425" marL="91425" anchor="ctr">
                    <a:lnL cap="flat" cmpd="sng" w="28575">
                      <a:solidFill>
                        <a:schemeClr val="accent3"/>
                      </a:solidFill>
                      <a:prstDash val="solid"/>
                      <a:round/>
                      <a:headEnd len="sm" w="sm" type="none"/>
                      <a:tailEnd len="sm" w="sm" type="none"/>
                    </a:lnL>
                    <a:lnR cap="flat" cmpd="sng" w="28575">
                      <a:solidFill>
                        <a:schemeClr val="accent3"/>
                      </a:solidFill>
                      <a:prstDash val="solid"/>
                      <a:round/>
                      <a:headEnd len="sm" w="sm" type="none"/>
                      <a:tailEnd len="sm" w="sm" type="none"/>
                    </a:lnR>
                    <a:lnT cap="flat" cmpd="sng" w="28575">
                      <a:solidFill>
                        <a:schemeClr val="accent3"/>
                      </a:solidFill>
                      <a:prstDash val="solid"/>
                      <a:round/>
                      <a:headEnd len="sm" w="sm" type="none"/>
                      <a:tailEnd len="sm" w="sm" type="none"/>
                    </a:lnT>
                    <a:lnB cap="flat" cmpd="sng" w="28575">
                      <a:solidFill>
                        <a:schemeClr val="accent3"/>
                      </a:solidFill>
                      <a:prstDash val="solid"/>
                      <a:round/>
                      <a:headEnd len="sm" w="sm" type="none"/>
                      <a:tailEnd len="sm" w="sm" type="none"/>
                    </a:lnB>
                    <a:solidFill>
                      <a:srgbClr val="FFFFFF"/>
                    </a:solidFill>
                  </a:tcPr>
                </a:tc>
                <a:tc>
                  <a:txBody>
                    <a:bodyPr/>
                    <a:lstStyle/>
                    <a:p>
                      <a:pPr indent="0" lvl="0" marL="0" marR="0" rtl="0" algn="ctr">
                        <a:lnSpc>
                          <a:spcPct val="115000"/>
                        </a:lnSpc>
                        <a:spcBef>
                          <a:spcPts val="0"/>
                        </a:spcBef>
                        <a:spcAft>
                          <a:spcPts val="0"/>
                        </a:spcAft>
                        <a:buNone/>
                      </a:pPr>
                      <a:r>
                        <a:rPr b="1" lang="ar" sz="1100">
                          <a:latin typeface="Mada"/>
                          <a:ea typeface="Mada"/>
                          <a:cs typeface="Mada"/>
                          <a:sym typeface="Mada"/>
                        </a:rPr>
                        <a:t>muscle pain, back pain,</a:t>
                      </a:r>
                      <a:endParaRPr b="1" sz="1100">
                        <a:latin typeface="Mada"/>
                        <a:ea typeface="Mada"/>
                        <a:cs typeface="Mada"/>
                        <a:sym typeface="Mada"/>
                      </a:endParaRPr>
                    </a:p>
                    <a:p>
                      <a:pPr indent="0" lvl="0" marL="0" marR="0" rtl="0" algn="ctr">
                        <a:lnSpc>
                          <a:spcPct val="115000"/>
                        </a:lnSpc>
                        <a:spcBef>
                          <a:spcPts val="0"/>
                        </a:spcBef>
                        <a:spcAft>
                          <a:spcPts val="0"/>
                        </a:spcAft>
                        <a:buNone/>
                      </a:pPr>
                      <a:r>
                        <a:rPr b="1" lang="ar" sz="1100">
                          <a:latin typeface="Mada"/>
                          <a:ea typeface="Mada"/>
                          <a:cs typeface="Mada"/>
                          <a:sym typeface="Mada"/>
                        </a:rPr>
                        <a:t>      and joint pain</a:t>
                      </a:r>
                      <a:endParaRPr b="1" sz="1100">
                        <a:latin typeface="Mada"/>
                        <a:ea typeface="Mada"/>
                        <a:cs typeface="Mada"/>
                        <a:sym typeface="Mada"/>
                      </a:endParaRPr>
                    </a:p>
                  </a:txBody>
                  <a:tcPr marT="91425" marB="91425" marR="91425" marL="91425" anchor="ctr">
                    <a:lnL cap="flat" cmpd="sng" w="28575">
                      <a:solidFill>
                        <a:schemeClr val="accent3"/>
                      </a:solidFill>
                      <a:prstDash val="solid"/>
                      <a:round/>
                      <a:headEnd len="sm" w="sm" type="none"/>
                      <a:tailEnd len="sm" w="sm" type="none"/>
                    </a:lnL>
                    <a:lnR cap="flat" cmpd="sng" w="28575">
                      <a:solidFill>
                        <a:schemeClr val="accent3"/>
                      </a:solidFill>
                      <a:prstDash val="solid"/>
                      <a:round/>
                      <a:headEnd len="sm" w="sm" type="none"/>
                      <a:tailEnd len="sm" w="sm" type="none"/>
                    </a:lnR>
                    <a:lnT cap="flat" cmpd="sng" w="28575">
                      <a:solidFill>
                        <a:schemeClr val="accent3"/>
                      </a:solidFill>
                      <a:prstDash val="solid"/>
                      <a:round/>
                      <a:headEnd len="sm" w="sm" type="none"/>
                      <a:tailEnd len="sm" w="sm" type="none"/>
                    </a:lnT>
                    <a:lnB cap="flat" cmpd="sng" w="28575">
                      <a:solidFill>
                        <a:schemeClr val="accent3"/>
                      </a:solidFill>
                      <a:prstDash val="solid"/>
                      <a:round/>
                      <a:headEnd len="sm" w="sm" type="none"/>
                      <a:tailEnd len="sm" w="sm" type="none"/>
                    </a:lnB>
                    <a:solidFill>
                      <a:srgbClr val="FFFFFF"/>
                    </a:solidFill>
                  </a:tcPr>
                </a:tc>
              </a:tr>
            </a:tbl>
          </a:graphicData>
        </a:graphic>
      </p:graphicFrame>
      <p:pic>
        <p:nvPicPr>
          <p:cNvPr id="468" name="Google Shape;468;p22"/>
          <p:cNvPicPr preferRelativeResize="0"/>
          <p:nvPr/>
        </p:nvPicPr>
        <p:blipFill>
          <a:blip r:embed="rId4">
            <a:alphaModFix/>
          </a:blip>
          <a:stretch>
            <a:fillRect/>
          </a:stretch>
        </p:blipFill>
        <p:spPr>
          <a:xfrm>
            <a:off x="313775" y="5817061"/>
            <a:ext cx="345225" cy="345225"/>
          </a:xfrm>
          <a:prstGeom prst="rect">
            <a:avLst/>
          </a:prstGeom>
          <a:noFill/>
          <a:ln>
            <a:noFill/>
          </a:ln>
        </p:spPr>
      </p:pic>
      <p:pic>
        <p:nvPicPr>
          <p:cNvPr id="469" name="Google Shape;469;p22"/>
          <p:cNvPicPr preferRelativeResize="0"/>
          <p:nvPr/>
        </p:nvPicPr>
        <p:blipFill>
          <a:blip r:embed="rId5">
            <a:alphaModFix/>
          </a:blip>
          <a:stretch>
            <a:fillRect/>
          </a:stretch>
        </p:blipFill>
        <p:spPr>
          <a:xfrm>
            <a:off x="313775" y="6214334"/>
            <a:ext cx="345225" cy="345225"/>
          </a:xfrm>
          <a:prstGeom prst="rect">
            <a:avLst/>
          </a:prstGeom>
          <a:noFill/>
          <a:ln>
            <a:noFill/>
          </a:ln>
        </p:spPr>
      </p:pic>
      <p:pic>
        <p:nvPicPr>
          <p:cNvPr id="470" name="Google Shape;470;p22"/>
          <p:cNvPicPr preferRelativeResize="0"/>
          <p:nvPr/>
        </p:nvPicPr>
        <p:blipFill>
          <a:blip r:embed="rId6">
            <a:alphaModFix/>
          </a:blip>
          <a:stretch>
            <a:fillRect/>
          </a:stretch>
        </p:blipFill>
        <p:spPr>
          <a:xfrm>
            <a:off x="313775" y="6611621"/>
            <a:ext cx="345225" cy="345280"/>
          </a:xfrm>
          <a:prstGeom prst="rect">
            <a:avLst/>
          </a:prstGeom>
          <a:noFill/>
          <a:ln>
            <a:noFill/>
          </a:ln>
        </p:spPr>
      </p:pic>
      <p:pic>
        <p:nvPicPr>
          <p:cNvPr id="471" name="Google Shape;471;p22"/>
          <p:cNvPicPr preferRelativeResize="0"/>
          <p:nvPr/>
        </p:nvPicPr>
        <p:blipFill>
          <a:blip r:embed="rId7">
            <a:alphaModFix/>
          </a:blip>
          <a:stretch>
            <a:fillRect/>
          </a:stretch>
        </p:blipFill>
        <p:spPr>
          <a:xfrm flipH="1">
            <a:off x="3966076" y="6214336"/>
            <a:ext cx="345225" cy="345225"/>
          </a:xfrm>
          <a:prstGeom prst="rect">
            <a:avLst/>
          </a:prstGeom>
          <a:noFill/>
          <a:ln>
            <a:noFill/>
          </a:ln>
        </p:spPr>
      </p:pic>
      <p:pic>
        <p:nvPicPr>
          <p:cNvPr id="472" name="Google Shape;472;p22"/>
          <p:cNvPicPr preferRelativeResize="0"/>
          <p:nvPr/>
        </p:nvPicPr>
        <p:blipFill>
          <a:blip r:embed="rId8">
            <a:alphaModFix/>
          </a:blip>
          <a:stretch>
            <a:fillRect/>
          </a:stretch>
        </p:blipFill>
        <p:spPr>
          <a:xfrm>
            <a:off x="313764" y="7487787"/>
            <a:ext cx="345225" cy="345335"/>
          </a:xfrm>
          <a:prstGeom prst="rect">
            <a:avLst/>
          </a:prstGeom>
          <a:noFill/>
          <a:ln>
            <a:noFill/>
          </a:ln>
        </p:spPr>
      </p:pic>
      <p:pic>
        <p:nvPicPr>
          <p:cNvPr id="473" name="Google Shape;473;p22"/>
          <p:cNvPicPr preferRelativeResize="0"/>
          <p:nvPr/>
        </p:nvPicPr>
        <p:blipFill>
          <a:blip r:embed="rId9">
            <a:alphaModFix/>
          </a:blip>
          <a:stretch>
            <a:fillRect/>
          </a:stretch>
        </p:blipFill>
        <p:spPr>
          <a:xfrm>
            <a:off x="3966078" y="6611606"/>
            <a:ext cx="345225" cy="345309"/>
          </a:xfrm>
          <a:prstGeom prst="rect">
            <a:avLst/>
          </a:prstGeom>
          <a:noFill/>
          <a:ln>
            <a:noFill/>
          </a:ln>
        </p:spPr>
      </p:pic>
      <p:pic>
        <p:nvPicPr>
          <p:cNvPr id="474" name="Google Shape;474;p22"/>
          <p:cNvPicPr preferRelativeResize="0"/>
          <p:nvPr/>
        </p:nvPicPr>
        <p:blipFill>
          <a:blip r:embed="rId10">
            <a:alphaModFix/>
          </a:blip>
          <a:stretch>
            <a:fillRect/>
          </a:stretch>
        </p:blipFill>
        <p:spPr>
          <a:xfrm>
            <a:off x="3966075" y="7487836"/>
            <a:ext cx="345225" cy="345225"/>
          </a:xfrm>
          <a:prstGeom prst="rect">
            <a:avLst/>
          </a:prstGeom>
          <a:noFill/>
          <a:ln>
            <a:noFill/>
          </a:ln>
        </p:spPr>
      </p:pic>
      <p:pic>
        <p:nvPicPr>
          <p:cNvPr id="475" name="Google Shape;475;p22"/>
          <p:cNvPicPr preferRelativeResize="0"/>
          <p:nvPr/>
        </p:nvPicPr>
        <p:blipFill>
          <a:blip r:embed="rId11">
            <a:alphaModFix/>
          </a:blip>
          <a:stretch>
            <a:fillRect/>
          </a:stretch>
        </p:blipFill>
        <p:spPr>
          <a:xfrm>
            <a:off x="3966075" y="5817061"/>
            <a:ext cx="345225" cy="345225"/>
          </a:xfrm>
          <a:prstGeom prst="rect">
            <a:avLst/>
          </a:prstGeom>
          <a:noFill/>
          <a:ln>
            <a:noFill/>
          </a:ln>
        </p:spPr>
      </p:pic>
      <p:pic>
        <p:nvPicPr>
          <p:cNvPr id="476" name="Google Shape;476;p22"/>
          <p:cNvPicPr preferRelativeResize="0"/>
          <p:nvPr/>
        </p:nvPicPr>
        <p:blipFill rotWithShape="1">
          <a:blip r:embed="rId12">
            <a:alphaModFix/>
          </a:blip>
          <a:srcRect b="0" l="0" r="0" t="0"/>
          <a:stretch/>
        </p:blipFill>
        <p:spPr>
          <a:xfrm>
            <a:off x="259575" y="8223807"/>
            <a:ext cx="453600" cy="458954"/>
          </a:xfrm>
          <a:prstGeom prst="rect">
            <a:avLst/>
          </a:prstGeom>
          <a:noFill/>
          <a:ln>
            <a:noFill/>
          </a:ln>
        </p:spPr>
      </p:pic>
      <p:pic>
        <p:nvPicPr>
          <p:cNvPr id="477" name="Google Shape;477;p22"/>
          <p:cNvPicPr preferRelativeResize="0"/>
          <p:nvPr/>
        </p:nvPicPr>
        <p:blipFill>
          <a:blip r:embed="rId13">
            <a:alphaModFix/>
          </a:blip>
          <a:stretch>
            <a:fillRect/>
          </a:stretch>
        </p:blipFill>
        <p:spPr>
          <a:xfrm rot="-994056">
            <a:off x="3909931" y="8219740"/>
            <a:ext cx="414763" cy="419949"/>
          </a:xfrm>
          <a:prstGeom prst="rect">
            <a:avLst/>
          </a:prstGeom>
          <a:noFill/>
          <a:ln>
            <a:noFill/>
          </a:ln>
        </p:spPr>
      </p:pic>
      <p:cxnSp>
        <p:nvCxnSpPr>
          <p:cNvPr id="478" name="Google Shape;478;p22"/>
          <p:cNvCxnSpPr/>
          <p:nvPr/>
        </p:nvCxnSpPr>
        <p:spPr>
          <a:xfrm rot="10800000">
            <a:off x="8900" y="10992650"/>
            <a:ext cx="7612800" cy="0"/>
          </a:xfrm>
          <a:prstGeom prst="straightConnector1">
            <a:avLst/>
          </a:prstGeom>
          <a:noFill/>
          <a:ln cap="flat" cmpd="sng" w="28575">
            <a:solidFill>
              <a:schemeClr val="accent3"/>
            </a:solidFill>
            <a:prstDash val="dot"/>
            <a:round/>
            <a:headEnd len="med" w="med" type="none"/>
            <a:tailEnd len="med" w="med" type="none"/>
          </a:ln>
        </p:spPr>
      </p:cxnSp>
      <p:sp>
        <p:nvSpPr>
          <p:cNvPr id="479" name="Google Shape;479;p22"/>
          <p:cNvSpPr txBox="1"/>
          <p:nvPr/>
        </p:nvSpPr>
        <p:spPr>
          <a:xfrm>
            <a:off x="7621700" y="2891125"/>
            <a:ext cx="7046400" cy="4884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Clr>
                <a:srgbClr val="A64D79"/>
              </a:buClr>
              <a:buSzPts val="2200"/>
              <a:buFont typeface="Mada"/>
              <a:buChar char="◄"/>
            </a:pPr>
            <a:r>
              <a:rPr b="1" lang="ar" sz="2200">
                <a:solidFill>
                  <a:srgbClr val="A64D79"/>
                </a:solidFill>
                <a:highlight>
                  <a:schemeClr val="accent4"/>
                </a:highlight>
                <a:latin typeface="Mada"/>
                <a:ea typeface="Mada"/>
                <a:cs typeface="Mada"/>
                <a:sym typeface="Mada"/>
              </a:rPr>
              <a:t>Transmission</a:t>
            </a:r>
            <a:endParaRPr sz="1200">
              <a:solidFill>
                <a:srgbClr val="A64D79"/>
              </a:solidFill>
              <a:latin typeface="Mada"/>
              <a:ea typeface="Mada"/>
              <a:cs typeface="Mada"/>
              <a:sym typeface="Mada"/>
            </a:endParaRPr>
          </a:p>
        </p:txBody>
      </p:sp>
      <p:sp>
        <p:nvSpPr>
          <p:cNvPr id="480" name="Google Shape;480;p22"/>
          <p:cNvSpPr/>
          <p:nvPr/>
        </p:nvSpPr>
        <p:spPr>
          <a:xfrm>
            <a:off x="8288325" y="3424675"/>
            <a:ext cx="2730900" cy="711300"/>
          </a:xfrm>
          <a:prstGeom prst="rect">
            <a:avLst/>
          </a:prstGeom>
          <a:solidFill>
            <a:srgbClr val="351C75"/>
          </a:solidFill>
          <a:ln>
            <a:noFill/>
          </a:ln>
          <a:effectLst>
            <a:outerShdw blurRad="57150" rotWithShape="0" algn="bl" dir="5400000" dist="19050">
              <a:srgbClr val="000000">
                <a:alpha val="24000"/>
              </a:srgbClr>
            </a:outerShdw>
          </a:effectLst>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ar">
                <a:solidFill>
                  <a:srgbClr val="FFFFFF"/>
                </a:solidFill>
                <a:latin typeface="Mada"/>
                <a:ea typeface="Mada"/>
                <a:cs typeface="Mada"/>
                <a:sym typeface="Mada"/>
              </a:rPr>
              <a:t>A] Bites from infected mosquitoes</a:t>
            </a:r>
            <a:endParaRPr b="1">
              <a:solidFill>
                <a:srgbClr val="FFFFFF"/>
              </a:solidFill>
              <a:latin typeface="Mada"/>
              <a:ea typeface="Mada"/>
              <a:cs typeface="Mada"/>
              <a:sym typeface="Mada"/>
            </a:endParaRPr>
          </a:p>
        </p:txBody>
      </p:sp>
      <p:sp>
        <p:nvSpPr>
          <p:cNvPr id="481" name="Google Shape;481;p22"/>
          <p:cNvSpPr/>
          <p:nvPr/>
        </p:nvSpPr>
        <p:spPr>
          <a:xfrm>
            <a:off x="11283725" y="3424675"/>
            <a:ext cx="2730900" cy="711300"/>
          </a:xfrm>
          <a:prstGeom prst="rect">
            <a:avLst/>
          </a:prstGeom>
          <a:solidFill>
            <a:srgbClr val="351C75"/>
          </a:solidFill>
          <a:ln>
            <a:noFill/>
          </a:ln>
          <a:effectLst>
            <a:outerShdw blurRad="57150" rotWithShape="0" algn="bl" dir="5400000" dist="19050">
              <a:srgbClr val="000000">
                <a:alpha val="24000"/>
              </a:srgbClr>
            </a:outerShdw>
          </a:effectLst>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ar">
                <a:solidFill>
                  <a:srgbClr val="FFFFFF"/>
                </a:solidFill>
                <a:latin typeface="Mada"/>
                <a:ea typeface="Mada"/>
                <a:cs typeface="Mada"/>
                <a:sym typeface="Mada"/>
              </a:rPr>
              <a:t>      B] Close contact with infected mammals (more frequently).</a:t>
            </a:r>
            <a:endParaRPr b="1">
              <a:solidFill>
                <a:srgbClr val="FFFFFF"/>
              </a:solidFill>
              <a:latin typeface="Mada"/>
              <a:ea typeface="Mada"/>
              <a:cs typeface="Mada"/>
              <a:sym typeface="Mada"/>
            </a:endParaRPr>
          </a:p>
        </p:txBody>
      </p:sp>
      <p:graphicFrame>
        <p:nvGraphicFramePr>
          <p:cNvPr id="482" name="Google Shape;482;p22"/>
          <p:cNvGraphicFramePr/>
          <p:nvPr/>
        </p:nvGraphicFramePr>
        <p:xfrm>
          <a:off x="202150" y="9280230"/>
          <a:ext cx="3000000" cy="3000000"/>
        </p:xfrm>
        <a:graphic>
          <a:graphicData uri="http://schemas.openxmlformats.org/drawingml/2006/table">
            <a:tbl>
              <a:tblPr>
                <a:noFill/>
                <a:tableStyleId>{60ABF50E-62AB-450F-9392-1785013A57F9}</a:tableStyleId>
              </a:tblPr>
              <a:tblGrid>
                <a:gridCol w="3577850"/>
                <a:gridCol w="3577850"/>
              </a:tblGrid>
              <a:tr h="102575">
                <a:tc>
                  <a:txBody>
                    <a:bodyPr/>
                    <a:lstStyle/>
                    <a:p>
                      <a:pPr indent="0" lvl="0" marL="0" rtl="0" algn="ctr">
                        <a:spcBef>
                          <a:spcPts val="0"/>
                        </a:spcBef>
                        <a:spcAft>
                          <a:spcPts val="0"/>
                        </a:spcAft>
                        <a:buNone/>
                      </a:pPr>
                      <a:r>
                        <a:rPr b="1" lang="ar">
                          <a:latin typeface="Exo"/>
                          <a:ea typeface="Exo"/>
                          <a:cs typeface="Exo"/>
                          <a:sym typeface="Exo"/>
                        </a:rPr>
                        <a:t>Diagnosis</a:t>
                      </a:r>
                      <a:endParaRPr b="1">
                        <a:latin typeface="Exo"/>
                        <a:ea typeface="Exo"/>
                        <a:cs typeface="Exo"/>
                        <a:sym typeface="Exo"/>
                      </a:endParaRPr>
                    </a:p>
                  </a:txBody>
                  <a:tcPr marT="91425" marB="91425" marR="91425" marL="91425" anchor="ctr">
                    <a:lnL cap="flat" cmpd="sng" w="19050">
                      <a:solidFill>
                        <a:schemeClr val="accent1"/>
                      </a:solidFill>
                      <a:prstDash val="solid"/>
                      <a:round/>
                      <a:headEnd len="sm" w="sm" type="none"/>
                      <a:tailEnd len="sm" w="sm" type="none"/>
                    </a:lnL>
                    <a:lnR cap="flat" cmpd="sng" w="19050">
                      <a:solidFill>
                        <a:schemeClr val="accent1"/>
                      </a:solidFill>
                      <a:prstDash val="solid"/>
                      <a:round/>
                      <a:headEnd len="sm" w="sm" type="none"/>
                      <a:tailEnd len="sm" w="sm" type="none"/>
                    </a:lnR>
                    <a:lnT cap="flat" cmpd="sng" w="19050">
                      <a:solidFill>
                        <a:schemeClr val="accent1"/>
                      </a:solidFill>
                      <a:prstDash val="solid"/>
                      <a:round/>
                      <a:headEnd len="sm" w="sm" type="none"/>
                      <a:tailEnd len="sm" w="sm" type="none"/>
                    </a:lnT>
                    <a:lnB cap="flat" cmpd="sng" w="19050">
                      <a:solidFill>
                        <a:schemeClr val="accent1"/>
                      </a:solidFill>
                      <a:prstDash val="solid"/>
                      <a:round/>
                      <a:headEnd len="sm" w="sm" type="none"/>
                      <a:tailEnd len="sm" w="sm" type="none"/>
                    </a:lnB>
                    <a:solidFill>
                      <a:schemeClr val="accent4"/>
                    </a:solidFill>
                  </a:tcPr>
                </a:tc>
                <a:tc>
                  <a:txBody>
                    <a:bodyPr/>
                    <a:lstStyle/>
                    <a:p>
                      <a:pPr indent="0" lvl="0" marL="0" rtl="0" algn="ctr">
                        <a:spcBef>
                          <a:spcPts val="0"/>
                        </a:spcBef>
                        <a:spcAft>
                          <a:spcPts val="0"/>
                        </a:spcAft>
                        <a:buNone/>
                      </a:pPr>
                      <a:r>
                        <a:rPr b="1" lang="ar">
                          <a:latin typeface="Exo"/>
                          <a:ea typeface="Exo"/>
                          <a:cs typeface="Exo"/>
                          <a:sym typeface="Exo"/>
                        </a:rPr>
                        <a:t>Management</a:t>
                      </a:r>
                      <a:endParaRPr b="1" sz="1000">
                        <a:solidFill>
                          <a:srgbClr val="A64D79"/>
                        </a:solidFill>
                        <a:latin typeface="Exo"/>
                        <a:ea typeface="Exo"/>
                        <a:cs typeface="Exo"/>
                        <a:sym typeface="Exo"/>
                      </a:endParaRPr>
                    </a:p>
                  </a:txBody>
                  <a:tcPr marT="91425" marB="91425" marR="91425" marL="91425" anchor="ctr">
                    <a:lnL cap="flat" cmpd="sng" w="19050">
                      <a:solidFill>
                        <a:schemeClr val="accent1"/>
                      </a:solidFill>
                      <a:prstDash val="solid"/>
                      <a:round/>
                      <a:headEnd len="sm" w="sm" type="none"/>
                      <a:tailEnd len="sm" w="sm" type="none"/>
                    </a:lnL>
                    <a:lnR cap="flat" cmpd="sng" w="19050">
                      <a:solidFill>
                        <a:schemeClr val="accent1"/>
                      </a:solidFill>
                      <a:prstDash val="solid"/>
                      <a:round/>
                      <a:headEnd len="sm" w="sm" type="none"/>
                      <a:tailEnd len="sm" w="sm" type="none"/>
                    </a:lnR>
                    <a:lnT cap="flat" cmpd="sng" w="19050">
                      <a:solidFill>
                        <a:schemeClr val="accent1"/>
                      </a:solidFill>
                      <a:prstDash val="solid"/>
                      <a:round/>
                      <a:headEnd len="sm" w="sm" type="none"/>
                      <a:tailEnd len="sm" w="sm" type="none"/>
                    </a:lnT>
                    <a:lnB cap="flat" cmpd="sng" w="19050">
                      <a:solidFill>
                        <a:schemeClr val="accent1"/>
                      </a:solidFill>
                      <a:prstDash val="solid"/>
                      <a:round/>
                      <a:headEnd len="sm" w="sm" type="none"/>
                      <a:tailEnd len="sm" w="sm" type="none"/>
                    </a:lnB>
                    <a:solidFill>
                      <a:schemeClr val="accent4"/>
                    </a:solidFill>
                  </a:tcPr>
                </a:tc>
              </a:tr>
              <a:tr h="309625">
                <a:tc>
                  <a:txBody>
                    <a:bodyPr/>
                    <a:lstStyle/>
                    <a:p>
                      <a:pPr indent="-298450" lvl="0" marL="457200" rtl="0" algn="l">
                        <a:spcBef>
                          <a:spcPts val="0"/>
                        </a:spcBef>
                        <a:spcAft>
                          <a:spcPts val="0"/>
                        </a:spcAft>
                        <a:buSzPts val="1100"/>
                        <a:buFont typeface="Mada"/>
                        <a:buChar char="●"/>
                      </a:pPr>
                      <a:r>
                        <a:rPr lang="ar" sz="1100">
                          <a:latin typeface="Mada"/>
                          <a:ea typeface="Mada"/>
                          <a:cs typeface="Mada"/>
                          <a:sym typeface="Mada"/>
                        </a:rPr>
                        <a:t>Polymerase chain reaction</a:t>
                      </a:r>
                      <a:r>
                        <a:rPr b="1" lang="ar" sz="1100">
                          <a:latin typeface="Mada"/>
                          <a:ea typeface="Mada"/>
                          <a:cs typeface="Mada"/>
                          <a:sym typeface="Mada"/>
                        </a:rPr>
                        <a:t> (PCR) </a:t>
                      </a:r>
                      <a:r>
                        <a:rPr lang="ar" sz="1100">
                          <a:latin typeface="Mada"/>
                          <a:ea typeface="Mada"/>
                          <a:cs typeface="Mada"/>
                          <a:sym typeface="Mada"/>
                        </a:rPr>
                        <a:t>for detection of viral RNA </a:t>
                      </a:r>
                      <a:endParaRPr sz="1100">
                        <a:latin typeface="Mada"/>
                        <a:ea typeface="Mada"/>
                        <a:cs typeface="Mada"/>
                        <a:sym typeface="Mada"/>
                      </a:endParaRPr>
                    </a:p>
                    <a:p>
                      <a:pPr indent="-298450" lvl="0" marL="457200" rtl="0" algn="l">
                        <a:spcBef>
                          <a:spcPts val="0"/>
                        </a:spcBef>
                        <a:spcAft>
                          <a:spcPts val="0"/>
                        </a:spcAft>
                        <a:buSzPts val="1100"/>
                        <a:buFont typeface="Mada"/>
                        <a:buChar char="●"/>
                      </a:pPr>
                      <a:r>
                        <a:rPr lang="ar" sz="1100">
                          <a:latin typeface="Mada"/>
                          <a:ea typeface="Mada"/>
                          <a:cs typeface="Mada"/>
                          <a:sym typeface="Mada"/>
                        </a:rPr>
                        <a:t>Enzyme-linked immunosorbent assay (</a:t>
                      </a:r>
                      <a:r>
                        <a:rPr b="1" lang="ar" sz="1100">
                          <a:latin typeface="Mada"/>
                          <a:ea typeface="Mada"/>
                          <a:cs typeface="Mada"/>
                          <a:sym typeface="Mada"/>
                        </a:rPr>
                        <a:t>Elisa</a:t>
                      </a:r>
                      <a:r>
                        <a:rPr lang="ar" sz="1100">
                          <a:latin typeface="Mada"/>
                          <a:ea typeface="Mada"/>
                          <a:cs typeface="Mada"/>
                          <a:sym typeface="Mada"/>
                        </a:rPr>
                        <a:t>) for detection of IgM antibodies against RVF virus</a:t>
                      </a:r>
                      <a:endParaRPr sz="1100">
                        <a:latin typeface="Mada"/>
                        <a:ea typeface="Mada"/>
                        <a:cs typeface="Mada"/>
                        <a:sym typeface="Mada"/>
                      </a:endParaRPr>
                    </a:p>
                  </a:txBody>
                  <a:tcPr marT="91425" marB="91425" marR="91425" marL="91425" anchor="ctr">
                    <a:lnL cap="flat" cmpd="sng" w="19050">
                      <a:solidFill>
                        <a:schemeClr val="accent1"/>
                      </a:solidFill>
                      <a:prstDash val="solid"/>
                      <a:round/>
                      <a:headEnd len="sm" w="sm" type="none"/>
                      <a:tailEnd len="sm" w="sm" type="none"/>
                    </a:lnL>
                    <a:lnR cap="flat" cmpd="sng" w="19050">
                      <a:solidFill>
                        <a:schemeClr val="accent1"/>
                      </a:solidFill>
                      <a:prstDash val="solid"/>
                      <a:round/>
                      <a:headEnd len="sm" w="sm" type="none"/>
                      <a:tailEnd len="sm" w="sm" type="none"/>
                    </a:lnR>
                    <a:lnT cap="flat" cmpd="sng" w="19050">
                      <a:solidFill>
                        <a:schemeClr val="accent1"/>
                      </a:solidFill>
                      <a:prstDash val="solid"/>
                      <a:round/>
                      <a:headEnd len="sm" w="sm" type="none"/>
                      <a:tailEnd len="sm" w="sm" type="none"/>
                    </a:lnT>
                    <a:lnB cap="flat" cmpd="sng" w="19050">
                      <a:solidFill>
                        <a:schemeClr val="accent1"/>
                      </a:solidFill>
                      <a:prstDash val="solid"/>
                      <a:round/>
                      <a:headEnd len="sm" w="sm" type="none"/>
                      <a:tailEnd len="sm" w="sm" type="none"/>
                    </a:lnB>
                  </a:tcPr>
                </a:tc>
                <a:tc>
                  <a:txBody>
                    <a:bodyPr/>
                    <a:lstStyle/>
                    <a:p>
                      <a:pPr indent="-298450" lvl="0" marL="457200" rtl="0" algn="l">
                        <a:lnSpc>
                          <a:spcPct val="115000"/>
                        </a:lnSpc>
                        <a:spcBef>
                          <a:spcPts val="0"/>
                        </a:spcBef>
                        <a:spcAft>
                          <a:spcPts val="0"/>
                        </a:spcAft>
                        <a:buSzPts val="1100"/>
                        <a:buFont typeface="Mada"/>
                        <a:buChar char="●"/>
                      </a:pPr>
                      <a:r>
                        <a:rPr lang="ar" sz="1100">
                          <a:latin typeface="Mada"/>
                          <a:ea typeface="Mada"/>
                          <a:cs typeface="Mada"/>
                          <a:sym typeface="Mada"/>
                        </a:rPr>
                        <a:t>Treatment is symptomatic.</a:t>
                      </a:r>
                      <a:endParaRPr sz="1100">
                        <a:latin typeface="Mada"/>
                        <a:ea typeface="Mada"/>
                        <a:cs typeface="Mada"/>
                        <a:sym typeface="Mada"/>
                      </a:endParaRPr>
                    </a:p>
                    <a:p>
                      <a:pPr indent="-298450" lvl="0" marL="457200" rtl="0" algn="l">
                        <a:lnSpc>
                          <a:spcPct val="115000"/>
                        </a:lnSpc>
                        <a:spcBef>
                          <a:spcPts val="0"/>
                        </a:spcBef>
                        <a:spcAft>
                          <a:spcPts val="0"/>
                        </a:spcAft>
                        <a:buSzPts val="1100"/>
                        <a:buFont typeface="Mada"/>
                        <a:buChar char="●"/>
                      </a:pPr>
                      <a:r>
                        <a:rPr lang="ar" sz="1100">
                          <a:latin typeface="Mada"/>
                          <a:ea typeface="Mada"/>
                          <a:cs typeface="Mada"/>
                          <a:sym typeface="Mada"/>
                        </a:rPr>
                        <a:t>Vaccines for veterinary use are available.</a:t>
                      </a:r>
                      <a:endParaRPr sz="1100">
                        <a:latin typeface="Mada"/>
                        <a:ea typeface="Mada"/>
                        <a:cs typeface="Mada"/>
                        <a:sym typeface="Mada"/>
                      </a:endParaRPr>
                    </a:p>
                  </a:txBody>
                  <a:tcPr marT="91425" marB="91425" marR="91425" marL="91425" anchor="ctr">
                    <a:lnL cap="flat" cmpd="sng" w="19050">
                      <a:solidFill>
                        <a:schemeClr val="accent1"/>
                      </a:solidFill>
                      <a:prstDash val="solid"/>
                      <a:round/>
                      <a:headEnd len="sm" w="sm" type="none"/>
                      <a:tailEnd len="sm" w="sm" type="none"/>
                    </a:lnL>
                    <a:lnR cap="flat" cmpd="sng" w="19050">
                      <a:solidFill>
                        <a:schemeClr val="accent1"/>
                      </a:solidFill>
                      <a:prstDash val="solid"/>
                      <a:round/>
                      <a:headEnd len="sm" w="sm" type="none"/>
                      <a:tailEnd len="sm" w="sm" type="none"/>
                    </a:lnR>
                    <a:lnT cap="flat" cmpd="sng" w="19050">
                      <a:solidFill>
                        <a:schemeClr val="accent1"/>
                      </a:solidFill>
                      <a:prstDash val="solid"/>
                      <a:round/>
                      <a:headEnd len="sm" w="sm" type="none"/>
                      <a:tailEnd len="sm" w="sm" type="none"/>
                    </a:lnT>
                    <a:lnB cap="flat" cmpd="sng" w="19050">
                      <a:solidFill>
                        <a:schemeClr val="accent1"/>
                      </a:solidFill>
                      <a:prstDash val="solid"/>
                      <a:round/>
                      <a:headEnd len="sm" w="sm" type="none"/>
                      <a:tailEnd len="sm" w="sm" type="none"/>
                    </a:lnB>
                  </a:tcPr>
                </a:tc>
              </a:tr>
            </a:tbl>
          </a:graphicData>
        </a:graphic>
      </p:graphicFrame>
      <p:sp>
        <p:nvSpPr>
          <p:cNvPr id="483" name="Google Shape;483;p22"/>
          <p:cNvSpPr txBox="1"/>
          <p:nvPr/>
        </p:nvSpPr>
        <p:spPr>
          <a:xfrm>
            <a:off x="391425" y="8757025"/>
            <a:ext cx="4607700" cy="523200"/>
          </a:xfrm>
          <a:prstGeom prst="rect">
            <a:avLst/>
          </a:prstGeom>
          <a:noFill/>
          <a:ln>
            <a:noFill/>
          </a:ln>
        </p:spPr>
        <p:txBody>
          <a:bodyPr anchorCtr="0" anchor="t" bIns="91425" lIns="91425" spcFirstLastPara="1" rIns="91425" wrap="square" tIns="91425">
            <a:spAutoFit/>
          </a:bodyPr>
          <a:lstStyle/>
          <a:p>
            <a:pPr indent="-368300" lvl="0" marL="457200" rtl="0" algn="l">
              <a:spcBef>
                <a:spcPts val="0"/>
              </a:spcBef>
              <a:spcAft>
                <a:spcPts val="0"/>
              </a:spcAft>
              <a:buClr>
                <a:srgbClr val="000000"/>
              </a:buClr>
              <a:buSzPts val="2200"/>
              <a:buFont typeface="Mada"/>
              <a:buChar char="◄"/>
            </a:pPr>
            <a:r>
              <a:rPr b="1" lang="ar" sz="2200">
                <a:highlight>
                  <a:schemeClr val="accent4"/>
                </a:highlight>
                <a:latin typeface="Mada"/>
                <a:ea typeface="Mada"/>
                <a:cs typeface="Mada"/>
                <a:sym typeface="Mada"/>
              </a:rPr>
              <a:t>Diagnosi</a:t>
            </a:r>
            <a:r>
              <a:rPr b="1" lang="ar" sz="2200">
                <a:highlight>
                  <a:schemeClr val="accent4"/>
                </a:highlight>
                <a:latin typeface="Mada"/>
                <a:ea typeface="Mada"/>
                <a:cs typeface="Mada"/>
                <a:sym typeface="Mada"/>
              </a:rPr>
              <a:t>s and management</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7" name="Shape 487"/>
        <p:cNvGrpSpPr/>
        <p:nvPr/>
      </p:nvGrpSpPr>
      <p:grpSpPr>
        <a:xfrm>
          <a:off x="0" y="0"/>
          <a:ext cx="0" cy="0"/>
          <a:chOff x="0" y="0"/>
          <a:chExt cx="0" cy="0"/>
        </a:xfrm>
      </p:grpSpPr>
      <p:sp>
        <p:nvSpPr>
          <p:cNvPr id="488" name="Google Shape;488;p23"/>
          <p:cNvSpPr txBox="1"/>
          <p:nvPr>
            <p:ph idx="2" type="sldNum"/>
          </p:nvPr>
        </p:nvSpPr>
        <p:spPr>
          <a:xfrm>
            <a:off x="7106400" y="2"/>
            <a:ext cx="453600" cy="562200"/>
          </a:xfrm>
          <a:prstGeom prst="rect">
            <a:avLst/>
          </a:prstGeom>
        </p:spPr>
        <p:txBody>
          <a:bodyPr anchorCtr="0" anchor="ctr" bIns="111700" lIns="111700" spcFirstLastPara="1" rIns="111700" wrap="square" tIns="111700">
            <a:noAutofit/>
          </a:bodyPr>
          <a:lstStyle/>
          <a:p>
            <a:pPr indent="0" lvl="0" marL="0" rtl="0" algn="r">
              <a:spcBef>
                <a:spcPts val="0"/>
              </a:spcBef>
              <a:spcAft>
                <a:spcPts val="0"/>
              </a:spcAft>
              <a:buNone/>
            </a:pPr>
            <a:fld id="{00000000-1234-1234-1234-123412341234}" type="slidenum">
              <a:rPr lang="ar"/>
              <a:t>‹#›</a:t>
            </a:fld>
            <a:endParaRPr/>
          </a:p>
        </p:txBody>
      </p:sp>
      <p:cxnSp>
        <p:nvCxnSpPr>
          <p:cNvPr id="489" name="Google Shape;489;p23"/>
          <p:cNvCxnSpPr/>
          <p:nvPr/>
        </p:nvCxnSpPr>
        <p:spPr>
          <a:xfrm flipH="1" rot="10800000">
            <a:off x="1355300" y="512050"/>
            <a:ext cx="4827000" cy="12000"/>
          </a:xfrm>
          <a:prstGeom prst="straightConnector1">
            <a:avLst/>
          </a:prstGeom>
          <a:noFill/>
          <a:ln cap="flat" cmpd="sng" w="38100">
            <a:solidFill>
              <a:schemeClr val="accent1"/>
            </a:solidFill>
            <a:prstDash val="solid"/>
            <a:round/>
            <a:headEnd len="med" w="med" type="diamond"/>
            <a:tailEnd len="med" w="med" type="diamond"/>
          </a:ln>
        </p:spPr>
      </p:cxnSp>
      <p:sp>
        <p:nvSpPr>
          <p:cNvPr id="490" name="Google Shape;490;p23"/>
          <p:cNvSpPr txBox="1"/>
          <p:nvPr/>
        </p:nvSpPr>
        <p:spPr>
          <a:xfrm>
            <a:off x="1355300" y="-76200"/>
            <a:ext cx="5085300" cy="412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ar" sz="2600">
                <a:latin typeface="Mada"/>
                <a:ea typeface="Mada"/>
                <a:cs typeface="Mada"/>
                <a:sym typeface="Mada"/>
              </a:rPr>
              <a:t>Alkhurma hemorrhagic fever</a:t>
            </a:r>
            <a:endParaRPr b="1" sz="2600">
              <a:latin typeface="Mada"/>
              <a:ea typeface="Mada"/>
              <a:cs typeface="Mada"/>
              <a:sym typeface="Mada"/>
            </a:endParaRPr>
          </a:p>
          <a:p>
            <a:pPr indent="0" lvl="0" marL="0" rtl="0" algn="ctr">
              <a:spcBef>
                <a:spcPts val="0"/>
              </a:spcBef>
              <a:spcAft>
                <a:spcPts val="0"/>
              </a:spcAft>
              <a:buClr>
                <a:schemeClr val="dk1"/>
              </a:buClr>
              <a:buSzPts val="1100"/>
              <a:buFont typeface="Arial"/>
              <a:buNone/>
            </a:pPr>
            <a:r>
              <a:t/>
            </a:r>
            <a:endParaRPr b="1" sz="2600">
              <a:latin typeface="Mada"/>
              <a:ea typeface="Mada"/>
              <a:cs typeface="Mada"/>
              <a:sym typeface="Mada"/>
            </a:endParaRPr>
          </a:p>
          <a:p>
            <a:pPr indent="0" lvl="0" marL="0" rtl="0" algn="ctr">
              <a:spcBef>
                <a:spcPts val="0"/>
              </a:spcBef>
              <a:spcAft>
                <a:spcPts val="0"/>
              </a:spcAft>
              <a:buNone/>
            </a:pPr>
            <a:r>
              <a:t/>
            </a:r>
            <a:endParaRPr b="1" sz="2600">
              <a:latin typeface="Mada"/>
              <a:ea typeface="Mada"/>
              <a:cs typeface="Mada"/>
              <a:sym typeface="Mada"/>
            </a:endParaRPr>
          </a:p>
        </p:txBody>
      </p:sp>
      <p:sp>
        <p:nvSpPr>
          <p:cNvPr id="491" name="Google Shape;491;p23"/>
          <p:cNvSpPr/>
          <p:nvPr/>
        </p:nvSpPr>
        <p:spPr>
          <a:xfrm>
            <a:off x="233700" y="1586125"/>
            <a:ext cx="7132500" cy="1662000"/>
          </a:xfrm>
          <a:prstGeom prst="snipRoundRect">
            <a:avLst>
              <a:gd fmla="val 16667" name="adj1"/>
              <a:gd fmla="val 16667" name="adj2"/>
            </a:avLst>
          </a:prstGeom>
          <a:noFill/>
          <a:ln cap="flat" cmpd="sng" w="28575">
            <a:solidFill>
              <a:srgbClr val="B4A7D6"/>
            </a:solidFill>
            <a:prstDash val="lgDashDot"/>
            <a:round/>
            <a:headEnd len="sm" w="sm" type="none"/>
            <a:tailEnd len="sm" w="sm" type="none"/>
          </a:ln>
        </p:spPr>
        <p:txBody>
          <a:bodyPr anchorCtr="0" anchor="ctr" bIns="91425" lIns="91425" spcFirstLastPara="1" rIns="91425" wrap="square" tIns="91425">
            <a:noAutofit/>
          </a:bodyPr>
          <a:lstStyle/>
          <a:p>
            <a:pPr indent="0" lvl="0" marL="457200" rtl="0" algn="l">
              <a:lnSpc>
                <a:spcPct val="115000"/>
              </a:lnSpc>
              <a:spcBef>
                <a:spcPts val="0"/>
              </a:spcBef>
              <a:spcAft>
                <a:spcPts val="0"/>
              </a:spcAft>
              <a:buNone/>
            </a:pPr>
            <a:r>
              <a:t/>
            </a:r>
            <a:endParaRPr b="1">
              <a:solidFill>
                <a:srgbClr val="CC0000"/>
              </a:solidFill>
            </a:endParaRPr>
          </a:p>
        </p:txBody>
      </p:sp>
      <p:sp>
        <p:nvSpPr>
          <p:cNvPr id="492" name="Google Shape;492;p23"/>
          <p:cNvSpPr txBox="1"/>
          <p:nvPr/>
        </p:nvSpPr>
        <p:spPr>
          <a:xfrm>
            <a:off x="233700" y="992500"/>
            <a:ext cx="6872700" cy="2250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Clr>
                <a:srgbClr val="000000"/>
              </a:buClr>
              <a:buSzPts val="2200"/>
              <a:buFont typeface="Mada"/>
              <a:buChar char="◄"/>
            </a:pPr>
            <a:r>
              <a:rPr b="1" lang="ar" sz="2200">
                <a:highlight>
                  <a:schemeClr val="accent4"/>
                </a:highlight>
                <a:latin typeface="Mada"/>
                <a:ea typeface="Mada"/>
                <a:cs typeface="Mada"/>
                <a:sym typeface="Mada"/>
              </a:rPr>
              <a:t>Alkhurma hemorrhagic fever</a:t>
            </a:r>
            <a:endParaRPr b="1" sz="2200">
              <a:solidFill>
                <a:srgbClr val="000000"/>
              </a:solidFill>
              <a:highlight>
                <a:schemeClr val="accent4"/>
              </a:highlight>
              <a:latin typeface="Mada"/>
              <a:ea typeface="Mada"/>
              <a:cs typeface="Mada"/>
              <a:sym typeface="Mada"/>
            </a:endParaRPr>
          </a:p>
          <a:p>
            <a:pPr indent="0" lvl="0" marL="0" rtl="0" algn="l">
              <a:spcBef>
                <a:spcPts val="0"/>
              </a:spcBef>
              <a:spcAft>
                <a:spcPts val="0"/>
              </a:spcAft>
              <a:buNone/>
            </a:pPr>
            <a:r>
              <a:t/>
            </a:r>
            <a:endParaRPr b="1" sz="2200">
              <a:highlight>
                <a:schemeClr val="accent4"/>
              </a:highlight>
              <a:latin typeface="Mada"/>
              <a:ea typeface="Mada"/>
              <a:cs typeface="Mada"/>
              <a:sym typeface="Mada"/>
            </a:endParaRPr>
          </a:p>
          <a:p>
            <a:pPr indent="0" lvl="0" marL="457200" rtl="0" algn="l">
              <a:lnSpc>
                <a:spcPct val="115000"/>
              </a:lnSpc>
              <a:spcBef>
                <a:spcPts val="0"/>
              </a:spcBef>
              <a:spcAft>
                <a:spcPts val="0"/>
              </a:spcAft>
              <a:buNone/>
            </a:pPr>
            <a:r>
              <a:t/>
            </a:r>
            <a:endParaRPr b="1" sz="300">
              <a:solidFill>
                <a:srgbClr val="000000"/>
              </a:solidFill>
              <a:highlight>
                <a:srgbClr val="D0E0E3"/>
              </a:highlight>
              <a:latin typeface="Mada"/>
              <a:ea typeface="Mada"/>
              <a:cs typeface="Mada"/>
              <a:sym typeface="Mada"/>
            </a:endParaRPr>
          </a:p>
          <a:p>
            <a:pPr indent="-304800" lvl="0" marL="457200" rtl="0" algn="l">
              <a:lnSpc>
                <a:spcPct val="100000"/>
              </a:lnSpc>
              <a:spcBef>
                <a:spcPts val="100"/>
              </a:spcBef>
              <a:spcAft>
                <a:spcPts val="0"/>
              </a:spcAft>
              <a:buSzPts val="1200"/>
              <a:buFont typeface="Mada"/>
              <a:buChar char="●"/>
            </a:pPr>
            <a:r>
              <a:rPr lang="ar" sz="1200">
                <a:latin typeface="Mada"/>
                <a:ea typeface="Mada"/>
                <a:cs typeface="Mada"/>
                <a:sym typeface="Mada"/>
              </a:rPr>
              <a:t>Alkhurma hemorrhagic fever (AHF) is caused by </a:t>
            </a:r>
            <a:r>
              <a:rPr b="1" lang="ar" sz="1200">
                <a:latin typeface="Mada"/>
                <a:ea typeface="Mada"/>
                <a:cs typeface="Mada"/>
                <a:sym typeface="Mada"/>
              </a:rPr>
              <a:t>Alkhurma hemorrhagic fever virus (AHFV)</a:t>
            </a:r>
            <a:r>
              <a:rPr lang="ar" sz="1200">
                <a:latin typeface="Mada"/>
                <a:ea typeface="Mada"/>
                <a:cs typeface="Mada"/>
                <a:sym typeface="Mada"/>
              </a:rPr>
              <a:t>, </a:t>
            </a:r>
            <a:endParaRPr sz="1200">
              <a:latin typeface="Mada"/>
              <a:ea typeface="Mada"/>
              <a:cs typeface="Mada"/>
              <a:sym typeface="Mada"/>
            </a:endParaRPr>
          </a:p>
          <a:p>
            <a:pPr indent="0" lvl="0" marL="457200" rtl="0" algn="l">
              <a:lnSpc>
                <a:spcPct val="100000"/>
              </a:lnSpc>
              <a:spcBef>
                <a:spcPts val="100"/>
              </a:spcBef>
              <a:spcAft>
                <a:spcPts val="0"/>
              </a:spcAft>
              <a:buNone/>
            </a:pPr>
            <a:r>
              <a:rPr b="1" lang="ar" sz="1200">
                <a:latin typeface="Mada"/>
                <a:ea typeface="Mada"/>
                <a:cs typeface="Mada"/>
                <a:sym typeface="Mada"/>
              </a:rPr>
              <a:t>a</a:t>
            </a:r>
            <a:r>
              <a:rPr b="1" lang="ar" sz="1200">
                <a:solidFill>
                  <a:srgbClr val="CC0000"/>
                </a:solidFill>
                <a:latin typeface="Mada"/>
                <a:ea typeface="Mada"/>
                <a:cs typeface="Mada"/>
                <a:sym typeface="Mada"/>
              </a:rPr>
              <a:t> tick-borne </a:t>
            </a:r>
            <a:r>
              <a:rPr b="1" lang="ar" sz="1200">
                <a:latin typeface="Mada"/>
                <a:ea typeface="Mada"/>
                <a:cs typeface="Mada"/>
                <a:sym typeface="Mada"/>
              </a:rPr>
              <a:t>virus </a:t>
            </a:r>
            <a:r>
              <a:rPr lang="ar" sz="1200">
                <a:latin typeface="Mada"/>
                <a:ea typeface="Mada"/>
                <a:cs typeface="Mada"/>
                <a:sym typeface="Mada"/>
              </a:rPr>
              <a:t>of the</a:t>
            </a:r>
            <a:r>
              <a:rPr b="1" lang="ar" sz="1200">
                <a:latin typeface="Mada"/>
                <a:ea typeface="Mada"/>
                <a:cs typeface="Mada"/>
                <a:sym typeface="Mada"/>
              </a:rPr>
              <a:t> Flavivirus family.</a:t>
            </a:r>
            <a:endParaRPr b="1" sz="1200">
              <a:latin typeface="Mada"/>
              <a:ea typeface="Mada"/>
              <a:cs typeface="Mada"/>
              <a:sym typeface="Mada"/>
            </a:endParaRPr>
          </a:p>
          <a:p>
            <a:pPr indent="-304800" lvl="0" marL="457200" rtl="0" algn="l">
              <a:lnSpc>
                <a:spcPct val="100000"/>
              </a:lnSpc>
              <a:spcBef>
                <a:spcPts val="100"/>
              </a:spcBef>
              <a:spcAft>
                <a:spcPts val="0"/>
              </a:spcAft>
              <a:buSzPts val="1200"/>
              <a:buFont typeface="Mada"/>
              <a:buChar char="●"/>
            </a:pPr>
            <a:r>
              <a:rPr lang="ar" sz="1200">
                <a:latin typeface="Mada"/>
                <a:ea typeface="Mada"/>
                <a:cs typeface="Mada"/>
                <a:sym typeface="Mada"/>
              </a:rPr>
              <a:t>The virus was initially isolated in 1995 from a patient in Saudi Arabia. Subsequent cases of AHF have been documented in tourists in Egypt, extending the geographic range of the virus and suggesting that geographic distribution of the virus is wide and that infections due to AHFV are underreported.</a:t>
            </a:r>
            <a:endParaRPr sz="1200">
              <a:latin typeface="Mada"/>
              <a:ea typeface="Mada"/>
              <a:cs typeface="Mada"/>
              <a:sym typeface="Mada"/>
            </a:endParaRPr>
          </a:p>
          <a:p>
            <a:pPr indent="0" lvl="0" marL="457200" rtl="0" algn="l">
              <a:lnSpc>
                <a:spcPct val="90000"/>
              </a:lnSpc>
              <a:spcBef>
                <a:spcPts val="800"/>
              </a:spcBef>
              <a:spcAft>
                <a:spcPts val="0"/>
              </a:spcAft>
              <a:buNone/>
            </a:pPr>
            <a:r>
              <a:t/>
            </a:r>
            <a:endParaRPr sz="1200">
              <a:solidFill>
                <a:srgbClr val="000000"/>
              </a:solidFill>
              <a:latin typeface="Mada"/>
              <a:ea typeface="Mada"/>
              <a:cs typeface="Mada"/>
              <a:sym typeface="Mada"/>
            </a:endParaRPr>
          </a:p>
        </p:txBody>
      </p:sp>
      <p:pic>
        <p:nvPicPr>
          <p:cNvPr id="493" name="Google Shape;493;p23"/>
          <p:cNvPicPr preferRelativeResize="0"/>
          <p:nvPr/>
        </p:nvPicPr>
        <p:blipFill>
          <a:blip r:embed="rId3">
            <a:alphaModFix/>
          </a:blip>
          <a:stretch>
            <a:fillRect/>
          </a:stretch>
        </p:blipFill>
        <p:spPr>
          <a:xfrm>
            <a:off x="941168" y="3466650"/>
            <a:ext cx="1615069" cy="1269600"/>
          </a:xfrm>
          <a:prstGeom prst="rect">
            <a:avLst/>
          </a:prstGeom>
          <a:noFill/>
          <a:ln>
            <a:noFill/>
          </a:ln>
        </p:spPr>
      </p:pic>
      <p:sp>
        <p:nvSpPr>
          <p:cNvPr id="494" name="Google Shape;494;p23"/>
          <p:cNvSpPr txBox="1"/>
          <p:nvPr/>
        </p:nvSpPr>
        <p:spPr>
          <a:xfrm>
            <a:off x="2556238" y="3491675"/>
            <a:ext cx="4102500" cy="1244700"/>
          </a:xfrm>
          <a:prstGeom prst="rect">
            <a:avLst/>
          </a:prstGeom>
          <a:noFill/>
          <a:ln cap="flat" cmpd="sng" w="19050">
            <a:solidFill>
              <a:srgbClr val="E1DCEC"/>
            </a:solidFill>
            <a:prstDash val="lgDashDot"/>
            <a:round/>
            <a:headEnd len="sm" w="sm" type="none"/>
            <a:tailEnd len="sm" w="sm" type="none"/>
          </a:ln>
        </p:spPr>
        <p:txBody>
          <a:bodyPr anchorCtr="0" anchor="ctr" bIns="121950" lIns="121950" spcFirstLastPara="1" rIns="121950" wrap="square" tIns="121950">
            <a:noAutofit/>
          </a:bodyPr>
          <a:lstStyle/>
          <a:p>
            <a:pPr indent="0" lvl="0" marL="0" rtl="0" algn="ctr">
              <a:lnSpc>
                <a:spcPct val="100000"/>
              </a:lnSpc>
              <a:spcBef>
                <a:spcPts val="0"/>
              </a:spcBef>
              <a:spcAft>
                <a:spcPts val="0"/>
              </a:spcAft>
              <a:buNone/>
            </a:pPr>
            <a:r>
              <a:rPr b="1" lang="ar" sz="1100">
                <a:solidFill>
                  <a:srgbClr val="6AA84F"/>
                </a:solidFill>
                <a:latin typeface="Mada"/>
                <a:ea typeface="Mada"/>
                <a:cs typeface="Mada"/>
                <a:sym typeface="Mada"/>
              </a:rPr>
              <a:t>Epidemiology</a:t>
            </a:r>
            <a:endParaRPr b="1" sz="1100">
              <a:solidFill>
                <a:srgbClr val="6AA84F"/>
              </a:solidFill>
              <a:latin typeface="Mada"/>
              <a:ea typeface="Mada"/>
              <a:cs typeface="Mada"/>
              <a:sym typeface="Mada"/>
            </a:endParaRPr>
          </a:p>
          <a:p>
            <a:pPr indent="0" lvl="0" marL="0" rtl="0" algn="ctr">
              <a:lnSpc>
                <a:spcPct val="100000"/>
              </a:lnSpc>
              <a:spcBef>
                <a:spcPts val="0"/>
              </a:spcBef>
              <a:spcAft>
                <a:spcPts val="0"/>
              </a:spcAft>
              <a:buNone/>
            </a:pPr>
            <a:r>
              <a:t/>
            </a:r>
            <a:endParaRPr b="1" sz="1100">
              <a:solidFill>
                <a:srgbClr val="6AA84F"/>
              </a:solidFill>
              <a:latin typeface="Mada"/>
              <a:ea typeface="Mada"/>
              <a:cs typeface="Mada"/>
              <a:sym typeface="Mada"/>
            </a:endParaRPr>
          </a:p>
          <a:p>
            <a:pPr indent="0" lvl="0" marL="0" rtl="0" algn="ctr">
              <a:lnSpc>
                <a:spcPct val="100000"/>
              </a:lnSpc>
              <a:spcBef>
                <a:spcPts val="0"/>
              </a:spcBef>
              <a:spcAft>
                <a:spcPts val="0"/>
              </a:spcAft>
              <a:buNone/>
            </a:pPr>
            <a:r>
              <a:rPr b="1" lang="ar" sz="1100">
                <a:solidFill>
                  <a:srgbClr val="6AA84F"/>
                </a:solidFill>
                <a:latin typeface="Mada"/>
                <a:ea typeface="Mada"/>
                <a:cs typeface="Mada"/>
                <a:sym typeface="Mada"/>
              </a:rPr>
              <a:t>AlKhurma is a city in East Taif. it started there, and after that, cases were reported in Jeddah, Makkah, Jizan and Najran. also in the borders of Egypt and Sudan</a:t>
            </a:r>
            <a:endParaRPr b="1" sz="1100">
              <a:solidFill>
                <a:srgbClr val="6AA84F"/>
              </a:solidFill>
              <a:latin typeface="Mada"/>
              <a:ea typeface="Mada"/>
              <a:cs typeface="Mada"/>
              <a:sym typeface="Mada"/>
            </a:endParaRPr>
          </a:p>
        </p:txBody>
      </p:sp>
      <p:cxnSp>
        <p:nvCxnSpPr>
          <p:cNvPr id="495" name="Google Shape;495;p23"/>
          <p:cNvCxnSpPr/>
          <p:nvPr/>
        </p:nvCxnSpPr>
        <p:spPr>
          <a:xfrm rot="10800000">
            <a:off x="8900" y="9773450"/>
            <a:ext cx="7612800" cy="0"/>
          </a:xfrm>
          <a:prstGeom prst="straightConnector1">
            <a:avLst/>
          </a:prstGeom>
          <a:noFill/>
          <a:ln cap="flat" cmpd="sng" w="28575">
            <a:solidFill>
              <a:schemeClr val="accent3"/>
            </a:solidFill>
            <a:prstDash val="dot"/>
            <a:round/>
            <a:headEnd len="med" w="med" type="none"/>
            <a:tailEnd len="med" w="med" type="none"/>
          </a:ln>
        </p:spPr>
      </p:cxnSp>
      <p:pic>
        <p:nvPicPr>
          <p:cNvPr id="496" name="Google Shape;496;p23"/>
          <p:cNvPicPr preferRelativeResize="0"/>
          <p:nvPr/>
        </p:nvPicPr>
        <p:blipFill>
          <a:blip r:embed="rId4">
            <a:alphaModFix/>
          </a:blip>
          <a:stretch>
            <a:fillRect/>
          </a:stretch>
        </p:blipFill>
        <p:spPr>
          <a:xfrm>
            <a:off x="6830474" y="1382200"/>
            <a:ext cx="646800" cy="646800"/>
          </a:xfrm>
          <a:prstGeom prst="rect">
            <a:avLst/>
          </a:prstGeom>
          <a:noFill/>
          <a:ln>
            <a:noFill/>
          </a:ln>
        </p:spPr>
      </p:pic>
      <p:sp>
        <p:nvSpPr>
          <p:cNvPr id="497" name="Google Shape;497;p23"/>
          <p:cNvSpPr/>
          <p:nvPr/>
        </p:nvSpPr>
        <p:spPr>
          <a:xfrm>
            <a:off x="0" y="4148"/>
            <a:ext cx="1278900" cy="5124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a:solidFill>
                  <a:srgbClr val="1155CC"/>
                </a:solidFill>
                <a:latin typeface="Mada"/>
                <a:ea typeface="Mada"/>
                <a:cs typeface="Mada"/>
                <a:sym typeface="Mada"/>
              </a:rPr>
              <a:t>Males </a:t>
            </a:r>
            <a:endParaRPr b="1">
              <a:solidFill>
                <a:srgbClr val="1155CC"/>
              </a:solidFill>
              <a:latin typeface="Mada"/>
              <a:ea typeface="Mada"/>
              <a:cs typeface="Mada"/>
              <a:sym typeface="Mada"/>
            </a:endParaRPr>
          </a:p>
          <a:p>
            <a:pPr indent="0" lvl="0" marL="0" rtl="0" algn="ctr">
              <a:spcBef>
                <a:spcPts val="0"/>
              </a:spcBef>
              <a:spcAft>
                <a:spcPts val="0"/>
              </a:spcAft>
              <a:buNone/>
            </a:pPr>
            <a:r>
              <a:rPr b="1" lang="ar">
                <a:solidFill>
                  <a:srgbClr val="1155CC"/>
                </a:solidFill>
                <a:latin typeface="Mada"/>
                <a:ea typeface="Mada"/>
                <a:cs typeface="Mada"/>
                <a:sym typeface="Mada"/>
              </a:rPr>
              <a:t>slides</a:t>
            </a:r>
            <a:endParaRPr b="1">
              <a:solidFill>
                <a:srgbClr val="1155CC"/>
              </a:solidFill>
              <a:latin typeface="Mada"/>
              <a:ea typeface="Mada"/>
              <a:cs typeface="Mada"/>
              <a:sym typeface="Mada"/>
            </a:endParaRPr>
          </a:p>
        </p:txBody>
      </p:sp>
      <p:sp>
        <p:nvSpPr>
          <p:cNvPr id="498" name="Google Shape;498;p23"/>
          <p:cNvSpPr/>
          <p:nvPr/>
        </p:nvSpPr>
        <p:spPr>
          <a:xfrm>
            <a:off x="233700" y="5548525"/>
            <a:ext cx="7132500" cy="4074300"/>
          </a:xfrm>
          <a:prstGeom prst="snipRoundRect">
            <a:avLst>
              <a:gd fmla="val 16667" name="adj1"/>
              <a:gd fmla="val 16667" name="adj2"/>
            </a:avLst>
          </a:prstGeom>
          <a:noFill/>
          <a:ln cap="flat" cmpd="sng" w="28575">
            <a:solidFill>
              <a:srgbClr val="B4A7D6"/>
            </a:solidFill>
            <a:prstDash val="lgDashDot"/>
            <a:round/>
            <a:headEnd len="sm" w="sm" type="none"/>
            <a:tailEnd len="sm" w="sm" type="none"/>
          </a:ln>
        </p:spPr>
        <p:txBody>
          <a:bodyPr anchorCtr="0" anchor="ctr" bIns="91425" lIns="91425" spcFirstLastPara="1" rIns="91425" wrap="square" tIns="91425">
            <a:noAutofit/>
          </a:bodyPr>
          <a:lstStyle/>
          <a:p>
            <a:pPr indent="0" lvl="0" marL="457200" rtl="0" algn="l">
              <a:lnSpc>
                <a:spcPct val="115000"/>
              </a:lnSpc>
              <a:spcBef>
                <a:spcPts val="0"/>
              </a:spcBef>
              <a:spcAft>
                <a:spcPts val="0"/>
              </a:spcAft>
              <a:buNone/>
            </a:pPr>
            <a:r>
              <a:t/>
            </a:r>
            <a:endParaRPr b="1">
              <a:solidFill>
                <a:srgbClr val="CC0000"/>
              </a:solidFill>
            </a:endParaRPr>
          </a:p>
        </p:txBody>
      </p:sp>
      <p:sp>
        <p:nvSpPr>
          <p:cNvPr id="499" name="Google Shape;499;p23"/>
          <p:cNvSpPr txBox="1"/>
          <p:nvPr/>
        </p:nvSpPr>
        <p:spPr>
          <a:xfrm>
            <a:off x="233700" y="4954900"/>
            <a:ext cx="7132500" cy="41598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Clr>
                <a:srgbClr val="000000"/>
              </a:buClr>
              <a:buSzPts val="2200"/>
              <a:buFont typeface="Mada"/>
              <a:buChar char="◄"/>
            </a:pPr>
            <a:r>
              <a:rPr b="1" lang="ar" sz="2200">
                <a:highlight>
                  <a:schemeClr val="accent4"/>
                </a:highlight>
                <a:latin typeface="Mada"/>
                <a:ea typeface="Mada"/>
                <a:cs typeface="Mada"/>
                <a:sym typeface="Mada"/>
              </a:rPr>
              <a:t>Transmission</a:t>
            </a:r>
            <a:endParaRPr b="1" sz="1600">
              <a:highlight>
                <a:schemeClr val="accent4"/>
              </a:highlight>
              <a:latin typeface="Mada"/>
              <a:ea typeface="Mada"/>
              <a:cs typeface="Mada"/>
              <a:sym typeface="Mada"/>
            </a:endParaRPr>
          </a:p>
          <a:p>
            <a:pPr indent="0" lvl="0" marL="457200" rtl="0" algn="l">
              <a:spcBef>
                <a:spcPts val="0"/>
              </a:spcBef>
              <a:spcAft>
                <a:spcPts val="0"/>
              </a:spcAft>
              <a:buNone/>
            </a:pPr>
            <a:r>
              <a:t/>
            </a:r>
            <a:endParaRPr b="1" sz="1600">
              <a:highlight>
                <a:schemeClr val="accent4"/>
              </a:highlight>
              <a:latin typeface="Mada"/>
              <a:ea typeface="Mada"/>
              <a:cs typeface="Mada"/>
              <a:sym typeface="Mada"/>
            </a:endParaRPr>
          </a:p>
          <a:p>
            <a:pPr indent="-198600" lvl="0" marL="460800" rtl="0" algn="l">
              <a:lnSpc>
                <a:spcPct val="90000"/>
              </a:lnSpc>
              <a:spcBef>
                <a:spcPts val="800"/>
              </a:spcBef>
              <a:spcAft>
                <a:spcPts val="0"/>
              </a:spcAft>
              <a:buSzPts val="1200"/>
              <a:buFont typeface="Mada"/>
              <a:buChar char="●"/>
            </a:pPr>
            <a:r>
              <a:rPr lang="ar" sz="1200">
                <a:latin typeface="Mada"/>
                <a:ea typeface="Mada"/>
                <a:cs typeface="Mada"/>
                <a:sym typeface="Mada"/>
              </a:rPr>
              <a:t>Transmission is not well understood.</a:t>
            </a:r>
            <a:endParaRPr sz="1200">
              <a:latin typeface="Mada"/>
              <a:ea typeface="Mada"/>
              <a:cs typeface="Mada"/>
              <a:sym typeface="Mada"/>
            </a:endParaRPr>
          </a:p>
          <a:p>
            <a:pPr indent="-198600" lvl="0" marL="460800" rtl="0" algn="l">
              <a:lnSpc>
                <a:spcPct val="90000"/>
              </a:lnSpc>
              <a:spcBef>
                <a:spcPts val="0"/>
              </a:spcBef>
              <a:spcAft>
                <a:spcPts val="0"/>
              </a:spcAft>
              <a:buSzPts val="1200"/>
              <a:buFont typeface="Mada"/>
              <a:buChar char="●"/>
            </a:pPr>
            <a:r>
              <a:rPr lang="ar" sz="1200">
                <a:latin typeface="Mada"/>
                <a:ea typeface="Mada"/>
                <a:cs typeface="Mada"/>
                <a:sym typeface="Mada"/>
              </a:rPr>
              <a:t>AHFV is a zoonotic virus</a:t>
            </a:r>
            <a:endParaRPr sz="1200">
              <a:latin typeface="Mada"/>
              <a:ea typeface="Mada"/>
              <a:cs typeface="Mada"/>
              <a:sym typeface="Mada"/>
            </a:endParaRPr>
          </a:p>
          <a:p>
            <a:pPr indent="-198600" lvl="0" marL="460800" rtl="0" algn="l">
              <a:lnSpc>
                <a:spcPct val="90000"/>
              </a:lnSpc>
              <a:spcBef>
                <a:spcPts val="0"/>
              </a:spcBef>
              <a:spcAft>
                <a:spcPts val="0"/>
              </a:spcAft>
              <a:buSzPts val="1200"/>
              <a:buFont typeface="Mada"/>
              <a:buChar char="●"/>
            </a:pPr>
            <a:r>
              <a:rPr lang="ar" sz="1200">
                <a:latin typeface="Mada"/>
                <a:ea typeface="Mada"/>
                <a:cs typeface="Mada"/>
                <a:sym typeface="Mada"/>
              </a:rPr>
              <a:t>its described tick hosts (the </a:t>
            </a:r>
            <a:r>
              <a:rPr b="1" lang="ar" sz="1200">
                <a:latin typeface="Mada"/>
                <a:ea typeface="Mada"/>
                <a:cs typeface="Mada"/>
                <a:sym typeface="Mada"/>
              </a:rPr>
              <a:t>soft tick </a:t>
            </a:r>
            <a:r>
              <a:rPr b="1" i="1" lang="ar" sz="1200">
                <a:latin typeface="Mada"/>
                <a:ea typeface="Mada"/>
                <a:cs typeface="Mada"/>
                <a:sym typeface="Mada"/>
              </a:rPr>
              <a:t>Ornithodoros savignyi</a:t>
            </a:r>
            <a:r>
              <a:rPr b="1" lang="ar" sz="1200">
                <a:latin typeface="Mada"/>
                <a:ea typeface="Mada"/>
                <a:cs typeface="Mada"/>
                <a:sym typeface="Mada"/>
              </a:rPr>
              <a:t> </a:t>
            </a:r>
            <a:r>
              <a:rPr lang="ar" sz="1200">
                <a:latin typeface="Mada"/>
                <a:ea typeface="Mada"/>
                <a:cs typeface="Mada"/>
                <a:sym typeface="Mada"/>
              </a:rPr>
              <a:t>and the </a:t>
            </a:r>
            <a:r>
              <a:rPr b="1" lang="ar" sz="1200">
                <a:latin typeface="Mada"/>
                <a:ea typeface="Mada"/>
                <a:cs typeface="Mada"/>
                <a:sym typeface="Mada"/>
              </a:rPr>
              <a:t>hard tick </a:t>
            </a:r>
            <a:r>
              <a:rPr b="1" i="1" lang="ar" sz="1200">
                <a:latin typeface="Mada"/>
                <a:ea typeface="Mada"/>
                <a:cs typeface="Mada"/>
                <a:sym typeface="Mada"/>
              </a:rPr>
              <a:t>Hyalomma dromedari)</a:t>
            </a:r>
            <a:r>
              <a:rPr b="1" lang="ar" sz="1200">
                <a:latin typeface="Mada"/>
                <a:ea typeface="Mada"/>
                <a:cs typeface="Mada"/>
                <a:sym typeface="Mada"/>
              </a:rPr>
              <a:t> </a:t>
            </a:r>
            <a:r>
              <a:rPr lang="ar" sz="1200">
                <a:latin typeface="Mada"/>
                <a:ea typeface="Mada"/>
                <a:cs typeface="Mada"/>
                <a:sym typeface="Mada"/>
              </a:rPr>
              <a:t>are widely distributed. </a:t>
            </a:r>
            <a:endParaRPr sz="1200">
              <a:latin typeface="Mada"/>
              <a:ea typeface="Mada"/>
              <a:cs typeface="Mada"/>
              <a:sym typeface="Mada"/>
            </a:endParaRPr>
          </a:p>
          <a:p>
            <a:pPr indent="-198600" lvl="0" marL="460800" rtl="0" algn="l">
              <a:lnSpc>
                <a:spcPct val="90000"/>
              </a:lnSpc>
              <a:spcBef>
                <a:spcPts val="0"/>
              </a:spcBef>
              <a:spcAft>
                <a:spcPts val="0"/>
              </a:spcAft>
              <a:buSzPts val="1200"/>
              <a:buFont typeface="Mada"/>
              <a:buChar char="●"/>
            </a:pPr>
            <a:r>
              <a:rPr lang="ar" sz="1200">
                <a:latin typeface="Mada"/>
                <a:ea typeface="Mada"/>
                <a:cs typeface="Mada"/>
                <a:sym typeface="Mada"/>
              </a:rPr>
              <a:t>People can become infected through a tick bite or when crushing infected ticks. </a:t>
            </a:r>
            <a:r>
              <a:rPr b="1" lang="ar" sz="1200">
                <a:solidFill>
                  <a:srgbClr val="6AA84F"/>
                </a:solidFill>
                <a:latin typeface="Mada"/>
                <a:ea typeface="Mada"/>
                <a:cs typeface="Mada"/>
                <a:sym typeface="Mada"/>
              </a:rPr>
              <a:t>or dealing with contaminated blood, and this is how it happened in the first cases, butchers were exposed to  blood of infected animals.</a:t>
            </a:r>
            <a:endParaRPr b="1" sz="1200">
              <a:solidFill>
                <a:srgbClr val="6AA84F"/>
              </a:solidFill>
              <a:latin typeface="Mada"/>
              <a:ea typeface="Mada"/>
              <a:cs typeface="Mada"/>
              <a:sym typeface="Mada"/>
            </a:endParaRPr>
          </a:p>
          <a:p>
            <a:pPr indent="-198600" lvl="0" marL="460800" rtl="0" algn="l">
              <a:lnSpc>
                <a:spcPct val="90000"/>
              </a:lnSpc>
              <a:spcBef>
                <a:spcPts val="0"/>
              </a:spcBef>
              <a:spcAft>
                <a:spcPts val="0"/>
              </a:spcAft>
              <a:buSzPts val="1200"/>
              <a:buFont typeface="Mada"/>
              <a:buChar char="●"/>
            </a:pPr>
            <a:r>
              <a:rPr lang="ar" sz="1200">
                <a:latin typeface="Mada"/>
                <a:ea typeface="Mada"/>
                <a:cs typeface="Mada"/>
                <a:sym typeface="Mada"/>
              </a:rPr>
              <a:t>Epidemiologic studies indicate that contact with domestic animals or livestock may increase the risk of human infection. </a:t>
            </a:r>
            <a:endParaRPr sz="1200">
              <a:latin typeface="Mada"/>
              <a:ea typeface="Mada"/>
              <a:cs typeface="Mada"/>
              <a:sym typeface="Mada"/>
            </a:endParaRPr>
          </a:p>
          <a:p>
            <a:pPr indent="-198600" lvl="0" marL="460800" rtl="0" algn="l">
              <a:lnSpc>
                <a:spcPct val="90000"/>
              </a:lnSpc>
              <a:spcBef>
                <a:spcPts val="0"/>
              </a:spcBef>
              <a:spcAft>
                <a:spcPts val="0"/>
              </a:spcAft>
              <a:buClr>
                <a:srgbClr val="CC0000"/>
              </a:buClr>
              <a:buSzPts val="1200"/>
              <a:buFont typeface="Mada"/>
              <a:buChar char="●"/>
            </a:pPr>
            <a:r>
              <a:rPr b="1" lang="ar" sz="1200">
                <a:solidFill>
                  <a:srgbClr val="CC0000"/>
                </a:solidFill>
                <a:latin typeface="Mada"/>
                <a:ea typeface="Mada"/>
                <a:cs typeface="Mada"/>
                <a:sym typeface="Mada"/>
              </a:rPr>
              <a:t>No human-to-human transmission of AHF has been documented. </a:t>
            </a:r>
            <a:endParaRPr b="1" sz="1200">
              <a:solidFill>
                <a:srgbClr val="CC0000"/>
              </a:solidFill>
              <a:latin typeface="Mada"/>
              <a:ea typeface="Mada"/>
              <a:cs typeface="Mada"/>
              <a:sym typeface="Mada"/>
            </a:endParaRPr>
          </a:p>
          <a:p>
            <a:pPr indent="-198600" lvl="0" marL="460800" rtl="0" algn="l">
              <a:lnSpc>
                <a:spcPct val="90000"/>
              </a:lnSpc>
              <a:spcBef>
                <a:spcPts val="0"/>
              </a:spcBef>
              <a:spcAft>
                <a:spcPts val="0"/>
              </a:spcAft>
              <a:buSzPts val="1200"/>
              <a:buFont typeface="Mada"/>
              <a:buChar char="●"/>
            </a:pPr>
            <a:r>
              <a:rPr lang="ar" sz="1200">
                <a:latin typeface="Mada"/>
                <a:ea typeface="Mada"/>
                <a:cs typeface="Mada"/>
                <a:sym typeface="Mada"/>
              </a:rPr>
              <a:t>Although livestock animals may provide blood meals for ticks, it is thought that they play a minor role in transmitting AHFV to humans. </a:t>
            </a:r>
            <a:endParaRPr sz="1200">
              <a:latin typeface="Mada"/>
              <a:ea typeface="Mada"/>
              <a:cs typeface="Mada"/>
              <a:sym typeface="Mada"/>
            </a:endParaRPr>
          </a:p>
          <a:p>
            <a:pPr indent="-198600" lvl="0" marL="460800" rtl="0" algn="l">
              <a:lnSpc>
                <a:spcPct val="90000"/>
              </a:lnSpc>
              <a:spcBef>
                <a:spcPts val="0"/>
              </a:spcBef>
              <a:spcAft>
                <a:spcPts val="0"/>
              </a:spcAft>
              <a:buSzPts val="1200"/>
              <a:buFont typeface="Mada"/>
              <a:buChar char="●"/>
            </a:pPr>
            <a:r>
              <a:rPr b="1" lang="ar" sz="1200">
                <a:solidFill>
                  <a:srgbClr val="CC0000"/>
                </a:solidFill>
                <a:latin typeface="Mada"/>
                <a:ea typeface="Mada"/>
                <a:cs typeface="Mada"/>
                <a:sym typeface="Mada"/>
              </a:rPr>
              <a:t>No transmission through non-pasteurized milk</a:t>
            </a:r>
            <a:r>
              <a:rPr lang="ar" sz="1200">
                <a:latin typeface="Mada"/>
                <a:ea typeface="Mada"/>
                <a:cs typeface="Mada"/>
                <a:sym typeface="Mada"/>
              </a:rPr>
              <a:t> has been described, although other tick-borne flaviviruses have been transmitted to humans through this route.</a:t>
            </a:r>
            <a:endParaRPr sz="1200">
              <a:latin typeface="Mada"/>
              <a:ea typeface="Mada"/>
              <a:cs typeface="Mada"/>
              <a:sym typeface="Mada"/>
            </a:endParaRPr>
          </a:p>
        </p:txBody>
      </p:sp>
      <p:pic>
        <p:nvPicPr>
          <p:cNvPr id="500" name="Google Shape;500;p23"/>
          <p:cNvPicPr preferRelativeResize="0"/>
          <p:nvPr/>
        </p:nvPicPr>
        <p:blipFill rotWithShape="1">
          <a:blip r:embed="rId5">
            <a:alphaModFix/>
          </a:blip>
          <a:srcRect b="0" l="66200" r="0" t="0"/>
          <a:stretch/>
        </p:blipFill>
        <p:spPr>
          <a:xfrm>
            <a:off x="7106400" y="5355750"/>
            <a:ext cx="302476" cy="894900"/>
          </a:xfrm>
          <a:prstGeom prst="rect">
            <a:avLst/>
          </a:prstGeom>
          <a:noFill/>
          <a:ln>
            <a:noFill/>
          </a:ln>
        </p:spPr>
      </p:pic>
      <p:pic>
        <p:nvPicPr>
          <p:cNvPr id="501" name="Google Shape;501;p23"/>
          <p:cNvPicPr preferRelativeResize="0"/>
          <p:nvPr/>
        </p:nvPicPr>
        <p:blipFill>
          <a:blip r:embed="rId6">
            <a:alphaModFix/>
          </a:blip>
          <a:stretch>
            <a:fillRect/>
          </a:stretch>
        </p:blipFill>
        <p:spPr>
          <a:xfrm>
            <a:off x="2660800" y="8365675"/>
            <a:ext cx="835550" cy="894900"/>
          </a:xfrm>
          <a:prstGeom prst="rect">
            <a:avLst/>
          </a:prstGeom>
          <a:noFill/>
          <a:ln>
            <a:noFill/>
          </a:ln>
        </p:spPr>
      </p:pic>
      <p:pic>
        <p:nvPicPr>
          <p:cNvPr id="502" name="Google Shape;502;p23"/>
          <p:cNvPicPr preferRelativeResize="0"/>
          <p:nvPr/>
        </p:nvPicPr>
        <p:blipFill>
          <a:blip r:embed="rId7">
            <a:alphaModFix/>
          </a:blip>
          <a:stretch>
            <a:fillRect/>
          </a:stretch>
        </p:blipFill>
        <p:spPr>
          <a:xfrm>
            <a:off x="3882001" y="8365675"/>
            <a:ext cx="1057100" cy="894900"/>
          </a:xfrm>
          <a:prstGeom prst="rect">
            <a:avLst/>
          </a:prstGeom>
          <a:noFill/>
          <a:ln>
            <a:noFill/>
          </a:ln>
        </p:spPr>
      </p:pic>
      <p:pic>
        <p:nvPicPr>
          <p:cNvPr id="503" name="Google Shape;503;p23"/>
          <p:cNvPicPr preferRelativeResize="0"/>
          <p:nvPr/>
        </p:nvPicPr>
        <p:blipFill>
          <a:blip r:embed="rId4">
            <a:alphaModFix/>
          </a:blip>
          <a:stretch>
            <a:fillRect/>
          </a:stretch>
        </p:blipFill>
        <p:spPr>
          <a:xfrm>
            <a:off x="6535800" y="5619150"/>
            <a:ext cx="390300" cy="390300"/>
          </a:xfrm>
          <a:prstGeom prst="rect">
            <a:avLst/>
          </a:prstGeom>
          <a:noFill/>
          <a:ln>
            <a:noFill/>
          </a:ln>
        </p:spPr>
      </p:pic>
      <p:cxnSp>
        <p:nvCxnSpPr>
          <p:cNvPr id="504" name="Google Shape;504;p23"/>
          <p:cNvCxnSpPr/>
          <p:nvPr/>
        </p:nvCxnSpPr>
        <p:spPr>
          <a:xfrm>
            <a:off x="6811425" y="5814300"/>
            <a:ext cx="352500" cy="0"/>
          </a:xfrm>
          <a:prstGeom prst="straightConnector1">
            <a:avLst/>
          </a:prstGeom>
          <a:noFill/>
          <a:ln cap="flat" cmpd="sng" w="19050">
            <a:solidFill>
              <a:srgbClr val="000000"/>
            </a:solidFill>
            <a:prstDash val="solid"/>
            <a:round/>
            <a:headEnd len="med" w="med" type="none"/>
            <a:tailEnd len="med" w="med" type="triangle"/>
          </a:ln>
        </p:spPr>
      </p:cxnSp>
      <p:sp>
        <p:nvSpPr>
          <p:cNvPr id="505" name="Google Shape;505;p23"/>
          <p:cNvSpPr txBox="1"/>
          <p:nvPr/>
        </p:nvSpPr>
        <p:spPr>
          <a:xfrm>
            <a:off x="2545188" y="9190900"/>
            <a:ext cx="9684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ar" sz="1000">
                <a:solidFill>
                  <a:schemeClr val="accent1"/>
                </a:solidFill>
                <a:latin typeface="Mada"/>
                <a:ea typeface="Mada"/>
                <a:cs typeface="Mada"/>
                <a:sym typeface="Mada"/>
              </a:rPr>
              <a:t>Ornithodoros Savignyi</a:t>
            </a:r>
            <a:endParaRPr b="1" sz="1000">
              <a:solidFill>
                <a:schemeClr val="accent1"/>
              </a:solidFill>
              <a:latin typeface="Mada"/>
              <a:ea typeface="Mada"/>
              <a:cs typeface="Mada"/>
              <a:sym typeface="Mada"/>
            </a:endParaRPr>
          </a:p>
        </p:txBody>
      </p:sp>
      <p:sp>
        <p:nvSpPr>
          <p:cNvPr id="506" name="Google Shape;506;p23"/>
          <p:cNvSpPr txBox="1"/>
          <p:nvPr/>
        </p:nvSpPr>
        <p:spPr>
          <a:xfrm>
            <a:off x="3850142" y="9197775"/>
            <a:ext cx="9684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ar" sz="1000">
                <a:solidFill>
                  <a:schemeClr val="accent1"/>
                </a:solidFill>
                <a:latin typeface="Mada"/>
                <a:ea typeface="Mada"/>
                <a:cs typeface="Mada"/>
                <a:sym typeface="Mada"/>
              </a:rPr>
              <a:t>Hyalomma dromedarii</a:t>
            </a:r>
            <a:endParaRPr b="1" sz="1000">
              <a:solidFill>
                <a:schemeClr val="accent1"/>
              </a:solidFill>
              <a:latin typeface="Mada"/>
              <a:ea typeface="Mada"/>
              <a:cs typeface="Mada"/>
              <a:sym typeface="Mada"/>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0" name="Shape 510"/>
        <p:cNvGrpSpPr/>
        <p:nvPr/>
      </p:nvGrpSpPr>
      <p:grpSpPr>
        <a:xfrm>
          <a:off x="0" y="0"/>
          <a:ext cx="0" cy="0"/>
          <a:chOff x="0" y="0"/>
          <a:chExt cx="0" cy="0"/>
        </a:xfrm>
      </p:grpSpPr>
      <p:sp>
        <p:nvSpPr>
          <p:cNvPr id="511" name="Google Shape;511;p24"/>
          <p:cNvSpPr txBox="1"/>
          <p:nvPr>
            <p:ph idx="2" type="sldNum"/>
          </p:nvPr>
        </p:nvSpPr>
        <p:spPr>
          <a:xfrm>
            <a:off x="7106400" y="2"/>
            <a:ext cx="453600" cy="562200"/>
          </a:xfrm>
          <a:prstGeom prst="rect">
            <a:avLst/>
          </a:prstGeom>
        </p:spPr>
        <p:txBody>
          <a:bodyPr anchorCtr="0" anchor="ctr" bIns="111700" lIns="111700" spcFirstLastPara="1" rIns="111700" wrap="square" tIns="111700">
            <a:noAutofit/>
          </a:bodyPr>
          <a:lstStyle/>
          <a:p>
            <a:pPr indent="0" lvl="0" marL="0" rtl="0" algn="r">
              <a:spcBef>
                <a:spcPts val="0"/>
              </a:spcBef>
              <a:spcAft>
                <a:spcPts val="0"/>
              </a:spcAft>
              <a:buNone/>
            </a:pPr>
            <a:fld id="{00000000-1234-1234-1234-123412341234}" type="slidenum">
              <a:rPr lang="ar"/>
              <a:t>‹#›</a:t>
            </a:fld>
            <a:endParaRPr/>
          </a:p>
        </p:txBody>
      </p:sp>
      <p:cxnSp>
        <p:nvCxnSpPr>
          <p:cNvPr id="512" name="Google Shape;512;p24"/>
          <p:cNvCxnSpPr/>
          <p:nvPr/>
        </p:nvCxnSpPr>
        <p:spPr>
          <a:xfrm flipH="1" rot="10800000">
            <a:off x="1355300" y="588250"/>
            <a:ext cx="4827000" cy="12000"/>
          </a:xfrm>
          <a:prstGeom prst="straightConnector1">
            <a:avLst/>
          </a:prstGeom>
          <a:noFill/>
          <a:ln cap="flat" cmpd="sng" w="38100">
            <a:solidFill>
              <a:schemeClr val="accent1"/>
            </a:solidFill>
            <a:prstDash val="solid"/>
            <a:round/>
            <a:headEnd len="med" w="med" type="diamond"/>
            <a:tailEnd len="med" w="med" type="diamond"/>
          </a:ln>
        </p:spPr>
      </p:cxnSp>
      <p:sp>
        <p:nvSpPr>
          <p:cNvPr id="513" name="Google Shape;513;p24"/>
          <p:cNvSpPr txBox="1"/>
          <p:nvPr/>
        </p:nvSpPr>
        <p:spPr>
          <a:xfrm>
            <a:off x="1355300" y="0"/>
            <a:ext cx="5085300" cy="412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ar" sz="2600">
                <a:latin typeface="Mada"/>
                <a:ea typeface="Mada"/>
                <a:cs typeface="Mada"/>
                <a:sym typeface="Mada"/>
              </a:rPr>
              <a:t>Alkhurma hemorrhagic fever</a:t>
            </a:r>
            <a:endParaRPr b="1" sz="2600">
              <a:latin typeface="Mada"/>
              <a:ea typeface="Mada"/>
              <a:cs typeface="Mada"/>
              <a:sym typeface="Mada"/>
            </a:endParaRPr>
          </a:p>
          <a:p>
            <a:pPr indent="0" lvl="0" marL="0" rtl="0" algn="ctr">
              <a:spcBef>
                <a:spcPts val="0"/>
              </a:spcBef>
              <a:spcAft>
                <a:spcPts val="0"/>
              </a:spcAft>
              <a:buClr>
                <a:schemeClr val="dk1"/>
              </a:buClr>
              <a:buSzPts val="1100"/>
              <a:buFont typeface="Arial"/>
              <a:buNone/>
            </a:pPr>
            <a:r>
              <a:t/>
            </a:r>
            <a:endParaRPr b="1" sz="2600">
              <a:latin typeface="Mada"/>
              <a:ea typeface="Mada"/>
              <a:cs typeface="Mada"/>
              <a:sym typeface="Mada"/>
            </a:endParaRPr>
          </a:p>
          <a:p>
            <a:pPr indent="0" lvl="0" marL="0" rtl="0" algn="ctr">
              <a:spcBef>
                <a:spcPts val="0"/>
              </a:spcBef>
              <a:spcAft>
                <a:spcPts val="0"/>
              </a:spcAft>
              <a:buNone/>
            </a:pPr>
            <a:r>
              <a:t/>
            </a:r>
            <a:endParaRPr b="1" sz="2600">
              <a:latin typeface="Mada"/>
              <a:ea typeface="Mada"/>
              <a:cs typeface="Mada"/>
              <a:sym typeface="Mada"/>
            </a:endParaRPr>
          </a:p>
        </p:txBody>
      </p:sp>
      <p:sp>
        <p:nvSpPr>
          <p:cNvPr id="514" name="Google Shape;514;p24"/>
          <p:cNvSpPr/>
          <p:nvPr/>
        </p:nvSpPr>
        <p:spPr>
          <a:xfrm>
            <a:off x="0" y="4148"/>
            <a:ext cx="1278900" cy="5124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a:solidFill>
                  <a:srgbClr val="1155CC"/>
                </a:solidFill>
                <a:latin typeface="Mada"/>
                <a:ea typeface="Mada"/>
                <a:cs typeface="Mada"/>
                <a:sym typeface="Mada"/>
              </a:rPr>
              <a:t>Males </a:t>
            </a:r>
            <a:endParaRPr b="1">
              <a:solidFill>
                <a:srgbClr val="1155CC"/>
              </a:solidFill>
              <a:latin typeface="Mada"/>
              <a:ea typeface="Mada"/>
              <a:cs typeface="Mada"/>
              <a:sym typeface="Mada"/>
            </a:endParaRPr>
          </a:p>
          <a:p>
            <a:pPr indent="0" lvl="0" marL="0" rtl="0" algn="ctr">
              <a:spcBef>
                <a:spcPts val="0"/>
              </a:spcBef>
              <a:spcAft>
                <a:spcPts val="0"/>
              </a:spcAft>
              <a:buNone/>
            </a:pPr>
            <a:r>
              <a:rPr b="1" lang="ar">
                <a:solidFill>
                  <a:srgbClr val="1155CC"/>
                </a:solidFill>
                <a:latin typeface="Mada"/>
                <a:ea typeface="Mada"/>
                <a:cs typeface="Mada"/>
                <a:sym typeface="Mada"/>
              </a:rPr>
              <a:t>slides</a:t>
            </a:r>
            <a:endParaRPr b="1">
              <a:solidFill>
                <a:srgbClr val="1155CC"/>
              </a:solidFill>
              <a:latin typeface="Mada"/>
              <a:ea typeface="Mada"/>
              <a:cs typeface="Mada"/>
              <a:sym typeface="Mada"/>
            </a:endParaRPr>
          </a:p>
        </p:txBody>
      </p:sp>
      <p:sp>
        <p:nvSpPr>
          <p:cNvPr id="515" name="Google Shape;515;p24"/>
          <p:cNvSpPr/>
          <p:nvPr/>
        </p:nvSpPr>
        <p:spPr>
          <a:xfrm>
            <a:off x="599750" y="2261158"/>
            <a:ext cx="3342300" cy="459600"/>
          </a:xfrm>
          <a:prstGeom prst="homePlat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SzPts val="1100"/>
              <a:buNone/>
            </a:pPr>
            <a:r>
              <a:rPr b="1" lang="ar">
                <a:solidFill>
                  <a:srgbClr val="FFFFFF"/>
                </a:solidFill>
                <a:latin typeface="Cabin"/>
                <a:ea typeface="Cabin"/>
                <a:cs typeface="Cabin"/>
                <a:sym typeface="Cabin"/>
              </a:rPr>
              <a:t>Initially </a:t>
            </a:r>
            <a:r>
              <a:rPr b="1" lang="ar">
                <a:solidFill>
                  <a:srgbClr val="808080"/>
                </a:solidFill>
                <a:latin typeface="Cabin"/>
                <a:ea typeface="Cabin"/>
                <a:cs typeface="Cabin"/>
                <a:sym typeface="Cabin"/>
              </a:rPr>
              <a:t>(first phase)</a:t>
            </a:r>
            <a:endParaRPr b="1">
              <a:solidFill>
                <a:srgbClr val="808080"/>
              </a:solidFill>
              <a:latin typeface="Cabin"/>
              <a:ea typeface="Cabin"/>
              <a:cs typeface="Cabin"/>
              <a:sym typeface="Cabin"/>
            </a:endParaRPr>
          </a:p>
        </p:txBody>
      </p:sp>
      <p:sp>
        <p:nvSpPr>
          <p:cNvPr id="516" name="Google Shape;516;p24"/>
          <p:cNvSpPr/>
          <p:nvPr/>
        </p:nvSpPr>
        <p:spPr>
          <a:xfrm>
            <a:off x="3490717" y="2261167"/>
            <a:ext cx="3543300" cy="459600"/>
          </a:xfrm>
          <a:prstGeom prst="chevron">
            <a:avLst>
              <a:gd fmla="val 50000" name="adj"/>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Clr>
                <a:srgbClr val="000000"/>
              </a:buClr>
              <a:buSzPts val="1100"/>
              <a:buFont typeface="Arial"/>
              <a:buNone/>
            </a:pPr>
            <a:r>
              <a:rPr b="1" lang="ar">
                <a:solidFill>
                  <a:srgbClr val="FFFFFF"/>
                </a:solidFill>
                <a:latin typeface="Cabin"/>
                <a:ea typeface="Cabin"/>
                <a:cs typeface="Cabin"/>
                <a:sym typeface="Cabin"/>
              </a:rPr>
              <a:t>second phase</a:t>
            </a:r>
            <a:endParaRPr b="1">
              <a:solidFill>
                <a:srgbClr val="FFFFFF"/>
              </a:solidFill>
              <a:latin typeface="Cabin"/>
              <a:ea typeface="Cabin"/>
              <a:cs typeface="Cabin"/>
              <a:sym typeface="Cabin"/>
            </a:endParaRPr>
          </a:p>
        </p:txBody>
      </p:sp>
      <p:sp>
        <p:nvSpPr>
          <p:cNvPr id="517" name="Google Shape;517;p24"/>
          <p:cNvSpPr txBox="1"/>
          <p:nvPr/>
        </p:nvSpPr>
        <p:spPr>
          <a:xfrm>
            <a:off x="233700" y="763900"/>
            <a:ext cx="6800400" cy="12927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Clr>
                <a:srgbClr val="000000"/>
              </a:buClr>
              <a:buSzPts val="2200"/>
              <a:buFont typeface="Mada"/>
              <a:buChar char="◄"/>
            </a:pPr>
            <a:r>
              <a:rPr b="1" lang="ar" sz="2200">
                <a:highlight>
                  <a:schemeClr val="accent4"/>
                </a:highlight>
                <a:latin typeface="Mada"/>
                <a:ea typeface="Mada"/>
                <a:cs typeface="Mada"/>
                <a:sym typeface="Mada"/>
              </a:rPr>
              <a:t>Signs and symptoms</a:t>
            </a:r>
            <a:endParaRPr b="1" sz="300">
              <a:solidFill>
                <a:srgbClr val="000000"/>
              </a:solidFill>
              <a:highlight>
                <a:schemeClr val="accent4"/>
              </a:highlight>
              <a:latin typeface="Mada"/>
              <a:ea typeface="Mada"/>
              <a:cs typeface="Mada"/>
              <a:sym typeface="Mada"/>
            </a:endParaRPr>
          </a:p>
          <a:p>
            <a:pPr indent="0" lvl="0" marL="457200" rtl="0" algn="l">
              <a:spcBef>
                <a:spcPts val="0"/>
              </a:spcBef>
              <a:spcAft>
                <a:spcPts val="0"/>
              </a:spcAft>
              <a:buNone/>
            </a:pPr>
            <a:r>
              <a:t/>
            </a:r>
            <a:endParaRPr b="1" sz="300">
              <a:solidFill>
                <a:srgbClr val="000000"/>
              </a:solidFill>
              <a:highlight>
                <a:srgbClr val="D0E0E3"/>
              </a:highlight>
              <a:latin typeface="Mada"/>
              <a:ea typeface="Mada"/>
              <a:cs typeface="Mada"/>
              <a:sym typeface="Mada"/>
            </a:endParaRPr>
          </a:p>
          <a:p>
            <a:pPr indent="-304800" lvl="0" marL="457200" rtl="0" algn="l">
              <a:lnSpc>
                <a:spcPct val="115000"/>
              </a:lnSpc>
              <a:spcBef>
                <a:spcPts val="100"/>
              </a:spcBef>
              <a:spcAft>
                <a:spcPts val="0"/>
              </a:spcAft>
              <a:buClr>
                <a:srgbClr val="000000"/>
              </a:buClr>
              <a:buSzPts val="1200"/>
              <a:buFont typeface="Mada"/>
              <a:buChar char="●"/>
            </a:pPr>
            <a:r>
              <a:rPr lang="ar" sz="1200">
                <a:latin typeface="Mada"/>
                <a:ea typeface="Mada"/>
                <a:cs typeface="Mada"/>
                <a:sym typeface="Mada"/>
              </a:rPr>
              <a:t>after an incubation period that could be as </a:t>
            </a:r>
            <a:r>
              <a:rPr b="1" lang="ar" sz="1200">
                <a:latin typeface="Mada"/>
                <a:ea typeface="Mada"/>
                <a:cs typeface="Mada"/>
                <a:sym typeface="Mada"/>
              </a:rPr>
              <a:t>short as 2-4 days </a:t>
            </a:r>
            <a:endParaRPr b="1" sz="1200">
              <a:latin typeface="Mada"/>
              <a:ea typeface="Mada"/>
              <a:cs typeface="Mada"/>
              <a:sym typeface="Mada"/>
            </a:endParaRPr>
          </a:p>
          <a:p>
            <a:pPr indent="-304800" lvl="0" marL="457200" rtl="0" algn="l">
              <a:lnSpc>
                <a:spcPct val="115000"/>
              </a:lnSpc>
              <a:spcBef>
                <a:spcPts val="100"/>
              </a:spcBef>
              <a:spcAft>
                <a:spcPts val="0"/>
              </a:spcAft>
              <a:buSzPts val="1200"/>
              <a:buFont typeface="Mada"/>
              <a:buChar char="●"/>
            </a:pPr>
            <a:r>
              <a:rPr lang="ar" sz="1200">
                <a:latin typeface="Mada"/>
                <a:ea typeface="Mada"/>
                <a:cs typeface="Mada"/>
                <a:sym typeface="Mada"/>
              </a:rPr>
              <a:t>No repeated or chronic symptoms have been reported following recovery.</a:t>
            </a:r>
            <a:endParaRPr sz="1200">
              <a:latin typeface="Mada"/>
              <a:ea typeface="Mada"/>
              <a:cs typeface="Mada"/>
              <a:sym typeface="Mada"/>
            </a:endParaRPr>
          </a:p>
          <a:p>
            <a:pPr indent="-304800" lvl="0" marL="457200" rtl="0" algn="l">
              <a:lnSpc>
                <a:spcPct val="115000"/>
              </a:lnSpc>
              <a:spcBef>
                <a:spcPts val="100"/>
              </a:spcBef>
              <a:spcAft>
                <a:spcPts val="0"/>
              </a:spcAft>
              <a:buSzPts val="1200"/>
              <a:buFont typeface="Mada"/>
              <a:buChar char="●"/>
            </a:pPr>
            <a:r>
              <a:rPr lang="ar" sz="1200">
                <a:latin typeface="Mada"/>
                <a:ea typeface="Mada"/>
                <a:cs typeface="Mada"/>
                <a:sym typeface="Mada"/>
              </a:rPr>
              <a:t>Evidence suggests that a milder form may exist, where hospitalization is not required.</a:t>
            </a:r>
            <a:endParaRPr sz="1200">
              <a:latin typeface="Mada"/>
              <a:ea typeface="Mada"/>
              <a:cs typeface="Mada"/>
              <a:sym typeface="Mada"/>
            </a:endParaRPr>
          </a:p>
          <a:p>
            <a:pPr indent="-304800" lvl="0" marL="457200" rtl="0" algn="l">
              <a:lnSpc>
                <a:spcPct val="115000"/>
              </a:lnSpc>
              <a:spcBef>
                <a:spcPts val="100"/>
              </a:spcBef>
              <a:spcAft>
                <a:spcPts val="100"/>
              </a:spcAft>
              <a:buClr>
                <a:srgbClr val="6AA84F"/>
              </a:buClr>
              <a:buSzPts val="1200"/>
              <a:buFont typeface="Mada"/>
              <a:buChar char="●"/>
            </a:pPr>
            <a:r>
              <a:rPr lang="ar" sz="1200">
                <a:solidFill>
                  <a:srgbClr val="6AA84F"/>
                </a:solidFill>
                <a:latin typeface="Mada"/>
                <a:ea typeface="Mada"/>
                <a:cs typeface="Mada"/>
                <a:sym typeface="Mada"/>
              </a:rPr>
              <a:t>We had an outbreak a couple of years ago but the mortality wasn’t high</a:t>
            </a:r>
            <a:endParaRPr sz="1200">
              <a:solidFill>
                <a:srgbClr val="6AA84F"/>
              </a:solidFill>
              <a:latin typeface="Mada"/>
              <a:ea typeface="Mada"/>
              <a:cs typeface="Mada"/>
              <a:sym typeface="Mada"/>
            </a:endParaRPr>
          </a:p>
        </p:txBody>
      </p:sp>
      <p:sp>
        <p:nvSpPr>
          <p:cNvPr id="518" name="Google Shape;518;p24"/>
          <p:cNvSpPr txBox="1"/>
          <p:nvPr/>
        </p:nvSpPr>
        <p:spPr>
          <a:xfrm>
            <a:off x="496350" y="2690733"/>
            <a:ext cx="3000000" cy="1482900"/>
          </a:xfrm>
          <a:prstGeom prst="rect">
            <a:avLst/>
          </a:prstGeom>
          <a:noFill/>
          <a:ln>
            <a:noFill/>
          </a:ln>
        </p:spPr>
        <p:txBody>
          <a:bodyPr anchorCtr="0" anchor="t" bIns="91425" lIns="91425" spcFirstLastPara="1" rIns="91425" wrap="square" tIns="91425">
            <a:spAutoFit/>
          </a:bodyPr>
          <a:lstStyle/>
          <a:p>
            <a:pPr indent="-304800" lvl="0" marL="457200" rtl="0" algn="l">
              <a:lnSpc>
                <a:spcPct val="115000"/>
              </a:lnSpc>
              <a:spcBef>
                <a:spcPts val="100"/>
              </a:spcBef>
              <a:spcAft>
                <a:spcPts val="0"/>
              </a:spcAft>
              <a:buClr>
                <a:schemeClr val="dk1"/>
              </a:buClr>
              <a:buSzPts val="1200"/>
              <a:buFont typeface="Mada"/>
              <a:buChar char="●"/>
            </a:pPr>
            <a:r>
              <a:rPr lang="ar" sz="1200">
                <a:solidFill>
                  <a:schemeClr val="dk1"/>
                </a:solidFill>
                <a:latin typeface="Mada"/>
                <a:ea typeface="Mada"/>
                <a:cs typeface="Mada"/>
                <a:sym typeface="Mada"/>
              </a:rPr>
              <a:t>non-specific flu-like symptoms, including fever</a:t>
            </a:r>
            <a:endParaRPr sz="1200">
              <a:solidFill>
                <a:schemeClr val="dk1"/>
              </a:solidFill>
              <a:latin typeface="Mada"/>
              <a:ea typeface="Mada"/>
              <a:cs typeface="Mada"/>
              <a:sym typeface="Mada"/>
            </a:endParaRPr>
          </a:p>
          <a:p>
            <a:pPr indent="-304800" lvl="0" marL="457200" rtl="0" algn="l">
              <a:lnSpc>
                <a:spcPct val="115000"/>
              </a:lnSpc>
              <a:spcBef>
                <a:spcPts val="100"/>
              </a:spcBef>
              <a:spcAft>
                <a:spcPts val="0"/>
              </a:spcAft>
              <a:buClr>
                <a:schemeClr val="dk1"/>
              </a:buClr>
              <a:buSzPts val="1200"/>
              <a:buFont typeface="Mada"/>
              <a:buChar char="●"/>
            </a:pPr>
            <a:r>
              <a:rPr lang="ar" sz="1200">
                <a:solidFill>
                  <a:schemeClr val="dk1"/>
                </a:solidFill>
                <a:latin typeface="Mada"/>
                <a:ea typeface="Mada"/>
                <a:cs typeface="Mada"/>
                <a:sym typeface="Mada"/>
              </a:rPr>
              <a:t>anorexia (loss of appetite)</a:t>
            </a:r>
            <a:endParaRPr sz="1200">
              <a:solidFill>
                <a:schemeClr val="dk1"/>
              </a:solidFill>
              <a:latin typeface="Mada"/>
              <a:ea typeface="Mada"/>
              <a:cs typeface="Mada"/>
              <a:sym typeface="Mada"/>
            </a:endParaRPr>
          </a:p>
          <a:p>
            <a:pPr indent="-304800" lvl="0" marL="457200" rtl="0" algn="l">
              <a:lnSpc>
                <a:spcPct val="115000"/>
              </a:lnSpc>
              <a:spcBef>
                <a:spcPts val="100"/>
              </a:spcBef>
              <a:spcAft>
                <a:spcPts val="0"/>
              </a:spcAft>
              <a:buClr>
                <a:schemeClr val="dk1"/>
              </a:buClr>
              <a:buSzPts val="1200"/>
              <a:buFont typeface="Mada"/>
              <a:buChar char="●"/>
            </a:pPr>
            <a:r>
              <a:rPr lang="ar" sz="1200">
                <a:solidFill>
                  <a:schemeClr val="dk1"/>
                </a:solidFill>
                <a:latin typeface="Mada"/>
                <a:ea typeface="Mada"/>
                <a:cs typeface="Mada"/>
                <a:sym typeface="Mada"/>
              </a:rPr>
              <a:t>general malaise</a:t>
            </a:r>
            <a:endParaRPr sz="1200">
              <a:solidFill>
                <a:schemeClr val="dk1"/>
              </a:solidFill>
              <a:latin typeface="Mada"/>
              <a:ea typeface="Mada"/>
              <a:cs typeface="Mada"/>
              <a:sym typeface="Mada"/>
            </a:endParaRPr>
          </a:p>
          <a:p>
            <a:pPr indent="-304800" lvl="0" marL="457200" rtl="0" algn="l">
              <a:lnSpc>
                <a:spcPct val="115000"/>
              </a:lnSpc>
              <a:spcBef>
                <a:spcPts val="100"/>
              </a:spcBef>
              <a:spcAft>
                <a:spcPts val="0"/>
              </a:spcAft>
              <a:buClr>
                <a:schemeClr val="dk1"/>
              </a:buClr>
              <a:buSzPts val="1200"/>
              <a:buFont typeface="Mada"/>
              <a:buChar char="●"/>
            </a:pPr>
            <a:r>
              <a:rPr lang="ar" sz="1200">
                <a:solidFill>
                  <a:schemeClr val="dk1"/>
                </a:solidFill>
                <a:latin typeface="Mada"/>
                <a:ea typeface="Mada"/>
                <a:cs typeface="Mada"/>
                <a:sym typeface="Mada"/>
              </a:rPr>
              <a:t>diarrhea</a:t>
            </a:r>
            <a:endParaRPr sz="1200">
              <a:solidFill>
                <a:schemeClr val="dk1"/>
              </a:solidFill>
              <a:latin typeface="Mada"/>
              <a:ea typeface="Mada"/>
              <a:cs typeface="Mada"/>
              <a:sym typeface="Mada"/>
            </a:endParaRPr>
          </a:p>
          <a:p>
            <a:pPr indent="-304800" lvl="0" marL="457200" rtl="0" algn="l">
              <a:lnSpc>
                <a:spcPct val="115000"/>
              </a:lnSpc>
              <a:spcBef>
                <a:spcPts val="100"/>
              </a:spcBef>
              <a:spcAft>
                <a:spcPts val="100"/>
              </a:spcAft>
              <a:buClr>
                <a:schemeClr val="dk1"/>
              </a:buClr>
              <a:buSzPts val="1200"/>
              <a:buFont typeface="Mada"/>
              <a:buChar char="●"/>
            </a:pPr>
            <a:r>
              <a:rPr lang="ar" sz="1200">
                <a:solidFill>
                  <a:schemeClr val="dk1"/>
                </a:solidFill>
                <a:latin typeface="Mada"/>
                <a:ea typeface="Mada"/>
                <a:cs typeface="Mada"/>
                <a:sym typeface="Mada"/>
              </a:rPr>
              <a:t>vomiting</a:t>
            </a:r>
            <a:endParaRPr/>
          </a:p>
        </p:txBody>
      </p:sp>
      <p:sp>
        <p:nvSpPr>
          <p:cNvPr id="519" name="Google Shape;519;p24"/>
          <p:cNvSpPr txBox="1"/>
          <p:nvPr/>
        </p:nvSpPr>
        <p:spPr>
          <a:xfrm>
            <a:off x="3652900" y="2662383"/>
            <a:ext cx="3000000" cy="1669500"/>
          </a:xfrm>
          <a:prstGeom prst="rect">
            <a:avLst/>
          </a:prstGeom>
          <a:noFill/>
          <a:ln>
            <a:noFill/>
          </a:ln>
        </p:spPr>
        <p:txBody>
          <a:bodyPr anchorCtr="0" anchor="t" bIns="91425" lIns="91425" spcFirstLastPara="1" rIns="91425" wrap="square" tIns="91425">
            <a:spAutoFit/>
          </a:bodyPr>
          <a:lstStyle/>
          <a:p>
            <a:pPr indent="-304800" lvl="0" marL="457200" rtl="0" algn="l">
              <a:lnSpc>
                <a:spcPct val="115000"/>
              </a:lnSpc>
              <a:spcBef>
                <a:spcPts val="100"/>
              </a:spcBef>
              <a:spcAft>
                <a:spcPts val="0"/>
              </a:spcAft>
              <a:buClr>
                <a:schemeClr val="dk1"/>
              </a:buClr>
              <a:buSzPts val="1200"/>
              <a:buFont typeface="Mada"/>
              <a:buChar char="●"/>
            </a:pPr>
            <a:r>
              <a:rPr lang="ar" sz="1200">
                <a:solidFill>
                  <a:schemeClr val="dk1"/>
                </a:solidFill>
                <a:latin typeface="Mada"/>
                <a:ea typeface="Mada"/>
                <a:cs typeface="Mada"/>
                <a:sym typeface="Mada"/>
              </a:rPr>
              <a:t>a second phase has appeared</a:t>
            </a:r>
            <a:r>
              <a:rPr b="1" lang="ar" sz="1200">
                <a:solidFill>
                  <a:schemeClr val="dk1"/>
                </a:solidFill>
                <a:latin typeface="Mada"/>
                <a:ea typeface="Mada"/>
                <a:cs typeface="Mada"/>
                <a:sym typeface="Mada"/>
              </a:rPr>
              <a:t> in some patients</a:t>
            </a:r>
            <a:endParaRPr sz="1200">
              <a:solidFill>
                <a:schemeClr val="dk1"/>
              </a:solidFill>
              <a:latin typeface="Mada"/>
              <a:ea typeface="Mada"/>
              <a:cs typeface="Mada"/>
              <a:sym typeface="Mada"/>
            </a:endParaRPr>
          </a:p>
          <a:p>
            <a:pPr indent="-304800" lvl="0" marL="457200" rtl="0" algn="l">
              <a:lnSpc>
                <a:spcPct val="115000"/>
              </a:lnSpc>
              <a:spcBef>
                <a:spcPts val="100"/>
              </a:spcBef>
              <a:spcAft>
                <a:spcPts val="0"/>
              </a:spcAft>
              <a:buClr>
                <a:schemeClr val="dk1"/>
              </a:buClr>
              <a:buSzPts val="1200"/>
              <a:buFont typeface="Mada"/>
              <a:buChar char="●"/>
            </a:pPr>
            <a:r>
              <a:rPr lang="ar" sz="1200">
                <a:solidFill>
                  <a:schemeClr val="dk1"/>
                </a:solidFill>
                <a:latin typeface="Mada"/>
                <a:ea typeface="Mada"/>
                <a:cs typeface="Mada"/>
                <a:sym typeface="Mada"/>
              </a:rPr>
              <a:t>includes neurologic and hemorrhagic symptoms in severe form. </a:t>
            </a:r>
            <a:endParaRPr sz="1200">
              <a:solidFill>
                <a:schemeClr val="dk1"/>
              </a:solidFill>
              <a:latin typeface="Mada"/>
              <a:ea typeface="Mada"/>
              <a:cs typeface="Mada"/>
              <a:sym typeface="Mada"/>
            </a:endParaRPr>
          </a:p>
          <a:p>
            <a:pPr indent="-304800" lvl="0" marL="457200" rtl="0" algn="l">
              <a:lnSpc>
                <a:spcPct val="115000"/>
              </a:lnSpc>
              <a:spcBef>
                <a:spcPts val="100"/>
              </a:spcBef>
              <a:spcAft>
                <a:spcPts val="100"/>
              </a:spcAft>
              <a:buClr>
                <a:schemeClr val="dk1"/>
              </a:buClr>
              <a:buSzPts val="1200"/>
              <a:buFont typeface="Mada"/>
              <a:buChar char="●"/>
            </a:pPr>
            <a:r>
              <a:rPr lang="ar" sz="1200">
                <a:solidFill>
                  <a:schemeClr val="dk1"/>
                </a:solidFill>
                <a:latin typeface="Mada"/>
                <a:ea typeface="Mada"/>
                <a:cs typeface="Mada"/>
                <a:sym typeface="Mada"/>
              </a:rPr>
              <a:t>Multi-organ failure precedes fatal outcomes.</a:t>
            </a:r>
            <a:endParaRPr/>
          </a:p>
        </p:txBody>
      </p:sp>
      <p:sp>
        <p:nvSpPr>
          <p:cNvPr id="520" name="Google Shape;520;p24"/>
          <p:cNvSpPr/>
          <p:nvPr/>
        </p:nvSpPr>
        <p:spPr>
          <a:xfrm>
            <a:off x="233700" y="4710325"/>
            <a:ext cx="7132500" cy="1292700"/>
          </a:xfrm>
          <a:prstGeom prst="snipRoundRect">
            <a:avLst>
              <a:gd fmla="val 16667" name="adj1"/>
              <a:gd fmla="val 16667" name="adj2"/>
            </a:avLst>
          </a:prstGeom>
          <a:noFill/>
          <a:ln cap="flat" cmpd="sng" w="28575">
            <a:solidFill>
              <a:srgbClr val="B4A7D6"/>
            </a:solidFill>
            <a:prstDash val="lgDashDot"/>
            <a:round/>
            <a:headEnd len="sm" w="sm" type="none"/>
            <a:tailEnd len="sm" w="sm" type="none"/>
          </a:ln>
        </p:spPr>
        <p:txBody>
          <a:bodyPr anchorCtr="0" anchor="ctr" bIns="91425" lIns="91425" spcFirstLastPara="1" rIns="91425" wrap="square" tIns="91425">
            <a:noAutofit/>
          </a:bodyPr>
          <a:lstStyle/>
          <a:p>
            <a:pPr indent="0" lvl="0" marL="457200" rtl="0" algn="l">
              <a:lnSpc>
                <a:spcPct val="115000"/>
              </a:lnSpc>
              <a:spcBef>
                <a:spcPts val="0"/>
              </a:spcBef>
              <a:spcAft>
                <a:spcPts val="0"/>
              </a:spcAft>
              <a:buNone/>
            </a:pPr>
            <a:r>
              <a:t/>
            </a:r>
            <a:endParaRPr b="1">
              <a:solidFill>
                <a:srgbClr val="CC0000"/>
              </a:solidFill>
            </a:endParaRPr>
          </a:p>
        </p:txBody>
      </p:sp>
      <p:sp>
        <p:nvSpPr>
          <p:cNvPr id="521" name="Google Shape;521;p24"/>
          <p:cNvSpPr txBox="1"/>
          <p:nvPr/>
        </p:nvSpPr>
        <p:spPr>
          <a:xfrm>
            <a:off x="233700" y="4116700"/>
            <a:ext cx="7132500" cy="17781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Clr>
                <a:srgbClr val="000000"/>
              </a:buClr>
              <a:buSzPts val="2200"/>
              <a:buFont typeface="Mada"/>
              <a:buChar char="◄"/>
            </a:pPr>
            <a:r>
              <a:rPr b="1" lang="ar" sz="2200">
                <a:highlight>
                  <a:schemeClr val="accent4"/>
                </a:highlight>
                <a:latin typeface="Mada"/>
                <a:ea typeface="Mada"/>
                <a:cs typeface="Mada"/>
                <a:sym typeface="Mada"/>
              </a:rPr>
              <a:t>Risk of exposure</a:t>
            </a:r>
            <a:endParaRPr b="1" sz="1600">
              <a:highlight>
                <a:schemeClr val="accent4"/>
              </a:highlight>
              <a:latin typeface="Mada"/>
              <a:ea typeface="Mada"/>
              <a:cs typeface="Mada"/>
              <a:sym typeface="Mada"/>
            </a:endParaRPr>
          </a:p>
          <a:p>
            <a:pPr indent="0" lvl="0" marL="457200" rtl="0" algn="l">
              <a:spcBef>
                <a:spcPts val="0"/>
              </a:spcBef>
              <a:spcAft>
                <a:spcPts val="0"/>
              </a:spcAft>
              <a:buNone/>
            </a:pPr>
            <a:r>
              <a:t/>
            </a:r>
            <a:endParaRPr b="1" sz="1600">
              <a:highlight>
                <a:schemeClr val="accent4"/>
              </a:highlight>
              <a:latin typeface="Mada"/>
              <a:ea typeface="Mada"/>
              <a:cs typeface="Mada"/>
              <a:sym typeface="Mada"/>
            </a:endParaRPr>
          </a:p>
          <a:p>
            <a:pPr indent="-304800" lvl="0" marL="457200" rtl="0" algn="l">
              <a:lnSpc>
                <a:spcPct val="90000"/>
              </a:lnSpc>
              <a:spcBef>
                <a:spcPts val="800"/>
              </a:spcBef>
              <a:spcAft>
                <a:spcPts val="0"/>
              </a:spcAft>
              <a:buSzPts val="1200"/>
              <a:buFont typeface="Mada"/>
              <a:buChar char="●"/>
            </a:pPr>
            <a:r>
              <a:rPr lang="ar" sz="1200">
                <a:latin typeface="Mada"/>
                <a:ea typeface="Mada"/>
                <a:cs typeface="Mada"/>
                <a:sym typeface="Mada"/>
              </a:rPr>
              <a:t>Contact with livestock with tick exposure are risk factors for humans, as is contact with                           infected ticks, whether through crushing the infected tick with unprotected fingers or by a bite                   from an infected tick.</a:t>
            </a:r>
            <a:endParaRPr sz="1200">
              <a:latin typeface="Mada"/>
              <a:ea typeface="Mada"/>
              <a:cs typeface="Mada"/>
              <a:sym typeface="Mada"/>
            </a:endParaRPr>
          </a:p>
          <a:p>
            <a:pPr indent="-304800" lvl="0" marL="457200" rtl="0" algn="l">
              <a:lnSpc>
                <a:spcPct val="90000"/>
              </a:lnSpc>
              <a:spcBef>
                <a:spcPts val="0"/>
              </a:spcBef>
              <a:spcAft>
                <a:spcPts val="0"/>
              </a:spcAft>
              <a:buSzPts val="1200"/>
              <a:buFont typeface="Mada"/>
              <a:buChar char="●"/>
            </a:pPr>
            <a:r>
              <a:rPr lang="ar" sz="1200">
                <a:latin typeface="Mada"/>
                <a:ea typeface="Mada"/>
                <a:cs typeface="Mada"/>
                <a:sym typeface="Mada"/>
              </a:rPr>
              <a:t>Slaughtering of animals which may acutely but asymptomatically infected may also be a risk factor, as it is possible that infected animals develop a viremia without obvious clinical signs.</a:t>
            </a:r>
            <a:endParaRPr sz="1200">
              <a:latin typeface="Mada"/>
              <a:ea typeface="Mada"/>
              <a:cs typeface="Mada"/>
              <a:sym typeface="Mada"/>
            </a:endParaRPr>
          </a:p>
        </p:txBody>
      </p:sp>
      <p:pic>
        <p:nvPicPr>
          <p:cNvPr id="522" name="Google Shape;522;p24"/>
          <p:cNvPicPr preferRelativeResize="0"/>
          <p:nvPr/>
        </p:nvPicPr>
        <p:blipFill>
          <a:blip r:embed="rId3">
            <a:alphaModFix/>
          </a:blip>
          <a:stretch>
            <a:fillRect/>
          </a:stretch>
        </p:blipFill>
        <p:spPr>
          <a:xfrm>
            <a:off x="6652800" y="4397100"/>
            <a:ext cx="983400" cy="983400"/>
          </a:xfrm>
          <a:prstGeom prst="rect">
            <a:avLst/>
          </a:prstGeom>
          <a:noFill/>
          <a:ln>
            <a:noFill/>
          </a:ln>
        </p:spPr>
      </p:pic>
      <p:sp>
        <p:nvSpPr>
          <p:cNvPr id="523" name="Google Shape;523;p24"/>
          <p:cNvSpPr txBox="1"/>
          <p:nvPr/>
        </p:nvSpPr>
        <p:spPr>
          <a:xfrm>
            <a:off x="213750" y="6160474"/>
            <a:ext cx="7132500" cy="12927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Clr>
                <a:srgbClr val="000000"/>
              </a:buClr>
              <a:buSzPts val="2200"/>
              <a:buFont typeface="Mada"/>
              <a:buChar char="◄"/>
            </a:pPr>
            <a:r>
              <a:rPr b="1" lang="ar" sz="2200">
                <a:highlight>
                  <a:schemeClr val="accent4"/>
                </a:highlight>
                <a:latin typeface="Mada"/>
                <a:ea typeface="Mada"/>
                <a:cs typeface="Mada"/>
                <a:sym typeface="Mada"/>
              </a:rPr>
              <a:t>Diagnosis</a:t>
            </a:r>
            <a:endParaRPr b="1" sz="1600">
              <a:highlight>
                <a:schemeClr val="accent4"/>
              </a:highlight>
              <a:latin typeface="Mada"/>
              <a:ea typeface="Mada"/>
              <a:cs typeface="Mada"/>
              <a:sym typeface="Mada"/>
            </a:endParaRPr>
          </a:p>
          <a:p>
            <a:pPr indent="-304800" lvl="0" marL="457200" rtl="0" algn="l">
              <a:lnSpc>
                <a:spcPct val="90000"/>
              </a:lnSpc>
              <a:spcBef>
                <a:spcPts val="1000"/>
              </a:spcBef>
              <a:spcAft>
                <a:spcPts val="0"/>
              </a:spcAft>
              <a:buSzPts val="1200"/>
              <a:buFont typeface="Mada"/>
              <a:buChar char="●"/>
            </a:pPr>
            <a:r>
              <a:rPr lang="ar" sz="1200">
                <a:latin typeface="Mada"/>
                <a:ea typeface="Mada"/>
                <a:cs typeface="Mada"/>
                <a:sym typeface="Mada"/>
              </a:rPr>
              <a:t>Clinical diagnosis could be difficult due to similarities between AVHF, Crimean-Congo Hemorrhagic fever (CCHF), and Rift Valley fever (RVF) , which occur in similar geographic areas . Laboratory diagnosis of AHF can be made in the early stage of the illness by </a:t>
            </a:r>
            <a:r>
              <a:rPr b="1" lang="ar" sz="1200">
                <a:latin typeface="Mada"/>
                <a:ea typeface="Mada"/>
                <a:cs typeface="Mada"/>
                <a:sym typeface="Mada"/>
              </a:rPr>
              <a:t>molecular detection by </a:t>
            </a:r>
            <a:r>
              <a:rPr b="1" lang="ar" sz="1200">
                <a:solidFill>
                  <a:srgbClr val="CC0000"/>
                </a:solidFill>
                <a:latin typeface="Mada"/>
                <a:ea typeface="Mada"/>
                <a:cs typeface="Mada"/>
                <a:sym typeface="Mada"/>
              </a:rPr>
              <a:t>PCR </a:t>
            </a:r>
            <a:r>
              <a:rPr b="1" lang="ar" sz="1200">
                <a:latin typeface="Mada"/>
                <a:ea typeface="Mada"/>
                <a:cs typeface="Mada"/>
                <a:sym typeface="Mada"/>
              </a:rPr>
              <a:t>or virus isolation from blood</a:t>
            </a:r>
            <a:r>
              <a:rPr lang="ar" sz="1200">
                <a:latin typeface="Mada"/>
                <a:ea typeface="Mada"/>
                <a:cs typeface="Mada"/>
                <a:sym typeface="Mada"/>
              </a:rPr>
              <a:t>. Later, </a:t>
            </a:r>
            <a:r>
              <a:rPr b="1" lang="ar" sz="1200">
                <a:latin typeface="Mada"/>
                <a:ea typeface="Mada"/>
                <a:cs typeface="Mada"/>
                <a:sym typeface="Mada"/>
              </a:rPr>
              <a:t>serologic testing using </a:t>
            </a:r>
            <a:r>
              <a:rPr b="1" lang="ar" sz="1200">
                <a:solidFill>
                  <a:srgbClr val="CC0000"/>
                </a:solidFill>
                <a:latin typeface="Mada"/>
                <a:ea typeface="Mada"/>
                <a:cs typeface="Mada"/>
                <a:sym typeface="Mada"/>
              </a:rPr>
              <a:t>enzyme-linked immunosorbent serologic assay (ELISA) </a:t>
            </a:r>
            <a:r>
              <a:rPr b="1" lang="ar" sz="1200">
                <a:latin typeface="Mada"/>
                <a:ea typeface="Mada"/>
                <a:cs typeface="Mada"/>
                <a:sym typeface="Mada"/>
              </a:rPr>
              <a:t>can be performed</a:t>
            </a:r>
            <a:endParaRPr b="1" sz="1200">
              <a:latin typeface="Mada"/>
              <a:ea typeface="Mada"/>
              <a:cs typeface="Mada"/>
              <a:sym typeface="Mada"/>
            </a:endParaRPr>
          </a:p>
        </p:txBody>
      </p:sp>
      <p:graphicFrame>
        <p:nvGraphicFramePr>
          <p:cNvPr id="524" name="Google Shape;524;p24"/>
          <p:cNvGraphicFramePr/>
          <p:nvPr/>
        </p:nvGraphicFramePr>
        <p:xfrm>
          <a:off x="146125" y="7718845"/>
          <a:ext cx="3000000" cy="3000000"/>
        </p:xfrm>
        <a:graphic>
          <a:graphicData uri="http://schemas.openxmlformats.org/drawingml/2006/table">
            <a:tbl>
              <a:tblPr>
                <a:noFill/>
                <a:tableStyleId>{60ABF50E-62AB-450F-9392-1785013A57F9}</a:tableStyleId>
              </a:tblPr>
              <a:tblGrid>
                <a:gridCol w="3628325"/>
                <a:gridCol w="3617025"/>
              </a:tblGrid>
              <a:tr h="456975">
                <a:tc>
                  <a:txBody>
                    <a:bodyPr/>
                    <a:lstStyle/>
                    <a:p>
                      <a:pPr indent="0" lvl="0" marL="0" rtl="0" algn="ctr">
                        <a:spcBef>
                          <a:spcPts val="0"/>
                        </a:spcBef>
                        <a:spcAft>
                          <a:spcPts val="0"/>
                        </a:spcAft>
                        <a:buNone/>
                      </a:pPr>
                      <a:r>
                        <a:rPr b="1" lang="ar">
                          <a:latin typeface="Exo"/>
                          <a:ea typeface="Exo"/>
                          <a:cs typeface="Exo"/>
                          <a:sym typeface="Exo"/>
                        </a:rPr>
                        <a:t>Treatment</a:t>
                      </a:r>
                      <a:endParaRPr b="1">
                        <a:latin typeface="Exo"/>
                        <a:ea typeface="Exo"/>
                        <a:cs typeface="Exo"/>
                        <a:sym typeface="Exo"/>
                      </a:endParaRPr>
                    </a:p>
                  </a:txBody>
                  <a:tcPr marT="91425" marB="91425" marR="91425" marL="91425" anchor="ctr">
                    <a:lnL cap="flat" cmpd="sng" w="19050">
                      <a:solidFill>
                        <a:schemeClr val="accent1"/>
                      </a:solidFill>
                      <a:prstDash val="solid"/>
                      <a:round/>
                      <a:headEnd len="sm" w="sm" type="none"/>
                      <a:tailEnd len="sm" w="sm" type="none"/>
                    </a:lnL>
                    <a:lnR cap="flat" cmpd="sng" w="19050">
                      <a:solidFill>
                        <a:schemeClr val="accent1"/>
                      </a:solidFill>
                      <a:prstDash val="solid"/>
                      <a:round/>
                      <a:headEnd len="sm" w="sm" type="none"/>
                      <a:tailEnd len="sm" w="sm" type="none"/>
                    </a:lnR>
                    <a:lnT cap="flat" cmpd="sng" w="19050">
                      <a:solidFill>
                        <a:schemeClr val="accent1"/>
                      </a:solidFill>
                      <a:prstDash val="solid"/>
                      <a:round/>
                      <a:headEnd len="sm" w="sm" type="none"/>
                      <a:tailEnd len="sm" w="sm" type="none"/>
                    </a:lnT>
                    <a:lnB cap="flat" cmpd="sng" w="19050">
                      <a:solidFill>
                        <a:schemeClr val="accent1"/>
                      </a:solidFill>
                      <a:prstDash val="solid"/>
                      <a:round/>
                      <a:headEnd len="sm" w="sm" type="none"/>
                      <a:tailEnd len="sm" w="sm" type="none"/>
                    </a:lnB>
                    <a:solidFill>
                      <a:schemeClr val="accent4"/>
                    </a:solidFill>
                  </a:tcPr>
                </a:tc>
                <a:tc>
                  <a:txBody>
                    <a:bodyPr/>
                    <a:lstStyle/>
                    <a:p>
                      <a:pPr indent="0" lvl="0" marL="0" rtl="0" algn="ctr">
                        <a:spcBef>
                          <a:spcPts val="0"/>
                        </a:spcBef>
                        <a:spcAft>
                          <a:spcPts val="0"/>
                        </a:spcAft>
                        <a:buNone/>
                      </a:pPr>
                      <a:r>
                        <a:rPr b="1" lang="ar">
                          <a:latin typeface="Exo"/>
                          <a:ea typeface="Exo"/>
                          <a:cs typeface="Exo"/>
                          <a:sym typeface="Exo"/>
                        </a:rPr>
                        <a:t>Prevention</a:t>
                      </a:r>
                      <a:endParaRPr b="1" sz="1000">
                        <a:latin typeface="Exo"/>
                        <a:ea typeface="Exo"/>
                        <a:cs typeface="Exo"/>
                        <a:sym typeface="Exo"/>
                      </a:endParaRPr>
                    </a:p>
                  </a:txBody>
                  <a:tcPr marT="91425" marB="91425" marR="91425" marL="91425" anchor="ctr">
                    <a:lnL cap="flat" cmpd="sng" w="19050">
                      <a:solidFill>
                        <a:schemeClr val="accent1"/>
                      </a:solidFill>
                      <a:prstDash val="solid"/>
                      <a:round/>
                      <a:headEnd len="sm" w="sm" type="none"/>
                      <a:tailEnd len="sm" w="sm" type="none"/>
                    </a:lnL>
                    <a:lnR cap="flat" cmpd="sng" w="19050">
                      <a:solidFill>
                        <a:schemeClr val="accent1"/>
                      </a:solidFill>
                      <a:prstDash val="solid"/>
                      <a:round/>
                      <a:headEnd len="sm" w="sm" type="none"/>
                      <a:tailEnd len="sm" w="sm" type="none"/>
                    </a:lnR>
                    <a:lnT cap="flat" cmpd="sng" w="19050">
                      <a:solidFill>
                        <a:schemeClr val="accent1"/>
                      </a:solidFill>
                      <a:prstDash val="solid"/>
                      <a:round/>
                      <a:headEnd len="sm" w="sm" type="none"/>
                      <a:tailEnd len="sm" w="sm" type="none"/>
                    </a:lnT>
                    <a:lnB cap="flat" cmpd="sng" w="19050">
                      <a:solidFill>
                        <a:schemeClr val="accent1"/>
                      </a:solidFill>
                      <a:prstDash val="solid"/>
                      <a:round/>
                      <a:headEnd len="sm" w="sm" type="none"/>
                      <a:tailEnd len="sm" w="sm" type="none"/>
                    </a:lnB>
                    <a:solidFill>
                      <a:schemeClr val="accent4"/>
                    </a:solidFill>
                  </a:tcPr>
                </a:tc>
              </a:tr>
              <a:tr h="2089200">
                <a:tc>
                  <a:txBody>
                    <a:bodyPr/>
                    <a:lstStyle/>
                    <a:p>
                      <a:pPr indent="0" lvl="0" marL="0" rtl="0" algn="l">
                        <a:spcBef>
                          <a:spcPts val="0"/>
                        </a:spcBef>
                        <a:spcAft>
                          <a:spcPts val="0"/>
                        </a:spcAft>
                        <a:buNone/>
                      </a:pPr>
                      <a:r>
                        <a:rPr lang="ar" sz="1200">
                          <a:latin typeface="Mada"/>
                          <a:ea typeface="Mada"/>
                          <a:cs typeface="Mada"/>
                          <a:sym typeface="Mada"/>
                        </a:rPr>
                        <a:t>- </a:t>
                      </a:r>
                      <a:r>
                        <a:rPr lang="ar" sz="1100">
                          <a:latin typeface="Mada"/>
                          <a:ea typeface="Mada"/>
                          <a:cs typeface="Mada"/>
                          <a:sym typeface="Mada"/>
                        </a:rPr>
                        <a:t>There is no standard specific treatment for the disease.</a:t>
                      </a:r>
                      <a:endParaRPr sz="1100">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ar" sz="1100">
                          <a:latin typeface="Mada"/>
                          <a:ea typeface="Mada"/>
                          <a:cs typeface="Mada"/>
                          <a:sym typeface="Mada"/>
                        </a:rPr>
                        <a:t>-</a:t>
                      </a:r>
                      <a:r>
                        <a:rPr b="1" lang="ar" sz="1100">
                          <a:latin typeface="Mada"/>
                          <a:ea typeface="Mada"/>
                          <a:cs typeface="Mada"/>
                          <a:sym typeface="Mada"/>
                        </a:rPr>
                        <a:t> Patients receive supportive therapy,</a:t>
                      </a:r>
                      <a:r>
                        <a:rPr lang="ar" sz="1100">
                          <a:latin typeface="Mada"/>
                          <a:ea typeface="Mada"/>
                          <a:cs typeface="Mada"/>
                          <a:sym typeface="Mada"/>
                        </a:rPr>
                        <a:t> which consists of balancing the patient's fluid and electrolytes, maintaining oxygen status and blood pressure, and treatment for any complications. </a:t>
                      </a:r>
                      <a:endParaRPr sz="1100">
                        <a:latin typeface="Mada"/>
                        <a:ea typeface="Mada"/>
                        <a:cs typeface="Mada"/>
                        <a:sym typeface="Mada"/>
                      </a:endParaRPr>
                    </a:p>
                    <a:p>
                      <a:pPr indent="0" lvl="0" marL="0" rtl="0" algn="l">
                        <a:spcBef>
                          <a:spcPts val="0"/>
                        </a:spcBef>
                        <a:spcAft>
                          <a:spcPts val="0"/>
                        </a:spcAft>
                        <a:buNone/>
                      </a:pPr>
                      <a:r>
                        <a:rPr lang="ar" sz="1100">
                          <a:latin typeface="Mada"/>
                          <a:ea typeface="Mada"/>
                          <a:cs typeface="Mada"/>
                          <a:sym typeface="Mada"/>
                        </a:rPr>
                        <a:t>- Mortality in hospitalized patients ranges from 1-20%</a:t>
                      </a:r>
                      <a:endParaRPr sz="1100">
                        <a:latin typeface="Mada"/>
                        <a:ea typeface="Mada"/>
                        <a:cs typeface="Mada"/>
                        <a:sym typeface="Mada"/>
                      </a:endParaRPr>
                    </a:p>
                  </a:txBody>
                  <a:tcPr marT="91425" marB="91425" marR="91425" marL="91425" anchor="ctr">
                    <a:lnL cap="flat" cmpd="sng" w="19050">
                      <a:solidFill>
                        <a:schemeClr val="accent1"/>
                      </a:solidFill>
                      <a:prstDash val="solid"/>
                      <a:round/>
                      <a:headEnd len="sm" w="sm" type="none"/>
                      <a:tailEnd len="sm" w="sm" type="none"/>
                    </a:lnL>
                    <a:lnR cap="flat" cmpd="sng" w="19050">
                      <a:solidFill>
                        <a:schemeClr val="accent1"/>
                      </a:solidFill>
                      <a:prstDash val="solid"/>
                      <a:round/>
                      <a:headEnd len="sm" w="sm" type="none"/>
                      <a:tailEnd len="sm" w="sm" type="none"/>
                    </a:lnR>
                    <a:lnT cap="flat" cmpd="sng" w="19050">
                      <a:solidFill>
                        <a:schemeClr val="accent1"/>
                      </a:solidFill>
                      <a:prstDash val="solid"/>
                      <a:round/>
                      <a:headEnd len="sm" w="sm" type="none"/>
                      <a:tailEnd len="sm" w="sm" type="none"/>
                    </a:lnT>
                    <a:lnB cap="flat" cmpd="sng" w="19050">
                      <a:solidFill>
                        <a:schemeClr val="accent1"/>
                      </a:solidFill>
                      <a:prstDash val="solid"/>
                      <a:round/>
                      <a:headEnd len="sm" w="sm" type="none"/>
                      <a:tailEnd len="sm" w="sm" type="none"/>
                    </a:lnB>
                  </a:tcPr>
                </a:tc>
                <a:tc>
                  <a:txBody>
                    <a:bodyPr/>
                    <a:lstStyle/>
                    <a:p>
                      <a:pPr indent="0" lvl="0" marL="0" rtl="0" algn="l">
                        <a:spcBef>
                          <a:spcPts val="0"/>
                        </a:spcBef>
                        <a:spcAft>
                          <a:spcPts val="0"/>
                        </a:spcAft>
                        <a:buNone/>
                      </a:pPr>
                      <a:r>
                        <a:rPr lang="ar" sz="1000">
                          <a:latin typeface="Mada"/>
                          <a:ea typeface="Mada"/>
                          <a:cs typeface="Mada"/>
                          <a:sym typeface="Mada"/>
                        </a:rPr>
                        <a:t>- Given that</a:t>
                      </a:r>
                      <a:r>
                        <a:rPr b="1" lang="ar" sz="1000">
                          <a:latin typeface="Mada"/>
                          <a:ea typeface="Mada"/>
                          <a:cs typeface="Mada"/>
                          <a:sym typeface="Mada"/>
                        </a:rPr>
                        <a:t> no treatment or specific prophylaxis is presently available</a:t>
                      </a:r>
                      <a:r>
                        <a:rPr lang="ar" sz="1000">
                          <a:latin typeface="Mada"/>
                          <a:ea typeface="Mada"/>
                          <a:cs typeface="Mada"/>
                          <a:sym typeface="Mada"/>
                        </a:rPr>
                        <a:t>,prevention and increased awareness of AHFV are the only recommended measures. Complete control of ticks and interruption of the virus life cycle is impractical; in endemic regions, </a:t>
                      </a:r>
                      <a:r>
                        <a:rPr b="1" lang="ar" sz="1000">
                          <a:latin typeface="Mada"/>
                          <a:ea typeface="Mada"/>
                          <a:cs typeface="Mada"/>
                          <a:sym typeface="Mada"/>
                        </a:rPr>
                        <a:t>it is important to avoid tick-infested areas and to limit contact with livestock and domestic animals</a:t>
                      </a:r>
                      <a:r>
                        <a:rPr lang="ar" sz="1000">
                          <a:latin typeface="Mada"/>
                          <a:ea typeface="Mada"/>
                          <a:cs typeface="Mada"/>
                          <a:sym typeface="Mada"/>
                        </a:rPr>
                        <a:t>. </a:t>
                      </a:r>
                      <a:endParaRPr sz="1000">
                        <a:latin typeface="Mada"/>
                        <a:ea typeface="Mada"/>
                        <a:cs typeface="Mada"/>
                        <a:sym typeface="Mada"/>
                      </a:endParaRPr>
                    </a:p>
                    <a:p>
                      <a:pPr indent="0" lvl="0" marL="0" rtl="0" algn="l">
                        <a:spcBef>
                          <a:spcPts val="0"/>
                        </a:spcBef>
                        <a:spcAft>
                          <a:spcPts val="0"/>
                        </a:spcAft>
                        <a:buNone/>
                      </a:pPr>
                      <a:r>
                        <a:rPr lang="ar" sz="1000">
                          <a:latin typeface="Mada"/>
                          <a:ea typeface="Mada"/>
                          <a:cs typeface="Mada"/>
                          <a:sym typeface="Mada"/>
                        </a:rPr>
                        <a:t>- </a:t>
                      </a:r>
                      <a:r>
                        <a:rPr b="1" lang="ar" sz="1000">
                          <a:latin typeface="Mada"/>
                          <a:ea typeface="Mada"/>
                          <a:cs typeface="Mada"/>
                          <a:sym typeface="Mada"/>
                        </a:rPr>
                        <a:t>Individuals should use tick repellants on skin and clothes</a:t>
                      </a:r>
                      <a:r>
                        <a:rPr lang="ar" sz="1000">
                          <a:latin typeface="Mada"/>
                          <a:ea typeface="Mada"/>
                          <a:cs typeface="Mada"/>
                          <a:sym typeface="Mada"/>
                        </a:rPr>
                        <a:t> and check skin for attached ticks, </a:t>
                      </a:r>
                      <a:r>
                        <a:rPr b="1" lang="ar" sz="1000">
                          <a:latin typeface="Mada"/>
                          <a:ea typeface="Mada"/>
                          <a:cs typeface="Mada"/>
                          <a:sym typeface="Mada"/>
                        </a:rPr>
                        <a:t>removing them as soon as possible.</a:t>
                      </a:r>
                      <a:r>
                        <a:rPr lang="ar" sz="1000">
                          <a:latin typeface="Mada"/>
                          <a:ea typeface="Mada"/>
                          <a:cs typeface="Mada"/>
                          <a:sym typeface="Mada"/>
                        </a:rPr>
                        <a:t> Tick collars are available for domestic animals, and dipping in acaricides is effective in killing ticks on livestock.</a:t>
                      </a:r>
                      <a:endParaRPr sz="1000">
                        <a:latin typeface="Mada"/>
                        <a:ea typeface="Mada"/>
                        <a:cs typeface="Mada"/>
                        <a:sym typeface="Mada"/>
                      </a:endParaRPr>
                    </a:p>
                    <a:p>
                      <a:pPr indent="0" lvl="0" marL="0" rtl="0" algn="l">
                        <a:spcBef>
                          <a:spcPts val="0"/>
                        </a:spcBef>
                        <a:spcAft>
                          <a:spcPts val="0"/>
                        </a:spcAft>
                        <a:buNone/>
                      </a:pPr>
                      <a:r>
                        <a:rPr lang="ar" sz="1000">
                          <a:latin typeface="Mada"/>
                          <a:ea typeface="Mada"/>
                          <a:cs typeface="Mada"/>
                          <a:sym typeface="Mada"/>
                        </a:rPr>
                        <a:t>- </a:t>
                      </a:r>
                      <a:r>
                        <a:rPr b="1" lang="ar" sz="1000">
                          <a:latin typeface="Mada"/>
                          <a:ea typeface="Mada"/>
                          <a:cs typeface="Mada"/>
                          <a:sym typeface="Mada"/>
                        </a:rPr>
                        <a:t>People working with animals or animal products in farms or slaughterhouses should avoid unprotected contact with the blood, fluids, or tissues of any potentially infected or viremic animals.</a:t>
                      </a:r>
                      <a:endParaRPr b="1" sz="1000">
                        <a:latin typeface="Mada"/>
                        <a:ea typeface="Mada"/>
                        <a:cs typeface="Mada"/>
                        <a:sym typeface="Mada"/>
                      </a:endParaRPr>
                    </a:p>
                  </a:txBody>
                  <a:tcPr marT="91425" marB="91425" marR="91425" marL="91425" anchor="ctr">
                    <a:lnL cap="flat" cmpd="sng" w="19050">
                      <a:solidFill>
                        <a:schemeClr val="accent1"/>
                      </a:solidFill>
                      <a:prstDash val="solid"/>
                      <a:round/>
                      <a:headEnd len="sm" w="sm" type="none"/>
                      <a:tailEnd len="sm" w="sm" type="none"/>
                    </a:lnL>
                    <a:lnR cap="flat" cmpd="sng" w="19050">
                      <a:solidFill>
                        <a:schemeClr val="accent1"/>
                      </a:solidFill>
                      <a:prstDash val="solid"/>
                      <a:round/>
                      <a:headEnd len="sm" w="sm" type="none"/>
                      <a:tailEnd len="sm" w="sm" type="none"/>
                    </a:lnR>
                    <a:lnT cap="flat" cmpd="sng" w="19050">
                      <a:solidFill>
                        <a:schemeClr val="accent1"/>
                      </a:solidFill>
                      <a:prstDash val="solid"/>
                      <a:round/>
                      <a:headEnd len="sm" w="sm" type="none"/>
                      <a:tailEnd len="sm" w="sm" type="none"/>
                    </a:lnT>
                    <a:lnB cap="flat" cmpd="sng" w="19050">
                      <a:solidFill>
                        <a:schemeClr val="accent1"/>
                      </a:solidFill>
                      <a:prstDash val="solid"/>
                      <a:round/>
                      <a:headEnd len="sm" w="sm" type="none"/>
                      <a:tailEnd len="sm" w="sm" type="none"/>
                    </a:lnB>
                  </a:tcPr>
                </a:tc>
              </a:tr>
            </a:tbl>
          </a:graphicData>
        </a:graphic>
      </p:graphicFrame>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8" name="Shape 528"/>
        <p:cNvGrpSpPr/>
        <p:nvPr/>
      </p:nvGrpSpPr>
      <p:grpSpPr>
        <a:xfrm>
          <a:off x="0" y="0"/>
          <a:ext cx="0" cy="0"/>
          <a:chOff x="0" y="0"/>
          <a:chExt cx="0" cy="0"/>
        </a:xfrm>
      </p:grpSpPr>
      <p:sp>
        <p:nvSpPr>
          <p:cNvPr id="529" name="Google Shape;529;p25"/>
          <p:cNvSpPr txBox="1"/>
          <p:nvPr>
            <p:ph idx="2" type="sldNum"/>
          </p:nvPr>
        </p:nvSpPr>
        <p:spPr>
          <a:xfrm>
            <a:off x="7106400" y="2"/>
            <a:ext cx="453600" cy="562200"/>
          </a:xfrm>
          <a:prstGeom prst="rect">
            <a:avLst/>
          </a:prstGeom>
        </p:spPr>
        <p:txBody>
          <a:bodyPr anchorCtr="0" anchor="ctr" bIns="111700" lIns="111700" spcFirstLastPara="1" rIns="111700" wrap="square" tIns="111700">
            <a:noAutofit/>
          </a:bodyPr>
          <a:lstStyle/>
          <a:p>
            <a:pPr indent="0" lvl="0" marL="0" rtl="0" algn="r">
              <a:spcBef>
                <a:spcPts val="0"/>
              </a:spcBef>
              <a:spcAft>
                <a:spcPts val="0"/>
              </a:spcAft>
              <a:buNone/>
            </a:pPr>
            <a:fld id="{00000000-1234-1234-1234-123412341234}" type="slidenum">
              <a:rPr lang="ar"/>
              <a:t>‹#›</a:t>
            </a:fld>
            <a:endParaRPr/>
          </a:p>
        </p:txBody>
      </p:sp>
      <p:cxnSp>
        <p:nvCxnSpPr>
          <p:cNvPr id="530" name="Google Shape;530;p25"/>
          <p:cNvCxnSpPr/>
          <p:nvPr/>
        </p:nvCxnSpPr>
        <p:spPr>
          <a:xfrm flipH="1" rot="10800000">
            <a:off x="1355300" y="588250"/>
            <a:ext cx="4827000" cy="12000"/>
          </a:xfrm>
          <a:prstGeom prst="straightConnector1">
            <a:avLst/>
          </a:prstGeom>
          <a:noFill/>
          <a:ln cap="flat" cmpd="sng" w="38100">
            <a:solidFill>
              <a:schemeClr val="accent1"/>
            </a:solidFill>
            <a:prstDash val="solid"/>
            <a:round/>
            <a:headEnd len="med" w="med" type="diamond"/>
            <a:tailEnd len="med" w="med" type="diamond"/>
          </a:ln>
        </p:spPr>
      </p:cxnSp>
      <p:cxnSp>
        <p:nvCxnSpPr>
          <p:cNvPr id="531" name="Google Shape;531;p25"/>
          <p:cNvCxnSpPr/>
          <p:nvPr/>
        </p:nvCxnSpPr>
        <p:spPr>
          <a:xfrm rot="10800000">
            <a:off x="-26400" y="9850775"/>
            <a:ext cx="7612800" cy="0"/>
          </a:xfrm>
          <a:prstGeom prst="straightConnector1">
            <a:avLst/>
          </a:prstGeom>
          <a:noFill/>
          <a:ln cap="flat" cmpd="sng" w="28575">
            <a:solidFill>
              <a:schemeClr val="accent3"/>
            </a:solidFill>
            <a:prstDash val="dot"/>
            <a:round/>
            <a:headEnd len="med" w="med" type="none"/>
            <a:tailEnd len="med" w="med" type="none"/>
          </a:ln>
        </p:spPr>
      </p:cxnSp>
      <p:sp>
        <p:nvSpPr>
          <p:cNvPr id="532" name="Google Shape;532;p25"/>
          <p:cNvSpPr txBox="1"/>
          <p:nvPr/>
        </p:nvSpPr>
        <p:spPr>
          <a:xfrm>
            <a:off x="1355300" y="0"/>
            <a:ext cx="5085300" cy="412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ar" sz="2600">
                <a:solidFill>
                  <a:schemeClr val="dk1"/>
                </a:solidFill>
                <a:latin typeface="Mada"/>
                <a:ea typeface="Mada"/>
                <a:cs typeface="Mada"/>
                <a:sym typeface="Mada"/>
              </a:rPr>
              <a:t>Leishmaniasis</a:t>
            </a:r>
            <a:endParaRPr b="1" sz="2400">
              <a:solidFill>
                <a:schemeClr val="dk1"/>
              </a:solidFill>
              <a:latin typeface="Exo"/>
              <a:ea typeface="Exo"/>
              <a:cs typeface="Exo"/>
              <a:sym typeface="Exo"/>
            </a:endParaRPr>
          </a:p>
          <a:p>
            <a:pPr indent="0" lvl="0" marL="0" rtl="0" algn="ctr">
              <a:spcBef>
                <a:spcPts val="0"/>
              </a:spcBef>
              <a:spcAft>
                <a:spcPts val="0"/>
              </a:spcAft>
              <a:buNone/>
            </a:pPr>
            <a:r>
              <a:t/>
            </a:r>
            <a:endParaRPr b="1" sz="2600">
              <a:latin typeface="Mada"/>
              <a:ea typeface="Mada"/>
              <a:cs typeface="Mada"/>
              <a:sym typeface="Mada"/>
            </a:endParaRPr>
          </a:p>
        </p:txBody>
      </p:sp>
      <p:sp>
        <p:nvSpPr>
          <p:cNvPr id="533" name="Google Shape;533;p25"/>
          <p:cNvSpPr txBox="1"/>
          <p:nvPr/>
        </p:nvSpPr>
        <p:spPr>
          <a:xfrm>
            <a:off x="233700" y="916300"/>
            <a:ext cx="6800400" cy="20565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Clr>
                <a:srgbClr val="000000"/>
              </a:buClr>
              <a:buSzPts val="2200"/>
              <a:buFont typeface="Mada"/>
              <a:buChar char="◄"/>
            </a:pPr>
            <a:r>
              <a:rPr b="1" lang="ar" sz="2200">
                <a:solidFill>
                  <a:srgbClr val="000000"/>
                </a:solidFill>
                <a:highlight>
                  <a:schemeClr val="accent4"/>
                </a:highlight>
                <a:latin typeface="Mada"/>
                <a:ea typeface="Mada"/>
                <a:cs typeface="Mada"/>
                <a:sym typeface="Mada"/>
              </a:rPr>
              <a:t>Introduction</a:t>
            </a:r>
            <a:endParaRPr b="1" sz="300">
              <a:solidFill>
                <a:srgbClr val="000000"/>
              </a:solidFill>
              <a:highlight>
                <a:schemeClr val="accent4"/>
              </a:highlight>
              <a:latin typeface="Mada"/>
              <a:ea typeface="Mada"/>
              <a:cs typeface="Mada"/>
              <a:sym typeface="Mada"/>
            </a:endParaRPr>
          </a:p>
          <a:p>
            <a:pPr indent="0" lvl="0" marL="457200" rtl="0" algn="l">
              <a:spcBef>
                <a:spcPts val="0"/>
              </a:spcBef>
              <a:spcAft>
                <a:spcPts val="0"/>
              </a:spcAft>
              <a:buNone/>
            </a:pPr>
            <a:r>
              <a:t/>
            </a:r>
            <a:endParaRPr b="1" sz="300">
              <a:solidFill>
                <a:srgbClr val="000000"/>
              </a:solidFill>
              <a:highlight>
                <a:srgbClr val="D0E0E3"/>
              </a:highlight>
              <a:latin typeface="Mada"/>
              <a:ea typeface="Mada"/>
              <a:cs typeface="Mada"/>
              <a:sym typeface="Mada"/>
            </a:endParaRPr>
          </a:p>
          <a:p>
            <a:pPr indent="-304800" lvl="0" marL="457200" rtl="0" algn="l">
              <a:lnSpc>
                <a:spcPct val="115000"/>
              </a:lnSpc>
              <a:spcBef>
                <a:spcPts val="100"/>
              </a:spcBef>
              <a:spcAft>
                <a:spcPts val="0"/>
              </a:spcAft>
              <a:buClr>
                <a:srgbClr val="000000"/>
              </a:buClr>
              <a:buSzPts val="1200"/>
              <a:buFont typeface="Mada"/>
              <a:buChar char="●"/>
            </a:pPr>
            <a:r>
              <a:rPr lang="ar" sz="1200">
                <a:solidFill>
                  <a:srgbClr val="000000"/>
                </a:solidFill>
                <a:latin typeface="Mada"/>
                <a:ea typeface="Mada"/>
                <a:cs typeface="Mada"/>
                <a:sym typeface="Mada"/>
              </a:rPr>
              <a:t>leishmaniasis is a </a:t>
            </a:r>
            <a:r>
              <a:rPr b="1" lang="ar" sz="1200">
                <a:solidFill>
                  <a:srgbClr val="CC0000"/>
                </a:solidFill>
                <a:latin typeface="Mada"/>
                <a:ea typeface="Mada"/>
                <a:cs typeface="Mada"/>
                <a:sym typeface="Mada"/>
              </a:rPr>
              <a:t>protozoal </a:t>
            </a:r>
            <a:r>
              <a:rPr lang="ar" sz="1200">
                <a:solidFill>
                  <a:srgbClr val="000000"/>
                </a:solidFill>
                <a:latin typeface="Mada"/>
                <a:ea typeface="Mada"/>
                <a:cs typeface="Mada"/>
                <a:sym typeface="Mada"/>
              </a:rPr>
              <a:t>disease caused by Leishmania parasite</a:t>
            </a:r>
            <a:endParaRPr sz="1200">
              <a:solidFill>
                <a:srgbClr val="000000"/>
              </a:solidFill>
              <a:latin typeface="Mada"/>
              <a:ea typeface="Mada"/>
              <a:cs typeface="Mada"/>
              <a:sym typeface="Mada"/>
            </a:endParaRPr>
          </a:p>
          <a:p>
            <a:pPr indent="-304800" lvl="0" marL="457200" rtl="0" algn="l">
              <a:lnSpc>
                <a:spcPct val="115000"/>
              </a:lnSpc>
              <a:spcBef>
                <a:spcPts val="100"/>
              </a:spcBef>
              <a:spcAft>
                <a:spcPts val="0"/>
              </a:spcAft>
              <a:buClr>
                <a:srgbClr val="000000"/>
              </a:buClr>
              <a:buSzPts val="1200"/>
              <a:buFont typeface="Mada"/>
              <a:buChar char="●"/>
            </a:pPr>
            <a:r>
              <a:rPr lang="ar" sz="1200">
                <a:solidFill>
                  <a:srgbClr val="000000"/>
                </a:solidFill>
                <a:latin typeface="Mada"/>
                <a:ea typeface="Mada"/>
                <a:cs typeface="Mada"/>
                <a:sym typeface="Mada"/>
              </a:rPr>
              <a:t>Transmitted by the bite of infected female </a:t>
            </a:r>
            <a:r>
              <a:rPr b="1" lang="ar" sz="1200">
                <a:latin typeface="Mada"/>
                <a:ea typeface="Mada"/>
                <a:cs typeface="Mada"/>
                <a:sym typeface="Mada"/>
              </a:rPr>
              <a:t>phlebotomine</a:t>
            </a:r>
            <a:r>
              <a:rPr b="1" lang="ar" sz="1200">
                <a:latin typeface="Mada"/>
                <a:ea typeface="Mada"/>
                <a:cs typeface="Mada"/>
                <a:sym typeface="Mada"/>
              </a:rPr>
              <a:t> </a:t>
            </a:r>
            <a:r>
              <a:rPr b="1" lang="ar" sz="1200">
                <a:solidFill>
                  <a:srgbClr val="000000"/>
                </a:solidFill>
                <a:latin typeface="Mada"/>
                <a:ea typeface="Mada"/>
                <a:cs typeface="Mada"/>
                <a:sym typeface="Mada"/>
              </a:rPr>
              <a:t>sand fly</a:t>
            </a:r>
            <a:r>
              <a:rPr b="1" lang="ar" sz="1200">
                <a:solidFill>
                  <a:srgbClr val="CC0000"/>
                </a:solidFill>
                <a:latin typeface="Mada"/>
                <a:ea typeface="Mada"/>
                <a:cs typeface="Mada"/>
                <a:sym typeface="Mada"/>
              </a:rPr>
              <a:t> (Phlebotomus Papatasi)</a:t>
            </a:r>
            <a:endParaRPr b="1" sz="1200">
              <a:solidFill>
                <a:srgbClr val="CC0000"/>
              </a:solidFill>
              <a:latin typeface="Mada"/>
              <a:ea typeface="Mada"/>
              <a:cs typeface="Mada"/>
              <a:sym typeface="Mada"/>
            </a:endParaRPr>
          </a:p>
          <a:p>
            <a:pPr indent="-304800" lvl="0" marL="457200" rtl="0" algn="l">
              <a:lnSpc>
                <a:spcPct val="115000"/>
              </a:lnSpc>
              <a:spcBef>
                <a:spcPts val="100"/>
              </a:spcBef>
              <a:spcAft>
                <a:spcPts val="0"/>
              </a:spcAft>
              <a:buClr>
                <a:srgbClr val="1C4588"/>
              </a:buClr>
              <a:buSzPts val="1200"/>
              <a:buFont typeface="Mada"/>
              <a:buChar char="●"/>
            </a:pPr>
            <a:r>
              <a:rPr lang="ar" sz="1200">
                <a:solidFill>
                  <a:srgbClr val="1C4588"/>
                </a:solidFill>
                <a:latin typeface="Mada"/>
                <a:ea typeface="Mada"/>
                <a:cs typeface="Mada"/>
                <a:sym typeface="Mada"/>
              </a:rPr>
              <a:t>Relapse is seen in Patients  who become immunocompromised.</a:t>
            </a:r>
            <a:endParaRPr sz="1200">
              <a:solidFill>
                <a:srgbClr val="1C4588"/>
              </a:solidFill>
              <a:latin typeface="Mada"/>
              <a:ea typeface="Mada"/>
              <a:cs typeface="Mada"/>
              <a:sym typeface="Mada"/>
            </a:endParaRPr>
          </a:p>
          <a:p>
            <a:pPr indent="-304800" lvl="0" marL="457200" rtl="0" algn="l">
              <a:lnSpc>
                <a:spcPct val="115000"/>
              </a:lnSpc>
              <a:spcBef>
                <a:spcPts val="100"/>
              </a:spcBef>
              <a:spcAft>
                <a:spcPts val="100"/>
              </a:spcAft>
              <a:buSzPts val="1200"/>
              <a:buFont typeface="Mada"/>
              <a:buChar char="●"/>
            </a:pPr>
            <a:r>
              <a:rPr b="1" lang="ar" sz="1200">
                <a:latin typeface="Mada"/>
                <a:ea typeface="Mada"/>
                <a:cs typeface="Mada"/>
                <a:sym typeface="Mada"/>
              </a:rPr>
              <a:t>Leishmaniasis is of  three types: </a:t>
            </a:r>
            <a:endParaRPr b="1" sz="1200">
              <a:latin typeface="Mada"/>
              <a:ea typeface="Mada"/>
              <a:cs typeface="Mada"/>
              <a:sym typeface="Mada"/>
            </a:endParaRPr>
          </a:p>
        </p:txBody>
      </p:sp>
      <p:sp>
        <p:nvSpPr>
          <p:cNvPr id="534" name="Google Shape;534;p25"/>
          <p:cNvSpPr/>
          <p:nvPr/>
        </p:nvSpPr>
        <p:spPr>
          <a:xfrm>
            <a:off x="410925" y="2324525"/>
            <a:ext cx="1984200" cy="562200"/>
          </a:xfrm>
          <a:prstGeom prst="rect">
            <a:avLst/>
          </a:prstGeom>
          <a:solidFill>
            <a:schemeClr val="accent1"/>
          </a:solidFill>
          <a:ln>
            <a:noFill/>
          </a:ln>
          <a:effectLst>
            <a:outerShdw blurRad="57150" rotWithShape="0" algn="bl" dir="5400000" dist="19050">
              <a:srgbClr val="000000">
                <a:alpha val="24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b="1" lang="ar" sz="1300">
                <a:solidFill>
                  <a:srgbClr val="FFFFFF"/>
                </a:solidFill>
                <a:latin typeface="Mada"/>
                <a:ea typeface="Mada"/>
                <a:cs typeface="Mada"/>
                <a:sym typeface="Mada"/>
              </a:rPr>
              <a:t>Cutaneous Leishmaniasis </a:t>
            </a:r>
            <a:endParaRPr b="1" sz="1300">
              <a:solidFill>
                <a:srgbClr val="FFFFFF"/>
              </a:solidFill>
              <a:latin typeface="Mada"/>
              <a:ea typeface="Mada"/>
              <a:cs typeface="Mada"/>
              <a:sym typeface="Mada"/>
            </a:endParaRPr>
          </a:p>
          <a:p>
            <a:pPr indent="0" lvl="0" marL="0" rtl="0" algn="ctr">
              <a:spcBef>
                <a:spcPts val="0"/>
              </a:spcBef>
              <a:spcAft>
                <a:spcPts val="0"/>
              </a:spcAft>
              <a:buNone/>
            </a:pPr>
            <a:r>
              <a:rPr b="1" lang="ar" sz="800">
                <a:solidFill>
                  <a:srgbClr val="FFFFFF"/>
                </a:solidFill>
                <a:latin typeface="Mada"/>
                <a:ea typeface="Mada"/>
                <a:cs typeface="Mada"/>
                <a:sym typeface="Mada"/>
              </a:rPr>
              <a:t>(most common)</a:t>
            </a:r>
            <a:endParaRPr b="1" sz="800">
              <a:solidFill>
                <a:srgbClr val="FFFFFF"/>
              </a:solidFill>
              <a:latin typeface="Mada"/>
              <a:ea typeface="Mada"/>
              <a:cs typeface="Mada"/>
              <a:sym typeface="Mada"/>
            </a:endParaRPr>
          </a:p>
        </p:txBody>
      </p:sp>
      <p:sp>
        <p:nvSpPr>
          <p:cNvPr id="535" name="Google Shape;535;p25"/>
          <p:cNvSpPr/>
          <p:nvPr/>
        </p:nvSpPr>
        <p:spPr>
          <a:xfrm>
            <a:off x="2773125" y="2324525"/>
            <a:ext cx="1984200" cy="562200"/>
          </a:xfrm>
          <a:prstGeom prst="rect">
            <a:avLst/>
          </a:prstGeom>
          <a:solidFill>
            <a:schemeClr val="accent1"/>
          </a:solidFill>
          <a:ln>
            <a:noFill/>
          </a:ln>
          <a:effectLst>
            <a:outerShdw blurRad="57150" rotWithShape="0" algn="bl" dir="5400000" dist="19050">
              <a:srgbClr val="000000">
                <a:alpha val="24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b="1" lang="ar" sz="1300">
                <a:solidFill>
                  <a:srgbClr val="FFFFFF"/>
                </a:solidFill>
                <a:latin typeface="Mada"/>
                <a:ea typeface="Mada"/>
                <a:cs typeface="Mada"/>
                <a:sym typeface="Mada"/>
              </a:rPr>
              <a:t>Muco-cutaneous leishmaniasis</a:t>
            </a:r>
            <a:endParaRPr b="1" sz="1300">
              <a:solidFill>
                <a:srgbClr val="FFFFFF"/>
              </a:solidFill>
              <a:latin typeface="Mada"/>
              <a:ea typeface="Mada"/>
              <a:cs typeface="Mada"/>
              <a:sym typeface="Mada"/>
            </a:endParaRPr>
          </a:p>
        </p:txBody>
      </p:sp>
      <p:sp>
        <p:nvSpPr>
          <p:cNvPr id="536" name="Google Shape;536;p25"/>
          <p:cNvSpPr/>
          <p:nvPr/>
        </p:nvSpPr>
        <p:spPr>
          <a:xfrm>
            <a:off x="5135325" y="2324525"/>
            <a:ext cx="1984200" cy="562200"/>
          </a:xfrm>
          <a:prstGeom prst="rect">
            <a:avLst/>
          </a:prstGeom>
          <a:solidFill>
            <a:schemeClr val="accent1"/>
          </a:solidFill>
          <a:ln>
            <a:noFill/>
          </a:ln>
          <a:effectLst>
            <a:outerShdw blurRad="57150" rotWithShape="0" algn="bl" dir="5400000" dist="19050">
              <a:srgbClr val="000000">
                <a:alpha val="24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b="1" lang="ar" sz="1300">
                <a:solidFill>
                  <a:srgbClr val="FFFFFF"/>
                </a:solidFill>
                <a:latin typeface="Mada"/>
                <a:ea typeface="Mada"/>
                <a:cs typeface="Mada"/>
                <a:sym typeface="Mada"/>
              </a:rPr>
              <a:t>Visceral</a:t>
            </a:r>
            <a:endParaRPr b="1" sz="1300">
              <a:solidFill>
                <a:srgbClr val="FFFFFF"/>
              </a:solidFill>
              <a:latin typeface="Mada"/>
              <a:ea typeface="Mada"/>
              <a:cs typeface="Mada"/>
              <a:sym typeface="Mada"/>
            </a:endParaRPr>
          </a:p>
          <a:p>
            <a:pPr indent="0" lvl="0" marL="0" rtl="0" algn="ctr">
              <a:spcBef>
                <a:spcPts val="0"/>
              </a:spcBef>
              <a:spcAft>
                <a:spcPts val="0"/>
              </a:spcAft>
              <a:buClr>
                <a:srgbClr val="000000"/>
              </a:buClr>
              <a:buSzPts val="1100"/>
              <a:buFont typeface="Arial"/>
              <a:buNone/>
            </a:pPr>
            <a:r>
              <a:rPr b="1" lang="ar" sz="1300">
                <a:solidFill>
                  <a:srgbClr val="FFFFFF"/>
                </a:solidFill>
                <a:latin typeface="Mada"/>
                <a:ea typeface="Mada"/>
                <a:cs typeface="Mada"/>
                <a:sym typeface="Mada"/>
              </a:rPr>
              <a:t> leishmaniasis</a:t>
            </a:r>
            <a:r>
              <a:rPr b="1" lang="ar" sz="1200">
                <a:solidFill>
                  <a:srgbClr val="FFFFFF"/>
                </a:solidFill>
                <a:latin typeface="Mada"/>
                <a:ea typeface="Mada"/>
                <a:cs typeface="Mada"/>
                <a:sym typeface="Mada"/>
              </a:rPr>
              <a:t> </a:t>
            </a:r>
            <a:r>
              <a:rPr b="1" lang="ar" sz="1200">
                <a:solidFill>
                  <a:srgbClr val="FFFFFF"/>
                </a:solidFill>
                <a:latin typeface="Mada"/>
                <a:ea typeface="Mada"/>
                <a:cs typeface="Mada"/>
                <a:sym typeface="Mada"/>
              </a:rPr>
              <a:t>(kala-azar)</a:t>
            </a:r>
            <a:r>
              <a:rPr b="1" lang="ar" sz="900">
                <a:solidFill>
                  <a:srgbClr val="FFFFFF"/>
                </a:solidFill>
                <a:latin typeface="Mada"/>
                <a:ea typeface="Mada"/>
                <a:cs typeface="Mada"/>
                <a:sym typeface="Mada"/>
              </a:rPr>
              <a:t> </a:t>
            </a:r>
            <a:r>
              <a:rPr b="1" lang="ar" sz="800">
                <a:solidFill>
                  <a:schemeClr val="lt1"/>
                </a:solidFill>
                <a:latin typeface="Mada"/>
                <a:ea typeface="Mada"/>
                <a:cs typeface="Mada"/>
                <a:sym typeface="Mada"/>
              </a:rPr>
              <a:t>(most serious)</a:t>
            </a:r>
            <a:endParaRPr b="1" sz="900">
              <a:solidFill>
                <a:srgbClr val="FFFFFF"/>
              </a:solidFill>
              <a:latin typeface="Mada"/>
              <a:ea typeface="Mada"/>
              <a:cs typeface="Mada"/>
              <a:sym typeface="Mada"/>
            </a:endParaRPr>
          </a:p>
        </p:txBody>
      </p:sp>
      <p:sp>
        <p:nvSpPr>
          <p:cNvPr id="537" name="Google Shape;537;p25"/>
          <p:cNvSpPr/>
          <p:nvPr/>
        </p:nvSpPr>
        <p:spPr>
          <a:xfrm>
            <a:off x="950232" y="3554636"/>
            <a:ext cx="2413200" cy="429600"/>
          </a:xfrm>
          <a:prstGeom prst="rect">
            <a:avLst/>
          </a:prstGeom>
          <a:solidFill>
            <a:schemeClr val="accent1"/>
          </a:solidFill>
          <a:ln>
            <a:noFill/>
          </a:ln>
          <a:effectLst>
            <a:outerShdw blurRad="57150" rotWithShape="0" algn="bl" dir="5400000" dist="19050">
              <a:srgbClr val="000000">
                <a:alpha val="24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b="1" lang="ar">
                <a:solidFill>
                  <a:srgbClr val="FFFFFF"/>
                </a:solidFill>
                <a:latin typeface="Exo"/>
                <a:ea typeface="Exo"/>
                <a:cs typeface="Exo"/>
                <a:sym typeface="Exo"/>
              </a:rPr>
              <a:t>Cutaneous Leishmaniasis</a:t>
            </a:r>
            <a:endParaRPr b="1">
              <a:solidFill>
                <a:srgbClr val="FFFFFF"/>
              </a:solidFill>
              <a:latin typeface="Exo"/>
              <a:ea typeface="Exo"/>
              <a:cs typeface="Exo"/>
              <a:sym typeface="Exo"/>
            </a:endParaRPr>
          </a:p>
        </p:txBody>
      </p:sp>
      <p:sp>
        <p:nvSpPr>
          <p:cNvPr id="538" name="Google Shape;538;p25"/>
          <p:cNvSpPr txBox="1"/>
          <p:nvPr/>
        </p:nvSpPr>
        <p:spPr>
          <a:xfrm>
            <a:off x="243075" y="3024550"/>
            <a:ext cx="6800400" cy="523200"/>
          </a:xfrm>
          <a:prstGeom prst="rect">
            <a:avLst/>
          </a:prstGeom>
          <a:noFill/>
          <a:ln>
            <a:noFill/>
          </a:ln>
        </p:spPr>
        <p:txBody>
          <a:bodyPr anchorCtr="0" anchor="t" bIns="91425" lIns="91425" spcFirstLastPara="1" rIns="91425" wrap="square" tIns="91425">
            <a:spAutoFit/>
          </a:bodyPr>
          <a:lstStyle/>
          <a:p>
            <a:pPr indent="-368300" lvl="0" marL="457200" rtl="0" algn="l">
              <a:spcBef>
                <a:spcPts val="0"/>
              </a:spcBef>
              <a:spcAft>
                <a:spcPts val="0"/>
              </a:spcAft>
              <a:buClr>
                <a:schemeClr val="dk1"/>
              </a:buClr>
              <a:buSzPts val="2200"/>
              <a:buFont typeface="Mada"/>
              <a:buChar char="◄"/>
            </a:pPr>
            <a:r>
              <a:rPr b="1" lang="ar" sz="2200">
                <a:solidFill>
                  <a:schemeClr val="dk1"/>
                </a:solidFill>
                <a:highlight>
                  <a:schemeClr val="accent4"/>
                </a:highlight>
                <a:latin typeface="Mada"/>
                <a:ea typeface="Mada"/>
                <a:cs typeface="Mada"/>
                <a:sym typeface="Mada"/>
              </a:rPr>
              <a:t>Epidemiology of Leishmaniasis in Saudi Arabia</a:t>
            </a:r>
            <a:endParaRPr sz="1200">
              <a:solidFill>
                <a:schemeClr val="dk1"/>
              </a:solidFill>
              <a:highlight>
                <a:schemeClr val="accent4"/>
              </a:highlight>
              <a:latin typeface="Mada"/>
              <a:ea typeface="Mada"/>
              <a:cs typeface="Mada"/>
              <a:sym typeface="Mada"/>
            </a:endParaRPr>
          </a:p>
        </p:txBody>
      </p:sp>
      <p:pic>
        <p:nvPicPr>
          <p:cNvPr id="539" name="Google Shape;539;p25"/>
          <p:cNvPicPr preferRelativeResize="0"/>
          <p:nvPr/>
        </p:nvPicPr>
        <p:blipFill rotWithShape="1">
          <a:blip r:embed="rId3">
            <a:alphaModFix/>
          </a:blip>
          <a:srcRect b="0" l="7498" r="3651" t="0"/>
          <a:stretch/>
        </p:blipFill>
        <p:spPr>
          <a:xfrm>
            <a:off x="4491455" y="4053758"/>
            <a:ext cx="1823431" cy="1451654"/>
          </a:xfrm>
          <a:prstGeom prst="rect">
            <a:avLst/>
          </a:prstGeom>
          <a:noFill/>
          <a:ln>
            <a:noFill/>
          </a:ln>
        </p:spPr>
      </p:pic>
      <p:pic>
        <p:nvPicPr>
          <p:cNvPr id="540" name="Google Shape;540;p25"/>
          <p:cNvPicPr preferRelativeResize="0"/>
          <p:nvPr/>
        </p:nvPicPr>
        <p:blipFill rotWithShape="1">
          <a:blip r:embed="rId4">
            <a:alphaModFix/>
          </a:blip>
          <a:srcRect b="1969" l="10043" r="4332" t="2409"/>
          <a:stretch/>
        </p:blipFill>
        <p:spPr>
          <a:xfrm>
            <a:off x="1271232" y="4039441"/>
            <a:ext cx="1823434" cy="1429685"/>
          </a:xfrm>
          <a:prstGeom prst="rect">
            <a:avLst/>
          </a:prstGeom>
          <a:noFill/>
          <a:ln>
            <a:noFill/>
          </a:ln>
        </p:spPr>
      </p:pic>
      <p:sp>
        <p:nvSpPr>
          <p:cNvPr id="541" name="Google Shape;541;p25"/>
          <p:cNvSpPr/>
          <p:nvPr/>
        </p:nvSpPr>
        <p:spPr>
          <a:xfrm>
            <a:off x="4196568" y="3554636"/>
            <a:ext cx="2413200" cy="429600"/>
          </a:xfrm>
          <a:prstGeom prst="rect">
            <a:avLst/>
          </a:prstGeom>
          <a:solidFill>
            <a:schemeClr val="accent1"/>
          </a:solidFill>
          <a:ln>
            <a:noFill/>
          </a:ln>
          <a:effectLst>
            <a:outerShdw blurRad="57150" rotWithShape="0" algn="bl" dir="5400000" dist="19050">
              <a:srgbClr val="000000">
                <a:alpha val="24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b="1" lang="ar">
                <a:solidFill>
                  <a:srgbClr val="FFFFFF"/>
                </a:solidFill>
                <a:latin typeface="Exo"/>
                <a:ea typeface="Exo"/>
                <a:cs typeface="Exo"/>
                <a:sym typeface="Exo"/>
              </a:rPr>
              <a:t>Visceral</a:t>
            </a:r>
            <a:r>
              <a:rPr b="1" lang="ar">
                <a:solidFill>
                  <a:srgbClr val="FFFFFF"/>
                </a:solidFill>
                <a:latin typeface="Exo"/>
                <a:ea typeface="Exo"/>
                <a:cs typeface="Exo"/>
                <a:sym typeface="Exo"/>
              </a:rPr>
              <a:t> Leishmaniasis</a:t>
            </a:r>
            <a:endParaRPr b="1">
              <a:solidFill>
                <a:srgbClr val="FFFFFF"/>
              </a:solidFill>
              <a:latin typeface="Exo"/>
              <a:ea typeface="Exo"/>
              <a:cs typeface="Exo"/>
              <a:sym typeface="Exo"/>
            </a:endParaRPr>
          </a:p>
        </p:txBody>
      </p:sp>
      <p:pic>
        <p:nvPicPr>
          <p:cNvPr id="542" name="Google Shape;542;p25"/>
          <p:cNvPicPr preferRelativeResize="0"/>
          <p:nvPr/>
        </p:nvPicPr>
        <p:blipFill rotWithShape="1">
          <a:blip r:embed="rId5">
            <a:alphaModFix/>
          </a:blip>
          <a:srcRect b="1834" l="13300" r="16954" t="11630"/>
          <a:stretch/>
        </p:blipFill>
        <p:spPr>
          <a:xfrm>
            <a:off x="3616114" y="6253707"/>
            <a:ext cx="3574123" cy="2771604"/>
          </a:xfrm>
          <a:prstGeom prst="rect">
            <a:avLst/>
          </a:prstGeom>
          <a:noFill/>
          <a:ln>
            <a:noFill/>
          </a:ln>
        </p:spPr>
      </p:pic>
      <p:sp>
        <p:nvSpPr>
          <p:cNvPr id="543" name="Google Shape;543;p25"/>
          <p:cNvSpPr txBox="1"/>
          <p:nvPr/>
        </p:nvSpPr>
        <p:spPr>
          <a:xfrm>
            <a:off x="1016100" y="6365839"/>
            <a:ext cx="2455500" cy="607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1600"/>
              </a:spcAft>
              <a:buNone/>
            </a:pPr>
            <a:r>
              <a:rPr lang="ar" sz="1200">
                <a:solidFill>
                  <a:srgbClr val="0E4877"/>
                </a:solidFill>
                <a:latin typeface="Mada"/>
                <a:ea typeface="Mada"/>
                <a:cs typeface="Mada"/>
                <a:sym typeface="Mada"/>
              </a:rPr>
              <a:t>The parasites are found as oval </a:t>
            </a:r>
            <a:r>
              <a:rPr b="1" lang="ar" sz="1200">
                <a:solidFill>
                  <a:srgbClr val="0E4877"/>
                </a:solidFill>
                <a:latin typeface="Mada"/>
                <a:ea typeface="Mada"/>
                <a:cs typeface="Mada"/>
                <a:sym typeface="Mada"/>
              </a:rPr>
              <a:t>amastigotes </a:t>
            </a:r>
            <a:r>
              <a:rPr lang="ar" sz="1200">
                <a:solidFill>
                  <a:srgbClr val="0E4877"/>
                </a:solidFill>
                <a:latin typeface="Mada"/>
                <a:ea typeface="Mada"/>
                <a:cs typeface="Mada"/>
                <a:sym typeface="Mada"/>
              </a:rPr>
              <a:t>(Leishman- Donovan bodies).</a:t>
            </a:r>
            <a:endParaRPr sz="1200">
              <a:solidFill>
                <a:srgbClr val="0E4877"/>
              </a:solidFill>
              <a:latin typeface="Mada"/>
              <a:ea typeface="Mada"/>
              <a:cs typeface="Mada"/>
              <a:sym typeface="Mada"/>
            </a:endParaRPr>
          </a:p>
        </p:txBody>
      </p:sp>
      <p:sp>
        <p:nvSpPr>
          <p:cNvPr id="544" name="Google Shape;544;p25"/>
          <p:cNvSpPr/>
          <p:nvPr/>
        </p:nvSpPr>
        <p:spPr>
          <a:xfrm>
            <a:off x="319286" y="6467697"/>
            <a:ext cx="621281" cy="572680"/>
          </a:xfrm>
          <a:custGeom>
            <a:rect b="b" l="l" r="r" t="t"/>
            <a:pathLst>
              <a:path extrusionOk="0" h="33017" w="35819">
                <a:moveTo>
                  <a:pt x="25292" y="0"/>
                </a:moveTo>
                <a:cubicBezTo>
                  <a:pt x="23536" y="0"/>
                  <a:pt x="21852" y="689"/>
                  <a:pt x="20801" y="2287"/>
                </a:cubicBezTo>
                <a:lnTo>
                  <a:pt x="20874" y="2424"/>
                </a:lnTo>
                <a:cubicBezTo>
                  <a:pt x="20021" y="1374"/>
                  <a:pt x="18570" y="842"/>
                  <a:pt x="17137" y="842"/>
                </a:cubicBezTo>
                <a:cubicBezTo>
                  <a:pt x="15035" y="842"/>
                  <a:pt x="12972" y="1985"/>
                  <a:pt x="12885" y="4316"/>
                </a:cubicBezTo>
                <a:cubicBezTo>
                  <a:pt x="11534" y="3564"/>
                  <a:pt x="10172" y="3227"/>
                  <a:pt x="8901" y="3227"/>
                </a:cubicBezTo>
                <a:cubicBezTo>
                  <a:pt x="3775" y="3227"/>
                  <a:pt x="116" y="8697"/>
                  <a:pt x="4546" y="14473"/>
                </a:cubicBezTo>
                <a:cubicBezTo>
                  <a:pt x="698" y="18330"/>
                  <a:pt x="0" y="25549"/>
                  <a:pt x="6373" y="27229"/>
                </a:cubicBezTo>
                <a:cubicBezTo>
                  <a:pt x="6675" y="27313"/>
                  <a:pt x="7005" y="27348"/>
                  <a:pt x="7349" y="27348"/>
                </a:cubicBezTo>
                <a:cubicBezTo>
                  <a:pt x="8440" y="27348"/>
                  <a:pt x="9672" y="26990"/>
                  <a:pt x="10580" y="26669"/>
                </a:cubicBezTo>
                <a:cubicBezTo>
                  <a:pt x="11693" y="30240"/>
                  <a:pt x="15756" y="33017"/>
                  <a:pt x="19594" y="33017"/>
                </a:cubicBezTo>
                <a:cubicBezTo>
                  <a:pt x="21551" y="33017"/>
                  <a:pt x="23449" y="32295"/>
                  <a:pt x="24869" y="30590"/>
                </a:cubicBezTo>
                <a:cubicBezTo>
                  <a:pt x="25640" y="29681"/>
                  <a:pt x="26063" y="28487"/>
                  <a:pt x="26136" y="27303"/>
                </a:cubicBezTo>
                <a:lnTo>
                  <a:pt x="26063" y="27156"/>
                </a:lnTo>
                <a:lnTo>
                  <a:pt x="26063" y="27156"/>
                </a:lnTo>
                <a:cubicBezTo>
                  <a:pt x="26856" y="27469"/>
                  <a:pt x="27620" y="27612"/>
                  <a:pt x="28336" y="27612"/>
                </a:cubicBezTo>
                <a:cubicBezTo>
                  <a:pt x="32416" y="27612"/>
                  <a:pt x="34925" y="22988"/>
                  <a:pt x="32363" y="19175"/>
                </a:cubicBezTo>
                <a:cubicBezTo>
                  <a:pt x="31803" y="18257"/>
                  <a:pt x="31242" y="17697"/>
                  <a:pt x="30398" y="17072"/>
                </a:cubicBezTo>
                <a:lnTo>
                  <a:pt x="30398" y="17072"/>
                </a:lnTo>
                <a:cubicBezTo>
                  <a:pt x="30602" y="17152"/>
                  <a:pt x="30888" y="17191"/>
                  <a:pt x="31206" y="17191"/>
                </a:cubicBezTo>
                <a:cubicBezTo>
                  <a:pt x="31988" y="17191"/>
                  <a:pt x="32963" y="16956"/>
                  <a:pt x="33401" y="16512"/>
                </a:cubicBezTo>
                <a:cubicBezTo>
                  <a:pt x="35818" y="14035"/>
                  <a:pt x="34200" y="10336"/>
                  <a:pt x="30900" y="10336"/>
                </a:cubicBezTo>
                <a:cubicBezTo>
                  <a:pt x="30627" y="10336"/>
                  <a:pt x="30343" y="10361"/>
                  <a:pt x="30049" y="10414"/>
                </a:cubicBezTo>
                <a:cubicBezTo>
                  <a:pt x="30967" y="9294"/>
                  <a:pt x="32225" y="7613"/>
                  <a:pt x="32225" y="6144"/>
                </a:cubicBezTo>
                <a:cubicBezTo>
                  <a:pt x="32364" y="2583"/>
                  <a:pt x="28693" y="0"/>
                  <a:pt x="25292" y="0"/>
                </a:cubicBezTo>
                <a:close/>
              </a:path>
            </a:pathLst>
          </a:custGeom>
          <a:solidFill>
            <a:srgbClr val="D9D2E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5" name="Google Shape;545;p25"/>
          <p:cNvSpPr/>
          <p:nvPr/>
        </p:nvSpPr>
        <p:spPr>
          <a:xfrm>
            <a:off x="319286" y="7476000"/>
            <a:ext cx="621281" cy="572680"/>
          </a:xfrm>
          <a:custGeom>
            <a:rect b="b" l="l" r="r" t="t"/>
            <a:pathLst>
              <a:path extrusionOk="0" h="33017" w="35819">
                <a:moveTo>
                  <a:pt x="25292" y="0"/>
                </a:moveTo>
                <a:cubicBezTo>
                  <a:pt x="23536" y="0"/>
                  <a:pt x="21852" y="689"/>
                  <a:pt x="20801" y="2287"/>
                </a:cubicBezTo>
                <a:lnTo>
                  <a:pt x="20874" y="2424"/>
                </a:lnTo>
                <a:cubicBezTo>
                  <a:pt x="20021" y="1374"/>
                  <a:pt x="18570" y="842"/>
                  <a:pt x="17137" y="842"/>
                </a:cubicBezTo>
                <a:cubicBezTo>
                  <a:pt x="15035" y="842"/>
                  <a:pt x="12972" y="1985"/>
                  <a:pt x="12885" y="4316"/>
                </a:cubicBezTo>
                <a:cubicBezTo>
                  <a:pt x="11534" y="3564"/>
                  <a:pt x="10172" y="3227"/>
                  <a:pt x="8901" y="3227"/>
                </a:cubicBezTo>
                <a:cubicBezTo>
                  <a:pt x="3775" y="3227"/>
                  <a:pt x="116" y="8697"/>
                  <a:pt x="4546" y="14473"/>
                </a:cubicBezTo>
                <a:cubicBezTo>
                  <a:pt x="698" y="18330"/>
                  <a:pt x="0" y="25549"/>
                  <a:pt x="6373" y="27229"/>
                </a:cubicBezTo>
                <a:cubicBezTo>
                  <a:pt x="6675" y="27313"/>
                  <a:pt x="7005" y="27348"/>
                  <a:pt x="7349" y="27348"/>
                </a:cubicBezTo>
                <a:cubicBezTo>
                  <a:pt x="8440" y="27348"/>
                  <a:pt x="9672" y="26990"/>
                  <a:pt x="10580" y="26669"/>
                </a:cubicBezTo>
                <a:cubicBezTo>
                  <a:pt x="11693" y="30240"/>
                  <a:pt x="15756" y="33017"/>
                  <a:pt x="19594" y="33017"/>
                </a:cubicBezTo>
                <a:cubicBezTo>
                  <a:pt x="21551" y="33017"/>
                  <a:pt x="23449" y="32295"/>
                  <a:pt x="24869" y="30590"/>
                </a:cubicBezTo>
                <a:cubicBezTo>
                  <a:pt x="25640" y="29681"/>
                  <a:pt x="26063" y="28487"/>
                  <a:pt x="26136" y="27303"/>
                </a:cubicBezTo>
                <a:lnTo>
                  <a:pt x="26063" y="27156"/>
                </a:lnTo>
                <a:lnTo>
                  <a:pt x="26063" y="27156"/>
                </a:lnTo>
                <a:cubicBezTo>
                  <a:pt x="26856" y="27469"/>
                  <a:pt x="27620" y="27612"/>
                  <a:pt x="28336" y="27612"/>
                </a:cubicBezTo>
                <a:cubicBezTo>
                  <a:pt x="32416" y="27612"/>
                  <a:pt x="34925" y="22988"/>
                  <a:pt x="32363" y="19175"/>
                </a:cubicBezTo>
                <a:cubicBezTo>
                  <a:pt x="31803" y="18257"/>
                  <a:pt x="31242" y="17697"/>
                  <a:pt x="30398" y="17072"/>
                </a:cubicBezTo>
                <a:lnTo>
                  <a:pt x="30398" y="17072"/>
                </a:lnTo>
                <a:cubicBezTo>
                  <a:pt x="30602" y="17152"/>
                  <a:pt x="30888" y="17191"/>
                  <a:pt x="31206" y="17191"/>
                </a:cubicBezTo>
                <a:cubicBezTo>
                  <a:pt x="31988" y="17191"/>
                  <a:pt x="32963" y="16956"/>
                  <a:pt x="33401" y="16512"/>
                </a:cubicBezTo>
                <a:cubicBezTo>
                  <a:pt x="35818" y="14035"/>
                  <a:pt x="34200" y="10336"/>
                  <a:pt x="30900" y="10336"/>
                </a:cubicBezTo>
                <a:cubicBezTo>
                  <a:pt x="30627" y="10336"/>
                  <a:pt x="30343" y="10361"/>
                  <a:pt x="30049" y="10414"/>
                </a:cubicBezTo>
                <a:cubicBezTo>
                  <a:pt x="30967" y="9294"/>
                  <a:pt x="32225" y="7613"/>
                  <a:pt x="32225" y="6144"/>
                </a:cubicBezTo>
                <a:cubicBezTo>
                  <a:pt x="32364" y="2583"/>
                  <a:pt x="28693" y="0"/>
                  <a:pt x="25292" y="0"/>
                </a:cubicBezTo>
                <a:close/>
              </a:path>
            </a:pathLst>
          </a:custGeom>
          <a:solidFill>
            <a:srgbClr val="B4A7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6" name="Google Shape;546;p25"/>
          <p:cNvSpPr/>
          <p:nvPr/>
        </p:nvSpPr>
        <p:spPr>
          <a:xfrm>
            <a:off x="319286" y="8513852"/>
            <a:ext cx="621281" cy="572680"/>
          </a:xfrm>
          <a:custGeom>
            <a:rect b="b" l="l" r="r" t="t"/>
            <a:pathLst>
              <a:path extrusionOk="0" h="33017" w="35819">
                <a:moveTo>
                  <a:pt x="25292" y="0"/>
                </a:moveTo>
                <a:cubicBezTo>
                  <a:pt x="23536" y="0"/>
                  <a:pt x="21852" y="689"/>
                  <a:pt x="20801" y="2287"/>
                </a:cubicBezTo>
                <a:lnTo>
                  <a:pt x="20874" y="2424"/>
                </a:lnTo>
                <a:cubicBezTo>
                  <a:pt x="20021" y="1374"/>
                  <a:pt x="18570" y="842"/>
                  <a:pt x="17137" y="842"/>
                </a:cubicBezTo>
                <a:cubicBezTo>
                  <a:pt x="15035" y="842"/>
                  <a:pt x="12972" y="1985"/>
                  <a:pt x="12885" y="4316"/>
                </a:cubicBezTo>
                <a:cubicBezTo>
                  <a:pt x="11534" y="3564"/>
                  <a:pt x="10172" y="3227"/>
                  <a:pt x="8901" y="3227"/>
                </a:cubicBezTo>
                <a:cubicBezTo>
                  <a:pt x="3775" y="3227"/>
                  <a:pt x="116" y="8697"/>
                  <a:pt x="4546" y="14473"/>
                </a:cubicBezTo>
                <a:cubicBezTo>
                  <a:pt x="698" y="18330"/>
                  <a:pt x="0" y="25549"/>
                  <a:pt x="6373" y="27229"/>
                </a:cubicBezTo>
                <a:cubicBezTo>
                  <a:pt x="6675" y="27313"/>
                  <a:pt x="7005" y="27348"/>
                  <a:pt x="7349" y="27348"/>
                </a:cubicBezTo>
                <a:cubicBezTo>
                  <a:pt x="8440" y="27348"/>
                  <a:pt x="9672" y="26990"/>
                  <a:pt x="10580" y="26669"/>
                </a:cubicBezTo>
                <a:cubicBezTo>
                  <a:pt x="11693" y="30240"/>
                  <a:pt x="15756" y="33017"/>
                  <a:pt x="19594" y="33017"/>
                </a:cubicBezTo>
                <a:cubicBezTo>
                  <a:pt x="21551" y="33017"/>
                  <a:pt x="23449" y="32295"/>
                  <a:pt x="24869" y="30590"/>
                </a:cubicBezTo>
                <a:cubicBezTo>
                  <a:pt x="25640" y="29681"/>
                  <a:pt x="26063" y="28487"/>
                  <a:pt x="26136" y="27303"/>
                </a:cubicBezTo>
                <a:lnTo>
                  <a:pt x="26063" y="27156"/>
                </a:lnTo>
                <a:lnTo>
                  <a:pt x="26063" y="27156"/>
                </a:lnTo>
                <a:cubicBezTo>
                  <a:pt x="26856" y="27469"/>
                  <a:pt x="27620" y="27612"/>
                  <a:pt x="28336" y="27612"/>
                </a:cubicBezTo>
                <a:cubicBezTo>
                  <a:pt x="32416" y="27612"/>
                  <a:pt x="34925" y="22988"/>
                  <a:pt x="32363" y="19175"/>
                </a:cubicBezTo>
                <a:cubicBezTo>
                  <a:pt x="31803" y="18257"/>
                  <a:pt x="31242" y="17697"/>
                  <a:pt x="30398" y="17072"/>
                </a:cubicBezTo>
                <a:lnTo>
                  <a:pt x="30398" y="17072"/>
                </a:lnTo>
                <a:cubicBezTo>
                  <a:pt x="30602" y="17152"/>
                  <a:pt x="30888" y="17191"/>
                  <a:pt x="31206" y="17191"/>
                </a:cubicBezTo>
                <a:cubicBezTo>
                  <a:pt x="31988" y="17191"/>
                  <a:pt x="32963" y="16956"/>
                  <a:pt x="33401" y="16512"/>
                </a:cubicBezTo>
                <a:cubicBezTo>
                  <a:pt x="35818" y="14035"/>
                  <a:pt x="34200" y="10336"/>
                  <a:pt x="30900" y="10336"/>
                </a:cubicBezTo>
                <a:cubicBezTo>
                  <a:pt x="30627" y="10336"/>
                  <a:pt x="30343" y="10361"/>
                  <a:pt x="30049" y="10414"/>
                </a:cubicBezTo>
                <a:cubicBezTo>
                  <a:pt x="30967" y="9294"/>
                  <a:pt x="32225" y="7613"/>
                  <a:pt x="32225" y="6144"/>
                </a:cubicBezTo>
                <a:cubicBezTo>
                  <a:pt x="32364" y="2583"/>
                  <a:pt x="28693" y="0"/>
                  <a:pt x="25292" y="0"/>
                </a:cubicBezTo>
                <a:close/>
              </a:path>
            </a:pathLst>
          </a:custGeom>
          <a:solidFill>
            <a:srgbClr val="8E7CC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7" name="Google Shape;547;p25"/>
          <p:cNvSpPr txBox="1"/>
          <p:nvPr/>
        </p:nvSpPr>
        <p:spPr>
          <a:xfrm>
            <a:off x="393375" y="6560397"/>
            <a:ext cx="473100" cy="350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sz="2800">
                <a:solidFill>
                  <a:srgbClr val="1D2542"/>
                </a:solidFill>
                <a:latin typeface="Life Savers"/>
                <a:ea typeface="Life Savers"/>
                <a:cs typeface="Life Savers"/>
                <a:sym typeface="Life Savers"/>
              </a:rPr>
              <a:t>1</a:t>
            </a:r>
            <a:endParaRPr b="1" sz="2800">
              <a:solidFill>
                <a:srgbClr val="1D2542"/>
              </a:solidFill>
              <a:latin typeface="Life Savers"/>
              <a:ea typeface="Life Savers"/>
              <a:cs typeface="Life Savers"/>
              <a:sym typeface="Life Savers"/>
            </a:endParaRPr>
          </a:p>
        </p:txBody>
      </p:sp>
      <p:sp>
        <p:nvSpPr>
          <p:cNvPr id="548" name="Google Shape;548;p25"/>
          <p:cNvSpPr txBox="1"/>
          <p:nvPr/>
        </p:nvSpPr>
        <p:spPr>
          <a:xfrm>
            <a:off x="393375" y="7544313"/>
            <a:ext cx="473100" cy="450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sz="2800">
                <a:solidFill>
                  <a:srgbClr val="1D2542"/>
                </a:solidFill>
                <a:latin typeface="Life Savers"/>
                <a:ea typeface="Life Savers"/>
                <a:cs typeface="Life Savers"/>
                <a:sym typeface="Life Savers"/>
              </a:rPr>
              <a:t>2</a:t>
            </a:r>
            <a:endParaRPr b="1" sz="2800">
              <a:solidFill>
                <a:srgbClr val="1D2542"/>
              </a:solidFill>
              <a:latin typeface="Life Savers"/>
              <a:ea typeface="Life Savers"/>
              <a:cs typeface="Life Savers"/>
              <a:sym typeface="Life Savers"/>
            </a:endParaRPr>
          </a:p>
        </p:txBody>
      </p:sp>
      <p:sp>
        <p:nvSpPr>
          <p:cNvPr id="549" name="Google Shape;549;p25"/>
          <p:cNvSpPr txBox="1"/>
          <p:nvPr/>
        </p:nvSpPr>
        <p:spPr>
          <a:xfrm>
            <a:off x="393364" y="8567640"/>
            <a:ext cx="473100" cy="450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sz="2800">
                <a:solidFill>
                  <a:srgbClr val="1D2542"/>
                </a:solidFill>
                <a:latin typeface="Life Savers"/>
                <a:ea typeface="Life Savers"/>
                <a:cs typeface="Life Savers"/>
                <a:sym typeface="Life Savers"/>
              </a:rPr>
              <a:t>3</a:t>
            </a:r>
            <a:endParaRPr b="1" sz="2800">
              <a:solidFill>
                <a:srgbClr val="1D2542"/>
              </a:solidFill>
              <a:latin typeface="Life Savers"/>
              <a:ea typeface="Life Savers"/>
              <a:cs typeface="Life Savers"/>
              <a:sym typeface="Life Savers"/>
            </a:endParaRPr>
          </a:p>
        </p:txBody>
      </p:sp>
      <p:sp>
        <p:nvSpPr>
          <p:cNvPr id="550" name="Google Shape;550;p25"/>
          <p:cNvSpPr txBox="1"/>
          <p:nvPr/>
        </p:nvSpPr>
        <p:spPr>
          <a:xfrm>
            <a:off x="1016100" y="7250457"/>
            <a:ext cx="2455500" cy="57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ar" sz="1200">
                <a:solidFill>
                  <a:srgbClr val="0E4877"/>
                </a:solidFill>
                <a:latin typeface="Mada"/>
                <a:ea typeface="Mada"/>
                <a:cs typeface="Mada"/>
                <a:sym typeface="Mada"/>
              </a:rPr>
              <a:t>These bodies multiply inside the macrophages and cells of the reticuloendothelial system and are then released into the circulation as the cells rupture.</a:t>
            </a:r>
            <a:endParaRPr sz="1200">
              <a:solidFill>
                <a:srgbClr val="0E4877"/>
              </a:solidFill>
              <a:latin typeface="Mada"/>
              <a:ea typeface="Mada"/>
              <a:cs typeface="Mada"/>
              <a:sym typeface="Mada"/>
            </a:endParaRPr>
          </a:p>
          <a:p>
            <a:pPr indent="0" lvl="0" marL="0" rtl="0" algn="l">
              <a:spcBef>
                <a:spcPts val="1600"/>
              </a:spcBef>
              <a:spcAft>
                <a:spcPts val="0"/>
              </a:spcAft>
              <a:buClr>
                <a:schemeClr val="dk1"/>
              </a:buClr>
              <a:buSzPts val="1100"/>
              <a:buFont typeface="Arial"/>
              <a:buNone/>
            </a:pPr>
            <a:r>
              <a:t/>
            </a:r>
            <a:endParaRPr>
              <a:latin typeface="Mada"/>
              <a:ea typeface="Mada"/>
              <a:cs typeface="Mada"/>
              <a:sym typeface="Mada"/>
            </a:endParaRPr>
          </a:p>
          <a:p>
            <a:pPr indent="0" lvl="0" marL="0" rtl="0" algn="l">
              <a:spcBef>
                <a:spcPts val="1600"/>
              </a:spcBef>
              <a:spcAft>
                <a:spcPts val="1600"/>
              </a:spcAft>
              <a:buNone/>
            </a:pPr>
            <a:r>
              <a:rPr lang="ar">
                <a:solidFill>
                  <a:srgbClr val="1D2542"/>
                </a:solidFill>
                <a:latin typeface="Lato"/>
                <a:ea typeface="Lato"/>
                <a:cs typeface="Lato"/>
                <a:sym typeface="Lato"/>
              </a:rPr>
              <a:t> </a:t>
            </a:r>
            <a:endParaRPr>
              <a:solidFill>
                <a:srgbClr val="1D2542"/>
              </a:solidFill>
              <a:latin typeface="Lato"/>
              <a:ea typeface="Lato"/>
              <a:cs typeface="Lato"/>
              <a:sym typeface="Lato"/>
            </a:endParaRPr>
          </a:p>
        </p:txBody>
      </p:sp>
      <p:sp>
        <p:nvSpPr>
          <p:cNvPr id="551" name="Google Shape;551;p25"/>
          <p:cNvSpPr txBox="1"/>
          <p:nvPr/>
        </p:nvSpPr>
        <p:spPr>
          <a:xfrm>
            <a:off x="1016100" y="8452766"/>
            <a:ext cx="2455500" cy="577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1600"/>
              </a:spcAft>
              <a:buNone/>
            </a:pPr>
            <a:r>
              <a:rPr lang="ar" sz="1200">
                <a:solidFill>
                  <a:srgbClr val="0E4877"/>
                </a:solidFill>
                <a:latin typeface="Mada"/>
                <a:ea typeface="Mada"/>
                <a:cs typeface="Mada"/>
                <a:sym typeface="Mada"/>
              </a:rPr>
              <a:t>Parasites are taken by  sandfly where they can be inoculated into a new host.</a:t>
            </a:r>
            <a:endParaRPr sz="1200">
              <a:solidFill>
                <a:srgbClr val="0E4877"/>
              </a:solidFill>
              <a:latin typeface="Mada"/>
              <a:ea typeface="Mada"/>
              <a:cs typeface="Mada"/>
              <a:sym typeface="Mada"/>
            </a:endParaRPr>
          </a:p>
        </p:txBody>
      </p:sp>
      <p:sp>
        <p:nvSpPr>
          <p:cNvPr id="552" name="Google Shape;552;p25"/>
          <p:cNvSpPr txBox="1"/>
          <p:nvPr/>
        </p:nvSpPr>
        <p:spPr>
          <a:xfrm>
            <a:off x="243075" y="5703894"/>
            <a:ext cx="6800400" cy="523200"/>
          </a:xfrm>
          <a:prstGeom prst="rect">
            <a:avLst/>
          </a:prstGeom>
          <a:noFill/>
          <a:ln>
            <a:noFill/>
          </a:ln>
        </p:spPr>
        <p:txBody>
          <a:bodyPr anchorCtr="0" anchor="t" bIns="91425" lIns="91425" spcFirstLastPara="1" rIns="91425" wrap="square" tIns="91425">
            <a:spAutoFit/>
          </a:bodyPr>
          <a:lstStyle/>
          <a:p>
            <a:pPr indent="-368300" lvl="0" marL="457200" rtl="0" algn="l">
              <a:spcBef>
                <a:spcPts val="0"/>
              </a:spcBef>
              <a:spcAft>
                <a:spcPts val="0"/>
              </a:spcAft>
              <a:buClr>
                <a:schemeClr val="dk1"/>
              </a:buClr>
              <a:buSzPts val="2200"/>
              <a:buFont typeface="Mada"/>
              <a:buChar char="◄"/>
            </a:pPr>
            <a:r>
              <a:rPr b="1" lang="ar" sz="2200">
                <a:solidFill>
                  <a:schemeClr val="dk1"/>
                </a:solidFill>
                <a:highlight>
                  <a:schemeClr val="accent4"/>
                </a:highlight>
                <a:latin typeface="Mada"/>
                <a:ea typeface="Mada"/>
                <a:cs typeface="Mada"/>
                <a:sym typeface="Mada"/>
              </a:rPr>
              <a:t>Leishmaniasis Life Cycle: </a:t>
            </a:r>
            <a:endParaRPr b="1" sz="2200">
              <a:solidFill>
                <a:schemeClr val="dk1"/>
              </a:solidFill>
              <a:highlight>
                <a:schemeClr val="accent4"/>
              </a:highlight>
              <a:latin typeface="Mada"/>
              <a:ea typeface="Mada"/>
              <a:cs typeface="Mada"/>
              <a:sym typeface="Mada"/>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6" name="Shape 556"/>
        <p:cNvGrpSpPr/>
        <p:nvPr/>
      </p:nvGrpSpPr>
      <p:grpSpPr>
        <a:xfrm>
          <a:off x="0" y="0"/>
          <a:ext cx="0" cy="0"/>
          <a:chOff x="0" y="0"/>
          <a:chExt cx="0" cy="0"/>
        </a:xfrm>
      </p:grpSpPr>
      <p:sp>
        <p:nvSpPr>
          <p:cNvPr id="557" name="Google Shape;557;p26"/>
          <p:cNvSpPr txBox="1"/>
          <p:nvPr>
            <p:ph idx="2" type="sldNum"/>
          </p:nvPr>
        </p:nvSpPr>
        <p:spPr>
          <a:xfrm>
            <a:off x="7106400" y="2"/>
            <a:ext cx="453600" cy="562200"/>
          </a:xfrm>
          <a:prstGeom prst="rect">
            <a:avLst/>
          </a:prstGeom>
        </p:spPr>
        <p:txBody>
          <a:bodyPr anchorCtr="0" anchor="ctr" bIns="111700" lIns="111700" spcFirstLastPara="1" rIns="111700" wrap="square" tIns="111700">
            <a:noAutofit/>
          </a:bodyPr>
          <a:lstStyle/>
          <a:p>
            <a:pPr indent="0" lvl="0" marL="0" rtl="0" algn="r">
              <a:spcBef>
                <a:spcPts val="0"/>
              </a:spcBef>
              <a:spcAft>
                <a:spcPts val="0"/>
              </a:spcAft>
              <a:buNone/>
            </a:pPr>
            <a:fld id="{00000000-1234-1234-1234-123412341234}" type="slidenum">
              <a:rPr lang="ar"/>
              <a:t>‹#›</a:t>
            </a:fld>
            <a:endParaRPr/>
          </a:p>
        </p:txBody>
      </p:sp>
      <p:cxnSp>
        <p:nvCxnSpPr>
          <p:cNvPr id="558" name="Google Shape;558;p26"/>
          <p:cNvCxnSpPr/>
          <p:nvPr/>
        </p:nvCxnSpPr>
        <p:spPr>
          <a:xfrm flipH="1" rot="10800000">
            <a:off x="1355300" y="588250"/>
            <a:ext cx="4827000" cy="12000"/>
          </a:xfrm>
          <a:prstGeom prst="straightConnector1">
            <a:avLst/>
          </a:prstGeom>
          <a:noFill/>
          <a:ln cap="flat" cmpd="sng" w="38100">
            <a:solidFill>
              <a:schemeClr val="accent1"/>
            </a:solidFill>
            <a:prstDash val="solid"/>
            <a:round/>
            <a:headEnd len="med" w="med" type="diamond"/>
            <a:tailEnd len="med" w="med" type="diamond"/>
          </a:ln>
        </p:spPr>
      </p:cxnSp>
      <p:sp>
        <p:nvSpPr>
          <p:cNvPr id="559" name="Google Shape;559;p26"/>
          <p:cNvSpPr txBox="1"/>
          <p:nvPr/>
        </p:nvSpPr>
        <p:spPr>
          <a:xfrm>
            <a:off x="974300" y="0"/>
            <a:ext cx="5751000" cy="412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sz="2600">
                <a:latin typeface="Mada"/>
                <a:ea typeface="Mada"/>
                <a:cs typeface="Mada"/>
                <a:sym typeface="Mada"/>
              </a:rPr>
              <a:t>Cutaneous Leishmaniasis</a:t>
            </a:r>
            <a:endParaRPr b="1" sz="2600">
              <a:latin typeface="Mada"/>
              <a:ea typeface="Mada"/>
              <a:cs typeface="Mada"/>
              <a:sym typeface="Mada"/>
            </a:endParaRPr>
          </a:p>
        </p:txBody>
      </p:sp>
      <p:sp>
        <p:nvSpPr>
          <p:cNvPr id="560" name="Google Shape;560;p26"/>
          <p:cNvSpPr txBox="1"/>
          <p:nvPr/>
        </p:nvSpPr>
        <p:spPr>
          <a:xfrm>
            <a:off x="172850" y="876300"/>
            <a:ext cx="5858400" cy="20193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Clr>
                <a:srgbClr val="000000"/>
              </a:buClr>
              <a:buSzPts val="2200"/>
              <a:buFont typeface="Mada"/>
              <a:buChar char="◄"/>
            </a:pPr>
            <a:r>
              <a:rPr b="1" lang="ar" sz="2200">
                <a:solidFill>
                  <a:srgbClr val="000000"/>
                </a:solidFill>
                <a:highlight>
                  <a:schemeClr val="accent4"/>
                </a:highlight>
                <a:latin typeface="Mada"/>
                <a:ea typeface="Mada"/>
                <a:cs typeface="Mada"/>
                <a:sym typeface="Mada"/>
              </a:rPr>
              <a:t>Cutaneous </a:t>
            </a:r>
            <a:r>
              <a:rPr b="1" lang="ar" sz="2200">
                <a:highlight>
                  <a:schemeClr val="accent4"/>
                </a:highlight>
                <a:latin typeface="Mada"/>
                <a:ea typeface="Mada"/>
                <a:cs typeface="Mada"/>
                <a:sym typeface="Mada"/>
              </a:rPr>
              <a:t>Leishmaniasis</a:t>
            </a:r>
            <a:endParaRPr b="1" sz="2200">
              <a:solidFill>
                <a:srgbClr val="000000"/>
              </a:solidFill>
              <a:highlight>
                <a:schemeClr val="accent4"/>
              </a:highlight>
              <a:latin typeface="Mada"/>
              <a:ea typeface="Mada"/>
              <a:cs typeface="Mada"/>
              <a:sym typeface="Mada"/>
            </a:endParaRPr>
          </a:p>
          <a:p>
            <a:pPr indent="0" lvl="0" marL="457200" rtl="0" algn="l">
              <a:spcBef>
                <a:spcPts val="0"/>
              </a:spcBef>
              <a:spcAft>
                <a:spcPts val="0"/>
              </a:spcAft>
              <a:buNone/>
            </a:pPr>
            <a:r>
              <a:t/>
            </a:r>
            <a:endParaRPr b="1" sz="300">
              <a:solidFill>
                <a:srgbClr val="000000"/>
              </a:solidFill>
              <a:highlight>
                <a:srgbClr val="D0E0E3"/>
              </a:highlight>
              <a:latin typeface="Mada"/>
              <a:ea typeface="Mada"/>
              <a:cs typeface="Mada"/>
              <a:sym typeface="Mada"/>
            </a:endParaRPr>
          </a:p>
          <a:p>
            <a:pPr indent="-304800" lvl="0" marL="457200" rtl="0" algn="l">
              <a:lnSpc>
                <a:spcPct val="115000"/>
              </a:lnSpc>
              <a:spcBef>
                <a:spcPts val="100"/>
              </a:spcBef>
              <a:spcAft>
                <a:spcPts val="0"/>
              </a:spcAft>
              <a:buSzPts val="1200"/>
              <a:buFont typeface="Mada"/>
              <a:buChar char="●"/>
            </a:pPr>
            <a:r>
              <a:rPr lang="ar" sz="1200">
                <a:latin typeface="Mada"/>
                <a:ea typeface="Mada"/>
                <a:cs typeface="Mada"/>
                <a:sym typeface="Mada"/>
              </a:rPr>
              <a:t>Cutaneous lesions tend to occur on</a:t>
            </a:r>
            <a:r>
              <a:rPr b="1" lang="ar" sz="1200">
                <a:latin typeface="Mada"/>
                <a:ea typeface="Mada"/>
                <a:cs typeface="Mada"/>
                <a:sym typeface="Mada"/>
              </a:rPr>
              <a:t> exposed areas of the skin</a:t>
            </a:r>
            <a:r>
              <a:rPr lang="ar" sz="1200">
                <a:latin typeface="Mada"/>
                <a:ea typeface="Mada"/>
                <a:cs typeface="Mada"/>
                <a:sym typeface="Mada"/>
              </a:rPr>
              <a:t>, </a:t>
            </a:r>
            <a:r>
              <a:rPr b="1" lang="ar" sz="1200">
                <a:solidFill>
                  <a:srgbClr val="CC0000"/>
                </a:solidFill>
                <a:latin typeface="Mada"/>
                <a:ea typeface="Mada"/>
                <a:cs typeface="Mada"/>
                <a:sym typeface="Mada"/>
              </a:rPr>
              <a:t>face is the most commonly affected site</a:t>
            </a:r>
            <a:r>
              <a:rPr lang="ar" sz="1200">
                <a:latin typeface="Mada"/>
                <a:ea typeface="Mada"/>
                <a:cs typeface="Mada"/>
                <a:sym typeface="Mada"/>
              </a:rPr>
              <a:t>, and ulcerative pattern accounts for 90% of lesions.</a:t>
            </a:r>
            <a:endParaRPr sz="1200">
              <a:latin typeface="Mada"/>
              <a:ea typeface="Mada"/>
              <a:cs typeface="Mada"/>
              <a:sym typeface="Mada"/>
            </a:endParaRPr>
          </a:p>
          <a:p>
            <a:pPr indent="-304800" lvl="0" marL="457200" rtl="0" algn="l">
              <a:lnSpc>
                <a:spcPct val="115000"/>
              </a:lnSpc>
              <a:spcBef>
                <a:spcPts val="0"/>
              </a:spcBef>
              <a:spcAft>
                <a:spcPts val="0"/>
              </a:spcAft>
              <a:buSzPts val="1200"/>
              <a:buFont typeface="Mada"/>
              <a:buChar char="●"/>
            </a:pPr>
            <a:r>
              <a:rPr lang="ar" sz="1200">
                <a:latin typeface="Mada"/>
                <a:ea typeface="Mada"/>
                <a:cs typeface="Mada"/>
                <a:sym typeface="Mada"/>
              </a:rPr>
              <a:t>begins as a </a:t>
            </a:r>
            <a:r>
              <a:rPr b="1" lang="ar" sz="1200">
                <a:latin typeface="Mada"/>
                <a:ea typeface="Mada"/>
                <a:cs typeface="Mada"/>
                <a:sym typeface="Mada"/>
              </a:rPr>
              <a:t>pink-colored papule</a:t>
            </a:r>
            <a:r>
              <a:rPr lang="ar" sz="1200">
                <a:latin typeface="Mada"/>
                <a:ea typeface="Mada"/>
                <a:cs typeface="Mada"/>
                <a:sym typeface="Mada"/>
              </a:rPr>
              <a:t> that enlarges and develops into a nodule (often with central softening), leading to a</a:t>
            </a:r>
            <a:r>
              <a:rPr b="1" lang="ar" sz="1200">
                <a:latin typeface="Mada"/>
                <a:ea typeface="Mada"/>
                <a:cs typeface="Mada"/>
                <a:sym typeface="Mada"/>
              </a:rPr>
              <a:t> </a:t>
            </a:r>
            <a:r>
              <a:rPr b="1" lang="ar" sz="1200" u="sng">
                <a:latin typeface="Mada"/>
                <a:ea typeface="Mada"/>
                <a:cs typeface="Mada"/>
                <a:sym typeface="Mada"/>
              </a:rPr>
              <a:t>painless</a:t>
            </a:r>
            <a:r>
              <a:rPr b="1" lang="ar" sz="1200">
                <a:latin typeface="Mada"/>
                <a:ea typeface="Mada"/>
                <a:cs typeface="Mada"/>
                <a:sym typeface="Mada"/>
              </a:rPr>
              <a:t> ulceration</a:t>
            </a:r>
            <a:r>
              <a:rPr lang="ar" sz="1200">
                <a:latin typeface="Mada"/>
                <a:ea typeface="Mada"/>
                <a:cs typeface="Mada"/>
                <a:sym typeface="Mada"/>
              </a:rPr>
              <a:t> with an </a:t>
            </a:r>
            <a:r>
              <a:rPr b="1" lang="ar" sz="1200">
                <a:latin typeface="Mada"/>
                <a:ea typeface="Mada"/>
                <a:cs typeface="Mada"/>
                <a:sym typeface="Mada"/>
              </a:rPr>
              <a:t>indurated </a:t>
            </a:r>
            <a:r>
              <a:rPr lang="ar" sz="1200">
                <a:latin typeface="Mada"/>
                <a:ea typeface="Mada"/>
                <a:cs typeface="Mada"/>
                <a:sym typeface="Mada"/>
              </a:rPr>
              <a:t>border.</a:t>
            </a:r>
            <a:endParaRPr sz="1200">
              <a:latin typeface="Mada"/>
              <a:ea typeface="Mada"/>
              <a:cs typeface="Mada"/>
              <a:sym typeface="Mada"/>
            </a:endParaRPr>
          </a:p>
          <a:p>
            <a:pPr indent="-304800" lvl="0" marL="457200" rtl="0" algn="l">
              <a:lnSpc>
                <a:spcPct val="115000"/>
              </a:lnSpc>
              <a:spcBef>
                <a:spcPts val="0"/>
              </a:spcBef>
              <a:spcAft>
                <a:spcPts val="0"/>
              </a:spcAft>
              <a:buSzPts val="1200"/>
              <a:buFont typeface="Mada"/>
              <a:buChar char="●"/>
            </a:pPr>
            <a:r>
              <a:rPr lang="ar" sz="1200">
                <a:latin typeface="Mada"/>
                <a:ea typeface="Mada"/>
                <a:cs typeface="Mada"/>
                <a:sym typeface="Mada"/>
              </a:rPr>
              <a:t>Multiple lesions may be present.</a:t>
            </a:r>
            <a:endParaRPr sz="1200">
              <a:latin typeface="Mada"/>
              <a:ea typeface="Mada"/>
              <a:cs typeface="Mada"/>
              <a:sym typeface="Mada"/>
            </a:endParaRPr>
          </a:p>
          <a:p>
            <a:pPr indent="-304800" lvl="0" marL="457200" rtl="0" algn="l">
              <a:lnSpc>
                <a:spcPct val="115000"/>
              </a:lnSpc>
              <a:spcBef>
                <a:spcPts val="0"/>
              </a:spcBef>
              <a:spcAft>
                <a:spcPts val="0"/>
              </a:spcAft>
              <a:buSzPts val="1200"/>
              <a:buFont typeface="Mada"/>
              <a:buChar char="●"/>
            </a:pPr>
            <a:r>
              <a:rPr b="1" lang="ar" sz="1200">
                <a:latin typeface="Mada"/>
                <a:ea typeface="Mada"/>
                <a:cs typeface="Mada"/>
                <a:sym typeface="Mada"/>
              </a:rPr>
              <a:t>The main causative species are:</a:t>
            </a:r>
            <a:endParaRPr b="1" sz="1200">
              <a:latin typeface="Mada"/>
              <a:ea typeface="Mada"/>
              <a:cs typeface="Mada"/>
              <a:sym typeface="Mada"/>
            </a:endParaRPr>
          </a:p>
          <a:p>
            <a:pPr indent="-304800" lvl="1" marL="1371600" rtl="0" algn="l">
              <a:lnSpc>
                <a:spcPct val="115000"/>
              </a:lnSpc>
              <a:spcBef>
                <a:spcPts val="0"/>
              </a:spcBef>
              <a:spcAft>
                <a:spcPts val="0"/>
              </a:spcAft>
              <a:buSzPts val="1200"/>
              <a:buFont typeface="Mada"/>
              <a:buChar char="○"/>
            </a:pPr>
            <a:r>
              <a:rPr b="1" lang="ar" sz="1200">
                <a:latin typeface="Mada"/>
                <a:ea typeface="Mada"/>
                <a:cs typeface="Mada"/>
                <a:sym typeface="Mada"/>
              </a:rPr>
              <a:t>Leishmania major (L. major) infection.</a:t>
            </a:r>
            <a:endParaRPr b="1" sz="1200">
              <a:latin typeface="Mada"/>
              <a:ea typeface="Mada"/>
              <a:cs typeface="Mada"/>
              <a:sym typeface="Mada"/>
            </a:endParaRPr>
          </a:p>
          <a:p>
            <a:pPr indent="-304800" lvl="1" marL="1371600" rtl="0" algn="l">
              <a:lnSpc>
                <a:spcPct val="115000"/>
              </a:lnSpc>
              <a:spcBef>
                <a:spcPts val="0"/>
              </a:spcBef>
              <a:spcAft>
                <a:spcPts val="0"/>
              </a:spcAft>
              <a:buSzPts val="1200"/>
              <a:buFont typeface="Mada"/>
              <a:buChar char="○"/>
            </a:pPr>
            <a:r>
              <a:rPr b="1" lang="ar" sz="1200">
                <a:latin typeface="Mada"/>
                <a:ea typeface="Mada"/>
                <a:cs typeface="Mada"/>
                <a:sym typeface="Mada"/>
              </a:rPr>
              <a:t>Leishmania tropica (L. tropica) infection.</a:t>
            </a:r>
            <a:endParaRPr b="1" sz="1200">
              <a:latin typeface="Mada"/>
              <a:ea typeface="Mada"/>
              <a:cs typeface="Mada"/>
              <a:sym typeface="Mada"/>
            </a:endParaRPr>
          </a:p>
        </p:txBody>
      </p:sp>
      <p:sp>
        <p:nvSpPr>
          <p:cNvPr id="561" name="Google Shape;561;p26"/>
          <p:cNvSpPr txBox="1"/>
          <p:nvPr/>
        </p:nvSpPr>
        <p:spPr>
          <a:xfrm>
            <a:off x="233700" y="7524055"/>
            <a:ext cx="7132500" cy="4122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Clr>
                <a:schemeClr val="dk1"/>
              </a:buClr>
              <a:buSzPts val="2200"/>
              <a:buFont typeface="Mada"/>
              <a:buChar char="◄"/>
            </a:pPr>
            <a:r>
              <a:rPr b="1" lang="ar" sz="2200">
                <a:solidFill>
                  <a:schemeClr val="dk1"/>
                </a:solidFill>
                <a:highlight>
                  <a:schemeClr val="accent4"/>
                </a:highlight>
                <a:latin typeface="Mada"/>
                <a:ea typeface="Mada"/>
                <a:cs typeface="Mada"/>
                <a:sym typeface="Mada"/>
              </a:rPr>
              <a:t>Types of Cutaneous leishmaniasis</a:t>
            </a:r>
            <a:endParaRPr b="1" sz="2200">
              <a:solidFill>
                <a:schemeClr val="dk1"/>
              </a:solidFill>
              <a:highlight>
                <a:schemeClr val="accent4"/>
              </a:highlight>
              <a:latin typeface="Mada"/>
              <a:ea typeface="Mada"/>
              <a:cs typeface="Mada"/>
              <a:sym typeface="Mada"/>
            </a:endParaRPr>
          </a:p>
          <a:p>
            <a:pPr indent="0" lvl="0" marL="0" rtl="0" algn="l">
              <a:lnSpc>
                <a:spcPct val="90000"/>
              </a:lnSpc>
              <a:spcBef>
                <a:spcPts val="800"/>
              </a:spcBef>
              <a:spcAft>
                <a:spcPts val="0"/>
              </a:spcAft>
              <a:buNone/>
            </a:pPr>
            <a:r>
              <a:t/>
            </a:r>
            <a:endParaRPr sz="1200">
              <a:latin typeface="Mada"/>
              <a:ea typeface="Mada"/>
              <a:cs typeface="Mada"/>
              <a:sym typeface="Mada"/>
            </a:endParaRPr>
          </a:p>
          <a:p>
            <a:pPr indent="0" lvl="0" marL="0" rtl="0" algn="l">
              <a:lnSpc>
                <a:spcPct val="90000"/>
              </a:lnSpc>
              <a:spcBef>
                <a:spcPts val="1000"/>
              </a:spcBef>
              <a:spcAft>
                <a:spcPts val="0"/>
              </a:spcAft>
              <a:buNone/>
            </a:pPr>
            <a:r>
              <a:t/>
            </a:r>
            <a:endParaRPr sz="1200">
              <a:latin typeface="Mada"/>
              <a:ea typeface="Mada"/>
              <a:cs typeface="Mada"/>
              <a:sym typeface="Mada"/>
            </a:endParaRPr>
          </a:p>
          <a:p>
            <a:pPr indent="0" lvl="0" marL="0" rtl="0" algn="l">
              <a:lnSpc>
                <a:spcPct val="90000"/>
              </a:lnSpc>
              <a:spcBef>
                <a:spcPts val="1000"/>
              </a:spcBef>
              <a:spcAft>
                <a:spcPts val="100"/>
              </a:spcAft>
              <a:buNone/>
            </a:pPr>
            <a:r>
              <a:t/>
            </a:r>
            <a:endParaRPr sz="1200">
              <a:solidFill>
                <a:srgbClr val="6AA84F"/>
              </a:solidFill>
              <a:latin typeface="Mada"/>
              <a:ea typeface="Mada"/>
              <a:cs typeface="Mada"/>
              <a:sym typeface="Mada"/>
            </a:endParaRPr>
          </a:p>
        </p:txBody>
      </p:sp>
      <p:sp>
        <p:nvSpPr>
          <p:cNvPr id="562" name="Google Shape;562;p26"/>
          <p:cNvSpPr txBox="1"/>
          <p:nvPr/>
        </p:nvSpPr>
        <p:spPr>
          <a:xfrm>
            <a:off x="444850" y="8841986"/>
            <a:ext cx="1156500" cy="3174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b="1" lang="ar" sz="1100">
                <a:solidFill>
                  <a:srgbClr val="000000"/>
                </a:solidFill>
                <a:latin typeface="Mada"/>
                <a:ea typeface="Mada"/>
                <a:cs typeface="Mada"/>
                <a:sym typeface="Mada"/>
              </a:rPr>
              <a:t>Hyperkeratotic</a:t>
            </a:r>
            <a:endParaRPr b="1" sz="1100">
              <a:solidFill>
                <a:srgbClr val="000000"/>
              </a:solidFill>
              <a:latin typeface="Mada"/>
              <a:ea typeface="Mada"/>
              <a:cs typeface="Mada"/>
              <a:sym typeface="Mada"/>
            </a:endParaRPr>
          </a:p>
        </p:txBody>
      </p:sp>
      <p:sp>
        <p:nvSpPr>
          <p:cNvPr id="563" name="Google Shape;563;p26"/>
          <p:cNvSpPr txBox="1"/>
          <p:nvPr/>
        </p:nvSpPr>
        <p:spPr>
          <a:xfrm>
            <a:off x="1509075" y="8841986"/>
            <a:ext cx="1092000" cy="3174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b="1" lang="ar" sz="1100">
                <a:solidFill>
                  <a:srgbClr val="000000"/>
                </a:solidFill>
                <a:latin typeface="Mada"/>
                <a:ea typeface="Mada"/>
                <a:cs typeface="Mada"/>
                <a:sym typeface="Mada"/>
              </a:rPr>
              <a:t>Recidivans</a:t>
            </a:r>
            <a:endParaRPr b="1" sz="1100">
              <a:solidFill>
                <a:srgbClr val="000000"/>
              </a:solidFill>
              <a:latin typeface="Mada"/>
              <a:ea typeface="Mada"/>
              <a:cs typeface="Mada"/>
              <a:sym typeface="Mada"/>
            </a:endParaRPr>
          </a:p>
        </p:txBody>
      </p:sp>
      <p:sp>
        <p:nvSpPr>
          <p:cNvPr id="564" name="Google Shape;564;p26"/>
          <p:cNvSpPr txBox="1"/>
          <p:nvPr/>
        </p:nvSpPr>
        <p:spPr>
          <a:xfrm>
            <a:off x="2503915" y="8841986"/>
            <a:ext cx="1092000" cy="3174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b="1" lang="ar" sz="1100">
                <a:solidFill>
                  <a:srgbClr val="000000"/>
                </a:solidFill>
                <a:latin typeface="Mada"/>
                <a:ea typeface="Mada"/>
                <a:cs typeface="Mada"/>
                <a:sym typeface="Mada"/>
              </a:rPr>
              <a:t>Mucosal</a:t>
            </a:r>
            <a:endParaRPr b="1" sz="1100">
              <a:solidFill>
                <a:srgbClr val="000000"/>
              </a:solidFill>
              <a:latin typeface="Mada"/>
              <a:ea typeface="Mada"/>
              <a:cs typeface="Mada"/>
              <a:sym typeface="Mada"/>
            </a:endParaRPr>
          </a:p>
        </p:txBody>
      </p:sp>
      <p:sp>
        <p:nvSpPr>
          <p:cNvPr id="565" name="Google Shape;565;p26"/>
          <p:cNvSpPr txBox="1"/>
          <p:nvPr/>
        </p:nvSpPr>
        <p:spPr>
          <a:xfrm>
            <a:off x="4753275" y="8840911"/>
            <a:ext cx="1092000" cy="3174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b="1" lang="ar" sz="1100">
                <a:solidFill>
                  <a:srgbClr val="000000"/>
                </a:solidFill>
                <a:latin typeface="Mada"/>
                <a:ea typeface="Mada"/>
                <a:cs typeface="Mada"/>
                <a:sym typeface="Mada"/>
              </a:rPr>
              <a:t>Plaque</a:t>
            </a:r>
            <a:endParaRPr b="1" sz="1100">
              <a:solidFill>
                <a:srgbClr val="000000"/>
              </a:solidFill>
              <a:latin typeface="Mada"/>
              <a:ea typeface="Mada"/>
              <a:cs typeface="Mada"/>
              <a:sym typeface="Mada"/>
            </a:endParaRPr>
          </a:p>
          <a:p>
            <a:pPr indent="0" lvl="0" marL="0" rtl="0" algn="ctr">
              <a:lnSpc>
                <a:spcPct val="115000"/>
              </a:lnSpc>
              <a:spcBef>
                <a:spcPts val="0"/>
              </a:spcBef>
              <a:spcAft>
                <a:spcPts val="0"/>
              </a:spcAft>
              <a:buNone/>
            </a:pPr>
            <a:r>
              <a:t/>
            </a:r>
            <a:endParaRPr b="1" sz="1100">
              <a:solidFill>
                <a:srgbClr val="000000"/>
              </a:solidFill>
              <a:latin typeface="Mada"/>
              <a:ea typeface="Mada"/>
              <a:cs typeface="Mada"/>
              <a:sym typeface="Mada"/>
            </a:endParaRPr>
          </a:p>
          <a:p>
            <a:pPr indent="0" lvl="0" marL="0" rtl="0" algn="ctr">
              <a:lnSpc>
                <a:spcPct val="115000"/>
              </a:lnSpc>
              <a:spcBef>
                <a:spcPts val="0"/>
              </a:spcBef>
              <a:spcAft>
                <a:spcPts val="0"/>
              </a:spcAft>
              <a:buNone/>
            </a:pPr>
            <a:r>
              <a:t/>
            </a:r>
            <a:endParaRPr b="1" sz="1100">
              <a:solidFill>
                <a:srgbClr val="000000"/>
              </a:solidFill>
              <a:latin typeface="Mada"/>
              <a:ea typeface="Mada"/>
              <a:cs typeface="Mada"/>
              <a:sym typeface="Mada"/>
            </a:endParaRPr>
          </a:p>
        </p:txBody>
      </p:sp>
      <p:sp>
        <p:nvSpPr>
          <p:cNvPr id="566" name="Google Shape;566;p26"/>
          <p:cNvSpPr txBox="1"/>
          <p:nvPr/>
        </p:nvSpPr>
        <p:spPr>
          <a:xfrm>
            <a:off x="3628588" y="8852478"/>
            <a:ext cx="1092000" cy="3174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b="1" lang="ar" sz="1100">
                <a:solidFill>
                  <a:srgbClr val="000000"/>
                </a:solidFill>
                <a:latin typeface="Mada"/>
                <a:ea typeface="Mada"/>
                <a:cs typeface="Mada"/>
                <a:sym typeface="Mada"/>
              </a:rPr>
              <a:t>Erysipeloid</a:t>
            </a:r>
            <a:endParaRPr b="1" sz="1100">
              <a:solidFill>
                <a:srgbClr val="000000"/>
              </a:solidFill>
              <a:latin typeface="Mada"/>
              <a:ea typeface="Mada"/>
              <a:cs typeface="Mada"/>
              <a:sym typeface="Mada"/>
            </a:endParaRPr>
          </a:p>
          <a:p>
            <a:pPr indent="0" lvl="0" marL="0" rtl="0" algn="ctr">
              <a:lnSpc>
                <a:spcPct val="115000"/>
              </a:lnSpc>
              <a:spcBef>
                <a:spcPts val="0"/>
              </a:spcBef>
              <a:spcAft>
                <a:spcPts val="0"/>
              </a:spcAft>
              <a:buNone/>
            </a:pPr>
            <a:r>
              <a:t/>
            </a:r>
            <a:endParaRPr b="1" sz="1100">
              <a:solidFill>
                <a:srgbClr val="000000"/>
              </a:solidFill>
              <a:latin typeface="Mada"/>
              <a:ea typeface="Mada"/>
              <a:cs typeface="Mada"/>
              <a:sym typeface="Mada"/>
            </a:endParaRPr>
          </a:p>
          <a:p>
            <a:pPr indent="0" lvl="0" marL="0" rtl="0" algn="ctr">
              <a:lnSpc>
                <a:spcPct val="115000"/>
              </a:lnSpc>
              <a:spcBef>
                <a:spcPts val="0"/>
              </a:spcBef>
              <a:spcAft>
                <a:spcPts val="0"/>
              </a:spcAft>
              <a:buNone/>
            </a:pPr>
            <a:r>
              <a:t/>
            </a:r>
            <a:endParaRPr b="1" sz="1100">
              <a:solidFill>
                <a:srgbClr val="000000"/>
              </a:solidFill>
              <a:latin typeface="Mada"/>
              <a:ea typeface="Mada"/>
              <a:cs typeface="Mada"/>
              <a:sym typeface="Mada"/>
            </a:endParaRPr>
          </a:p>
        </p:txBody>
      </p:sp>
      <p:cxnSp>
        <p:nvCxnSpPr>
          <p:cNvPr id="567" name="Google Shape;567;p26"/>
          <p:cNvCxnSpPr/>
          <p:nvPr/>
        </p:nvCxnSpPr>
        <p:spPr>
          <a:xfrm>
            <a:off x="203475" y="8595978"/>
            <a:ext cx="7140300" cy="0"/>
          </a:xfrm>
          <a:prstGeom prst="straightConnector1">
            <a:avLst/>
          </a:prstGeom>
          <a:noFill/>
          <a:ln cap="flat" cmpd="sng" w="114300">
            <a:solidFill>
              <a:schemeClr val="accent3"/>
            </a:solidFill>
            <a:prstDash val="solid"/>
            <a:round/>
            <a:headEnd len="med" w="med" type="none"/>
            <a:tailEnd len="med" w="med" type="none"/>
          </a:ln>
        </p:spPr>
      </p:cxnSp>
      <p:pic>
        <p:nvPicPr>
          <p:cNvPr id="568" name="Google Shape;568;p26"/>
          <p:cNvPicPr preferRelativeResize="0"/>
          <p:nvPr/>
        </p:nvPicPr>
        <p:blipFill>
          <a:blip r:embed="rId3">
            <a:alphaModFix/>
          </a:blip>
          <a:stretch>
            <a:fillRect/>
          </a:stretch>
        </p:blipFill>
        <p:spPr>
          <a:xfrm>
            <a:off x="693152" y="8267561"/>
            <a:ext cx="682450" cy="635825"/>
          </a:xfrm>
          <a:prstGeom prst="rect">
            <a:avLst/>
          </a:prstGeom>
          <a:noFill/>
          <a:ln cap="flat" cmpd="sng" w="19050">
            <a:solidFill>
              <a:schemeClr val="accent3"/>
            </a:solidFill>
            <a:prstDash val="solid"/>
            <a:round/>
            <a:headEnd len="sm" w="sm" type="none"/>
            <a:tailEnd len="sm" w="sm" type="none"/>
          </a:ln>
        </p:spPr>
      </p:pic>
      <p:pic>
        <p:nvPicPr>
          <p:cNvPr id="569" name="Google Shape;569;p26"/>
          <p:cNvPicPr preferRelativeResize="0"/>
          <p:nvPr/>
        </p:nvPicPr>
        <p:blipFill>
          <a:blip r:embed="rId4">
            <a:alphaModFix/>
          </a:blip>
          <a:stretch>
            <a:fillRect/>
          </a:stretch>
        </p:blipFill>
        <p:spPr>
          <a:xfrm>
            <a:off x="1695675" y="8267561"/>
            <a:ext cx="682462" cy="635825"/>
          </a:xfrm>
          <a:prstGeom prst="rect">
            <a:avLst/>
          </a:prstGeom>
          <a:noFill/>
          <a:ln cap="flat" cmpd="sng" w="19050">
            <a:solidFill>
              <a:schemeClr val="accent3"/>
            </a:solidFill>
            <a:prstDash val="solid"/>
            <a:round/>
            <a:headEnd len="sm" w="sm" type="none"/>
            <a:tailEnd len="sm" w="sm" type="none"/>
          </a:ln>
        </p:spPr>
      </p:pic>
      <p:pic>
        <p:nvPicPr>
          <p:cNvPr id="570" name="Google Shape;570;p26"/>
          <p:cNvPicPr preferRelativeResize="0"/>
          <p:nvPr/>
        </p:nvPicPr>
        <p:blipFill rotWithShape="1">
          <a:blip r:embed="rId5">
            <a:alphaModFix/>
          </a:blip>
          <a:srcRect b="32180" l="0" r="2324" t="0"/>
          <a:stretch/>
        </p:blipFill>
        <p:spPr>
          <a:xfrm>
            <a:off x="2672800" y="8267561"/>
            <a:ext cx="765075" cy="635825"/>
          </a:xfrm>
          <a:prstGeom prst="rect">
            <a:avLst/>
          </a:prstGeom>
          <a:noFill/>
          <a:ln cap="flat" cmpd="sng" w="19050">
            <a:solidFill>
              <a:schemeClr val="accent3"/>
            </a:solidFill>
            <a:prstDash val="solid"/>
            <a:round/>
            <a:headEnd len="sm" w="sm" type="none"/>
            <a:tailEnd len="sm" w="sm" type="none"/>
          </a:ln>
        </p:spPr>
      </p:pic>
      <p:pic>
        <p:nvPicPr>
          <p:cNvPr id="571" name="Google Shape;571;p26"/>
          <p:cNvPicPr preferRelativeResize="0"/>
          <p:nvPr/>
        </p:nvPicPr>
        <p:blipFill>
          <a:blip r:embed="rId6">
            <a:alphaModFix/>
          </a:blip>
          <a:stretch>
            <a:fillRect/>
          </a:stretch>
        </p:blipFill>
        <p:spPr>
          <a:xfrm>
            <a:off x="3749825" y="8267573"/>
            <a:ext cx="849546" cy="635824"/>
          </a:xfrm>
          <a:prstGeom prst="rect">
            <a:avLst/>
          </a:prstGeom>
          <a:noFill/>
          <a:ln cap="flat" cmpd="sng" w="19050">
            <a:solidFill>
              <a:schemeClr val="accent3"/>
            </a:solidFill>
            <a:prstDash val="solid"/>
            <a:round/>
            <a:headEnd len="sm" w="sm" type="none"/>
            <a:tailEnd len="sm" w="sm" type="none"/>
          </a:ln>
        </p:spPr>
      </p:pic>
      <p:pic>
        <p:nvPicPr>
          <p:cNvPr id="572" name="Google Shape;572;p26"/>
          <p:cNvPicPr preferRelativeResize="0"/>
          <p:nvPr/>
        </p:nvPicPr>
        <p:blipFill rotWithShape="1">
          <a:blip r:embed="rId7">
            <a:alphaModFix/>
          </a:blip>
          <a:srcRect b="26513" l="0" r="0" t="0"/>
          <a:stretch/>
        </p:blipFill>
        <p:spPr>
          <a:xfrm>
            <a:off x="4893162" y="8281861"/>
            <a:ext cx="718800" cy="607225"/>
          </a:xfrm>
          <a:prstGeom prst="rect">
            <a:avLst/>
          </a:prstGeom>
          <a:noFill/>
          <a:ln cap="flat" cmpd="sng" w="19050">
            <a:solidFill>
              <a:schemeClr val="accent3"/>
            </a:solidFill>
            <a:prstDash val="solid"/>
            <a:round/>
            <a:headEnd len="sm" w="sm" type="none"/>
            <a:tailEnd len="sm" w="sm" type="none"/>
          </a:ln>
        </p:spPr>
      </p:pic>
      <p:pic>
        <p:nvPicPr>
          <p:cNvPr id="573" name="Google Shape;573;p26"/>
          <p:cNvPicPr preferRelativeResize="0"/>
          <p:nvPr/>
        </p:nvPicPr>
        <p:blipFill>
          <a:blip r:embed="rId8">
            <a:alphaModFix/>
          </a:blip>
          <a:stretch>
            <a:fillRect/>
          </a:stretch>
        </p:blipFill>
        <p:spPr>
          <a:xfrm>
            <a:off x="5905750" y="8267561"/>
            <a:ext cx="896676" cy="635825"/>
          </a:xfrm>
          <a:prstGeom prst="rect">
            <a:avLst/>
          </a:prstGeom>
          <a:noFill/>
          <a:ln cap="flat" cmpd="sng" w="19050">
            <a:solidFill>
              <a:schemeClr val="accent3"/>
            </a:solidFill>
            <a:prstDash val="solid"/>
            <a:round/>
            <a:headEnd len="sm" w="sm" type="none"/>
            <a:tailEnd len="sm" w="sm" type="none"/>
          </a:ln>
        </p:spPr>
      </p:pic>
      <p:sp>
        <p:nvSpPr>
          <p:cNvPr id="574" name="Google Shape;574;p26"/>
          <p:cNvSpPr/>
          <p:nvPr/>
        </p:nvSpPr>
        <p:spPr>
          <a:xfrm>
            <a:off x="1738945" y="8281861"/>
            <a:ext cx="366000" cy="274800"/>
          </a:xfrm>
          <a:prstGeom prst="ellipse">
            <a:avLst/>
          </a:prstGeom>
          <a:solidFill>
            <a:srgbClr val="EEEEEE"/>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5" name="Google Shape;575;p26"/>
          <p:cNvSpPr/>
          <p:nvPr/>
        </p:nvSpPr>
        <p:spPr>
          <a:xfrm>
            <a:off x="5136228" y="8252386"/>
            <a:ext cx="307200" cy="230700"/>
          </a:xfrm>
          <a:prstGeom prst="ellipse">
            <a:avLst/>
          </a:prstGeom>
          <a:solidFill>
            <a:srgbClr val="EEEEEE"/>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6" name="Google Shape;576;p26"/>
          <p:cNvSpPr txBox="1"/>
          <p:nvPr/>
        </p:nvSpPr>
        <p:spPr>
          <a:xfrm>
            <a:off x="249050" y="3018825"/>
            <a:ext cx="6065700" cy="4122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Clr>
                <a:srgbClr val="000000"/>
              </a:buClr>
              <a:buSzPts val="2200"/>
              <a:buFont typeface="Mada"/>
              <a:buChar char="◄"/>
            </a:pPr>
            <a:r>
              <a:rPr b="1" lang="ar" sz="2200">
                <a:solidFill>
                  <a:srgbClr val="000000"/>
                </a:solidFill>
                <a:highlight>
                  <a:schemeClr val="accent4"/>
                </a:highlight>
                <a:latin typeface="Mada"/>
                <a:ea typeface="Mada"/>
                <a:cs typeface="Mada"/>
                <a:sym typeface="Mada"/>
              </a:rPr>
              <a:t>Cutaneous Leishmaniasis in Saudi Arabia</a:t>
            </a:r>
            <a:endParaRPr>
              <a:latin typeface="Mada"/>
              <a:ea typeface="Mada"/>
              <a:cs typeface="Mada"/>
              <a:sym typeface="Mada"/>
            </a:endParaRPr>
          </a:p>
        </p:txBody>
      </p:sp>
      <p:sp>
        <p:nvSpPr>
          <p:cNvPr id="577" name="Google Shape;577;p26"/>
          <p:cNvSpPr/>
          <p:nvPr/>
        </p:nvSpPr>
        <p:spPr>
          <a:xfrm>
            <a:off x="213750" y="3566775"/>
            <a:ext cx="7132500" cy="3828600"/>
          </a:xfrm>
          <a:prstGeom prst="snip1Rect">
            <a:avLst>
              <a:gd fmla="val 16667" name="adj"/>
            </a:avLst>
          </a:prstGeom>
          <a:noFill/>
          <a:ln cap="flat" cmpd="sng" w="28575">
            <a:solidFill>
              <a:schemeClr val="accent3"/>
            </a:solidFill>
            <a:prstDash val="lgDashDot"/>
            <a:round/>
            <a:headEnd len="sm" w="sm" type="none"/>
            <a:tailEnd len="sm" w="sm" type="none"/>
          </a:ln>
        </p:spPr>
        <p:txBody>
          <a:bodyPr anchorCtr="0" anchor="t" bIns="91425" lIns="91425" spcFirstLastPara="1" rIns="91425" wrap="square" tIns="91425">
            <a:noAutofit/>
          </a:bodyPr>
          <a:lstStyle/>
          <a:p>
            <a:pPr indent="0" lvl="0" marL="0" rtl="0" algn="l">
              <a:lnSpc>
                <a:spcPct val="115000"/>
              </a:lnSpc>
              <a:spcBef>
                <a:spcPts val="100"/>
              </a:spcBef>
              <a:spcAft>
                <a:spcPts val="100"/>
              </a:spcAft>
              <a:buNone/>
            </a:pPr>
            <a:r>
              <a:t/>
            </a:r>
            <a:endParaRPr/>
          </a:p>
        </p:txBody>
      </p:sp>
      <p:sp>
        <p:nvSpPr>
          <p:cNvPr id="578" name="Google Shape;578;p26"/>
          <p:cNvSpPr txBox="1"/>
          <p:nvPr/>
        </p:nvSpPr>
        <p:spPr>
          <a:xfrm>
            <a:off x="212975" y="3630525"/>
            <a:ext cx="7005300" cy="2281200"/>
          </a:xfrm>
          <a:prstGeom prst="rect">
            <a:avLst/>
          </a:prstGeom>
          <a:noFill/>
          <a:ln>
            <a:noFill/>
          </a:ln>
        </p:spPr>
        <p:txBody>
          <a:bodyPr anchorCtr="0" anchor="t" bIns="91425" lIns="91425" spcFirstLastPara="1" rIns="91425" wrap="square" tIns="91425">
            <a:spAutoFit/>
          </a:bodyPr>
          <a:lstStyle/>
          <a:p>
            <a:pPr indent="-304800" lvl="0" marL="457200" rtl="0" algn="l">
              <a:lnSpc>
                <a:spcPct val="115000"/>
              </a:lnSpc>
              <a:spcBef>
                <a:spcPts val="100"/>
              </a:spcBef>
              <a:spcAft>
                <a:spcPts val="0"/>
              </a:spcAft>
              <a:buClr>
                <a:schemeClr val="dk1"/>
              </a:buClr>
              <a:buSzPts val="1200"/>
              <a:buFont typeface="Mada"/>
              <a:buChar char="●"/>
            </a:pPr>
            <a:r>
              <a:rPr lang="ar" sz="1200">
                <a:solidFill>
                  <a:schemeClr val="dk1"/>
                </a:solidFill>
                <a:latin typeface="Mada"/>
                <a:ea typeface="Mada"/>
                <a:cs typeface="Mada"/>
                <a:sym typeface="Mada"/>
              </a:rPr>
              <a:t>The disease is endemic in many parts of KSA, with the majority of cases concentrated in                             six regions, including</a:t>
            </a:r>
            <a:r>
              <a:rPr b="1" lang="ar" sz="1200">
                <a:solidFill>
                  <a:schemeClr val="dk1"/>
                </a:solidFill>
                <a:latin typeface="Mada"/>
                <a:ea typeface="Mada"/>
                <a:cs typeface="Mada"/>
                <a:sym typeface="Mada"/>
              </a:rPr>
              <a:t> Al-Qaseem, Riyadh, Al-Hassa, Aseer, Ha’il,  and Al-Madinah.</a:t>
            </a:r>
            <a:endParaRPr b="1" sz="1200">
              <a:solidFill>
                <a:schemeClr val="dk1"/>
              </a:solidFill>
              <a:latin typeface="Mada"/>
              <a:ea typeface="Mada"/>
              <a:cs typeface="Mada"/>
              <a:sym typeface="Mada"/>
            </a:endParaRPr>
          </a:p>
          <a:p>
            <a:pPr indent="-304800" lvl="0" marL="457200" rtl="0" algn="l">
              <a:lnSpc>
                <a:spcPct val="115000"/>
              </a:lnSpc>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Leishmania major (L. major) and Leishmania tropica (L. tropica) are the main dermotropic species, and</a:t>
            </a:r>
            <a:r>
              <a:rPr b="1" lang="ar" sz="1200">
                <a:solidFill>
                  <a:schemeClr val="dk1"/>
                </a:solidFill>
                <a:latin typeface="Mada"/>
                <a:ea typeface="Mada"/>
                <a:cs typeface="Mada"/>
                <a:sym typeface="Mada"/>
              </a:rPr>
              <a:t> Phlebotomus papatasi</a:t>
            </a:r>
            <a:r>
              <a:rPr lang="ar" sz="1200">
                <a:solidFill>
                  <a:schemeClr val="dk1"/>
                </a:solidFill>
                <a:latin typeface="Mada"/>
                <a:ea typeface="Mada"/>
                <a:cs typeface="Mada"/>
                <a:sym typeface="Mada"/>
              </a:rPr>
              <a:t> (vector of L. major) and</a:t>
            </a:r>
            <a:r>
              <a:rPr b="1" lang="ar" sz="1200">
                <a:solidFill>
                  <a:schemeClr val="dk1"/>
                </a:solidFill>
                <a:latin typeface="Mada"/>
                <a:ea typeface="Mada"/>
                <a:cs typeface="Mada"/>
                <a:sym typeface="Mada"/>
              </a:rPr>
              <a:t>  Phlebotomus sergenti</a:t>
            </a:r>
            <a:r>
              <a:rPr lang="ar" sz="1200">
                <a:solidFill>
                  <a:schemeClr val="dk1"/>
                </a:solidFill>
                <a:latin typeface="Mada"/>
                <a:ea typeface="Mada"/>
                <a:cs typeface="Mada"/>
                <a:sym typeface="Mada"/>
              </a:rPr>
              <a:t> (vector of L. tropica) are the</a:t>
            </a:r>
            <a:r>
              <a:rPr b="1" lang="ar" sz="1200">
                <a:solidFill>
                  <a:schemeClr val="dk1"/>
                </a:solidFill>
                <a:latin typeface="Mada"/>
                <a:ea typeface="Mada"/>
                <a:cs typeface="Mada"/>
                <a:sym typeface="Mada"/>
              </a:rPr>
              <a:t> proved vectors</a:t>
            </a:r>
            <a:r>
              <a:rPr lang="ar" sz="1200">
                <a:solidFill>
                  <a:schemeClr val="dk1"/>
                </a:solidFill>
                <a:latin typeface="Mada"/>
                <a:ea typeface="Mada"/>
                <a:cs typeface="Mada"/>
                <a:sym typeface="Mada"/>
              </a:rPr>
              <a:t> of the disease.</a:t>
            </a:r>
            <a:endParaRPr sz="1200">
              <a:solidFill>
                <a:schemeClr val="dk1"/>
              </a:solidFill>
              <a:latin typeface="Mada"/>
              <a:ea typeface="Mada"/>
              <a:cs typeface="Mada"/>
              <a:sym typeface="Mada"/>
            </a:endParaRPr>
          </a:p>
          <a:p>
            <a:pPr indent="-304800" lvl="0" marL="457200" rtl="0" algn="l">
              <a:lnSpc>
                <a:spcPct val="115000"/>
              </a:lnSpc>
              <a:spcBef>
                <a:spcPts val="0"/>
              </a:spcBef>
              <a:spcAft>
                <a:spcPts val="0"/>
              </a:spcAft>
              <a:buClr>
                <a:schemeClr val="dk1"/>
              </a:buClr>
              <a:buSzPts val="1200"/>
              <a:buFont typeface="Mada"/>
              <a:buChar char="●"/>
            </a:pPr>
            <a:r>
              <a:rPr b="1" lang="ar" sz="1200">
                <a:solidFill>
                  <a:srgbClr val="CC0000"/>
                </a:solidFill>
                <a:latin typeface="Mada"/>
                <a:ea typeface="Mada"/>
                <a:cs typeface="Mada"/>
                <a:sym typeface="Mada"/>
              </a:rPr>
              <a:t>Psammomys obesus </a:t>
            </a:r>
            <a:r>
              <a:rPr lang="ar" sz="1200">
                <a:solidFill>
                  <a:srgbClr val="CC0000"/>
                </a:solidFill>
                <a:latin typeface="Mada"/>
                <a:ea typeface="Mada"/>
                <a:cs typeface="Mada"/>
                <a:sym typeface="Mada"/>
              </a:rPr>
              <a:t>and </a:t>
            </a:r>
            <a:r>
              <a:rPr b="1" lang="ar" sz="1200">
                <a:solidFill>
                  <a:srgbClr val="CC0000"/>
                </a:solidFill>
                <a:latin typeface="Mada"/>
                <a:ea typeface="Mada"/>
                <a:cs typeface="Mada"/>
                <a:sym typeface="Mada"/>
              </a:rPr>
              <a:t>Meriones libycus</a:t>
            </a:r>
            <a:r>
              <a:rPr lang="ar" sz="1200">
                <a:solidFill>
                  <a:schemeClr val="dk1"/>
                </a:solidFill>
                <a:latin typeface="Mada"/>
                <a:ea typeface="Mada"/>
                <a:cs typeface="Mada"/>
                <a:sym typeface="Mada"/>
              </a:rPr>
              <a:t> have been defined as the</a:t>
            </a:r>
            <a:r>
              <a:rPr b="1" lang="ar" sz="1200">
                <a:solidFill>
                  <a:srgbClr val="CC0000"/>
                </a:solidFill>
                <a:latin typeface="Mada"/>
                <a:ea typeface="Mada"/>
                <a:cs typeface="Mada"/>
                <a:sym typeface="Mada"/>
              </a:rPr>
              <a:t> principal reservoir</a:t>
            </a:r>
            <a:r>
              <a:rPr lang="ar" sz="1200">
                <a:solidFill>
                  <a:schemeClr val="dk1"/>
                </a:solidFill>
                <a:latin typeface="Mada"/>
                <a:ea typeface="Mada"/>
                <a:cs typeface="Mada"/>
                <a:sym typeface="Mada"/>
              </a:rPr>
              <a:t> hosts of zoonotic </a:t>
            </a:r>
            <a:r>
              <a:rPr lang="ar" sz="1200">
                <a:solidFill>
                  <a:schemeClr val="dk1"/>
                </a:solidFill>
                <a:latin typeface="Mada"/>
                <a:ea typeface="Mada"/>
                <a:cs typeface="Mada"/>
                <a:sym typeface="Mada"/>
              </a:rPr>
              <a:t>Cutaneous Leishmaniasis </a:t>
            </a:r>
            <a:r>
              <a:rPr lang="ar" sz="1200">
                <a:solidFill>
                  <a:schemeClr val="dk1"/>
                </a:solidFill>
                <a:latin typeface="Mada"/>
                <a:ea typeface="Mada"/>
                <a:cs typeface="Mada"/>
                <a:sym typeface="Mada"/>
              </a:rPr>
              <a:t>in Al-Hassa oasis, Al-Madinah, and Al-Qaseem provinces.</a:t>
            </a:r>
            <a:endParaRPr sz="1200">
              <a:solidFill>
                <a:schemeClr val="dk1"/>
              </a:solidFill>
              <a:latin typeface="Mada"/>
              <a:ea typeface="Mada"/>
              <a:cs typeface="Mada"/>
              <a:sym typeface="Mada"/>
            </a:endParaRPr>
          </a:p>
          <a:p>
            <a:pPr indent="-304800" lvl="0" marL="457200" rtl="0" algn="l">
              <a:lnSpc>
                <a:spcPct val="115000"/>
              </a:lnSpc>
              <a:spcBef>
                <a:spcPts val="0"/>
              </a:spcBef>
              <a:spcAft>
                <a:spcPts val="0"/>
              </a:spcAft>
              <a:buClr>
                <a:schemeClr val="dk1"/>
              </a:buClr>
              <a:buSzPts val="1200"/>
              <a:buFont typeface="Mada"/>
              <a:buChar char="●"/>
            </a:pPr>
            <a:r>
              <a:rPr b="1" lang="ar" sz="1200">
                <a:solidFill>
                  <a:schemeClr val="dk1"/>
                </a:solidFill>
                <a:latin typeface="Mada"/>
                <a:ea typeface="Mada"/>
                <a:cs typeface="Mada"/>
                <a:sym typeface="Mada"/>
              </a:rPr>
              <a:t>Clinically</a:t>
            </a:r>
            <a:r>
              <a:rPr lang="ar" sz="1200">
                <a:solidFill>
                  <a:schemeClr val="dk1"/>
                </a:solidFill>
                <a:latin typeface="Mada"/>
                <a:ea typeface="Mada"/>
                <a:cs typeface="Mada"/>
                <a:sym typeface="Mada"/>
              </a:rPr>
              <a:t>, males are affected more than females, and there is no variation between the Saudis and expatriates in terms of number of reported cases, but the disease tends to run a more severe course among non-Saudis.</a:t>
            </a:r>
            <a:endParaRPr>
              <a:solidFill>
                <a:schemeClr val="dk1"/>
              </a:solidFill>
            </a:endParaRPr>
          </a:p>
        </p:txBody>
      </p:sp>
      <p:pic>
        <p:nvPicPr>
          <p:cNvPr id="579" name="Google Shape;579;p26"/>
          <p:cNvPicPr preferRelativeResize="0"/>
          <p:nvPr/>
        </p:nvPicPr>
        <p:blipFill>
          <a:blip r:embed="rId9">
            <a:alphaModFix/>
          </a:blip>
          <a:stretch>
            <a:fillRect/>
          </a:stretch>
        </p:blipFill>
        <p:spPr>
          <a:xfrm>
            <a:off x="840050" y="6084298"/>
            <a:ext cx="1265525" cy="850300"/>
          </a:xfrm>
          <a:prstGeom prst="rect">
            <a:avLst/>
          </a:prstGeom>
          <a:noFill/>
          <a:ln cap="flat" cmpd="sng" w="9525">
            <a:solidFill>
              <a:srgbClr val="674EA7"/>
            </a:solidFill>
            <a:prstDash val="solid"/>
            <a:round/>
            <a:headEnd len="sm" w="sm" type="none"/>
            <a:tailEnd len="sm" w="sm" type="none"/>
          </a:ln>
        </p:spPr>
      </p:pic>
      <p:pic>
        <p:nvPicPr>
          <p:cNvPr id="580" name="Google Shape;580;p26"/>
          <p:cNvPicPr preferRelativeResize="0"/>
          <p:nvPr/>
        </p:nvPicPr>
        <p:blipFill>
          <a:blip r:embed="rId10">
            <a:alphaModFix/>
          </a:blip>
          <a:stretch>
            <a:fillRect/>
          </a:stretch>
        </p:blipFill>
        <p:spPr>
          <a:xfrm>
            <a:off x="3026350" y="6124125"/>
            <a:ext cx="1265525" cy="850300"/>
          </a:xfrm>
          <a:prstGeom prst="rect">
            <a:avLst/>
          </a:prstGeom>
          <a:noFill/>
          <a:ln cap="flat" cmpd="sng" w="9525">
            <a:solidFill>
              <a:srgbClr val="674EA7"/>
            </a:solidFill>
            <a:prstDash val="solid"/>
            <a:round/>
            <a:headEnd len="sm" w="sm" type="none"/>
            <a:tailEnd len="sm" w="sm" type="none"/>
          </a:ln>
        </p:spPr>
      </p:pic>
      <p:pic>
        <p:nvPicPr>
          <p:cNvPr id="581" name="Google Shape;581;p26"/>
          <p:cNvPicPr preferRelativeResize="0"/>
          <p:nvPr/>
        </p:nvPicPr>
        <p:blipFill>
          <a:blip r:embed="rId11">
            <a:alphaModFix/>
          </a:blip>
          <a:stretch>
            <a:fillRect/>
          </a:stretch>
        </p:blipFill>
        <p:spPr>
          <a:xfrm>
            <a:off x="5257050" y="6113850"/>
            <a:ext cx="1265524" cy="850300"/>
          </a:xfrm>
          <a:prstGeom prst="rect">
            <a:avLst/>
          </a:prstGeom>
          <a:noFill/>
          <a:ln cap="flat" cmpd="sng" w="9525">
            <a:solidFill>
              <a:srgbClr val="674EA7"/>
            </a:solidFill>
            <a:prstDash val="solid"/>
            <a:round/>
            <a:headEnd len="sm" w="sm" type="none"/>
            <a:tailEnd len="sm" w="sm" type="none"/>
          </a:ln>
        </p:spPr>
      </p:pic>
      <p:sp>
        <p:nvSpPr>
          <p:cNvPr id="582" name="Google Shape;582;p26"/>
          <p:cNvSpPr txBox="1"/>
          <p:nvPr/>
        </p:nvSpPr>
        <p:spPr>
          <a:xfrm>
            <a:off x="2517800" y="6879583"/>
            <a:ext cx="2242800" cy="369300"/>
          </a:xfrm>
          <a:prstGeom prst="rect">
            <a:avLst/>
          </a:prstGeom>
          <a:noFill/>
          <a:ln>
            <a:noFill/>
          </a:ln>
        </p:spPr>
        <p:txBody>
          <a:bodyPr anchorCtr="0" anchor="t" bIns="91425" lIns="91425" spcFirstLastPara="1" rIns="91425" wrap="square" tIns="91425">
            <a:spAutoFit/>
          </a:bodyPr>
          <a:lstStyle/>
          <a:p>
            <a:pPr indent="0" lvl="0" marL="0" rtl="0" algn="ctr">
              <a:lnSpc>
                <a:spcPct val="90000"/>
              </a:lnSpc>
              <a:spcBef>
                <a:spcPts val="100"/>
              </a:spcBef>
              <a:spcAft>
                <a:spcPts val="100"/>
              </a:spcAft>
              <a:buNone/>
            </a:pPr>
            <a:r>
              <a:rPr b="1" lang="ar" sz="1200">
                <a:solidFill>
                  <a:schemeClr val="accent1"/>
                </a:solidFill>
                <a:latin typeface="Mada"/>
                <a:ea typeface="Mada"/>
                <a:cs typeface="Mada"/>
                <a:sym typeface="Mada"/>
              </a:rPr>
              <a:t>Psammomys obesus</a:t>
            </a:r>
            <a:endParaRPr b="1" sz="1200">
              <a:solidFill>
                <a:schemeClr val="accent1"/>
              </a:solidFill>
              <a:latin typeface="Mada"/>
              <a:ea typeface="Mada"/>
              <a:cs typeface="Mada"/>
              <a:sym typeface="Mada"/>
            </a:endParaRPr>
          </a:p>
        </p:txBody>
      </p:sp>
      <p:sp>
        <p:nvSpPr>
          <p:cNvPr id="583" name="Google Shape;583;p26"/>
          <p:cNvSpPr txBox="1"/>
          <p:nvPr/>
        </p:nvSpPr>
        <p:spPr>
          <a:xfrm>
            <a:off x="351413" y="6879570"/>
            <a:ext cx="2242800" cy="369300"/>
          </a:xfrm>
          <a:prstGeom prst="rect">
            <a:avLst/>
          </a:prstGeom>
          <a:noFill/>
          <a:ln>
            <a:noFill/>
          </a:ln>
        </p:spPr>
        <p:txBody>
          <a:bodyPr anchorCtr="0" anchor="t" bIns="91425" lIns="91425" spcFirstLastPara="1" rIns="91425" wrap="square" tIns="91425">
            <a:spAutoFit/>
          </a:bodyPr>
          <a:lstStyle/>
          <a:p>
            <a:pPr indent="0" lvl="0" marL="0" rtl="0" algn="ctr">
              <a:lnSpc>
                <a:spcPct val="90000"/>
              </a:lnSpc>
              <a:spcBef>
                <a:spcPts val="100"/>
              </a:spcBef>
              <a:spcAft>
                <a:spcPts val="100"/>
              </a:spcAft>
              <a:buNone/>
            </a:pPr>
            <a:r>
              <a:rPr b="1" lang="ar" sz="1200">
                <a:solidFill>
                  <a:schemeClr val="accent1"/>
                </a:solidFill>
                <a:latin typeface="Mada"/>
                <a:ea typeface="Mada"/>
                <a:cs typeface="Mada"/>
                <a:sym typeface="Mada"/>
              </a:rPr>
              <a:t>Phlebotomus papatasi</a:t>
            </a:r>
            <a:endParaRPr b="1" sz="1200">
              <a:solidFill>
                <a:schemeClr val="accent1"/>
              </a:solidFill>
              <a:latin typeface="Mada"/>
              <a:ea typeface="Mada"/>
              <a:cs typeface="Mada"/>
              <a:sym typeface="Mada"/>
            </a:endParaRPr>
          </a:p>
        </p:txBody>
      </p:sp>
      <p:sp>
        <p:nvSpPr>
          <p:cNvPr id="584" name="Google Shape;584;p26"/>
          <p:cNvSpPr txBox="1"/>
          <p:nvPr/>
        </p:nvSpPr>
        <p:spPr>
          <a:xfrm>
            <a:off x="4768400" y="6879578"/>
            <a:ext cx="2242800" cy="369300"/>
          </a:xfrm>
          <a:prstGeom prst="rect">
            <a:avLst/>
          </a:prstGeom>
          <a:noFill/>
          <a:ln>
            <a:noFill/>
          </a:ln>
        </p:spPr>
        <p:txBody>
          <a:bodyPr anchorCtr="0" anchor="t" bIns="91425" lIns="91425" spcFirstLastPara="1" rIns="91425" wrap="square" tIns="91425">
            <a:spAutoFit/>
          </a:bodyPr>
          <a:lstStyle/>
          <a:p>
            <a:pPr indent="0" lvl="0" marL="0" rtl="0" algn="ctr">
              <a:lnSpc>
                <a:spcPct val="90000"/>
              </a:lnSpc>
              <a:spcBef>
                <a:spcPts val="100"/>
              </a:spcBef>
              <a:spcAft>
                <a:spcPts val="100"/>
              </a:spcAft>
              <a:buNone/>
            </a:pPr>
            <a:r>
              <a:rPr b="1" lang="ar" sz="1200">
                <a:solidFill>
                  <a:schemeClr val="accent1"/>
                </a:solidFill>
                <a:latin typeface="Mada"/>
                <a:ea typeface="Mada"/>
                <a:cs typeface="Mada"/>
                <a:sym typeface="Mada"/>
              </a:rPr>
              <a:t>Meriones libycus</a:t>
            </a:r>
            <a:endParaRPr b="1" sz="1200">
              <a:solidFill>
                <a:schemeClr val="accent1"/>
              </a:solidFill>
              <a:latin typeface="Mada"/>
              <a:ea typeface="Mada"/>
              <a:cs typeface="Mada"/>
              <a:sym typeface="Mada"/>
            </a:endParaRPr>
          </a:p>
        </p:txBody>
      </p:sp>
      <p:cxnSp>
        <p:nvCxnSpPr>
          <p:cNvPr id="585" name="Google Shape;585;p26"/>
          <p:cNvCxnSpPr/>
          <p:nvPr/>
        </p:nvCxnSpPr>
        <p:spPr>
          <a:xfrm rot="10800000">
            <a:off x="-26400" y="9698375"/>
            <a:ext cx="7612800" cy="0"/>
          </a:xfrm>
          <a:prstGeom prst="straightConnector1">
            <a:avLst/>
          </a:prstGeom>
          <a:noFill/>
          <a:ln cap="flat" cmpd="sng" w="28575">
            <a:solidFill>
              <a:schemeClr val="accent3"/>
            </a:solidFill>
            <a:prstDash val="dot"/>
            <a:round/>
            <a:headEnd len="med" w="med" type="none"/>
            <a:tailEnd len="med" w="med" type="none"/>
          </a:ln>
        </p:spPr>
      </p:cxnSp>
      <p:pic>
        <p:nvPicPr>
          <p:cNvPr id="586" name="Google Shape;586;p26"/>
          <p:cNvPicPr preferRelativeResize="0"/>
          <p:nvPr/>
        </p:nvPicPr>
        <p:blipFill>
          <a:blip r:embed="rId12">
            <a:alphaModFix/>
          </a:blip>
          <a:stretch>
            <a:fillRect/>
          </a:stretch>
        </p:blipFill>
        <p:spPr>
          <a:xfrm>
            <a:off x="6011999" y="1334350"/>
            <a:ext cx="1452877" cy="683849"/>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0" name="Shape 590"/>
        <p:cNvGrpSpPr/>
        <p:nvPr/>
      </p:nvGrpSpPr>
      <p:grpSpPr>
        <a:xfrm>
          <a:off x="0" y="0"/>
          <a:ext cx="0" cy="0"/>
          <a:chOff x="0" y="0"/>
          <a:chExt cx="0" cy="0"/>
        </a:xfrm>
      </p:grpSpPr>
      <p:sp>
        <p:nvSpPr>
          <p:cNvPr id="591" name="Google Shape;591;p27"/>
          <p:cNvSpPr txBox="1"/>
          <p:nvPr>
            <p:ph idx="2" type="sldNum"/>
          </p:nvPr>
        </p:nvSpPr>
        <p:spPr>
          <a:xfrm>
            <a:off x="7106400" y="2"/>
            <a:ext cx="453600" cy="562200"/>
          </a:xfrm>
          <a:prstGeom prst="rect">
            <a:avLst/>
          </a:prstGeom>
        </p:spPr>
        <p:txBody>
          <a:bodyPr anchorCtr="0" anchor="ctr" bIns="111700" lIns="111700" spcFirstLastPara="1" rIns="111700" wrap="square" tIns="111700">
            <a:noAutofit/>
          </a:bodyPr>
          <a:lstStyle/>
          <a:p>
            <a:pPr indent="0" lvl="0" marL="0" rtl="0" algn="r">
              <a:spcBef>
                <a:spcPts val="0"/>
              </a:spcBef>
              <a:spcAft>
                <a:spcPts val="0"/>
              </a:spcAft>
              <a:buNone/>
            </a:pPr>
            <a:fld id="{00000000-1234-1234-1234-123412341234}" type="slidenum">
              <a:rPr lang="ar"/>
              <a:t>‹#›</a:t>
            </a:fld>
            <a:endParaRPr/>
          </a:p>
        </p:txBody>
      </p:sp>
      <p:cxnSp>
        <p:nvCxnSpPr>
          <p:cNvPr id="592" name="Google Shape;592;p27"/>
          <p:cNvCxnSpPr/>
          <p:nvPr/>
        </p:nvCxnSpPr>
        <p:spPr>
          <a:xfrm flipH="1" rot="10800000">
            <a:off x="1355300" y="588250"/>
            <a:ext cx="4827000" cy="12000"/>
          </a:xfrm>
          <a:prstGeom prst="straightConnector1">
            <a:avLst/>
          </a:prstGeom>
          <a:noFill/>
          <a:ln cap="flat" cmpd="sng" w="38100">
            <a:solidFill>
              <a:schemeClr val="accent1"/>
            </a:solidFill>
            <a:prstDash val="solid"/>
            <a:round/>
            <a:headEnd len="med" w="med" type="diamond"/>
            <a:tailEnd len="med" w="med" type="diamond"/>
          </a:ln>
        </p:spPr>
      </p:cxnSp>
      <p:sp>
        <p:nvSpPr>
          <p:cNvPr id="593" name="Google Shape;593;p27"/>
          <p:cNvSpPr txBox="1"/>
          <p:nvPr/>
        </p:nvSpPr>
        <p:spPr>
          <a:xfrm>
            <a:off x="974300" y="0"/>
            <a:ext cx="5751000" cy="412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sz="2600">
                <a:latin typeface="Mada"/>
                <a:ea typeface="Mada"/>
                <a:cs typeface="Mada"/>
                <a:sym typeface="Mada"/>
              </a:rPr>
              <a:t>Cutaneous Leishmaniasis</a:t>
            </a:r>
            <a:endParaRPr b="1" sz="2600">
              <a:latin typeface="Mada"/>
              <a:ea typeface="Mada"/>
              <a:cs typeface="Mada"/>
              <a:sym typeface="Mada"/>
            </a:endParaRPr>
          </a:p>
        </p:txBody>
      </p:sp>
      <p:graphicFrame>
        <p:nvGraphicFramePr>
          <p:cNvPr id="594" name="Google Shape;594;p27"/>
          <p:cNvGraphicFramePr/>
          <p:nvPr/>
        </p:nvGraphicFramePr>
        <p:xfrm>
          <a:off x="317913" y="1512056"/>
          <a:ext cx="3000000" cy="3000000"/>
        </p:xfrm>
        <a:graphic>
          <a:graphicData uri="http://schemas.openxmlformats.org/drawingml/2006/table">
            <a:tbl>
              <a:tblPr>
                <a:noFill/>
                <a:tableStyleId>{60ABF50E-62AB-450F-9392-1785013A57F9}</a:tableStyleId>
              </a:tblPr>
              <a:tblGrid>
                <a:gridCol w="1455250"/>
                <a:gridCol w="5468925"/>
              </a:tblGrid>
              <a:tr h="426700">
                <a:tc gridSpan="2">
                  <a:txBody>
                    <a:bodyPr/>
                    <a:lstStyle/>
                    <a:p>
                      <a:pPr indent="0" lvl="0" marL="0" rtl="0" algn="l">
                        <a:spcBef>
                          <a:spcPts val="0"/>
                        </a:spcBef>
                        <a:spcAft>
                          <a:spcPts val="0"/>
                        </a:spcAft>
                        <a:buNone/>
                      </a:pPr>
                      <a:r>
                        <a:rPr b="1" lang="ar" sz="1200">
                          <a:solidFill>
                            <a:srgbClr val="FFFFFF"/>
                          </a:solidFill>
                          <a:latin typeface="Mada"/>
                          <a:ea typeface="Mada"/>
                          <a:cs typeface="Mada"/>
                          <a:sym typeface="Mada"/>
                        </a:rPr>
                        <a:t>Definitive diagnosis requires demonstration of the parasite in a clinical specimen (usually skin) by:</a:t>
                      </a:r>
                      <a:endParaRPr b="1" sz="1200">
                        <a:solidFill>
                          <a:srgbClr val="FFFFFF"/>
                        </a:solidFill>
                        <a:latin typeface="Mada"/>
                        <a:ea typeface="Mada"/>
                        <a:cs typeface="Mada"/>
                        <a:sym typeface="Mada"/>
                      </a:endParaRPr>
                    </a:p>
                  </a:txBody>
                  <a:tcPr marT="91425" marB="91425" marR="91425" marL="91425" anchor="ctr">
                    <a:lnL cap="flat" cmpd="sng" w="9525">
                      <a:solidFill>
                        <a:srgbClr val="351C75"/>
                      </a:solidFill>
                      <a:prstDash val="solid"/>
                      <a:round/>
                      <a:headEnd len="sm" w="sm" type="none"/>
                      <a:tailEnd len="sm" w="sm" type="none"/>
                    </a:lnL>
                    <a:lnR cap="flat" cmpd="sng" w="9525">
                      <a:solidFill>
                        <a:srgbClr val="351C75"/>
                      </a:solidFill>
                      <a:prstDash val="solid"/>
                      <a:round/>
                      <a:headEnd len="sm" w="sm" type="none"/>
                      <a:tailEnd len="sm" w="sm" type="none"/>
                    </a:lnR>
                    <a:lnT cap="flat" cmpd="sng" w="9525">
                      <a:solidFill>
                        <a:srgbClr val="351C75"/>
                      </a:solidFill>
                      <a:prstDash val="solid"/>
                      <a:round/>
                      <a:headEnd len="sm" w="sm" type="none"/>
                      <a:tailEnd len="sm" w="sm" type="none"/>
                    </a:lnT>
                    <a:lnB cap="flat" cmpd="sng" w="9525">
                      <a:solidFill>
                        <a:srgbClr val="351C75"/>
                      </a:solidFill>
                      <a:prstDash val="solid"/>
                      <a:round/>
                      <a:headEnd len="sm" w="sm" type="none"/>
                      <a:tailEnd len="sm" w="sm" type="none"/>
                    </a:lnB>
                    <a:solidFill>
                      <a:srgbClr val="351C75"/>
                    </a:solidFill>
                  </a:tcPr>
                </a:tc>
                <a:tc hMerge="1"/>
              </a:tr>
              <a:tr h="579075">
                <a:tc>
                  <a:txBody>
                    <a:bodyPr/>
                    <a:lstStyle/>
                    <a:p>
                      <a:pPr indent="0" lvl="0" marL="0" rtl="0" algn="ctr">
                        <a:spcBef>
                          <a:spcPts val="0"/>
                        </a:spcBef>
                        <a:spcAft>
                          <a:spcPts val="0"/>
                        </a:spcAft>
                        <a:buNone/>
                      </a:pPr>
                      <a:r>
                        <a:rPr b="1" lang="ar">
                          <a:solidFill>
                            <a:srgbClr val="351C75"/>
                          </a:solidFill>
                          <a:latin typeface="Mada"/>
                          <a:ea typeface="Mada"/>
                          <a:cs typeface="Mada"/>
                          <a:sym typeface="Mada"/>
                        </a:rPr>
                        <a:t>Histopathology</a:t>
                      </a:r>
                      <a:endParaRPr b="1">
                        <a:solidFill>
                          <a:srgbClr val="351C75"/>
                        </a:solidFill>
                        <a:latin typeface="Mada"/>
                        <a:ea typeface="Mada"/>
                        <a:cs typeface="Mada"/>
                        <a:sym typeface="Mada"/>
                      </a:endParaRPr>
                    </a:p>
                  </a:txBody>
                  <a:tcPr marT="91425" marB="91425" marR="91425" marL="91425" anchor="ctr">
                    <a:lnL cap="flat" cmpd="sng" w="9525">
                      <a:solidFill>
                        <a:srgbClr val="351C75"/>
                      </a:solidFill>
                      <a:prstDash val="solid"/>
                      <a:round/>
                      <a:headEnd len="sm" w="sm" type="none"/>
                      <a:tailEnd len="sm" w="sm" type="none"/>
                    </a:lnL>
                    <a:lnR cap="flat" cmpd="sng" w="9525">
                      <a:solidFill>
                        <a:srgbClr val="351C75"/>
                      </a:solidFill>
                      <a:prstDash val="solid"/>
                      <a:round/>
                      <a:headEnd len="sm" w="sm" type="none"/>
                      <a:tailEnd len="sm" w="sm" type="none"/>
                    </a:lnR>
                    <a:lnT cap="flat" cmpd="sng" w="9525">
                      <a:solidFill>
                        <a:srgbClr val="351C75"/>
                      </a:solidFill>
                      <a:prstDash val="solid"/>
                      <a:round/>
                      <a:headEnd len="sm" w="sm" type="none"/>
                      <a:tailEnd len="sm" w="sm" type="none"/>
                    </a:lnT>
                    <a:lnB cap="flat" cmpd="sng" w="9525">
                      <a:solidFill>
                        <a:srgbClr val="351C75"/>
                      </a:solidFill>
                      <a:prstDash val="solid"/>
                      <a:round/>
                      <a:headEnd len="sm" w="sm" type="none"/>
                      <a:tailEnd len="sm" w="sm" type="none"/>
                    </a:lnB>
                    <a:solidFill>
                      <a:srgbClr val="D9D2E9"/>
                    </a:solidFill>
                  </a:tcPr>
                </a:tc>
                <a:tc>
                  <a:txBody>
                    <a:bodyPr/>
                    <a:lstStyle/>
                    <a:p>
                      <a:pPr indent="0" lvl="0" marL="0" rtl="0" algn="l">
                        <a:lnSpc>
                          <a:spcPct val="90000"/>
                        </a:lnSpc>
                        <a:spcBef>
                          <a:spcPts val="100"/>
                        </a:spcBef>
                        <a:spcAft>
                          <a:spcPts val="0"/>
                        </a:spcAft>
                        <a:buNone/>
                      </a:pPr>
                      <a:r>
                        <a:t/>
                      </a:r>
                      <a:endParaRPr sz="1200">
                        <a:solidFill>
                          <a:schemeClr val="dk1"/>
                        </a:solidFill>
                        <a:latin typeface="Mada"/>
                        <a:ea typeface="Mada"/>
                        <a:cs typeface="Mada"/>
                        <a:sym typeface="Mada"/>
                      </a:endParaRPr>
                    </a:p>
                    <a:p>
                      <a:pPr indent="0" lvl="0" marL="0" rtl="0" algn="l">
                        <a:lnSpc>
                          <a:spcPct val="90000"/>
                        </a:lnSpc>
                        <a:spcBef>
                          <a:spcPts val="100"/>
                        </a:spcBef>
                        <a:spcAft>
                          <a:spcPts val="0"/>
                        </a:spcAft>
                        <a:buNone/>
                      </a:pPr>
                      <a:r>
                        <a:t/>
                      </a:r>
                      <a:endParaRPr sz="1200">
                        <a:solidFill>
                          <a:schemeClr val="dk1"/>
                        </a:solidFill>
                        <a:latin typeface="Mada"/>
                        <a:ea typeface="Mada"/>
                        <a:cs typeface="Mada"/>
                        <a:sym typeface="Mada"/>
                      </a:endParaRPr>
                    </a:p>
                    <a:p>
                      <a:pPr indent="0" lvl="0" marL="0" rtl="0" algn="l">
                        <a:lnSpc>
                          <a:spcPct val="90000"/>
                        </a:lnSpc>
                        <a:spcBef>
                          <a:spcPts val="100"/>
                        </a:spcBef>
                        <a:spcAft>
                          <a:spcPts val="0"/>
                        </a:spcAft>
                        <a:buNone/>
                      </a:pPr>
                      <a:r>
                        <a:t/>
                      </a:r>
                      <a:endParaRPr sz="1200">
                        <a:solidFill>
                          <a:schemeClr val="dk1"/>
                        </a:solidFill>
                        <a:latin typeface="Mada"/>
                        <a:ea typeface="Mada"/>
                        <a:cs typeface="Mada"/>
                        <a:sym typeface="Mada"/>
                      </a:endParaRPr>
                    </a:p>
                    <a:p>
                      <a:pPr indent="0" lvl="0" marL="0" rtl="0" algn="l">
                        <a:lnSpc>
                          <a:spcPct val="90000"/>
                        </a:lnSpc>
                        <a:spcBef>
                          <a:spcPts val="100"/>
                        </a:spcBef>
                        <a:spcAft>
                          <a:spcPts val="100"/>
                        </a:spcAft>
                        <a:buNone/>
                      </a:pPr>
                      <a:r>
                        <a:t/>
                      </a:r>
                      <a:endParaRPr sz="1200">
                        <a:solidFill>
                          <a:schemeClr val="dk1"/>
                        </a:solidFill>
                        <a:latin typeface="Mada"/>
                        <a:ea typeface="Mada"/>
                        <a:cs typeface="Mada"/>
                        <a:sym typeface="Mada"/>
                      </a:endParaRPr>
                    </a:p>
                  </a:txBody>
                  <a:tcPr marT="91425" marB="91425" marR="91425" marL="91425">
                    <a:lnL cap="flat" cmpd="sng" w="9525">
                      <a:solidFill>
                        <a:srgbClr val="351C75"/>
                      </a:solidFill>
                      <a:prstDash val="solid"/>
                      <a:round/>
                      <a:headEnd len="sm" w="sm" type="none"/>
                      <a:tailEnd len="sm" w="sm" type="none"/>
                    </a:lnL>
                    <a:lnR cap="flat" cmpd="sng" w="9525">
                      <a:solidFill>
                        <a:srgbClr val="351C75"/>
                      </a:solidFill>
                      <a:prstDash val="solid"/>
                      <a:round/>
                      <a:headEnd len="sm" w="sm" type="none"/>
                      <a:tailEnd len="sm" w="sm" type="none"/>
                    </a:lnR>
                    <a:lnT cap="flat" cmpd="sng" w="9525">
                      <a:solidFill>
                        <a:srgbClr val="351C75"/>
                      </a:solidFill>
                      <a:prstDash val="solid"/>
                      <a:round/>
                      <a:headEnd len="sm" w="sm" type="none"/>
                      <a:tailEnd len="sm" w="sm" type="none"/>
                    </a:lnT>
                    <a:lnB cap="flat" cmpd="sng" w="9525">
                      <a:solidFill>
                        <a:srgbClr val="351C75"/>
                      </a:solidFill>
                      <a:prstDash val="solid"/>
                      <a:round/>
                      <a:headEnd len="sm" w="sm" type="none"/>
                      <a:tailEnd len="sm" w="sm" type="none"/>
                    </a:lnB>
                  </a:tcPr>
                </a:tc>
              </a:tr>
              <a:tr h="579075">
                <a:tc>
                  <a:txBody>
                    <a:bodyPr/>
                    <a:lstStyle/>
                    <a:p>
                      <a:pPr indent="0" lvl="0" marL="0" rtl="0" algn="ctr">
                        <a:lnSpc>
                          <a:spcPct val="90000"/>
                        </a:lnSpc>
                        <a:spcBef>
                          <a:spcPts val="100"/>
                        </a:spcBef>
                        <a:spcAft>
                          <a:spcPts val="100"/>
                        </a:spcAft>
                        <a:buNone/>
                      </a:pPr>
                      <a:r>
                        <a:rPr b="1" lang="ar">
                          <a:solidFill>
                            <a:srgbClr val="351C75"/>
                          </a:solidFill>
                          <a:latin typeface="Mada"/>
                          <a:ea typeface="Mada"/>
                          <a:cs typeface="Mada"/>
                          <a:sym typeface="Mada"/>
                        </a:rPr>
                        <a:t>Culture</a:t>
                      </a:r>
                      <a:endParaRPr b="1">
                        <a:solidFill>
                          <a:srgbClr val="351C75"/>
                        </a:solidFill>
                        <a:latin typeface="Mada"/>
                        <a:ea typeface="Mada"/>
                        <a:cs typeface="Mada"/>
                        <a:sym typeface="Mada"/>
                      </a:endParaRPr>
                    </a:p>
                  </a:txBody>
                  <a:tcPr marT="91425" marB="91425" marR="91425" marL="91425" anchor="ctr">
                    <a:lnL cap="flat" cmpd="sng" w="9525">
                      <a:solidFill>
                        <a:srgbClr val="351C75"/>
                      </a:solidFill>
                      <a:prstDash val="solid"/>
                      <a:round/>
                      <a:headEnd len="sm" w="sm" type="none"/>
                      <a:tailEnd len="sm" w="sm" type="none"/>
                    </a:lnL>
                    <a:lnR cap="flat" cmpd="sng" w="9525">
                      <a:solidFill>
                        <a:srgbClr val="351C75"/>
                      </a:solidFill>
                      <a:prstDash val="solid"/>
                      <a:round/>
                      <a:headEnd len="sm" w="sm" type="none"/>
                      <a:tailEnd len="sm" w="sm" type="none"/>
                    </a:lnR>
                    <a:lnT cap="flat" cmpd="sng" w="9525">
                      <a:solidFill>
                        <a:srgbClr val="351C75"/>
                      </a:solidFill>
                      <a:prstDash val="solid"/>
                      <a:round/>
                      <a:headEnd len="sm" w="sm" type="none"/>
                      <a:tailEnd len="sm" w="sm" type="none"/>
                    </a:lnT>
                    <a:lnB cap="flat" cmpd="sng" w="9525">
                      <a:solidFill>
                        <a:srgbClr val="351C75"/>
                      </a:solidFill>
                      <a:prstDash val="solid"/>
                      <a:round/>
                      <a:headEnd len="sm" w="sm" type="none"/>
                      <a:tailEnd len="sm" w="sm" type="none"/>
                    </a:lnB>
                    <a:solidFill>
                      <a:srgbClr val="D9D2E9"/>
                    </a:solidFill>
                  </a:tcPr>
                </a:tc>
                <a:tc>
                  <a:txBody>
                    <a:bodyPr/>
                    <a:lstStyle/>
                    <a:p>
                      <a:pPr indent="0" lvl="0" marL="0" rtl="0" algn="l">
                        <a:lnSpc>
                          <a:spcPct val="90000"/>
                        </a:lnSpc>
                        <a:spcBef>
                          <a:spcPts val="100"/>
                        </a:spcBef>
                        <a:spcAft>
                          <a:spcPts val="100"/>
                        </a:spcAft>
                        <a:buNone/>
                      </a:pPr>
                      <a:r>
                        <a:rPr lang="ar" sz="1200">
                          <a:solidFill>
                            <a:schemeClr val="dk1"/>
                          </a:solidFill>
                          <a:latin typeface="Mada"/>
                          <a:ea typeface="Mada"/>
                          <a:cs typeface="Mada"/>
                          <a:sym typeface="Mada"/>
                        </a:rPr>
                        <a:t>Typical liquid media consists of</a:t>
                      </a:r>
                      <a:r>
                        <a:rPr b="1" lang="ar" sz="1200">
                          <a:solidFill>
                            <a:schemeClr val="dk1"/>
                          </a:solidFill>
                          <a:latin typeface="Mada"/>
                          <a:ea typeface="Mada"/>
                          <a:cs typeface="Mada"/>
                          <a:sym typeface="Mada"/>
                        </a:rPr>
                        <a:t> Schneider's drosophila media </a:t>
                      </a:r>
                      <a:r>
                        <a:rPr lang="ar" sz="1200">
                          <a:solidFill>
                            <a:schemeClr val="dk1"/>
                          </a:solidFill>
                          <a:latin typeface="Mada"/>
                          <a:ea typeface="Mada"/>
                          <a:cs typeface="Mada"/>
                          <a:sym typeface="Mada"/>
                        </a:rPr>
                        <a:t>supplemented with calf serum, or Novy, MacNeal, Nicolle (NNN) media.</a:t>
                      </a:r>
                      <a:endParaRPr sz="1200">
                        <a:latin typeface="Mada"/>
                        <a:ea typeface="Mada"/>
                        <a:cs typeface="Mada"/>
                        <a:sym typeface="Mada"/>
                      </a:endParaRPr>
                    </a:p>
                  </a:txBody>
                  <a:tcPr marT="91425" marB="91425" marR="91425" marL="91425">
                    <a:lnL cap="flat" cmpd="sng" w="9525">
                      <a:solidFill>
                        <a:srgbClr val="351C75"/>
                      </a:solidFill>
                      <a:prstDash val="solid"/>
                      <a:round/>
                      <a:headEnd len="sm" w="sm" type="none"/>
                      <a:tailEnd len="sm" w="sm" type="none"/>
                    </a:lnL>
                    <a:lnR cap="flat" cmpd="sng" w="9525">
                      <a:solidFill>
                        <a:srgbClr val="351C75"/>
                      </a:solidFill>
                      <a:prstDash val="solid"/>
                      <a:round/>
                      <a:headEnd len="sm" w="sm" type="none"/>
                      <a:tailEnd len="sm" w="sm" type="none"/>
                    </a:lnR>
                    <a:lnT cap="flat" cmpd="sng" w="9525">
                      <a:solidFill>
                        <a:srgbClr val="351C75"/>
                      </a:solidFill>
                      <a:prstDash val="solid"/>
                      <a:round/>
                      <a:headEnd len="sm" w="sm" type="none"/>
                      <a:tailEnd len="sm" w="sm" type="none"/>
                    </a:lnT>
                    <a:lnB cap="flat" cmpd="sng" w="9525">
                      <a:solidFill>
                        <a:srgbClr val="351C75"/>
                      </a:solidFill>
                      <a:prstDash val="solid"/>
                      <a:round/>
                      <a:headEnd len="sm" w="sm" type="none"/>
                      <a:tailEnd len="sm" w="sm" type="none"/>
                    </a:lnB>
                  </a:tcPr>
                </a:tc>
              </a:tr>
              <a:tr h="579075">
                <a:tc>
                  <a:txBody>
                    <a:bodyPr/>
                    <a:lstStyle/>
                    <a:p>
                      <a:pPr indent="0" lvl="0" marL="0" rtl="0" algn="ctr">
                        <a:lnSpc>
                          <a:spcPct val="90000"/>
                        </a:lnSpc>
                        <a:spcBef>
                          <a:spcPts val="100"/>
                        </a:spcBef>
                        <a:spcAft>
                          <a:spcPts val="100"/>
                        </a:spcAft>
                        <a:buNone/>
                      </a:pPr>
                      <a:r>
                        <a:rPr b="1" lang="ar">
                          <a:solidFill>
                            <a:srgbClr val="351C75"/>
                          </a:solidFill>
                          <a:latin typeface="Mada"/>
                          <a:ea typeface="Mada"/>
                          <a:cs typeface="Mada"/>
                          <a:sym typeface="Mada"/>
                        </a:rPr>
                        <a:t>Molecular techniques</a:t>
                      </a:r>
                      <a:endParaRPr b="1">
                        <a:solidFill>
                          <a:srgbClr val="351C75"/>
                        </a:solidFill>
                        <a:latin typeface="Mada"/>
                        <a:ea typeface="Mada"/>
                        <a:cs typeface="Mada"/>
                        <a:sym typeface="Mada"/>
                      </a:endParaRPr>
                    </a:p>
                  </a:txBody>
                  <a:tcPr marT="91425" marB="91425" marR="91425" marL="91425" anchor="ctr">
                    <a:lnL cap="flat" cmpd="sng" w="9525">
                      <a:solidFill>
                        <a:srgbClr val="351C75"/>
                      </a:solidFill>
                      <a:prstDash val="solid"/>
                      <a:round/>
                      <a:headEnd len="sm" w="sm" type="none"/>
                      <a:tailEnd len="sm" w="sm" type="none"/>
                    </a:lnL>
                    <a:lnR cap="flat" cmpd="sng" w="9525">
                      <a:solidFill>
                        <a:srgbClr val="351C75"/>
                      </a:solidFill>
                      <a:prstDash val="solid"/>
                      <a:round/>
                      <a:headEnd len="sm" w="sm" type="none"/>
                      <a:tailEnd len="sm" w="sm" type="none"/>
                    </a:lnR>
                    <a:lnT cap="flat" cmpd="sng" w="9525">
                      <a:solidFill>
                        <a:srgbClr val="351C75"/>
                      </a:solidFill>
                      <a:prstDash val="solid"/>
                      <a:round/>
                      <a:headEnd len="sm" w="sm" type="none"/>
                      <a:tailEnd len="sm" w="sm" type="none"/>
                    </a:lnT>
                    <a:lnB cap="flat" cmpd="sng" w="9525">
                      <a:solidFill>
                        <a:srgbClr val="351C75"/>
                      </a:solidFill>
                      <a:prstDash val="solid"/>
                      <a:round/>
                      <a:headEnd len="sm" w="sm" type="none"/>
                      <a:tailEnd len="sm" w="sm" type="none"/>
                    </a:lnB>
                    <a:solidFill>
                      <a:srgbClr val="D9D2E9"/>
                    </a:solidFill>
                  </a:tcPr>
                </a:tc>
                <a:tc>
                  <a:txBody>
                    <a:bodyPr/>
                    <a:lstStyle/>
                    <a:p>
                      <a:pPr indent="0" lvl="0" marL="0" rtl="0" algn="l">
                        <a:lnSpc>
                          <a:spcPct val="90000"/>
                        </a:lnSpc>
                        <a:spcBef>
                          <a:spcPts val="100"/>
                        </a:spcBef>
                        <a:spcAft>
                          <a:spcPts val="100"/>
                        </a:spcAft>
                        <a:buNone/>
                      </a:pPr>
                      <a:r>
                        <a:rPr b="1" lang="ar" sz="1200">
                          <a:solidFill>
                            <a:schemeClr val="dk1"/>
                          </a:solidFill>
                          <a:latin typeface="Mada"/>
                          <a:ea typeface="Mada"/>
                          <a:cs typeface="Mada"/>
                          <a:sym typeface="Mada"/>
                        </a:rPr>
                        <a:t>Polymerase chain reaction</a:t>
                      </a:r>
                      <a:r>
                        <a:rPr lang="ar" sz="1200">
                          <a:solidFill>
                            <a:schemeClr val="dk1"/>
                          </a:solidFill>
                          <a:latin typeface="Mada"/>
                          <a:ea typeface="Mada"/>
                          <a:cs typeface="Mada"/>
                          <a:sym typeface="Mada"/>
                        </a:rPr>
                        <a:t> is one of the most sensitive diagnostic tests for CL.</a:t>
                      </a:r>
                      <a:endParaRPr sz="1200">
                        <a:latin typeface="Mada"/>
                        <a:ea typeface="Mada"/>
                        <a:cs typeface="Mada"/>
                        <a:sym typeface="Mada"/>
                      </a:endParaRPr>
                    </a:p>
                  </a:txBody>
                  <a:tcPr marT="91425" marB="91425" marR="91425" marL="91425" anchor="ctr">
                    <a:lnL cap="flat" cmpd="sng" w="9525">
                      <a:solidFill>
                        <a:srgbClr val="351C75"/>
                      </a:solidFill>
                      <a:prstDash val="solid"/>
                      <a:round/>
                      <a:headEnd len="sm" w="sm" type="none"/>
                      <a:tailEnd len="sm" w="sm" type="none"/>
                    </a:lnL>
                    <a:lnR cap="flat" cmpd="sng" w="9525">
                      <a:solidFill>
                        <a:srgbClr val="351C75"/>
                      </a:solidFill>
                      <a:prstDash val="solid"/>
                      <a:round/>
                      <a:headEnd len="sm" w="sm" type="none"/>
                      <a:tailEnd len="sm" w="sm" type="none"/>
                    </a:lnR>
                    <a:lnT cap="flat" cmpd="sng" w="9525">
                      <a:solidFill>
                        <a:srgbClr val="351C75"/>
                      </a:solidFill>
                      <a:prstDash val="solid"/>
                      <a:round/>
                      <a:headEnd len="sm" w="sm" type="none"/>
                      <a:tailEnd len="sm" w="sm" type="none"/>
                    </a:lnT>
                    <a:lnB cap="flat" cmpd="sng" w="9525">
                      <a:solidFill>
                        <a:srgbClr val="351C75"/>
                      </a:solidFill>
                      <a:prstDash val="solid"/>
                      <a:round/>
                      <a:headEnd len="sm" w="sm" type="none"/>
                      <a:tailEnd len="sm" w="sm" type="none"/>
                    </a:lnB>
                  </a:tcPr>
                </a:tc>
              </a:tr>
            </a:tbl>
          </a:graphicData>
        </a:graphic>
      </p:graphicFrame>
      <p:sp>
        <p:nvSpPr>
          <p:cNvPr id="595" name="Google Shape;595;p27"/>
          <p:cNvSpPr txBox="1"/>
          <p:nvPr/>
        </p:nvSpPr>
        <p:spPr>
          <a:xfrm>
            <a:off x="215150" y="926419"/>
            <a:ext cx="6802500" cy="523200"/>
          </a:xfrm>
          <a:prstGeom prst="rect">
            <a:avLst/>
          </a:prstGeom>
          <a:noFill/>
          <a:ln>
            <a:noFill/>
          </a:ln>
        </p:spPr>
        <p:txBody>
          <a:bodyPr anchorCtr="0" anchor="t" bIns="91425" lIns="91425" spcFirstLastPara="1" rIns="91425" wrap="square" tIns="91425">
            <a:spAutoFit/>
          </a:bodyPr>
          <a:lstStyle/>
          <a:p>
            <a:pPr indent="-368300" lvl="0" marL="457200" rtl="0" algn="l">
              <a:spcBef>
                <a:spcPts val="0"/>
              </a:spcBef>
              <a:spcAft>
                <a:spcPts val="0"/>
              </a:spcAft>
              <a:buClr>
                <a:schemeClr val="dk1"/>
              </a:buClr>
              <a:buSzPts val="2200"/>
              <a:buFont typeface="Mada"/>
              <a:buChar char="◄"/>
            </a:pPr>
            <a:r>
              <a:rPr b="1" lang="ar" sz="2200">
                <a:solidFill>
                  <a:schemeClr val="dk1"/>
                </a:solidFill>
                <a:highlight>
                  <a:schemeClr val="accent4"/>
                </a:highlight>
                <a:latin typeface="Mada"/>
                <a:ea typeface="Mada"/>
                <a:cs typeface="Mada"/>
                <a:sym typeface="Mada"/>
              </a:rPr>
              <a:t>Diagnosis of Cutaneous leishmaniasis</a:t>
            </a:r>
            <a:endParaRPr sz="2200">
              <a:solidFill>
                <a:srgbClr val="6AA84F"/>
              </a:solidFill>
              <a:latin typeface="Mada"/>
              <a:ea typeface="Mada"/>
              <a:cs typeface="Mada"/>
              <a:sym typeface="Mada"/>
            </a:endParaRPr>
          </a:p>
        </p:txBody>
      </p:sp>
      <p:sp>
        <p:nvSpPr>
          <p:cNvPr id="596" name="Google Shape;596;p27"/>
          <p:cNvSpPr txBox="1"/>
          <p:nvPr/>
        </p:nvSpPr>
        <p:spPr>
          <a:xfrm>
            <a:off x="215150" y="4176216"/>
            <a:ext cx="7356600" cy="874800"/>
          </a:xfrm>
          <a:prstGeom prst="rect">
            <a:avLst/>
          </a:prstGeom>
          <a:noFill/>
          <a:ln>
            <a:noFill/>
          </a:ln>
        </p:spPr>
        <p:txBody>
          <a:bodyPr anchorCtr="0" anchor="t" bIns="91425" lIns="91425" spcFirstLastPara="1" rIns="91425" wrap="square" tIns="91425">
            <a:spAutoFit/>
          </a:bodyPr>
          <a:lstStyle/>
          <a:p>
            <a:pPr indent="-368300" lvl="0" marL="457200" rtl="0" algn="l">
              <a:spcBef>
                <a:spcPts val="0"/>
              </a:spcBef>
              <a:spcAft>
                <a:spcPts val="0"/>
              </a:spcAft>
              <a:buClr>
                <a:schemeClr val="dk1"/>
              </a:buClr>
              <a:buSzPts val="2200"/>
              <a:buFont typeface="Mada"/>
              <a:buChar char="◄"/>
            </a:pPr>
            <a:r>
              <a:rPr b="1" lang="ar" sz="2200">
                <a:solidFill>
                  <a:schemeClr val="dk1"/>
                </a:solidFill>
                <a:highlight>
                  <a:schemeClr val="accent4"/>
                </a:highlight>
                <a:latin typeface="Mada"/>
                <a:ea typeface="Mada"/>
                <a:cs typeface="Mada"/>
                <a:sym typeface="Mada"/>
              </a:rPr>
              <a:t>Differential Diagnosis of Cutaneous leishmaniasis </a:t>
            </a:r>
            <a:endParaRPr b="1" sz="2200">
              <a:solidFill>
                <a:schemeClr val="dk1"/>
              </a:solidFill>
              <a:highlight>
                <a:schemeClr val="accent4"/>
              </a:highlight>
              <a:latin typeface="Mada"/>
              <a:ea typeface="Mada"/>
              <a:cs typeface="Mada"/>
              <a:sym typeface="Mada"/>
            </a:endParaRPr>
          </a:p>
          <a:p>
            <a:pPr indent="0" lvl="0" marL="0" rtl="0" algn="l">
              <a:lnSpc>
                <a:spcPct val="90000"/>
              </a:lnSpc>
              <a:spcBef>
                <a:spcPts val="100"/>
              </a:spcBef>
              <a:spcAft>
                <a:spcPts val="100"/>
              </a:spcAft>
              <a:buNone/>
            </a:pPr>
            <a:r>
              <a:t/>
            </a:r>
            <a:endParaRPr sz="2200">
              <a:latin typeface="Mada"/>
              <a:ea typeface="Mada"/>
              <a:cs typeface="Mada"/>
              <a:sym typeface="Mada"/>
            </a:endParaRPr>
          </a:p>
        </p:txBody>
      </p:sp>
      <p:sp>
        <p:nvSpPr>
          <p:cNvPr id="597" name="Google Shape;597;p27"/>
          <p:cNvSpPr txBox="1"/>
          <p:nvPr/>
        </p:nvSpPr>
        <p:spPr>
          <a:xfrm>
            <a:off x="409183" y="5136494"/>
            <a:ext cx="1272600" cy="300000"/>
          </a:xfrm>
          <a:prstGeom prst="rect">
            <a:avLst/>
          </a:prstGeom>
          <a:noFill/>
          <a:ln>
            <a:noFill/>
          </a:ln>
        </p:spPr>
        <p:txBody>
          <a:bodyPr anchorCtr="0" anchor="ctr" bIns="91425" lIns="91425" spcFirstLastPara="1" rIns="91425" wrap="square" tIns="91425">
            <a:noAutofit/>
          </a:bodyPr>
          <a:lstStyle/>
          <a:p>
            <a:pPr indent="0" lvl="0" marL="0" rtl="0" algn="ctr">
              <a:lnSpc>
                <a:spcPct val="90000"/>
              </a:lnSpc>
              <a:spcBef>
                <a:spcPts val="100"/>
              </a:spcBef>
              <a:spcAft>
                <a:spcPts val="100"/>
              </a:spcAft>
              <a:buNone/>
            </a:pPr>
            <a:r>
              <a:rPr lang="ar" sz="1200">
                <a:solidFill>
                  <a:schemeClr val="dk1"/>
                </a:solidFill>
                <a:latin typeface="Mada"/>
                <a:ea typeface="Mada"/>
                <a:cs typeface="Mada"/>
                <a:sym typeface="Mada"/>
              </a:rPr>
              <a:t>Sporotrichosis</a:t>
            </a:r>
            <a:endParaRPr b="1" sz="1200">
              <a:latin typeface="Mada"/>
              <a:ea typeface="Mada"/>
              <a:cs typeface="Mada"/>
              <a:sym typeface="Mada"/>
            </a:endParaRPr>
          </a:p>
        </p:txBody>
      </p:sp>
      <p:sp>
        <p:nvSpPr>
          <p:cNvPr id="598" name="Google Shape;598;p27"/>
          <p:cNvSpPr/>
          <p:nvPr/>
        </p:nvSpPr>
        <p:spPr>
          <a:xfrm>
            <a:off x="395075" y="4763869"/>
            <a:ext cx="1314300" cy="300000"/>
          </a:xfrm>
          <a:prstGeom prst="chevron">
            <a:avLst>
              <a:gd fmla="val 50000" name="adj"/>
            </a:avLst>
          </a:prstGeom>
          <a:solidFill>
            <a:srgbClr val="D9D2E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9" name="Google Shape;599;p27"/>
          <p:cNvSpPr/>
          <p:nvPr/>
        </p:nvSpPr>
        <p:spPr>
          <a:xfrm>
            <a:off x="2039483" y="4763869"/>
            <a:ext cx="1314300" cy="300000"/>
          </a:xfrm>
          <a:prstGeom prst="chevron">
            <a:avLst>
              <a:gd fmla="val 50000" name="adj"/>
            </a:avLst>
          </a:prstGeom>
          <a:solidFill>
            <a:srgbClr val="D9D2E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0" name="Google Shape;600;p27"/>
          <p:cNvSpPr/>
          <p:nvPr/>
        </p:nvSpPr>
        <p:spPr>
          <a:xfrm>
            <a:off x="3683892" y="4763869"/>
            <a:ext cx="1314300" cy="300000"/>
          </a:xfrm>
          <a:prstGeom prst="chevron">
            <a:avLst>
              <a:gd fmla="val 50000" name="adj"/>
            </a:avLst>
          </a:prstGeom>
          <a:solidFill>
            <a:srgbClr val="D9D2E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1" name="Google Shape;601;p27"/>
          <p:cNvSpPr/>
          <p:nvPr/>
        </p:nvSpPr>
        <p:spPr>
          <a:xfrm>
            <a:off x="5328300" y="4763869"/>
            <a:ext cx="1314300" cy="300000"/>
          </a:xfrm>
          <a:prstGeom prst="chevron">
            <a:avLst>
              <a:gd fmla="val 50000" name="adj"/>
            </a:avLst>
          </a:prstGeom>
          <a:solidFill>
            <a:srgbClr val="D9D2E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2" name="Google Shape;602;p27"/>
          <p:cNvSpPr txBox="1"/>
          <p:nvPr/>
        </p:nvSpPr>
        <p:spPr>
          <a:xfrm>
            <a:off x="583515" y="4690421"/>
            <a:ext cx="923700" cy="300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ar" sz="1800">
                <a:solidFill>
                  <a:srgbClr val="351C75"/>
                </a:solidFill>
                <a:latin typeface="Life Savers ExtraBold"/>
                <a:ea typeface="Life Savers ExtraBold"/>
                <a:cs typeface="Life Savers ExtraBold"/>
                <a:sym typeface="Life Savers ExtraBold"/>
              </a:rPr>
              <a:t>01</a:t>
            </a:r>
            <a:endParaRPr sz="1800">
              <a:solidFill>
                <a:srgbClr val="351C75"/>
              </a:solidFill>
              <a:latin typeface="Life Savers ExtraBold"/>
              <a:ea typeface="Life Savers ExtraBold"/>
              <a:cs typeface="Life Savers ExtraBold"/>
              <a:sym typeface="Life Savers ExtraBold"/>
            </a:endParaRPr>
          </a:p>
        </p:txBody>
      </p:sp>
      <p:sp>
        <p:nvSpPr>
          <p:cNvPr id="603" name="Google Shape;603;p27"/>
          <p:cNvSpPr txBox="1"/>
          <p:nvPr/>
        </p:nvSpPr>
        <p:spPr>
          <a:xfrm>
            <a:off x="2234908" y="4690421"/>
            <a:ext cx="923700" cy="300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ar" sz="1800">
                <a:solidFill>
                  <a:srgbClr val="351C75"/>
                </a:solidFill>
                <a:latin typeface="Life Savers ExtraBold"/>
                <a:ea typeface="Life Savers ExtraBold"/>
                <a:cs typeface="Life Savers ExtraBold"/>
                <a:sym typeface="Life Savers ExtraBold"/>
              </a:rPr>
              <a:t>02</a:t>
            </a:r>
            <a:endParaRPr sz="1800">
              <a:solidFill>
                <a:srgbClr val="351C75"/>
              </a:solidFill>
              <a:latin typeface="Life Savers ExtraBold"/>
              <a:ea typeface="Life Savers ExtraBold"/>
              <a:cs typeface="Life Savers ExtraBold"/>
              <a:sym typeface="Life Savers ExtraBold"/>
            </a:endParaRPr>
          </a:p>
        </p:txBody>
      </p:sp>
      <p:sp>
        <p:nvSpPr>
          <p:cNvPr id="604" name="Google Shape;604;p27"/>
          <p:cNvSpPr txBox="1"/>
          <p:nvPr/>
        </p:nvSpPr>
        <p:spPr>
          <a:xfrm>
            <a:off x="3886300" y="4700913"/>
            <a:ext cx="923700" cy="300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ar" sz="1800">
                <a:solidFill>
                  <a:srgbClr val="351C75"/>
                </a:solidFill>
                <a:latin typeface="Life Savers ExtraBold"/>
                <a:ea typeface="Life Savers ExtraBold"/>
                <a:cs typeface="Life Savers ExtraBold"/>
                <a:sym typeface="Life Savers ExtraBold"/>
              </a:rPr>
              <a:t>03</a:t>
            </a:r>
            <a:endParaRPr sz="1800">
              <a:solidFill>
                <a:srgbClr val="351C75"/>
              </a:solidFill>
              <a:latin typeface="Life Savers ExtraBold"/>
              <a:ea typeface="Life Savers ExtraBold"/>
              <a:cs typeface="Life Savers ExtraBold"/>
              <a:sym typeface="Life Savers ExtraBold"/>
            </a:endParaRPr>
          </a:p>
        </p:txBody>
      </p:sp>
      <p:sp>
        <p:nvSpPr>
          <p:cNvPr id="605" name="Google Shape;605;p27"/>
          <p:cNvSpPr txBox="1"/>
          <p:nvPr/>
        </p:nvSpPr>
        <p:spPr>
          <a:xfrm>
            <a:off x="5537693" y="4700913"/>
            <a:ext cx="923700" cy="300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ar" sz="1800">
                <a:solidFill>
                  <a:srgbClr val="351C75"/>
                </a:solidFill>
                <a:latin typeface="Life Savers ExtraBold"/>
                <a:ea typeface="Life Savers ExtraBold"/>
                <a:cs typeface="Life Savers ExtraBold"/>
                <a:sym typeface="Life Savers ExtraBold"/>
              </a:rPr>
              <a:t>04</a:t>
            </a:r>
            <a:endParaRPr sz="1800">
              <a:solidFill>
                <a:srgbClr val="351C75"/>
              </a:solidFill>
              <a:latin typeface="Life Savers ExtraBold"/>
              <a:ea typeface="Life Savers ExtraBold"/>
              <a:cs typeface="Life Savers ExtraBold"/>
              <a:sym typeface="Life Savers ExtraBold"/>
            </a:endParaRPr>
          </a:p>
        </p:txBody>
      </p:sp>
      <p:sp>
        <p:nvSpPr>
          <p:cNvPr id="606" name="Google Shape;606;p27"/>
          <p:cNvSpPr txBox="1"/>
          <p:nvPr/>
        </p:nvSpPr>
        <p:spPr>
          <a:xfrm>
            <a:off x="3711946" y="5136494"/>
            <a:ext cx="1272600" cy="300000"/>
          </a:xfrm>
          <a:prstGeom prst="rect">
            <a:avLst/>
          </a:prstGeom>
          <a:noFill/>
          <a:ln>
            <a:noFill/>
          </a:ln>
        </p:spPr>
        <p:txBody>
          <a:bodyPr anchorCtr="0" anchor="ctr" bIns="91425" lIns="91425" spcFirstLastPara="1" rIns="91425" wrap="square" tIns="91425">
            <a:noAutofit/>
          </a:bodyPr>
          <a:lstStyle/>
          <a:p>
            <a:pPr indent="0" lvl="0" marL="0" rtl="0" algn="ctr">
              <a:lnSpc>
                <a:spcPct val="90000"/>
              </a:lnSpc>
              <a:spcBef>
                <a:spcPts val="100"/>
              </a:spcBef>
              <a:spcAft>
                <a:spcPts val="100"/>
              </a:spcAft>
              <a:buNone/>
            </a:pPr>
            <a:r>
              <a:rPr lang="ar" sz="1200">
                <a:solidFill>
                  <a:schemeClr val="dk1"/>
                </a:solidFill>
                <a:latin typeface="Mada"/>
                <a:ea typeface="Mada"/>
                <a:cs typeface="Mada"/>
                <a:sym typeface="Mada"/>
              </a:rPr>
              <a:t>Leprosy</a:t>
            </a:r>
            <a:endParaRPr b="1" sz="1200">
              <a:latin typeface="Mada"/>
              <a:ea typeface="Mada"/>
              <a:cs typeface="Mada"/>
              <a:sym typeface="Mada"/>
            </a:endParaRPr>
          </a:p>
        </p:txBody>
      </p:sp>
      <p:sp>
        <p:nvSpPr>
          <p:cNvPr id="607" name="Google Shape;607;p27"/>
          <p:cNvSpPr txBox="1"/>
          <p:nvPr/>
        </p:nvSpPr>
        <p:spPr>
          <a:xfrm>
            <a:off x="2060576" y="5136490"/>
            <a:ext cx="1314300" cy="300000"/>
          </a:xfrm>
          <a:prstGeom prst="rect">
            <a:avLst/>
          </a:prstGeom>
          <a:noFill/>
          <a:ln>
            <a:noFill/>
          </a:ln>
        </p:spPr>
        <p:txBody>
          <a:bodyPr anchorCtr="0" anchor="ctr" bIns="91425" lIns="91425" spcFirstLastPara="1" rIns="91425" wrap="square" tIns="91425">
            <a:noAutofit/>
          </a:bodyPr>
          <a:lstStyle/>
          <a:p>
            <a:pPr indent="0" lvl="0" marL="0" rtl="0" algn="ctr">
              <a:lnSpc>
                <a:spcPct val="90000"/>
              </a:lnSpc>
              <a:spcBef>
                <a:spcPts val="100"/>
              </a:spcBef>
              <a:spcAft>
                <a:spcPts val="100"/>
              </a:spcAft>
              <a:buNone/>
            </a:pPr>
            <a:r>
              <a:rPr lang="ar" sz="1200">
                <a:solidFill>
                  <a:schemeClr val="dk1"/>
                </a:solidFill>
                <a:latin typeface="Mada"/>
                <a:ea typeface="Mada"/>
                <a:cs typeface="Mada"/>
                <a:sym typeface="Mada"/>
              </a:rPr>
              <a:t>Mycobacterial infection</a:t>
            </a:r>
            <a:endParaRPr b="1" sz="1200">
              <a:latin typeface="Mada"/>
              <a:ea typeface="Mada"/>
              <a:cs typeface="Mada"/>
              <a:sym typeface="Mada"/>
            </a:endParaRPr>
          </a:p>
        </p:txBody>
      </p:sp>
      <p:sp>
        <p:nvSpPr>
          <p:cNvPr id="608" name="Google Shape;608;p27"/>
          <p:cNvSpPr txBox="1"/>
          <p:nvPr/>
        </p:nvSpPr>
        <p:spPr>
          <a:xfrm>
            <a:off x="5349360" y="5136502"/>
            <a:ext cx="1272600" cy="300000"/>
          </a:xfrm>
          <a:prstGeom prst="rect">
            <a:avLst/>
          </a:prstGeom>
          <a:noFill/>
          <a:ln>
            <a:noFill/>
          </a:ln>
        </p:spPr>
        <p:txBody>
          <a:bodyPr anchorCtr="0" anchor="ctr" bIns="91425" lIns="91425" spcFirstLastPara="1" rIns="91425" wrap="square" tIns="91425">
            <a:noAutofit/>
          </a:bodyPr>
          <a:lstStyle/>
          <a:p>
            <a:pPr indent="0" lvl="0" marL="0" rtl="0" algn="ctr">
              <a:lnSpc>
                <a:spcPct val="90000"/>
              </a:lnSpc>
              <a:spcBef>
                <a:spcPts val="100"/>
              </a:spcBef>
              <a:spcAft>
                <a:spcPts val="100"/>
              </a:spcAft>
              <a:buNone/>
            </a:pPr>
            <a:r>
              <a:rPr lang="ar" sz="1200">
                <a:solidFill>
                  <a:schemeClr val="dk1"/>
                </a:solidFill>
                <a:latin typeface="Mada"/>
                <a:ea typeface="Mada"/>
                <a:cs typeface="Mada"/>
                <a:sym typeface="Mada"/>
              </a:rPr>
              <a:t>Skin cancer</a:t>
            </a:r>
            <a:endParaRPr b="1" sz="1200">
              <a:latin typeface="Mada"/>
              <a:ea typeface="Mada"/>
              <a:cs typeface="Mada"/>
              <a:sym typeface="Mada"/>
            </a:endParaRPr>
          </a:p>
        </p:txBody>
      </p:sp>
      <p:sp>
        <p:nvSpPr>
          <p:cNvPr id="609" name="Google Shape;609;p27"/>
          <p:cNvSpPr/>
          <p:nvPr/>
        </p:nvSpPr>
        <p:spPr>
          <a:xfrm>
            <a:off x="87500" y="6010325"/>
            <a:ext cx="7356600" cy="4313700"/>
          </a:xfrm>
          <a:prstGeom prst="rect">
            <a:avLst/>
          </a:prstGeom>
          <a:noFill/>
          <a:ln cap="flat" cmpd="sng" w="19050">
            <a:solidFill>
              <a:srgbClr val="B4A7D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0" name="Google Shape;610;p27"/>
          <p:cNvSpPr/>
          <p:nvPr/>
        </p:nvSpPr>
        <p:spPr>
          <a:xfrm>
            <a:off x="155959" y="6077644"/>
            <a:ext cx="7356600" cy="4313700"/>
          </a:xfrm>
          <a:prstGeom prst="rect">
            <a:avLst/>
          </a:prstGeom>
          <a:solidFill>
            <a:srgbClr val="D9D2E9">
              <a:alpha val="34590"/>
            </a:srgbClr>
          </a:solidFill>
          <a:ln cap="flat" cmpd="sng" w="19050">
            <a:solidFill>
              <a:srgbClr val="674EA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1" name="Google Shape;611;p27"/>
          <p:cNvSpPr txBox="1"/>
          <p:nvPr/>
        </p:nvSpPr>
        <p:spPr>
          <a:xfrm>
            <a:off x="171500" y="6122675"/>
            <a:ext cx="7356600" cy="4089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solidFill>
                <a:schemeClr val="dk1"/>
              </a:solidFill>
              <a:highlight>
                <a:srgbClr val="D0E0E3"/>
              </a:highlight>
              <a:latin typeface="Exo Thin"/>
              <a:ea typeface="Exo Thin"/>
              <a:cs typeface="Exo Thin"/>
              <a:sym typeface="Exo Thin"/>
            </a:endParaRPr>
          </a:p>
          <a:p>
            <a:pPr indent="0" lvl="0" marL="0" rtl="0" algn="l">
              <a:lnSpc>
                <a:spcPct val="90000"/>
              </a:lnSpc>
              <a:spcBef>
                <a:spcPts val="100"/>
              </a:spcBef>
              <a:spcAft>
                <a:spcPts val="0"/>
              </a:spcAft>
              <a:buNone/>
            </a:pPr>
            <a:r>
              <a:rPr b="1" lang="ar" sz="1600" u="sng">
                <a:latin typeface="Mada"/>
                <a:ea typeface="Mada"/>
                <a:cs typeface="Mada"/>
                <a:sym typeface="Mada"/>
              </a:rPr>
              <a:t>Treatment: </a:t>
            </a:r>
            <a:endParaRPr b="1" sz="1600" u="sng">
              <a:latin typeface="Mada"/>
              <a:ea typeface="Mada"/>
              <a:cs typeface="Mada"/>
              <a:sym typeface="Mada"/>
            </a:endParaRPr>
          </a:p>
          <a:p>
            <a:pPr indent="-192250" lvl="0" marL="352799" rtl="0" algn="l">
              <a:lnSpc>
                <a:spcPct val="90000"/>
              </a:lnSpc>
              <a:spcBef>
                <a:spcPts val="100"/>
              </a:spcBef>
              <a:spcAft>
                <a:spcPts val="0"/>
              </a:spcAft>
              <a:buClr>
                <a:srgbClr val="000000"/>
              </a:buClr>
              <a:buSzPts val="1100"/>
              <a:buFont typeface="Mada"/>
              <a:buChar char="●"/>
            </a:pPr>
            <a:r>
              <a:rPr b="1" lang="ar" sz="1100">
                <a:latin typeface="Mada"/>
                <a:ea typeface="Mada"/>
                <a:cs typeface="Mada"/>
                <a:sym typeface="Mada"/>
              </a:rPr>
              <a:t>Cutaneous leishmaniasis</a:t>
            </a:r>
            <a:r>
              <a:rPr lang="ar" sz="1100">
                <a:latin typeface="Mada"/>
                <a:ea typeface="Mada"/>
                <a:cs typeface="Mada"/>
                <a:sym typeface="Mada"/>
              </a:rPr>
              <a:t> (CL) is </a:t>
            </a:r>
            <a:r>
              <a:rPr b="1" lang="ar" sz="1100" u="sng">
                <a:latin typeface="Mada"/>
                <a:ea typeface="Mada"/>
                <a:cs typeface="Mada"/>
                <a:sym typeface="Mada"/>
              </a:rPr>
              <a:t>not life-threatening</a:t>
            </a:r>
            <a:r>
              <a:rPr lang="ar" sz="1100">
                <a:latin typeface="Mada"/>
                <a:ea typeface="Mada"/>
                <a:cs typeface="Mada"/>
                <a:sym typeface="Mada"/>
              </a:rPr>
              <a:t> but it can have disfiguring lesions and devastating effects on local communities </a:t>
            </a:r>
            <a:endParaRPr sz="1100">
              <a:latin typeface="Mada"/>
              <a:ea typeface="Mada"/>
              <a:cs typeface="Mada"/>
              <a:sym typeface="Mada"/>
            </a:endParaRPr>
          </a:p>
          <a:p>
            <a:pPr indent="-192250" lvl="0" marL="352799" rtl="0" algn="l">
              <a:lnSpc>
                <a:spcPct val="90000"/>
              </a:lnSpc>
              <a:spcBef>
                <a:spcPts val="100"/>
              </a:spcBef>
              <a:spcAft>
                <a:spcPts val="0"/>
              </a:spcAft>
              <a:buClr>
                <a:srgbClr val="1C4588"/>
              </a:buClr>
              <a:buSzPts val="1100"/>
              <a:buFont typeface="Mada"/>
              <a:buChar char="●"/>
            </a:pPr>
            <a:r>
              <a:rPr lang="ar" sz="1100">
                <a:solidFill>
                  <a:srgbClr val="1C4588"/>
                </a:solidFill>
                <a:latin typeface="Mada"/>
                <a:ea typeface="Mada"/>
                <a:cs typeface="Mada"/>
                <a:sym typeface="Mada"/>
              </a:rPr>
              <a:t>Small lesions usually require no treatment</a:t>
            </a:r>
            <a:endParaRPr sz="1100">
              <a:solidFill>
                <a:srgbClr val="1C4588"/>
              </a:solidFill>
              <a:latin typeface="Mada"/>
              <a:ea typeface="Mada"/>
              <a:cs typeface="Mada"/>
              <a:sym typeface="Mada"/>
            </a:endParaRPr>
          </a:p>
          <a:p>
            <a:pPr indent="-192250" lvl="0" marL="352799" rtl="0" algn="l">
              <a:lnSpc>
                <a:spcPct val="90000"/>
              </a:lnSpc>
              <a:spcBef>
                <a:spcPts val="100"/>
              </a:spcBef>
              <a:spcAft>
                <a:spcPts val="0"/>
              </a:spcAft>
              <a:buClr>
                <a:srgbClr val="000000"/>
              </a:buClr>
              <a:buSzPts val="1100"/>
              <a:buFont typeface="Mada"/>
              <a:buChar char="●"/>
            </a:pPr>
            <a:r>
              <a:rPr lang="ar" sz="1100">
                <a:latin typeface="Mada"/>
                <a:ea typeface="Mada"/>
                <a:cs typeface="Mada"/>
                <a:sym typeface="Mada"/>
              </a:rPr>
              <a:t>Many CL infections eventually </a:t>
            </a:r>
            <a:r>
              <a:rPr b="1" lang="ar" sz="1100">
                <a:latin typeface="Mada"/>
                <a:ea typeface="Mada"/>
                <a:cs typeface="Mada"/>
                <a:sym typeface="Mada"/>
              </a:rPr>
              <a:t>resolve with spontaneous healing</a:t>
            </a:r>
            <a:r>
              <a:rPr lang="ar" sz="1100">
                <a:latin typeface="Mada"/>
                <a:ea typeface="Mada"/>
                <a:cs typeface="Mada"/>
                <a:sym typeface="Mada"/>
              </a:rPr>
              <a:t> occurring over months to years.</a:t>
            </a:r>
            <a:r>
              <a:rPr lang="ar" sz="1100">
                <a:solidFill>
                  <a:srgbClr val="A64D79"/>
                </a:solidFill>
                <a:latin typeface="Mada"/>
                <a:ea typeface="Mada"/>
                <a:cs typeface="Mada"/>
                <a:sym typeface="Mada"/>
              </a:rPr>
              <a:t> </a:t>
            </a:r>
            <a:r>
              <a:rPr lang="ar" sz="1100">
                <a:solidFill>
                  <a:srgbClr val="6AA84F"/>
                </a:solidFill>
                <a:latin typeface="Mada"/>
                <a:ea typeface="Mada"/>
                <a:cs typeface="Mada"/>
                <a:sym typeface="Mada"/>
              </a:rPr>
              <a:t>Most patients will not wait for spontaneous resolution because the ulcer is usually on an exposed area</a:t>
            </a:r>
            <a:endParaRPr sz="1100">
              <a:solidFill>
                <a:srgbClr val="6AA84F"/>
              </a:solidFill>
              <a:latin typeface="Mada"/>
              <a:ea typeface="Mada"/>
              <a:cs typeface="Mada"/>
              <a:sym typeface="Mada"/>
            </a:endParaRPr>
          </a:p>
          <a:p>
            <a:pPr indent="-192250" lvl="0" marL="352799" rtl="0" algn="l">
              <a:lnSpc>
                <a:spcPct val="90000"/>
              </a:lnSpc>
              <a:spcBef>
                <a:spcPts val="100"/>
              </a:spcBef>
              <a:spcAft>
                <a:spcPts val="0"/>
              </a:spcAft>
              <a:buClr>
                <a:srgbClr val="000000"/>
              </a:buClr>
              <a:buSzPts val="1100"/>
              <a:buFont typeface="Mada"/>
              <a:buChar char="●"/>
            </a:pPr>
            <a:r>
              <a:rPr b="1" lang="ar" sz="1100">
                <a:latin typeface="Mada"/>
                <a:ea typeface="Mada"/>
                <a:cs typeface="Mada"/>
                <a:sym typeface="Mada"/>
              </a:rPr>
              <a:t>CL </a:t>
            </a:r>
            <a:r>
              <a:rPr lang="ar" sz="1100">
                <a:latin typeface="Mada"/>
                <a:ea typeface="Mada"/>
                <a:cs typeface="Mada"/>
                <a:sym typeface="Mada"/>
              </a:rPr>
              <a:t>due to </a:t>
            </a:r>
            <a:r>
              <a:rPr b="1" lang="ar" sz="1100">
                <a:latin typeface="Mada"/>
                <a:ea typeface="Mada"/>
                <a:cs typeface="Mada"/>
                <a:sym typeface="Mada"/>
              </a:rPr>
              <a:t>L. major</a:t>
            </a:r>
            <a:r>
              <a:rPr lang="ar" sz="1100">
                <a:latin typeface="Mada"/>
                <a:ea typeface="Mada"/>
                <a:cs typeface="Mada"/>
                <a:sym typeface="Mada"/>
              </a:rPr>
              <a:t> may </a:t>
            </a:r>
            <a:r>
              <a:rPr b="1" lang="ar" sz="1100">
                <a:latin typeface="Mada"/>
                <a:ea typeface="Mada"/>
                <a:cs typeface="Mada"/>
                <a:sym typeface="Mada"/>
              </a:rPr>
              <a:t>heal spontaneously</a:t>
            </a:r>
            <a:r>
              <a:rPr lang="ar" sz="1100">
                <a:latin typeface="Mada"/>
                <a:ea typeface="Mada"/>
                <a:cs typeface="Mada"/>
                <a:sym typeface="Mada"/>
              </a:rPr>
              <a:t> within </a:t>
            </a:r>
            <a:r>
              <a:rPr b="1" lang="ar" sz="1100">
                <a:latin typeface="Mada"/>
                <a:ea typeface="Mada"/>
                <a:cs typeface="Mada"/>
                <a:sym typeface="Mada"/>
              </a:rPr>
              <a:t>4–6 months</a:t>
            </a:r>
            <a:r>
              <a:rPr lang="ar" sz="1100">
                <a:latin typeface="Mada"/>
                <a:ea typeface="Mada"/>
                <a:cs typeface="Mada"/>
                <a:sym typeface="Mada"/>
              </a:rPr>
              <a:t> in 50– 75% of cases and almost in all patients at 8 months,</a:t>
            </a:r>
            <a:endParaRPr sz="1100">
              <a:latin typeface="Mada"/>
              <a:ea typeface="Mada"/>
              <a:cs typeface="Mada"/>
              <a:sym typeface="Mada"/>
            </a:endParaRPr>
          </a:p>
          <a:p>
            <a:pPr indent="-192250" lvl="0" marL="352799" rtl="0" algn="l">
              <a:lnSpc>
                <a:spcPct val="90000"/>
              </a:lnSpc>
              <a:spcBef>
                <a:spcPts val="100"/>
              </a:spcBef>
              <a:spcAft>
                <a:spcPts val="0"/>
              </a:spcAft>
              <a:buClr>
                <a:srgbClr val="000000"/>
              </a:buClr>
              <a:buSzPts val="1100"/>
              <a:buFont typeface="Mada"/>
              <a:buChar char="●"/>
            </a:pPr>
            <a:r>
              <a:rPr lang="ar" sz="1100">
                <a:latin typeface="Mada"/>
                <a:ea typeface="Mada"/>
                <a:cs typeface="Mada"/>
                <a:sym typeface="Mada"/>
              </a:rPr>
              <a:t>While in </a:t>
            </a:r>
            <a:r>
              <a:rPr b="1" lang="ar" sz="1100">
                <a:latin typeface="Mada"/>
                <a:ea typeface="Mada"/>
                <a:cs typeface="Mada"/>
                <a:sym typeface="Mada"/>
              </a:rPr>
              <a:t>L. tropica</a:t>
            </a:r>
            <a:r>
              <a:rPr lang="ar" sz="1100">
                <a:latin typeface="Mada"/>
                <a:ea typeface="Mada"/>
                <a:cs typeface="Mada"/>
                <a:sym typeface="Mada"/>
              </a:rPr>
              <a:t> </a:t>
            </a:r>
            <a:r>
              <a:rPr lang="ar" sz="1100">
                <a:latin typeface="Mada"/>
                <a:ea typeface="Mada"/>
                <a:cs typeface="Mada"/>
                <a:sym typeface="Mada"/>
              </a:rPr>
              <a:t>spontaneous </a:t>
            </a:r>
            <a:r>
              <a:rPr b="1" lang="ar" sz="1100">
                <a:latin typeface="Mada"/>
                <a:ea typeface="Mada"/>
                <a:cs typeface="Mada"/>
                <a:sym typeface="Mada"/>
              </a:rPr>
              <a:t>healing </a:t>
            </a:r>
            <a:r>
              <a:rPr lang="ar" sz="1100">
                <a:latin typeface="Mada"/>
                <a:ea typeface="Mada"/>
                <a:cs typeface="Mada"/>
                <a:sym typeface="Mada"/>
              </a:rPr>
              <a:t>occurs within </a:t>
            </a:r>
            <a:r>
              <a:rPr b="1" lang="ar" sz="1100">
                <a:latin typeface="Mada"/>
                <a:ea typeface="Mada"/>
                <a:cs typeface="Mada"/>
                <a:sym typeface="Mada"/>
              </a:rPr>
              <a:t>1 year</a:t>
            </a:r>
            <a:r>
              <a:rPr lang="ar" sz="1100">
                <a:latin typeface="Mada"/>
                <a:ea typeface="Mada"/>
                <a:cs typeface="Mada"/>
                <a:sym typeface="Mada"/>
              </a:rPr>
              <a:t> or longer</a:t>
            </a:r>
            <a:endParaRPr sz="1100">
              <a:latin typeface="Mada"/>
              <a:ea typeface="Mada"/>
              <a:cs typeface="Mada"/>
              <a:sym typeface="Mada"/>
            </a:endParaRPr>
          </a:p>
          <a:p>
            <a:pPr indent="0" lvl="0" marL="0" rtl="0" algn="l">
              <a:lnSpc>
                <a:spcPct val="90000"/>
              </a:lnSpc>
              <a:spcBef>
                <a:spcPts val="100"/>
              </a:spcBef>
              <a:spcAft>
                <a:spcPts val="0"/>
              </a:spcAft>
              <a:buNone/>
            </a:pPr>
            <a:r>
              <a:rPr b="1" lang="ar" sz="1100">
                <a:solidFill>
                  <a:schemeClr val="accent1"/>
                </a:solidFill>
                <a:latin typeface="Mada"/>
                <a:ea typeface="Mada"/>
                <a:cs typeface="Mada"/>
                <a:sym typeface="Mada"/>
              </a:rPr>
              <a:t>Therapeutics for CL consist of local/topical:</a:t>
            </a:r>
            <a:endParaRPr b="1" sz="1100">
              <a:solidFill>
                <a:schemeClr val="accent1"/>
              </a:solidFill>
              <a:latin typeface="Mada"/>
              <a:ea typeface="Mada"/>
              <a:cs typeface="Mada"/>
              <a:sym typeface="Mada"/>
            </a:endParaRPr>
          </a:p>
          <a:p>
            <a:pPr indent="-192250" lvl="0" marL="352799" rtl="0" algn="l">
              <a:lnSpc>
                <a:spcPct val="90000"/>
              </a:lnSpc>
              <a:spcBef>
                <a:spcPts val="100"/>
              </a:spcBef>
              <a:spcAft>
                <a:spcPts val="0"/>
              </a:spcAft>
              <a:buClr>
                <a:schemeClr val="dk1"/>
              </a:buClr>
              <a:buSzPts val="1100"/>
              <a:buFont typeface="Mada"/>
              <a:buChar char="●"/>
            </a:pPr>
            <a:r>
              <a:rPr b="1" lang="ar" sz="1100">
                <a:latin typeface="Mada"/>
                <a:ea typeface="Mada"/>
                <a:cs typeface="Mada"/>
                <a:sym typeface="Mada"/>
              </a:rPr>
              <a:t>Cryotherapy</a:t>
            </a:r>
            <a:r>
              <a:rPr lang="ar" sz="1100">
                <a:latin typeface="Mada"/>
                <a:ea typeface="Mada"/>
                <a:cs typeface="Mada"/>
                <a:sym typeface="Mada"/>
              </a:rPr>
              <a:t> immediately followed by intralesional pentavalent antimony.</a:t>
            </a:r>
            <a:endParaRPr sz="1100">
              <a:latin typeface="Mada"/>
              <a:ea typeface="Mada"/>
              <a:cs typeface="Mada"/>
              <a:sym typeface="Mada"/>
            </a:endParaRPr>
          </a:p>
          <a:p>
            <a:pPr indent="-192250" lvl="0" marL="352799" rtl="0" algn="l">
              <a:lnSpc>
                <a:spcPct val="90000"/>
              </a:lnSpc>
              <a:spcBef>
                <a:spcPts val="0"/>
              </a:spcBef>
              <a:spcAft>
                <a:spcPts val="0"/>
              </a:spcAft>
              <a:buClr>
                <a:schemeClr val="dk1"/>
              </a:buClr>
              <a:buSzPts val="1100"/>
              <a:buFont typeface="Mada"/>
              <a:buChar char="●"/>
            </a:pPr>
            <a:r>
              <a:rPr b="1" lang="ar" sz="1100">
                <a:latin typeface="Mada"/>
                <a:ea typeface="Mada"/>
                <a:cs typeface="Mada"/>
                <a:sym typeface="Mada"/>
              </a:rPr>
              <a:t>Topical paromomycin</a:t>
            </a:r>
            <a:r>
              <a:rPr lang="ar" sz="1100">
                <a:latin typeface="Mada"/>
                <a:ea typeface="Mada"/>
                <a:cs typeface="Mada"/>
                <a:sym typeface="Mada"/>
              </a:rPr>
              <a:t> </a:t>
            </a:r>
            <a:r>
              <a:rPr b="1" lang="ar" sz="1100">
                <a:latin typeface="Mada"/>
                <a:ea typeface="Mada"/>
                <a:cs typeface="Mada"/>
                <a:sym typeface="Mada"/>
              </a:rPr>
              <a:t>ointment </a:t>
            </a:r>
            <a:r>
              <a:rPr lang="ar" sz="1100">
                <a:latin typeface="Mada"/>
                <a:ea typeface="Mada"/>
                <a:cs typeface="Mada"/>
                <a:sym typeface="Mada"/>
              </a:rPr>
              <a:t>(may be used for treatment of ulcerative lesions due to L. major.), imidazole ointment.</a:t>
            </a:r>
            <a:endParaRPr sz="1100">
              <a:latin typeface="Mada"/>
              <a:ea typeface="Mada"/>
              <a:cs typeface="Mada"/>
              <a:sym typeface="Mada"/>
            </a:endParaRPr>
          </a:p>
          <a:p>
            <a:pPr indent="-192250" lvl="0" marL="352799" rtl="0" algn="l">
              <a:lnSpc>
                <a:spcPct val="90000"/>
              </a:lnSpc>
              <a:spcBef>
                <a:spcPts val="100"/>
              </a:spcBef>
              <a:spcAft>
                <a:spcPts val="0"/>
              </a:spcAft>
              <a:buClr>
                <a:srgbClr val="000000"/>
              </a:buClr>
              <a:buSzPts val="1100"/>
              <a:buFont typeface="Mada"/>
              <a:buChar char="●"/>
            </a:pPr>
            <a:r>
              <a:rPr b="1" lang="ar" sz="1100">
                <a:latin typeface="Mada"/>
                <a:ea typeface="Mada"/>
                <a:cs typeface="Mada"/>
                <a:sym typeface="Mada"/>
              </a:rPr>
              <a:t>Local infiltration of lesion with antimonials </a:t>
            </a:r>
            <a:r>
              <a:rPr lang="ar" sz="1100">
                <a:latin typeface="Mada"/>
                <a:ea typeface="Mada"/>
                <a:cs typeface="Mada"/>
                <a:sym typeface="Mada"/>
              </a:rPr>
              <a:t>(sodium antimony gluconate; Pentostam).</a:t>
            </a:r>
            <a:endParaRPr sz="1100">
              <a:latin typeface="Mada"/>
              <a:ea typeface="Mada"/>
              <a:cs typeface="Mada"/>
              <a:sym typeface="Mada"/>
            </a:endParaRPr>
          </a:p>
          <a:p>
            <a:pPr indent="-192250" lvl="0" marL="352799" rtl="0" algn="l">
              <a:lnSpc>
                <a:spcPct val="90000"/>
              </a:lnSpc>
              <a:spcBef>
                <a:spcPts val="100"/>
              </a:spcBef>
              <a:spcAft>
                <a:spcPts val="0"/>
              </a:spcAft>
              <a:buClr>
                <a:schemeClr val="dk1"/>
              </a:buClr>
              <a:buSzPts val="1100"/>
              <a:buFont typeface="Mada"/>
              <a:buChar char="●"/>
            </a:pPr>
            <a:r>
              <a:rPr b="1" lang="ar" sz="1100">
                <a:latin typeface="Mada"/>
                <a:ea typeface="Mada"/>
                <a:cs typeface="Mada"/>
                <a:sym typeface="Mada"/>
              </a:rPr>
              <a:t>Parenteral sodium stibogluconate </a:t>
            </a:r>
            <a:r>
              <a:rPr lang="ar" sz="1100">
                <a:latin typeface="Mada"/>
                <a:ea typeface="Mada"/>
                <a:cs typeface="Mada"/>
                <a:sym typeface="Mada"/>
              </a:rPr>
              <a:t>(SSG)</a:t>
            </a:r>
            <a:endParaRPr sz="1100">
              <a:latin typeface="Mada"/>
              <a:ea typeface="Mada"/>
              <a:cs typeface="Mada"/>
              <a:sym typeface="Mada"/>
            </a:endParaRPr>
          </a:p>
          <a:p>
            <a:pPr indent="0" lvl="0" marL="0" rtl="0" algn="l">
              <a:lnSpc>
                <a:spcPct val="90000"/>
              </a:lnSpc>
              <a:spcBef>
                <a:spcPts val="100"/>
              </a:spcBef>
              <a:spcAft>
                <a:spcPts val="0"/>
              </a:spcAft>
              <a:buNone/>
            </a:pPr>
            <a:r>
              <a:rPr b="1" lang="ar" sz="1600" u="sng">
                <a:solidFill>
                  <a:schemeClr val="dk1"/>
                </a:solidFill>
                <a:latin typeface="Mada"/>
                <a:ea typeface="Mada"/>
                <a:cs typeface="Mada"/>
                <a:sym typeface="Mada"/>
              </a:rPr>
              <a:t>Prevention: </a:t>
            </a:r>
            <a:endParaRPr b="1" sz="1600" u="sng">
              <a:solidFill>
                <a:schemeClr val="dk1"/>
              </a:solidFill>
              <a:latin typeface="Mada"/>
              <a:ea typeface="Mada"/>
              <a:cs typeface="Mada"/>
              <a:sym typeface="Mada"/>
            </a:endParaRPr>
          </a:p>
          <a:p>
            <a:pPr indent="-192250" lvl="0" marL="352799" rtl="0" algn="l">
              <a:lnSpc>
                <a:spcPct val="90000"/>
              </a:lnSpc>
              <a:spcBef>
                <a:spcPts val="100"/>
              </a:spcBef>
              <a:spcAft>
                <a:spcPts val="0"/>
              </a:spcAft>
              <a:buClr>
                <a:srgbClr val="000000"/>
              </a:buClr>
              <a:buSzPts val="1100"/>
              <a:buFont typeface="Mada"/>
              <a:buChar char="●"/>
            </a:pPr>
            <a:r>
              <a:rPr lang="ar" sz="1100">
                <a:latin typeface="Mada"/>
                <a:ea typeface="Mada"/>
                <a:cs typeface="Mada"/>
                <a:sym typeface="Mada"/>
              </a:rPr>
              <a:t>NO pre or post exposure prophylaxis.</a:t>
            </a:r>
            <a:endParaRPr sz="1100">
              <a:latin typeface="Mada"/>
              <a:ea typeface="Mada"/>
              <a:cs typeface="Mada"/>
              <a:sym typeface="Mada"/>
            </a:endParaRPr>
          </a:p>
          <a:p>
            <a:pPr indent="-192250" lvl="0" marL="352799" rtl="0" algn="l">
              <a:lnSpc>
                <a:spcPct val="90000"/>
              </a:lnSpc>
              <a:spcBef>
                <a:spcPts val="100"/>
              </a:spcBef>
              <a:spcAft>
                <a:spcPts val="0"/>
              </a:spcAft>
              <a:buClr>
                <a:srgbClr val="000000"/>
              </a:buClr>
              <a:buSzPts val="1100"/>
              <a:buFont typeface="Mada"/>
              <a:buChar char="●"/>
            </a:pPr>
            <a:r>
              <a:rPr lang="ar" sz="1100">
                <a:latin typeface="Mada"/>
                <a:ea typeface="Mada"/>
                <a:cs typeface="Mada"/>
                <a:sym typeface="Mada"/>
              </a:rPr>
              <a:t>Effective prevention requires health education regarding risk of infection and epidemiology of transmission.</a:t>
            </a:r>
            <a:endParaRPr sz="1100">
              <a:latin typeface="Mada"/>
              <a:ea typeface="Mada"/>
              <a:cs typeface="Mada"/>
              <a:sym typeface="Mada"/>
            </a:endParaRPr>
          </a:p>
          <a:p>
            <a:pPr indent="-192250" lvl="0" marL="352799" rtl="0" algn="l">
              <a:lnSpc>
                <a:spcPct val="90000"/>
              </a:lnSpc>
              <a:spcBef>
                <a:spcPts val="100"/>
              </a:spcBef>
              <a:spcAft>
                <a:spcPts val="0"/>
              </a:spcAft>
              <a:buClr>
                <a:srgbClr val="000000"/>
              </a:buClr>
              <a:buSzPts val="1100"/>
              <a:buFont typeface="Mada"/>
              <a:buChar char="●"/>
            </a:pPr>
            <a:r>
              <a:rPr lang="ar" sz="1100">
                <a:latin typeface="Mada"/>
                <a:ea typeface="Mada"/>
                <a:cs typeface="Mada"/>
                <a:sym typeface="Mada"/>
              </a:rPr>
              <a:t>Covering skin with clothing is helpful as sand fly mouthparts do not  penetrate clothing (in contrast, mosquito mouthparts do penetrate  clothing).</a:t>
            </a:r>
            <a:endParaRPr sz="1100">
              <a:latin typeface="Mada"/>
              <a:ea typeface="Mada"/>
              <a:cs typeface="Mada"/>
              <a:sym typeface="Mada"/>
            </a:endParaRPr>
          </a:p>
          <a:p>
            <a:pPr indent="-192250" lvl="0" marL="352799" rtl="0" algn="l">
              <a:lnSpc>
                <a:spcPct val="90000"/>
              </a:lnSpc>
              <a:spcBef>
                <a:spcPts val="100"/>
              </a:spcBef>
              <a:spcAft>
                <a:spcPts val="0"/>
              </a:spcAft>
              <a:buClr>
                <a:srgbClr val="000000"/>
              </a:buClr>
              <a:buSzPts val="1100"/>
              <a:buFont typeface="Mada"/>
              <a:buChar char="●"/>
            </a:pPr>
            <a:r>
              <a:rPr lang="ar" sz="1100">
                <a:latin typeface="Mada"/>
                <a:ea typeface="Mada"/>
                <a:cs typeface="Mada"/>
                <a:sym typeface="Mada"/>
              </a:rPr>
              <a:t>Clothing can be impregnated with an insecticide such as </a:t>
            </a:r>
            <a:r>
              <a:rPr b="1" lang="ar" sz="1100" u="sng">
                <a:latin typeface="Mada"/>
                <a:ea typeface="Mada"/>
                <a:cs typeface="Mada"/>
                <a:sym typeface="Mada"/>
                <a:hlinkClick r:id="rId3"/>
              </a:rPr>
              <a:t>permethrin</a:t>
            </a:r>
            <a:r>
              <a:rPr lang="ar" sz="1100">
                <a:latin typeface="Mada"/>
                <a:ea typeface="Mada"/>
                <a:cs typeface="Mada"/>
                <a:sym typeface="Mada"/>
              </a:rPr>
              <a:t>.</a:t>
            </a:r>
            <a:endParaRPr sz="1100">
              <a:latin typeface="Mada"/>
              <a:ea typeface="Mada"/>
              <a:cs typeface="Mada"/>
              <a:sym typeface="Mada"/>
            </a:endParaRPr>
          </a:p>
          <a:p>
            <a:pPr indent="-192250" lvl="0" marL="352799" rtl="0" algn="l">
              <a:lnSpc>
                <a:spcPct val="90000"/>
              </a:lnSpc>
              <a:spcBef>
                <a:spcPts val="100"/>
              </a:spcBef>
              <a:spcAft>
                <a:spcPts val="0"/>
              </a:spcAft>
              <a:buClr>
                <a:srgbClr val="000000"/>
              </a:buClr>
              <a:buSzPts val="1100"/>
              <a:buFont typeface="Mada"/>
              <a:buChar char="●"/>
            </a:pPr>
            <a:r>
              <a:rPr lang="ar" sz="1100">
                <a:latin typeface="Mada"/>
                <a:ea typeface="Mada"/>
                <a:cs typeface="Mada"/>
                <a:sym typeface="Mada"/>
              </a:rPr>
              <a:t>An insect repellent such as DEET (NN-diethyl-3-methylbenzamide)  can be applied to exposed skin areas.</a:t>
            </a:r>
            <a:endParaRPr sz="1100">
              <a:latin typeface="Mada"/>
              <a:ea typeface="Mada"/>
              <a:cs typeface="Mada"/>
              <a:sym typeface="Mada"/>
            </a:endParaRPr>
          </a:p>
          <a:p>
            <a:pPr indent="-192250" lvl="0" marL="352799" rtl="0" algn="l">
              <a:lnSpc>
                <a:spcPct val="90000"/>
              </a:lnSpc>
              <a:spcBef>
                <a:spcPts val="100"/>
              </a:spcBef>
              <a:spcAft>
                <a:spcPts val="100"/>
              </a:spcAft>
              <a:buClr>
                <a:srgbClr val="000000"/>
              </a:buClr>
              <a:buSzPts val="1100"/>
              <a:buFont typeface="Mada"/>
              <a:buChar char="●"/>
            </a:pPr>
            <a:r>
              <a:rPr lang="ar" sz="1100">
                <a:latin typeface="Mada"/>
                <a:ea typeface="Mada"/>
                <a:cs typeface="Mada"/>
                <a:sym typeface="Mada"/>
              </a:rPr>
              <a:t>Use of fine mesh insecticide-treated bednets may also be helpful.</a:t>
            </a:r>
            <a:endParaRPr b="1" sz="1100">
              <a:latin typeface="Mada"/>
              <a:ea typeface="Mada"/>
              <a:cs typeface="Mada"/>
              <a:sym typeface="Mada"/>
            </a:endParaRPr>
          </a:p>
        </p:txBody>
      </p:sp>
      <p:sp>
        <p:nvSpPr>
          <p:cNvPr id="612" name="Google Shape;612;p27"/>
          <p:cNvSpPr txBox="1"/>
          <p:nvPr/>
        </p:nvSpPr>
        <p:spPr>
          <a:xfrm>
            <a:off x="215150" y="5447275"/>
            <a:ext cx="7356600" cy="523200"/>
          </a:xfrm>
          <a:prstGeom prst="rect">
            <a:avLst/>
          </a:prstGeom>
          <a:noFill/>
          <a:ln>
            <a:noFill/>
          </a:ln>
        </p:spPr>
        <p:txBody>
          <a:bodyPr anchorCtr="0" anchor="t" bIns="91425" lIns="91425" spcFirstLastPara="1" rIns="91425" wrap="square" tIns="91425">
            <a:spAutoFit/>
          </a:bodyPr>
          <a:lstStyle/>
          <a:p>
            <a:pPr indent="-368300" lvl="0" marL="457200" rtl="0" algn="l">
              <a:spcBef>
                <a:spcPts val="0"/>
              </a:spcBef>
              <a:spcAft>
                <a:spcPts val="0"/>
              </a:spcAft>
              <a:buClr>
                <a:schemeClr val="dk1"/>
              </a:buClr>
              <a:buSzPts val="2200"/>
              <a:buFont typeface="Mada"/>
              <a:buChar char="◄"/>
            </a:pPr>
            <a:r>
              <a:rPr b="1" lang="ar" sz="2200">
                <a:solidFill>
                  <a:schemeClr val="dk1"/>
                </a:solidFill>
                <a:highlight>
                  <a:schemeClr val="accent4"/>
                </a:highlight>
                <a:latin typeface="Mada"/>
                <a:ea typeface="Mada"/>
                <a:cs typeface="Mada"/>
                <a:sym typeface="Mada"/>
              </a:rPr>
              <a:t>Treatment &amp; Prevention of Cutaneous leishmaniasis</a:t>
            </a:r>
            <a:endParaRPr b="1" sz="2200">
              <a:solidFill>
                <a:schemeClr val="dk1"/>
              </a:solidFill>
              <a:highlight>
                <a:schemeClr val="accent4"/>
              </a:highlight>
              <a:latin typeface="Mada"/>
              <a:ea typeface="Mada"/>
              <a:cs typeface="Mada"/>
              <a:sym typeface="Mada"/>
            </a:endParaRPr>
          </a:p>
        </p:txBody>
      </p:sp>
      <p:sp>
        <p:nvSpPr>
          <p:cNvPr id="613" name="Google Shape;613;p27"/>
          <p:cNvSpPr txBox="1"/>
          <p:nvPr/>
        </p:nvSpPr>
        <p:spPr>
          <a:xfrm>
            <a:off x="1743675" y="1976950"/>
            <a:ext cx="4501800" cy="923400"/>
          </a:xfrm>
          <a:prstGeom prst="rect">
            <a:avLst/>
          </a:prstGeom>
          <a:noFill/>
          <a:ln>
            <a:noFill/>
          </a:ln>
        </p:spPr>
        <p:txBody>
          <a:bodyPr anchorCtr="0" anchor="t" bIns="91425" lIns="91425" spcFirstLastPara="1" rIns="91425" wrap="square" tIns="91425">
            <a:spAutoFit/>
          </a:bodyPr>
          <a:lstStyle/>
          <a:p>
            <a:pPr indent="-198600" lvl="0" marL="244800" rtl="0" algn="l">
              <a:lnSpc>
                <a:spcPct val="90000"/>
              </a:lnSpc>
              <a:spcBef>
                <a:spcPts val="100"/>
              </a:spcBef>
              <a:spcAft>
                <a:spcPts val="0"/>
              </a:spcAft>
              <a:buSzPts val="1200"/>
              <a:buFont typeface="Mada"/>
              <a:buChar char="●"/>
            </a:pPr>
            <a:r>
              <a:rPr lang="ar" sz="1200">
                <a:solidFill>
                  <a:schemeClr val="dk1"/>
                </a:solidFill>
                <a:latin typeface="Mada"/>
                <a:ea typeface="Mada"/>
                <a:cs typeface="Mada"/>
                <a:sym typeface="Mada"/>
              </a:rPr>
              <a:t>Giemsa staining is typically used, the</a:t>
            </a:r>
            <a:r>
              <a:rPr b="1" lang="ar" sz="1200">
                <a:solidFill>
                  <a:srgbClr val="CC0000"/>
                </a:solidFill>
                <a:latin typeface="Mada"/>
                <a:ea typeface="Mada"/>
                <a:cs typeface="Mada"/>
                <a:sym typeface="Mada"/>
              </a:rPr>
              <a:t> Leishmania amastigote</a:t>
            </a:r>
            <a:r>
              <a:rPr lang="ar" sz="1200">
                <a:solidFill>
                  <a:schemeClr val="dk1"/>
                </a:solidFill>
                <a:latin typeface="Mada"/>
                <a:ea typeface="Mada"/>
                <a:cs typeface="Mada"/>
                <a:sym typeface="Mada"/>
              </a:rPr>
              <a:t> is an </a:t>
            </a:r>
            <a:r>
              <a:rPr b="1" lang="ar" sz="1200">
                <a:solidFill>
                  <a:srgbClr val="CC0000"/>
                </a:solidFill>
                <a:latin typeface="Mada"/>
                <a:ea typeface="Mada"/>
                <a:cs typeface="Mada"/>
                <a:sym typeface="Mada"/>
              </a:rPr>
              <a:t>oval to round organism</a:t>
            </a:r>
            <a:endParaRPr sz="1200">
              <a:solidFill>
                <a:schemeClr val="dk1"/>
              </a:solidFill>
              <a:latin typeface="Mada"/>
              <a:ea typeface="Mada"/>
              <a:cs typeface="Mada"/>
              <a:sym typeface="Mada"/>
            </a:endParaRPr>
          </a:p>
          <a:p>
            <a:pPr indent="-198600" lvl="0" marL="244800" rtl="0" algn="l">
              <a:lnSpc>
                <a:spcPct val="90000"/>
              </a:lnSpc>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T</a:t>
            </a:r>
            <a:r>
              <a:rPr lang="ar" sz="1200">
                <a:solidFill>
                  <a:schemeClr val="dk1"/>
                </a:solidFill>
                <a:latin typeface="Mada"/>
                <a:ea typeface="Mada"/>
                <a:cs typeface="Mada"/>
                <a:sym typeface="Mada"/>
              </a:rPr>
              <a:t>he cytoplasm is blue, the nucleus violet-blue, and the kinetoplast red to violet</a:t>
            </a:r>
            <a:r>
              <a:rPr b="1" lang="ar" sz="1200">
                <a:solidFill>
                  <a:schemeClr val="dk1"/>
                </a:solidFill>
                <a:latin typeface="Mada"/>
                <a:ea typeface="Mada"/>
                <a:cs typeface="Mada"/>
                <a:sym typeface="Mada"/>
              </a:rPr>
              <a:t> ( diagnostic characteristic)</a:t>
            </a:r>
            <a:endParaRPr b="1"/>
          </a:p>
        </p:txBody>
      </p:sp>
      <p:pic>
        <p:nvPicPr>
          <p:cNvPr id="614" name="Google Shape;614;p27"/>
          <p:cNvPicPr preferRelativeResize="0"/>
          <p:nvPr/>
        </p:nvPicPr>
        <p:blipFill>
          <a:blip r:embed="rId4">
            <a:alphaModFix/>
          </a:blip>
          <a:stretch>
            <a:fillRect/>
          </a:stretch>
        </p:blipFill>
        <p:spPr>
          <a:xfrm>
            <a:off x="6245625" y="1963851"/>
            <a:ext cx="955150" cy="8748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8" name="Shape 618"/>
        <p:cNvGrpSpPr/>
        <p:nvPr/>
      </p:nvGrpSpPr>
      <p:grpSpPr>
        <a:xfrm>
          <a:off x="0" y="0"/>
          <a:ext cx="0" cy="0"/>
          <a:chOff x="0" y="0"/>
          <a:chExt cx="0" cy="0"/>
        </a:xfrm>
      </p:grpSpPr>
      <p:sp>
        <p:nvSpPr>
          <p:cNvPr id="619" name="Google Shape;619;p28"/>
          <p:cNvSpPr txBox="1"/>
          <p:nvPr>
            <p:ph idx="2" type="sldNum"/>
          </p:nvPr>
        </p:nvSpPr>
        <p:spPr>
          <a:xfrm>
            <a:off x="7106400" y="2"/>
            <a:ext cx="453600" cy="562200"/>
          </a:xfrm>
          <a:prstGeom prst="rect">
            <a:avLst/>
          </a:prstGeom>
        </p:spPr>
        <p:txBody>
          <a:bodyPr anchorCtr="0" anchor="ctr" bIns="111700" lIns="111700" spcFirstLastPara="1" rIns="111700" wrap="square" tIns="111700">
            <a:noAutofit/>
          </a:bodyPr>
          <a:lstStyle/>
          <a:p>
            <a:pPr indent="0" lvl="0" marL="0" rtl="0" algn="r">
              <a:spcBef>
                <a:spcPts val="0"/>
              </a:spcBef>
              <a:spcAft>
                <a:spcPts val="0"/>
              </a:spcAft>
              <a:buNone/>
            </a:pPr>
            <a:fld id="{00000000-1234-1234-1234-123412341234}" type="slidenum">
              <a:rPr lang="ar"/>
              <a:t>‹#›</a:t>
            </a:fld>
            <a:endParaRPr/>
          </a:p>
        </p:txBody>
      </p:sp>
      <p:cxnSp>
        <p:nvCxnSpPr>
          <p:cNvPr id="620" name="Google Shape;620;p28"/>
          <p:cNvCxnSpPr/>
          <p:nvPr/>
        </p:nvCxnSpPr>
        <p:spPr>
          <a:xfrm flipH="1" rot="10800000">
            <a:off x="1355300" y="588250"/>
            <a:ext cx="4827000" cy="12000"/>
          </a:xfrm>
          <a:prstGeom prst="straightConnector1">
            <a:avLst/>
          </a:prstGeom>
          <a:noFill/>
          <a:ln cap="flat" cmpd="sng" w="38100">
            <a:solidFill>
              <a:schemeClr val="accent1"/>
            </a:solidFill>
            <a:prstDash val="solid"/>
            <a:round/>
            <a:headEnd len="med" w="med" type="diamond"/>
            <a:tailEnd len="med" w="med" type="diamond"/>
          </a:ln>
        </p:spPr>
      </p:cxnSp>
      <p:sp>
        <p:nvSpPr>
          <p:cNvPr id="621" name="Google Shape;621;p28"/>
          <p:cNvSpPr txBox="1"/>
          <p:nvPr/>
        </p:nvSpPr>
        <p:spPr>
          <a:xfrm>
            <a:off x="974300" y="0"/>
            <a:ext cx="5751000" cy="412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sz="2600">
                <a:solidFill>
                  <a:schemeClr val="dk1"/>
                </a:solidFill>
                <a:latin typeface="Mada"/>
                <a:ea typeface="Mada"/>
                <a:cs typeface="Mada"/>
                <a:sym typeface="Mada"/>
              </a:rPr>
              <a:t>Visceral Leishmaniasis</a:t>
            </a:r>
            <a:endParaRPr b="1" sz="2600">
              <a:latin typeface="Mada"/>
              <a:ea typeface="Mada"/>
              <a:cs typeface="Mada"/>
              <a:sym typeface="Mada"/>
            </a:endParaRPr>
          </a:p>
        </p:txBody>
      </p:sp>
      <p:sp>
        <p:nvSpPr>
          <p:cNvPr id="622" name="Google Shape;622;p28"/>
          <p:cNvSpPr txBox="1"/>
          <p:nvPr/>
        </p:nvSpPr>
        <p:spPr>
          <a:xfrm>
            <a:off x="249050" y="1037625"/>
            <a:ext cx="6780300" cy="4122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Clr>
                <a:srgbClr val="000000"/>
              </a:buClr>
              <a:buSzPts val="2200"/>
              <a:buFont typeface="Mada"/>
              <a:buChar char="◄"/>
            </a:pPr>
            <a:r>
              <a:rPr b="1" lang="ar" sz="2200">
                <a:highlight>
                  <a:schemeClr val="accent4"/>
                </a:highlight>
                <a:latin typeface="Mada"/>
                <a:ea typeface="Mada"/>
                <a:cs typeface="Mada"/>
                <a:sym typeface="Mada"/>
              </a:rPr>
              <a:t>Visceral Leishmaniasis</a:t>
            </a:r>
            <a:endParaRPr b="1" sz="2200">
              <a:highlight>
                <a:schemeClr val="accent4"/>
              </a:highlight>
              <a:latin typeface="Mada"/>
              <a:ea typeface="Mada"/>
              <a:cs typeface="Mada"/>
              <a:sym typeface="Mada"/>
            </a:endParaRPr>
          </a:p>
          <a:p>
            <a:pPr indent="0" lvl="0" marL="0" rtl="0" algn="l">
              <a:lnSpc>
                <a:spcPct val="115000"/>
              </a:lnSpc>
              <a:spcBef>
                <a:spcPts val="100"/>
              </a:spcBef>
              <a:spcAft>
                <a:spcPts val="100"/>
              </a:spcAft>
              <a:buNone/>
            </a:pPr>
            <a:r>
              <a:t/>
            </a:r>
            <a:endParaRPr sz="1200">
              <a:latin typeface="Mada"/>
              <a:ea typeface="Mada"/>
              <a:cs typeface="Mada"/>
              <a:sym typeface="Mada"/>
            </a:endParaRPr>
          </a:p>
        </p:txBody>
      </p:sp>
      <p:sp>
        <p:nvSpPr>
          <p:cNvPr id="623" name="Google Shape;623;p28"/>
          <p:cNvSpPr txBox="1"/>
          <p:nvPr/>
        </p:nvSpPr>
        <p:spPr>
          <a:xfrm>
            <a:off x="326100" y="5083050"/>
            <a:ext cx="6780300" cy="4122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Clr>
                <a:srgbClr val="000000"/>
              </a:buClr>
              <a:buSzPts val="2200"/>
              <a:buFont typeface="Mada"/>
              <a:buChar char="◄"/>
            </a:pPr>
            <a:r>
              <a:rPr b="1" lang="ar" sz="2200">
                <a:highlight>
                  <a:schemeClr val="accent4"/>
                </a:highlight>
                <a:latin typeface="Mada"/>
                <a:ea typeface="Mada"/>
                <a:cs typeface="Mada"/>
                <a:sym typeface="Mada"/>
              </a:rPr>
              <a:t>Clinical Features</a:t>
            </a:r>
            <a:endParaRPr b="1" sz="2200">
              <a:highlight>
                <a:schemeClr val="accent4"/>
              </a:highlight>
              <a:latin typeface="Mada"/>
              <a:ea typeface="Mada"/>
              <a:cs typeface="Mada"/>
              <a:sym typeface="Mada"/>
            </a:endParaRPr>
          </a:p>
          <a:p>
            <a:pPr indent="0" lvl="0" marL="457200" rtl="0" algn="l">
              <a:spcBef>
                <a:spcPts val="0"/>
              </a:spcBef>
              <a:spcAft>
                <a:spcPts val="0"/>
              </a:spcAft>
              <a:buNone/>
            </a:pPr>
            <a:r>
              <a:t/>
            </a:r>
            <a:endParaRPr b="1" sz="300">
              <a:solidFill>
                <a:srgbClr val="000000"/>
              </a:solidFill>
              <a:highlight>
                <a:srgbClr val="D0E0E3"/>
              </a:highlight>
              <a:latin typeface="Mada"/>
              <a:ea typeface="Mada"/>
              <a:cs typeface="Mada"/>
              <a:sym typeface="Mada"/>
            </a:endParaRPr>
          </a:p>
          <a:p>
            <a:pPr indent="0" lvl="0" marL="0" rtl="0" algn="l">
              <a:lnSpc>
                <a:spcPct val="115000"/>
              </a:lnSpc>
              <a:spcBef>
                <a:spcPts val="100"/>
              </a:spcBef>
              <a:spcAft>
                <a:spcPts val="100"/>
              </a:spcAft>
              <a:buNone/>
            </a:pPr>
            <a:r>
              <a:t/>
            </a:r>
            <a:endParaRPr sz="1200">
              <a:latin typeface="Mada"/>
              <a:ea typeface="Mada"/>
              <a:cs typeface="Mada"/>
              <a:sym typeface="Mada"/>
            </a:endParaRPr>
          </a:p>
        </p:txBody>
      </p:sp>
      <p:sp>
        <p:nvSpPr>
          <p:cNvPr id="624" name="Google Shape;624;p28"/>
          <p:cNvSpPr txBox="1"/>
          <p:nvPr/>
        </p:nvSpPr>
        <p:spPr>
          <a:xfrm>
            <a:off x="233700" y="9416475"/>
            <a:ext cx="5487300" cy="9750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Clr>
                <a:srgbClr val="000000"/>
              </a:buClr>
              <a:buSzPts val="2200"/>
              <a:buFont typeface="Mada"/>
              <a:buChar char="◄"/>
            </a:pPr>
            <a:r>
              <a:rPr b="1" lang="ar" sz="2200">
                <a:highlight>
                  <a:schemeClr val="accent4"/>
                </a:highlight>
                <a:latin typeface="Mada"/>
                <a:ea typeface="Mada"/>
                <a:cs typeface="Mada"/>
                <a:sym typeface="Mada"/>
              </a:rPr>
              <a:t>Visceral Leishmaniasis in Saudi Arabia</a:t>
            </a:r>
            <a:endParaRPr b="1" sz="2200">
              <a:highlight>
                <a:schemeClr val="accent4"/>
              </a:highlight>
              <a:latin typeface="Mada"/>
              <a:ea typeface="Mada"/>
              <a:cs typeface="Mada"/>
              <a:sym typeface="Mada"/>
            </a:endParaRPr>
          </a:p>
          <a:p>
            <a:pPr indent="0" lvl="0" marL="457200" rtl="0" algn="l">
              <a:spcBef>
                <a:spcPts val="0"/>
              </a:spcBef>
              <a:spcAft>
                <a:spcPts val="0"/>
              </a:spcAft>
              <a:buNone/>
            </a:pPr>
            <a:r>
              <a:t/>
            </a:r>
            <a:endParaRPr b="1" sz="300">
              <a:solidFill>
                <a:srgbClr val="000000"/>
              </a:solidFill>
              <a:highlight>
                <a:srgbClr val="D0E0E3"/>
              </a:highlight>
              <a:latin typeface="Mada"/>
              <a:ea typeface="Mada"/>
              <a:cs typeface="Mada"/>
              <a:sym typeface="Mada"/>
            </a:endParaRPr>
          </a:p>
          <a:p>
            <a:pPr indent="-304800" lvl="0" marL="457200" rtl="0" algn="l">
              <a:lnSpc>
                <a:spcPct val="115000"/>
              </a:lnSpc>
              <a:spcBef>
                <a:spcPts val="100"/>
              </a:spcBef>
              <a:spcAft>
                <a:spcPts val="100"/>
              </a:spcAft>
              <a:buSzPts val="1200"/>
              <a:buFont typeface="Mada"/>
              <a:buChar char="●"/>
            </a:pPr>
            <a:r>
              <a:rPr lang="ar" sz="1200">
                <a:latin typeface="Mada"/>
                <a:ea typeface="Mada"/>
                <a:cs typeface="Mada"/>
                <a:sym typeface="Mada"/>
              </a:rPr>
              <a:t>Visceral Leishmaniasis  in KSA caused by </a:t>
            </a:r>
            <a:r>
              <a:rPr b="1" lang="ar" sz="1200">
                <a:latin typeface="Mada"/>
                <a:ea typeface="Mada"/>
                <a:cs typeface="Mada"/>
                <a:sym typeface="Mada"/>
              </a:rPr>
              <a:t>L.Donovani and the Rattus rattus </a:t>
            </a:r>
            <a:r>
              <a:rPr lang="ar" sz="1200">
                <a:latin typeface="Mada"/>
                <a:ea typeface="Mada"/>
                <a:cs typeface="Mada"/>
                <a:sym typeface="Mada"/>
              </a:rPr>
              <a:t>is the reservoir.</a:t>
            </a:r>
            <a:endParaRPr sz="1200">
              <a:latin typeface="Mada"/>
              <a:ea typeface="Mada"/>
              <a:cs typeface="Mada"/>
              <a:sym typeface="Mada"/>
            </a:endParaRPr>
          </a:p>
        </p:txBody>
      </p:sp>
      <p:pic>
        <p:nvPicPr>
          <p:cNvPr id="625" name="Google Shape;625;p28"/>
          <p:cNvPicPr preferRelativeResize="0"/>
          <p:nvPr/>
        </p:nvPicPr>
        <p:blipFill>
          <a:blip r:embed="rId3">
            <a:alphaModFix/>
          </a:blip>
          <a:stretch>
            <a:fillRect/>
          </a:stretch>
        </p:blipFill>
        <p:spPr>
          <a:xfrm>
            <a:off x="6084950" y="9585678"/>
            <a:ext cx="1268325" cy="842250"/>
          </a:xfrm>
          <a:prstGeom prst="rect">
            <a:avLst/>
          </a:prstGeom>
          <a:noFill/>
          <a:ln cap="flat" cmpd="sng" w="9525">
            <a:solidFill>
              <a:srgbClr val="B4A7D6"/>
            </a:solidFill>
            <a:prstDash val="solid"/>
            <a:round/>
            <a:headEnd len="sm" w="sm" type="none"/>
            <a:tailEnd len="sm" w="sm" type="none"/>
          </a:ln>
        </p:spPr>
      </p:pic>
      <p:cxnSp>
        <p:nvCxnSpPr>
          <p:cNvPr id="626" name="Google Shape;626;p28"/>
          <p:cNvCxnSpPr/>
          <p:nvPr/>
        </p:nvCxnSpPr>
        <p:spPr>
          <a:xfrm rot="10800000">
            <a:off x="-26400" y="10993775"/>
            <a:ext cx="7612800" cy="0"/>
          </a:xfrm>
          <a:prstGeom prst="straightConnector1">
            <a:avLst/>
          </a:prstGeom>
          <a:noFill/>
          <a:ln cap="flat" cmpd="sng" w="28575">
            <a:solidFill>
              <a:schemeClr val="accent3"/>
            </a:solidFill>
            <a:prstDash val="dot"/>
            <a:round/>
            <a:headEnd len="med" w="med" type="none"/>
            <a:tailEnd len="med" w="med" type="none"/>
          </a:ln>
        </p:spPr>
      </p:cxnSp>
      <p:sp>
        <p:nvSpPr>
          <p:cNvPr id="627" name="Google Shape;627;p28"/>
          <p:cNvSpPr/>
          <p:nvPr/>
        </p:nvSpPr>
        <p:spPr>
          <a:xfrm>
            <a:off x="459650" y="1587588"/>
            <a:ext cx="6780300" cy="3460800"/>
          </a:xfrm>
          <a:prstGeom prst="snip1Rect">
            <a:avLst>
              <a:gd fmla="val 16667" name="adj"/>
            </a:avLst>
          </a:prstGeom>
          <a:solidFill>
            <a:srgbClr val="F3F1F8"/>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457200" rtl="0" algn="l">
              <a:spcBef>
                <a:spcPts val="0"/>
              </a:spcBef>
              <a:spcAft>
                <a:spcPts val="0"/>
              </a:spcAft>
              <a:buClr>
                <a:schemeClr val="dk1"/>
              </a:buClr>
              <a:buSzPts val="1100"/>
              <a:buFont typeface="Arial"/>
              <a:buNone/>
            </a:pPr>
            <a:r>
              <a:t/>
            </a:r>
            <a:endParaRPr sz="300">
              <a:solidFill>
                <a:schemeClr val="dk1"/>
              </a:solidFill>
              <a:highlight>
                <a:srgbClr val="D0E0E3"/>
              </a:highlight>
              <a:latin typeface="Mada Black"/>
              <a:ea typeface="Mada Black"/>
              <a:cs typeface="Mada Black"/>
              <a:sym typeface="Mada Black"/>
            </a:endParaRPr>
          </a:p>
          <a:p>
            <a:pPr indent="-304800" lvl="0" marL="457200" rtl="0" algn="l">
              <a:lnSpc>
                <a:spcPct val="100000"/>
              </a:lnSpc>
              <a:spcBef>
                <a:spcPts val="100"/>
              </a:spcBef>
              <a:spcAft>
                <a:spcPts val="0"/>
              </a:spcAft>
              <a:buClr>
                <a:schemeClr val="dk1"/>
              </a:buClr>
              <a:buSzPts val="1200"/>
              <a:buFont typeface="Mada"/>
              <a:buChar char="●"/>
            </a:pPr>
            <a:r>
              <a:rPr lang="ar" sz="1200">
                <a:solidFill>
                  <a:schemeClr val="dk1"/>
                </a:solidFill>
                <a:latin typeface="Mada"/>
                <a:ea typeface="Mada"/>
                <a:cs typeface="Mada"/>
                <a:sym typeface="Mada"/>
              </a:rPr>
              <a:t>Visceral leishmaniasis (VL), also known as</a:t>
            </a:r>
            <a:r>
              <a:rPr b="1" lang="ar" sz="1200">
                <a:solidFill>
                  <a:srgbClr val="CC0000"/>
                </a:solidFill>
                <a:latin typeface="Mada"/>
                <a:ea typeface="Mada"/>
                <a:cs typeface="Mada"/>
                <a:sym typeface="Mada"/>
              </a:rPr>
              <a:t> kala-azar</a:t>
            </a:r>
            <a:r>
              <a:rPr lang="ar" sz="1200">
                <a:solidFill>
                  <a:schemeClr val="dk1"/>
                </a:solidFill>
                <a:latin typeface="Mada"/>
                <a:ea typeface="Mada"/>
                <a:cs typeface="Mada"/>
                <a:sym typeface="Mada"/>
              </a:rPr>
              <a:t> , is a disease caused by:</a:t>
            </a:r>
            <a:r>
              <a:rPr b="1" lang="ar" sz="1200">
                <a:solidFill>
                  <a:srgbClr val="CC0000"/>
                </a:solidFill>
                <a:latin typeface="Mada"/>
                <a:ea typeface="Mada"/>
                <a:cs typeface="Mada"/>
                <a:sym typeface="Mada"/>
              </a:rPr>
              <a:t> Leishmania donovani &amp; L. infantum</a:t>
            </a:r>
            <a:r>
              <a:rPr lang="ar" sz="1200">
                <a:solidFill>
                  <a:srgbClr val="CC0000"/>
                </a:solidFill>
                <a:latin typeface="Mada"/>
                <a:ea typeface="Mada"/>
                <a:cs typeface="Mada"/>
                <a:sym typeface="Mada"/>
              </a:rPr>
              <a:t> </a:t>
            </a:r>
            <a:r>
              <a:rPr lang="ar" sz="1200">
                <a:solidFill>
                  <a:schemeClr val="dk1"/>
                </a:solidFill>
                <a:latin typeface="Mada"/>
                <a:ea typeface="Mada"/>
                <a:cs typeface="Mada"/>
                <a:sym typeface="Mada"/>
              </a:rPr>
              <a:t>that is transmitted by</a:t>
            </a:r>
            <a:r>
              <a:rPr b="1" lang="ar" sz="1200">
                <a:solidFill>
                  <a:schemeClr val="dk1"/>
                </a:solidFill>
                <a:latin typeface="Mada"/>
                <a:ea typeface="Mada"/>
                <a:cs typeface="Mada"/>
                <a:sym typeface="Mada"/>
              </a:rPr>
              <a:t> phlebotomine sandflies.</a:t>
            </a:r>
            <a:endParaRPr b="1" sz="1200">
              <a:solidFill>
                <a:schemeClr val="dk1"/>
              </a:solidFill>
              <a:latin typeface="Mada"/>
              <a:ea typeface="Mada"/>
              <a:cs typeface="Mada"/>
              <a:sym typeface="Mada"/>
            </a:endParaRPr>
          </a:p>
          <a:p>
            <a:pPr indent="-304800" lvl="0" marL="457200" rtl="0" algn="l">
              <a:lnSpc>
                <a:spcPct val="100000"/>
              </a:lnSpc>
              <a:spcBef>
                <a:spcPts val="1000"/>
              </a:spcBef>
              <a:spcAft>
                <a:spcPts val="0"/>
              </a:spcAft>
              <a:buClr>
                <a:schemeClr val="dk1"/>
              </a:buClr>
              <a:buSzPts val="1200"/>
              <a:buFont typeface="Mada"/>
              <a:buChar char="●"/>
            </a:pPr>
            <a:r>
              <a:rPr lang="ar" sz="1200">
                <a:solidFill>
                  <a:schemeClr val="dk1"/>
                </a:solidFill>
                <a:latin typeface="Mada"/>
                <a:ea typeface="Mada"/>
                <a:cs typeface="Mada"/>
                <a:sym typeface="Mada"/>
              </a:rPr>
              <a:t>The most important clinical manifestation of VL is the syndrome known as kala-azar (Hindi for</a:t>
            </a:r>
            <a:r>
              <a:rPr b="1" lang="ar" sz="1200">
                <a:solidFill>
                  <a:schemeClr val="dk1"/>
                </a:solidFill>
                <a:latin typeface="Mada"/>
                <a:ea typeface="Mada"/>
                <a:cs typeface="Mada"/>
                <a:sym typeface="Mada"/>
              </a:rPr>
              <a:t> "black fever"</a:t>
            </a:r>
            <a:r>
              <a:rPr lang="ar" sz="1200">
                <a:solidFill>
                  <a:schemeClr val="dk1"/>
                </a:solidFill>
                <a:latin typeface="Mada"/>
                <a:ea typeface="Mada"/>
                <a:cs typeface="Mada"/>
                <a:sym typeface="Mada"/>
              </a:rPr>
              <a:t>).</a:t>
            </a:r>
            <a:endParaRPr sz="1200">
              <a:solidFill>
                <a:schemeClr val="dk1"/>
              </a:solidFill>
              <a:latin typeface="Mada"/>
              <a:ea typeface="Mada"/>
              <a:cs typeface="Mada"/>
              <a:sym typeface="Mada"/>
            </a:endParaRPr>
          </a:p>
          <a:p>
            <a:pPr indent="-304800" lvl="0" marL="457200" rtl="0" algn="l">
              <a:lnSpc>
                <a:spcPct val="100000"/>
              </a:lnSpc>
              <a:spcBef>
                <a:spcPts val="1000"/>
              </a:spcBef>
              <a:spcAft>
                <a:spcPts val="0"/>
              </a:spcAft>
              <a:buClr>
                <a:schemeClr val="dk1"/>
              </a:buClr>
              <a:buSzPts val="1200"/>
              <a:buFont typeface="Mada"/>
              <a:buChar char="●"/>
            </a:pPr>
            <a:r>
              <a:rPr lang="ar" sz="1200">
                <a:solidFill>
                  <a:schemeClr val="dk1"/>
                </a:solidFill>
                <a:latin typeface="Mada"/>
                <a:ea typeface="Mada"/>
                <a:cs typeface="Mada"/>
                <a:sym typeface="Mada"/>
              </a:rPr>
              <a:t>The incubation period is </a:t>
            </a:r>
            <a:r>
              <a:rPr lang="ar" sz="1200">
                <a:latin typeface="Mada"/>
                <a:ea typeface="Mada"/>
                <a:cs typeface="Mada"/>
                <a:sym typeface="Mada"/>
              </a:rPr>
              <a:t>usually </a:t>
            </a:r>
            <a:r>
              <a:rPr b="1" lang="ar" sz="1200">
                <a:solidFill>
                  <a:srgbClr val="CC0000"/>
                </a:solidFill>
                <a:latin typeface="Mada"/>
                <a:ea typeface="Mada"/>
                <a:cs typeface="Mada"/>
                <a:sym typeface="Mada"/>
              </a:rPr>
              <a:t>two to six months</a:t>
            </a:r>
            <a:r>
              <a:rPr lang="ar" sz="1200">
                <a:solidFill>
                  <a:schemeClr val="dk1"/>
                </a:solidFill>
                <a:latin typeface="Mada"/>
                <a:ea typeface="Mada"/>
                <a:cs typeface="Mada"/>
                <a:sym typeface="Mada"/>
              </a:rPr>
              <a:t> but can range from a few weeks to several years.</a:t>
            </a:r>
            <a:r>
              <a:rPr lang="ar" sz="1200">
                <a:solidFill>
                  <a:srgbClr val="6AA84F"/>
                </a:solidFill>
                <a:latin typeface="Mada"/>
                <a:ea typeface="Mada"/>
                <a:cs typeface="Mada"/>
                <a:sym typeface="Mada"/>
              </a:rPr>
              <a:t> </a:t>
            </a:r>
            <a:r>
              <a:rPr lang="ar" sz="1200">
                <a:solidFill>
                  <a:srgbClr val="6AA84F"/>
                </a:solidFill>
                <a:latin typeface="Mada"/>
                <a:ea typeface="Mada"/>
                <a:cs typeface="Mada"/>
                <a:sym typeface="Mada"/>
              </a:rPr>
              <a:t>Most cases are detected in the south, the pt will mention that s/he traveled to </a:t>
            </a:r>
            <a:r>
              <a:rPr b="1" lang="ar" sz="1200">
                <a:solidFill>
                  <a:srgbClr val="6AA84F"/>
                </a:solidFill>
                <a:latin typeface="Mada"/>
                <a:ea typeface="Mada"/>
                <a:cs typeface="Mada"/>
                <a:sym typeface="Mada"/>
              </a:rPr>
              <a:t>Jizan </a:t>
            </a:r>
            <a:r>
              <a:rPr lang="ar" sz="1200">
                <a:solidFill>
                  <a:srgbClr val="6AA84F"/>
                </a:solidFill>
                <a:latin typeface="Mada"/>
                <a:ea typeface="Mada"/>
                <a:cs typeface="Mada"/>
                <a:sym typeface="Mada"/>
              </a:rPr>
              <a:t>a few months ago.</a:t>
            </a:r>
            <a:endParaRPr b="1" sz="1200">
              <a:solidFill>
                <a:srgbClr val="6AA84F"/>
              </a:solidFill>
              <a:latin typeface="Mada"/>
              <a:ea typeface="Mada"/>
              <a:cs typeface="Mada"/>
              <a:sym typeface="Mada"/>
            </a:endParaRPr>
          </a:p>
          <a:p>
            <a:pPr indent="-304800" lvl="0" marL="457200" rtl="0" algn="l">
              <a:lnSpc>
                <a:spcPct val="100000"/>
              </a:lnSpc>
              <a:spcBef>
                <a:spcPts val="1000"/>
              </a:spcBef>
              <a:spcAft>
                <a:spcPts val="0"/>
              </a:spcAft>
              <a:buClr>
                <a:schemeClr val="dk1"/>
              </a:buClr>
              <a:buSzPts val="1200"/>
              <a:buFont typeface="Mada"/>
              <a:buChar char="●"/>
            </a:pPr>
            <a:r>
              <a:rPr lang="ar" sz="1200">
                <a:solidFill>
                  <a:schemeClr val="dk1"/>
                </a:solidFill>
                <a:latin typeface="Mada"/>
                <a:ea typeface="Mada"/>
                <a:cs typeface="Mada"/>
                <a:sym typeface="Mada"/>
              </a:rPr>
              <a:t>Onset of symptoms is usually </a:t>
            </a:r>
            <a:r>
              <a:rPr b="1" lang="ar" sz="1200">
                <a:solidFill>
                  <a:schemeClr val="dk1"/>
                </a:solidFill>
                <a:latin typeface="Mada"/>
                <a:ea typeface="Mada"/>
                <a:cs typeface="Mada"/>
                <a:sym typeface="Mada"/>
              </a:rPr>
              <a:t>insidious</a:t>
            </a:r>
            <a:r>
              <a:rPr lang="ar" sz="1200">
                <a:solidFill>
                  <a:schemeClr val="dk1"/>
                </a:solidFill>
                <a:latin typeface="Mada"/>
                <a:ea typeface="Mada"/>
                <a:cs typeface="Mada"/>
                <a:sym typeface="Mada"/>
              </a:rPr>
              <a:t> or </a:t>
            </a:r>
            <a:r>
              <a:rPr b="1" lang="ar" sz="1200">
                <a:solidFill>
                  <a:schemeClr val="dk1"/>
                </a:solidFill>
                <a:latin typeface="Mada"/>
                <a:ea typeface="Mada"/>
                <a:cs typeface="Mada"/>
                <a:sym typeface="Mada"/>
              </a:rPr>
              <a:t>subacute</a:t>
            </a:r>
            <a:endParaRPr sz="1200">
              <a:solidFill>
                <a:schemeClr val="dk1"/>
              </a:solidFill>
              <a:latin typeface="Mada"/>
              <a:ea typeface="Mada"/>
              <a:cs typeface="Mada"/>
              <a:sym typeface="Mada"/>
            </a:endParaRPr>
          </a:p>
          <a:p>
            <a:pPr indent="-304800" lvl="0" marL="457200" rtl="0" algn="l">
              <a:lnSpc>
                <a:spcPct val="100000"/>
              </a:lnSpc>
              <a:spcBef>
                <a:spcPts val="1000"/>
              </a:spcBef>
              <a:spcAft>
                <a:spcPts val="0"/>
              </a:spcAft>
              <a:buClr>
                <a:schemeClr val="dk1"/>
              </a:buClr>
              <a:buSzPts val="1200"/>
              <a:buFont typeface="Mada"/>
              <a:buChar char="●"/>
            </a:pPr>
            <a:r>
              <a:rPr lang="ar" sz="1200">
                <a:solidFill>
                  <a:schemeClr val="dk1"/>
                </a:solidFill>
                <a:latin typeface="Mada"/>
                <a:ea typeface="Mada"/>
                <a:cs typeface="Mada"/>
                <a:sym typeface="Mada"/>
              </a:rPr>
              <a:t>Parasites replicate in the </a:t>
            </a:r>
            <a:r>
              <a:rPr b="1" lang="ar" sz="1200">
                <a:solidFill>
                  <a:srgbClr val="CC0000"/>
                </a:solidFill>
                <a:latin typeface="Mada"/>
                <a:ea typeface="Mada"/>
                <a:cs typeface="Mada"/>
                <a:sym typeface="Mada"/>
              </a:rPr>
              <a:t>reticuloendothelial system</a:t>
            </a:r>
            <a:r>
              <a:rPr lang="ar" sz="1200">
                <a:solidFill>
                  <a:schemeClr val="dk1"/>
                </a:solidFill>
                <a:latin typeface="Mada"/>
                <a:ea typeface="Mada"/>
                <a:cs typeface="Mada"/>
                <a:sym typeface="Mada"/>
              </a:rPr>
              <a:t>, very high parasite loads accumulate in the spleen, liver </a:t>
            </a:r>
            <a:r>
              <a:rPr lang="ar" sz="1200">
                <a:solidFill>
                  <a:srgbClr val="6AA84F"/>
                </a:solidFill>
                <a:latin typeface="Mada"/>
                <a:ea typeface="Mada"/>
                <a:cs typeface="Mada"/>
                <a:sym typeface="Mada"/>
              </a:rPr>
              <a:t>(Causing hepatosplenomegaly)</a:t>
            </a:r>
            <a:r>
              <a:rPr lang="ar" sz="1200">
                <a:solidFill>
                  <a:schemeClr val="dk1"/>
                </a:solidFill>
                <a:latin typeface="Mada"/>
                <a:ea typeface="Mada"/>
                <a:cs typeface="Mada"/>
                <a:sym typeface="Mada"/>
              </a:rPr>
              <a:t> , and bone marrow.</a:t>
            </a:r>
            <a:endParaRPr sz="1200">
              <a:solidFill>
                <a:schemeClr val="dk1"/>
              </a:solidFill>
              <a:latin typeface="Mada"/>
              <a:ea typeface="Mada"/>
              <a:cs typeface="Mada"/>
              <a:sym typeface="Mada"/>
            </a:endParaRPr>
          </a:p>
          <a:p>
            <a:pPr indent="-304800" lvl="0" marL="457200" rtl="0" algn="l">
              <a:lnSpc>
                <a:spcPct val="100000"/>
              </a:lnSpc>
              <a:spcBef>
                <a:spcPts val="1000"/>
              </a:spcBef>
              <a:spcAft>
                <a:spcPts val="1000"/>
              </a:spcAft>
              <a:buClr>
                <a:schemeClr val="dk1"/>
              </a:buClr>
              <a:buSzPts val="1200"/>
              <a:buFont typeface="Mada"/>
              <a:buChar char="●"/>
            </a:pPr>
            <a:r>
              <a:rPr b="1" lang="ar" sz="1200">
                <a:solidFill>
                  <a:schemeClr val="dk1"/>
                </a:solidFill>
                <a:latin typeface="Mada"/>
                <a:ea typeface="Mada"/>
                <a:cs typeface="Mada"/>
                <a:sym typeface="Mada"/>
              </a:rPr>
              <a:t>Hemophagocytic lymphohistiocytosis</a:t>
            </a:r>
            <a:r>
              <a:rPr lang="ar" sz="1200">
                <a:solidFill>
                  <a:schemeClr val="dk1"/>
                </a:solidFill>
                <a:latin typeface="Mada"/>
                <a:ea typeface="Mada"/>
                <a:cs typeface="Mada"/>
                <a:sym typeface="Mada"/>
              </a:rPr>
              <a:t> (HLH) is a systemic disorder of excess immune activation that can be triggered by certain infections it is an uncommon complication of VL</a:t>
            </a:r>
            <a:endParaRPr>
              <a:latin typeface="Mada"/>
              <a:ea typeface="Mada"/>
              <a:cs typeface="Mada"/>
              <a:sym typeface="Mada"/>
            </a:endParaRPr>
          </a:p>
        </p:txBody>
      </p:sp>
      <p:pic>
        <p:nvPicPr>
          <p:cNvPr id="628" name="Google Shape;628;p28"/>
          <p:cNvPicPr preferRelativeResize="0"/>
          <p:nvPr/>
        </p:nvPicPr>
        <p:blipFill>
          <a:blip r:embed="rId4">
            <a:alphaModFix/>
          </a:blip>
          <a:stretch>
            <a:fillRect/>
          </a:stretch>
        </p:blipFill>
        <p:spPr>
          <a:xfrm rot="4802929">
            <a:off x="6625625" y="1337050"/>
            <a:ext cx="866051" cy="866051"/>
          </a:xfrm>
          <a:prstGeom prst="rect">
            <a:avLst/>
          </a:prstGeom>
          <a:noFill/>
          <a:ln>
            <a:noFill/>
          </a:ln>
        </p:spPr>
      </p:pic>
      <p:pic>
        <p:nvPicPr>
          <p:cNvPr id="629" name="Google Shape;629;p28"/>
          <p:cNvPicPr preferRelativeResize="0"/>
          <p:nvPr/>
        </p:nvPicPr>
        <p:blipFill rotWithShape="1">
          <a:blip r:embed="rId5">
            <a:alphaModFix/>
          </a:blip>
          <a:srcRect b="33159" l="60519" r="1037" t="36304"/>
          <a:stretch/>
        </p:blipFill>
        <p:spPr>
          <a:xfrm>
            <a:off x="5219700" y="7155375"/>
            <a:ext cx="2161398" cy="1104161"/>
          </a:xfrm>
          <a:prstGeom prst="rect">
            <a:avLst/>
          </a:prstGeom>
          <a:noFill/>
          <a:ln>
            <a:noFill/>
          </a:ln>
        </p:spPr>
      </p:pic>
      <p:sp>
        <p:nvSpPr>
          <p:cNvPr id="630" name="Google Shape;630;p28"/>
          <p:cNvSpPr/>
          <p:nvPr/>
        </p:nvSpPr>
        <p:spPr>
          <a:xfrm>
            <a:off x="249059" y="5971250"/>
            <a:ext cx="2317500" cy="1371600"/>
          </a:xfrm>
          <a:prstGeom prst="rect">
            <a:avLst/>
          </a:prstGeom>
          <a:no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159424" lvl="0" marL="208799" marR="0" rtl="0" algn="l">
              <a:lnSpc>
                <a:spcPct val="115000"/>
              </a:lnSpc>
              <a:spcBef>
                <a:spcPts val="100"/>
              </a:spcBef>
              <a:spcAft>
                <a:spcPts val="0"/>
              </a:spcAft>
              <a:buClr>
                <a:srgbClr val="000000"/>
              </a:buClr>
              <a:buSzPts val="1150"/>
              <a:buFont typeface="Mada"/>
              <a:buChar char="●"/>
            </a:pPr>
            <a:r>
              <a:rPr lang="ar" sz="1150">
                <a:solidFill>
                  <a:schemeClr val="dk1"/>
                </a:solidFill>
                <a:latin typeface="Mada"/>
                <a:ea typeface="Mada"/>
                <a:cs typeface="Mada"/>
                <a:sym typeface="Mada"/>
              </a:rPr>
              <a:t>Asymptomatic</a:t>
            </a:r>
            <a:r>
              <a:rPr lang="ar" sz="1200">
                <a:solidFill>
                  <a:schemeClr val="dk1"/>
                </a:solidFill>
                <a:latin typeface="Mada"/>
                <a:ea typeface="Mada"/>
                <a:cs typeface="Mada"/>
                <a:sym typeface="Mada"/>
              </a:rPr>
              <a:t> infection or slow progression of malaise, fever, weight loss</a:t>
            </a:r>
            <a:endParaRPr sz="1200">
              <a:latin typeface="Mada"/>
              <a:ea typeface="Mada"/>
              <a:cs typeface="Mada"/>
              <a:sym typeface="Mada"/>
            </a:endParaRPr>
          </a:p>
        </p:txBody>
      </p:sp>
      <p:sp>
        <p:nvSpPr>
          <p:cNvPr id="631" name="Google Shape;631;p28"/>
          <p:cNvSpPr/>
          <p:nvPr/>
        </p:nvSpPr>
        <p:spPr>
          <a:xfrm>
            <a:off x="249050" y="5619025"/>
            <a:ext cx="1787400" cy="352200"/>
          </a:xfrm>
          <a:prstGeom prst="snip1Rect">
            <a:avLst>
              <a:gd fmla="val 16667" name="adj"/>
            </a:avLst>
          </a:prstGeom>
          <a:solidFill>
            <a:schemeClr val="accent1"/>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ar">
                <a:solidFill>
                  <a:srgbClr val="FFFFFF"/>
                </a:solidFill>
                <a:latin typeface="Mada"/>
                <a:ea typeface="Mada"/>
                <a:cs typeface="Mada"/>
                <a:sym typeface="Mada"/>
              </a:rPr>
              <a:t>Symptoms</a:t>
            </a:r>
            <a:endParaRPr b="1">
              <a:solidFill>
                <a:srgbClr val="FFFFFF"/>
              </a:solidFill>
              <a:latin typeface="Mada"/>
              <a:ea typeface="Mada"/>
              <a:cs typeface="Mada"/>
              <a:sym typeface="Mada"/>
            </a:endParaRPr>
          </a:p>
        </p:txBody>
      </p:sp>
      <p:sp>
        <p:nvSpPr>
          <p:cNvPr id="632" name="Google Shape;632;p28"/>
          <p:cNvSpPr/>
          <p:nvPr/>
        </p:nvSpPr>
        <p:spPr>
          <a:xfrm>
            <a:off x="249057" y="7891088"/>
            <a:ext cx="2317500" cy="1371600"/>
          </a:xfrm>
          <a:prstGeom prst="rect">
            <a:avLst/>
          </a:prstGeom>
          <a:no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159424" lvl="0" marL="208799" rtl="0" algn="l">
              <a:lnSpc>
                <a:spcPct val="115000"/>
              </a:lnSpc>
              <a:spcBef>
                <a:spcPts val="100"/>
              </a:spcBef>
              <a:spcAft>
                <a:spcPts val="0"/>
              </a:spcAft>
              <a:buClr>
                <a:srgbClr val="000000"/>
              </a:buClr>
              <a:buSzPts val="1150"/>
              <a:buFont typeface="Mada"/>
              <a:buChar char="●"/>
            </a:pPr>
            <a:r>
              <a:rPr lang="ar" sz="1150">
                <a:solidFill>
                  <a:schemeClr val="dk1"/>
                </a:solidFill>
                <a:latin typeface="Mada"/>
                <a:ea typeface="Mada"/>
                <a:cs typeface="Mada"/>
                <a:sym typeface="Mada"/>
              </a:rPr>
              <a:t>Kala-azar ("black fever") refers to darkening of the skin, which is a common  symptom in South Asia but not elsewhere.</a:t>
            </a:r>
            <a:endParaRPr sz="1150">
              <a:solidFill>
                <a:schemeClr val="dk1"/>
              </a:solidFill>
              <a:latin typeface="Mada"/>
              <a:ea typeface="Mada"/>
              <a:cs typeface="Mada"/>
              <a:sym typeface="Mada"/>
            </a:endParaRPr>
          </a:p>
          <a:p>
            <a:pPr indent="-159424" lvl="0" marL="208799" rtl="0" algn="l">
              <a:lnSpc>
                <a:spcPct val="115000"/>
              </a:lnSpc>
              <a:spcBef>
                <a:spcPts val="0"/>
              </a:spcBef>
              <a:spcAft>
                <a:spcPts val="0"/>
              </a:spcAft>
              <a:buClr>
                <a:schemeClr val="dk1"/>
              </a:buClr>
              <a:buSzPts val="1150"/>
              <a:buFont typeface="Mada"/>
              <a:buChar char="●"/>
            </a:pPr>
            <a:r>
              <a:rPr lang="ar" sz="1150">
                <a:solidFill>
                  <a:schemeClr val="dk1"/>
                </a:solidFill>
                <a:latin typeface="Mada"/>
                <a:ea typeface="Mada"/>
                <a:cs typeface="Mada"/>
                <a:sym typeface="Mada"/>
              </a:rPr>
              <a:t>Kala-azar is nearly always fatal without treatment.</a:t>
            </a:r>
            <a:endParaRPr sz="1150">
              <a:solidFill>
                <a:schemeClr val="dk1"/>
              </a:solidFill>
              <a:latin typeface="Mada"/>
              <a:ea typeface="Mada"/>
              <a:cs typeface="Mada"/>
              <a:sym typeface="Mada"/>
            </a:endParaRPr>
          </a:p>
        </p:txBody>
      </p:sp>
      <p:sp>
        <p:nvSpPr>
          <p:cNvPr id="633" name="Google Shape;633;p28"/>
          <p:cNvSpPr/>
          <p:nvPr/>
        </p:nvSpPr>
        <p:spPr>
          <a:xfrm>
            <a:off x="249055" y="7473713"/>
            <a:ext cx="1787400" cy="417300"/>
          </a:xfrm>
          <a:prstGeom prst="snip1Rect">
            <a:avLst>
              <a:gd fmla="val 16667" name="adj"/>
            </a:avLst>
          </a:prstGeom>
          <a:solidFill>
            <a:schemeClr val="accent1"/>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ar">
                <a:solidFill>
                  <a:srgbClr val="FFFFFF"/>
                </a:solidFill>
                <a:latin typeface="Mada"/>
                <a:ea typeface="Mada"/>
                <a:cs typeface="Mada"/>
                <a:sym typeface="Mada"/>
              </a:rPr>
              <a:t>Kala-azar</a:t>
            </a:r>
            <a:endParaRPr b="1">
              <a:solidFill>
                <a:srgbClr val="FFFFFF"/>
              </a:solidFill>
              <a:latin typeface="Mada"/>
              <a:ea typeface="Mada"/>
              <a:cs typeface="Mada"/>
              <a:sym typeface="Mada"/>
            </a:endParaRPr>
          </a:p>
        </p:txBody>
      </p:sp>
      <p:sp>
        <p:nvSpPr>
          <p:cNvPr id="634" name="Google Shape;634;p28"/>
          <p:cNvSpPr/>
          <p:nvPr/>
        </p:nvSpPr>
        <p:spPr>
          <a:xfrm>
            <a:off x="2687450" y="5619025"/>
            <a:ext cx="1787400" cy="352200"/>
          </a:xfrm>
          <a:prstGeom prst="snip1Rect">
            <a:avLst>
              <a:gd fmla="val 16667" name="adj"/>
            </a:avLst>
          </a:prstGeom>
          <a:solidFill>
            <a:schemeClr val="accent1"/>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ar" sz="1350">
                <a:solidFill>
                  <a:srgbClr val="FFFFFF"/>
                </a:solidFill>
                <a:latin typeface="Mada"/>
                <a:ea typeface="Mada"/>
                <a:cs typeface="Mada"/>
                <a:sym typeface="Mada"/>
              </a:rPr>
              <a:t>Laboratory Findings</a:t>
            </a:r>
            <a:endParaRPr b="1" sz="1350">
              <a:solidFill>
                <a:srgbClr val="FFFFFF"/>
              </a:solidFill>
              <a:latin typeface="Mada"/>
              <a:ea typeface="Mada"/>
              <a:cs typeface="Mada"/>
              <a:sym typeface="Mada"/>
            </a:endParaRPr>
          </a:p>
        </p:txBody>
      </p:sp>
      <p:sp>
        <p:nvSpPr>
          <p:cNvPr id="635" name="Google Shape;635;p28"/>
          <p:cNvSpPr/>
          <p:nvPr/>
        </p:nvSpPr>
        <p:spPr>
          <a:xfrm>
            <a:off x="2687459" y="5971250"/>
            <a:ext cx="2317500" cy="1371600"/>
          </a:xfrm>
          <a:prstGeom prst="rect">
            <a:avLst/>
          </a:prstGeom>
          <a:no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162599" lvl="0" marL="208799" rtl="0" algn="l">
              <a:lnSpc>
                <a:spcPct val="115000"/>
              </a:lnSpc>
              <a:spcBef>
                <a:spcPts val="100"/>
              </a:spcBef>
              <a:spcAft>
                <a:spcPts val="0"/>
              </a:spcAft>
              <a:buClr>
                <a:schemeClr val="dk1"/>
              </a:buClr>
              <a:buSzPts val="1200"/>
              <a:buFont typeface="Mada"/>
              <a:buChar char="●"/>
            </a:pPr>
            <a:r>
              <a:rPr lang="ar" sz="1200">
                <a:solidFill>
                  <a:schemeClr val="dk1"/>
                </a:solidFill>
                <a:latin typeface="Mada"/>
                <a:ea typeface="Mada"/>
                <a:cs typeface="Mada"/>
                <a:sym typeface="Mada"/>
              </a:rPr>
              <a:t>Severe </a:t>
            </a:r>
            <a:r>
              <a:rPr b="1" lang="ar" sz="1200">
                <a:solidFill>
                  <a:schemeClr val="dk1"/>
                </a:solidFill>
                <a:latin typeface="Mada"/>
                <a:ea typeface="Mada"/>
                <a:cs typeface="Mada"/>
                <a:sym typeface="Mada"/>
              </a:rPr>
              <a:t>anemia </a:t>
            </a:r>
            <a:r>
              <a:rPr lang="ar" sz="1200">
                <a:solidFill>
                  <a:schemeClr val="dk1"/>
                </a:solidFill>
                <a:latin typeface="Mada"/>
                <a:ea typeface="Mada"/>
                <a:cs typeface="Mada"/>
                <a:sym typeface="Mada"/>
              </a:rPr>
              <a:t>, </a:t>
            </a:r>
            <a:r>
              <a:rPr b="1" lang="ar" sz="1200">
                <a:solidFill>
                  <a:schemeClr val="dk1"/>
                </a:solidFill>
                <a:latin typeface="Mada"/>
                <a:ea typeface="Mada"/>
                <a:cs typeface="Mada"/>
                <a:sym typeface="Mada"/>
              </a:rPr>
              <a:t>Leukopenia</a:t>
            </a:r>
            <a:r>
              <a:rPr lang="ar" sz="1200">
                <a:solidFill>
                  <a:schemeClr val="dk1"/>
                </a:solidFill>
                <a:latin typeface="Mada"/>
                <a:ea typeface="Mada"/>
                <a:cs typeface="Mada"/>
                <a:sym typeface="Mada"/>
              </a:rPr>
              <a:t>, </a:t>
            </a:r>
            <a:r>
              <a:rPr b="1" lang="ar" sz="1200">
                <a:solidFill>
                  <a:schemeClr val="dk1"/>
                </a:solidFill>
                <a:latin typeface="Mada"/>
                <a:ea typeface="Mada"/>
                <a:cs typeface="Mada"/>
                <a:sym typeface="Mada"/>
              </a:rPr>
              <a:t>Thrombocytopenia</a:t>
            </a:r>
            <a:r>
              <a:rPr lang="ar" sz="1200">
                <a:solidFill>
                  <a:schemeClr val="dk1"/>
                </a:solidFill>
                <a:latin typeface="Mada"/>
                <a:ea typeface="Mada"/>
                <a:cs typeface="Mada"/>
                <a:sym typeface="Mada"/>
              </a:rPr>
              <a:t>, </a:t>
            </a:r>
            <a:endParaRPr sz="1200">
              <a:solidFill>
                <a:schemeClr val="dk1"/>
              </a:solidFill>
              <a:latin typeface="Mada"/>
              <a:ea typeface="Mada"/>
              <a:cs typeface="Mada"/>
              <a:sym typeface="Mada"/>
            </a:endParaRPr>
          </a:p>
          <a:p>
            <a:pPr indent="-162599" lvl="0" marL="208799" rtl="0" algn="l">
              <a:lnSpc>
                <a:spcPct val="115000"/>
              </a:lnSpc>
              <a:spcBef>
                <a:spcPts val="0"/>
              </a:spcBef>
              <a:spcAft>
                <a:spcPts val="0"/>
              </a:spcAft>
              <a:buClr>
                <a:schemeClr val="dk1"/>
              </a:buClr>
              <a:buSzPts val="1200"/>
              <a:buFont typeface="Mada"/>
              <a:buChar char="●"/>
            </a:pPr>
            <a:r>
              <a:rPr b="1" lang="ar" sz="1150">
                <a:solidFill>
                  <a:schemeClr val="dk1"/>
                </a:solidFill>
                <a:latin typeface="Mada"/>
                <a:ea typeface="Mada"/>
                <a:cs typeface="Mada"/>
                <a:sym typeface="Mada"/>
              </a:rPr>
              <a:t>Hypergammaglobulinemia</a:t>
            </a:r>
            <a:endParaRPr b="1" sz="1200">
              <a:solidFill>
                <a:schemeClr val="dk1"/>
              </a:solidFill>
              <a:latin typeface="Mada"/>
              <a:ea typeface="Mada"/>
              <a:cs typeface="Mada"/>
              <a:sym typeface="Mada"/>
            </a:endParaRPr>
          </a:p>
          <a:p>
            <a:pPr indent="-162599" lvl="0" marL="208799" rtl="0" algn="l">
              <a:lnSpc>
                <a:spcPct val="115000"/>
              </a:lnSpc>
              <a:spcBef>
                <a:spcPts val="0"/>
              </a:spcBef>
              <a:spcAft>
                <a:spcPts val="0"/>
              </a:spcAft>
              <a:buClr>
                <a:schemeClr val="dk1"/>
              </a:buClr>
              <a:buSzPts val="1200"/>
              <a:buFont typeface="Mada"/>
              <a:buChar char="●"/>
            </a:pPr>
            <a:r>
              <a:rPr b="1" lang="ar" sz="1200">
                <a:solidFill>
                  <a:schemeClr val="dk1"/>
                </a:solidFill>
                <a:latin typeface="Mada"/>
                <a:ea typeface="Mada"/>
                <a:cs typeface="Mada"/>
                <a:sym typeface="Mada"/>
              </a:rPr>
              <a:t>Hypoalbuminemia</a:t>
            </a:r>
            <a:r>
              <a:rPr lang="ar" sz="1200">
                <a:solidFill>
                  <a:schemeClr val="dk1"/>
                </a:solidFill>
                <a:latin typeface="Mada"/>
                <a:ea typeface="Mada"/>
                <a:cs typeface="Mada"/>
                <a:sym typeface="Mada"/>
              </a:rPr>
              <a:t>, and </a:t>
            </a:r>
            <a:r>
              <a:rPr b="1" lang="ar" sz="1200">
                <a:solidFill>
                  <a:schemeClr val="dk1"/>
                </a:solidFill>
                <a:latin typeface="Mada"/>
                <a:ea typeface="Mada"/>
                <a:cs typeface="Mada"/>
                <a:sym typeface="Mada"/>
              </a:rPr>
              <a:t>edema</a:t>
            </a:r>
            <a:r>
              <a:rPr lang="ar" sz="1200">
                <a:solidFill>
                  <a:schemeClr val="dk1"/>
                </a:solidFill>
                <a:latin typeface="Mada"/>
                <a:ea typeface="Mada"/>
                <a:cs typeface="Mada"/>
                <a:sym typeface="Mada"/>
              </a:rPr>
              <a:t>.</a:t>
            </a:r>
            <a:endParaRPr sz="1200">
              <a:solidFill>
                <a:schemeClr val="dk1"/>
              </a:solidFill>
              <a:latin typeface="Mada"/>
              <a:ea typeface="Mada"/>
              <a:cs typeface="Mada"/>
              <a:sym typeface="Mada"/>
            </a:endParaRPr>
          </a:p>
        </p:txBody>
      </p:sp>
      <p:sp>
        <p:nvSpPr>
          <p:cNvPr id="636" name="Google Shape;636;p28"/>
          <p:cNvSpPr/>
          <p:nvPr/>
        </p:nvSpPr>
        <p:spPr>
          <a:xfrm>
            <a:off x="2687457" y="7891088"/>
            <a:ext cx="2317500" cy="1371600"/>
          </a:xfrm>
          <a:prstGeom prst="rect">
            <a:avLst/>
          </a:prstGeom>
          <a:no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162599" lvl="0" marL="208799" rtl="0" algn="l">
              <a:lnSpc>
                <a:spcPct val="115000"/>
              </a:lnSpc>
              <a:spcBef>
                <a:spcPts val="100"/>
              </a:spcBef>
              <a:spcAft>
                <a:spcPts val="0"/>
              </a:spcAft>
              <a:buClr>
                <a:srgbClr val="000000"/>
              </a:buClr>
              <a:buSzPts val="1200"/>
              <a:buFont typeface="Mada"/>
              <a:buChar char="●"/>
            </a:pPr>
            <a:r>
              <a:rPr lang="ar" sz="1200">
                <a:solidFill>
                  <a:schemeClr val="dk1"/>
                </a:solidFill>
                <a:latin typeface="Mada"/>
                <a:ea typeface="Mada"/>
                <a:cs typeface="Mada"/>
                <a:sym typeface="Mada"/>
              </a:rPr>
              <a:t>I</a:t>
            </a:r>
            <a:r>
              <a:rPr lang="ar" sz="1200">
                <a:solidFill>
                  <a:schemeClr val="dk1"/>
                </a:solidFill>
                <a:latin typeface="Mada"/>
                <a:ea typeface="Mada"/>
                <a:cs typeface="Mada"/>
                <a:sym typeface="Mada"/>
              </a:rPr>
              <a:t>mmunosuppression </a:t>
            </a:r>
            <a:r>
              <a:rPr b="1" lang="ar" sz="1200">
                <a:solidFill>
                  <a:schemeClr val="dk1"/>
                </a:solidFill>
                <a:latin typeface="Mada"/>
                <a:ea typeface="Mada"/>
                <a:cs typeface="Mada"/>
                <a:sym typeface="Mada"/>
              </a:rPr>
              <a:t>increases risk</a:t>
            </a:r>
            <a:r>
              <a:rPr lang="ar" sz="1200">
                <a:solidFill>
                  <a:schemeClr val="dk1"/>
                </a:solidFill>
                <a:latin typeface="Mada"/>
                <a:ea typeface="Mada"/>
                <a:cs typeface="Mada"/>
                <a:sym typeface="Mada"/>
              </a:rPr>
              <a:t> for secondary bacterial infections.</a:t>
            </a:r>
            <a:endParaRPr sz="1200">
              <a:solidFill>
                <a:schemeClr val="dk1"/>
              </a:solidFill>
              <a:latin typeface="Mada"/>
              <a:ea typeface="Mada"/>
              <a:cs typeface="Mada"/>
              <a:sym typeface="Mada"/>
            </a:endParaRPr>
          </a:p>
        </p:txBody>
      </p:sp>
      <p:sp>
        <p:nvSpPr>
          <p:cNvPr id="637" name="Google Shape;637;p28"/>
          <p:cNvSpPr/>
          <p:nvPr/>
        </p:nvSpPr>
        <p:spPr>
          <a:xfrm>
            <a:off x="2687455" y="7473713"/>
            <a:ext cx="1787400" cy="417300"/>
          </a:xfrm>
          <a:prstGeom prst="snip1Rect">
            <a:avLst>
              <a:gd fmla="val 16667" name="adj"/>
            </a:avLst>
          </a:prstGeom>
          <a:solidFill>
            <a:schemeClr val="accent1"/>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ar" sz="1350">
                <a:solidFill>
                  <a:srgbClr val="FFFFFF"/>
                </a:solidFill>
                <a:latin typeface="Mada"/>
                <a:ea typeface="Mada"/>
                <a:cs typeface="Mada"/>
                <a:sym typeface="Mada"/>
              </a:rPr>
              <a:t>Immunosuppression </a:t>
            </a:r>
            <a:endParaRPr b="1" sz="1350">
              <a:solidFill>
                <a:srgbClr val="FFFFFF"/>
              </a:solidFill>
              <a:latin typeface="Mada"/>
              <a:ea typeface="Mada"/>
              <a:cs typeface="Mada"/>
              <a:sym typeface="Mada"/>
            </a:endParaRPr>
          </a:p>
        </p:txBody>
      </p:sp>
      <p:sp>
        <p:nvSpPr>
          <p:cNvPr id="638" name="Google Shape;638;p28"/>
          <p:cNvSpPr/>
          <p:nvPr/>
        </p:nvSpPr>
        <p:spPr>
          <a:xfrm>
            <a:off x="5125850" y="5971250"/>
            <a:ext cx="2317500" cy="3291600"/>
          </a:xfrm>
          <a:prstGeom prst="rect">
            <a:avLst/>
          </a:prstGeom>
          <a:noFill/>
          <a:ln cap="flat" cmpd="sng" w="9525">
            <a:solidFill>
              <a:schemeClr val="accent3"/>
            </a:solidFill>
            <a:prstDash val="solid"/>
            <a:round/>
            <a:headEnd len="sm" w="sm" type="none"/>
            <a:tailEnd len="sm" w="sm" type="none"/>
          </a:ln>
        </p:spPr>
        <p:txBody>
          <a:bodyPr anchorCtr="0" anchor="t" bIns="91425" lIns="91425" spcFirstLastPara="1" rIns="91425" wrap="square" tIns="91425">
            <a:noAutofit/>
          </a:bodyPr>
          <a:lstStyle/>
          <a:p>
            <a:pPr indent="-304800" lvl="0" marL="457200" rtl="0" algn="l">
              <a:lnSpc>
                <a:spcPct val="115000"/>
              </a:lnSpc>
              <a:spcBef>
                <a:spcPts val="100"/>
              </a:spcBef>
              <a:spcAft>
                <a:spcPts val="0"/>
              </a:spcAft>
              <a:buClr>
                <a:schemeClr val="dk1"/>
              </a:buClr>
              <a:buSzPts val="1200"/>
              <a:buFont typeface="Mada"/>
              <a:buChar char="●"/>
            </a:pPr>
            <a:r>
              <a:rPr b="1" lang="ar" sz="1200">
                <a:solidFill>
                  <a:srgbClr val="CC0000"/>
                </a:solidFill>
                <a:latin typeface="Mada"/>
                <a:ea typeface="Mada"/>
                <a:cs typeface="Mada"/>
                <a:sym typeface="Mada"/>
              </a:rPr>
              <a:t>S</a:t>
            </a:r>
            <a:r>
              <a:rPr b="1" lang="ar" sz="1200">
                <a:solidFill>
                  <a:srgbClr val="CC0000"/>
                </a:solidFill>
                <a:latin typeface="Mada"/>
                <a:ea typeface="Mada"/>
                <a:cs typeface="Mada"/>
                <a:sym typeface="Mada"/>
              </a:rPr>
              <a:t>plenomegaly</a:t>
            </a:r>
            <a:r>
              <a:rPr lang="ar" sz="1200">
                <a:solidFill>
                  <a:schemeClr val="dk1"/>
                </a:solidFill>
                <a:latin typeface="Mada"/>
                <a:ea typeface="Mada"/>
                <a:cs typeface="Mada"/>
                <a:sym typeface="Mada"/>
              </a:rPr>
              <a:t> with or without hepatomegaly [The spleen is usually firm] over a period of weeks to months</a:t>
            </a:r>
            <a:endParaRPr sz="1200">
              <a:solidFill>
                <a:schemeClr val="dk1"/>
              </a:solidFill>
              <a:latin typeface="Mada"/>
              <a:ea typeface="Mada"/>
              <a:cs typeface="Mada"/>
              <a:sym typeface="Mada"/>
            </a:endParaRPr>
          </a:p>
        </p:txBody>
      </p:sp>
      <p:sp>
        <p:nvSpPr>
          <p:cNvPr id="639" name="Google Shape;639;p28"/>
          <p:cNvSpPr/>
          <p:nvPr/>
        </p:nvSpPr>
        <p:spPr>
          <a:xfrm>
            <a:off x="5125850" y="5619025"/>
            <a:ext cx="1787400" cy="352200"/>
          </a:xfrm>
          <a:prstGeom prst="snip1Rect">
            <a:avLst>
              <a:gd fmla="val 16667" name="adj"/>
            </a:avLst>
          </a:prstGeom>
          <a:solidFill>
            <a:schemeClr val="accent1"/>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ar" sz="1350">
                <a:solidFill>
                  <a:srgbClr val="FFFFFF"/>
                </a:solidFill>
                <a:latin typeface="Mada"/>
                <a:ea typeface="Mada"/>
                <a:cs typeface="Mada"/>
                <a:sym typeface="Mada"/>
              </a:rPr>
              <a:t>Splenomegaly </a:t>
            </a:r>
            <a:endParaRPr b="1" sz="1350">
              <a:solidFill>
                <a:srgbClr val="FFFFFF"/>
              </a:solidFill>
              <a:latin typeface="Mada"/>
              <a:ea typeface="Mada"/>
              <a:cs typeface="Mada"/>
              <a:sym typeface="Mada"/>
            </a:endParaRPr>
          </a:p>
        </p:txBody>
      </p:sp>
      <p:sp>
        <p:nvSpPr>
          <p:cNvPr id="640" name="Google Shape;640;p28"/>
          <p:cNvSpPr txBox="1"/>
          <p:nvPr/>
        </p:nvSpPr>
        <p:spPr>
          <a:xfrm>
            <a:off x="5125850" y="8306875"/>
            <a:ext cx="2317500" cy="738900"/>
          </a:xfrm>
          <a:prstGeom prst="rect">
            <a:avLst/>
          </a:prstGeom>
          <a:noFill/>
          <a:ln>
            <a:noFill/>
          </a:ln>
        </p:spPr>
        <p:txBody>
          <a:bodyPr anchorCtr="0" anchor="t" bIns="91425" lIns="91425" spcFirstLastPara="1" rIns="91425" wrap="square" tIns="91425">
            <a:spAutoFit/>
          </a:bodyPr>
          <a:lstStyle/>
          <a:p>
            <a:pPr indent="-304800" lvl="0" marL="457200" rtl="0" algn="l">
              <a:spcBef>
                <a:spcPts val="0"/>
              </a:spcBef>
              <a:spcAft>
                <a:spcPts val="0"/>
              </a:spcAft>
              <a:buClr>
                <a:srgbClr val="6AA84F"/>
              </a:buClr>
              <a:buSzPts val="1200"/>
              <a:buFont typeface="Mada"/>
              <a:buChar char="●"/>
            </a:pPr>
            <a:r>
              <a:rPr lang="ar" sz="1200">
                <a:solidFill>
                  <a:srgbClr val="6AA84F"/>
                </a:solidFill>
                <a:latin typeface="Mada"/>
                <a:ea typeface="Mada"/>
                <a:cs typeface="Mada"/>
                <a:sym typeface="Mada"/>
              </a:rPr>
              <a:t>The spleen is enlarged reaching up to the Suprapubic area</a:t>
            </a:r>
            <a:endParaRPr sz="1200">
              <a:solidFill>
                <a:srgbClr val="6AA84F"/>
              </a:solidFill>
              <a:latin typeface="Mada"/>
              <a:ea typeface="Mada"/>
              <a:cs typeface="Mada"/>
              <a:sym typeface="Mada"/>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 name="Shape 69"/>
        <p:cNvGrpSpPr/>
        <p:nvPr/>
      </p:nvGrpSpPr>
      <p:grpSpPr>
        <a:xfrm>
          <a:off x="0" y="0"/>
          <a:ext cx="0" cy="0"/>
          <a:chOff x="0" y="0"/>
          <a:chExt cx="0" cy="0"/>
        </a:xfrm>
      </p:grpSpPr>
      <p:sp>
        <p:nvSpPr>
          <p:cNvPr id="70" name="Google Shape;70;p11"/>
          <p:cNvSpPr txBox="1"/>
          <p:nvPr>
            <p:ph idx="12" type="sldNum"/>
          </p:nvPr>
        </p:nvSpPr>
        <p:spPr>
          <a:xfrm>
            <a:off x="7106400" y="2"/>
            <a:ext cx="453600" cy="562200"/>
          </a:xfrm>
          <a:prstGeom prst="rect">
            <a:avLst/>
          </a:prstGeom>
        </p:spPr>
        <p:txBody>
          <a:bodyPr anchorCtr="0" anchor="ctr" bIns="111700" lIns="111700" spcFirstLastPara="1" rIns="111700" wrap="square" tIns="111700">
            <a:noAutofit/>
          </a:bodyPr>
          <a:lstStyle/>
          <a:p>
            <a:pPr indent="0" lvl="0" marL="0" rtl="0" algn="ctr">
              <a:spcBef>
                <a:spcPts val="0"/>
              </a:spcBef>
              <a:spcAft>
                <a:spcPts val="0"/>
              </a:spcAft>
              <a:buNone/>
            </a:pPr>
            <a:fld id="{00000000-1234-1234-1234-123412341234}" type="slidenum">
              <a:rPr lang="ar" sz="1700">
                <a:latin typeface="Mada"/>
                <a:ea typeface="Mada"/>
                <a:cs typeface="Mada"/>
                <a:sym typeface="Mada"/>
              </a:rPr>
              <a:t>‹#›</a:t>
            </a:fld>
            <a:endParaRPr sz="1700">
              <a:latin typeface="Mada"/>
              <a:ea typeface="Mada"/>
              <a:cs typeface="Mada"/>
              <a:sym typeface="Mada"/>
            </a:endParaRPr>
          </a:p>
        </p:txBody>
      </p:sp>
      <p:sp>
        <p:nvSpPr>
          <p:cNvPr id="71" name="Google Shape;71;p11"/>
          <p:cNvSpPr txBox="1"/>
          <p:nvPr/>
        </p:nvSpPr>
        <p:spPr>
          <a:xfrm>
            <a:off x="1000125" y="29650"/>
            <a:ext cx="5591100" cy="646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sz="2600">
                <a:latin typeface="Mada"/>
                <a:ea typeface="Mada"/>
                <a:cs typeface="Mada"/>
                <a:sym typeface="Mada"/>
              </a:rPr>
              <a:t>Introduction</a:t>
            </a:r>
            <a:endParaRPr b="1" sz="2600">
              <a:latin typeface="Mada"/>
              <a:ea typeface="Mada"/>
              <a:cs typeface="Mada"/>
              <a:sym typeface="Mada"/>
            </a:endParaRPr>
          </a:p>
        </p:txBody>
      </p:sp>
      <p:grpSp>
        <p:nvGrpSpPr>
          <p:cNvPr id="72" name="Google Shape;72;p11"/>
          <p:cNvGrpSpPr/>
          <p:nvPr/>
        </p:nvGrpSpPr>
        <p:grpSpPr>
          <a:xfrm>
            <a:off x="213690" y="3026575"/>
            <a:ext cx="7132621" cy="1702534"/>
            <a:chOff x="93123" y="6106705"/>
            <a:chExt cx="4092152" cy="3029420"/>
          </a:xfrm>
        </p:grpSpPr>
        <p:sp>
          <p:nvSpPr>
            <p:cNvPr id="73" name="Google Shape;73;p11"/>
            <p:cNvSpPr/>
            <p:nvPr/>
          </p:nvSpPr>
          <p:spPr>
            <a:xfrm>
              <a:off x="836075" y="6106725"/>
              <a:ext cx="3349200" cy="1009800"/>
            </a:xfrm>
            <a:prstGeom prst="rect">
              <a:avLst/>
            </a:prstGeom>
            <a:no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457200" rtl="0" algn="just">
                <a:spcBef>
                  <a:spcPts val="0"/>
                </a:spcBef>
                <a:spcAft>
                  <a:spcPts val="0"/>
                </a:spcAft>
                <a:buNone/>
              </a:pPr>
              <a:r>
                <a:rPr lang="ar" sz="1200">
                  <a:solidFill>
                    <a:srgbClr val="000000"/>
                  </a:solidFill>
                  <a:latin typeface="Mada"/>
                  <a:ea typeface="Mada"/>
                  <a:cs typeface="Mada"/>
                  <a:sym typeface="Mada"/>
                </a:rPr>
                <a:t>r</a:t>
              </a:r>
              <a:r>
                <a:rPr lang="ar" sz="1200">
                  <a:solidFill>
                    <a:srgbClr val="000000"/>
                  </a:solidFill>
                  <a:latin typeface="Mada"/>
                  <a:ea typeface="Mada"/>
                  <a:cs typeface="Mada"/>
                  <a:sym typeface="Mada"/>
                </a:rPr>
                <a:t>efers to the</a:t>
              </a:r>
              <a:r>
                <a:rPr b="1" lang="ar" sz="1200">
                  <a:solidFill>
                    <a:srgbClr val="000000"/>
                  </a:solidFill>
                  <a:latin typeface="Mada"/>
                  <a:ea typeface="Mada"/>
                  <a:cs typeface="Mada"/>
                  <a:sym typeface="Mada"/>
                </a:rPr>
                <a:t> constant presence </a:t>
              </a:r>
              <a:r>
                <a:rPr lang="ar" sz="1200">
                  <a:solidFill>
                    <a:srgbClr val="000000"/>
                  </a:solidFill>
                  <a:latin typeface="Mada"/>
                  <a:ea typeface="Mada"/>
                  <a:cs typeface="Mada"/>
                  <a:sym typeface="Mada"/>
                </a:rPr>
                <a:t>and/or usual prevalence of a disease or infectious agent in a population</a:t>
              </a:r>
              <a:r>
                <a:rPr b="1" lang="ar" sz="1200">
                  <a:solidFill>
                    <a:srgbClr val="000000"/>
                  </a:solidFill>
                  <a:latin typeface="Mada"/>
                  <a:ea typeface="Mada"/>
                  <a:cs typeface="Mada"/>
                  <a:sym typeface="Mada"/>
                </a:rPr>
                <a:t> within a geographic area</a:t>
              </a:r>
              <a:r>
                <a:rPr lang="ar" sz="1200">
                  <a:solidFill>
                    <a:srgbClr val="000000"/>
                  </a:solidFill>
                  <a:latin typeface="Mada"/>
                  <a:ea typeface="Mada"/>
                  <a:cs typeface="Mada"/>
                  <a:sym typeface="Mada"/>
                </a:rPr>
                <a:t>.</a:t>
              </a:r>
              <a:endParaRPr sz="1200">
                <a:latin typeface="Mada"/>
                <a:ea typeface="Mada"/>
                <a:cs typeface="Mada"/>
                <a:sym typeface="Mada"/>
              </a:endParaRPr>
            </a:p>
          </p:txBody>
        </p:sp>
        <p:sp>
          <p:nvSpPr>
            <p:cNvPr id="74" name="Google Shape;74;p11"/>
            <p:cNvSpPr/>
            <p:nvPr/>
          </p:nvSpPr>
          <p:spPr>
            <a:xfrm>
              <a:off x="93123" y="6106705"/>
              <a:ext cx="1049400" cy="1009800"/>
            </a:xfrm>
            <a:prstGeom prst="homePlate">
              <a:avLst>
                <a:gd fmla="val 50000" name="adj"/>
              </a:avLst>
            </a:prstGeom>
            <a:solidFill>
              <a:schemeClr val="accent2"/>
            </a:solidFill>
            <a:ln cap="flat" cmpd="sng" w="190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ar">
                  <a:solidFill>
                    <a:srgbClr val="FFFFFF"/>
                  </a:solidFill>
                  <a:latin typeface="Mada"/>
                  <a:ea typeface="Mada"/>
                  <a:cs typeface="Mada"/>
                  <a:sym typeface="Mada"/>
                </a:rPr>
                <a:t>Endemic</a:t>
              </a:r>
              <a:endParaRPr b="1">
                <a:solidFill>
                  <a:srgbClr val="FFFFFF"/>
                </a:solidFill>
                <a:latin typeface="Mada"/>
                <a:ea typeface="Mada"/>
                <a:cs typeface="Mada"/>
                <a:sym typeface="Mada"/>
              </a:endParaRPr>
            </a:p>
          </p:txBody>
        </p:sp>
        <p:sp>
          <p:nvSpPr>
            <p:cNvPr id="75" name="Google Shape;75;p11"/>
            <p:cNvSpPr/>
            <p:nvPr/>
          </p:nvSpPr>
          <p:spPr>
            <a:xfrm>
              <a:off x="836075" y="7116525"/>
              <a:ext cx="3349200" cy="1009800"/>
            </a:xfrm>
            <a:prstGeom prst="rect">
              <a:avLst/>
            </a:prstGeom>
            <a:no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457200" rtl="0" algn="just">
                <a:spcBef>
                  <a:spcPts val="0"/>
                </a:spcBef>
                <a:spcAft>
                  <a:spcPts val="0"/>
                </a:spcAft>
                <a:buNone/>
              </a:pPr>
              <a:r>
                <a:rPr lang="ar" sz="1200">
                  <a:latin typeface="Mada"/>
                  <a:ea typeface="Mada"/>
                  <a:cs typeface="Mada"/>
                  <a:sym typeface="Mada"/>
                </a:rPr>
                <a:t>R</a:t>
              </a:r>
              <a:r>
                <a:rPr lang="ar" sz="1200">
                  <a:solidFill>
                    <a:srgbClr val="000000"/>
                  </a:solidFill>
                  <a:latin typeface="Mada"/>
                  <a:ea typeface="Mada"/>
                  <a:cs typeface="Mada"/>
                  <a:sym typeface="Mada"/>
                </a:rPr>
                <a:t>efers to </a:t>
              </a:r>
              <a:r>
                <a:rPr b="1" lang="ar" sz="1200">
                  <a:solidFill>
                    <a:srgbClr val="000000"/>
                  </a:solidFill>
                  <a:latin typeface="Mada"/>
                  <a:ea typeface="Mada"/>
                  <a:cs typeface="Mada"/>
                  <a:sym typeface="Mada"/>
                </a:rPr>
                <a:t>persistent, high levels</a:t>
              </a:r>
              <a:r>
                <a:rPr lang="ar" sz="1200">
                  <a:solidFill>
                    <a:srgbClr val="000000"/>
                  </a:solidFill>
                  <a:latin typeface="Mada"/>
                  <a:ea typeface="Mada"/>
                  <a:cs typeface="Mada"/>
                  <a:sym typeface="Mada"/>
                </a:rPr>
                <a:t> of disease occurrence</a:t>
              </a:r>
              <a:endParaRPr sz="1200">
                <a:latin typeface="Mada"/>
                <a:ea typeface="Mada"/>
                <a:cs typeface="Mada"/>
                <a:sym typeface="Mada"/>
              </a:endParaRPr>
            </a:p>
          </p:txBody>
        </p:sp>
        <p:sp>
          <p:nvSpPr>
            <p:cNvPr id="76" name="Google Shape;76;p11"/>
            <p:cNvSpPr/>
            <p:nvPr/>
          </p:nvSpPr>
          <p:spPr>
            <a:xfrm>
              <a:off x="93123" y="7116536"/>
              <a:ext cx="1049400" cy="1009800"/>
            </a:xfrm>
            <a:prstGeom prst="homePlate">
              <a:avLst>
                <a:gd fmla="val 50000" name="adj"/>
              </a:avLst>
            </a:prstGeom>
            <a:solidFill>
              <a:schemeClr val="accent2"/>
            </a:solidFill>
            <a:ln cap="flat" cmpd="sng" w="190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1" lang="ar">
                  <a:solidFill>
                    <a:srgbClr val="FFFFFF"/>
                  </a:solidFill>
                  <a:latin typeface="Mada"/>
                  <a:ea typeface="Mada"/>
                  <a:cs typeface="Mada"/>
                  <a:sym typeface="Mada"/>
                </a:rPr>
                <a:t>Hyperendemic</a:t>
              </a:r>
              <a:endParaRPr b="1">
                <a:solidFill>
                  <a:srgbClr val="FFFFFF"/>
                </a:solidFill>
                <a:latin typeface="Mada"/>
                <a:ea typeface="Mada"/>
                <a:cs typeface="Mada"/>
                <a:sym typeface="Mada"/>
              </a:endParaRPr>
            </a:p>
          </p:txBody>
        </p:sp>
        <p:sp>
          <p:nvSpPr>
            <p:cNvPr id="77" name="Google Shape;77;p11"/>
            <p:cNvSpPr/>
            <p:nvPr/>
          </p:nvSpPr>
          <p:spPr>
            <a:xfrm>
              <a:off x="836075" y="8126325"/>
              <a:ext cx="3349200" cy="1009800"/>
            </a:xfrm>
            <a:prstGeom prst="rect">
              <a:avLst/>
            </a:prstGeom>
            <a:no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457200" marR="0" rtl="0" algn="l">
                <a:lnSpc>
                  <a:spcPct val="100000"/>
                </a:lnSpc>
                <a:spcBef>
                  <a:spcPts val="0"/>
                </a:spcBef>
                <a:spcAft>
                  <a:spcPts val="0"/>
                </a:spcAft>
                <a:buClr>
                  <a:srgbClr val="000000"/>
                </a:buClr>
                <a:buSzPts val="1100"/>
                <a:buFont typeface="Arial"/>
                <a:buNone/>
              </a:pPr>
              <a:r>
                <a:rPr lang="ar" sz="1200">
                  <a:latin typeface="Mada"/>
                  <a:ea typeface="Mada"/>
                  <a:cs typeface="Mada"/>
                  <a:sym typeface="Mada"/>
                </a:rPr>
                <a:t>R</a:t>
              </a:r>
              <a:r>
                <a:rPr lang="ar" sz="1200">
                  <a:latin typeface="Mada"/>
                  <a:ea typeface="Mada"/>
                  <a:cs typeface="Mada"/>
                  <a:sym typeface="Mada"/>
                </a:rPr>
                <a:t>efers to an </a:t>
              </a:r>
              <a:r>
                <a:rPr b="1" lang="ar" sz="1200">
                  <a:latin typeface="Mada"/>
                  <a:ea typeface="Mada"/>
                  <a:cs typeface="Mada"/>
                  <a:sym typeface="Mada"/>
                </a:rPr>
                <a:t>increase</a:t>
              </a:r>
              <a:r>
                <a:rPr lang="ar" sz="1200">
                  <a:latin typeface="Mada"/>
                  <a:ea typeface="Mada"/>
                  <a:cs typeface="Mada"/>
                  <a:sym typeface="Mada"/>
                </a:rPr>
                <a:t>, often sudden, in the number of cases of a disease</a:t>
              </a:r>
              <a:r>
                <a:rPr b="1" lang="ar" sz="1200">
                  <a:latin typeface="Mada"/>
                  <a:ea typeface="Mada"/>
                  <a:cs typeface="Mada"/>
                  <a:sym typeface="Mada"/>
                </a:rPr>
                <a:t> above what is normally expected</a:t>
              </a:r>
              <a:r>
                <a:rPr lang="ar" sz="1200">
                  <a:latin typeface="Mada"/>
                  <a:ea typeface="Mada"/>
                  <a:cs typeface="Mada"/>
                  <a:sym typeface="Mada"/>
                </a:rPr>
                <a:t> in that population in that area.</a:t>
              </a:r>
              <a:r>
                <a:rPr b="1" baseline="30000" lang="ar" sz="1200">
                  <a:solidFill>
                    <a:srgbClr val="6AA84F"/>
                  </a:solidFill>
                  <a:latin typeface="Mada"/>
                  <a:ea typeface="Mada"/>
                  <a:cs typeface="Mada"/>
                  <a:sym typeface="Mada"/>
                </a:rPr>
                <a:t>1</a:t>
              </a:r>
              <a:endParaRPr b="1" baseline="30000" sz="1200">
                <a:solidFill>
                  <a:srgbClr val="6AA84F"/>
                </a:solidFill>
                <a:latin typeface="Mada"/>
                <a:ea typeface="Mada"/>
                <a:cs typeface="Mada"/>
                <a:sym typeface="Mada"/>
              </a:endParaRPr>
            </a:p>
          </p:txBody>
        </p:sp>
        <p:sp>
          <p:nvSpPr>
            <p:cNvPr id="78" name="Google Shape;78;p11"/>
            <p:cNvSpPr/>
            <p:nvPr/>
          </p:nvSpPr>
          <p:spPr>
            <a:xfrm>
              <a:off x="93123" y="8126322"/>
              <a:ext cx="1049400" cy="1009800"/>
            </a:xfrm>
            <a:prstGeom prst="homePlate">
              <a:avLst>
                <a:gd fmla="val 50000" name="adj"/>
              </a:avLst>
            </a:prstGeom>
            <a:solidFill>
              <a:schemeClr val="accent2"/>
            </a:solidFill>
            <a:ln cap="flat" cmpd="sng" w="190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1" lang="ar">
                  <a:solidFill>
                    <a:srgbClr val="FFFFFF"/>
                  </a:solidFill>
                  <a:latin typeface="Mada"/>
                  <a:ea typeface="Mada"/>
                  <a:cs typeface="Mada"/>
                  <a:sym typeface="Mada"/>
                </a:rPr>
                <a:t>Epidemic</a:t>
              </a:r>
              <a:endParaRPr b="1">
                <a:solidFill>
                  <a:srgbClr val="FFFFFF"/>
                </a:solidFill>
                <a:latin typeface="Mada"/>
                <a:ea typeface="Mada"/>
                <a:cs typeface="Mada"/>
                <a:sym typeface="Mada"/>
              </a:endParaRPr>
            </a:p>
          </p:txBody>
        </p:sp>
      </p:grpSp>
      <p:grpSp>
        <p:nvGrpSpPr>
          <p:cNvPr id="79" name="Google Shape;79;p11"/>
          <p:cNvGrpSpPr/>
          <p:nvPr/>
        </p:nvGrpSpPr>
        <p:grpSpPr>
          <a:xfrm>
            <a:off x="213690" y="4729070"/>
            <a:ext cx="7132621" cy="567512"/>
            <a:chOff x="93123" y="8126325"/>
            <a:chExt cx="4092152" cy="1009808"/>
          </a:xfrm>
        </p:grpSpPr>
        <p:sp>
          <p:nvSpPr>
            <p:cNvPr id="80" name="Google Shape;80;p11"/>
            <p:cNvSpPr/>
            <p:nvPr/>
          </p:nvSpPr>
          <p:spPr>
            <a:xfrm>
              <a:off x="836075" y="8126325"/>
              <a:ext cx="3349200" cy="1009800"/>
            </a:xfrm>
            <a:prstGeom prst="rect">
              <a:avLst/>
            </a:prstGeom>
            <a:no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457200" marR="0" rtl="0" algn="l">
                <a:lnSpc>
                  <a:spcPct val="100000"/>
                </a:lnSpc>
                <a:spcBef>
                  <a:spcPts val="0"/>
                </a:spcBef>
                <a:spcAft>
                  <a:spcPts val="0"/>
                </a:spcAft>
                <a:buClr>
                  <a:srgbClr val="000000"/>
                </a:buClr>
                <a:buSzPts val="1100"/>
                <a:buFont typeface="Arial"/>
                <a:buNone/>
              </a:pPr>
              <a:r>
                <a:rPr lang="ar" sz="1200">
                  <a:latin typeface="Mada"/>
                  <a:ea typeface="Mada"/>
                  <a:cs typeface="Mada"/>
                  <a:sym typeface="Mada"/>
                </a:rPr>
                <a:t> Carries the same definition of epidemic, but is often used for a </a:t>
              </a:r>
              <a:r>
                <a:rPr b="1" lang="ar" sz="1200">
                  <a:latin typeface="Mada"/>
                  <a:ea typeface="Mada"/>
                  <a:cs typeface="Mada"/>
                  <a:sym typeface="Mada"/>
                </a:rPr>
                <a:t>more limited geographic area</a:t>
              </a:r>
              <a:r>
                <a:rPr lang="ar" sz="1200">
                  <a:latin typeface="Mada"/>
                  <a:ea typeface="Mada"/>
                  <a:cs typeface="Mada"/>
                  <a:sym typeface="Mada"/>
                </a:rPr>
                <a:t> </a:t>
              </a:r>
              <a:r>
                <a:rPr lang="ar" sz="1200">
                  <a:solidFill>
                    <a:srgbClr val="6AA84F"/>
                  </a:solidFill>
                  <a:latin typeface="Mada"/>
                  <a:ea typeface="Mada"/>
                  <a:cs typeface="Mada"/>
                  <a:sym typeface="Mada"/>
                </a:rPr>
                <a:t>( e.g. in a hospital or ICU)</a:t>
              </a:r>
              <a:r>
                <a:rPr baseline="30000" lang="ar" sz="1200">
                  <a:solidFill>
                    <a:srgbClr val="6AA84F"/>
                  </a:solidFill>
                  <a:latin typeface="Mada"/>
                  <a:ea typeface="Mada"/>
                  <a:cs typeface="Mada"/>
                  <a:sym typeface="Mada"/>
                </a:rPr>
                <a:t>2</a:t>
              </a:r>
              <a:r>
                <a:rPr lang="ar" sz="1200">
                  <a:solidFill>
                    <a:srgbClr val="6AA84F"/>
                  </a:solidFill>
                  <a:latin typeface="Mada"/>
                  <a:ea typeface="Mada"/>
                  <a:cs typeface="Mada"/>
                  <a:sym typeface="Mada"/>
                </a:rPr>
                <a:t>.</a:t>
              </a:r>
              <a:endParaRPr sz="1200">
                <a:solidFill>
                  <a:srgbClr val="6AA84F"/>
                </a:solidFill>
                <a:latin typeface="Mada"/>
                <a:ea typeface="Mada"/>
                <a:cs typeface="Mada"/>
                <a:sym typeface="Mada"/>
              </a:endParaRPr>
            </a:p>
          </p:txBody>
        </p:sp>
        <p:sp>
          <p:nvSpPr>
            <p:cNvPr id="81" name="Google Shape;81;p11"/>
            <p:cNvSpPr/>
            <p:nvPr/>
          </p:nvSpPr>
          <p:spPr>
            <a:xfrm>
              <a:off x="93123" y="8126333"/>
              <a:ext cx="1044000" cy="1009800"/>
            </a:xfrm>
            <a:prstGeom prst="homePlate">
              <a:avLst>
                <a:gd fmla="val 50000" name="adj"/>
              </a:avLst>
            </a:prstGeom>
            <a:solidFill>
              <a:schemeClr val="accent2"/>
            </a:solidFill>
            <a:ln cap="flat" cmpd="sng" w="190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1" lang="ar">
                  <a:solidFill>
                    <a:srgbClr val="FFFFFF"/>
                  </a:solidFill>
                  <a:latin typeface="Mada"/>
                  <a:ea typeface="Mada"/>
                  <a:cs typeface="Mada"/>
                  <a:sym typeface="Mada"/>
                </a:rPr>
                <a:t>Outbreak</a:t>
              </a:r>
              <a:endParaRPr b="1">
                <a:solidFill>
                  <a:srgbClr val="FFFFFF"/>
                </a:solidFill>
                <a:latin typeface="Mada"/>
                <a:ea typeface="Mada"/>
                <a:cs typeface="Mada"/>
                <a:sym typeface="Mada"/>
              </a:endParaRPr>
            </a:p>
          </p:txBody>
        </p:sp>
      </p:grpSp>
      <p:grpSp>
        <p:nvGrpSpPr>
          <p:cNvPr id="82" name="Google Shape;82;p11"/>
          <p:cNvGrpSpPr/>
          <p:nvPr/>
        </p:nvGrpSpPr>
        <p:grpSpPr>
          <a:xfrm>
            <a:off x="213690" y="5296565"/>
            <a:ext cx="7132621" cy="567518"/>
            <a:chOff x="93123" y="8126325"/>
            <a:chExt cx="4092152" cy="1009818"/>
          </a:xfrm>
        </p:grpSpPr>
        <p:sp>
          <p:nvSpPr>
            <p:cNvPr id="83" name="Google Shape;83;p11"/>
            <p:cNvSpPr/>
            <p:nvPr/>
          </p:nvSpPr>
          <p:spPr>
            <a:xfrm>
              <a:off x="836075" y="8126325"/>
              <a:ext cx="3349200" cy="1009800"/>
            </a:xfrm>
            <a:prstGeom prst="rect">
              <a:avLst/>
            </a:prstGeom>
            <a:no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457200" marR="0" rtl="0" algn="l">
                <a:lnSpc>
                  <a:spcPct val="100000"/>
                </a:lnSpc>
                <a:spcBef>
                  <a:spcPts val="0"/>
                </a:spcBef>
                <a:spcAft>
                  <a:spcPts val="0"/>
                </a:spcAft>
                <a:buClr>
                  <a:srgbClr val="000000"/>
                </a:buClr>
                <a:buSzPts val="1100"/>
                <a:buFont typeface="Arial"/>
                <a:buNone/>
              </a:pPr>
              <a:r>
                <a:rPr lang="ar" sz="1200">
                  <a:latin typeface="Mada"/>
                  <a:ea typeface="Mada"/>
                  <a:cs typeface="Mada"/>
                  <a:sym typeface="Mada"/>
                </a:rPr>
                <a:t>R</a:t>
              </a:r>
              <a:r>
                <a:rPr lang="ar" sz="1200">
                  <a:latin typeface="Mada"/>
                  <a:ea typeface="Mada"/>
                  <a:cs typeface="Mada"/>
                  <a:sym typeface="Mada"/>
                </a:rPr>
                <a:t>efers to an epidemic that has spread over several countries or continents, usually affecting a large number of people</a:t>
              </a:r>
              <a:r>
                <a:rPr lang="ar" sz="1200">
                  <a:solidFill>
                    <a:srgbClr val="999999"/>
                  </a:solidFill>
                  <a:latin typeface="Mada"/>
                  <a:ea typeface="Mada"/>
                  <a:cs typeface="Mada"/>
                  <a:sym typeface="Mada"/>
                </a:rPr>
                <a:t> </a:t>
              </a:r>
              <a:r>
                <a:rPr lang="ar" sz="1200">
                  <a:solidFill>
                    <a:srgbClr val="6AA84F"/>
                  </a:solidFill>
                  <a:latin typeface="Mada"/>
                  <a:ea typeface="Mada"/>
                  <a:cs typeface="Mada"/>
                  <a:sym typeface="Mada"/>
                </a:rPr>
                <a:t>(e.g. Covid-19).</a:t>
              </a:r>
              <a:endParaRPr sz="1200">
                <a:solidFill>
                  <a:srgbClr val="6AA84F"/>
                </a:solidFill>
                <a:latin typeface="Mada"/>
                <a:ea typeface="Mada"/>
                <a:cs typeface="Mada"/>
                <a:sym typeface="Mada"/>
              </a:endParaRPr>
            </a:p>
          </p:txBody>
        </p:sp>
        <p:sp>
          <p:nvSpPr>
            <p:cNvPr id="84" name="Google Shape;84;p11"/>
            <p:cNvSpPr/>
            <p:nvPr/>
          </p:nvSpPr>
          <p:spPr>
            <a:xfrm>
              <a:off x="93123" y="8126343"/>
              <a:ext cx="1044000" cy="1009800"/>
            </a:xfrm>
            <a:prstGeom prst="homePlate">
              <a:avLst>
                <a:gd fmla="val 50000" name="adj"/>
              </a:avLst>
            </a:prstGeom>
            <a:solidFill>
              <a:schemeClr val="accent2"/>
            </a:solidFill>
            <a:ln cap="flat" cmpd="sng" w="190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1" lang="ar">
                  <a:solidFill>
                    <a:srgbClr val="FFFFFF"/>
                  </a:solidFill>
                  <a:latin typeface="Mada"/>
                  <a:ea typeface="Mada"/>
                  <a:cs typeface="Mada"/>
                  <a:sym typeface="Mada"/>
                </a:rPr>
                <a:t>Pandemic</a:t>
              </a:r>
              <a:endParaRPr b="1">
                <a:solidFill>
                  <a:srgbClr val="FFFFFF"/>
                </a:solidFill>
                <a:latin typeface="Mada"/>
                <a:ea typeface="Mada"/>
                <a:cs typeface="Mada"/>
                <a:sym typeface="Mada"/>
              </a:endParaRPr>
            </a:p>
          </p:txBody>
        </p:sp>
      </p:grpSp>
      <p:grpSp>
        <p:nvGrpSpPr>
          <p:cNvPr id="85" name="Google Shape;85;p11"/>
          <p:cNvGrpSpPr/>
          <p:nvPr/>
        </p:nvGrpSpPr>
        <p:grpSpPr>
          <a:xfrm>
            <a:off x="213690" y="2459145"/>
            <a:ext cx="7132621" cy="567513"/>
            <a:chOff x="93123" y="8126325"/>
            <a:chExt cx="4092152" cy="1009809"/>
          </a:xfrm>
        </p:grpSpPr>
        <p:sp>
          <p:nvSpPr>
            <p:cNvPr id="86" name="Google Shape;86;p11"/>
            <p:cNvSpPr/>
            <p:nvPr/>
          </p:nvSpPr>
          <p:spPr>
            <a:xfrm>
              <a:off x="836075" y="8126325"/>
              <a:ext cx="3349200" cy="1009800"/>
            </a:xfrm>
            <a:prstGeom prst="rect">
              <a:avLst/>
            </a:prstGeom>
            <a:no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457200" rtl="0" algn="just">
                <a:spcBef>
                  <a:spcPts val="0"/>
                </a:spcBef>
                <a:spcAft>
                  <a:spcPts val="0"/>
                </a:spcAft>
                <a:buNone/>
              </a:pPr>
              <a:r>
                <a:rPr lang="ar" sz="1200">
                  <a:solidFill>
                    <a:srgbClr val="000000"/>
                  </a:solidFill>
                  <a:latin typeface="Mada"/>
                  <a:ea typeface="Mada"/>
                  <a:cs typeface="Mada"/>
                  <a:sym typeface="Mada"/>
                </a:rPr>
                <a:t> </a:t>
              </a:r>
              <a:r>
                <a:rPr lang="ar" sz="1200">
                  <a:latin typeface="Mada"/>
                  <a:ea typeface="Mada"/>
                  <a:cs typeface="Mada"/>
                  <a:sym typeface="Mada"/>
                </a:rPr>
                <a:t>I</a:t>
              </a:r>
              <a:r>
                <a:rPr lang="ar" sz="1200">
                  <a:solidFill>
                    <a:srgbClr val="000000"/>
                  </a:solidFill>
                  <a:latin typeface="Mada"/>
                  <a:ea typeface="Mada"/>
                  <a:cs typeface="Mada"/>
                  <a:sym typeface="Mada"/>
                </a:rPr>
                <a:t>s a disease that occurs</a:t>
              </a:r>
              <a:r>
                <a:rPr b="1" lang="ar" sz="1200">
                  <a:solidFill>
                    <a:srgbClr val="000000"/>
                  </a:solidFill>
                  <a:latin typeface="Mada"/>
                  <a:ea typeface="Mada"/>
                  <a:cs typeface="Mada"/>
                  <a:sym typeface="Mada"/>
                </a:rPr>
                <a:t> infrequently and irregularly.</a:t>
              </a:r>
              <a:endParaRPr b="1" sz="1200">
                <a:latin typeface="Mada"/>
                <a:ea typeface="Mada"/>
                <a:cs typeface="Mada"/>
                <a:sym typeface="Mada"/>
              </a:endParaRPr>
            </a:p>
          </p:txBody>
        </p:sp>
        <p:sp>
          <p:nvSpPr>
            <p:cNvPr id="87" name="Google Shape;87;p11"/>
            <p:cNvSpPr/>
            <p:nvPr/>
          </p:nvSpPr>
          <p:spPr>
            <a:xfrm>
              <a:off x="93123" y="8126334"/>
              <a:ext cx="1044000" cy="1009800"/>
            </a:xfrm>
            <a:prstGeom prst="homePlate">
              <a:avLst>
                <a:gd fmla="val 50000" name="adj"/>
              </a:avLst>
            </a:prstGeom>
            <a:solidFill>
              <a:schemeClr val="accent2"/>
            </a:solidFill>
            <a:ln cap="flat" cmpd="sng" w="190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1" lang="ar">
                  <a:solidFill>
                    <a:srgbClr val="FFFFFF"/>
                  </a:solidFill>
                  <a:latin typeface="Mada"/>
                  <a:ea typeface="Mada"/>
                  <a:cs typeface="Mada"/>
                  <a:sym typeface="Mada"/>
                </a:rPr>
                <a:t>Sporadic</a:t>
              </a:r>
              <a:endParaRPr b="1">
                <a:solidFill>
                  <a:srgbClr val="FFFFFF"/>
                </a:solidFill>
                <a:latin typeface="Mada"/>
                <a:ea typeface="Mada"/>
                <a:cs typeface="Mada"/>
                <a:sym typeface="Mada"/>
              </a:endParaRPr>
            </a:p>
          </p:txBody>
        </p:sp>
      </p:grpSp>
      <p:grpSp>
        <p:nvGrpSpPr>
          <p:cNvPr id="88" name="Google Shape;88;p11"/>
          <p:cNvGrpSpPr/>
          <p:nvPr/>
        </p:nvGrpSpPr>
        <p:grpSpPr>
          <a:xfrm>
            <a:off x="213690" y="1891645"/>
            <a:ext cx="7132621" cy="567512"/>
            <a:chOff x="93123" y="8126325"/>
            <a:chExt cx="4092152" cy="1009809"/>
          </a:xfrm>
        </p:grpSpPr>
        <p:sp>
          <p:nvSpPr>
            <p:cNvPr id="89" name="Google Shape;89;p11"/>
            <p:cNvSpPr/>
            <p:nvPr/>
          </p:nvSpPr>
          <p:spPr>
            <a:xfrm>
              <a:off x="836075" y="8126325"/>
              <a:ext cx="3349200" cy="1009800"/>
            </a:xfrm>
            <a:prstGeom prst="rect">
              <a:avLst/>
            </a:prstGeom>
            <a:no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457200" marR="0" rtl="0" algn="l">
                <a:lnSpc>
                  <a:spcPct val="100000"/>
                </a:lnSpc>
                <a:spcBef>
                  <a:spcPts val="0"/>
                </a:spcBef>
                <a:spcAft>
                  <a:spcPts val="0"/>
                </a:spcAft>
                <a:buClr>
                  <a:srgbClr val="000000"/>
                </a:buClr>
                <a:buSzPts val="1100"/>
                <a:buFont typeface="Arial"/>
                <a:buNone/>
              </a:pPr>
              <a:r>
                <a:rPr lang="ar" sz="1200">
                  <a:latin typeface="Mada"/>
                  <a:ea typeface="Mada"/>
                  <a:cs typeface="Mada"/>
                  <a:sym typeface="Mada"/>
                </a:rPr>
                <a:t>The amount of a particular disease that is usually present in a community is referred to as baseline or endemic level</a:t>
              </a:r>
              <a:endParaRPr sz="1200">
                <a:latin typeface="Mada"/>
                <a:ea typeface="Mada"/>
                <a:cs typeface="Mada"/>
                <a:sym typeface="Mada"/>
              </a:endParaRPr>
            </a:p>
          </p:txBody>
        </p:sp>
        <p:sp>
          <p:nvSpPr>
            <p:cNvPr id="90" name="Google Shape;90;p11"/>
            <p:cNvSpPr/>
            <p:nvPr/>
          </p:nvSpPr>
          <p:spPr>
            <a:xfrm>
              <a:off x="93123" y="8126334"/>
              <a:ext cx="1038600" cy="1009800"/>
            </a:xfrm>
            <a:prstGeom prst="homePlate">
              <a:avLst>
                <a:gd fmla="val 50000" name="adj"/>
              </a:avLst>
            </a:prstGeom>
            <a:solidFill>
              <a:schemeClr val="accent2"/>
            </a:solidFill>
            <a:ln cap="flat" cmpd="sng" w="190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1" lang="ar">
                  <a:solidFill>
                    <a:srgbClr val="FFFFFF"/>
                  </a:solidFill>
                  <a:latin typeface="Mada"/>
                  <a:ea typeface="Mada"/>
                  <a:cs typeface="Mada"/>
                  <a:sym typeface="Mada"/>
                </a:rPr>
                <a:t>B</a:t>
              </a:r>
              <a:r>
                <a:rPr b="1" lang="ar">
                  <a:solidFill>
                    <a:srgbClr val="FFFFFF"/>
                  </a:solidFill>
                  <a:latin typeface="Mada"/>
                  <a:ea typeface="Mada"/>
                  <a:cs typeface="Mada"/>
                  <a:sym typeface="Mada"/>
                </a:rPr>
                <a:t>aseline or endemic level</a:t>
              </a:r>
              <a:endParaRPr b="1">
                <a:solidFill>
                  <a:srgbClr val="FFFFFF"/>
                </a:solidFill>
                <a:latin typeface="Mada"/>
                <a:ea typeface="Mada"/>
                <a:cs typeface="Mada"/>
                <a:sym typeface="Mada"/>
              </a:endParaRPr>
            </a:p>
          </p:txBody>
        </p:sp>
      </p:grpSp>
      <p:sp>
        <p:nvSpPr>
          <p:cNvPr id="91" name="Google Shape;91;p11"/>
          <p:cNvSpPr txBox="1"/>
          <p:nvPr/>
        </p:nvSpPr>
        <p:spPr>
          <a:xfrm>
            <a:off x="23250" y="9932150"/>
            <a:ext cx="7560000" cy="874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ar" sz="1000">
                <a:solidFill>
                  <a:srgbClr val="6AA84F"/>
                </a:solidFill>
                <a:latin typeface="Mada"/>
                <a:ea typeface="Mada"/>
                <a:cs typeface="Mada"/>
                <a:sym typeface="Mada"/>
              </a:rPr>
              <a:t>1- for example, there are 100 cases of malaria recorded each year, but if there was an increase to 500 in a year it would be called an epidemic</a:t>
            </a:r>
            <a:endParaRPr sz="1000">
              <a:solidFill>
                <a:srgbClr val="6AA84F"/>
              </a:solidFill>
              <a:latin typeface="Mada"/>
              <a:ea typeface="Mada"/>
              <a:cs typeface="Mada"/>
              <a:sym typeface="Mada"/>
            </a:endParaRPr>
          </a:p>
          <a:p>
            <a:pPr indent="0" lvl="0" marL="0" rtl="0" algn="l">
              <a:spcBef>
                <a:spcPts val="0"/>
              </a:spcBef>
              <a:spcAft>
                <a:spcPts val="0"/>
              </a:spcAft>
              <a:buNone/>
            </a:pPr>
            <a:r>
              <a:rPr lang="ar" sz="1000">
                <a:solidFill>
                  <a:srgbClr val="6AA84F"/>
                </a:solidFill>
                <a:latin typeface="Mada"/>
                <a:ea typeface="Mada"/>
                <a:cs typeface="Mada"/>
                <a:sym typeface="Mada"/>
              </a:rPr>
              <a:t>2- for example, outbreak of helicobacter in the ICU of a hospital (it’s a very limited area, unlike endemic infections)</a:t>
            </a:r>
            <a:endParaRPr sz="1000">
              <a:solidFill>
                <a:srgbClr val="6AA84F"/>
              </a:solidFill>
              <a:latin typeface="Mada"/>
              <a:ea typeface="Mada"/>
              <a:cs typeface="Mada"/>
              <a:sym typeface="Mada"/>
            </a:endParaRPr>
          </a:p>
        </p:txBody>
      </p:sp>
      <p:sp>
        <p:nvSpPr>
          <p:cNvPr id="92" name="Google Shape;92;p11"/>
          <p:cNvSpPr txBox="1"/>
          <p:nvPr/>
        </p:nvSpPr>
        <p:spPr>
          <a:xfrm>
            <a:off x="213700" y="1209850"/>
            <a:ext cx="3000000" cy="523200"/>
          </a:xfrm>
          <a:prstGeom prst="rect">
            <a:avLst/>
          </a:prstGeom>
          <a:noFill/>
          <a:ln>
            <a:noFill/>
          </a:ln>
        </p:spPr>
        <p:txBody>
          <a:bodyPr anchorCtr="0" anchor="t" bIns="91425" lIns="91425" spcFirstLastPara="1" rIns="91425" wrap="square" tIns="91425">
            <a:spAutoFit/>
          </a:bodyPr>
          <a:lstStyle/>
          <a:p>
            <a:pPr indent="-368300" lvl="0" marL="457200" rtl="0" algn="l">
              <a:spcBef>
                <a:spcPts val="0"/>
              </a:spcBef>
              <a:spcAft>
                <a:spcPts val="0"/>
              </a:spcAft>
              <a:buClr>
                <a:schemeClr val="dk1"/>
              </a:buClr>
              <a:buSzPts val="2200"/>
              <a:buFont typeface="Mada"/>
              <a:buChar char="◄"/>
            </a:pPr>
            <a:r>
              <a:rPr b="1" lang="ar" sz="2200">
                <a:solidFill>
                  <a:schemeClr val="dk1"/>
                </a:solidFill>
                <a:highlight>
                  <a:schemeClr val="accent4"/>
                </a:highlight>
                <a:latin typeface="Mada"/>
                <a:ea typeface="Mada"/>
                <a:cs typeface="Mada"/>
                <a:sym typeface="Mada"/>
              </a:rPr>
              <a:t>Definitions</a:t>
            </a:r>
            <a:endParaRPr b="1" sz="2200">
              <a:solidFill>
                <a:schemeClr val="dk1"/>
              </a:solidFill>
              <a:highlight>
                <a:schemeClr val="accent4"/>
              </a:highlight>
              <a:latin typeface="Mada"/>
              <a:ea typeface="Mada"/>
              <a:cs typeface="Mada"/>
              <a:sym typeface="Mada"/>
            </a:endParaRPr>
          </a:p>
        </p:txBody>
      </p:sp>
      <p:sp>
        <p:nvSpPr>
          <p:cNvPr id="93" name="Google Shape;93;p11"/>
          <p:cNvSpPr txBox="1"/>
          <p:nvPr/>
        </p:nvSpPr>
        <p:spPr>
          <a:xfrm>
            <a:off x="213700" y="5994675"/>
            <a:ext cx="3000000" cy="523200"/>
          </a:xfrm>
          <a:prstGeom prst="rect">
            <a:avLst/>
          </a:prstGeom>
          <a:noFill/>
          <a:ln>
            <a:noFill/>
          </a:ln>
        </p:spPr>
        <p:txBody>
          <a:bodyPr anchorCtr="0" anchor="t" bIns="91425" lIns="91425" spcFirstLastPara="1" rIns="91425" wrap="square" tIns="91425">
            <a:spAutoFit/>
          </a:bodyPr>
          <a:lstStyle/>
          <a:p>
            <a:pPr indent="-368300" lvl="0" marL="457200" marR="0" rtl="0" algn="l">
              <a:lnSpc>
                <a:spcPct val="100000"/>
              </a:lnSpc>
              <a:spcBef>
                <a:spcPts val="0"/>
              </a:spcBef>
              <a:spcAft>
                <a:spcPts val="0"/>
              </a:spcAft>
              <a:buClr>
                <a:schemeClr val="dk1"/>
              </a:buClr>
              <a:buSzPts val="2200"/>
              <a:buFont typeface="Mada"/>
              <a:buChar char="◄"/>
            </a:pPr>
            <a:r>
              <a:rPr b="1" lang="ar" sz="2200">
                <a:solidFill>
                  <a:schemeClr val="dk1"/>
                </a:solidFill>
                <a:highlight>
                  <a:schemeClr val="accent4"/>
                </a:highlight>
                <a:latin typeface="Mada"/>
                <a:ea typeface="Mada"/>
                <a:cs typeface="Mada"/>
                <a:sym typeface="Mada"/>
              </a:rPr>
              <a:t>In Saudi Arabia: </a:t>
            </a:r>
            <a:endParaRPr b="1" sz="2200">
              <a:solidFill>
                <a:schemeClr val="dk1"/>
              </a:solidFill>
              <a:highlight>
                <a:schemeClr val="accent4"/>
              </a:highlight>
              <a:latin typeface="Mada"/>
              <a:ea typeface="Mada"/>
              <a:cs typeface="Mada"/>
              <a:sym typeface="Mada"/>
            </a:endParaRPr>
          </a:p>
        </p:txBody>
      </p:sp>
      <p:sp>
        <p:nvSpPr>
          <p:cNvPr id="94" name="Google Shape;94;p11"/>
          <p:cNvSpPr/>
          <p:nvPr/>
        </p:nvSpPr>
        <p:spPr>
          <a:xfrm>
            <a:off x="213734" y="7133300"/>
            <a:ext cx="2317500" cy="1371600"/>
          </a:xfrm>
          <a:prstGeom prst="rect">
            <a:avLst/>
          </a:prstGeom>
          <a:no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162599" lvl="0" marL="208799" rtl="0" algn="l">
              <a:spcBef>
                <a:spcPts val="0"/>
              </a:spcBef>
              <a:spcAft>
                <a:spcPts val="0"/>
              </a:spcAft>
              <a:buClr>
                <a:srgbClr val="000000"/>
              </a:buClr>
              <a:buSzPts val="1200"/>
              <a:buFont typeface="Mada"/>
              <a:buChar char="●"/>
            </a:pPr>
            <a:r>
              <a:rPr lang="ar" sz="1200">
                <a:latin typeface="Mada"/>
                <a:ea typeface="Mada"/>
                <a:cs typeface="Mada"/>
                <a:sym typeface="Mada"/>
              </a:rPr>
              <a:t>Brucellosis</a:t>
            </a:r>
            <a:endParaRPr sz="1200">
              <a:latin typeface="Mada"/>
              <a:ea typeface="Mada"/>
              <a:cs typeface="Mada"/>
              <a:sym typeface="Mada"/>
            </a:endParaRPr>
          </a:p>
          <a:p>
            <a:pPr indent="-162599" lvl="0" marL="208799" rtl="0" algn="l">
              <a:spcBef>
                <a:spcPts val="0"/>
              </a:spcBef>
              <a:spcAft>
                <a:spcPts val="0"/>
              </a:spcAft>
              <a:buClr>
                <a:srgbClr val="000000"/>
              </a:buClr>
              <a:buSzPts val="1200"/>
              <a:buFont typeface="Mada"/>
              <a:buChar char="●"/>
            </a:pPr>
            <a:r>
              <a:rPr lang="ar" sz="1200">
                <a:latin typeface="Mada"/>
                <a:ea typeface="Mada"/>
                <a:cs typeface="Mada"/>
                <a:sym typeface="Mada"/>
              </a:rPr>
              <a:t>Enteric Fever (Typhoid fever).</a:t>
            </a:r>
            <a:endParaRPr sz="1200">
              <a:latin typeface="Mada"/>
              <a:ea typeface="Mada"/>
              <a:cs typeface="Mada"/>
              <a:sym typeface="Mada"/>
            </a:endParaRPr>
          </a:p>
        </p:txBody>
      </p:sp>
      <p:sp>
        <p:nvSpPr>
          <p:cNvPr id="95" name="Google Shape;95;p11"/>
          <p:cNvSpPr/>
          <p:nvPr/>
        </p:nvSpPr>
        <p:spPr>
          <a:xfrm>
            <a:off x="213725" y="6715925"/>
            <a:ext cx="1787400" cy="417300"/>
          </a:xfrm>
          <a:prstGeom prst="snip1Rect">
            <a:avLst>
              <a:gd fmla="val 16667" name="adj"/>
            </a:avLst>
          </a:prstGeom>
          <a:solidFill>
            <a:schemeClr val="accent1"/>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ar">
                <a:solidFill>
                  <a:srgbClr val="FFFFFF"/>
                </a:solidFill>
                <a:latin typeface="Mada"/>
                <a:ea typeface="Mada"/>
                <a:cs typeface="Mada"/>
                <a:sym typeface="Mada"/>
              </a:rPr>
              <a:t>Bacterial</a:t>
            </a:r>
            <a:endParaRPr b="1">
              <a:solidFill>
                <a:srgbClr val="FFFFFF"/>
              </a:solidFill>
              <a:latin typeface="Mada"/>
              <a:ea typeface="Mada"/>
              <a:cs typeface="Mada"/>
              <a:sym typeface="Mada"/>
            </a:endParaRPr>
          </a:p>
          <a:p>
            <a:pPr indent="0" lvl="0" marL="0" rtl="0" algn="ctr">
              <a:spcBef>
                <a:spcPts val="0"/>
              </a:spcBef>
              <a:spcAft>
                <a:spcPts val="0"/>
              </a:spcAft>
              <a:buNone/>
            </a:pPr>
            <a:r>
              <a:rPr b="1" lang="ar">
                <a:solidFill>
                  <a:srgbClr val="FFFFFF"/>
                </a:solidFill>
                <a:latin typeface="Mada"/>
                <a:ea typeface="Mada"/>
                <a:cs typeface="Mada"/>
                <a:sym typeface="Mada"/>
              </a:rPr>
              <a:t> infections</a:t>
            </a:r>
            <a:endParaRPr b="1">
              <a:solidFill>
                <a:srgbClr val="FFFFFF"/>
              </a:solidFill>
              <a:latin typeface="Mada"/>
              <a:ea typeface="Mada"/>
              <a:cs typeface="Mada"/>
              <a:sym typeface="Mada"/>
            </a:endParaRPr>
          </a:p>
        </p:txBody>
      </p:sp>
      <p:sp>
        <p:nvSpPr>
          <p:cNvPr id="96" name="Google Shape;96;p11"/>
          <p:cNvSpPr/>
          <p:nvPr/>
        </p:nvSpPr>
        <p:spPr>
          <a:xfrm>
            <a:off x="2651232" y="7133300"/>
            <a:ext cx="2317500" cy="1371600"/>
          </a:xfrm>
          <a:prstGeom prst="rect">
            <a:avLst/>
          </a:prstGeom>
          <a:no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162599" lvl="0" marL="208799" rtl="0" algn="l">
              <a:spcBef>
                <a:spcPts val="0"/>
              </a:spcBef>
              <a:spcAft>
                <a:spcPts val="0"/>
              </a:spcAft>
              <a:buClr>
                <a:srgbClr val="000000"/>
              </a:buClr>
              <a:buSzPts val="1200"/>
              <a:buFont typeface="Mada"/>
              <a:buChar char="●"/>
            </a:pPr>
            <a:r>
              <a:rPr lang="ar" sz="1200">
                <a:latin typeface="Mada"/>
                <a:ea typeface="Mada"/>
                <a:cs typeface="Mada"/>
                <a:sym typeface="Mada"/>
              </a:rPr>
              <a:t>MERS-COV </a:t>
            </a:r>
            <a:endParaRPr sz="1200">
              <a:latin typeface="Mada"/>
              <a:ea typeface="Mada"/>
              <a:cs typeface="Mada"/>
              <a:sym typeface="Mada"/>
            </a:endParaRPr>
          </a:p>
          <a:p>
            <a:pPr indent="-162599" lvl="0" marL="208799" rtl="0" algn="l">
              <a:spcBef>
                <a:spcPts val="0"/>
              </a:spcBef>
              <a:spcAft>
                <a:spcPts val="0"/>
              </a:spcAft>
              <a:buClr>
                <a:srgbClr val="000000"/>
              </a:buClr>
              <a:buSzPts val="1200"/>
              <a:buFont typeface="Mada"/>
              <a:buChar char="●"/>
            </a:pPr>
            <a:r>
              <a:rPr lang="ar" sz="1200">
                <a:latin typeface="Mada"/>
                <a:ea typeface="Mada"/>
                <a:cs typeface="Mada"/>
                <a:sym typeface="Mada"/>
              </a:rPr>
              <a:t>Dengue fever </a:t>
            </a:r>
            <a:endParaRPr sz="1200">
              <a:latin typeface="Mada"/>
              <a:ea typeface="Mada"/>
              <a:cs typeface="Mada"/>
              <a:sym typeface="Mada"/>
            </a:endParaRPr>
          </a:p>
          <a:p>
            <a:pPr indent="-162599" lvl="0" marL="208799" rtl="0" algn="l">
              <a:spcBef>
                <a:spcPts val="0"/>
              </a:spcBef>
              <a:spcAft>
                <a:spcPts val="0"/>
              </a:spcAft>
              <a:buClr>
                <a:srgbClr val="000000"/>
              </a:buClr>
              <a:buSzPts val="1200"/>
              <a:buFont typeface="Mada"/>
              <a:buChar char="●"/>
            </a:pPr>
            <a:r>
              <a:rPr lang="ar" sz="1200">
                <a:latin typeface="Mada"/>
                <a:ea typeface="Mada"/>
                <a:cs typeface="Mada"/>
                <a:sym typeface="Mada"/>
              </a:rPr>
              <a:t>COVID-19. </a:t>
            </a:r>
            <a:endParaRPr sz="1200">
              <a:latin typeface="Mada"/>
              <a:ea typeface="Mada"/>
              <a:cs typeface="Mada"/>
              <a:sym typeface="Mada"/>
            </a:endParaRPr>
          </a:p>
        </p:txBody>
      </p:sp>
      <p:sp>
        <p:nvSpPr>
          <p:cNvPr id="97" name="Google Shape;97;p11"/>
          <p:cNvSpPr/>
          <p:nvPr/>
        </p:nvSpPr>
        <p:spPr>
          <a:xfrm>
            <a:off x="2651230" y="6715925"/>
            <a:ext cx="1787400" cy="417300"/>
          </a:xfrm>
          <a:prstGeom prst="snip1Rect">
            <a:avLst>
              <a:gd fmla="val 16667" name="adj"/>
            </a:avLst>
          </a:prstGeom>
          <a:solidFill>
            <a:schemeClr val="accent1"/>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ar">
                <a:solidFill>
                  <a:srgbClr val="FFFFFF"/>
                </a:solidFill>
                <a:latin typeface="Mada"/>
                <a:ea typeface="Mada"/>
                <a:cs typeface="Mada"/>
                <a:sym typeface="Mada"/>
              </a:rPr>
              <a:t>Viral</a:t>
            </a:r>
            <a:endParaRPr b="1">
              <a:solidFill>
                <a:srgbClr val="FFFFFF"/>
              </a:solidFill>
              <a:latin typeface="Mada"/>
              <a:ea typeface="Mada"/>
              <a:cs typeface="Mada"/>
              <a:sym typeface="Mada"/>
            </a:endParaRPr>
          </a:p>
          <a:p>
            <a:pPr indent="0" lvl="0" marL="0" rtl="0" algn="ctr">
              <a:spcBef>
                <a:spcPts val="0"/>
              </a:spcBef>
              <a:spcAft>
                <a:spcPts val="0"/>
              </a:spcAft>
              <a:buNone/>
            </a:pPr>
            <a:r>
              <a:rPr b="1" lang="ar">
                <a:solidFill>
                  <a:srgbClr val="FFFFFF"/>
                </a:solidFill>
                <a:latin typeface="Mada"/>
                <a:ea typeface="Mada"/>
                <a:cs typeface="Mada"/>
                <a:sym typeface="Mada"/>
              </a:rPr>
              <a:t> infections </a:t>
            </a:r>
            <a:endParaRPr b="1">
              <a:solidFill>
                <a:srgbClr val="FFFFFF"/>
              </a:solidFill>
              <a:latin typeface="Mada"/>
              <a:ea typeface="Mada"/>
              <a:cs typeface="Mada"/>
              <a:sym typeface="Mada"/>
            </a:endParaRPr>
          </a:p>
        </p:txBody>
      </p:sp>
      <p:sp>
        <p:nvSpPr>
          <p:cNvPr id="98" name="Google Shape;98;p11"/>
          <p:cNvSpPr/>
          <p:nvPr/>
        </p:nvSpPr>
        <p:spPr>
          <a:xfrm>
            <a:off x="5028766" y="7133300"/>
            <a:ext cx="2317500" cy="1371600"/>
          </a:xfrm>
          <a:prstGeom prst="rect">
            <a:avLst/>
          </a:prstGeom>
          <a:no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162599" lvl="0" marL="208799" rtl="0" algn="l">
              <a:spcBef>
                <a:spcPts val="0"/>
              </a:spcBef>
              <a:spcAft>
                <a:spcPts val="0"/>
              </a:spcAft>
              <a:buClr>
                <a:srgbClr val="000000"/>
              </a:buClr>
              <a:buSzPts val="1200"/>
              <a:buFont typeface="Mada"/>
              <a:buChar char="●"/>
            </a:pPr>
            <a:r>
              <a:rPr lang="ar" sz="1200">
                <a:latin typeface="Mada"/>
                <a:ea typeface="Mada"/>
                <a:cs typeface="Mada"/>
                <a:sym typeface="Mada"/>
              </a:rPr>
              <a:t>Visceral </a:t>
            </a:r>
            <a:r>
              <a:rPr lang="ar" sz="1200">
                <a:latin typeface="Mada"/>
                <a:ea typeface="Mada"/>
                <a:cs typeface="Mada"/>
                <a:sym typeface="Mada"/>
              </a:rPr>
              <a:t>Leishmaniasis</a:t>
            </a:r>
            <a:endParaRPr sz="1200">
              <a:latin typeface="Mada"/>
              <a:ea typeface="Mada"/>
              <a:cs typeface="Mada"/>
              <a:sym typeface="Mada"/>
            </a:endParaRPr>
          </a:p>
        </p:txBody>
      </p:sp>
      <p:sp>
        <p:nvSpPr>
          <p:cNvPr id="99" name="Google Shape;99;p11"/>
          <p:cNvSpPr/>
          <p:nvPr/>
        </p:nvSpPr>
        <p:spPr>
          <a:xfrm>
            <a:off x="5028770" y="6715925"/>
            <a:ext cx="1787400" cy="417300"/>
          </a:xfrm>
          <a:prstGeom prst="snip1Rect">
            <a:avLst>
              <a:gd fmla="val 16667" name="adj"/>
            </a:avLst>
          </a:prstGeom>
          <a:solidFill>
            <a:schemeClr val="accent1"/>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ar">
                <a:solidFill>
                  <a:srgbClr val="FFFFFF"/>
                </a:solidFill>
                <a:latin typeface="Mada"/>
                <a:ea typeface="Mada"/>
                <a:cs typeface="Mada"/>
                <a:sym typeface="Mada"/>
              </a:rPr>
              <a:t>Parasitic </a:t>
            </a:r>
            <a:endParaRPr b="1">
              <a:solidFill>
                <a:srgbClr val="FFFFFF"/>
              </a:solidFill>
              <a:latin typeface="Mada"/>
              <a:ea typeface="Mada"/>
              <a:cs typeface="Mada"/>
              <a:sym typeface="Mada"/>
            </a:endParaRPr>
          </a:p>
          <a:p>
            <a:pPr indent="0" lvl="0" marL="0" rtl="0" algn="ctr">
              <a:spcBef>
                <a:spcPts val="0"/>
              </a:spcBef>
              <a:spcAft>
                <a:spcPts val="0"/>
              </a:spcAft>
              <a:buNone/>
            </a:pPr>
            <a:r>
              <a:rPr b="1" lang="ar">
                <a:solidFill>
                  <a:srgbClr val="FFFFFF"/>
                </a:solidFill>
                <a:latin typeface="Mada"/>
                <a:ea typeface="Mada"/>
                <a:cs typeface="Mada"/>
                <a:sym typeface="Mada"/>
              </a:rPr>
              <a:t>infections</a:t>
            </a:r>
            <a:endParaRPr b="1">
              <a:solidFill>
                <a:srgbClr val="FFFFFF"/>
              </a:solidFill>
              <a:latin typeface="Mada"/>
              <a:ea typeface="Mada"/>
              <a:cs typeface="Mada"/>
              <a:sym typeface="Mada"/>
            </a:endParaRPr>
          </a:p>
        </p:txBody>
      </p:sp>
      <p:pic>
        <p:nvPicPr>
          <p:cNvPr id="100" name="Google Shape;100;p11"/>
          <p:cNvPicPr preferRelativeResize="0"/>
          <p:nvPr/>
        </p:nvPicPr>
        <p:blipFill>
          <a:blip r:embed="rId3">
            <a:alphaModFix/>
          </a:blip>
          <a:stretch>
            <a:fillRect/>
          </a:stretch>
        </p:blipFill>
        <p:spPr>
          <a:xfrm>
            <a:off x="5088725" y="6792125"/>
            <a:ext cx="352076" cy="352076"/>
          </a:xfrm>
          <a:prstGeom prst="rect">
            <a:avLst/>
          </a:prstGeom>
          <a:noFill/>
          <a:ln>
            <a:noFill/>
          </a:ln>
        </p:spPr>
      </p:pic>
      <p:pic>
        <p:nvPicPr>
          <p:cNvPr id="101" name="Google Shape;101;p11"/>
          <p:cNvPicPr preferRelativeResize="0"/>
          <p:nvPr/>
        </p:nvPicPr>
        <p:blipFill>
          <a:blip r:embed="rId4">
            <a:alphaModFix/>
          </a:blip>
          <a:stretch>
            <a:fillRect/>
          </a:stretch>
        </p:blipFill>
        <p:spPr>
          <a:xfrm>
            <a:off x="2727425" y="6748538"/>
            <a:ext cx="352076" cy="352076"/>
          </a:xfrm>
          <a:prstGeom prst="rect">
            <a:avLst/>
          </a:prstGeom>
          <a:noFill/>
          <a:ln>
            <a:noFill/>
          </a:ln>
        </p:spPr>
      </p:pic>
      <p:pic>
        <p:nvPicPr>
          <p:cNvPr id="102" name="Google Shape;102;p11"/>
          <p:cNvPicPr preferRelativeResize="0"/>
          <p:nvPr/>
        </p:nvPicPr>
        <p:blipFill>
          <a:blip r:embed="rId5">
            <a:alphaModFix/>
          </a:blip>
          <a:stretch>
            <a:fillRect/>
          </a:stretch>
        </p:blipFill>
        <p:spPr>
          <a:xfrm>
            <a:off x="289900" y="6748538"/>
            <a:ext cx="352076" cy="352076"/>
          </a:xfrm>
          <a:prstGeom prst="rect">
            <a:avLst/>
          </a:prstGeom>
          <a:noFill/>
          <a:ln>
            <a:noFill/>
          </a:ln>
        </p:spPr>
      </p:pic>
      <p:grpSp>
        <p:nvGrpSpPr>
          <p:cNvPr id="103" name="Google Shape;103;p11"/>
          <p:cNvGrpSpPr/>
          <p:nvPr/>
        </p:nvGrpSpPr>
        <p:grpSpPr>
          <a:xfrm rot="-5400000">
            <a:off x="3673347" y="334520"/>
            <a:ext cx="43248" cy="42150"/>
            <a:chOff x="4909609" y="6885946"/>
            <a:chExt cx="508206" cy="495298"/>
          </a:xfrm>
        </p:grpSpPr>
        <p:grpSp>
          <p:nvGrpSpPr>
            <p:cNvPr id="104" name="Google Shape;104;p11"/>
            <p:cNvGrpSpPr/>
            <p:nvPr/>
          </p:nvGrpSpPr>
          <p:grpSpPr>
            <a:xfrm>
              <a:off x="4909609" y="6885946"/>
              <a:ext cx="508206" cy="495298"/>
              <a:chOff x="481483" y="4193428"/>
              <a:chExt cx="322998" cy="346532"/>
            </a:xfrm>
          </p:grpSpPr>
          <p:grpSp>
            <p:nvGrpSpPr>
              <p:cNvPr id="105" name="Google Shape;105;p11"/>
              <p:cNvGrpSpPr/>
              <p:nvPr/>
            </p:nvGrpSpPr>
            <p:grpSpPr>
              <a:xfrm>
                <a:off x="481483" y="4193428"/>
                <a:ext cx="322998" cy="346532"/>
                <a:chOff x="-64406125" y="3362225"/>
                <a:chExt cx="318225" cy="314800"/>
              </a:xfrm>
            </p:grpSpPr>
            <p:sp>
              <p:nvSpPr>
                <p:cNvPr id="106" name="Google Shape;106;p11"/>
                <p:cNvSpPr/>
                <p:nvPr/>
              </p:nvSpPr>
              <p:spPr>
                <a:xfrm>
                  <a:off x="-64332100" y="3362225"/>
                  <a:ext cx="170150" cy="199025"/>
                </a:xfrm>
                <a:custGeom>
                  <a:rect b="b" l="l" r="r" t="t"/>
                  <a:pathLst>
                    <a:path extrusionOk="0" h="7961" w="6806">
                      <a:moveTo>
                        <a:pt x="4506" y="3266"/>
                      </a:moveTo>
                      <a:cubicBezTo>
                        <a:pt x="4569" y="3266"/>
                        <a:pt x="4601" y="3298"/>
                        <a:pt x="4632" y="3298"/>
                      </a:cubicBezTo>
                      <a:lnTo>
                        <a:pt x="5577" y="4621"/>
                      </a:lnTo>
                      <a:cubicBezTo>
                        <a:pt x="5420" y="5881"/>
                        <a:pt x="4664" y="7110"/>
                        <a:pt x="3403" y="7110"/>
                      </a:cubicBezTo>
                      <a:cubicBezTo>
                        <a:pt x="2206" y="7110"/>
                        <a:pt x="1419" y="5944"/>
                        <a:pt x="1261" y="4621"/>
                      </a:cubicBezTo>
                      <a:lnTo>
                        <a:pt x="2206" y="3298"/>
                      </a:lnTo>
                      <a:cubicBezTo>
                        <a:pt x="2238" y="3266"/>
                        <a:pt x="2269" y="3266"/>
                        <a:pt x="2301" y="3266"/>
                      </a:cubicBezTo>
                      <a:close/>
                      <a:moveTo>
                        <a:pt x="4055" y="1"/>
                      </a:moveTo>
                      <a:cubicBezTo>
                        <a:pt x="3400" y="1"/>
                        <a:pt x="2703" y="167"/>
                        <a:pt x="2049" y="494"/>
                      </a:cubicBezTo>
                      <a:cubicBezTo>
                        <a:pt x="1957" y="483"/>
                        <a:pt x="1867" y="478"/>
                        <a:pt x="1779" y="478"/>
                      </a:cubicBezTo>
                      <a:cubicBezTo>
                        <a:pt x="1354" y="478"/>
                        <a:pt x="976" y="600"/>
                        <a:pt x="662" y="809"/>
                      </a:cubicBezTo>
                      <a:cubicBezTo>
                        <a:pt x="347" y="1061"/>
                        <a:pt x="1" y="1534"/>
                        <a:pt x="1" y="2384"/>
                      </a:cubicBezTo>
                      <a:cubicBezTo>
                        <a:pt x="1" y="2857"/>
                        <a:pt x="95" y="3613"/>
                        <a:pt x="347" y="4621"/>
                      </a:cubicBezTo>
                      <a:cubicBezTo>
                        <a:pt x="473" y="4810"/>
                        <a:pt x="536" y="6070"/>
                        <a:pt x="1482" y="7078"/>
                      </a:cubicBezTo>
                      <a:cubicBezTo>
                        <a:pt x="2049" y="7646"/>
                        <a:pt x="2710" y="7961"/>
                        <a:pt x="3403" y="7961"/>
                      </a:cubicBezTo>
                      <a:cubicBezTo>
                        <a:pt x="5136" y="7961"/>
                        <a:pt x="6207" y="6417"/>
                        <a:pt x="6396" y="4621"/>
                      </a:cubicBezTo>
                      <a:cubicBezTo>
                        <a:pt x="6554" y="4085"/>
                        <a:pt x="6774" y="3046"/>
                        <a:pt x="6806" y="2447"/>
                      </a:cubicBezTo>
                      <a:cubicBezTo>
                        <a:pt x="6806" y="1565"/>
                        <a:pt x="6459" y="872"/>
                        <a:pt x="5703" y="431"/>
                      </a:cubicBezTo>
                      <a:cubicBezTo>
                        <a:pt x="5234" y="143"/>
                        <a:pt x="4662" y="1"/>
                        <a:pt x="4055" y="1"/>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E29578"/>
                    </a:solidFill>
                  </a:endParaRPr>
                </a:p>
              </p:txBody>
            </p:sp>
            <p:sp>
              <p:nvSpPr>
                <p:cNvPr id="107" name="Google Shape;107;p11"/>
                <p:cNvSpPr/>
                <p:nvPr/>
              </p:nvSpPr>
              <p:spPr>
                <a:xfrm>
                  <a:off x="-64406125" y="3559050"/>
                  <a:ext cx="318225" cy="117975"/>
                </a:xfrm>
                <a:custGeom>
                  <a:rect b="b" l="l" r="r" t="t"/>
                  <a:pathLst>
                    <a:path extrusionOk="0" h="4719" w="12729">
                      <a:moveTo>
                        <a:pt x="4474" y="1001"/>
                      </a:moveTo>
                      <a:lnTo>
                        <a:pt x="5797" y="2293"/>
                      </a:lnTo>
                      <a:lnTo>
                        <a:pt x="5199" y="2891"/>
                      </a:lnTo>
                      <a:lnTo>
                        <a:pt x="4002" y="1159"/>
                      </a:lnTo>
                      <a:cubicBezTo>
                        <a:pt x="4159" y="1096"/>
                        <a:pt x="4380" y="1064"/>
                        <a:pt x="4474" y="1001"/>
                      </a:cubicBezTo>
                      <a:close/>
                      <a:moveTo>
                        <a:pt x="8318" y="1001"/>
                      </a:moveTo>
                      <a:cubicBezTo>
                        <a:pt x="8475" y="1064"/>
                        <a:pt x="8633" y="1159"/>
                        <a:pt x="8790" y="1190"/>
                      </a:cubicBezTo>
                      <a:lnTo>
                        <a:pt x="7593" y="2891"/>
                      </a:lnTo>
                      <a:lnTo>
                        <a:pt x="6995" y="2293"/>
                      </a:lnTo>
                      <a:lnTo>
                        <a:pt x="8318" y="1001"/>
                      </a:lnTo>
                      <a:close/>
                      <a:moveTo>
                        <a:pt x="10681" y="3112"/>
                      </a:moveTo>
                      <a:cubicBezTo>
                        <a:pt x="10901" y="3112"/>
                        <a:pt x="11059" y="3301"/>
                        <a:pt x="11059" y="3553"/>
                      </a:cubicBezTo>
                      <a:cubicBezTo>
                        <a:pt x="11059" y="3742"/>
                        <a:pt x="10870" y="3931"/>
                        <a:pt x="10681" y="3931"/>
                      </a:cubicBezTo>
                      <a:lnTo>
                        <a:pt x="9578" y="3931"/>
                      </a:lnTo>
                      <a:cubicBezTo>
                        <a:pt x="9326" y="3931"/>
                        <a:pt x="9137" y="3742"/>
                        <a:pt x="9137" y="3553"/>
                      </a:cubicBezTo>
                      <a:cubicBezTo>
                        <a:pt x="9137" y="3301"/>
                        <a:pt x="9326" y="3112"/>
                        <a:pt x="9578" y="3112"/>
                      </a:cubicBezTo>
                      <a:close/>
                      <a:moveTo>
                        <a:pt x="4458" y="1"/>
                      </a:moveTo>
                      <a:cubicBezTo>
                        <a:pt x="4348" y="1"/>
                        <a:pt x="4238" y="40"/>
                        <a:pt x="4159" y="119"/>
                      </a:cubicBezTo>
                      <a:cubicBezTo>
                        <a:pt x="4065" y="245"/>
                        <a:pt x="3939" y="308"/>
                        <a:pt x="3781" y="308"/>
                      </a:cubicBezTo>
                      <a:lnTo>
                        <a:pt x="2395" y="308"/>
                      </a:lnTo>
                      <a:cubicBezTo>
                        <a:pt x="914" y="308"/>
                        <a:pt x="0" y="1442"/>
                        <a:pt x="0" y="2639"/>
                      </a:cubicBezTo>
                      <a:lnTo>
                        <a:pt x="0" y="4341"/>
                      </a:lnTo>
                      <a:cubicBezTo>
                        <a:pt x="0" y="4561"/>
                        <a:pt x="189" y="4719"/>
                        <a:pt x="441" y="4719"/>
                      </a:cubicBezTo>
                      <a:lnTo>
                        <a:pt x="12287" y="4719"/>
                      </a:lnTo>
                      <a:cubicBezTo>
                        <a:pt x="12508" y="4719"/>
                        <a:pt x="12665" y="4530"/>
                        <a:pt x="12665" y="4341"/>
                      </a:cubicBezTo>
                      <a:lnTo>
                        <a:pt x="12665" y="2639"/>
                      </a:lnTo>
                      <a:cubicBezTo>
                        <a:pt x="12728" y="1474"/>
                        <a:pt x="11783" y="371"/>
                        <a:pt x="10303" y="371"/>
                      </a:cubicBezTo>
                      <a:lnTo>
                        <a:pt x="8948" y="371"/>
                      </a:lnTo>
                      <a:cubicBezTo>
                        <a:pt x="8727" y="371"/>
                        <a:pt x="8664" y="277"/>
                        <a:pt x="8538" y="151"/>
                      </a:cubicBezTo>
                      <a:cubicBezTo>
                        <a:pt x="8456" y="52"/>
                        <a:pt x="8339" y="5"/>
                        <a:pt x="8219" y="5"/>
                      </a:cubicBezTo>
                      <a:cubicBezTo>
                        <a:pt x="8110" y="5"/>
                        <a:pt x="7998" y="44"/>
                        <a:pt x="7908" y="119"/>
                      </a:cubicBezTo>
                      <a:lnTo>
                        <a:pt x="6333" y="1694"/>
                      </a:lnTo>
                      <a:lnTo>
                        <a:pt x="4758" y="119"/>
                      </a:lnTo>
                      <a:cubicBezTo>
                        <a:pt x="4679" y="40"/>
                        <a:pt x="4569" y="1"/>
                        <a:pt x="4458" y="1"/>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E29578"/>
                    </a:solidFill>
                  </a:endParaRPr>
                </a:p>
              </p:txBody>
            </p:sp>
          </p:grpSp>
          <p:sp>
            <p:nvSpPr>
              <p:cNvPr id="108" name="Google Shape;108;p11"/>
              <p:cNvSpPr/>
              <p:nvPr/>
            </p:nvSpPr>
            <p:spPr>
              <a:xfrm>
                <a:off x="626168" y="4322035"/>
                <a:ext cx="33600" cy="33600"/>
              </a:xfrm>
              <a:prstGeom prst="ellipse">
                <a:avLst/>
              </a:prstGeom>
              <a:solidFill>
                <a:srgbClr val="FF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109" name="Google Shape;109;p11"/>
            <p:cNvPicPr preferRelativeResize="0"/>
            <p:nvPr/>
          </p:nvPicPr>
          <p:blipFill rotWithShape="1">
            <a:blip r:embed="rId6">
              <a:alphaModFix/>
            </a:blip>
            <a:srcRect b="-10" l="0" r="77307" t="10"/>
            <a:stretch/>
          </p:blipFill>
          <p:spPr>
            <a:xfrm flipH="1" rot="-5400000">
              <a:off x="5298115" y="7248199"/>
              <a:ext cx="27740" cy="134623"/>
            </a:xfrm>
            <a:prstGeom prst="rect">
              <a:avLst/>
            </a:prstGeom>
            <a:noFill/>
            <a:ln>
              <a:noFill/>
            </a:ln>
          </p:spPr>
        </p:pic>
        <p:pic>
          <p:nvPicPr>
            <p:cNvPr id="110" name="Google Shape;110;p11"/>
            <p:cNvPicPr preferRelativeResize="0"/>
            <p:nvPr/>
          </p:nvPicPr>
          <p:blipFill>
            <a:blip r:embed="rId7">
              <a:alphaModFix/>
            </a:blip>
            <a:stretch>
              <a:fillRect/>
            </a:stretch>
          </p:blipFill>
          <p:spPr>
            <a:xfrm>
              <a:off x="5107203" y="7221098"/>
              <a:ext cx="112997" cy="102640"/>
            </a:xfrm>
            <a:prstGeom prst="rect">
              <a:avLst/>
            </a:prstGeom>
            <a:noFill/>
            <a:ln>
              <a:noFill/>
            </a:ln>
          </p:spPr>
        </p:pic>
      </p:gr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4" name="Shape 644"/>
        <p:cNvGrpSpPr/>
        <p:nvPr/>
      </p:nvGrpSpPr>
      <p:grpSpPr>
        <a:xfrm>
          <a:off x="0" y="0"/>
          <a:ext cx="0" cy="0"/>
          <a:chOff x="0" y="0"/>
          <a:chExt cx="0" cy="0"/>
        </a:xfrm>
      </p:grpSpPr>
      <p:sp>
        <p:nvSpPr>
          <p:cNvPr id="645" name="Google Shape;645;p29"/>
          <p:cNvSpPr txBox="1"/>
          <p:nvPr>
            <p:ph idx="2" type="sldNum"/>
          </p:nvPr>
        </p:nvSpPr>
        <p:spPr>
          <a:xfrm>
            <a:off x="7106400" y="2"/>
            <a:ext cx="453600" cy="562200"/>
          </a:xfrm>
          <a:prstGeom prst="rect">
            <a:avLst/>
          </a:prstGeom>
        </p:spPr>
        <p:txBody>
          <a:bodyPr anchorCtr="0" anchor="ctr" bIns="111700" lIns="111700" spcFirstLastPara="1" rIns="111700" wrap="square" tIns="111700">
            <a:noAutofit/>
          </a:bodyPr>
          <a:lstStyle/>
          <a:p>
            <a:pPr indent="0" lvl="0" marL="0" rtl="0" algn="r">
              <a:spcBef>
                <a:spcPts val="0"/>
              </a:spcBef>
              <a:spcAft>
                <a:spcPts val="0"/>
              </a:spcAft>
              <a:buNone/>
            </a:pPr>
            <a:fld id="{00000000-1234-1234-1234-123412341234}" type="slidenum">
              <a:rPr lang="ar"/>
              <a:t>‹#›</a:t>
            </a:fld>
            <a:endParaRPr/>
          </a:p>
        </p:txBody>
      </p:sp>
      <p:cxnSp>
        <p:nvCxnSpPr>
          <p:cNvPr id="646" name="Google Shape;646;p29"/>
          <p:cNvCxnSpPr/>
          <p:nvPr/>
        </p:nvCxnSpPr>
        <p:spPr>
          <a:xfrm flipH="1" rot="10800000">
            <a:off x="1355300" y="588250"/>
            <a:ext cx="4827000" cy="12000"/>
          </a:xfrm>
          <a:prstGeom prst="straightConnector1">
            <a:avLst/>
          </a:prstGeom>
          <a:noFill/>
          <a:ln cap="flat" cmpd="sng" w="38100">
            <a:solidFill>
              <a:schemeClr val="accent1"/>
            </a:solidFill>
            <a:prstDash val="solid"/>
            <a:round/>
            <a:headEnd len="med" w="med" type="diamond"/>
            <a:tailEnd len="med" w="med" type="diamond"/>
          </a:ln>
        </p:spPr>
      </p:cxnSp>
      <p:sp>
        <p:nvSpPr>
          <p:cNvPr id="647" name="Google Shape;647;p29"/>
          <p:cNvSpPr txBox="1"/>
          <p:nvPr/>
        </p:nvSpPr>
        <p:spPr>
          <a:xfrm>
            <a:off x="974300" y="0"/>
            <a:ext cx="5751000" cy="412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sz="2600">
                <a:latin typeface="Mada"/>
                <a:ea typeface="Mada"/>
                <a:cs typeface="Mada"/>
                <a:sym typeface="Mada"/>
              </a:rPr>
              <a:t>Visceral Leishmaniasis</a:t>
            </a:r>
            <a:endParaRPr b="1" sz="2600">
              <a:latin typeface="Mada"/>
              <a:ea typeface="Mada"/>
              <a:cs typeface="Mada"/>
              <a:sym typeface="Mada"/>
            </a:endParaRPr>
          </a:p>
        </p:txBody>
      </p:sp>
      <p:sp>
        <p:nvSpPr>
          <p:cNvPr id="648" name="Google Shape;648;p29"/>
          <p:cNvSpPr txBox="1"/>
          <p:nvPr/>
        </p:nvSpPr>
        <p:spPr>
          <a:xfrm>
            <a:off x="212588" y="4424026"/>
            <a:ext cx="7132500" cy="47418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Clr>
                <a:schemeClr val="dk1"/>
              </a:buClr>
              <a:buSzPts val="2200"/>
              <a:buFont typeface="Mada"/>
              <a:buChar char="◄"/>
            </a:pPr>
            <a:r>
              <a:rPr b="1" lang="ar" sz="2200">
                <a:solidFill>
                  <a:schemeClr val="dk1"/>
                </a:solidFill>
                <a:highlight>
                  <a:schemeClr val="accent4"/>
                </a:highlight>
                <a:latin typeface="Mada"/>
                <a:ea typeface="Mada"/>
                <a:cs typeface="Mada"/>
                <a:sym typeface="Mada"/>
              </a:rPr>
              <a:t>Treatment</a:t>
            </a:r>
            <a:endParaRPr b="1" sz="2400">
              <a:highlight>
                <a:schemeClr val="accent4"/>
              </a:highlight>
              <a:latin typeface="Mada"/>
              <a:ea typeface="Mada"/>
              <a:cs typeface="Mada"/>
              <a:sym typeface="Mada"/>
            </a:endParaRPr>
          </a:p>
          <a:p>
            <a:pPr indent="0" lvl="0" marL="457200" rtl="0" algn="l">
              <a:spcBef>
                <a:spcPts val="0"/>
              </a:spcBef>
              <a:spcAft>
                <a:spcPts val="0"/>
              </a:spcAft>
              <a:buNone/>
            </a:pPr>
            <a:r>
              <a:t/>
            </a:r>
            <a:endParaRPr b="1" sz="300">
              <a:solidFill>
                <a:srgbClr val="000000"/>
              </a:solidFill>
              <a:highlight>
                <a:srgbClr val="D0E0E3"/>
              </a:highlight>
              <a:latin typeface="Mada"/>
              <a:ea typeface="Mada"/>
              <a:cs typeface="Mada"/>
              <a:sym typeface="Mada"/>
            </a:endParaRPr>
          </a:p>
          <a:p>
            <a:pPr indent="-304800" lvl="0" marL="457200" rtl="0" algn="l">
              <a:lnSpc>
                <a:spcPct val="90000"/>
              </a:lnSpc>
              <a:spcBef>
                <a:spcPts val="100"/>
              </a:spcBef>
              <a:spcAft>
                <a:spcPts val="0"/>
              </a:spcAft>
              <a:buSzPts val="1200"/>
              <a:buFont typeface="Mada"/>
              <a:buChar char="●"/>
            </a:pPr>
            <a:r>
              <a:rPr b="1" lang="ar" sz="1200" u="sng">
                <a:solidFill>
                  <a:srgbClr val="CC0000"/>
                </a:solidFill>
                <a:latin typeface="Mada"/>
                <a:ea typeface="Mada"/>
                <a:cs typeface="Mada"/>
                <a:sym typeface="Mada"/>
                <a:hlinkClick r:id="rId3">
                  <a:extLst>
                    <a:ext uri="{A12FA001-AC4F-418D-AE19-62706E023703}">
                      <ahyp:hlinkClr val="tx"/>
                    </a:ext>
                  </a:extLst>
                </a:hlinkClick>
              </a:rPr>
              <a:t>Liposomal amphotericin</a:t>
            </a:r>
            <a:r>
              <a:rPr b="1" lang="ar" sz="1200" u="sng">
                <a:solidFill>
                  <a:srgbClr val="CC0000"/>
                </a:solidFill>
                <a:latin typeface="Mada"/>
                <a:ea typeface="Mada"/>
                <a:cs typeface="Mada"/>
                <a:sym typeface="Mada"/>
              </a:rPr>
              <a:t> B</a:t>
            </a:r>
            <a:r>
              <a:rPr b="1" lang="ar" sz="1200">
                <a:latin typeface="Mada"/>
                <a:ea typeface="Mada"/>
                <a:cs typeface="Mada"/>
                <a:sym typeface="Mada"/>
              </a:rPr>
              <a:t> is the drug with the highest therapeutic efficacy</a:t>
            </a:r>
            <a:r>
              <a:rPr lang="ar" sz="1200">
                <a:latin typeface="Mada"/>
                <a:ea typeface="Mada"/>
                <a:cs typeface="Mada"/>
                <a:sym typeface="Mada"/>
              </a:rPr>
              <a:t> and the most favorable safety profile monotherapy (total dose 20 to 21 mg/kg</a:t>
            </a:r>
            <a:endParaRPr sz="1200">
              <a:latin typeface="Mada"/>
              <a:ea typeface="Mada"/>
              <a:cs typeface="Mada"/>
              <a:sym typeface="Mada"/>
            </a:endParaRPr>
          </a:p>
          <a:p>
            <a:pPr indent="-304800" lvl="0" marL="457200" rtl="0" algn="l">
              <a:lnSpc>
                <a:spcPct val="90000"/>
              </a:lnSpc>
              <a:spcBef>
                <a:spcPts val="100"/>
              </a:spcBef>
              <a:spcAft>
                <a:spcPts val="0"/>
              </a:spcAft>
              <a:buSzPts val="1200"/>
              <a:buFont typeface="Mada"/>
              <a:buChar char="●"/>
            </a:pPr>
            <a:r>
              <a:rPr lang="ar" sz="1200">
                <a:latin typeface="Mada"/>
                <a:ea typeface="Mada"/>
                <a:cs typeface="Mada"/>
                <a:sym typeface="Mada"/>
              </a:rPr>
              <a:t>The pentavalent antimonial drugs </a:t>
            </a:r>
            <a:r>
              <a:rPr b="1" lang="ar" sz="1200" u="sng">
                <a:latin typeface="Mada"/>
                <a:ea typeface="Mada"/>
                <a:cs typeface="Mada"/>
                <a:sym typeface="Mada"/>
                <a:hlinkClick r:id="rId4"/>
              </a:rPr>
              <a:t>sodium stibogluconate (SSG)</a:t>
            </a:r>
            <a:r>
              <a:rPr lang="ar" sz="1200">
                <a:latin typeface="Mada"/>
                <a:ea typeface="Mada"/>
                <a:cs typeface="Mada"/>
                <a:sym typeface="Mada"/>
              </a:rPr>
              <a:t> and meglumine antimoniate, are still widely used; however, monotherapy with antimonial agents is no longer a first-line treatment for VL.</a:t>
            </a:r>
            <a:endParaRPr sz="1200">
              <a:latin typeface="Mada"/>
              <a:ea typeface="Mada"/>
              <a:cs typeface="Mada"/>
              <a:sym typeface="Mada"/>
            </a:endParaRPr>
          </a:p>
          <a:p>
            <a:pPr indent="-304800" lvl="0" marL="457200" rtl="0" algn="l">
              <a:lnSpc>
                <a:spcPct val="90000"/>
              </a:lnSpc>
              <a:spcBef>
                <a:spcPts val="100"/>
              </a:spcBef>
              <a:spcAft>
                <a:spcPts val="0"/>
              </a:spcAft>
              <a:buSzPts val="1200"/>
              <a:buFont typeface="Mada"/>
              <a:buChar char="●"/>
            </a:pPr>
            <a:r>
              <a:rPr lang="ar" sz="1200">
                <a:latin typeface="Mada"/>
                <a:ea typeface="Mada"/>
                <a:cs typeface="Mada"/>
                <a:sym typeface="Mada"/>
              </a:rPr>
              <a:t>Two new drugs have been added </a:t>
            </a:r>
            <a:r>
              <a:rPr b="1" lang="ar" sz="1200" u="sng">
                <a:latin typeface="Mada"/>
                <a:ea typeface="Mada"/>
                <a:cs typeface="Mada"/>
                <a:sym typeface="Mada"/>
                <a:hlinkClick r:id="rId5"/>
              </a:rPr>
              <a:t>paromomycin</a:t>
            </a:r>
            <a:r>
              <a:rPr lang="ar" sz="1200">
                <a:latin typeface="Mada"/>
                <a:ea typeface="Mada"/>
                <a:cs typeface="Mada"/>
                <a:sym typeface="Mada"/>
              </a:rPr>
              <a:t> and </a:t>
            </a:r>
            <a:r>
              <a:rPr b="1" lang="ar" sz="1200" u="sng">
                <a:latin typeface="Mada"/>
                <a:ea typeface="Mada"/>
                <a:cs typeface="Mada"/>
                <a:sym typeface="Mada"/>
                <a:hlinkClick r:id="rId6"/>
              </a:rPr>
              <a:t>miltefosine</a:t>
            </a:r>
            <a:r>
              <a:rPr lang="ar" sz="1200">
                <a:latin typeface="Mada"/>
                <a:ea typeface="Mada"/>
                <a:cs typeface="Mada"/>
                <a:sym typeface="Mada"/>
              </a:rPr>
              <a:t>.</a:t>
            </a:r>
            <a:endParaRPr sz="1200">
              <a:latin typeface="Mada"/>
              <a:ea typeface="Mada"/>
              <a:cs typeface="Mada"/>
              <a:sym typeface="Mada"/>
            </a:endParaRPr>
          </a:p>
          <a:p>
            <a:pPr indent="-304800" lvl="0" marL="457200" rtl="0" algn="l">
              <a:lnSpc>
                <a:spcPct val="90000"/>
              </a:lnSpc>
              <a:spcBef>
                <a:spcPts val="100"/>
              </a:spcBef>
              <a:spcAft>
                <a:spcPts val="0"/>
              </a:spcAft>
              <a:buSzPts val="1200"/>
              <a:buFont typeface="Mada"/>
              <a:buChar char="●"/>
            </a:pPr>
            <a:r>
              <a:rPr lang="ar" sz="1200">
                <a:latin typeface="Mada"/>
                <a:ea typeface="Mada"/>
                <a:cs typeface="Mada"/>
                <a:sym typeface="Mada"/>
              </a:rPr>
              <a:t>Nutritional support.</a:t>
            </a:r>
            <a:endParaRPr sz="1200">
              <a:latin typeface="Mada"/>
              <a:ea typeface="Mada"/>
              <a:cs typeface="Mada"/>
              <a:sym typeface="Mada"/>
            </a:endParaRPr>
          </a:p>
          <a:p>
            <a:pPr indent="-304800" lvl="0" marL="457200" rtl="0" algn="l">
              <a:lnSpc>
                <a:spcPct val="90000"/>
              </a:lnSpc>
              <a:spcBef>
                <a:spcPts val="100"/>
              </a:spcBef>
              <a:spcAft>
                <a:spcPts val="0"/>
              </a:spcAft>
              <a:buSzPts val="1200"/>
              <a:buFont typeface="Mada"/>
              <a:buChar char="●"/>
            </a:pPr>
            <a:r>
              <a:rPr lang="ar" sz="1200">
                <a:latin typeface="Mada"/>
                <a:ea typeface="Mada"/>
                <a:cs typeface="Mada"/>
                <a:sym typeface="Mada"/>
              </a:rPr>
              <a:t>Response to treatment is generally assessed clinically, based on resolution of fever, decrease in spleen size, and weight gain.</a:t>
            </a:r>
            <a:endParaRPr sz="1200">
              <a:latin typeface="Mada"/>
              <a:ea typeface="Mada"/>
              <a:cs typeface="Mada"/>
              <a:sym typeface="Mada"/>
            </a:endParaRPr>
          </a:p>
          <a:p>
            <a:pPr indent="-304800" lvl="0" marL="457200" rtl="0" algn="l">
              <a:lnSpc>
                <a:spcPct val="90000"/>
              </a:lnSpc>
              <a:spcBef>
                <a:spcPts val="100"/>
              </a:spcBef>
              <a:spcAft>
                <a:spcPts val="0"/>
              </a:spcAft>
              <a:buSzPts val="1200"/>
              <a:buFont typeface="Mada"/>
              <a:buChar char="●"/>
            </a:pPr>
            <a:r>
              <a:rPr b="1" lang="ar" sz="1200">
                <a:latin typeface="Mada"/>
                <a:ea typeface="Mada"/>
                <a:cs typeface="Mada"/>
                <a:sym typeface="Mada"/>
              </a:rPr>
              <a:t>Pregnancy: </a:t>
            </a:r>
            <a:r>
              <a:rPr lang="ar" sz="1200">
                <a:latin typeface="Mada"/>
                <a:ea typeface="Mada"/>
                <a:cs typeface="Mada"/>
                <a:sym typeface="Mada"/>
              </a:rPr>
              <a:t> VL infection in the setting of pregnancy has been associated with congenital infection and fetal death.</a:t>
            </a:r>
            <a:endParaRPr sz="1200">
              <a:latin typeface="Mada"/>
              <a:ea typeface="Mada"/>
              <a:cs typeface="Mada"/>
              <a:sym typeface="Mada"/>
            </a:endParaRPr>
          </a:p>
          <a:p>
            <a:pPr indent="0" lvl="0" marL="914400" rtl="0" algn="l">
              <a:lnSpc>
                <a:spcPct val="90000"/>
              </a:lnSpc>
              <a:spcBef>
                <a:spcPts val="100"/>
              </a:spcBef>
              <a:spcAft>
                <a:spcPts val="100"/>
              </a:spcAft>
              <a:buNone/>
            </a:pPr>
            <a:r>
              <a:rPr b="1" lang="ar" sz="1200">
                <a:solidFill>
                  <a:srgbClr val="CC0000"/>
                </a:solidFill>
                <a:latin typeface="Mada"/>
                <a:ea typeface="Mada"/>
                <a:cs typeface="Mada"/>
                <a:sym typeface="Mada"/>
              </a:rPr>
              <a:t>Liposomal amphotericin B</a:t>
            </a:r>
            <a:r>
              <a:rPr b="1" lang="ar" sz="1200">
                <a:latin typeface="Mada"/>
                <a:ea typeface="Mada"/>
                <a:cs typeface="Mada"/>
                <a:sym typeface="Mada"/>
              </a:rPr>
              <a:t> is the </a:t>
            </a:r>
            <a:r>
              <a:rPr b="1" lang="ar" sz="1200">
                <a:solidFill>
                  <a:srgbClr val="CC0000"/>
                </a:solidFill>
                <a:latin typeface="Mada"/>
                <a:ea typeface="Mada"/>
                <a:cs typeface="Mada"/>
                <a:sym typeface="Mada"/>
              </a:rPr>
              <a:t>drug of choice</a:t>
            </a:r>
            <a:r>
              <a:rPr b="1" lang="ar" sz="1200">
                <a:latin typeface="Mada"/>
                <a:ea typeface="Mada"/>
                <a:cs typeface="Mada"/>
                <a:sym typeface="Mada"/>
              </a:rPr>
              <a:t> for treatment of VL in pregnancy.</a:t>
            </a:r>
            <a:endParaRPr b="1" sz="1200">
              <a:latin typeface="Mada"/>
              <a:ea typeface="Mada"/>
              <a:cs typeface="Mada"/>
              <a:sym typeface="Mada"/>
            </a:endParaRPr>
          </a:p>
        </p:txBody>
      </p:sp>
      <p:graphicFrame>
        <p:nvGraphicFramePr>
          <p:cNvPr id="649" name="Google Shape;649;p29"/>
          <p:cNvGraphicFramePr/>
          <p:nvPr/>
        </p:nvGraphicFramePr>
        <p:xfrm>
          <a:off x="317913" y="1592906"/>
          <a:ext cx="3000000" cy="3000000"/>
        </p:xfrm>
        <a:graphic>
          <a:graphicData uri="http://schemas.openxmlformats.org/drawingml/2006/table">
            <a:tbl>
              <a:tblPr>
                <a:noFill/>
                <a:tableStyleId>{60ABF50E-62AB-450F-9392-1785013A57F9}</a:tableStyleId>
              </a:tblPr>
              <a:tblGrid>
                <a:gridCol w="1486775"/>
                <a:gridCol w="5587450"/>
              </a:tblGrid>
              <a:tr h="393175">
                <a:tc gridSpan="2">
                  <a:txBody>
                    <a:bodyPr/>
                    <a:lstStyle/>
                    <a:p>
                      <a:pPr indent="0" lvl="0" marL="0" rtl="0" algn="ctr">
                        <a:spcBef>
                          <a:spcPts val="0"/>
                        </a:spcBef>
                        <a:spcAft>
                          <a:spcPts val="0"/>
                        </a:spcAft>
                        <a:buNone/>
                      </a:pPr>
                      <a:r>
                        <a:rPr b="1" lang="ar" sz="1600">
                          <a:solidFill>
                            <a:srgbClr val="FFFFFF"/>
                          </a:solidFill>
                          <a:latin typeface="Mada"/>
                          <a:ea typeface="Mada"/>
                          <a:cs typeface="Mada"/>
                          <a:sym typeface="Mada"/>
                        </a:rPr>
                        <a:t>Diagnostic tools of Visceral leishmaniasis</a:t>
                      </a:r>
                      <a:endParaRPr b="1" sz="1600">
                        <a:solidFill>
                          <a:srgbClr val="FFFFFF"/>
                        </a:solidFill>
                        <a:latin typeface="Mada"/>
                        <a:ea typeface="Mada"/>
                        <a:cs typeface="Mada"/>
                        <a:sym typeface="Mada"/>
                      </a:endParaRPr>
                    </a:p>
                  </a:txBody>
                  <a:tcPr marT="91425" marB="91425" marR="91425" marL="91425" anchor="ctr">
                    <a:lnL cap="flat" cmpd="sng" w="9525">
                      <a:solidFill>
                        <a:srgbClr val="351C75"/>
                      </a:solidFill>
                      <a:prstDash val="solid"/>
                      <a:round/>
                      <a:headEnd len="sm" w="sm" type="none"/>
                      <a:tailEnd len="sm" w="sm" type="none"/>
                    </a:lnL>
                    <a:lnR cap="flat" cmpd="sng" w="9525">
                      <a:solidFill>
                        <a:srgbClr val="351C75"/>
                      </a:solidFill>
                      <a:prstDash val="solid"/>
                      <a:round/>
                      <a:headEnd len="sm" w="sm" type="none"/>
                      <a:tailEnd len="sm" w="sm" type="none"/>
                    </a:lnR>
                    <a:lnT cap="flat" cmpd="sng" w="9525">
                      <a:solidFill>
                        <a:srgbClr val="351C75"/>
                      </a:solidFill>
                      <a:prstDash val="solid"/>
                      <a:round/>
                      <a:headEnd len="sm" w="sm" type="none"/>
                      <a:tailEnd len="sm" w="sm" type="none"/>
                    </a:lnT>
                    <a:lnB cap="flat" cmpd="sng" w="9525">
                      <a:solidFill>
                        <a:srgbClr val="351C75"/>
                      </a:solidFill>
                      <a:prstDash val="solid"/>
                      <a:round/>
                      <a:headEnd len="sm" w="sm" type="none"/>
                      <a:tailEnd len="sm" w="sm" type="none"/>
                    </a:lnB>
                    <a:solidFill>
                      <a:srgbClr val="351C75"/>
                    </a:solidFill>
                  </a:tcPr>
                </a:tc>
                <a:tc hMerge="1"/>
              </a:tr>
              <a:tr h="739575">
                <a:tc>
                  <a:txBody>
                    <a:bodyPr/>
                    <a:lstStyle/>
                    <a:p>
                      <a:pPr indent="0" lvl="0" marL="0" rtl="0" algn="ctr">
                        <a:spcBef>
                          <a:spcPts val="0"/>
                        </a:spcBef>
                        <a:spcAft>
                          <a:spcPts val="0"/>
                        </a:spcAft>
                        <a:buNone/>
                      </a:pPr>
                      <a:r>
                        <a:rPr b="1" lang="ar">
                          <a:solidFill>
                            <a:srgbClr val="351C75"/>
                          </a:solidFill>
                          <a:latin typeface="Mada"/>
                          <a:ea typeface="Mada"/>
                          <a:cs typeface="Mada"/>
                          <a:sym typeface="Mada"/>
                        </a:rPr>
                        <a:t>Histopathology</a:t>
                      </a:r>
                      <a:endParaRPr b="1">
                        <a:solidFill>
                          <a:srgbClr val="351C75"/>
                        </a:solidFill>
                        <a:latin typeface="Mada"/>
                        <a:ea typeface="Mada"/>
                        <a:cs typeface="Mada"/>
                        <a:sym typeface="Mada"/>
                      </a:endParaRPr>
                    </a:p>
                    <a:p>
                      <a:pPr indent="0" lvl="0" marL="0" rtl="0" algn="ctr">
                        <a:spcBef>
                          <a:spcPts val="0"/>
                        </a:spcBef>
                        <a:spcAft>
                          <a:spcPts val="0"/>
                        </a:spcAft>
                        <a:buNone/>
                      </a:pPr>
                      <a:r>
                        <a:rPr b="1" lang="ar" sz="1200">
                          <a:solidFill>
                            <a:srgbClr val="CC0000"/>
                          </a:solidFill>
                          <a:latin typeface="Mada"/>
                          <a:ea typeface="Mada"/>
                          <a:cs typeface="Mada"/>
                          <a:sym typeface="Mada"/>
                        </a:rPr>
                        <a:t>(bone marrow or spleen aspirations)</a:t>
                      </a:r>
                      <a:endParaRPr b="1" sz="1200">
                        <a:solidFill>
                          <a:srgbClr val="CC0000"/>
                        </a:solidFill>
                        <a:latin typeface="Mada"/>
                        <a:ea typeface="Mada"/>
                        <a:cs typeface="Mada"/>
                        <a:sym typeface="Mada"/>
                      </a:endParaRPr>
                    </a:p>
                  </a:txBody>
                  <a:tcPr marT="91425" marB="91425" marR="91425" marL="91425" anchor="ctr">
                    <a:lnL cap="flat" cmpd="sng" w="9525">
                      <a:solidFill>
                        <a:srgbClr val="351C75"/>
                      </a:solidFill>
                      <a:prstDash val="solid"/>
                      <a:round/>
                      <a:headEnd len="sm" w="sm" type="none"/>
                      <a:tailEnd len="sm" w="sm" type="none"/>
                    </a:lnL>
                    <a:lnR cap="flat" cmpd="sng" w="9525">
                      <a:solidFill>
                        <a:srgbClr val="351C75"/>
                      </a:solidFill>
                      <a:prstDash val="solid"/>
                      <a:round/>
                      <a:headEnd len="sm" w="sm" type="none"/>
                      <a:tailEnd len="sm" w="sm" type="none"/>
                    </a:lnR>
                    <a:lnT cap="flat" cmpd="sng" w="9525">
                      <a:solidFill>
                        <a:srgbClr val="351C75"/>
                      </a:solidFill>
                      <a:prstDash val="solid"/>
                      <a:round/>
                      <a:headEnd len="sm" w="sm" type="none"/>
                      <a:tailEnd len="sm" w="sm" type="none"/>
                    </a:lnT>
                    <a:lnB cap="flat" cmpd="sng" w="9525">
                      <a:solidFill>
                        <a:srgbClr val="351C75"/>
                      </a:solidFill>
                      <a:prstDash val="solid"/>
                      <a:round/>
                      <a:headEnd len="sm" w="sm" type="none"/>
                      <a:tailEnd len="sm" w="sm" type="none"/>
                    </a:lnB>
                    <a:solidFill>
                      <a:srgbClr val="D9D2E9"/>
                    </a:solidFill>
                  </a:tcPr>
                </a:tc>
                <a:tc>
                  <a:txBody>
                    <a:bodyPr/>
                    <a:lstStyle/>
                    <a:p>
                      <a:pPr indent="0" lvl="0" marL="0" rtl="0" algn="l">
                        <a:lnSpc>
                          <a:spcPct val="90000"/>
                        </a:lnSpc>
                        <a:spcBef>
                          <a:spcPts val="100"/>
                        </a:spcBef>
                        <a:spcAft>
                          <a:spcPts val="0"/>
                        </a:spcAft>
                        <a:buNone/>
                      </a:pPr>
                      <a:r>
                        <a:rPr b="1" lang="ar" sz="1300">
                          <a:solidFill>
                            <a:srgbClr val="CC0000"/>
                          </a:solidFill>
                          <a:latin typeface="Mada"/>
                          <a:ea typeface="Mada"/>
                          <a:cs typeface="Mada"/>
                          <a:sym typeface="Mada"/>
                        </a:rPr>
                        <a:t>Bone marrow aspirates</a:t>
                      </a:r>
                      <a:r>
                        <a:rPr b="1" lang="ar" sz="1300">
                          <a:solidFill>
                            <a:schemeClr val="dk1"/>
                          </a:solidFill>
                          <a:latin typeface="Mada"/>
                          <a:ea typeface="Mada"/>
                          <a:cs typeface="Mada"/>
                          <a:sym typeface="Mada"/>
                        </a:rPr>
                        <a:t> </a:t>
                      </a:r>
                      <a:r>
                        <a:rPr b="1" lang="ar" sz="1300">
                          <a:solidFill>
                            <a:schemeClr val="dk1"/>
                          </a:solidFill>
                          <a:latin typeface="Mada"/>
                          <a:ea typeface="Mada"/>
                          <a:cs typeface="Mada"/>
                          <a:sym typeface="Mada"/>
                        </a:rPr>
                        <a:t>are generally safer than splenic aspirates.</a:t>
                      </a:r>
                      <a:endParaRPr b="1" sz="1300">
                        <a:solidFill>
                          <a:schemeClr val="dk1"/>
                        </a:solidFill>
                        <a:latin typeface="Mada"/>
                        <a:ea typeface="Mada"/>
                        <a:cs typeface="Mada"/>
                        <a:sym typeface="Mada"/>
                      </a:endParaRPr>
                    </a:p>
                    <a:p>
                      <a:pPr indent="0" lvl="0" marL="0" rtl="0" algn="l">
                        <a:lnSpc>
                          <a:spcPct val="90000"/>
                        </a:lnSpc>
                        <a:spcBef>
                          <a:spcPts val="100"/>
                        </a:spcBef>
                        <a:spcAft>
                          <a:spcPts val="100"/>
                        </a:spcAft>
                        <a:buNone/>
                      </a:pPr>
                      <a:r>
                        <a:rPr lang="ar" sz="1300">
                          <a:solidFill>
                            <a:schemeClr val="dk1"/>
                          </a:solidFill>
                          <a:latin typeface="Mada"/>
                          <a:ea typeface="Mada"/>
                          <a:cs typeface="Mada"/>
                          <a:sym typeface="Mada"/>
                        </a:rPr>
                        <a:t>Diagnosis requires visualization of </a:t>
                      </a:r>
                      <a:r>
                        <a:rPr b="1" lang="ar" sz="1300">
                          <a:solidFill>
                            <a:srgbClr val="CC0000"/>
                          </a:solidFill>
                          <a:latin typeface="Mada"/>
                          <a:ea typeface="Mada"/>
                          <a:cs typeface="Mada"/>
                          <a:sym typeface="Mada"/>
                        </a:rPr>
                        <a:t>amastigotes</a:t>
                      </a:r>
                      <a:r>
                        <a:rPr b="1" lang="ar" sz="1300">
                          <a:solidFill>
                            <a:srgbClr val="CC0000"/>
                          </a:solidFill>
                          <a:latin typeface="Mada"/>
                          <a:ea typeface="Mada"/>
                          <a:cs typeface="Mada"/>
                          <a:sym typeface="Mada"/>
                        </a:rPr>
                        <a:t> </a:t>
                      </a:r>
                      <a:r>
                        <a:rPr lang="ar" sz="1300">
                          <a:solidFill>
                            <a:schemeClr val="dk1"/>
                          </a:solidFill>
                          <a:latin typeface="Mada"/>
                          <a:ea typeface="Mada"/>
                          <a:cs typeface="Mada"/>
                          <a:sym typeface="Mada"/>
                        </a:rPr>
                        <a:t>[</a:t>
                      </a:r>
                      <a:r>
                        <a:rPr b="1" lang="ar" sz="1300">
                          <a:solidFill>
                            <a:schemeClr val="dk1"/>
                          </a:solidFill>
                          <a:latin typeface="Mada"/>
                          <a:ea typeface="Mada"/>
                          <a:cs typeface="Mada"/>
                          <a:sym typeface="Mada"/>
                        </a:rPr>
                        <a:t>spherical</a:t>
                      </a:r>
                      <a:r>
                        <a:rPr lang="ar" sz="1300">
                          <a:solidFill>
                            <a:schemeClr val="dk1"/>
                          </a:solidFill>
                          <a:latin typeface="Mada"/>
                          <a:ea typeface="Mada"/>
                          <a:cs typeface="Mada"/>
                          <a:sym typeface="Mada"/>
                        </a:rPr>
                        <a:t>                                                       or </a:t>
                      </a:r>
                      <a:r>
                        <a:rPr b="1" lang="ar" sz="1300">
                          <a:solidFill>
                            <a:schemeClr val="dk1"/>
                          </a:solidFill>
                          <a:latin typeface="Mada"/>
                          <a:ea typeface="Mada"/>
                          <a:cs typeface="Mada"/>
                          <a:sym typeface="Mada"/>
                        </a:rPr>
                        <a:t>ovoid </a:t>
                      </a:r>
                      <a:r>
                        <a:rPr lang="ar" sz="1300">
                          <a:solidFill>
                            <a:schemeClr val="dk1"/>
                          </a:solidFill>
                          <a:latin typeface="Mada"/>
                          <a:ea typeface="Mada"/>
                          <a:cs typeface="Mada"/>
                          <a:sym typeface="Mada"/>
                        </a:rPr>
                        <a:t>bodies that measure 1- 5 micro</a:t>
                      </a:r>
                      <a:r>
                        <a:rPr lang="ar" sz="1300">
                          <a:solidFill>
                            <a:schemeClr val="dk1"/>
                          </a:solidFill>
                          <a:latin typeface="Mada"/>
                          <a:ea typeface="Mada"/>
                          <a:cs typeface="Mada"/>
                          <a:sym typeface="Mada"/>
                        </a:rPr>
                        <a:t>ns </a:t>
                      </a:r>
                      <a:r>
                        <a:rPr lang="ar" sz="1300">
                          <a:solidFill>
                            <a:schemeClr val="dk1"/>
                          </a:solidFill>
                          <a:latin typeface="Mada"/>
                          <a:ea typeface="Mada"/>
                          <a:cs typeface="Mada"/>
                          <a:sym typeface="Mada"/>
                        </a:rPr>
                        <a:t>long by 1 - 2                                                microns wide within macrophage] under microscope. </a:t>
                      </a:r>
                      <a:endParaRPr sz="1300">
                        <a:solidFill>
                          <a:schemeClr val="dk1"/>
                        </a:solidFill>
                        <a:latin typeface="Mada"/>
                        <a:ea typeface="Mada"/>
                        <a:cs typeface="Mada"/>
                        <a:sym typeface="Mada"/>
                      </a:endParaRPr>
                    </a:p>
                  </a:txBody>
                  <a:tcPr marT="91425" marB="91425" marR="91425" marL="91425">
                    <a:lnL cap="flat" cmpd="sng" w="9525">
                      <a:solidFill>
                        <a:srgbClr val="351C75"/>
                      </a:solidFill>
                      <a:prstDash val="solid"/>
                      <a:round/>
                      <a:headEnd len="sm" w="sm" type="none"/>
                      <a:tailEnd len="sm" w="sm" type="none"/>
                    </a:lnL>
                    <a:lnR cap="flat" cmpd="sng" w="9525">
                      <a:solidFill>
                        <a:srgbClr val="351C75"/>
                      </a:solidFill>
                      <a:prstDash val="solid"/>
                      <a:round/>
                      <a:headEnd len="sm" w="sm" type="none"/>
                      <a:tailEnd len="sm" w="sm" type="none"/>
                    </a:lnR>
                    <a:lnT cap="flat" cmpd="sng" w="9525">
                      <a:solidFill>
                        <a:srgbClr val="351C75"/>
                      </a:solidFill>
                      <a:prstDash val="solid"/>
                      <a:round/>
                      <a:headEnd len="sm" w="sm" type="none"/>
                      <a:tailEnd len="sm" w="sm" type="none"/>
                    </a:lnT>
                    <a:lnB cap="flat" cmpd="sng" w="9525">
                      <a:solidFill>
                        <a:srgbClr val="351C75"/>
                      </a:solidFill>
                      <a:prstDash val="solid"/>
                      <a:round/>
                      <a:headEnd len="sm" w="sm" type="none"/>
                      <a:tailEnd len="sm" w="sm" type="none"/>
                    </a:lnB>
                  </a:tcPr>
                </a:tc>
              </a:tr>
              <a:tr h="533625">
                <a:tc>
                  <a:txBody>
                    <a:bodyPr/>
                    <a:lstStyle/>
                    <a:p>
                      <a:pPr indent="0" lvl="0" marL="0" rtl="0" algn="ctr">
                        <a:lnSpc>
                          <a:spcPct val="90000"/>
                        </a:lnSpc>
                        <a:spcBef>
                          <a:spcPts val="100"/>
                        </a:spcBef>
                        <a:spcAft>
                          <a:spcPts val="100"/>
                        </a:spcAft>
                        <a:buNone/>
                      </a:pPr>
                      <a:r>
                        <a:rPr b="1" lang="ar">
                          <a:solidFill>
                            <a:srgbClr val="351C75"/>
                          </a:solidFill>
                          <a:latin typeface="Mada"/>
                          <a:ea typeface="Mada"/>
                          <a:cs typeface="Mada"/>
                          <a:sym typeface="Mada"/>
                        </a:rPr>
                        <a:t>Culture</a:t>
                      </a:r>
                      <a:endParaRPr b="1">
                        <a:solidFill>
                          <a:srgbClr val="351C75"/>
                        </a:solidFill>
                        <a:latin typeface="Mada"/>
                        <a:ea typeface="Mada"/>
                        <a:cs typeface="Mada"/>
                        <a:sym typeface="Mada"/>
                      </a:endParaRPr>
                    </a:p>
                  </a:txBody>
                  <a:tcPr marT="91425" marB="91425" marR="91425" marL="91425" anchor="ctr">
                    <a:lnL cap="flat" cmpd="sng" w="9525">
                      <a:solidFill>
                        <a:srgbClr val="351C75"/>
                      </a:solidFill>
                      <a:prstDash val="solid"/>
                      <a:round/>
                      <a:headEnd len="sm" w="sm" type="none"/>
                      <a:tailEnd len="sm" w="sm" type="none"/>
                    </a:lnL>
                    <a:lnR cap="flat" cmpd="sng" w="9525">
                      <a:solidFill>
                        <a:srgbClr val="351C75"/>
                      </a:solidFill>
                      <a:prstDash val="solid"/>
                      <a:round/>
                      <a:headEnd len="sm" w="sm" type="none"/>
                      <a:tailEnd len="sm" w="sm" type="none"/>
                    </a:lnR>
                    <a:lnT cap="flat" cmpd="sng" w="9525">
                      <a:solidFill>
                        <a:srgbClr val="351C75"/>
                      </a:solidFill>
                      <a:prstDash val="solid"/>
                      <a:round/>
                      <a:headEnd len="sm" w="sm" type="none"/>
                      <a:tailEnd len="sm" w="sm" type="none"/>
                    </a:lnT>
                    <a:lnB cap="flat" cmpd="sng" w="9525">
                      <a:solidFill>
                        <a:srgbClr val="351C75"/>
                      </a:solidFill>
                      <a:prstDash val="solid"/>
                      <a:round/>
                      <a:headEnd len="sm" w="sm" type="none"/>
                      <a:tailEnd len="sm" w="sm" type="none"/>
                    </a:lnB>
                    <a:solidFill>
                      <a:srgbClr val="D9D2E9"/>
                    </a:solidFill>
                  </a:tcPr>
                </a:tc>
                <a:tc>
                  <a:txBody>
                    <a:bodyPr/>
                    <a:lstStyle/>
                    <a:p>
                      <a:pPr indent="0" lvl="0" marL="0" rtl="0" algn="l">
                        <a:lnSpc>
                          <a:spcPct val="90000"/>
                        </a:lnSpc>
                        <a:spcBef>
                          <a:spcPts val="100"/>
                        </a:spcBef>
                        <a:spcAft>
                          <a:spcPts val="100"/>
                        </a:spcAft>
                        <a:buNone/>
                      </a:pPr>
                      <a:r>
                        <a:rPr lang="ar" sz="1300">
                          <a:solidFill>
                            <a:schemeClr val="dk1"/>
                          </a:solidFill>
                          <a:latin typeface="Mada"/>
                          <a:ea typeface="Mada"/>
                          <a:cs typeface="Mada"/>
                          <a:sym typeface="Mada"/>
                        </a:rPr>
                        <a:t>Typical liquid media consists of Schneider's drosophila media supplemented with calf serum, or Novy, MacNeal, Nicolle (NNN) media.</a:t>
                      </a:r>
                      <a:endParaRPr sz="1300">
                        <a:solidFill>
                          <a:schemeClr val="dk1"/>
                        </a:solidFill>
                        <a:latin typeface="Mada"/>
                        <a:ea typeface="Mada"/>
                        <a:cs typeface="Mada"/>
                        <a:sym typeface="Mada"/>
                      </a:endParaRPr>
                    </a:p>
                  </a:txBody>
                  <a:tcPr marT="91425" marB="91425" marR="91425" marL="91425">
                    <a:lnL cap="flat" cmpd="sng" w="9525">
                      <a:solidFill>
                        <a:srgbClr val="351C75"/>
                      </a:solidFill>
                      <a:prstDash val="solid"/>
                      <a:round/>
                      <a:headEnd len="sm" w="sm" type="none"/>
                      <a:tailEnd len="sm" w="sm" type="none"/>
                    </a:lnL>
                    <a:lnR cap="flat" cmpd="sng" w="9525">
                      <a:solidFill>
                        <a:srgbClr val="351C75"/>
                      </a:solidFill>
                      <a:prstDash val="solid"/>
                      <a:round/>
                      <a:headEnd len="sm" w="sm" type="none"/>
                      <a:tailEnd len="sm" w="sm" type="none"/>
                    </a:lnR>
                    <a:lnT cap="flat" cmpd="sng" w="9525">
                      <a:solidFill>
                        <a:srgbClr val="351C75"/>
                      </a:solidFill>
                      <a:prstDash val="solid"/>
                      <a:round/>
                      <a:headEnd len="sm" w="sm" type="none"/>
                      <a:tailEnd len="sm" w="sm" type="none"/>
                    </a:lnT>
                    <a:lnB cap="flat" cmpd="sng" w="9525">
                      <a:solidFill>
                        <a:srgbClr val="351C75"/>
                      </a:solidFill>
                      <a:prstDash val="solid"/>
                      <a:round/>
                      <a:headEnd len="sm" w="sm" type="none"/>
                      <a:tailEnd len="sm" w="sm" type="none"/>
                    </a:lnB>
                  </a:tcPr>
                </a:tc>
              </a:tr>
              <a:tr h="561700">
                <a:tc>
                  <a:txBody>
                    <a:bodyPr/>
                    <a:lstStyle/>
                    <a:p>
                      <a:pPr indent="0" lvl="0" marL="0" rtl="0" algn="ctr">
                        <a:lnSpc>
                          <a:spcPct val="90000"/>
                        </a:lnSpc>
                        <a:spcBef>
                          <a:spcPts val="100"/>
                        </a:spcBef>
                        <a:spcAft>
                          <a:spcPts val="100"/>
                        </a:spcAft>
                        <a:buNone/>
                      </a:pPr>
                      <a:r>
                        <a:rPr b="1" lang="ar">
                          <a:solidFill>
                            <a:srgbClr val="351C75"/>
                          </a:solidFill>
                          <a:latin typeface="Mada"/>
                          <a:ea typeface="Mada"/>
                          <a:cs typeface="Mada"/>
                          <a:sym typeface="Mada"/>
                        </a:rPr>
                        <a:t>Molecular techniques</a:t>
                      </a:r>
                      <a:endParaRPr b="1">
                        <a:solidFill>
                          <a:srgbClr val="351C75"/>
                        </a:solidFill>
                        <a:latin typeface="Mada"/>
                        <a:ea typeface="Mada"/>
                        <a:cs typeface="Mada"/>
                        <a:sym typeface="Mada"/>
                      </a:endParaRPr>
                    </a:p>
                  </a:txBody>
                  <a:tcPr marT="91425" marB="91425" marR="91425" marL="91425" anchor="ctr">
                    <a:lnL cap="flat" cmpd="sng" w="9525">
                      <a:solidFill>
                        <a:srgbClr val="351C75"/>
                      </a:solidFill>
                      <a:prstDash val="solid"/>
                      <a:round/>
                      <a:headEnd len="sm" w="sm" type="none"/>
                      <a:tailEnd len="sm" w="sm" type="none"/>
                    </a:lnL>
                    <a:lnR cap="flat" cmpd="sng" w="9525">
                      <a:solidFill>
                        <a:srgbClr val="351C75"/>
                      </a:solidFill>
                      <a:prstDash val="solid"/>
                      <a:round/>
                      <a:headEnd len="sm" w="sm" type="none"/>
                      <a:tailEnd len="sm" w="sm" type="none"/>
                    </a:lnR>
                    <a:lnT cap="flat" cmpd="sng" w="9525">
                      <a:solidFill>
                        <a:srgbClr val="351C75"/>
                      </a:solidFill>
                      <a:prstDash val="solid"/>
                      <a:round/>
                      <a:headEnd len="sm" w="sm" type="none"/>
                      <a:tailEnd len="sm" w="sm" type="none"/>
                    </a:lnT>
                    <a:lnB cap="flat" cmpd="sng" w="9525">
                      <a:solidFill>
                        <a:srgbClr val="351C75"/>
                      </a:solidFill>
                      <a:prstDash val="solid"/>
                      <a:round/>
                      <a:headEnd len="sm" w="sm" type="none"/>
                      <a:tailEnd len="sm" w="sm" type="none"/>
                    </a:lnB>
                    <a:solidFill>
                      <a:srgbClr val="D9D2E9"/>
                    </a:solidFill>
                  </a:tcPr>
                </a:tc>
                <a:tc>
                  <a:txBody>
                    <a:bodyPr/>
                    <a:lstStyle/>
                    <a:p>
                      <a:pPr indent="0" lvl="0" marL="0" rtl="0" algn="l">
                        <a:lnSpc>
                          <a:spcPct val="90000"/>
                        </a:lnSpc>
                        <a:spcBef>
                          <a:spcPts val="100"/>
                        </a:spcBef>
                        <a:spcAft>
                          <a:spcPts val="100"/>
                        </a:spcAft>
                        <a:buNone/>
                      </a:pPr>
                      <a:r>
                        <a:rPr b="1" lang="ar" sz="1300">
                          <a:solidFill>
                            <a:schemeClr val="dk1"/>
                          </a:solidFill>
                          <a:latin typeface="Mada"/>
                          <a:ea typeface="Mada"/>
                          <a:cs typeface="Mada"/>
                          <a:sym typeface="Mada"/>
                        </a:rPr>
                        <a:t>P</a:t>
                      </a:r>
                      <a:r>
                        <a:rPr lang="ar" sz="1300">
                          <a:solidFill>
                            <a:schemeClr val="dk1"/>
                          </a:solidFill>
                          <a:latin typeface="Mada"/>
                          <a:ea typeface="Mada"/>
                          <a:cs typeface="Mada"/>
                          <a:sym typeface="Mada"/>
                        </a:rPr>
                        <a:t>olymerase </a:t>
                      </a:r>
                      <a:r>
                        <a:rPr b="1" lang="ar" sz="1300">
                          <a:solidFill>
                            <a:schemeClr val="dk1"/>
                          </a:solidFill>
                          <a:latin typeface="Mada"/>
                          <a:ea typeface="Mada"/>
                          <a:cs typeface="Mada"/>
                          <a:sym typeface="Mada"/>
                        </a:rPr>
                        <a:t>c</a:t>
                      </a:r>
                      <a:r>
                        <a:rPr lang="ar" sz="1300">
                          <a:solidFill>
                            <a:schemeClr val="dk1"/>
                          </a:solidFill>
                          <a:latin typeface="Mada"/>
                          <a:ea typeface="Mada"/>
                          <a:cs typeface="Mada"/>
                          <a:sym typeface="Mada"/>
                        </a:rPr>
                        <a:t>hain </a:t>
                      </a:r>
                      <a:r>
                        <a:rPr b="1" lang="ar" sz="1300">
                          <a:solidFill>
                            <a:schemeClr val="dk1"/>
                          </a:solidFill>
                          <a:latin typeface="Mada"/>
                          <a:ea typeface="Mada"/>
                          <a:cs typeface="Mada"/>
                          <a:sym typeface="Mada"/>
                        </a:rPr>
                        <a:t>r</a:t>
                      </a:r>
                      <a:r>
                        <a:rPr lang="ar" sz="1300">
                          <a:solidFill>
                            <a:schemeClr val="dk1"/>
                          </a:solidFill>
                          <a:latin typeface="Mada"/>
                          <a:ea typeface="Mada"/>
                          <a:cs typeface="Mada"/>
                          <a:sym typeface="Mada"/>
                        </a:rPr>
                        <a:t>eaction is one of the </a:t>
                      </a:r>
                      <a:r>
                        <a:rPr b="1" lang="ar" sz="1300">
                          <a:solidFill>
                            <a:schemeClr val="dk1"/>
                          </a:solidFill>
                          <a:latin typeface="Mada"/>
                          <a:ea typeface="Mada"/>
                          <a:cs typeface="Mada"/>
                          <a:sym typeface="Mada"/>
                        </a:rPr>
                        <a:t>most sensitive</a:t>
                      </a:r>
                      <a:r>
                        <a:rPr lang="ar" sz="1300">
                          <a:solidFill>
                            <a:schemeClr val="dk1"/>
                          </a:solidFill>
                          <a:latin typeface="Mada"/>
                          <a:ea typeface="Mada"/>
                          <a:cs typeface="Mada"/>
                          <a:sym typeface="Mada"/>
                        </a:rPr>
                        <a:t> diagnostic tests for VL</a:t>
                      </a:r>
                      <a:endParaRPr sz="1300">
                        <a:solidFill>
                          <a:schemeClr val="dk1"/>
                        </a:solidFill>
                        <a:latin typeface="Mada"/>
                        <a:ea typeface="Mada"/>
                        <a:cs typeface="Mada"/>
                        <a:sym typeface="Mada"/>
                      </a:endParaRPr>
                    </a:p>
                  </a:txBody>
                  <a:tcPr marT="91425" marB="91425" marR="91425" marL="91425" anchor="ctr">
                    <a:lnL cap="flat" cmpd="sng" w="9525">
                      <a:solidFill>
                        <a:srgbClr val="351C75"/>
                      </a:solidFill>
                      <a:prstDash val="solid"/>
                      <a:round/>
                      <a:headEnd len="sm" w="sm" type="none"/>
                      <a:tailEnd len="sm" w="sm" type="none"/>
                    </a:lnL>
                    <a:lnR cap="flat" cmpd="sng" w="9525">
                      <a:solidFill>
                        <a:srgbClr val="351C75"/>
                      </a:solidFill>
                      <a:prstDash val="solid"/>
                      <a:round/>
                      <a:headEnd len="sm" w="sm" type="none"/>
                      <a:tailEnd len="sm" w="sm" type="none"/>
                    </a:lnR>
                    <a:lnT cap="flat" cmpd="sng" w="9525">
                      <a:solidFill>
                        <a:srgbClr val="351C75"/>
                      </a:solidFill>
                      <a:prstDash val="solid"/>
                      <a:round/>
                      <a:headEnd len="sm" w="sm" type="none"/>
                      <a:tailEnd len="sm" w="sm" type="none"/>
                    </a:lnT>
                    <a:lnB cap="flat" cmpd="sng" w="9525">
                      <a:solidFill>
                        <a:srgbClr val="351C75"/>
                      </a:solidFill>
                      <a:prstDash val="solid"/>
                      <a:round/>
                      <a:headEnd len="sm" w="sm" type="none"/>
                      <a:tailEnd len="sm" w="sm" type="none"/>
                    </a:lnB>
                  </a:tcPr>
                </a:tc>
              </a:tr>
            </a:tbl>
          </a:graphicData>
        </a:graphic>
      </p:graphicFrame>
      <p:sp>
        <p:nvSpPr>
          <p:cNvPr id="650" name="Google Shape;650;p29"/>
          <p:cNvSpPr txBox="1"/>
          <p:nvPr/>
        </p:nvSpPr>
        <p:spPr>
          <a:xfrm>
            <a:off x="215150" y="1007268"/>
            <a:ext cx="6802500" cy="523200"/>
          </a:xfrm>
          <a:prstGeom prst="rect">
            <a:avLst/>
          </a:prstGeom>
          <a:noFill/>
          <a:ln>
            <a:noFill/>
          </a:ln>
        </p:spPr>
        <p:txBody>
          <a:bodyPr anchorCtr="0" anchor="t" bIns="91425" lIns="91425" spcFirstLastPara="1" rIns="91425" wrap="square" tIns="91425">
            <a:spAutoFit/>
          </a:bodyPr>
          <a:lstStyle/>
          <a:p>
            <a:pPr indent="-368300" lvl="0" marL="457200" rtl="0" algn="l">
              <a:spcBef>
                <a:spcPts val="0"/>
              </a:spcBef>
              <a:spcAft>
                <a:spcPts val="0"/>
              </a:spcAft>
              <a:buClr>
                <a:schemeClr val="dk1"/>
              </a:buClr>
              <a:buSzPts val="2200"/>
              <a:buFont typeface="Mada"/>
              <a:buChar char="◄"/>
            </a:pPr>
            <a:r>
              <a:rPr b="1" lang="ar" sz="2200">
                <a:solidFill>
                  <a:schemeClr val="dk1"/>
                </a:solidFill>
                <a:highlight>
                  <a:schemeClr val="accent4"/>
                </a:highlight>
                <a:latin typeface="Mada"/>
                <a:ea typeface="Mada"/>
                <a:cs typeface="Mada"/>
                <a:sym typeface="Mada"/>
              </a:rPr>
              <a:t>Diagnosis of Visceral leishmaniasis</a:t>
            </a:r>
            <a:endParaRPr sz="1200">
              <a:solidFill>
                <a:srgbClr val="6AA84F"/>
              </a:solidFill>
              <a:latin typeface="Mada"/>
              <a:ea typeface="Mada"/>
              <a:cs typeface="Mada"/>
              <a:sym typeface="Mada"/>
            </a:endParaRPr>
          </a:p>
        </p:txBody>
      </p:sp>
      <p:pic>
        <p:nvPicPr>
          <p:cNvPr id="651" name="Google Shape;651;p29"/>
          <p:cNvPicPr preferRelativeResize="0"/>
          <p:nvPr/>
        </p:nvPicPr>
        <p:blipFill rotWithShape="1">
          <a:blip r:embed="rId7">
            <a:alphaModFix/>
          </a:blip>
          <a:srcRect b="2865" l="1247" r="1325" t="2562"/>
          <a:stretch/>
        </p:blipFill>
        <p:spPr>
          <a:xfrm>
            <a:off x="6033567" y="2329500"/>
            <a:ext cx="1298484" cy="635425"/>
          </a:xfrm>
          <a:prstGeom prst="rect">
            <a:avLst/>
          </a:prstGeom>
          <a:noFill/>
          <a:ln cap="flat" cmpd="sng" w="9525">
            <a:solidFill>
              <a:srgbClr val="351C75"/>
            </a:solidFill>
            <a:prstDash val="solid"/>
            <a:round/>
            <a:headEnd len="sm" w="sm" type="none"/>
            <a:tailEnd len="sm" w="sm" type="none"/>
          </a:ln>
        </p:spPr>
      </p:pic>
      <p:cxnSp>
        <p:nvCxnSpPr>
          <p:cNvPr id="652" name="Google Shape;652;p29"/>
          <p:cNvCxnSpPr/>
          <p:nvPr/>
        </p:nvCxnSpPr>
        <p:spPr>
          <a:xfrm rot="10800000">
            <a:off x="-26400" y="9850775"/>
            <a:ext cx="7612800" cy="0"/>
          </a:xfrm>
          <a:prstGeom prst="straightConnector1">
            <a:avLst/>
          </a:prstGeom>
          <a:noFill/>
          <a:ln cap="flat" cmpd="sng" w="28575">
            <a:solidFill>
              <a:schemeClr val="accent3"/>
            </a:solidFill>
            <a:prstDash val="dot"/>
            <a:round/>
            <a:headEnd len="med" w="med" type="none"/>
            <a:tailEnd len="med" w="med" type="none"/>
          </a:ln>
        </p:spPr>
      </p:cxnSp>
      <p:sp>
        <p:nvSpPr>
          <p:cNvPr id="653" name="Google Shape;653;p29"/>
          <p:cNvSpPr/>
          <p:nvPr/>
        </p:nvSpPr>
        <p:spPr>
          <a:xfrm>
            <a:off x="204600" y="7175940"/>
            <a:ext cx="7124700" cy="2572800"/>
          </a:xfrm>
          <a:prstGeom prst="roundRect">
            <a:avLst>
              <a:gd fmla="val 16667" name="adj"/>
            </a:avLst>
          </a:prstGeom>
          <a:noFill/>
          <a:ln cap="flat" cmpd="sng" w="28575">
            <a:solidFill>
              <a:srgbClr val="EFEFEF"/>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ar" sz="2000">
                <a:solidFill>
                  <a:srgbClr val="F3F3F3"/>
                </a:solidFill>
                <a:latin typeface="Pacifico"/>
                <a:ea typeface="Pacifico"/>
                <a:cs typeface="Pacifico"/>
                <a:sym typeface="Pacifico"/>
              </a:rPr>
              <a:t>An area for your notes </a:t>
            </a:r>
            <a:endParaRPr/>
          </a:p>
        </p:txBody>
      </p:sp>
      <p:sp>
        <p:nvSpPr>
          <p:cNvPr id="654" name="Google Shape;654;p29"/>
          <p:cNvSpPr/>
          <p:nvPr/>
        </p:nvSpPr>
        <p:spPr>
          <a:xfrm>
            <a:off x="841600" y="6823125"/>
            <a:ext cx="276000" cy="257400"/>
          </a:xfrm>
          <a:prstGeom prst="star5">
            <a:avLst>
              <a:gd fmla="val 19098" name="adj"/>
              <a:gd fmla="val 105146" name="hf"/>
              <a:gd fmla="val 110557" name="vf"/>
            </a:avLst>
          </a:prstGeom>
          <a:solidFill>
            <a:srgbClr val="FF0000"/>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8" name="Shape 658"/>
        <p:cNvGrpSpPr/>
        <p:nvPr/>
      </p:nvGrpSpPr>
      <p:grpSpPr>
        <a:xfrm>
          <a:off x="0" y="0"/>
          <a:ext cx="0" cy="0"/>
          <a:chOff x="0" y="0"/>
          <a:chExt cx="0" cy="0"/>
        </a:xfrm>
      </p:grpSpPr>
      <p:sp>
        <p:nvSpPr>
          <p:cNvPr id="659" name="Google Shape;659;p30"/>
          <p:cNvSpPr txBox="1"/>
          <p:nvPr>
            <p:ph idx="2" type="sldNum"/>
          </p:nvPr>
        </p:nvSpPr>
        <p:spPr>
          <a:xfrm>
            <a:off x="7106400" y="2"/>
            <a:ext cx="453600" cy="562200"/>
          </a:xfrm>
          <a:prstGeom prst="rect">
            <a:avLst/>
          </a:prstGeom>
        </p:spPr>
        <p:txBody>
          <a:bodyPr anchorCtr="0" anchor="ctr" bIns="111700" lIns="111700" spcFirstLastPara="1" rIns="111700" wrap="square" tIns="111700">
            <a:noAutofit/>
          </a:bodyPr>
          <a:lstStyle/>
          <a:p>
            <a:pPr indent="0" lvl="0" marL="0" rtl="0" algn="r">
              <a:spcBef>
                <a:spcPts val="0"/>
              </a:spcBef>
              <a:spcAft>
                <a:spcPts val="0"/>
              </a:spcAft>
              <a:buNone/>
            </a:pPr>
            <a:fld id="{00000000-1234-1234-1234-123412341234}" type="slidenum">
              <a:rPr lang="ar"/>
              <a:t>‹#›</a:t>
            </a:fld>
            <a:endParaRPr/>
          </a:p>
        </p:txBody>
      </p:sp>
      <p:cxnSp>
        <p:nvCxnSpPr>
          <p:cNvPr id="660" name="Google Shape;660;p30"/>
          <p:cNvCxnSpPr/>
          <p:nvPr/>
        </p:nvCxnSpPr>
        <p:spPr>
          <a:xfrm flipH="1" rot="10800000">
            <a:off x="1355300" y="588250"/>
            <a:ext cx="4827000" cy="12000"/>
          </a:xfrm>
          <a:prstGeom prst="straightConnector1">
            <a:avLst/>
          </a:prstGeom>
          <a:noFill/>
          <a:ln cap="flat" cmpd="sng" w="38100">
            <a:solidFill>
              <a:schemeClr val="accent1"/>
            </a:solidFill>
            <a:prstDash val="solid"/>
            <a:round/>
            <a:headEnd len="med" w="med" type="diamond"/>
            <a:tailEnd len="med" w="med" type="diamond"/>
          </a:ln>
        </p:spPr>
      </p:cxnSp>
      <p:sp>
        <p:nvSpPr>
          <p:cNvPr id="661" name="Google Shape;661;p30"/>
          <p:cNvSpPr txBox="1"/>
          <p:nvPr/>
        </p:nvSpPr>
        <p:spPr>
          <a:xfrm>
            <a:off x="1355300" y="0"/>
            <a:ext cx="5085300" cy="412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sz="2600">
                <a:latin typeface="Mada"/>
                <a:ea typeface="Mada"/>
                <a:cs typeface="Mada"/>
                <a:sym typeface="Mada"/>
              </a:rPr>
              <a:t>MERS-CoV</a:t>
            </a:r>
            <a:endParaRPr b="1" sz="2600">
              <a:latin typeface="Mada"/>
              <a:ea typeface="Mada"/>
              <a:cs typeface="Mada"/>
              <a:sym typeface="Mada"/>
            </a:endParaRPr>
          </a:p>
        </p:txBody>
      </p:sp>
      <p:grpSp>
        <p:nvGrpSpPr>
          <p:cNvPr id="662" name="Google Shape;662;p30"/>
          <p:cNvGrpSpPr/>
          <p:nvPr/>
        </p:nvGrpSpPr>
        <p:grpSpPr>
          <a:xfrm>
            <a:off x="3163733" y="1426195"/>
            <a:ext cx="2987568" cy="1590909"/>
            <a:chOff x="3194291" y="1870903"/>
            <a:chExt cx="3613411" cy="1924176"/>
          </a:xfrm>
        </p:grpSpPr>
        <p:sp>
          <p:nvSpPr>
            <p:cNvPr id="663" name="Google Shape;663;p30"/>
            <p:cNvSpPr/>
            <p:nvPr/>
          </p:nvSpPr>
          <p:spPr>
            <a:xfrm>
              <a:off x="4849302" y="3079475"/>
              <a:ext cx="1958400" cy="133500"/>
            </a:xfrm>
            <a:prstGeom prst="rect">
              <a:avLst/>
            </a:prstGeom>
            <a:solidFill>
              <a:srgbClr val="8E7CC3"/>
            </a:solidFill>
            <a:ln>
              <a:noFill/>
            </a:ln>
          </p:spPr>
          <p:txBody>
            <a:bodyPr anchorCtr="0" anchor="ctr" bIns="75600" lIns="75600" spcFirstLastPara="1" rIns="75600" wrap="square" tIns="75600">
              <a:noAutofit/>
            </a:bodyPr>
            <a:lstStyle/>
            <a:p>
              <a:pPr indent="0" lvl="0" marL="0" rtl="0" algn="l">
                <a:spcBef>
                  <a:spcPts val="0"/>
                </a:spcBef>
                <a:spcAft>
                  <a:spcPts val="0"/>
                </a:spcAft>
                <a:buNone/>
              </a:pPr>
              <a:r>
                <a:t/>
              </a:r>
              <a:endParaRPr/>
            </a:p>
          </p:txBody>
        </p:sp>
        <p:grpSp>
          <p:nvGrpSpPr>
            <p:cNvPr id="664" name="Google Shape;664;p30"/>
            <p:cNvGrpSpPr/>
            <p:nvPr/>
          </p:nvGrpSpPr>
          <p:grpSpPr>
            <a:xfrm>
              <a:off x="3194291" y="1870903"/>
              <a:ext cx="3346500" cy="1924176"/>
              <a:chOff x="3194291" y="1870903"/>
              <a:chExt cx="3346500" cy="1924176"/>
            </a:xfrm>
          </p:grpSpPr>
          <p:grpSp>
            <p:nvGrpSpPr>
              <p:cNvPr id="665" name="Google Shape;665;p30"/>
              <p:cNvGrpSpPr/>
              <p:nvPr/>
            </p:nvGrpSpPr>
            <p:grpSpPr>
              <a:xfrm>
                <a:off x="4808316" y="2800065"/>
                <a:ext cx="92400" cy="411825"/>
                <a:chOff x="845575" y="2563700"/>
                <a:chExt cx="92400" cy="411825"/>
              </a:xfrm>
            </p:grpSpPr>
            <p:cxnSp>
              <p:nvCxnSpPr>
                <p:cNvPr id="666" name="Google Shape;666;p30"/>
                <p:cNvCxnSpPr/>
                <p:nvPr/>
              </p:nvCxnSpPr>
              <p:spPr>
                <a:xfrm>
                  <a:off x="891775" y="2616125"/>
                  <a:ext cx="0" cy="359400"/>
                </a:xfrm>
                <a:prstGeom prst="straightConnector1">
                  <a:avLst/>
                </a:prstGeom>
                <a:noFill/>
                <a:ln cap="flat" cmpd="sng" w="9525">
                  <a:solidFill>
                    <a:srgbClr val="000000"/>
                  </a:solidFill>
                  <a:prstDash val="solid"/>
                  <a:round/>
                  <a:headEnd len="sm" w="sm" type="none"/>
                  <a:tailEnd len="sm" w="sm" type="none"/>
                </a:ln>
              </p:spPr>
            </p:cxnSp>
            <p:sp>
              <p:nvSpPr>
                <p:cNvPr id="667" name="Google Shape;667;p30"/>
                <p:cNvSpPr/>
                <p:nvPr/>
              </p:nvSpPr>
              <p:spPr>
                <a:xfrm>
                  <a:off x="845575" y="2563700"/>
                  <a:ext cx="92400" cy="92400"/>
                </a:xfrm>
                <a:prstGeom prst="ellipse">
                  <a:avLst/>
                </a:prstGeom>
                <a:solidFill>
                  <a:srgbClr val="000000"/>
                </a:solidFill>
                <a:ln>
                  <a:noFill/>
                </a:ln>
              </p:spPr>
              <p:txBody>
                <a:bodyPr anchorCtr="0" anchor="ctr" bIns="75600" lIns="75600" spcFirstLastPara="1" rIns="75600" wrap="square" tIns="75600">
                  <a:noAutofit/>
                </a:bodyPr>
                <a:lstStyle/>
                <a:p>
                  <a:pPr indent="0" lvl="0" marL="0" rtl="0" algn="l">
                    <a:spcBef>
                      <a:spcPts val="0"/>
                    </a:spcBef>
                    <a:spcAft>
                      <a:spcPts val="0"/>
                    </a:spcAft>
                    <a:buNone/>
                  </a:pPr>
                  <a:r>
                    <a:t/>
                  </a:r>
                  <a:endParaRPr/>
                </a:p>
              </p:txBody>
            </p:sp>
          </p:grpSp>
          <p:sp>
            <p:nvSpPr>
              <p:cNvPr id="668" name="Google Shape;668;p30"/>
              <p:cNvSpPr txBox="1"/>
              <p:nvPr/>
            </p:nvSpPr>
            <p:spPr>
              <a:xfrm>
                <a:off x="4199164" y="3114980"/>
                <a:ext cx="1310700" cy="680100"/>
              </a:xfrm>
              <a:prstGeom prst="rect">
                <a:avLst/>
              </a:prstGeom>
              <a:noFill/>
              <a:ln>
                <a:noFill/>
              </a:ln>
            </p:spPr>
            <p:txBody>
              <a:bodyPr anchorCtr="0" anchor="t" bIns="75600" lIns="75600" spcFirstLastPara="1" rIns="75600" wrap="square" tIns="75600">
                <a:noAutofit/>
              </a:bodyPr>
              <a:lstStyle/>
              <a:p>
                <a:pPr indent="0" lvl="0" marL="0" rtl="0" algn="ctr">
                  <a:spcBef>
                    <a:spcPts val="0"/>
                  </a:spcBef>
                  <a:spcAft>
                    <a:spcPts val="0"/>
                  </a:spcAft>
                  <a:buNone/>
                </a:pPr>
                <a:r>
                  <a:rPr lang="ar" sz="1200">
                    <a:solidFill>
                      <a:schemeClr val="dk1"/>
                    </a:solidFill>
                    <a:latin typeface="Mada"/>
                    <a:ea typeface="Mada"/>
                    <a:cs typeface="Mada"/>
                    <a:sym typeface="Mada"/>
                  </a:rPr>
                  <a:t>2015</a:t>
                </a:r>
                <a:endParaRPr sz="1200">
                  <a:solidFill>
                    <a:schemeClr val="dk1"/>
                  </a:solidFill>
                  <a:latin typeface="Mada"/>
                  <a:ea typeface="Mada"/>
                  <a:cs typeface="Mada"/>
                  <a:sym typeface="Mada"/>
                </a:endParaRPr>
              </a:p>
              <a:p>
                <a:pPr indent="0" lvl="0" marL="0" rtl="0" algn="ctr">
                  <a:spcBef>
                    <a:spcPts val="0"/>
                  </a:spcBef>
                  <a:spcAft>
                    <a:spcPts val="0"/>
                  </a:spcAft>
                  <a:buNone/>
                </a:pPr>
                <a:r>
                  <a:rPr lang="ar" sz="1200">
                    <a:solidFill>
                      <a:schemeClr val="dk1"/>
                    </a:solidFill>
                    <a:latin typeface="Mada"/>
                    <a:ea typeface="Mada"/>
                    <a:cs typeface="Mada"/>
                    <a:sym typeface="Mada"/>
                  </a:rPr>
                  <a:t>May-early July</a:t>
                </a:r>
                <a:endParaRPr sz="1200">
                  <a:solidFill>
                    <a:schemeClr val="dk1"/>
                  </a:solidFill>
                  <a:latin typeface="Mada"/>
                  <a:ea typeface="Mada"/>
                  <a:cs typeface="Mada"/>
                  <a:sym typeface="Mada"/>
                </a:endParaRPr>
              </a:p>
              <a:p>
                <a:pPr indent="0" lvl="0" marL="0" rtl="0" algn="ctr">
                  <a:lnSpc>
                    <a:spcPct val="115000"/>
                  </a:lnSpc>
                  <a:spcBef>
                    <a:spcPts val="0"/>
                  </a:spcBef>
                  <a:spcAft>
                    <a:spcPts val="1300"/>
                  </a:spcAft>
                  <a:buNone/>
                </a:pPr>
                <a:r>
                  <a:t/>
                </a:r>
                <a:endParaRPr sz="1200">
                  <a:latin typeface="Mada"/>
                  <a:ea typeface="Mada"/>
                  <a:cs typeface="Mada"/>
                  <a:sym typeface="Mada"/>
                </a:endParaRPr>
              </a:p>
            </p:txBody>
          </p:sp>
          <p:sp>
            <p:nvSpPr>
              <p:cNvPr id="669" name="Google Shape;669;p30"/>
              <p:cNvSpPr txBox="1"/>
              <p:nvPr/>
            </p:nvSpPr>
            <p:spPr>
              <a:xfrm>
                <a:off x="3194291" y="1870903"/>
                <a:ext cx="3346500" cy="943800"/>
              </a:xfrm>
              <a:prstGeom prst="rect">
                <a:avLst/>
              </a:prstGeom>
              <a:noFill/>
              <a:ln>
                <a:noFill/>
              </a:ln>
            </p:spPr>
            <p:txBody>
              <a:bodyPr anchorCtr="0" anchor="t" bIns="75600" lIns="75600" spcFirstLastPara="1" rIns="75600" wrap="square" tIns="75600">
                <a:noAutofit/>
              </a:bodyPr>
              <a:lstStyle/>
              <a:p>
                <a:pPr indent="0" lvl="0" marL="0" marR="0" rtl="0" algn="ctr">
                  <a:lnSpc>
                    <a:spcPct val="90000"/>
                  </a:lnSpc>
                  <a:spcBef>
                    <a:spcPts val="800"/>
                  </a:spcBef>
                  <a:spcAft>
                    <a:spcPts val="0"/>
                  </a:spcAft>
                  <a:buNone/>
                </a:pPr>
                <a:r>
                  <a:rPr lang="ar" sz="1150">
                    <a:solidFill>
                      <a:schemeClr val="dk1"/>
                    </a:solidFill>
                    <a:latin typeface="Mada"/>
                    <a:ea typeface="Mada"/>
                    <a:cs typeface="Mada"/>
                    <a:sym typeface="Mada"/>
                  </a:rPr>
                  <a:t>South Korea : large outbreak  (the index case was an individual who had traveled to the Arabian Peninsula ) </a:t>
                </a:r>
                <a:endParaRPr sz="1150">
                  <a:solidFill>
                    <a:schemeClr val="dk1"/>
                  </a:solidFill>
                  <a:latin typeface="Mada"/>
                  <a:ea typeface="Mada"/>
                  <a:cs typeface="Mada"/>
                  <a:sym typeface="Mada"/>
                </a:endParaRPr>
              </a:p>
              <a:p>
                <a:pPr indent="0" lvl="0" marL="0" rtl="0" algn="l">
                  <a:spcBef>
                    <a:spcPts val="0"/>
                  </a:spcBef>
                  <a:spcAft>
                    <a:spcPts val="1300"/>
                  </a:spcAft>
                  <a:buNone/>
                </a:pPr>
                <a:r>
                  <a:t/>
                </a:r>
                <a:endParaRPr b="1" sz="700">
                  <a:latin typeface="Roboto"/>
                  <a:ea typeface="Roboto"/>
                  <a:cs typeface="Roboto"/>
                  <a:sym typeface="Roboto"/>
                </a:endParaRPr>
              </a:p>
            </p:txBody>
          </p:sp>
        </p:grpSp>
      </p:grpSp>
      <p:grpSp>
        <p:nvGrpSpPr>
          <p:cNvPr id="670" name="Google Shape;670;p30"/>
          <p:cNvGrpSpPr/>
          <p:nvPr/>
        </p:nvGrpSpPr>
        <p:grpSpPr>
          <a:xfrm>
            <a:off x="5220499" y="2113839"/>
            <a:ext cx="1863276" cy="1310609"/>
            <a:chOff x="5681913" y="2702596"/>
            <a:chExt cx="2253600" cy="1585159"/>
          </a:xfrm>
        </p:grpSpPr>
        <p:grpSp>
          <p:nvGrpSpPr>
            <p:cNvPr id="671" name="Google Shape;671;p30"/>
            <p:cNvGrpSpPr/>
            <p:nvPr/>
          </p:nvGrpSpPr>
          <p:grpSpPr>
            <a:xfrm rot="10800000">
              <a:off x="6760035" y="3079467"/>
              <a:ext cx="92400" cy="411825"/>
              <a:chOff x="2070100" y="2563700"/>
              <a:chExt cx="92400" cy="411825"/>
            </a:xfrm>
          </p:grpSpPr>
          <p:cxnSp>
            <p:nvCxnSpPr>
              <p:cNvPr id="672" name="Google Shape;672;p30"/>
              <p:cNvCxnSpPr/>
              <p:nvPr/>
            </p:nvCxnSpPr>
            <p:spPr>
              <a:xfrm>
                <a:off x="2116300" y="2616125"/>
                <a:ext cx="0" cy="359400"/>
              </a:xfrm>
              <a:prstGeom prst="straightConnector1">
                <a:avLst/>
              </a:prstGeom>
              <a:noFill/>
              <a:ln cap="flat" cmpd="sng" w="9525">
                <a:solidFill>
                  <a:srgbClr val="000000"/>
                </a:solidFill>
                <a:prstDash val="solid"/>
                <a:round/>
                <a:headEnd len="sm" w="sm" type="none"/>
                <a:tailEnd len="sm" w="sm" type="none"/>
              </a:ln>
            </p:spPr>
          </p:cxnSp>
          <p:sp>
            <p:nvSpPr>
              <p:cNvPr id="673" name="Google Shape;673;p30"/>
              <p:cNvSpPr/>
              <p:nvPr/>
            </p:nvSpPr>
            <p:spPr>
              <a:xfrm>
                <a:off x="2070100" y="2563700"/>
                <a:ext cx="92400" cy="92400"/>
              </a:xfrm>
              <a:prstGeom prst="ellipse">
                <a:avLst/>
              </a:prstGeom>
              <a:solidFill>
                <a:srgbClr val="000000"/>
              </a:solidFill>
              <a:ln>
                <a:noFill/>
              </a:ln>
            </p:spPr>
            <p:txBody>
              <a:bodyPr anchorCtr="0" anchor="ctr" bIns="75600" lIns="75600" spcFirstLastPara="1" rIns="75600" wrap="square" tIns="75600">
                <a:noAutofit/>
              </a:bodyPr>
              <a:lstStyle/>
              <a:p>
                <a:pPr indent="0" lvl="0" marL="0" rtl="0" algn="l">
                  <a:spcBef>
                    <a:spcPts val="0"/>
                  </a:spcBef>
                  <a:spcAft>
                    <a:spcPts val="0"/>
                  </a:spcAft>
                  <a:buNone/>
                </a:pPr>
                <a:r>
                  <a:t/>
                </a:r>
                <a:endParaRPr/>
              </a:p>
            </p:txBody>
          </p:sp>
        </p:grpSp>
        <p:sp>
          <p:nvSpPr>
            <p:cNvPr id="674" name="Google Shape;674;p30"/>
            <p:cNvSpPr txBox="1"/>
            <p:nvPr/>
          </p:nvSpPr>
          <p:spPr>
            <a:xfrm>
              <a:off x="6435810" y="2702596"/>
              <a:ext cx="745800" cy="371400"/>
            </a:xfrm>
            <a:prstGeom prst="rect">
              <a:avLst/>
            </a:prstGeom>
            <a:noFill/>
            <a:ln>
              <a:noFill/>
            </a:ln>
          </p:spPr>
          <p:txBody>
            <a:bodyPr anchorCtr="0" anchor="t" bIns="75600" lIns="75600" spcFirstLastPara="1" rIns="75600" wrap="square" tIns="75600">
              <a:noAutofit/>
            </a:bodyPr>
            <a:lstStyle/>
            <a:p>
              <a:pPr indent="0" lvl="0" marL="0" rtl="0" algn="ctr">
                <a:lnSpc>
                  <a:spcPct val="115000"/>
                </a:lnSpc>
                <a:spcBef>
                  <a:spcPts val="0"/>
                </a:spcBef>
                <a:spcAft>
                  <a:spcPts val="1300"/>
                </a:spcAft>
                <a:buNone/>
              </a:pPr>
              <a:r>
                <a:rPr lang="ar" sz="1200">
                  <a:latin typeface="Mada"/>
                  <a:ea typeface="Mada"/>
                  <a:cs typeface="Mada"/>
                  <a:sym typeface="Mada"/>
                </a:rPr>
                <a:t>2015</a:t>
              </a:r>
              <a:endParaRPr b="1" sz="1000">
                <a:latin typeface="Roboto"/>
                <a:ea typeface="Roboto"/>
                <a:cs typeface="Roboto"/>
                <a:sym typeface="Roboto"/>
              </a:endParaRPr>
            </a:p>
          </p:txBody>
        </p:sp>
        <p:sp>
          <p:nvSpPr>
            <p:cNvPr id="675" name="Google Shape;675;p30"/>
            <p:cNvSpPr txBox="1"/>
            <p:nvPr/>
          </p:nvSpPr>
          <p:spPr>
            <a:xfrm>
              <a:off x="5681913" y="3343955"/>
              <a:ext cx="2253600" cy="943800"/>
            </a:xfrm>
            <a:prstGeom prst="rect">
              <a:avLst/>
            </a:prstGeom>
            <a:noFill/>
            <a:ln>
              <a:noFill/>
            </a:ln>
          </p:spPr>
          <p:txBody>
            <a:bodyPr anchorCtr="0" anchor="t" bIns="75600" lIns="75600" spcFirstLastPara="1" rIns="75600" wrap="square" tIns="75600">
              <a:noAutofit/>
            </a:bodyPr>
            <a:lstStyle/>
            <a:p>
              <a:pPr indent="0" lvl="0" marL="0" marR="0" rtl="0" algn="ctr">
                <a:lnSpc>
                  <a:spcPct val="90000"/>
                </a:lnSpc>
                <a:spcBef>
                  <a:spcPts val="800"/>
                </a:spcBef>
                <a:spcAft>
                  <a:spcPts val="0"/>
                </a:spcAft>
                <a:buNone/>
              </a:pPr>
              <a:r>
                <a:rPr lang="ar" sz="1150">
                  <a:solidFill>
                    <a:schemeClr val="dk1"/>
                  </a:solidFill>
                  <a:latin typeface="Mada"/>
                  <a:ea typeface="Mada"/>
                  <a:cs typeface="Mada"/>
                  <a:sym typeface="Mada"/>
                </a:rPr>
                <a:t>Large outbreak began in a hospital in Riyadh, Saudi Arabia</a:t>
              </a:r>
              <a:endParaRPr>
                <a:solidFill>
                  <a:schemeClr val="dk1"/>
                </a:solidFill>
              </a:endParaRPr>
            </a:p>
            <a:p>
              <a:pPr indent="0" lvl="0" marL="0" rtl="0" algn="l">
                <a:spcBef>
                  <a:spcPts val="0"/>
                </a:spcBef>
                <a:spcAft>
                  <a:spcPts val="1300"/>
                </a:spcAft>
                <a:buNone/>
              </a:pPr>
              <a:r>
                <a:t/>
              </a:r>
              <a:endParaRPr b="1" sz="700">
                <a:latin typeface="Roboto"/>
                <a:ea typeface="Roboto"/>
                <a:cs typeface="Roboto"/>
                <a:sym typeface="Roboto"/>
              </a:endParaRPr>
            </a:p>
          </p:txBody>
        </p:sp>
      </p:grpSp>
      <p:sp>
        <p:nvSpPr>
          <p:cNvPr id="676" name="Google Shape;676;p30"/>
          <p:cNvSpPr txBox="1"/>
          <p:nvPr/>
        </p:nvSpPr>
        <p:spPr>
          <a:xfrm>
            <a:off x="233700" y="1144900"/>
            <a:ext cx="7132500" cy="412200"/>
          </a:xfrm>
          <a:prstGeom prst="rect">
            <a:avLst/>
          </a:prstGeom>
          <a:noFill/>
          <a:ln>
            <a:noFill/>
          </a:ln>
        </p:spPr>
        <p:txBody>
          <a:bodyPr anchorCtr="0" anchor="t" bIns="91425" lIns="91425" spcFirstLastPara="1" rIns="91425" wrap="square" tIns="91425">
            <a:noAutofit/>
          </a:bodyPr>
          <a:lstStyle/>
          <a:p>
            <a:pPr indent="-349250" lvl="0" marL="457200" rtl="0" algn="l">
              <a:spcBef>
                <a:spcPts val="0"/>
              </a:spcBef>
              <a:spcAft>
                <a:spcPts val="0"/>
              </a:spcAft>
              <a:buClr>
                <a:srgbClr val="000000"/>
              </a:buClr>
              <a:buSzPts val="1900"/>
              <a:buFont typeface="Mada"/>
              <a:buChar char="◄"/>
            </a:pPr>
            <a:r>
              <a:rPr b="1" lang="ar" sz="1900">
                <a:solidFill>
                  <a:srgbClr val="000000"/>
                </a:solidFill>
                <a:highlight>
                  <a:schemeClr val="accent4"/>
                </a:highlight>
                <a:latin typeface="Mada"/>
                <a:ea typeface="Mada"/>
                <a:cs typeface="Mada"/>
                <a:sym typeface="Mada"/>
              </a:rPr>
              <a:t>Middle East Respiratory Syndrome Coronavirus (MERS-CoV)</a:t>
            </a:r>
            <a:endParaRPr sz="1150">
              <a:solidFill>
                <a:srgbClr val="A64D79"/>
              </a:solidFill>
              <a:latin typeface="Mada"/>
              <a:ea typeface="Mada"/>
              <a:cs typeface="Mada"/>
              <a:sym typeface="Mada"/>
            </a:endParaRPr>
          </a:p>
          <a:p>
            <a:pPr indent="0" lvl="0" marL="0" rtl="0" algn="l">
              <a:lnSpc>
                <a:spcPct val="90000"/>
              </a:lnSpc>
              <a:spcBef>
                <a:spcPts val="800"/>
              </a:spcBef>
              <a:spcAft>
                <a:spcPts val="0"/>
              </a:spcAft>
              <a:buNone/>
            </a:pPr>
            <a:r>
              <a:t/>
            </a:r>
            <a:endParaRPr sz="1200">
              <a:latin typeface="Mada"/>
              <a:ea typeface="Mada"/>
              <a:cs typeface="Mada"/>
              <a:sym typeface="Mada"/>
            </a:endParaRPr>
          </a:p>
        </p:txBody>
      </p:sp>
      <p:grpSp>
        <p:nvGrpSpPr>
          <p:cNvPr id="677" name="Google Shape;677;p30"/>
          <p:cNvGrpSpPr/>
          <p:nvPr/>
        </p:nvGrpSpPr>
        <p:grpSpPr>
          <a:xfrm>
            <a:off x="431125" y="1454661"/>
            <a:ext cx="2481847" cy="1390124"/>
            <a:chOff x="-110750" y="1905333"/>
            <a:chExt cx="3001750" cy="1681331"/>
          </a:xfrm>
        </p:grpSpPr>
        <p:sp>
          <p:nvSpPr>
            <p:cNvPr id="678" name="Google Shape;678;p30"/>
            <p:cNvSpPr/>
            <p:nvPr/>
          </p:nvSpPr>
          <p:spPr>
            <a:xfrm>
              <a:off x="932600" y="3079475"/>
              <a:ext cx="1958400" cy="133500"/>
            </a:xfrm>
            <a:prstGeom prst="rect">
              <a:avLst/>
            </a:prstGeom>
            <a:solidFill>
              <a:srgbClr val="8E7CC3"/>
            </a:solidFill>
            <a:ln>
              <a:noFill/>
            </a:ln>
          </p:spPr>
          <p:txBody>
            <a:bodyPr anchorCtr="0" anchor="ctr" bIns="75600" lIns="75600" spcFirstLastPara="1" rIns="75600" wrap="square" tIns="75600">
              <a:noAutofit/>
            </a:bodyPr>
            <a:lstStyle/>
            <a:p>
              <a:pPr indent="0" lvl="0" marL="0" rtl="0" algn="l">
                <a:spcBef>
                  <a:spcPts val="0"/>
                </a:spcBef>
                <a:spcAft>
                  <a:spcPts val="0"/>
                </a:spcAft>
                <a:buNone/>
              </a:pPr>
              <a:r>
                <a:t/>
              </a:r>
              <a:endParaRPr/>
            </a:p>
          </p:txBody>
        </p:sp>
        <p:grpSp>
          <p:nvGrpSpPr>
            <p:cNvPr id="679" name="Google Shape;679;p30"/>
            <p:cNvGrpSpPr/>
            <p:nvPr/>
          </p:nvGrpSpPr>
          <p:grpSpPr>
            <a:xfrm>
              <a:off x="-110750" y="1905333"/>
              <a:ext cx="2253600" cy="1681331"/>
              <a:chOff x="-110750" y="1905333"/>
              <a:chExt cx="2253600" cy="1681331"/>
            </a:xfrm>
          </p:grpSpPr>
          <p:sp>
            <p:nvSpPr>
              <p:cNvPr id="680" name="Google Shape;680;p30"/>
              <p:cNvSpPr txBox="1"/>
              <p:nvPr/>
            </p:nvSpPr>
            <p:spPr>
              <a:xfrm>
                <a:off x="495991" y="3215263"/>
                <a:ext cx="871200" cy="371400"/>
              </a:xfrm>
              <a:prstGeom prst="rect">
                <a:avLst/>
              </a:prstGeom>
              <a:noFill/>
              <a:ln>
                <a:noFill/>
              </a:ln>
            </p:spPr>
            <p:txBody>
              <a:bodyPr anchorCtr="0" anchor="ctr" bIns="75600" lIns="75600" spcFirstLastPara="1" rIns="75600" wrap="square" tIns="75600">
                <a:noAutofit/>
              </a:bodyPr>
              <a:lstStyle/>
              <a:p>
                <a:pPr indent="0" lvl="0" marL="0" marR="0" rtl="0" algn="ctr">
                  <a:lnSpc>
                    <a:spcPct val="100000"/>
                  </a:lnSpc>
                  <a:spcBef>
                    <a:spcPts val="0"/>
                  </a:spcBef>
                  <a:spcAft>
                    <a:spcPts val="0"/>
                  </a:spcAft>
                  <a:buNone/>
                </a:pPr>
                <a:r>
                  <a:rPr lang="ar" sz="1200">
                    <a:latin typeface="Mada"/>
                    <a:ea typeface="Mada"/>
                    <a:cs typeface="Mada"/>
                    <a:sym typeface="Mada"/>
                  </a:rPr>
                  <a:t>2012</a:t>
                </a:r>
                <a:endParaRPr b="1" sz="1000">
                  <a:latin typeface="Roboto"/>
                  <a:ea typeface="Roboto"/>
                  <a:cs typeface="Roboto"/>
                  <a:sym typeface="Roboto"/>
                </a:endParaRPr>
              </a:p>
            </p:txBody>
          </p:sp>
          <p:grpSp>
            <p:nvGrpSpPr>
              <p:cNvPr id="681" name="Google Shape;681;p30"/>
              <p:cNvGrpSpPr/>
              <p:nvPr/>
            </p:nvGrpSpPr>
            <p:grpSpPr>
              <a:xfrm>
                <a:off x="881025" y="2800065"/>
                <a:ext cx="92400" cy="411825"/>
                <a:chOff x="845575" y="2563700"/>
                <a:chExt cx="92400" cy="411825"/>
              </a:xfrm>
            </p:grpSpPr>
            <p:cxnSp>
              <p:nvCxnSpPr>
                <p:cNvPr id="682" name="Google Shape;682;p30"/>
                <p:cNvCxnSpPr/>
                <p:nvPr/>
              </p:nvCxnSpPr>
              <p:spPr>
                <a:xfrm>
                  <a:off x="891775" y="2616125"/>
                  <a:ext cx="0" cy="359400"/>
                </a:xfrm>
                <a:prstGeom prst="straightConnector1">
                  <a:avLst/>
                </a:prstGeom>
                <a:noFill/>
                <a:ln cap="flat" cmpd="sng" w="9525">
                  <a:solidFill>
                    <a:srgbClr val="000000"/>
                  </a:solidFill>
                  <a:prstDash val="solid"/>
                  <a:round/>
                  <a:headEnd len="sm" w="sm" type="none"/>
                  <a:tailEnd len="sm" w="sm" type="none"/>
                </a:ln>
              </p:spPr>
            </p:cxnSp>
            <p:sp>
              <p:nvSpPr>
                <p:cNvPr id="683" name="Google Shape;683;p30"/>
                <p:cNvSpPr/>
                <p:nvPr/>
              </p:nvSpPr>
              <p:spPr>
                <a:xfrm>
                  <a:off x="845575" y="2563700"/>
                  <a:ext cx="92400" cy="92400"/>
                </a:xfrm>
                <a:prstGeom prst="ellipse">
                  <a:avLst/>
                </a:prstGeom>
                <a:solidFill>
                  <a:srgbClr val="000000"/>
                </a:solidFill>
                <a:ln>
                  <a:noFill/>
                </a:ln>
              </p:spPr>
              <p:txBody>
                <a:bodyPr anchorCtr="0" anchor="ctr" bIns="75600" lIns="75600" spcFirstLastPara="1" rIns="75600" wrap="square" tIns="75600">
                  <a:noAutofit/>
                </a:bodyPr>
                <a:lstStyle/>
                <a:p>
                  <a:pPr indent="0" lvl="0" marL="0" rtl="0" algn="l">
                    <a:spcBef>
                      <a:spcPts val="0"/>
                    </a:spcBef>
                    <a:spcAft>
                      <a:spcPts val="0"/>
                    </a:spcAft>
                    <a:buNone/>
                  </a:pPr>
                  <a:r>
                    <a:t/>
                  </a:r>
                  <a:endParaRPr/>
                </a:p>
              </p:txBody>
            </p:sp>
          </p:grpSp>
          <p:sp>
            <p:nvSpPr>
              <p:cNvPr id="684" name="Google Shape;684;p30"/>
              <p:cNvSpPr txBox="1"/>
              <p:nvPr/>
            </p:nvSpPr>
            <p:spPr>
              <a:xfrm>
                <a:off x="-110750" y="1905333"/>
                <a:ext cx="2253600" cy="943800"/>
              </a:xfrm>
              <a:prstGeom prst="rect">
                <a:avLst/>
              </a:prstGeom>
              <a:noFill/>
              <a:ln>
                <a:noFill/>
              </a:ln>
            </p:spPr>
            <p:txBody>
              <a:bodyPr anchorCtr="0" anchor="t" bIns="75600" lIns="75600" spcFirstLastPara="1" rIns="75600" wrap="square" tIns="75600">
                <a:noAutofit/>
              </a:bodyPr>
              <a:lstStyle/>
              <a:p>
                <a:pPr indent="0" lvl="0" marL="0" rtl="0" algn="l">
                  <a:lnSpc>
                    <a:spcPct val="90000"/>
                  </a:lnSpc>
                  <a:spcBef>
                    <a:spcPts val="800"/>
                  </a:spcBef>
                  <a:spcAft>
                    <a:spcPts val="0"/>
                  </a:spcAft>
                  <a:buNone/>
                </a:pPr>
                <a:r>
                  <a:t/>
                </a:r>
                <a:endParaRPr sz="1150">
                  <a:solidFill>
                    <a:schemeClr val="dk1"/>
                  </a:solidFill>
                  <a:latin typeface="Mada"/>
                  <a:ea typeface="Mada"/>
                  <a:cs typeface="Mada"/>
                  <a:sym typeface="Mada"/>
                </a:endParaRPr>
              </a:p>
              <a:p>
                <a:pPr indent="0" lvl="0" marL="0" rtl="0" algn="l">
                  <a:lnSpc>
                    <a:spcPct val="90000"/>
                  </a:lnSpc>
                  <a:spcBef>
                    <a:spcPts val="800"/>
                  </a:spcBef>
                  <a:spcAft>
                    <a:spcPts val="0"/>
                  </a:spcAft>
                  <a:buNone/>
                </a:pPr>
                <a:r>
                  <a:rPr lang="ar" sz="1150">
                    <a:solidFill>
                      <a:schemeClr val="dk1"/>
                    </a:solidFill>
                    <a:latin typeface="Mada"/>
                    <a:ea typeface="Mada"/>
                    <a:cs typeface="Mada"/>
                    <a:sym typeface="Mada"/>
                  </a:rPr>
                  <a:t>Emerged  in Saudi Arabia</a:t>
                </a:r>
                <a:endParaRPr b="1" sz="700">
                  <a:latin typeface="Roboto"/>
                  <a:ea typeface="Roboto"/>
                  <a:cs typeface="Roboto"/>
                  <a:sym typeface="Roboto"/>
                </a:endParaRPr>
              </a:p>
            </p:txBody>
          </p:sp>
        </p:grpSp>
      </p:grpSp>
      <p:grpSp>
        <p:nvGrpSpPr>
          <p:cNvPr id="685" name="Google Shape;685;p30"/>
          <p:cNvGrpSpPr/>
          <p:nvPr/>
        </p:nvGrpSpPr>
        <p:grpSpPr>
          <a:xfrm>
            <a:off x="1635500" y="2008252"/>
            <a:ext cx="2896638" cy="1416921"/>
            <a:chOff x="1345920" y="2574891"/>
            <a:chExt cx="3503432" cy="1713741"/>
          </a:xfrm>
        </p:grpSpPr>
        <p:sp>
          <p:nvSpPr>
            <p:cNvPr id="686" name="Google Shape;686;p30"/>
            <p:cNvSpPr/>
            <p:nvPr/>
          </p:nvSpPr>
          <p:spPr>
            <a:xfrm>
              <a:off x="2890952" y="3079475"/>
              <a:ext cx="1958400" cy="133500"/>
            </a:xfrm>
            <a:prstGeom prst="rect">
              <a:avLst/>
            </a:prstGeom>
            <a:solidFill>
              <a:srgbClr val="351C75"/>
            </a:solidFill>
            <a:ln>
              <a:noFill/>
            </a:ln>
          </p:spPr>
          <p:txBody>
            <a:bodyPr anchorCtr="0" anchor="ctr" bIns="75600" lIns="75600" spcFirstLastPara="1" rIns="75600" wrap="square" tIns="75600">
              <a:noAutofit/>
            </a:bodyPr>
            <a:lstStyle/>
            <a:p>
              <a:pPr indent="0" lvl="0" marL="0" rtl="0" algn="l">
                <a:spcBef>
                  <a:spcPts val="0"/>
                </a:spcBef>
                <a:spcAft>
                  <a:spcPts val="0"/>
                </a:spcAft>
                <a:buNone/>
              </a:pPr>
              <a:r>
                <a:t/>
              </a:r>
              <a:endParaRPr/>
            </a:p>
          </p:txBody>
        </p:sp>
        <p:grpSp>
          <p:nvGrpSpPr>
            <p:cNvPr id="687" name="Google Shape;687;p30"/>
            <p:cNvGrpSpPr/>
            <p:nvPr/>
          </p:nvGrpSpPr>
          <p:grpSpPr>
            <a:xfrm>
              <a:off x="1345920" y="2574891"/>
              <a:ext cx="3098700" cy="1713741"/>
              <a:chOff x="1345920" y="2574891"/>
              <a:chExt cx="3098700" cy="1713741"/>
            </a:xfrm>
          </p:grpSpPr>
          <p:sp>
            <p:nvSpPr>
              <p:cNvPr id="688" name="Google Shape;688;p30"/>
              <p:cNvSpPr txBox="1"/>
              <p:nvPr/>
            </p:nvSpPr>
            <p:spPr>
              <a:xfrm>
                <a:off x="1972613" y="2574891"/>
                <a:ext cx="1803600" cy="439200"/>
              </a:xfrm>
              <a:prstGeom prst="rect">
                <a:avLst/>
              </a:prstGeom>
              <a:noFill/>
              <a:ln>
                <a:noFill/>
              </a:ln>
            </p:spPr>
            <p:txBody>
              <a:bodyPr anchorCtr="0" anchor="ctr" bIns="75600" lIns="75600" spcFirstLastPara="1" rIns="75600" wrap="square" tIns="75600">
                <a:noAutofit/>
              </a:bodyPr>
              <a:lstStyle/>
              <a:p>
                <a:pPr indent="0" lvl="0" marL="0" rtl="0" algn="ctr">
                  <a:spcBef>
                    <a:spcPts val="0"/>
                  </a:spcBef>
                  <a:spcAft>
                    <a:spcPts val="0"/>
                  </a:spcAft>
                  <a:buNone/>
                </a:pPr>
                <a:r>
                  <a:rPr lang="ar" sz="1200">
                    <a:latin typeface="Mada"/>
                    <a:ea typeface="Mada"/>
                    <a:cs typeface="Mada"/>
                    <a:sym typeface="Mada"/>
                  </a:rPr>
                  <a:t>2014</a:t>
                </a:r>
                <a:endParaRPr sz="1200">
                  <a:latin typeface="Mada"/>
                  <a:ea typeface="Mada"/>
                  <a:cs typeface="Mada"/>
                  <a:sym typeface="Mada"/>
                </a:endParaRPr>
              </a:p>
              <a:p>
                <a:pPr indent="0" lvl="0" marL="0" rtl="0" algn="ctr">
                  <a:spcBef>
                    <a:spcPts val="0"/>
                  </a:spcBef>
                  <a:spcAft>
                    <a:spcPts val="0"/>
                  </a:spcAft>
                  <a:buNone/>
                </a:pPr>
                <a:r>
                  <a:rPr lang="ar" sz="1200">
                    <a:latin typeface="Mada"/>
                    <a:ea typeface="Mada"/>
                    <a:cs typeface="Mada"/>
                    <a:sym typeface="Mada"/>
                  </a:rPr>
                  <a:t>March-April</a:t>
                </a:r>
                <a:endParaRPr sz="1200">
                  <a:latin typeface="Mada"/>
                  <a:ea typeface="Mada"/>
                  <a:cs typeface="Mada"/>
                  <a:sym typeface="Mada"/>
                </a:endParaRPr>
              </a:p>
            </p:txBody>
          </p:sp>
          <p:grpSp>
            <p:nvGrpSpPr>
              <p:cNvPr id="689" name="Google Shape;689;p30"/>
              <p:cNvGrpSpPr/>
              <p:nvPr/>
            </p:nvGrpSpPr>
            <p:grpSpPr>
              <a:xfrm rot="10800000">
                <a:off x="2849073" y="3079467"/>
                <a:ext cx="92400" cy="411825"/>
                <a:chOff x="2070100" y="2563700"/>
                <a:chExt cx="92400" cy="411825"/>
              </a:xfrm>
            </p:grpSpPr>
            <p:cxnSp>
              <p:nvCxnSpPr>
                <p:cNvPr id="690" name="Google Shape;690;p30"/>
                <p:cNvCxnSpPr/>
                <p:nvPr/>
              </p:nvCxnSpPr>
              <p:spPr>
                <a:xfrm>
                  <a:off x="2116300" y="2616125"/>
                  <a:ext cx="0" cy="359400"/>
                </a:xfrm>
                <a:prstGeom prst="straightConnector1">
                  <a:avLst/>
                </a:prstGeom>
                <a:noFill/>
                <a:ln cap="flat" cmpd="sng" w="9525">
                  <a:solidFill>
                    <a:srgbClr val="000000"/>
                  </a:solidFill>
                  <a:prstDash val="solid"/>
                  <a:round/>
                  <a:headEnd len="sm" w="sm" type="none"/>
                  <a:tailEnd len="sm" w="sm" type="none"/>
                </a:ln>
              </p:spPr>
            </p:cxnSp>
            <p:sp>
              <p:nvSpPr>
                <p:cNvPr id="691" name="Google Shape;691;p30"/>
                <p:cNvSpPr/>
                <p:nvPr/>
              </p:nvSpPr>
              <p:spPr>
                <a:xfrm>
                  <a:off x="2070100" y="2563700"/>
                  <a:ext cx="92400" cy="92400"/>
                </a:xfrm>
                <a:prstGeom prst="ellipse">
                  <a:avLst/>
                </a:prstGeom>
                <a:solidFill>
                  <a:srgbClr val="000000"/>
                </a:solidFill>
                <a:ln>
                  <a:noFill/>
                </a:ln>
              </p:spPr>
              <p:txBody>
                <a:bodyPr anchorCtr="0" anchor="ctr" bIns="75600" lIns="75600" spcFirstLastPara="1" rIns="75600" wrap="square" tIns="75600">
                  <a:noAutofit/>
                </a:bodyPr>
                <a:lstStyle/>
                <a:p>
                  <a:pPr indent="0" lvl="0" marL="0" rtl="0" algn="l">
                    <a:spcBef>
                      <a:spcPts val="0"/>
                    </a:spcBef>
                    <a:spcAft>
                      <a:spcPts val="0"/>
                    </a:spcAft>
                    <a:buNone/>
                  </a:pPr>
                  <a:r>
                    <a:t/>
                  </a:r>
                  <a:endParaRPr/>
                </a:p>
              </p:txBody>
            </p:sp>
          </p:grpSp>
          <p:sp>
            <p:nvSpPr>
              <p:cNvPr id="692" name="Google Shape;692;p30"/>
              <p:cNvSpPr txBox="1"/>
              <p:nvPr/>
            </p:nvSpPr>
            <p:spPr>
              <a:xfrm>
                <a:off x="1345920" y="3344833"/>
                <a:ext cx="3098700" cy="943800"/>
              </a:xfrm>
              <a:prstGeom prst="rect">
                <a:avLst/>
              </a:prstGeom>
              <a:noFill/>
              <a:ln>
                <a:noFill/>
              </a:ln>
            </p:spPr>
            <p:txBody>
              <a:bodyPr anchorCtr="0" anchor="t" bIns="75600" lIns="75600" spcFirstLastPara="1" rIns="75600" wrap="square" tIns="75600">
                <a:noAutofit/>
              </a:bodyPr>
              <a:lstStyle/>
              <a:p>
                <a:pPr indent="0" lvl="0" marL="0" rtl="0" algn="ctr">
                  <a:lnSpc>
                    <a:spcPct val="90000"/>
                  </a:lnSpc>
                  <a:spcBef>
                    <a:spcPts val="800"/>
                  </a:spcBef>
                  <a:spcAft>
                    <a:spcPts val="0"/>
                  </a:spcAft>
                  <a:buNone/>
                </a:pPr>
                <a:r>
                  <a:rPr lang="ar" sz="1150">
                    <a:solidFill>
                      <a:schemeClr val="dk1"/>
                    </a:solidFill>
                    <a:latin typeface="Mada"/>
                    <a:ea typeface="Mada"/>
                    <a:cs typeface="Mada"/>
                    <a:sym typeface="Mada"/>
                  </a:rPr>
                  <a:t> Increased dramatically  in Arabian Peninsula → declined sharply in ensuing months → still detected cases </a:t>
                </a:r>
                <a:endParaRPr sz="1150">
                  <a:solidFill>
                    <a:schemeClr val="dk1"/>
                  </a:solidFill>
                  <a:latin typeface="Mada"/>
                  <a:ea typeface="Mada"/>
                  <a:cs typeface="Mada"/>
                  <a:sym typeface="Mada"/>
                </a:endParaRPr>
              </a:p>
              <a:p>
                <a:pPr indent="0" lvl="0" marL="0" rtl="0" algn="l">
                  <a:spcBef>
                    <a:spcPts val="0"/>
                  </a:spcBef>
                  <a:spcAft>
                    <a:spcPts val="1300"/>
                  </a:spcAft>
                  <a:buNone/>
                </a:pPr>
                <a:r>
                  <a:t/>
                </a:r>
                <a:endParaRPr b="1" sz="700">
                  <a:latin typeface="Roboto"/>
                  <a:ea typeface="Roboto"/>
                  <a:cs typeface="Roboto"/>
                  <a:sym typeface="Roboto"/>
                </a:endParaRPr>
              </a:p>
            </p:txBody>
          </p:sp>
        </p:grpSp>
      </p:grpSp>
      <p:graphicFrame>
        <p:nvGraphicFramePr>
          <p:cNvPr id="693" name="Google Shape;693;p30"/>
          <p:cNvGraphicFramePr/>
          <p:nvPr/>
        </p:nvGraphicFramePr>
        <p:xfrm>
          <a:off x="132112" y="4652952"/>
          <a:ext cx="3000000" cy="3000000"/>
        </p:xfrm>
        <a:graphic>
          <a:graphicData uri="http://schemas.openxmlformats.org/drawingml/2006/table">
            <a:tbl>
              <a:tblPr>
                <a:noFill/>
                <a:tableStyleId>{713BFD48-CA08-48D8-A959-E3F2E6E701F6}</a:tableStyleId>
              </a:tblPr>
              <a:tblGrid>
                <a:gridCol w="982100"/>
                <a:gridCol w="1830300"/>
                <a:gridCol w="1451800"/>
                <a:gridCol w="1756750"/>
                <a:gridCol w="1274850"/>
              </a:tblGrid>
              <a:tr h="360475">
                <a:tc>
                  <a:txBody>
                    <a:bodyPr/>
                    <a:lstStyle/>
                    <a:p>
                      <a:pPr indent="0" lvl="0" marL="0" rtl="0" algn="l">
                        <a:lnSpc>
                          <a:spcPct val="107000"/>
                        </a:lnSpc>
                        <a:spcBef>
                          <a:spcPts val="0"/>
                        </a:spcBef>
                        <a:spcAft>
                          <a:spcPts val="0"/>
                        </a:spcAft>
                        <a:buNone/>
                      </a:pPr>
                      <a:r>
                        <a:rPr lang="ar" sz="1100">
                          <a:solidFill>
                            <a:srgbClr val="FFFFFF"/>
                          </a:solidFill>
                          <a:latin typeface="Mada"/>
                          <a:ea typeface="Mada"/>
                          <a:cs typeface="Mada"/>
                          <a:sym typeface="Mada"/>
                        </a:rPr>
                        <a:t> </a:t>
                      </a:r>
                      <a:endParaRPr sz="1100">
                        <a:solidFill>
                          <a:srgbClr val="FFFFFF"/>
                        </a:solidFill>
                        <a:latin typeface="Mada"/>
                        <a:ea typeface="Mada"/>
                        <a:cs typeface="Mada"/>
                        <a:sym typeface="Mada"/>
                      </a:endParaRPr>
                    </a:p>
                  </a:txBody>
                  <a:tcPr marT="9525" marB="91425" marR="68575" marL="68575" anchor="ctr">
                    <a:lnL cap="flat" cmpd="sng" w="12700">
                      <a:solidFill>
                        <a:srgbClr val="999999">
                          <a:alpha val="0"/>
                        </a:srgbClr>
                      </a:solidFill>
                      <a:prstDash val="solid"/>
                      <a:round/>
                      <a:headEnd len="sm" w="sm" type="none"/>
                      <a:tailEnd len="sm" w="sm" type="none"/>
                    </a:lnL>
                    <a:lnR cap="flat" cmpd="sng" w="12700">
                      <a:solidFill>
                        <a:srgbClr val="999999">
                          <a:alpha val="0"/>
                        </a:srgbClr>
                      </a:solidFill>
                      <a:prstDash val="solid"/>
                      <a:round/>
                      <a:headEnd len="sm" w="sm" type="none"/>
                      <a:tailEnd len="sm" w="sm" type="none"/>
                    </a:lnR>
                    <a:lnT cap="flat" cmpd="sng" w="12700">
                      <a:solidFill>
                        <a:srgbClr val="999999">
                          <a:alpha val="0"/>
                        </a:srgbClr>
                      </a:solidFill>
                      <a:prstDash val="solid"/>
                      <a:round/>
                      <a:headEnd len="sm" w="sm" type="none"/>
                      <a:tailEnd len="sm" w="sm" type="none"/>
                    </a:lnT>
                    <a:lnB cap="flat" cmpd="sng" w="12700">
                      <a:solidFill>
                        <a:srgbClr val="999999">
                          <a:alpha val="0"/>
                        </a:srgbClr>
                      </a:solidFill>
                      <a:prstDash val="solid"/>
                      <a:round/>
                      <a:headEnd len="sm" w="sm" type="none"/>
                      <a:tailEnd len="sm" w="sm" type="none"/>
                    </a:lnB>
                  </a:tcPr>
                </a:tc>
                <a:tc>
                  <a:txBody>
                    <a:bodyPr/>
                    <a:lstStyle/>
                    <a:p>
                      <a:pPr indent="0" lvl="0" marL="0" rtl="0" algn="ctr">
                        <a:lnSpc>
                          <a:spcPct val="107000"/>
                        </a:lnSpc>
                        <a:spcBef>
                          <a:spcPts val="0"/>
                        </a:spcBef>
                        <a:spcAft>
                          <a:spcPts val="0"/>
                        </a:spcAft>
                        <a:buNone/>
                      </a:pPr>
                      <a:r>
                        <a:rPr b="1" lang="ar">
                          <a:solidFill>
                            <a:srgbClr val="FFFFFF"/>
                          </a:solidFill>
                          <a:latin typeface="Mada"/>
                          <a:ea typeface="Mada"/>
                          <a:cs typeface="Mada"/>
                          <a:sym typeface="Mada"/>
                        </a:rPr>
                        <a:t>March and April 2014</a:t>
                      </a:r>
                      <a:endParaRPr b="1">
                        <a:solidFill>
                          <a:srgbClr val="FFFFFF"/>
                        </a:solidFill>
                        <a:latin typeface="Mada"/>
                        <a:ea typeface="Mada"/>
                        <a:cs typeface="Mada"/>
                        <a:sym typeface="Mada"/>
                      </a:endParaRPr>
                    </a:p>
                  </a:txBody>
                  <a:tcPr marT="9525" marB="91425" marR="68575" marL="68575" anchor="ctr">
                    <a:lnL cap="flat" cmpd="sng" w="12700">
                      <a:solidFill>
                        <a:srgbClr val="999999">
                          <a:alpha val="0"/>
                        </a:srgbClr>
                      </a:solidFill>
                      <a:prstDash val="solid"/>
                      <a:round/>
                      <a:headEnd len="sm" w="sm" type="none"/>
                      <a:tailEnd len="sm" w="sm" type="none"/>
                    </a:lnL>
                    <a:lnR cap="flat" cmpd="sng" w="12700">
                      <a:solidFill>
                        <a:srgbClr val="999999"/>
                      </a:solidFill>
                      <a:prstDash val="solid"/>
                      <a:round/>
                      <a:headEnd len="sm" w="sm" type="none"/>
                      <a:tailEnd len="sm" w="sm" type="none"/>
                    </a:lnR>
                    <a:lnT cap="flat" cmpd="sng" w="12700">
                      <a:solidFill>
                        <a:srgbClr val="999999"/>
                      </a:solidFill>
                      <a:prstDash val="solid"/>
                      <a:round/>
                      <a:headEnd len="sm" w="sm" type="none"/>
                      <a:tailEnd len="sm" w="sm" type="none"/>
                    </a:lnT>
                    <a:lnB cap="flat" cmpd="sng" w="12700">
                      <a:solidFill>
                        <a:srgbClr val="999999"/>
                      </a:solidFill>
                      <a:prstDash val="solid"/>
                      <a:round/>
                      <a:headEnd len="sm" w="sm" type="none"/>
                      <a:tailEnd len="sm" w="sm" type="none"/>
                    </a:lnB>
                    <a:solidFill>
                      <a:srgbClr val="351C75"/>
                    </a:solidFill>
                  </a:tcPr>
                </a:tc>
                <a:tc>
                  <a:txBody>
                    <a:bodyPr/>
                    <a:lstStyle/>
                    <a:p>
                      <a:pPr indent="0" lvl="0" marL="0" rtl="0" algn="ctr">
                        <a:lnSpc>
                          <a:spcPct val="107000"/>
                        </a:lnSpc>
                        <a:spcBef>
                          <a:spcPts val="0"/>
                        </a:spcBef>
                        <a:spcAft>
                          <a:spcPts val="0"/>
                        </a:spcAft>
                        <a:buNone/>
                      </a:pPr>
                      <a:r>
                        <a:rPr b="1" lang="ar">
                          <a:solidFill>
                            <a:srgbClr val="FFFFFF"/>
                          </a:solidFill>
                          <a:latin typeface="Mada"/>
                          <a:ea typeface="Mada"/>
                          <a:cs typeface="Mada"/>
                          <a:sym typeface="Mada"/>
                        </a:rPr>
                        <a:t>May 2015</a:t>
                      </a:r>
                      <a:endParaRPr b="1">
                        <a:solidFill>
                          <a:srgbClr val="FFFFFF"/>
                        </a:solidFill>
                        <a:latin typeface="Mada"/>
                        <a:ea typeface="Mada"/>
                        <a:cs typeface="Mada"/>
                        <a:sym typeface="Mada"/>
                      </a:endParaRPr>
                    </a:p>
                  </a:txBody>
                  <a:tcPr marT="9525" marB="91425" marR="68575" marL="68575" anchor="ctr">
                    <a:lnL cap="flat" cmpd="sng" w="12700">
                      <a:solidFill>
                        <a:srgbClr val="999999"/>
                      </a:solidFill>
                      <a:prstDash val="solid"/>
                      <a:round/>
                      <a:headEnd len="sm" w="sm" type="none"/>
                      <a:tailEnd len="sm" w="sm" type="none"/>
                    </a:lnL>
                    <a:lnR cap="flat" cmpd="sng" w="12700">
                      <a:solidFill>
                        <a:srgbClr val="999999"/>
                      </a:solidFill>
                      <a:prstDash val="solid"/>
                      <a:round/>
                      <a:headEnd len="sm" w="sm" type="none"/>
                      <a:tailEnd len="sm" w="sm" type="none"/>
                    </a:lnR>
                    <a:lnT cap="flat" cmpd="sng" w="12700">
                      <a:solidFill>
                        <a:srgbClr val="999999"/>
                      </a:solidFill>
                      <a:prstDash val="solid"/>
                      <a:round/>
                      <a:headEnd len="sm" w="sm" type="none"/>
                      <a:tailEnd len="sm" w="sm" type="none"/>
                    </a:lnT>
                    <a:lnB cap="flat" cmpd="sng" w="12700">
                      <a:solidFill>
                        <a:srgbClr val="999999"/>
                      </a:solidFill>
                      <a:prstDash val="solid"/>
                      <a:round/>
                      <a:headEnd len="sm" w="sm" type="none"/>
                      <a:tailEnd len="sm" w="sm" type="none"/>
                    </a:lnB>
                    <a:solidFill>
                      <a:srgbClr val="351C75"/>
                    </a:solidFill>
                  </a:tcPr>
                </a:tc>
                <a:tc>
                  <a:txBody>
                    <a:bodyPr/>
                    <a:lstStyle/>
                    <a:p>
                      <a:pPr indent="0" lvl="0" marL="0" rtl="0" algn="ctr">
                        <a:lnSpc>
                          <a:spcPct val="107000"/>
                        </a:lnSpc>
                        <a:spcBef>
                          <a:spcPts val="0"/>
                        </a:spcBef>
                        <a:spcAft>
                          <a:spcPts val="0"/>
                        </a:spcAft>
                        <a:buNone/>
                      </a:pPr>
                      <a:r>
                        <a:rPr b="1" lang="ar">
                          <a:solidFill>
                            <a:srgbClr val="FFFFFF"/>
                          </a:solidFill>
                          <a:latin typeface="Mada"/>
                          <a:ea typeface="Mada"/>
                          <a:cs typeface="Mada"/>
                          <a:sym typeface="Mada"/>
                        </a:rPr>
                        <a:t>Feb –Aug 2015</a:t>
                      </a:r>
                      <a:endParaRPr b="1">
                        <a:solidFill>
                          <a:srgbClr val="FFFFFF"/>
                        </a:solidFill>
                        <a:latin typeface="Mada"/>
                        <a:ea typeface="Mada"/>
                        <a:cs typeface="Mada"/>
                        <a:sym typeface="Mada"/>
                      </a:endParaRPr>
                    </a:p>
                  </a:txBody>
                  <a:tcPr marT="9525" marB="91425" marR="68575" marL="68575" anchor="ctr">
                    <a:lnL cap="flat" cmpd="sng" w="12700">
                      <a:solidFill>
                        <a:srgbClr val="999999"/>
                      </a:solidFill>
                      <a:prstDash val="solid"/>
                      <a:round/>
                      <a:headEnd len="sm" w="sm" type="none"/>
                      <a:tailEnd len="sm" w="sm" type="none"/>
                    </a:lnL>
                    <a:lnR cap="flat" cmpd="sng" w="12700">
                      <a:solidFill>
                        <a:srgbClr val="999999"/>
                      </a:solidFill>
                      <a:prstDash val="solid"/>
                      <a:round/>
                      <a:headEnd len="sm" w="sm" type="none"/>
                      <a:tailEnd len="sm" w="sm" type="none"/>
                    </a:lnR>
                    <a:lnT cap="flat" cmpd="sng" w="12700">
                      <a:solidFill>
                        <a:srgbClr val="999999"/>
                      </a:solidFill>
                      <a:prstDash val="solid"/>
                      <a:round/>
                      <a:headEnd len="sm" w="sm" type="none"/>
                      <a:tailEnd len="sm" w="sm" type="none"/>
                    </a:lnT>
                    <a:lnB cap="flat" cmpd="sng" w="12700">
                      <a:solidFill>
                        <a:srgbClr val="999999"/>
                      </a:solidFill>
                      <a:prstDash val="solid"/>
                      <a:round/>
                      <a:headEnd len="sm" w="sm" type="none"/>
                      <a:tailEnd len="sm" w="sm" type="none"/>
                    </a:lnB>
                    <a:solidFill>
                      <a:srgbClr val="351C75"/>
                    </a:solidFill>
                  </a:tcPr>
                </a:tc>
                <a:tc>
                  <a:txBody>
                    <a:bodyPr/>
                    <a:lstStyle/>
                    <a:p>
                      <a:pPr indent="0" lvl="0" marL="0" rtl="0" algn="ctr">
                        <a:lnSpc>
                          <a:spcPct val="107000"/>
                        </a:lnSpc>
                        <a:spcBef>
                          <a:spcPts val="0"/>
                        </a:spcBef>
                        <a:spcAft>
                          <a:spcPts val="0"/>
                        </a:spcAft>
                        <a:buNone/>
                      </a:pPr>
                      <a:r>
                        <a:rPr b="1" lang="ar">
                          <a:solidFill>
                            <a:srgbClr val="FFFFFF"/>
                          </a:solidFill>
                          <a:latin typeface="Mada"/>
                          <a:ea typeface="Mada"/>
                          <a:cs typeface="Mada"/>
                          <a:sym typeface="Mada"/>
                        </a:rPr>
                        <a:t>Early 2019</a:t>
                      </a:r>
                      <a:endParaRPr b="1">
                        <a:solidFill>
                          <a:srgbClr val="FFFFFF"/>
                        </a:solidFill>
                        <a:latin typeface="Mada"/>
                        <a:ea typeface="Mada"/>
                        <a:cs typeface="Mada"/>
                        <a:sym typeface="Mada"/>
                      </a:endParaRPr>
                    </a:p>
                  </a:txBody>
                  <a:tcPr marT="9525" marB="91425" marR="68575" marL="68575" anchor="ctr">
                    <a:lnL cap="flat" cmpd="sng" w="12700">
                      <a:solidFill>
                        <a:srgbClr val="999999"/>
                      </a:solidFill>
                      <a:prstDash val="solid"/>
                      <a:round/>
                      <a:headEnd len="sm" w="sm" type="none"/>
                      <a:tailEnd len="sm" w="sm" type="none"/>
                    </a:lnL>
                    <a:lnR cap="flat" cmpd="sng" w="12700">
                      <a:solidFill>
                        <a:srgbClr val="999999"/>
                      </a:solidFill>
                      <a:prstDash val="solid"/>
                      <a:round/>
                      <a:headEnd len="sm" w="sm" type="none"/>
                      <a:tailEnd len="sm" w="sm" type="none"/>
                    </a:lnR>
                    <a:lnT cap="flat" cmpd="sng" w="12700">
                      <a:solidFill>
                        <a:srgbClr val="999999"/>
                      </a:solidFill>
                      <a:prstDash val="solid"/>
                      <a:round/>
                      <a:headEnd len="sm" w="sm" type="none"/>
                      <a:tailEnd len="sm" w="sm" type="none"/>
                    </a:lnT>
                    <a:lnB cap="flat" cmpd="sng" w="12700">
                      <a:solidFill>
                        <a:srgbClr val="999999"/>
                      </a:solidFill>
                      <a:prstDash val="solid"/>
                      <a:round/>
                      <a:headEnd len="sm" w="sm" type="none"/>
                      <a:tailEnd len="sm" w="sm" type="none"/>
                    </a:lnB>
                    <a:solidFill>
                      <a:srgbClr val="351C75"/>
                    </a:solidFill>
                  </a:tcPr>
                </a:tc>
              </a:tr>
              <a:tr h="558425">
                <a:tc>
                  <a:txBody>
                    <a:bodyPr/>
                    <a:lstStyle/>
                    <a:p>
                      <a:pPr indent="0" lvl="0" marL="0" rtl="0" algn="ctr">
                        <a:lnSpc>
                          <a:spcPct val="107000"/>
                        </a:lnSpc>
                        <a:spcBef>
                          <a:spcPts val="0"/>
                        </a:spcBef>
                        <a:spcAft>
                          <a:spcPts val="0"/>
                        </a:spcAft>
                        <a:buNone/>
                      </a:pPr>
                      <a:r>
                        <a:rPr b="1" lang="ar" sz="1300">
                          <a:solidFill>
                            <a:srgbClr val="FFFFFF"/>
                          </a:solidFill>
                          <a:latin typeface="Mada"/>
                          <a:ea typeface="Mada"/>
                          <a:cs typeface="Mada"/>
                          <a:sym typeface="Mada"/>
                        </a:rPr>
                        <a:t>Countries</a:t>
                      </a:r>
                      <a:endParaRPr b="1" sz="1300">
                        <a:solidFill>
                          <a:srgbClr val="FFFFFF"/>
                        </a:solidFill>
                        <a:latin typeface="Mada"/>
                        <a:ea typeface="Mada"/>
                        <a:cs typeface="Mada"/>
                        <a:sym typeface="Mada"/>
                      </a:endParaRPr>
                    </a:p>
                  </a:txBody>
                  <a:tcPr marT="9525" marB="91425" marR="68575" marL="68575" anchor="ctr">
                    <a:lnL cap="flat" cmpd="sng" w="12700">
                      <a:solidFill>
                        <a:srgbClr val="999999"/>
                      </a:solidFill>
                      <a:prstDash val="solid"/>
                      <a:round/>
                      <a:headEnd len="sm" w="sm" type="none"/>
                      <a:tailEnd len="sm" w="sm" type="none"/>
                    </a:lnL>
                    <a:lnR cap="flat" cmpd="sng" w="12700">
                      <a:solidFill>
                        <a:srgbClr val="999999"/>
                      </a:solidFill>
                      <a:prstDash val="solid"/>
                      <a:round/>
                      <a:headEnd len="sm" w="sm" type="none"/>
                      <a:tailEnd len="sm" w="sm" type="none"/>
                    </a:lnR>
                    <a:lnT cap="flat" cmpd="sng" w="12700">
                      <a:solidFill>
                        <a:srgbClr val="999999">
                          <a:alpha val="0"/>
                        </a:srgbClr>
                      </a:solidFill>
                      <a:prstDash val="solid"/>
                      <a:round/>
                      <a:headEnd len="sm" w="sm" type="none"/>
                      <a:tailEnd len="sm" w="sm" type="none"/>
                    </a:lnT>
                    <a:lnB cap="flat" cmpd="sng" w="12700">
                      <a:solidFill>
                        <a:srgbClr val="999999"/>
                      </a:solidFill>
                      <a:prstDash val="solid"/>
                      <a:round/>
                      <a:headEnd len="sm" w="sm" type="none"/>
                      <a:tailEnd len="sm" w="sm" type="none"/>
                    </a:lnB>
                    <a:solidFill>
                      <a:srgbClr val="674EA7"/>
                    </a:solidFill>
                  </a:tcPr>
                </a:tc>
                <a:tc>
                  <a:txBody>
                    <a:bodyPr/>
                    <a:lstStyle/>
                    <a:p>
                      <a:pPr indent="-292100" lvl="0" marL="457200" marR="0" rtl="0" algn="l">
                        <a:lnSpc>
                          <a:spcPct val="90000"/>
                        </a:lnSpc>
                        <a:spcBef>
                          <a:spcPts val="800"/>
                        </a:spcBef>
                        <a:spcAft>
                          <a:spcPts val="0"/>
                        </a:spcAft>
                        <a:buSzPts val="1000"/>
                        <a:buFont typeface="Mada"/>
                        <a:buChar char="●"/>
                      </a:pPr>
                      <a:r>
                        <a:rPr b="1" lang="ar" sz="1000">
                          <a:latin typeface="Mada"/>
                          <a:ea typeface="Mada"/>
                          <a:cs typeface="Mada"/>
                          <a:sym typeface="Mada"/>
                        </a:rPr>
                        <a:t>Saudi Arabia</a:t>
                      </a:r>
                      <a:endParaRPr b="1" sz="1000">
                        <a:latin typeface="Mada"/>
                        <a:ea typeface="Mada"/>
                        <a:cs typeface="Mada"/>
                        <a:sym typeface="Mada"/>
                      </a:endParaRPr>
                    </a:p>
                    <a:p>
                      <a:pPr indent="-292100" lvl="0" marL="457200" marR="0" rtl="0" algn="l">
                        <a:lnSpc>
                          <a:spcPct val="90000"/>
                        </a:lnSpc>
                        <a:spcBef>
                          <a:spcPts val="0"/>
                        </a:spcBef>
                        <a:spcAft>
                          <a:spcPts val="0"/>
                        </a:spcAft>
                        <a:buSzPts val="1000"/>
                        <a:buFont typeface="Mada"/>
                        <a:buChar char="●"/>
                      </a:pPr>
                      <a:r>
                        <a:rPr lang="ar" sz="1000">
                          <a:latin typeface="Mada"/>
                          <a:ea typeface="Mada"/>
                          <a:cs typeface="Mada"/>
                          <a:sym typeface="Mada"/>
                        </a:rPr>
                        <a:t>United Arab of emirate</a:t>
                      </a:r>
                      <a:endParaRPr sz="1000">
                        <a:latin typeface="Mada"/>
                        <a:ea typeface="Mada"/>
                        <a:cs typeface="Mada"/>
                        <a:sym typeface="Mada"/>
                      </a:endParaRPr>
                    </a:p>
                  </a:txBody>
                  <a:tcPr marT="9525" marB="91425" marR="68575" marL="68575" anchor="ctr">
                    <a:lnL cap="flat" cmpd="sng" w="12700">
                      <a:solidFill>
                        <a:srgbClr val="999999"/>
                      </a:solidFill>
                      <a:prstDash val="solid"/>
                      <a:round/>
                      <a:headEnd len="sm" w="sm" type="none"/>
                      <a:tailEnd len="sm" w="sm" type="none"/>
                    </a:lnL>
                    <a:lnR cap="flat" cmpd="sng" w="12700">
                      <a:solidFill>
                        <a:srgbClr val="999999"/>
                      </a:solidFill>
                      <a:prstDash val="solid"/>
                      <a:round/>
                      <a:headEnd len="sm" w="sm" type="none"/>
                      <a:tailEnd len="sm" w="sm" type="none"/>
                    </a:lnR>
                    <a:lnT cap="flat" cmpd="sng" w="12700">
                      <a:solidFill>
                        <a:srgbClr val="999999"/>
                      </a:solidFill>
                      <a:prstDash val="solid"/>
                      <a:round/>
                      <a:headEnd len="sm" w="sm" type="none"/>
                      <a:tailEnd len="sm" w="sm" type="none"/>
                    </a:lnT>
                    <a:lnB cap="flat" cmpd="sng" w="12700">
                      <a:solidFill>
                        <a:srgbClr val="999999"/>
                      </a:solidFill>
                      <a:prstDash val="solid"/>
                      <a:round/>
                      <a:headEnd len="sm" w="sm" type="none"/>
                      <a:tailEnd len="sm" w="sm" type="none"/>
                    </a:lnB>
                  </a:tcPr>
                </a:tc>
                <a:tc>
                  <a:txBody>
                    <a:bodyPr/>
                    <a:lstStyle/>
                    <a:p>
                      <a:pPr indent="-292100" lvl="0" marL="457200" marR="0" rtl="0" algn="l">
                        <a:lnSpc>
                          <a:spcPct val="90000"/>
                        </a:lnSpc>
                        <a:spcBef>
                          <a:spcPts val="800"/>
                        </a:spcBef>
                        <a:spcAft>
                          <a:spcPts val="0"/>
                        </a:spcAft>
                        <a:buSzPts val="1000"/>
                        <a:buFont typeface="Mada"/>
                        <a:buChar char="●"/>
                      </a:pPr>
                      <a:r>
                        <a:rPr lang="ar" sz="1000">
                          <a:latin typeface="Mada"/>
                          <a:ea typeface="Mada"/>
                          <a:cs typeface="Mada"/>
                          <a:sym typeface="Mada"/>
                        </a:rPr>
                        <a:t>South Korea.</a:t>
                      </a:r>
                      <a:endParaRPr sz="1000">
                        <a:latin typeface="Mada"/>
                        <a:ea typeface="Mada"/>
                        <a:cs typeface="Mada"/>
                        <a:sym typeface="Mada"/>
                      </a:endParaRPr>
                    </a:p>
                  </a:txBody>
                  <a:tcPr marT="9525" marB="91425" marR="68575" marL="68575" anchor="ctr">
                    <a:lnL cap="flat" cmpd="sng" w="12700">
                      <a:solidFill>
                        <a:srgbClr val="999999"/>
                      </a:solidFill>
                      <a:prstDash val="solid"/>
                      <a:round/>
                      <a:headEnd len="sm" w="sm" type="none"/>
                      <a:tailEnd len="sm" w="sm" type="none"/>
                    </a:lnL>
                    <a:lnR cap="flat" cmpd="sng" w="12700">
                      <a:solidFill>
                        <a:srgbClr val="999999"/>
                      </a:solidFill>
                      <a:prstDash val="solid"/>
                      <a:round/>
                      <a:headEnd len="sm" w="sm" type="none"/>
                      <a:tailEnd len="sm" w="sm" type="none"/>
                    </a:lnR>
                    <a:lnT cap="flat" cmpd="sng" w="12700">
                      <a:solidFill>
                        <a:srgbClr val="999999"/>
                      </a:solidFill>
                      <a:prstDash val="solid"/>
                      <a:round/>
                      <a:headEnd len="sm" w="sm" type="none"/>
                      <a:tailEnd len="sm" w="sm" type="none"/>
                    </a:lnT>
                    <a:lnB cap="flat" cmpd="sng" w="12700">
                      <a:solidFill>
                        <a:srgbClr val="999999"/>
                      </a:solidFill>
                      <a:prstDash val="solid"/>
                      <a:round/>
                      <a:headEnd len="sm" w="sm" type="none"/>
                      <a:tailEnd len="sm" w="sm" type="none"/>
                    </a:lnB>
                  </a:tcPr>
                </a:tc>
                <a:tc>
                  <a:txBody>
                    <a:bodyPr/>
                    <a:lstStyle/>
                    <a:p>
                      <a:pPr indent="-292100" lvl="0" marL="457200" marR="0" rtl="0" algn="l">
                        <a:lnSpc>
                          <a:spcPct val="90000"/>
                        </a:lnSpc>
                        <a:spcBef>
                          <a:spcPts val="800"/>
                        </a:spcBef>
                        <a:spcAft>
                          <a:spcPts val="0"/>
                        </a:spcAft>
                        <a:buSzPts val="1000"/>
                        <a:buFont typeface="Mada"/>
                        <a:buChar char="●"/>
                      </a:pPr>
                      <a:r>
                        <a:rPr lang="ar" sz="1000">
                          <a:latin typeface="Mada"/>
                          <a:ea typeface="Mada"/>
                          <a:cs typeface="Mada"/>
                          <a:sym typeface="Mada"/>
                        </a:rPr>
                        <a:t> Saudi Arabia</a:t>
                      </a:r>
                      <a:endParaRPr sz="1000">
                        <a:latin typeface="Mada"/>
                        <a:ea typeface="Mada"/>
                        <a:cs typeface="Mada"/>
                        <a:sym typeface="Mada"/>
                      </a:endParaRPr>
                    </a:p>
                  </a:txBody>
                  <a:tcPr marT="9525" marB="91425" marR="68575" marL="68575" anchor="ctr">
                    <a:lnL cap="flat" cmpd="sng" w="12700">
                      <a:solidFill>
                        <a:srgbClr val="999999"/>
                      </a:solidFill>
                      <a:prstDash val="solid"/>
                      <a:round/>
                      <a:headEnd len="sm" w="sm" type="none"/>
                      <a:tailEnd len="sm" w="sm" type="none"/>
                    </a:lnL>
                    <a:lnR cap="flat" cmpd="sng" w="12700">
                      <a:solidFill>
                        <a:srgbClr val="999999"/>
                      </a:solidFill>
                      <a:prstDash val="solid"/>
                      <a:round/>
                      <a:headEnd len="sm" w="sm" type="none"/>
                      <a:tailEnd len="sm" w="sm" type="none"/>
                    </a:lnR>
                    <a:lnT cap="flat" cmpd="sng" w="12700">
                      <a:solidFill>
                        <a:srgbClr val="999999"/>
                      </a:solidFill>
                      <a:prstDash val="solid"/>
                      <a:round/>
                      <a:headEnd len="sm" w="sm" type="none"/>
                      <a:tailEnd len="sm" w="sm" type="none"/>
                    </a:lnT>
                    <a:lnB cap="flat" cmpd="sng" w="12700">
                      <a:solidFill>
                        <a:srgbClr val="999999"/>
                      </a:solidFill>
                      <a:prstDash val="solid"/>
                      <a:round/>
                      <a:headEnd len="sm" w="sm" type="none"/>
                      <a:tailEnd len="sm" w="sm" type="none"/>
                    </a:lnB>
                  </a:tcPr>
                </a:tc>
                <a:tc>
                  <a:txBody>
                    <a:bodyPr/>
                    <a:lstStyle/>
                    <a:p>
                      <a:pPr indent="-292100" lvl="0" marL="457200" marR="0" rtl="0" algn="l">
                        <a:lnSpc>
                          <a:spcPct val="90000"/>
                        </a:lnSpc>
                        <a:spcBef>
                          <a:spcPts val="800"/>
                        </a:spcBef>
                        <a:spcAft>
                          <a:spcPts val="0"/>
                        </a:spcAft>
                        <a:buSzPts val="1000"/>
                        <a:buFont typeface="Mada"/>
                        <a:buChar char="●"/>
                      </a:pPr>
                      <a:r>
                        <a:rPr lang="ar" sz="1000">
                          <a:latin typeface="Mada"/>
                          <a:ea typeface="Mada"/>
                          <a:cs typeface="Mada"/>
                          <a:sym typeface="Mada"/>
                        </a:rPr>
                        <a:t>Oman</a:t>
                      </a:r>
                      <a:endParaRPr sz="1000">
                        <a:latin typeface="Mada"/>
                        <a:ea typeface="Mada"/>
                        <a:cs typeface="Mada"/>
                        <a:sym typeface="Mada"/>
                      </a:endParaRPr>
                    </a:p>
                  </a:txBody>
                  <a:tcPr marT="9525" marB="91425" marR="68575" marL="68575" anchor="ctr">
                    <a:lnL cap="flat" cmpd="sng" w="12700">
                      <a:solidFill>
                        <a:srgbClr val="999999"/>
                      </a:solidFill>
                      <a:prstDash val="solid"/>
                      <a:round/>
                      <a:headEnd len="sm" w="sm" type="none"/>
                      <a:tailEnd len="sm" w="sm" type="none"/>
                    </a:lnL>
                    <a:lnR cap="flat" cmpd="sng" w="12700">
                      <a:solidFill>
                        <a:srgbClr val="999999"/>
                      </a:solidFill>
                      <a:prstDash val="solid"/>
                      <a:round/>
                      <a:headEnd len="sm" w="sm" type="none"/>
                      <a:tailEnd len="sm" w="sm" type="none"/>
                    </a:lnR>
                    <a:lnT cap="flat" cmpd="sng" w="12700">
                      <a:solidFill>
                        <a:srgbClr val="999999"/>
                      </a:solidFill>
                      <a:prstDash val="solid"/>
                      <a:round/>
                      <a:headEnd len="sm" w="sm" type="none"/>
                      <a:tailEnd len="sm" w="sm" type="none"/>
                    </a:lnT>
                    <a:lnB cap="flat" cmpd="sng" w="12700">
                      <a:solidFill>
                        <a:srgbClr val="999999"/>
                      </a:solidFill>
                      <a:prstDash val="solid"/>
                      <a:round/>
                      <a:headEnd len="sm" w="sm" type="none"/>
                      <a:tailEnd len="sm" w="sm" type="none"/>
                    </a:lnB>
                  </a:tcPr>
                </a:tc>
              </a:tr>
              <a:tr h="391725">
                <a:tc>
                  <a:txBody>
                    <a:bodyPr/>
                    <a:lstStyle/>
                    <a:p>
                      <a:pPr indent="0" lvl="0" marL="0" rtl="0" algn="ctr">
                        <a:lnSpc>
                          <a:spcPct val="107000"/>
                        </a:lnSpc>
                        <a:spcBef>
                          <a:spcPts val="0"/>
                        </a:spcBef>
                        <a:spcAft>
                          <a:spcPts val="0"/>
                        </a:spcAft>
                        <a:buNone/>
                      </a:pPr>
                      <a:r>
                        <a:rPr b="1" lang="ar" sz="1300">
                          <a:solidFill>
                            <a:srgbClr val="FFFFFF"/>
                          </a:solidFill>
                          <a:latin typeface="Mada"/>
                          <a:ea typeface="Mada"/>
                          <a:cs typeface="Mada"/>
                          <a:sym typeface="Mada"/>
                        </a:rPr>
                        <a:t>No. of cases</a:t>
                      </a:r>
                      <a:endParaRPr b="1" sz="1300">
                        <a:solidFill>
                          <a:srgbClr val="FFFFFF"/>
                        </a:solidFill>
                        <a:latin typeface="Mada"/>
                        <a:ea typeface="Mada"/>
                        <a:cs typeface="Mada"/>
                        <a:sym typeface="Mada"/>
                      </a:endParaRPr>
                    </a:p>
                  </a:txBody>
                  <a:tcPr marT="9525" marB="91425" marR="68575" marL="68575" anchor="ctr">
                    <a:lnL cap="flat" cmpd="sng" w="12700">
                      <a:solidFill>
                        <a:srgbClr val="999999"/>
                      </a:solidFill>
                      <a:prstDash val="solid"/>
                      <a:round/>
                      <a:headEnd len="sm" w="sm" type="none"/>
                      <a:tailEnd len="sm" w="sm" type="none"/>
                    </a:lnL>
                    <a:lnR cap="flat" cmpd="sng" w="12700">
                      <a:solidFill>
                        <a:srgbClr val="999999"/>
                      </a:solidFill>
                      <a:prstDash val="solid"/>
                      <a:round/>
                      <a:headEnd len="sm" w="sm" type="none"/>
                      <a:tailEnd len="sm" w="sm" type="none"/>
                    </a:lnR>
                    <a:lnT cap="flat" cmpd="sng" w="12700">
                      <a:solidFill>
                        <a:srgbClr val="999999"/>
                      </a:solidFill>
                      <a:prstDash val="solid"/>
                      <a:round/>
                      <a:headEnd len="sm" w="sm" type="none"/>
                      <a:tailEnd len="sm" w="sm" type="none"/>
                    </a:lnT>
                    <a:lnB cap="flat" cmpd="sng" w="12700">
                      <a:solidFill>
                        <a:srgbClr val="999999"/>
                      </a:solidFill>
                      <a:prstDash val="solid"/>
                      <a:round/>
                      <a:headEnd len="sm" w="sm" type="none"/>
                      <a:tailEnd len="sm" w="sm" type="none"/>
                    </a:lnB>
                    <a:solidFill>
                      <a:srgbClr val="674EA7"/>
                    </a:solidFill>
                  </a:tcPr>
                </a:tc>
                <a:tc>
                  <a:txBody>
                    <a:bodyPr/>
                    <a:lstStyle/>
                    <a:p>
                      <a:pPr indent="-292100" lvl="0" marL="457200" marR="0" rtl="0" algn="l">
                        <a:lnSpc>
                          <a:spcPct val="90000"/>
                        </a:lnSpc>
                        <a:spcBef>
                          <a:spcPts val="800"/>
                        </a:spcBef>
                        <a:spcAft>
                          <a:spcPts val="0"/>
                        </a:spcAft>
                        <a:buSzPts val="1000"/>
                        <a:buFont typeface="Mada"/>
                        <a:buChar char="●"/>
                      </a:pPr>
                      <a:r>
                        <a:rPr lang="ar" sz="1000">
                          <a:latin typeface="Mada"/>
                          <a:ea typeface="Mada"/>
                          <a:cs typeface="Mada"/>
                          <a:sym typeface="Mada"/>
                        </a:rPr>
                        <a:t>More than 500 cases</a:t>
                      </a:r>
                      <a:endParaRPr sz="1000">
                        <a:latin typeface="Mada"/>
                        <a:ea typeface="Mada"/>
                        <a:cs typeface="Mada"/>
                        <a:sym typeface="Mada"/>
                      </a:endParaRPr>
                    </a:p>
                  </a:txBody>
                  <a:tcPr marT="9525" marB="91425" marR="68575" marL="68575" anchor="ctr">
                    <a:lnL cap="flat" cmpd="sng" w="12700">
                      <a:solidFill>
                        <a:srgbClr val="999999"/>
                      </a:solidFill>
                      <a:prstDash val="solid"/>
                      <a:round/>
                      <a:headEnd len="sm" w="sm" type="none"/>
                      <a:tailEnd len="sm" w="sm" type="none"/>
                    </a:lnL>
                    <a:lnR cap="flat" cmpd="sng" w="12700">
                      <a:solidFill>
                        <a:srgbClr val="999999"/>
                      </a:solidFill>
                      <a:prstDash val="solid"/>
                      <a:round/>
                      <a:headEnd len="sm" w="sm" type="none"/>
                      <a:tailEnd len="sm" w="sm" type="none"/>
                    </a:lnR>
                    <a:lnT cap="flat" cmpd="sng" w="12700">
                      <a:solidFill>
                        <a:srgbClr val="999999"/>
                      </a:solidFill>
                      <a:prstDash val="solid"/>
                      <a:round/>
                      <a:headEnd len="sm" w="sm" type="none"/>
                      <a:tailEnd len="sm" w="sm" type="none"/>
                    </a:lnT>
                    <a:lnB cap="flat" cmpd="sng" w="12700">
                      <a:solidFill>
                        <a:srgbClr val="999999"/>
                      </a:solidFill>
                      <a:prstDash val="solid"/>
                      <a:round/>
                      <a:headEnd len="sm" w="sm" type="none"/>
                      <a:tailEnd len="sm" w="sm" type="none"/>
                    </a:lnB>
                  </a:tcPr>
                </a:tc>
                <a:tc>
                  <a:txBody>
                    <a:bodyPr/>
                    <a:lstStyle/>
                    <a:p>
                      <a:pPr indent="-292100" lvl="0" marL="457200" marR="0" rtl="0" algn="l">
                        <a:lnSpc>
                          <a:spcPct val="90000"/>
                        </a:lnSpc>
                        <a:spcBef>
                          <a:spcPts val="800"/>
                        </a:spcBef>
                        <a:spcAft>
                          <a:spcPts val="0"/>
                        </a:spcAft>
                        <a:buSzPts val="1000"/>
                        <a:buFont typeface="Mada"/>
                        <a:buChar char="●"/>
                      </a:pPr>
                      <a:r>
                        <a:rPr lang="ar" sz="1000">
                          <a:latin typeface="Mada"/>
                          <a:ea typeface="Mada"/>
                          <a:cs typeface="Mada"/>
                          <a:sym typeface="Mada"/>
                        </a:rPr>
                        <a:t> Large outbreak</a:t>
                      </a:r>
                      <a:endParaRPr sz="1000">
                        <a:latin typeface="Mada"/>
                        <a:ea typeface="Mada"/>
                        <a:cs typeface="Mada"/>
                        <a:sym typeface="Mada"/>
                      </a:endParaRPr>
                    </a:p>
                  </a:txBody>
                  <a:tcPr marT="9525" marB="91425" marR="68575" marL="68575" anchor="ctr">
                    <a:lnL cap="flat" cmpd="sng" w="12700">
                      <a:solidFill>
                        <a:srgbClr val="999999"/>
                      </a:solidFill>
                      <a:prstDash val="solid"/>
                      <a:round/>
                      <a:headEnd len="sm" w="sm" type="none"/>
                      <a:tailEnd len="sm" w="sm" type="none"/>
                    </a:lnL>
                    <a:lnR cap="flat" cmpd="sng" w="12700">
                      <a:solidFill>
                        <a:srgbClr val="999999"/>
                      </a:solidFill>
                      <a:prstDash val="solid"/>
                      <a:round/>
                      <a:headEnd len="sm" w="sm" type="none"/>
                      <a:tailEnd len="sm" w="sm" type="none"/>
                    </a:lnR>
                    <a:lnT cap="flat" cmpd="sng" w="12700">
                      <a:solidFill>
                        <a:srgbClr val="999999"/>
                      </a:solidFill>
                      <a:prstDash val="solid"/>
                      <a:round/>
                      <a:headEnd len="sm" w="sm" type="none"/>
                      <a:tailEnd len="sm" w="sm" type="none"/>
                    </a:lnT>
                    <a:lnB cap="flat" cmpd="sng" w="12700">
                      <a:solidFill>
                        <a:srgbClr val="999999"/>
                      </a:solidFill>
                      <a:prstDash val="solid"/>
                      <a:round/>
                      <a:headEnd len="sm" w="sm" type="none"/>
                      <a:tailEnd len="sm" w="sm" type="none"/>
                    </a:lnB>
                  </a:tcPr>
                </a:tc>
                <a:tc>
                  <a:txBody>
                    <a:bodyPr/>
                    <a:lstStyle/>
                    <a:p>
                      <a:pPr indent="-292100" lvl="0" marL="457200" marR="0" rtl="0" algn="l">
                        <a:lnSpc>
                          <a:spcPct val="90000"/>
                        </a:lnSpc>
                        <a:spcBef>
                          <a:spcPts val="800"/>
                        </a:spcBef>
                        <a:spcAft>
                          <a:spcPts val="0"/>
                        </a:spcAft>
                        <a:buSzPts val="1000"/>
                        <a:buFont typeface="Mada"/>
                        <a:buChar char="●"/>
                      </a:pPr>
                      <a:r>
                        <a:rPr lang="ar" sz="1000">
                          <a:latin typeface="Mada"/>
                          <a:ea typeface="Mada"/>
                          <a:cs typeface="Mada"/>
                          <a:sym typeface="Mada"/>
                        </a:rPr>
                        <a:t> Outbreak: 153 cases</a:t>
                      </a:r>
                      <a:endParaRPr sz="1000">
                        <a:latin typeface="Mada"/>
                        <a:ea typeface="Mada"/>
                        <a:cs typeface="Mada"/>
                        <a:sym typeface="Mada"/>
                      </a:endParaRPr>
                    </a:p>
                  </a:txBody>
                  <a:tcPr marT="9525" marB="91425" marR="68575" marL="68575" anchor="ctr">
                    <a:lnL cap="flat" cmpd="sng" w="12700">
                      <a:solidFill>
                        <a:srgbClr val="999999"/>
                      </a:solidFill>
                      <a:prstDash val="solid"/>
                      <a:round/>
                      <a:headEnd len="sm" w="sm" type="none"/>
                      <a:tailEnd len="sm" w="sm" type="none"/>
                    </a:lnL>
                    <a:lnR cap="flat" cmpd="sng" w="12700">
                      <a:solidFill>
                        <a:srgbClr val="999999"/>
                      </a:solidFill>
                      <a:prstDash val="solid"/>
                      <a:round/>
                      <a:headEnd len="sm" w="sm" type="none"/>
                      <a:tailEnd len="sm" w="sm" type="none"/>
                    </a:lnR>
                    <a:lnT cap="flat" cmpd="sng" w="12700">
                      <a:solidFill>
                        <a:srgbClr val="999999"/>
                      </a:solidFill>
                      <a:prstDash val="solid"/>
                      <a:round/>
                      <a:headEnd len="sm" w="sm" type="none"/>
                      <a:tailEnd len="sm" w="sm" type="none"/>
                    </a:lnT>
                    <a:lnB cap="flat" cmpd="sng" w="12700">
                      <a:solidFill>
                        <a:srgbClr val="999999"/>
                      </a:solidFill>
                      <a:prstDash val="solid"/>
                      <a:round/>
                      <a:headEnd len="sm" w="sm" type="none"/>
                      <a:tailEnd len="sm" w="sm" type="none"/>
                    </a:lnB>
                  </a:tcPr>
                </a:tc>
                <a:tc>
                  <a:txBody>
                    <a:bodyPr/>
                    <a:lstStyle/>
                    <a:p>
                      <a:pPr indent="-292100" lvl="0" marL="457200" marR="0" rtl="0" algn="l">
                        <a:lnSpc>
                          <a:spcPct val="90000"/>
                        </a:lnSpc>
                        <a:spcBef>
                          <a:spcPts val="800"/>
                        </a:spcBef>
                        <a:spcAft>
                          <a:spcPts val="0"/>
                        </a:spcAft>
                        <a:buSzPts val="1000"/>
                        <a:buFont typeface="Mada"/>
                        <a:buChar char="●"/>
                      </a:pPr>
                      <a:r>
                        <a:rPr lang="ar" sz="1000">
                          <a:latin typeface="Mada"/>
                          <a:ea typeface="Mada"/>
                          <a:cs typeface="Mada"/>
                          <a:sym typeface="Mada"/>
                        </a:rPr>
                        <a:t>13 cases</a:t>
                      </a:r>
                      <a:endParaRPr sz="1000">
                        <a:latin typeface="Mada"/>
                        <a:ea typeface="Mada"/>
                        <a:cs typeface="Mada"/>
                        <a:sym typeface="Mada"/>
                      </a:endParaRPr>
                    </a:p>
                  </a:txBody>
                  <a:tcPr marT="9525" marB="91425" marR="68575" marL="68575" anchor="ctr">
                    <a:lnL cap="flat" cmpd="sng" w="12700">
                      <a:solidFill>
                        <a:srgbClr val="999999"/>
                      </a:solidFill>
                      <a:prstDash val="solid"/>
                      <a:round/>
                      <a:headEnd len="sm" w="sm" type="none"/>
                      <a:tailEnd len="sm" w="sm" type="none"/>
                    </a:lnL>
                    <a:lnR cap="flat" cmpd="sng" w="12700">
                      <a:solidFill>
                        <a:srgbClr val="999999"/>
                      </a:solidFill>
                      <a:prstDash val="solid"/>
                      <a:round/>
                      <a:headEnd len="sm" w="sm" type="none"/>
                      <a:tailEnd len="sm" w="sm" type="none"/>
                    </a:lnR>
                    <a:lnT cap="flat" cmpd="sng" w="12700">
                      <a:solidFill>
                        <a:srgbClr val="999999"/>
                      </a:solidFill>
                      <a:prstDash val="solid"/>
                      <a:round/>
                      <a:headEnd len="sm" w="sm" type="none"/>
                      <a:tailEnd len="sm" w="sm" type="none"/>
                    </a:lnT>
                    <a:lnB cap="flat" cmpd="sng" w="12700">
                      <a:solidFill>
                        <a:srgbClr val="999999"/>
                      </a:solidFill>
                      <a:prstDash val="solid"/>
                      <a:round/>
                      <a:headEnd len="sm" w="sm" type="none"/>
                      <a:tailEnd len="sm" w="sm" type="none"/>
                    </a:lnB>
                  </a:tcPr>
                </a:tc>
              </a:tr>
            </a:tbl>
          </a:graphicData>
        </a:graphic>
      </p:graphicFrame>
      <p:sp>
        <p:nvSpPr>
          <p:cNvPr id="694" name="Google Shape;694;p30"/>
          <p:cNvSpPr txBox="1"/>
          <p:nvPr/>
        </p:nvSpPr>
        <p:spPr>
          <a:xfrm>
            <a:off x="252860" y="6327075"/>
            <a:ext cx="6853200" cy="3399300"/>
          </a:xfrm>
          <a:prstGeom prst="rect">
            <a:avLst/>
          </a:prstGeom>
          <a:noFill/>
          <a:ln>
            <a:noFill/>
          </a:ln>
        </p:spPr>
        <p:txBody>
          <a:bodyPr anchorCtr="0" anchor="t" bIns="91425" lIns="91425" spcFirstLastPara="1" rIns="91425" wrap="square" tIns="91425">
            <a:spAutoFit/>
          </a:bodyPr>
          <a:lstStyle/>
          <a:p>
            <a:pPr indent="-368300" lvl="0" marL="457200" rtl="0" algn="l">
              <a:spcBef>
                <a:spcPts val="0"/>
              </a:spcBef>
              <a:spcAft>
                <a:spcPts val="0"/>
              </a:spcAft>
              <a:buClr>
                <a:schemeClr val="dk1"/>
              </a:buClr>
              <a:buSzPts val="2200"/>
              <a:buFont typeface="Mada"/>
              <a:buChar char="◄"/>
            </a:pPr>
            <a:r>
              <a:rPr b="1" lang="ar" sz="2200">
                <a:solidFill>
                  <a:schemeClr val="dk1"/>
                </a:solidFill>
                <a:highlight>
                  <a:schemeClr val="accent4"/>
                </a:highlight>
                <a:latin typeface="Mada"/>
                <a:ea typeface="Mada"/>
                <a:cs typeface="Mada"/>
                <a:sym typeface="Mada"/>
              </a:rPr>
              <a:t>Where does the virus come from?</a:t>
            </a:r>
            <a:endParaRPr b="1" sz="2200">
              <a:solidFill>
                <a:schemeClr val="dk1"/>
              </a:solidFill>
              <a:highlight>
                <a:schemeClr val="accent4"/>
              </a:highlight>
              <a:latin typeface="Mada"/>
              <a:ea typeface="Mada"/>
              <a:cs typeface="Mada"/>
              <a:sym typeface="Mada"/>
            </a:endParaRPr>
          </a:p>
          <a:p>
            <a:pPr indent="0" lvl="0" marL="0" rtl="0" algn="l">
              <a:spcBef>
                <a:spcPts val="0"/>
              </a:spcBef>
              <a:spcAft>
                <a:spcPts val="0"/>
              </a:spcAft>
              <a:buNone/>
            </a:pPr>
            <a:r>
              <a:t/>
            </a:r>
            <a:endParaRPr b="1" sz="600">
              <a:solidFill>
                <a:schemeClr val="dk1"/>
              </a:solidFill>
              <a:highlight>
                <a:schemeClr val="accent4"/>
              </a:highlight>
              <a:latin typeface="Mada"/>
              <a:ea typeface="Mada"/>
              <a:cs typeface="Mada"/>
              <a:sym typeface="Mada"/>
            </a:endParaRPr>
          </a:p>
          <a:p>
            <a:pPr indent="-301625" lvl="0" marL="457200" rtl="0" algn="l">
              <a:lnSpc>
                <a:spcPct val="115000"/>
              </a:lnSpc>
              <a:spcBef>
                <a:spcPts val="0"/>
              </a:spcBef>
              <a:spcAft>
                <a:spcPts val="0"/>
              </a:spcAft>
              <a:buClr>
                <a:schemeClr val="dk1"/>
              </a:buClr>
              <a:buSzPts val="1150"/>
              <a:buFont typeface="Mada"/>
              <a:buChar char="●"/>
            </a:pPr>
            <a:r>
              <a:rPr lang="ar" sz="1150">
                <a:solidFill>
                  <a:schemeClr val="dk1"/>
                </a:solidFill>
                <a:latin typeface="Mada"/>
                <a:ea typeface="Mada"/>
                <a:cs typeface="Mada"/>
                <a:sym typeface="Mada"/>
              </a:rPr>
              <a:t>MERS-COV is a </a:t>
            </a:r>
            <a:r>
              <a:rPr b="1" lang="ar" sz="1150">
                <a:solidFill>
                  <a:schemeClr val="dk1"/>
                </a:solidFill>
                <a:latin typeface="Mada"/>
                <a:ea typeface="Mada"/>
                <a:cs typeface="Mada"/>
                <a:sym typeface="Mada"/>
              </a:rPr>
              <a:t>betacoronavirus </a:t>
            </a:r>
            <a:r>
              <a:rPr lang="ar" sz="1150">
                <a:solidFill>
                  <a:schemeClr val="dk1"/>
                </a:solidFill>
                <a:latin typeface="Mada"/>
                <a:ea typeface="Mada"/>
                <a:cs typeface="Mada"/>
                <a:sym typeface="Mada"/>
              </a:rPr>
              <a:t>found in humans and camels that is different from the other human beta coronaviruses (severe acute respiratory syndrome coronavirus)</a:t>
            </a:r>
            <a:endParaRPr sz="1150">
              <a:solidFill>
                <a:schemeClr val="dk1"/>
              </a:solidFill>
              <a:latin typeface="Mada"/>
              <a:ea typeface="Mada"/>
              <a:cs typeface="Mada"/>
              <a:sym typeface="Mada"/>
            </a:endParaRPr>
          </a:p>
          <a:p>
            <a:pPr indent="-301625" lvl="0" marL="457200" rtl="0" algn="l">
              <a:lnSpc>
                <a:spcPct val="115000"/>
              </a:lnSpc>
              <a:spcBef>
                <a:spcPts val="0"/>
              </a:spcBef>
              <a:spcAft>
                <a:spcPts val="0"/>
              </a:spcAft>
              <a:buClr>
                <a:schemeClr val="dk1"/>
              </a:buClr>
              <a:buSzPts val="1150"/>
              <a:buFont typeface="Mada"/>
              <a:buChar char="●"/>
            </a:pPr>
            <a:r>
              <a:rPr lang="ar" sz="1150">
                <a:solidFill>
                  <a:schemeClr val="dk1"/>
                </a:solidFill>
                <a:latin typeface="Mada"/>
                <a:ea typeface="Mada"/>
                <a:cs typeface="Mada"/>
                <a:sym typeface="Mada"/>
              </a:rPr>
              <a:t>Partial sequence found in bat in Saudi Arabia near location of human case.</a:t>
            </a:r>
            <a:endParaRPr sz="1150">
              <a:solidFill>
                <a:schemeClr val="dk1"/>
              </a:solidFill>
              <a:latin typeface="Mada"/>
              <a:ea typeface="Mada"/>
              <a:cs typeface="Mada"/>
              <a:sym typeface="Mada"/>
            </a:endParaRPr>
          </a:p>
          <a:p>
            <a:pPr indent="-301625" lvl="0" marL="457200" rtl="0" algn="l">
              <a:lnSpc>
                <a:spcPct val="115000"/>
              </a:lnSpc>
              <a:spcBef>
                <a:spcPts val="0"/>
              </a:spcBef>
              <a:spcAft>
                <a:spcPts val="0"/>
              </a:spcAft>
              <a:buClr>
                <a:schemeClr val="dk1"/>
              </a:buClr>
              <a:buSzPts val="1150"/>
              <a:buFont typeface="Mada"/>
              <a:buChar char="●"/>
            </a:pPr>
            <a:r>
              <a:rPr lang="ar" sz="1150">
                <a:solidFill>
                  <a:schemeClr val="dk1"/>
                </a:solidFill>
                <a:latin typeface="Mada"/>
                <a:ea typeface="Mada"/>
                <a:cs typeface="Mada"/>
                <a:sym typeface="Mada"/>
              </a:rPr>
              <a:t>Growing evidence that </a:t>
            </a:r>
            <a:r>
              <a:rPr b="1" lang="ar" sz="1150">
                <a:solidFill>
                  <a:schemeClr val="dk1"/>
                </a:solidFill>
                <a:latin typeface="Mada"/>
                <a:ea typeface="Mada"/>
                <a:cs typeface="Mada"/>
                <a:sym typeface="Mada"/>
              </a:rPr>
              <a:t>camels play an important role in transmission across the region</a:t>
            </a:r>
            <a:r>
              <a:rPr lang="ar" sz="1150">
                <a:solidFill>
                  <a:schemeClr val="dk1"/>
                </a:solidFill>
                <a:latin typeface="Mada"/>
                <a:ea typeface="Mada"/>
                <a:cs typeface="Mada"/>
                <a:sym typeface="Mada"/>
              </a:rPr>
              <a:t>. </a:t>
            </a:r>
            <a:endParaRPr sz="1150">
              <a:solidFill>
                <a:schemeClr val="dk1"/>
              </a:solidFill>
              <a:latin typeface="Mada"/>
              <a:ea typeface="Mada"/>
              <a:cs typeface="Mada"/>
              <a:sym typeface="Mada"/>
            </a:endParaRPr>
          </a:p>
          <a:p>
            <a:pPr indent="-301625" lvl="0" marL="457200" rtl="0" algn="l">
              <a:lnSpc>
                <a:spcPct val="115000"/>
              </a:lnSpc>
              <a:spcBef>
                <a:spcPts val="0"/>
              </a:spcBef>
              <a:spcAft>
                <a:spcPts val="0"/>
              </a:spcAft>
              <a:buClr>
                <a:schemeClr val="dk1"/>
              </a:buClr>
              <a:buSzPts val="1150"/>
              <a:buFont typeface="Mada"/>
              <a:buChar char="●"/>
            </a:pPr>
            <a:r>
              <a:rPr lang="ar" sz="1150">
                <a:solidFill>
                  <a:schemeClr val="dk1"/>
                </a:solidFill>
                <a:latin typeface="Mada"/>
                <a:ea typeface="Mada"/>
                <a:cs typeface="Mada"/>
                <a:sym typeface="Mada"/>
              </a:rPr>
              <a:t>Virus has been detected in dromedary camels </a:t>
            </a:r>
            <a:r>
              <a:rPr lang="ar" sz="1150">
                <a:solidFill>
                  <a:srgbClr val="6AA84F"/>
                </a:solidFill>
                <a:latin typeface="Mada"/>
                <a:ea typeface="Mada"/>
                <a:cs typeface="Mada"/>
                <a:sym typeface="Mada"/>
              </a:rPr>
              <a:t>(especially young camels &lt;2 years) </a:t>
            </a:r>
            <a:r>
              <a:rPr lang="ar" sz="1150">
                <a:solidFill>
                  <a:schemeClr val="dk1"/>
                </a:solidFill>
                <a:latin typeface="Mada"/>
                <a:ea typeface="Mada"/>
                <a:cs typeface="Mada"/>
                <a:sym typeface="Mada"/>
              </a:rPr>
              <a:t>in: </a:t>
            </a:r>
            <a:endParaRPr sz="1150">
              <a:solidFill>
                <a:schemeClr val="dk1"/>
              </a:solidFill>
              <a:latin typeface="Mada"/>
              <a:ea typeface="Mada"/>
              <a:cs typeface="Mada"/>
              <a:sym typeface="Mada"/>
            </a:endParaRPr>
          </a:p>
          <a:p>
            <a:pPr indent="-301625" lvl="1" marL="914400" rtl="0" algn="l">
              <a:lnSpc>
                <a:spcPct val="115000"/>
              </a:lnSpc>
              <a:spcBef>
                <a:spcPts val="0"/>
              </a:spcBef>
              <a:spcAft>
                <a:spcPts val="0"/>
              </a:spcAft>
              <a:buClr>
                <a:schemeClr val="dk1"/>
              </a:buClr>
              <a:buSzPts val="1150"/>
              <a:buFont typeface="Mada"/>
              <a:buChar char="○"/>
            </a:pPr>
            <a:r>
              <a:rPr lang="ar" sz="1150">
                <a:solidFill>
                  <a:schemeClr val="dk1"/>
                </a:solidFill>
                <a:latin typeface="Mada"/>
                <a:ea typeface="Mada"/>
                <a:cs typeface="Mada"/>
                <a:sym typeface="Mada"/>
              </a:rPr>
              <a:t>Saudi Arabia, Egypt and Qatar.</a:t>
            </a:r>
            <a:endParaRPr sz="1150">
              <a:solidFill>
                <a:schemeClr val="dk1"/>
              </a:solidFill>
              <a:latin typeface="Mada"/>
              <a:ea typeface="Mada"/>
              <a:cs typeface="Mada"/>
              <a:sym typeface="Mada"/>
            </a:endParaRPr>
          </a:p>
          <a:p>
            <a:pPr indent="-301625" lvl="0" marL="457200" rtl="0" algn="l">
              <a:lnSpc>
                <a:spcPct val="115000"/>
              </a:lnSpc>
              <a:spcBef>
                <a:spcPts val="0"/>
              </a:spcBef>
              <a:spcAft>
                <a:spcPts val="0"/>
              </a:spcAft>
              <a:buClr>
                <a:srgbClr val="6AA84F"/>
              </a:buClr>
              <a:buSzPts val="1150"/>
              <a:buFont typeface="Mada"/>
              <a:buChar char="●"/>
            </a:pPr>
            <a:r>
              <a:rPr lang="ar" sz="1150">
                <a:solidFill>
                  <a:srgbClr val="6AA84F"/>
                </a:solidFill>
                <a:latin typeface="Mada"/>
                <a:ea typeface="Mada"/>
                <a:cs typeface="Mada"/>
                <a:sym typeface="Mada"/>
              </a:rPr>
              <a:t>Exposure to the</a:t>
            </a:r>
            <a:r>
              <a:rPr b="1" lang="ar" sz="1150">
                <a:solidFill>
                  <a:srgbClr val="6AA84F"/>
                </a:solidFill>
                <a:latin typeface="Mada"/>
                <a:ea typeface="Mada"/>
                <a:cs typeface="Mada"/>
                <a:sym typeface="Mada"/>
              </a:rPr>
              <a:t> mucous membrane of young camels </a:t>
            </a:r>
            <a:r>
              <a:rPr lang="ar" sz="1150">
                <a:solidFill>
                  <a:srgbClr val="6AA84F"/>
                </a:solidFill>
                <a:latin typeface="Mada"/>
                <a:ea typeface="Mada"/>
                <a:cs typeface="Mada"/>
                <a:sym typeface="Mada"/>
              </a:rPr>
              <a:t>is the most common mood of </a:t>
            </a:r>
            <a:r>
              <a:rPr lang="ar" sz="1150">
                <a:solidFill>
                  <a:srgbClr val="6AA84F"/>
                </a:solidFill>
                <a:latin typeface="Mada"/>
                <a:ea typeface="Mada"/>
                <a:cs typeface="Mada"/>
                <a:sym typeface="Mada"/>
              </a:rPr>
              <a:t>transmission</a:t>
            </a:r>
            <a:r>
              <a:rPr lang="ar" sz="1150">
                <a:solidFill>
                  <a:srgbClr val="6AA84F"/>
                </a:solidFill>
                <a:latin typeface="Mada"/>
                <a:ea typeface="Mada"/>
                <a:cs typeface="Mada"/>
                <a:sym typeface="Mada"/>
              </a:rPr>
              <a:t> between camels and humans</a:t>
            </a:r>
            <a:endParaRPr sz="1150">
              <a:solidFill>
                <a:srgbClr val="6AA84F"/>
              </a:solidFill>
              <a:latin typeface="Mada"/>
              <a:ea typeface="Mada"/>
              <a:cs typeface="Mada"/>
              <a:sym typeface="Mada"/>
            </a:endParaRPr>
          </a:p>
          <a:p>
            <a:pPr indent="-301625" lvl="0" marL="457200" rtl="0" algn="l">
              <a:lnSpc>
                <a:spcPct val="115000"/>
              </a:lnSpc>
              <a:spcBef>
                <a:spcPts val="0"/>
              </a:spcBef>
              <a:spcAft>
                <a:spcPts val="0"/>
              </a:spcAft>
              <a:buClr>
                <a:schemeClr val="dk1"/>
              </a:buClr>
              <a:buSzPts val="1150"/>
              <a:buFont typeface="Mada"/>
              <a:buChar char="●"/>
            </a:pPr>
            <a:r>
              <a:rPr lang="ar" sz="1150">
                <a:solidFill>
                  <a:schemeClr val="dk1"/>
                </a:solidFill>
                <a:latin typeface="Mada"/>
                <a:ea typeface="Mada"/>
                <a:cs typeface="Mada"/>
                <a:sym typeface="Mada"/>
              </a:rPr>
              <a:t>Antibodies have been found in camels in:  (? Cross reactivity !! ) </a:t>
            </a:r>
            <a:endParaRPr sz="1150">
              <a:solidFill>
                <a:schemeClr val="dk1"/>
              </a:solidFill>
              <a:latin typeface="Mada"/>
              <a:ea typeface="Mada"/>
              <a:cs typeface="Mada"/>
              <a:sym typeface="Mada"/>
            </a:endParaRPr>
          </a:p>
          <a:p>
            <a:pPr indent="-301625" lvl="1" marL="914400" rtl="0" algn="l">
              <a:lnSpc>
                <a:spcPct val="115000"/>
              </a:lnSpc>
              <a:spcBef>
                <a:spcPts val="0"/>
              </a:spcBef>
              <a:spcAft>
                <a:spcPts val="0"/>
              </a:spcAft>
              <a:buClr>
                <a:schemeClr val="dk1"/>
              </a:buClr>
              <a:buSzPts val="1150"/>
              <a:buFont typeface="Mada"/>
              <a:buChar char="○"/>
            </a:pPr>
            <a:r>
              <a:rPr lang="ar" sz="1150">
                <a:solidFill>
                  <a:schemeClr val="dk1"/>
                </a:solidFill>
                <a:latin typeface="Mada"/>
                <a:ea typeface="Mada"/>
                <a:cs typeface="Mada"/>
                <a:sym typeface="Mada"/>
              </a:rPr>
              <a:t>Jordan, Tunisia, Ethiopia, Nigeria, Egypt, Saudi Arabia, Canary Islands, UAE.</a:t>
            </a:r>
            <a:endParaRPr sz="1150">
              <a:solidFill>
                <a:schemeClr val="dk1"/>
              </a:solidFill>
              <a:latin typeface="Mada"/>
              <a:ea typeface="Mada"/>
              <a:cs typeface="Mada"/>
              <a:sym typeface="Mada"/>
            </a:endParaRPr>
          </a:p>
          <a:p>
            <a:pPr indent="-301625" lvl="0" marL="457200" rtl="0" algn="l">
              <a:lnSpc>
                <a:spcPct val="115000"/>
              </a:lnSpc>
              <a:spcBef>
                <a:spcPts val="0"/>
              </a:spcBef>
              <a:spcAft>
                <a:spcPts val="0"/>
              </a:spcAft>
              <a:buClr>
                <a:schemeClr val="dk1"/>
              </a:buClr>
              <a:buSzPts val="1150"/>
              <a:buFont typeface="Mada"/>
              <a:buChar char="●"/>
            </a:pPr>
            <a:r>
              <a:rPr lang="ar" sz="1150">
                <a:solidFill>
                  <a:schemeClr val="dk1"/>
                </a:solidFill>
                <a:latin typeface="Mada"/>
                <a:ea typeface="Mada"/>
                <a:cs typeface="Mada"/>
                <a:sym typeface="Mada"/>
              </a:rPr>
              <a:t>MERS-CoV likely widespread in camels throughout region.</a:t>
            </a:r>
            <a:endParaRPr sz="1150">
              <a:solidFill>
                <a:schemeClr val="dk1"/>
              </a:solidFill>
              <a:latin typeface="Mada"/>
              <a:ea typeface="Mada"/>
              <a:cs typeface="Mada"/>
              <a:sym typeface="Mada"/>
            </a:endParaRPr>
          </a:p>
          <a:p>
            <a:pPr indent="-301625" lvl="0" marL="457200" rtl="0" algn="l">
              <a:lnSpc>
                <a:spcPct val="115000"/>
              </a:lnSpc>
              <a:spcBef>
                <a:spcPts val="0"/>
              </a:spcBef>
              <a:spcAft>
                <a:spcPts val="0"/>
              </a:spcAft>
              <a:buClr>
                <a:schemeClr val="dk1"/>
              </a:buClr>
              <a:buSzPts val="1150"/>
              <a:buFont typeface="Mada"/>
              <a:buChar char="●"/>
            </a:pPr>
            <a:r>
              <a:rPr lang="ar" sz="1150">
                <a:solidFill>
                  <a:schemeClr val="dk1"/>
                </a:solidFill>
                <a:latin typeface="Mada"/>
                <a:ea typeface="Mada"/>
                <a:cs typeface="Mada"/>
                <a:sym typeface="Mada"/>
              </a:rPr>
              <a:t>Transmission likely occurring from camel to human. </a:t>
            </a:r>
            <a:r>
              <a:rPr b="1" lang="ar" sz="1150">
                <a:solidFill>
                  <a:srgbClr val="6AA84F"/>
                </a:solidFill>
                <a:latin typeface="Mada"/>
                <a:ea typeface="Mada"/>
                <a:cs typeface="Mada"/>
                <a:sym typeface="Mada"/>
              </a:rPr>
              <a:t>However, human to human transmission is common and it is the cause of most cases of MERS-CoV.</a:t>
            </a:r>
            <a:endParaRPr b="1" sz="1150">
              <a:solidFill>
                <a:srgbClr val="6AA84F"/>
              </a:solidFill>
              <a:latin typeface="Mada"/>
              <a:ea typeface="Mada"/>
              <a:cs typeface="Mada"/>
              <a:sym typeface="Mada"/>
            </a:endParaRPr>
          </a:p>
          <a:p>
            <a:pPr indent="0" lvl="0" marL="0" rtl="0" algn="l">
              <a:lnSpc>
                <a:spcPct val="90000"/>
              </a:lnSpc>
              <a:spcBef>
                <a:spcPts val="800"/>
              </a:spcBef>
              <a:spcAft>
                <a:spcPts val="0"/>
              </a:spcAft>
              <a:buNone/>
            </a:pPr>
            <a:r>
              <a:t/>
            </a:r>
            <a:endParaRPr b="1" sz="100">
              <a:solidFill>
                <a:srgbClr val="6AA84F"/>
              </a:solidFill>
              <a:latin typeface="Mada"/>
              <a:ea typeface="Mada"/>
              <a:cs typeface="Mada"/>
              <a:sym typeface="Mada"/>
            </a:endParaRPr>
          </a:p>
        </p:txBody>
      </p:sp>
      <p:cxnSp>
        <p:nvCxnSpPr>
          <p:cNvPr id="695" name="Google Shape;695;p30"/>
          <p:cNvCxnSpPr/>
          <p:nvPr/>
        </p:nvCxnSpPr>
        <p:spPr>
          <a:xfrm rot="10800000">
            <a:off x="-26400" y="9698375"/>
            <a:ext cx="7612800" cy="0"/>
          </a:xfrm>
          <a:prstGeom prst="straightConnector1">
            <a:avLst/>
          </a:prstGeom>
          <a:noFill/>
          <a:ln cap="flat" cmpd="sng" w="28575">
            <a:solidFill>
              <a:schemeClr val="accent3"/>
            </a:solidFill>
            <a:prstDash val="dot"/>
            <a:round/>
            <a:headEnd len="med" w="med" type="none"/>
            <a:tailEnd len="med" w="med" type="none"/>
          </a:ln>
        </p:spPr>
      </p:cxnSp>
      <p:sp>
        <p:nvSpPr>
          <p:cNvPr id="696" name="Google Shape;696;p30"/>
          <p:cNvSpPr/>
          <p:nvPr/>
        </p:nvSpPr>
        <p:spPr>
          <a:xfrm>
            <a:off x="272250" y="3593750"/>
            <a:ext cx="7015500" cy="890700"/>
          </a:xfrm>
          <a:prstGeom prst="roundRect">
            <a:avLst>
              <a:gd fmla="val 16667" name="adj"/>
            </a:avLst>
          </a:prstGeom>
          <a:solidFill>
            <a:srgbClr val="EFEDF4"/>
          </a:solidFill>
          <a:ln>
            <a:noFill/>
          </a:ln>
        </p:spPr>
        <p:txBody>
          <a:bodyPr anchorCtr="0" anchor="ctr" bIns="91425" lIns="91425" spcFirstLastPara="1" rIns="91425" wrap="square" tIns="91425">
            <a:noAutofit/>
          </a:bodyPr>
          <a:lstStyle/>
          <a:p>
            <a:pPr indent="-304800" lvl="0" marL="457200" rtl="0" algn="l">
              <a:lnSpc>
                <a:spcPct val="90000"/>
              </a:lnSpc>
              <a:spcBef>
                <a:spcPts val="0"/>
              </a:spcBef>
              <a:spcAft>
                <a:spcPts val="0"/>
              </a:spcAft>
              <a:buClr>
                <a:srgbClr val="000000"/>
              </a:buClr>
              <a:buSzPts val="1200"/>
              <a:buFont typeface="Mada"/>
              <a:buChar char="●"/>
            </a:pPr>
            <a:r>
              <a:rPr lang="ar" sz="1200">
                <a:latin typeface="Mada"/>
                <a:ea typeface="Mada"/>
                <a:cs typeface="Mada"/>
                <a:sym typeface="Mada"/>
              </a:rPr>
              <a:t>September 2012, a case of novel coronavirus infection was reported in Saudi Arabia  involving a man who was admitted to a hospital with</a:t>
            </a:r>
            <a:r>
              <a:rPr b="1" lang="ar" sz="1200">
                <a:latin typeface="Mada"/>
                <a:ea typeface="Mada"/>
                <a:cs typeface="Mada"/>
                <a:sym typeface="Mada"/>
              </a:rPr>
              <a:t> pneumonia and acute kidney injury</a:t>
            </a:r>
            <a:r>
              <a:rPr lang="ar" sz="1200">
                <a:latin typeface="Mada"/>
                <a:ea typeface="Mada"/>
                <a:cs typeface="Mada"/>
                <a:sym typeface="Mada"/>
              </a:rPr>
              <a:t> in June 2012.</a:t>
            </a:r>
            <a:endParaRPr sz="1200">
              <a:latin typeface="Mada"/>
              <a:ea typeface="Mada"/>
              <a:cs typeface="Mada"/>
              <a:sym typeface="Mada"/>
            </a:endParaRPr>
          </a:p>
          <a:p>
            <a:pPr indent="-304800" lvl="0" marL="457200" rtl="0" algn="l">
              <a:lnSpc>
                <a:spcPct val="90000"/>
              </a:lnSpc>
              <a:spcBef>
                <a:spcPts val="0"/>
              </a:spcBef>
              <a:spcAft>
                <a:spcPts val="0"/>
              </a:spcAft>
              <a:buClr>
                <a:srgbClr val="000000"/>
              </a:buClr>
              <a:buSzPts val="1200"/>
              <a:buFont typeface="Mada"/>
              <a:buChar char="●"/>
            </a:pPr>
            <a:r>
              <a:rPr lang="ar" sz="1200">
                <a:latin typeface="Mada"/>
                <a:ea typeface="Mada"/>
                <a:cs typeface="Mada"/>
                <a:sym typeface="Mada"/>
              </a:rPr>
              <a:t>Subsequent cases and clusters of infections have been reported</a:t>
            </a:r>
            <a:endParaRPr sz="1200">
              <a:latin typeface="Mada"/>
              <a:ea typeface="Mada"/>
              <a:cs typeface="Mada"/>
              <a:sym typeface="Mada"/>
            </a:endParaRPr>
          </a:p>
          <a:p>
            <a:pPr indent="-304800" lvl="0" marL="457200" rtl="0" algn="l">
              <a:lnSpc>
                <a:spcPct val="90000"/>
              </a:lnSpc>
              <a:spcBef>
                <a:spcPts val="0"/>
              </a:spcBef>
              <a:spcAft>
                <a:spcPts val="0"/>
              </a:spcAft>
              <a:buClr>
                <a:srgbClr val="6AA84F"/>
              </a:buClr>
              <a:buSzPts val="1200"/>
              <a:buFont typeface="Mada"/>
              <a:buChar char="●"/>
            </a:pPr>
            <a:r>
              <a:rPr b="1" lang="ar" sz="1200">
                <a:solidFill>
                  <a:srgbClr val="6AA84F"/>
                </a:solidFill>
                <a:latin typeface="Mada"/>
                <a:ea typeface="Mada"/>
                <a:cs typeface="Mada"/>
                <a:sym typeface="Mada"/>
              </a:rPr>
              <a:t>Mortality rate is high (34%), </a:t>
            </a:r>
            <a:r>
              <a:rPr lang="ar" sz="1200">
                <a:solidFill>
                  <a:srgbClr val="6AA84F"/>
                </a:solidFill>
                <a:latin typeface="Mada"/>
                <a:ea typeface="Mada"/>
                <a:cs typeface="Mada"/>
                <a:sym typeface="Mada"/>
              </a:rPr>
              <a:t>whereas for SARS it is 10% , for COVID-19 it will reach 3% maximally.</a:t>
            </a:r>
            <a:r>
              <a:rPr lang="ar" sz="1200">
                <a:solidFill>
                  <a:srgbClr val="6AA84F"/>
                </a:solidFill>
                <a:latin typeface="Mada"/>
                <a:ea typeface="Mada"/>
                <a:cs typeface="Mada"/>
                <a:sym typeface="Mada"/>
              </a:rPr>
              <a:t> </a:t>
            </a:r>
            <a:endParaRPr sz="1200">
              <a:solidFill>
                <a:srgbClr val="6AA84F"/>
              </a:solidFill>
              <a:latin typeface="Mada"/>
              <a:ea typeface="Mada"/>
              <a:cs typeface="Mada"/>
              <a:sym typeface="Mada"/>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0" name="Shape 700"/>
        <p:cNvGrpSpPr/>
        <p:nvPr/>
      </p:nvGrpSpPr>
      <p:grpSpPr>
        <a:xfrm>
          <a:off x="0" y="0"/>
          <a:ext cx="0" cy="0"/>
          <a:chOff x="0" y="0"/>
          <a:chExt cx="0" cy="0"/>
        </a:xfrm>
      </p:grpSpPr>
      <p:sp>
        <p:nvSpPr>
          <p:cNvPr id="701" name="Google Shape;701;p31"/>
          <p:cNvSpPr txBox="1"/>
          <p:nvPr>
            <p:ph idx="2" type="sldNum"/>
          </p:nvPr>
        </p:nvSpPr>
        <p:spPr>
          <a:xfrm>
            <a:off x="7106400" y="2"/>
            <a:ext cx="453600" cy="562200"/>
          </a:xfrm>
          <a:prstGeom prst="rect">
            <a:avLst/>
          </a:prstGeom>
        </p:spPr>
        <p:txBody>
          <a:bodyPr anchorCtr="0" anchor="ctr" bIns="111700" lIns="111700" spcFirstLastPara="1" rIns="111700" wrap="square" tIns="111700">
            <a:noAutofit/>
          </a:bodyPr>
          <a:lstStyle/>
          <a:p>
            <a:pPr indent="0" lvl="0" marL="0" rtl="0" algn="r">
              <a:spcBef>
                <a:spcPts val="0"/>
              </a:spcBef>
              <a:spcAft>
                <a:spcPts val="0"/>
              </a:spcAft>
              <a:buNone/>
            </a:pPr>
            <a:fld id="{00000000-1234-1234-1234-123412341234}" type="slidenum">
              <a:rPr lang="ar"/>
              <a:t>‹#›</a:t>
            </a:fld>
            <a:endParaRPr/>
          </a:p>
        </p:txBody>
      </p:sp>
      <p:cxnSp>
        <p:nvCxnSpPr>
          <p:cNvPr id="702" name="Google Shape;702;p31"/>
          <p:cNvCxnSpPr/>
          <p:nvPr/>
        </p:nvCxnSpPr>
        <p:spPr>
          <a:xfrm flipH="1" rot="10800000">
            <a:off x="1355300" y="588250"/>
            <a:ext cx="4827000" cy="12000"/>
          </a:xfrm>
          <a:prstGeom prst="straightConnector1">
            <a:avLst/>
          </a:prstGeom>
          <a:noFill/>
          <a:ln cap="flat" cmpd="sng" w="38100">
            <a:solidFill>
              <a:schemeClr val="accent1"/>
            </a:solidFill>
            <a:prstDash val="solid"/>
            <a:round/>
            <a:headEnd len="med" w="med" type="diamond"/>
            <a:tailEnd len="med" w="med" type="diamond"/>
          </a:ln>
        </p:spPr>
      </p:cxnSp>
      <p:sp>
        <p:nvSpPr>
          <p:cNvPr id="703" name="Google Shape;703;p31"/>
          <p:cNvSpPr txBox="1"/>
          <p:nvPr/>
        </p:nvSpPr>
        <p:spPr>
          <a:xfrm>
            <a:off x="1355300" y="0"/>
            <a:ext cx="5085300" cy="412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sz="2600">
                <a:latin typeface="Mada"/>
                <a:ea typeface="Mada"/>
                <a:cs typeface="Mada"/>
                <a:sym typeface="Mada"/>
              </a:rPr>
              <a:t>MERS-CoV</a:t>
            </a:r>
            <a:endParaRPr b="1" sz="2600">
              <a:latin typeface="Mada"/>
              <a:ea typeface="Mada"/>
              <a:cs typeface="Mada"/>
              <a:sym typeface="Mada"/>
            </a:endParaRPr>
          </a:p>
        </p:txBody>
      </p:sp>
      <p:sp>
        <p:nvSpPr>
          <p:cNvPr id="704" name="Google Shape;704;p31"/>
          <p:cNvSpPr txBox="1"/>
          <p:nvPr/>
        </p:nvSpPr>
        <p:spPr>
          <a:xfrm>
            <a:off x="233700" y="916300"/>
            <a:ext cx="7132500" cy="4122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Clr>
                <a:srgbClr val="000000"/>
              </a:buClr>
              <a:buSzPts val="2200"/>
              <a:buFont typeface="Mada"/>
              <a:buChar char="◄"/>
            </a:pPr>
            <a:r>
              <a:rPr b="1" lang="ar" sz="2200">
                <a:highlight>
                  <a:schemeClr val="accent4"/>
                </a:highlight>
                <a:latin typeface="Mada"/>
                <a:ea typeface="Mada"/>
                <a:cs typeface="Mada"/>
                <a:sym typeface="Mada"/>
              </a:rPr>
              <a:t>Possible sources and transmission</a:t>
            </a:r>
            <a:endParaRPr b="1" sz="2200">
              <a:highlight>
                <a:schemeClr val="accent4"/>
              </a:highlight>
              <a:latin typeface="Mada"/>
              <a:ea typeface="Mada"/>
              <a:cs typeface="Mada"/>
              <a:sym typeface="Mada"/>
            </a:endParaRPr>
          </a:p>
        </p:txBody>
      </p:sp>
      <p:grpSp>
        <p:nvGrpSpPr>
          <p:cNvPr id="705" name="Google Shape;705;p31"/>
          <p:cNvGrpSpPr/>
          <p:nvPr/>
        </p:nvGrpSpPr>
        <p:grpSpPr>
          <a:xfrm>
            <a:off x="3517664" y="2024615"/>
            <a:ext cx="318932" cy="334356"/>
            <a:chOff x="3912982" y="3339018"/>
            <a:chExt cx="1307100" cy="1307100"/>
          </a:xfrm>
        </p:grpSpPr>
        <p:sp>
          <p:nvSpPr>
            <p:cNvPr id="706" name="Google Shape;706;p31"/>
            <p:cNvSpPr/>
            <p:nvPr/>
          </p:nvSpPr>
          <p:spPr>
            <a:xfrm>
              <a:off x="3912982" y="3339018"/>
              <a:ext cx="1307100" cy="1307100"/>
            </a:xfrm>
            <a:prstGeom prst="ellipse">
              <a:avLst/>
            </a:prstGeom>
            <a:solidFill>
              <a:srgbClr val="D9D9D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2700" u="none" cap="none" strike="noStrike">
                <a:solidFill>
                  <a:srgbClr val="FFFFFF"/>
                </a:solidFill>
                <a:latin typeface="Arial"/>
                <a:ea typeface="Arial"/>
                <a:cs typeface="Arial"/>
                <a:sym typeface="Arial"/>
              </a:endParaRPr>
            </a:p>
          </p:txBody>
        </p:sp>
        <p:sp>
          <p:nvSpPr>
            <p:cNvPr id="707" name="Google Shape;707;p31"/>
            <p:cNvSpPr/>
            <p:nvPr/>
          </p:nvSpPr>
          <p:spPr>
            <a:xfrm>
              <a:off x="4144138" y="3576556"/>
              <a:ext cx="840600" cy="840600"/>
            </a:xfrm>
            <a:prstGeom prst="ellipse">
              <a:avLst/>
            </a:prstGeom>
            <a:solidFill>
              <a:srgbClr val="B7B7B7"/>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2700" u="none" cap="none" strike="noStrike">
                <a:solidFill>
                  <a:srgbClr val="FFFFFF"/>
                </a:solidFill>
                <a:latin typeface="Arial"/>
                <a:ea typeface="Arial"/>
                <a:cs typeface="Arial"/>
                <a:sym typeface="Arial"/>
              </a:endParaRPr>
            </a:p>
          </p:txBody>
        </p:sp>
      </p:grpSp>
      <p:sp>
        <p:nvSpPr>
          <p:cNvPr id="708" name="Google Shape;708;p31"/>
          <p:cNvSpPr/>
          <p:nvPr/>
        </p:nvSpPr>
        <p:spPr>
          <a:xfrm>
            <a:off x="3434121" y="1637586"/>
            <a:ext cx="246843" cy="563190"/>
          </a:xfrm>
          <a:custGeom>
            <a:rect b="b" l="l" r="r" t="t"/>
            <a:pathLst>
              <a:path extrusionOk="0" h="1482080" w="685676">
                <a:moveTo>
                  <a:pt x="10160" y="0"/>
                </a:moveTo>
                <a:lnTo>
                  <a:pt x="675516" y="728980"/>
                </a:lnTo>
                <a:lnTo>
                  <a:pt x="685676" y="1482080"/>
                </a:lnTo>
                <a:lnTo>
                  <a:pt x="0" y="730240"/>
                </a:lnTo>
                <a:cubicBezTo>
                  <a:pt x="6773" y="63493"/>
                  <a:pt x="5927" y="671827"/>
                  <a:pt x="10160" y="0"/>
                </a:cubicBezTo>
                <a:close/>
              </a:path>
            </a:pathLst>
          </a:custGeom>
          <a:solidFill>
            <a:srgbClr val="B4A7D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2700" u="none" cap="none" strike="noStrike">
              <a:solidFill>
                <a:srgbClr val="FFFFFF"/>
              </a:solidFill>
              <a:latin typeface="Arial"/>
              <a:ea typeface="Arial"/>
              <a:cs typeface="Arial"/>
              <a:sym typeface="Arial"/>
            </a:endParaRPr>
          </a:p>
        </p:txBody>
      </p:sp>
      <p:cxnSp>
        <p:nvCxnSpPr>
          <p:cNvPr id="709" name="Google Shape;709;p31"/>
          <p:cNvCxnSpPr/>
          <p:nvPr/>
        </p:nvCxnSpPr>
        <p:spPr>
          <a:xfrm>
            <a:off x="3679018" y="1472580"/>
            <a:ext cx="0" cy="1416900"/>
          </a:xfrm>
          <a:prstGeom prst="straightConnector1">
            <a:avLst/>
          </a:prstGeom>
          <a:noFill/>
          <a:ln cap="flat" cmpd="sng" w="19050">
            <a:solidFill>
              <a:srgbClr val="B7B7B7"/>
            </a:solidFill>
            <a:prstDash val="solid"/>
            <a:miter lim="800000"/>
            <a:headEnd len="sm" w="sm" type="none"/>
            <a:tailEnd len="sm" w="sm" type="none"/>
          </a:ln>
        </p:spPr>
      </p:cxnSp>
      <p:sp>
        <p:nvSpPr>
          <p:cNvPr id="710" name="Google Shape;710;p31"/>
          <p:cNvSpPr/>
          <p:nvPr/>
        </p:nvSpPr>
        <p:spPr>
          <a:xfrm>
            <a:off x="3434123" y="1506846"/>
            <a:ext cx="935700" cy="517800"/>
          </a:xfrm>
          <a:prstGeom prst="rightArrow">
            <a:avLst>
              <a:gd fmla="val 50000" name="adj1"/>
              <a:gd fmla="val 50000" name="adj2"/>
            </a:avLst>
          </a:prstGeom>
          <a:solidFill>
            <a:srgbClr val="D9D2E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2700" u="none" cap="none" strike="noStrike">
              <a:solidFill>
                <a:srgbClr val="FFFFFF"/>
              </a:solidFill>
              <a:latin typeface="Arial"/>
              <a:ea typeface="Arial"/>
              <a:cs typeface="Arial"/>
              <a:sym typeface="Arial"/>
            </a:endParaRPr>
          </a:p>
        </p:txBody>
      </p:sp>
      <p:grpSp>
        <p:nvGrpSpPr>
          <p:cNvPr id="711" name="Google Shape;711;p31"/>
          <p:cNvGrpSpPr/>
          <p:nvPr/>
        </p:nvGrpSpPr>
        <p:grpSpPr>
          <a:xfrm rot="10800000">
            <a:off x="2989934" y="2193336"/>
            <a:ext cx="935712" cy="686539"/>
            <a:chOff x="4045951" y="2348472"/>
            <a:chExt cx="2592000" cy="1814320"/>
          </a:xfrm>
        </p:grpSpPr>
        <p:sp>
          <p:nvSpPr>
            <p:cNvPr id="712" name="Google Shape;712;p31"/>
            <p:cNvSpPr/>
            <p:nvPr/>
          </p:nvSpPr>
          <p:spPr>
            <a:xfrm>
              <a:off x="4045951" y="2680712"/>
              <a:ext cx="685676" cy="1482080"/>
            </a:xfrm>
            <a:custGeom>
              <a:rect b="b" l="l" r="r" t="t"/>
              <a:pathLst>
                <a:path extrusionOk="0" h="1482080" w="685676">
                  <a:moveTo>
                    <a:pt x="10160" y="0"/>
                  </a:moveTo>
                  <a:lnTo>
                    <a:pt x="675516" y="728980"/>
                  </a:lnTo>
                  <a:lnTo>
                    <a:pt x="685676" y="1482080"/>
                  </a:lnTo>
                  <a:lnTo>
                    <a:pt x="0" y="730240"/>
                  </a:lnTo>
                  <a:cubicBezTo>
                    <a:pt x="6773" y="63493"/>
                    <a:pt x="5927" y="671827"/>
                    <a:pt x="10160" y="0"/>
                  </a:cubicBezTo>
                  <a:close/>
                </a:path>
              </a:pathLst>
            </a:custGeom>
            <a:solidFill>
              <a:srgbClr val="674EA7"/>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2700" u="none" cap="none" strike="noStrike">
                <a:solidFill>
                  <a:srgbClr val="FFFFFF"/>
                </a:solidFill>
                <a:latin typeface="Arial"/>
                <a:ea typeface="Arial"/>
                <a:cs typeface="Arial"/>
                <a:sym typeface="Arial"/>
              </a:endParaRPr>
            </a:p>
          </p:txBody>
        </p:sp>
        <p:sp>
          <p:nvSpPr>
            <p:cNvPr id="713" name="Google Shape;713;p31"/>
            <p:cNvSpPr/>
            <p:nvPr/>
          </p:nvSpPr>
          <p:spPr>
            <a:xfrm>
              <a:off x="4045951" y="2348472"/>
              <a:ext cx="2592000" cy="1368300"/>
            </a:xfrm>
            <a:prstGeom prst="rightArrow">
              <a:avLst>
                <a:gd fmla="val 50000" name="adj1"/>
                <a:gd fmla="val 50000" name="adj2"/>
              </a:avLst>
            </a:prstGeom>
            <a:solidFill>
              <a:srgbClr val="8E7CC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2700" u="none" cap="none" strike="noStrike">
                <a:solidFill>
                  <a:srgbClr val="FFFFFF"/>
                </a:solidFill>
                <a:latin typeface="Arial"/>
                <a:ea typeface="Arial"/>
                <a:cs typeface="Arial"/>
                <a:sym typeface="Arial"/>
              </a:endParaRPr>
            </a:p>
          </p:txBody>
        </p:sp>
      </p:grpSp>
      <p:sp>
        <p:nvSpPr>
          <p:cNvPr id="714" name="Google Shape;714;p31"/>
          <p:cNvSpPr txBox="1"/>
          <p:nvPr/>
        </p:nvSpPr>
        <p:spPr>
          <a:xfrm>
            <a:off x="4370967" y="1472575"/>
            <a:ext cx="3163200" cy="12468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0"/>
              </a:spcBef>
              <a:spcAft>
                <a:spcPts val="0"/>
              </a:spcAft>
              <a:buNone/>
            </a:pPr>
            <a:r>
              <a:rPr b="1" lang="ar" sz="1150">
                <a:solidFill>
                  <a:schemeClr val="dk1"/>
                </a:solidFill>
                <a:latin typeface="Mada"/>
                <a:ea typeface="Mada"/>
                <a:cs typeface="Mada"/>
                <a:sym typeface="Mada"/>
              </a:rPr>
              <a:t>Camels</a:t>
            </a:r>
            <a:r>
              <a:rPr lang="ar" sz="1150">
                <a:solidFill>
                  <a:schemeClr val="dk1"/>
                </a:solidFill>
                <a:latin typeface="Mada"/>
                <a:ea typeface="Mada"/>
                <a:cs typeface="Mada"/>
                <a:sym typeface="Mada"/>
              </a:rPr>
              <a:t> 	</a:t>
            </a:r>
            <a:endParaRPr sz="1150">
              <a:solidFill>
                <a:schemeClr val="dk1"/>
              </a:solidFill>
              <a:latin typeface="Mada"/>
              <a:ea typeface="Mada"/>
              <a:cs typeface="Mada"/>
              <a:sym typeface="Mada"/>
            </a:endParaRPr>
          </a:p>
          <a:p>
            <a:pPr indent="-301625" lvl="0" marL="457200" rtl="0" algn="l">
              <a:lnSpc>
                <a:spcPct val="90000"/>
              </a:lnSpc>
              <a:spcBef>
                <a:spcPts val="0"/>
              </a:spcBef>
              <a:spcAft>
                <a:spcPts val="0"/>
              </a:spcAft>
              <a:buClr>
                <a:schemeClr val="dk1"/>
              </a:buClr>
              <a:buSzPts val="1150"/>
              <a:buFont typeface="Mada"/>
              <a:buChar char="●"/>
            </a:pPr>
            <a:r>
              <a:rPr lang="ar" sz="1150">
                <a:solidFill>
                  <a:schemeClr val="dk1"/>
                </a:solidFill>
                <a:latin typeface="Mada"/>
                <a:ea typeface="Mada"/>
                <a:cs typeface="Mada"/>
                <a:sym typeface="Mada"/>
              </a:rPr>
              <a:t>Appear to be the primary animal host for MERS-CoV</a:t>
            </a:r>
            <a:endParaRPr sz="1150">
              <a:solidFill>
                <a:schemeClr val="dk1"/>
              </a:solidFill>
              <a:latin typeface="Mada"/>
              <a:ea typeface="Mada"/>
              <a:cs typeface="Mada"/>
              <a:sym typeface="Mada"/>
            </a:endParaRPr>
          </a:p>
          <a:p>
            <a:pPr indent="-301625" lvl="0" marL="457200" rtl="0" algn="l">
              <a:lnSpc>
                <a:spcPct val="90000"/>
              </a:lnSpc>
              <a:spcBef>
                <a:spcPts val="0"/>
              </a:spcBef>
              <a:spcAft>
                <a:spcPts val="0"/>
              </a:spcAft>
              <a:buClr>
                <a:schemeClr val="dk1"/>
              </a:buClr>
              <a:buSzPts val="1150"/>
              <a:buFont typeface="Mada"/>
              <a:buChar char="●"/>
            </a:pPr>
            <a:r>
              <a:rPr lang="ar" sz="1150">
                <a:solidFill>
                  <a:schemeClr val="dk1"/>
                </a:solidFill>
                <a:latin typeface="Mada"/>
                <a:ea typeface="Mada"/>
                <a:cs typeface="Mada"/>
                <a:sym typeface="Mada"/>
              </a:rPr>
              <a:t>Study has shown that 55% of infected patients had direct contact with camels in the  14 days preceding their illness.</a:t>
            </a:r>
            <a:endParaRPr b="1" sz="100">
              <a:solidFill>
                <a:srgbClr val="6AA84F"/>
              </a:solidFill>
              <a:latin typeface="Mada"/>
              <a:ea typeface="Mada"/>
              <a:cs typeface="Mada"/>
              <a:sym typeface="Mada"/>
            </a:endParaRPr>
          </a:p>
        </p:txBody>
      </p:sp>
      <p:sp>
        <p:nvSpPr>
          <p:cNvPr id="715" name="Google Shape;715;p31"/>
          <p:cNvSpPr txBox="1"/>
          <p:nvPr/>
        </p:nvSpPr>
        <p:spPr>
          <a:xfrm>
            <a:off x="71799" y="1484083"/>
            <a:ext cx="2987700" cy="14238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0"/>
              </a:spcBef>
              <a:spcAft>
                <a:spcPts val="0"/>
              </a:spcAft>
              <a:buNone/>
            </a:pPr>
            <a:r>
              <a:rPr b="1" lang="ar" sz="1150">
                <a:solidFill>
                  <a:schemeClr val="dk1"/>
                </a:solidFill>
                <a:latin typeface="Mada"/>
                <a:ea typeface="Mada"/>
                <a:cs typeface="Mada"/>
                <a:sym typeface="Mada"/>
              </a:rPr>
              <a:t>Human-to-human transmission</a:t>
            </a:r>
            <a:r>
              <a:rPr lang="ar" sz="1150">
                <a:solidFill>
                  <a:schemeClr val="dk1"/>
                </a:solidFill>
                <a:latin typeface="Mada"/>
                <a:ea typeface="Mada"/>
                <a:cs typeface="Mada"/>
                <a:sym typeface="Mada"/>
              </a:rPr>
              <a:t>	</a:t>
            </a:r>
            <a:endParaRPr sz="1150">
              <a:solidFill>
                <a:schemeClr val="dk1"/>
              </a:solidFill>
              <a:latin typeface="Mada"/>
              <a:ea typeface="Mada"/>
              <a:cs typeface="Mada"/>
              <a:sym typeface="Mada"/>
            </a:endParaRPr>
          </a:p>
          <a:p>
            <a:pPr indent="-301625" lvl="0" marL="457200" rtl="0" algn="l">
              <a:lnSpc>
                <a:spcPct val="90000"/>
              </a:lnSpc>
              <a:spcBef>
                <a:spcPts val="0"/>
              </a:spcBef>
              <a:spcAft>
                <a:spcPts val="0"/>
              </a:spcAft>
              <a:buClr>
                <a:schemeClr val="dk1"/>
              </a:buClr>
              <a:buSzPts val="1150"/>
              <a:buFont typeface="Mada"/>
              <a:buChar char="●"/>
            </a:pPr>
            <a:r>
              <a:rPr lang="ar" sz="1150">
                <a:solidFill>
                  <a:schemeClr val="dk1"/>
                </a:solidFill>
                <a:latin typeface="Mada"/>
                <a:ea typeface="Mada"/>
                <a:cs typeface="Mada"/>
                <a:sym typeface="Mada"/>
              </a:rPr>
              <a:t>Case clusters in the United Kingdom, Tunisia, and Italy and in healthcare facilities in Saudi Arabia.</a:t>
            </a:r>
            <a:endParaRPr sz="1150">
              <a:solidFill>
                <a:schemeClr val="dk1"/>
              </a:solidFill>
              <a:latin typeface="Mada"/>
              <a:ea typeface="Mada"/>
              <a:cs typeface="Mada"/>
              <a:sym typeface="Mada"/>
            </a:endParaRPr>
          </a:p>
          <a:p>
            <a:pPr indent="-301625" lvl="0" marL="457200" rtl="0" algn="l">
              <a:lnSpc>
                <a:spcPct val="90000"/>
              </a:lnSpc>
              <a:spcBef>
                <a:spcPts val="0"/>
              </a:spcBef>
              <a:spcAft>
                <a:spcPts val="0"/>
              </a:spcAft>
              <a:buClr>
                <a:schemeClr val="dk1"/>
              </a:buClr>
              <a:buSzPts val="1150"/>
              <a:buFont typeface="Mada"/>
              <a:buChar char="●"/>
            </a:pPr>
            <a:r>
              <a:rPr lang="ar" sz="1150">
                <a:solidFill>
                  <a:schemeClr val="dk1"/>
                </a:solidFill>
                <a:latin typeface="Mada"/>
                <a:ea typeface="Mada"/>
                <a:cs typeface="Mada"/>
                <a:sym typeface="Mada"/>
              </a:rPr>
              <a:t>In South Korea, a total of 186 cases were reported as a result of a single imported case.</a:t>
            </a:r>
            <a:endParaRPr sz="1150">
              <a:solidFill>
                <a:schemeClr val="dk1"/>
              </a:solidFill>
              <a:latin typeface="Mada"/>
              <a:ea typeface="Mada"/>
              <a:cs typeface="Mada"/>
              <a:sym typeface="Mada"/>
            </a:endParaRPr>
          </a:p>
        </p:txBody>
      </p:sp>
      <p:sp>
        <p:nvSpPr>
          <p:cNvPr id="716" name="Google Shape;716;p31"/>
          <p:cNvSpPr txBox="1"/>
          <p:nvPr/>
        </p:nvSpPr>
        <p:spPr>
          <a:xfrm>
            <a:off x="250550" y="3063450"/>
            <a:ext cx="6853200" cy="13083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800"/>
              </a:spcBef>
              <a:spcAft>
                <a:spcPts val="0"/>
              </a:spcAft>
              <a:buNone/>
            </a:pPr>
            <a:r>
              <a:t/>
            </a:r>
            <a:endParaRPr b="1" sz="100">
              <a:solidFill>
                <a:srgbClr val="6AA84F"/>
              </a:solidFill>
              <a:latin typeface="Mada"/>
              <a:ea typeface="Mada"/>
              <a:cs typeface="Mada"/>
              <a:sym typeface="Mada"/>
            </a:endParaRPr>
          </a:p>
          <a:p>
            <a:pPr indent="0" lvl="0" marL="0" rtl="0" algn="l">
              <a:lnSpc>
                <a:spcPct val="90000"/>
              </a:lnSpc>
              <a:spcBef>
                <a:spcPts val="800"/>
              </a:spcBef>
              <a:spcAft>
                <a:spcPts val="0"/>
              </a:spcAft>
              <a:buNone/>
            </a:pPr>
            <a:r>
              <a:t/>
            </a:r>
            <a:endParaRPr b="1" sz="100">
              <a:solidFill>
                <a:srgbClr val="6AA84F"/>
              </a:solidFill>
              <a:latin typeface="Mada"/>
              <a:ea typeface="Mada"/>
              <a:cs typeface="Mada"/>
              <a:sym typeface="Mada"/>
            </a:endParaRPr>
          </a:p>
          <a:p>
            <a:pPr indent="-368300" lvl="0" marL="457200" rtl="0" algn="l">
              <a:spcBef>
                <a:spcPts val="0"/>
              </a:spcBef>
              <a:spcAft>
                <a:spcPts val="0"/>
              </a:spcAft>
              <a:buClr>
                <a:schemeClr val="dk1"/>
              </a:buClr>
              <a:buSzPts val="2200"/>
              <a:buFont typeface="Mada"/>
              <a:buChar char="◄"/>
            </a:pPr>
            <a:r>
              <a:rPr b="1" lang="ar" sz="2200">
                <a:solidFill>
                  <a:schemeClr val="dk1"/>
                </a:solidFill>
                <a:highlight>
                  <a:schemeClr val="accent4"/>
                </a:highlight>
                <a:latin typeface="Mada"/>
                <a:ea typeface="Mada"/>
                <a:cs typeface="Mada"/>
                <a:sym typeface="Mada"/>
              </a:rPr>
              <a:t>Case Definition and surveillance guidance</a:t>
            </a:r>
            <a:endParaRPr b="1" sz="2200">
              <a:solidFill>
                <a:schemeClr val="dk1"/>
              </a:solidFill>
              <a:highlight>
                <a:schemeClr val="accent4"/>
              </a:highlight>
              <a:latin typeface="Mada"/>
              <a:ea typeface="Mada"/>
              <a:cs typeface="Mada"/>
              <a:sym typeface="Mada"/>
            </a:endParaRPr>
          </a:p>
          <a:p>
            <a:pPr indent="0" lvl="0" marL="0" rtl="0" algn="l">
              <a:lnSpc>
                <a:spcPct val="90000"/>
              </a:lnSpc>
              <a:spcBef>
                <a:spcPts val="800"/>
              </a:spcBef>
              <a:spcAft>
                <a:spcPts val="0"/>
              </a:spcAft>
              <a:buNone/>
            </a:pPr>
            <a:r>
              <a:rPr b="1" lang="ar" sz="1150">
                <a:solidFill>
                  <a:schemeClr val="dk1"/>
                </a:solidFill>
                <a:latin typeface="Mada"/>
                <a:ea typeface="Mada"/>
                <a:cs typeface="Mada"/>
                <a:sym typeface="Mada"/>
              </a:rPr>
              <a:t>Suspect case (patients who should be tested for MERS-CoV) -any of the following-:</a:t>
            </a:r>
            <a:endParaRPr sz="1100">
              <a:solidFill>
                <a:schemeClr val="dk1"/>
              </a:solidFill>
              <a:latin typeface="Mada"/>
              <a:ea typeface="Mada"/>
              <a:cs typeface="Mada"/>
              <a:sym typeface="Mada"/>
            </a:endParaRPr>
          </a:p>
          <a:p>
            <a:pPr indent="0" lvl="0" marL="457200" rtl="0" algn="l">
              <a:spcBef>
                <a:spcPts val="0"/>
              </a:spcBef>
              <a:spcAft>
                <a:spcPts val="0"/>
              </a:spcAft>
              <a:buNone/>
            </a:pPr>
            <a:r>
              <a:t/>
            </a:r>
            <a:endParaRPr sz="300">
              <a:solidFill>
                <a:schemeClr val="dk1"/>
              </a:solidFill>
              <a:highlight>
                <a:srgbClr val="D0E0E3"/>
              </a:highlight>
              <a:latin typeface="Mada"/>
              <a:ea typeface="Mada"/>
              <a:cs typeface="Mada"/>
              <a:sym typeface="Mada"/>
            </a:endParaRPr>
          </a:p>
          <a:p>
            <a:pPr indent="0" lvl="0" marL="0" rtl="0" algn="l">
              <a:lnSpc>
                <a:spcPct val="90000"/>
              </a:lnSpc>
              <a:spcBef>
                <a:spcPts val="800"/>
              </a:spcBef>
              <a:spcAft>
                <a:spcPts val="0"/>
              </a:spcAft>
              <a:buNone/>
            </a:pPr>
            <a:r>
              <a:t/>
            </a:r>
            <a:endParaRPr sz="1200">
              <a:solidFill>
                <a:schemeClr val="dk1"/>
              </a:solidFill>
              <a:latin typeface="Mada"/>
              <a:ea typeface="Mada"/>
              <a:cs typeface="Mada"/>
              <a:sym typeface="Mada"/>
            </a:endParaRPr>
          </a:p>
        </p:txBody>
      </p:sp>
      <p:pic>
        <p:nvPicPr>
          <p:cNvPr id="717" name="Google Shape;717;p31"/>
          <p:cNvPicPr preferRelativeResize="0"/>
          <p:nvPr/>
        </p:nvPicPr>
        <p:blipFill>
          <a:blip r:embed="rId3">
            <a:alphaModFix/>
          </a:blip>
          <a:stretch>
            <a:fillRect/>
          </a:stretch>
        </p:blipFill>
        <p:spPr>
          <a:xfrm>
            <a:off x="5690875" y="8000538"/>
            <a:ext cx="1712100" cy="1308300"/>
          </a:xfrm>
          <a:prstGeom prst="rect">
            <a:avLst/>
          </a:prstGeom>
          <a:noFill/>
          <a:ln cap="flat" cmpd="sng" w="19050">
            <a:solidFill>
              <a:srgbClr val="999999"/>
            </a:solidFill>
            <a:prstDash val="solid"/>
            <a:round/>
            <a:headEnd len="sm" w="sm" type="none"/>
            <a:tailEnd len="sm" w="sm" type="none"/>
          </a:ln>
        </p:spPr>
      </p:pic>
      <p:sp>
        <p:nvSpPr>
          <p:cNvPr id="718" name="Google Shape;718;p31"/>
          <p:cNvSpPr txBox="1"/>
          <p:nvPr/>
        </p:nvSpPr>
        <p:spPr>
          <a:xfrm>
            <a:off x="219250" y="6776796"/>
            <a:ext cx="7046400" cy="6864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Clr>
                <a:srgbClr val="000000"/>
              </a:buClr>
              <a:buSzPts val="2200"/>
              <a:buFont typeface="Mada"/>
              <a:buChar char="◄"/>
            </a:pPr>
            <a:r>
              <a:rPr b="1" lang="ar" sz="2200">
                <a:highlight>
                  <a:schemeClr val="accent4"/>
                </a:highlight>
                <a:latin typeface="Mada"/>
                <a:ea typeface="Mada"/>
                <a:cs typeface="Mada"/>
                <a:sym typeface="Mada"/>
              </a:rPr>
              <a:t>Clinical features</a:t>
            </a:r>
            <a:endParaRPr b="1" sz="2200">
              <a:highlight>
                <a:schemeClr val="accent4"/>
              </a:highlight>
              <a:latin typeface="Mada"/>
              <a:ea typeface="Mada"/>
              <a:cs typeface="Mada"/>
              <a:sym typeface="Mada"/>
            </a:endParaRPr>
          </a:p>
          <a:p>
            <a:pPr indent="0" lvl="0" marL="0" rtl="0" algn="l">
              <a:spcBef>
                <a:spcPts val="0"/>
              </a:spcBef>
              <a:spcAft>
                <a:spcPts val="0"/>
              </a:spcAft>
              <a:buNone/>
            </a:pPr>
            <a:r>
              <a:t/>
            </a:r>
            <a:endParaRPr sz="400">
              <a:solidFill>
                <a:srgbClr val="6AA84F"/>
              </a:solidFill>
              <a:highlight>
                <a:schemeClr val="accent4"/>
              </a:highlight>
              <a:latin typeface="Mada"/>
              <a:ea typeface="Mada"/>
              <a:cs typeface="Mada"/>
              <a:sym typeface="Mada"/>
            </a:endParaRPr>
          </a:p>
          <a:p>
            <a:pPr indent="-304800" lvl="0" marL="457200" rtl="0" algn="l">
              <a:lnSpc>
                <a:spcPct val="115000"/>
              </a:lnSpc>
              <a:spcBef>
                <a:spcPts val="0"/>
              </a:spcBef>
              <a:spcAft>
                <a:spcPts val="0"/>
              </a:spcAft>
              <a:buClr>
                <a:srgbClr val="6AA84F"/>
              </a:buClr>
              <a:buSzPts val="1200"/>
              <a:buFont typeface="Mada"/>
              <a:buChar char="●"/>
            </a:pPr>
            <a:r>
              <a:rPr lang="ar" sz="1200">
                <a:solidFill>
                  <a:srgbClr val="6AA84F"/>
                </a:solidFill>
                <a:latin typeface="Mada"/>
                <a:ea typeface="Mada"/>
                <a:cs typeface="Mada"/>
                <a:sym typeface="Mada"/>
              </a:rPr>
              <a:t>Like any other infection the symptoms are nonspecific but you should remember that the majority of patients are febrile.</a:t>
            </a:r>
            <a:endParaRPr sz="1200">
              <a:solidFill>
                <a:srgbClr val="6AA84F"/>
              </a:solidFill>
              <a:latin typeface="Mada"/>
              <a:ea typeface="Mada"/>
              <a:cs typeface="Mada"/>
              <a:sym typeface="Mada"/>
            </a:endParaRPr>
          </a:p>
          <a:p>
            <a:pPr indent="-304800" lvl="0" marL="457200" rtl="0" algn="l">
              <a:lnSpc>
                <a:spcPct val="115000"/>
              </a:lnSpc>
              <a:spcBef>
                <a:spcPts val="0"/>
              </a:spcBef>
              <a:spcAft>
                <a:spcPts val="0"/>
              </a:spcAft>
              <a:buClr>
                <a:srgbClr val="6AA84F"/>
              </a:buClr>
              <a:buSzPts val="1200"/>
              <a:buFont typeface="Mada"/>
              <a:buChar char="●"/>
            </a:pPr>
            <a:r>
              <a:rPr b="1" lang="ar" sz="1200">
                <a:latin typeface="Mada"/>
                <a:ea typeface="Mada"/>
                <a:cs typeface="Mada"/>
                <a:sym typeface="Mada"/>
              </a:rPr>
              <a:t>The median incubation period was</a:t>
            </a:r>
            <a:r>
              <a:rPr b="1" lang="ar" sz="1200">
                <a:solidFill>
                  <a:srgbClr val="CC0000"/>
                </a:solidFill>
                <a:latin typeface="Mada"/>
                <a:ea typeface="Mada"/>
                <a:cs typeface="Mada"/>
                <a:sym typeface="Mada"/>
              </a:rPr>
              <a:t> 5 days</a:t>
            </a:r>
            <a:r>
              <a:rPr b="1" lang="ar" sz="1200">
                <a:latin typeface="Mada"/>
                <a:ea typeface="Mada"/>
                <a:cs typeface="Mada"/>
                <a:sym typeface="Mada"/>
              </a:rPr>
              <a:t>, symptoms included: </a:t>
            </a:r>
            <a:endParaRPr b="1" sz="1200">
              <a:solidFill>
                <a:schemeClr val="dk1"/>
              </a:solidFill>
              <a:latin typeface="Mada"/>
              <a:ea typeface="Mada"/>
              <a:cs typeface="Mada"/>
              <a:sym typeface="Mada"/>
            </a:endParaRPr>
          </a:p>
        </p:txBody>
      </p:sp>
      <p:cxnSp>
        <p:nvCxnSpPr>
          <p:cNvPr id="719" name="Google Shape;719;p31"/>
          <p:cNvCxnSpPr/>
          <p:nvPr/>
        </p:nvCxnSpPr>
        <p:spPr>
          <a:xfrm>
            <a:off x="187185" y="4378566"/>
            <a:ext cx="6975600" cy="0"/>
          </a:xfrm>
          <a:prstGeom prst="straightConnector1">
            <a:avLst/>
          </a:prstGeom>
          <a:noFill/>
          <a:ln cap="flat" cmpd="sng" w="25400">
            <a:solidFill>
              <a:srgbClr val="576868"/>
            </a:solidFill>
            <a:prstDash val="dot"/>
            <a:round/>
            <a:headEnd len="med" w="med" type="oval"/>
            <a:tailEnd len="med" w="med" type="oval"/>
          </a:ln>
        </p:spPr>
      </p:cxnSp>
      <p:grpSp>
        <p:nvGrpSpPr>
          <p:cNvPr id="720" name="Google Shape;720;p31"/>
          <p:cNvGrpSpPr/>
          <p:nvPr/>
        </p:nvGrpSpPr>
        <p:grpSpPr>
          <a:xfrm>
            <a:off x="766027" y="4035005"/>
            <a:ext cx="866052" cy="647777"/>
            <a:chOff x="1835696" y="2517293"/>
            <a:chExt cx="792000" cy="792000"/>
          </a:xfrm>
        </p:grpSpPr>
        <p:sp>
          <p:nvSpPr>
            <p:cNvPr id="721" name="Google Shape;721;p31"/>
            <p:cNvSpPr/>
            <p:nvPr/>
          </p:nvSpPr>
          <p:spPr>
            <a:xfrm>
              <a:off x="1835696" y="2517293"/>
              <a:ext cx="792000" cy="792000"/>
            </a:xfrm>
            <a:prstGeom prst="diamond">
              <a:avLst/>
            </a:prstGeom>
            <a:solidFill>
              <a:srgbClr val="674EA7"/>
            </a:solidFill>
            <a:ln cap="flat" cmpd="sng" w="38100">
              <a:solidFill>
                <a:schemeClr val="accen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sp>
          <p:nvSpPr>
            <p:cNvPr id="722" name="Google Shape;722;p31"/>
            <p:cNvSpPr/>
            <p:nvPr/>
          </p:nvSpPr>
          <p:spPr>
            <a:xfrm>
              <a:off x="1901658" y="2583255"/>
              <a:ext cx="660300" cy="660300"/>
            </a:xfrm>
            <a:prstGeom prst="diamond">
              <a:avLst/>
            </a:prstGeom>
            <a:solidFill>
              <a:srgbClr val="674EA7"/>
            </a:solidFill>
            <a:ln cap="flat" cmpd="sng" w="9525">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grpSp>
      <p:grpSp>
        <p:nvGrpSpPr>
          <p:cNvPr id="723" name="Google Shape;723;p31"/>
          <p:cNvGrpSpPr/>
          <p:nvPr/>
        </p:nvGrpSpPr>
        <p:grpSpPr>
          <a:xfrm>
            <a:off x="2413815" y="4035005"/>
            <a:ext cx="866052" cy="647777"/>
            <a:chOff x="1835696" y="2517293"/>
            <a:chExt cx="792000" cy="792000"/>
          </a:xfrm>
        </p:grpSpPr>
        <p:sp>
          <p:nvSpPr>
            <p:cNvPr id="724" name="Google Shape;724;p31"/>
            <p:cNvSpPr/>
            <p:nvPr/>
          </p:nvSpPr>
          <p:spPr>
            <a:xfrm>
              <a:off x="1835696" y="2517293"/>
              <a:ext cx="792000" cy="792000"/>
            </a:xfrm>
            <a:prstGeom prst="diamond">
              <a:avLst/>
            </a:prstGeom>
            <a:solidFill>
              <a:srgbClr val="8E7CC3"/>
            </a:solidFill>
            <a:ln cap="flat" cmpd="sng" w="38100">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sp>
          <p:nvSpPr>
            <p:cNvPr id="725" name="Google Shape;725;p31"/>
            <p:cNvSpPr/>
            <p:nvPr/>
          </p:nvSpPr>
          <p:spPr>
            <a:xfrm>
              <a:off x="1901658" y="2583255"/>
              <a:ext cx="660300" cy="660300"/>
            </a:xfrm>
            <a:prstGeom prst="diamond">
              <a:avLst/>
            </a:prstGeom>
            <a:solidFill>
              <a:srgbClr val="8E7CC3"/>
            </a:solidFill>
            <a:ln cap="flat" cmpd="sng" w="9525">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grpSp>
      <p:grpSp>
        <p:nvGrpSpPr>
          <p:cNvPr id="726" name="Google Shape;726;p31"/>
          <p:cNvGrpSpPr/>
          <p:nvPr/>
        </p:nvGrpSpPr>
        <p:grpSpPr>
          <a:xfrm>
            <a:off x="5720944" y="4034983"/>
            <a:ext cx="866052" cy="647777"/>
            <a:chOff x="5680238" y="2133281"/>
            <a:chExt cx="792000" cy="792000"/>
          </a:xfrm>
        </p:grpSpPr>
        <p:sp>
          <p:nvSpPr>
            <p:cNvPr id="727" name="Google Shape;727;p31"/>
            <p:cNvSpPr/>
            <p:nvPr/>
          </p:nvSpPr>
          <p:spPr>
            <a:xfrm>
              <a:off x="5680238" y="2133281"/>
              <a:ext cx="792000" cy="792000"/>
            </a:xfrm>
            <a:prstGeom prst="diamond">
              <a:avLst/>
            </a:prstGeom>
            <a:solidFill>
              <a:srgbClr val="D9D2E9"/>
            </a:solidFill>
            <a:ln cap="flat" cmpd="sng" w="38100">
              <a:solidFill>
                <a:schemeClr val="accent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sp>
          <p:nvSpPr>
            <p:cNvPr id="728" name="Google Shape;728;p31"/>
            <p:cNvSpPr/>
            <p:nvPr/>
          </p:nvSpPr>
          <p:spPr>
            <a:xfrm>
              <a:off x="5746200" y="2199243"/>
              <a:ext cx="660300" cy="660300"/>
            </a:xfrm>
            <a:prstGeom prst="diamond">
              <a:avLst/>
            </a:prstGeom>
            <a:solidFill>
              <a:srgbClr val="D9D2E9"/>
            </a:solidFill>
            <a:ln cap="flat" cmpd="sng" w="9525">
              <a:solidFill>
                <a:srgbClr val="FFFFF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grpSp>
      <p:sp>
        <p:nvSpPr>
          <p:cNvPr id="729" name="Google Shape;729;p31"/>
          <p:cNvSpPr txBox="1"/>
          <p:nvPr/>
        </p:nvSpPr>
        <p:spPr>
          <a:xfrm>
            <a:off x="354932" y="4728947"/>
            <a:ext cx="1712100" cy="9819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ar" sz="1200">
                <a:latin typeface="Mada"/>
                <a:ea typeface="Mada"/>
                <a:cs typeface="Mada"/>
                <a:sym typeface="Mada"/>
              </a:rPr>
              <a:t>A person with fever and community-acquired pneumonia or acute respiratory distress syndrome based on clinical or radiological evidence. </a:t>
            </a:r>
            <a:endParaRPr sz="1200">
              <a:latin typeface="Mada"/>
              <a:ea typeface="Mada"/>
              <a:cs typeface="Mada"/>
              <a:sym typeface="Mada"/>
            </a:endParaRPr>
          </a:p>
        </p:txBody>
      </p:sp>
      <p:sp>
        <p:nvSpPr>
          <p:cNvPr id="730" name="Google Shape;730;p31"/>
          <p:cNvSpPr txBox="1"/>
          <p:nvPr/>
        </p:nvSpPr>
        <p:spPr>
          <a:xfrm>
            <a:off x="2072208" y="4728947"/>
            <a:ext cx="1712100" cy="9819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ar" sz="1200">
                <a:latin typeface="Mada"/>
                <a:ea typeface="Mada"/>
                <a:cs typeface="Mada"/>
                <a:sym typeface="Mada"/>
              </a:rPr>
              <a:t>A hospitalized patient with healthcare associated pneumonia based on clinical and radiological evidence.</a:t>
            </a:r>
            <a:endParaRPr sz="1200">
              <a:latin typeface="Mada"/>
              <a:ea typeface="Mada"/>
              <a:cs typeface="Mada"/>
              <a:sym typeface="Mada"/>
            </a:endParaRPr>
          </a:p>
        </p:txBody>
      </p:sp>
      <p:sp>
        <p:nvSpPr>
          <p:cNvPr id="731" name="Google Shape;731;p31"/>
          <p:cNvSpPr txBox="1"/>
          <p:nvPr/>
        </p:nvSpPr>
        <p:spPr>
          <a:xfrm>
            <a:off x="3789475" y="4728954"/>
            <a:ext cx="1712100" cy="20721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SzPts val="1100"/>
              <a:buNone/>
            </a:pPr>
            <a:r>
              <a:rPr lang="ar" sz="1200">
                <a:latin typeface="Mada"/>
                <a:ea typeface="Mada"/>
                <a:cs typeface="Mada"/>
                <a:sym typeface="Mada"/>
              </a:rPr>
              <a:t>A person with 1) acute febrile (&gt;38oC) illness, </a:t>
            </a:r>
            <a:r>
              <a:rPr b="1" lang="ar" sz="1200">
                <a:latin typeface="Mada"/>
                <a:ea typeface="Mada"/>
                <a:cs typeface="Mada"/>
                <a:sym typeface="Mada"/>
              </a:rPr>
              <a:t>AND </a:t>
            </a:r>
            <a:r>
              <a:rPr lang="ar" sz="1200">
                <a:latin typeface="Mada"/>
                <a:ea typeface="Mada"/>
                <a:cs typeface="Mada"/>
                <a:sym typeface="Mada"/>
              </a:rPr>
              <a:t>2) body aches, headache diarrhea or </a:t>
            </a:r>
            <a:r>
              <a:rPr lang="ar" sz="1200">
                <a:latin typeface="Mada"/>
                <a:ea typeface="Mada"/>
                <a:cs typeface="Mada"/>
                <a:sym typeface="Mada"/>
              </a:rPr>
              <a:t>nausea</a:t>
            </a:r>
            <a:r>
              <a:rPr lang="ar" sz="1200">
                <a:latin typeface="Mada"/>
                <a:ea typeface="Mada"/>
                <a:cs typeface="Mada"/>
                <a:sym typeface="Mada"/>
              </a:rPr>
              <a:t>/vomiting, with or without respiratory symptoms, </a:t>
            </a:r>
            <a:r>
              <a:rPr b="1" lang="ar" sz="1200">
                <a:latin typeface="Mada"/>
                <a:ea typeface="Mada"/>
                <a:cs typeface="Mada"/>
                <a:sym typeface="Mada"/>
              </a:rPr>
              <a:t>AND</a:t>
            </a:r>
            <a:r>
              <a:rPr lang="ar" sz="1200">
                <a:latin typeface="Mada"/>
                <a:ea typeface="Mada"/>
                <a:cs typeface="Mada"/>
                <a:sym typeface="Mada"/>
              </a:rPr>
              <a:t> 3) unexplained leucopenia (WBC&lt;3.5x109/</a:t>
            </a:r>
            <a:r>
              <a:rPr lang="ar" sz="1200">
                <a:latin typeface="Mada"/>
                <a:ea typeface="Mada"/>
                <a:cs typeface="Mada"/>
                <a:sym typeface="Mada"/>
              </a:rPr>
              <a:t>L</a:t>
            </a:r>
            <a:r>
              <a:rPr lang="ar" sz="1200">
                <a:latin typeface="Mada"/>
                <a:ea typeface="Mada"/>
                <a:cs typeface="Mada"/>
                <a:sym typeface="Mada"/>
              </a:rPr>
              <a:t>) and thrombocytopenia (platelets &lt;150x109/L)</a:t>
            </a:r>
            <a:endParaRPr sz="1200">
              <a:latin typeface="Mada"/>
              <a:ea typeface="Mada"/>
              <a:cs typeface="Mada"/>
              <a:sym typeface="Mada"/>
            </a:endParaRPr>
          </a:p>
        </p:txBody>
      </p:sp>
      <p:sp>
        <p:nvSpPr>
          <p:cNvPr id="732" name="Google Shape;732;p31"/>
          <p:cNvSpPr txBox="1"/>
          <p:nvPr/>
        </p:nvSpPr>
        <p:spPr>
          <a:xfrm>
            <a:off x="5506762" y="4728947"/>
            <a:ext cx="1712100" cy="9819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ar" sz="1200">
                <a:latin typeface="Mada"/>
                <a:ea typeface="Mada"/>
                <a:cs typeface="Mada"/>
                <a:sym typeface="Mada"/>
              </a:rPr>
              <a:t> A person (including healthcare workers) who had protected or unprotected exposure to a confirmed or probable case of MERS-CoV infection and who present with upper or lower respiratory illness within 2 weeks after exposure. </a:t>
            </a:r>
            <a:endParaRPr sz="1200">
              <a:latin typeface="Mada"/>
              <a:ea typeface="Mada"/>
              <a:cs typeface="Mada"/>
              <a:sym typeface="Mada"/>
            </a:endParaRPr>
          </a:p>
        </p:txBody>
      </p:sp>
      <p:grpSp>
        <p:nvGrpSpPr>
          <p:cNvPr id="733" name="Google Shape;733;p31"/>
          <p:cNvGrpSpPr/>
          <p:nvPr/>
        </p:nvGrpSpPr>
        <p:grpSpPr>
          <a:xfrm>
            <a:off x="4067388" y="4034983"/>
            <a:ext cx="866052" cy="647777"/>
            <a:chOff x="4168070" y="2133281"/>
            <a:chExt cx="792000" cy="792000"/>
          </a:xfrm>
        </p:grpSpPr>
        <p:sp>
          <p:nvSpPr>
            <p:cNvPr id="734" name="Google Shape;734;p31"/>
            <p:cNvSpPr/>
            <p:nvPr/>
          </p:nvSpPr>
          <p:spPr>
            <a:xfrm>
              <a:off x="4168070" y="2133281"/>
              <a:ext cx="792000" cy="792000"/>
            </a:xfrm>
            <a:prstGeom prst="diamond">
              <a:avLst/>
            </a:prstGeom>
            <a:solidFill>
              <a:srgbClr val="B4A7D6"/>
            </a:solidFill>
            <a:ln cap="flat" cmpd="sng" w="38100">
              <a:solidFill>
                <a:schemeClr val="accent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sp>
          <p:nvSpPr>
            <p:cNvPr id="735" name="Google Shape;735;p31"/>
            <p:cNvSpPr/>
            <p:nvPr/>
          </p:nvSpPr>
          <p:spPr>
            <a:xfrm>
              <a:off x="4234032" y="2199243"/>
              <a:ext cx="660300" cy="660300"/>
            </a:xfrm>
            <a:prstGeom prst="diamond">
              <a:avLst/>
            </a:prstGeom>
            <a:solidFill>
              <a:srgbClr val="B4A7D6"/>
            </a:solidFill>
            <a:ln cap="flat" cmpd="sng" w="9525">
              <a:solidFill>
                <a:srgbClr val="FFFFF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grpSp>
      <p:graphicFrame>
        <p:nvGraphicFramePr>
          <p:cNvPr id="736" name="Google Shape;736;p31"/>
          <p:cNvGraphicFramePr/>
          <p:nvPr/>
        </p:nvGraphicFramePr>
        <p:xfrm>
          <a:off x="157025" y="7984175"/>
          <a:ext cx="3000000" cy="3000000"/>
        </p:xfrm>
        <a:graphic>
          <a:graphicData uri="http://schemas.openxmlformats.org/drawingml/2006/table">
            <a:tbl>
              <a:tblPr>
                <a:noFill/>
                <a:tableStyleId>{60ABF50E-62AB-450F-9392-1785013A57F9}</a:tableStyleId>
              </a:tblPr>
              <a:tblGrid>
                <a:gridCol w="382850"/>
                <a:gridCol w="1414400"/>
                <a:gridCol w="429475"/>
                <a:gridCol w="1367775"/>
                <a:gridCol w="382850"/>
                <a:gridCol w="1414400"/>
              </a:tblGrid>
              <a:tr h="381000">
                <a:tc>
                  <a:txBody>
                    <a:bodyPr/>
                    <a:lstStyle/>
                    <a:p>
                      <a:pPr indent="0" lvl="0" marL="0" rtl="0" algn="ctr">
                        <a:spcBef>
                          <a:spcPts val="0"/>
                        </a:spcBef>
                        <a:spcAft>
                          <a:spcPts val="0"/>
                        </a:spcAft>
                        <a:buNone/>
                      </a:pPr>
                      <a:r>
                        <a:rPr b="1" lang="ar">
                          <a:solidFill>
                            <a:srgbClr val="FFFFFF"/>
                          </a:solidFill>
                          <a:latin typeface="Mada"/>
                          <a:ea typeface="Mada"/>
                          <a:cs typeface="Mada"/>
                          <a:sym typeface="Mada"/>
                        </a:rPr>
                        <a:t>1</a:t>
                      </a:r>
                      <a:endParaRPr b="1">
                        <a:solidFill>
                          <a:srgbClr val="FFFFFF"/>
                        </a:solidFill>
                        <a:latin typeface="Mada"/>
                        <a:ea typeface="Mada"/>
                        <a:cs typeface="Mada"/>
                        <a:sym typeface="Mada"/>
                      </a:endParaRPr>
                    </a:p>
                  </a:txBody>
                  <a:tcPr marT="91425" marB="91425" marR="91425" marL="91425" anchor="ctr">
                    <a:lnL cap="flat" cmpd="sng" w="19050">
                      <a:solidFill>
                        <a:schemeClr val="accent3"/>
                      </a:solidFill>
                      <a:prstDash val="solid"/>
                      <a:round/>
                      <a:headEnd len="sm" w="sm" type="none"/>
                      <a:tailEnd len="sm" w="sm" type="none"/>
                    </a:lnL>
                    <a:lnR cap="flat" cmpd="sng" w="19050">
                      <a:solidFill>
                        <a:schemeClr val="accent3"/>
                      </a:solidFill>
                      <a:prstDash val="solid"/>
                      <a:round/>
                      <a:headEnd len="sm" w="sm" type="none"/>
                      <a:tailEnd len="sm" w="sm" type="none"/>
                    </a:lnR>
                    <a:lnT cap="flat" cmpd="sng" w="19050">
                      <a:solidFill>
                        <a:schemeClr val="accent3"/>
                      </a:solidFill>
                      <a:prstDash val="solid"/>
                      <a:round/>
                      <a:headEnd len="sm" w="sm" type="none"/>
                      <a:tailEnd len="sm" w="sm" type="none"/>
                    </a:lnT>
                    <a:lnB cap="flat" cmpd="sng" w="19050">
                      <a:solidFill>
                        <a:schemeClr val="accent3"/>
                      </a:solidFill>
                      <a:prstDash val="solid"/>
                      <a:round/>
                      <a:headEnd len="sm" w="sm" type="none"/>
                      <a:tailEnd len="sm" w="sm" type="none"/>
                    </a:lnB>
                    <a:solidFill>
                      <a:schemeClr val="accent1"/>
                    </a:solidFill>
                  </a:tcPr>
                </a:tc>
                <a:tc>
                  <a:txBody>
                    <a:bodyPr/>
                    <a:lstStyle/>
                    <a:p>
                      <a:pPr indent="0" lvl="0" marL="0" rtl="0" algn="ctr">
                        <a:spcBef>
                          <a:spcPts val="0"/>
                        </a:spcBef>
                        <a:spcAft>
                          <a:spcPts val="0"/>
                        </a:spcAft>
                        <a:buNone/>
                      </a:pPr>
                      <a:r>
                        <a:rPr lang="ar" sz="1200">
                          <a:latin typeface="Mada"/>
                          <a:ea typeface="Mada"/>
                          <a:cs typeface="Mada"/>
                          <a:sym typeface="Mada"/>
                        </a:rPr>
                        <a:t> asymptomatic infection</a:t>
                      </a:r>
                      <a:endParaRPr sz="1200">
                        <a:latin typeface="Mada"/>
                        <a:ea typeface="Mada"/>
                        <a:cs typeface="Mada"/>
                        <a:sym typeface="Mada"/>
                      </a:endParaRPr>
                    </a:p>
                  </a:txBody>
                  <a:tcPr marT="91425" marB="91425" marR="91425" marL="91425" anchor="ctr">
                    <a:lnL cap="flat" cmpd="sng" w="19050">
                      <a:solidFill>
                        <a:schemeClr val="accent3"/>
                      </a:solidFill>
                      <a:prstDash val="solid"/>
                      <a:round/>
                      <a:headEnd len="sm" w="sm" type="none"/>
                      <a:tailEnd len="sm" w="sm" type="none"/>
                    </a:lnL>
                    <a:lnR cap="flat" cmpd="sng" w="19050">
                      <a:solidFill>
                        <a:schemeClr val="accent3"/>
                      </a:solidFill>
                      <a:prstDash val="solid"/>
                      <a:round/>
                      <a:headEnd len="sm" w="sm" type="none"/>
                      <a:tailEnd len="sm" w="sm" type="none"/>
                    </a:lnR>
                    <a:lnT cap="flat" cmpd="sng" w="19050">
                      <a:solidFill>
                        <a:schemeClr val="accent3"/>
                      </a:solidFill>
                      <a:prstDash val="solid"/>
                      <a:round/>
                      <a:headEnd len="sm" w="sm" type="none"/>
                      <a:tailEnd len="sm" w="sm" type="none"/>
                    </a:lnT>
                    <a:lnB cap="flat" cmpd="sng" w="19050">
                      <a:solidFill>
                        <a:schemeClr val="accent3"/>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b="1" lang="ar">
                          <a:solidFill>
                            <a:srgbClr val="FFFFFF"/>
                          </a:solidFill>
                          <a:latin typeface="Mada"/>
                          <a:ea typeface="Mada"/>
                          <a:cs typeface="Mada"/>
                          <a:sym typeface="Mada"/>
                        </a:rPr>
                        <a:t>2</a:t>
                      </a:r>
                      <a:endParaRPr b="1">
                        <a:solidFill>
                          <a:srgbClr val="FFFFFF"/>
                        </a:solidFill>
                        <a:latin typeface="Mada"/>
                        <a:ea typeface="Mada"/>
                        <a:cs typeface="Mada"/>
                        <a:sym typeface="Mada"/>
                      </a:endParaRPr>
                    </a:p>
                  </a:txBody>
                  <a:tcPr marT="91425" marB="91425" marR="91425" marL="91425" anchor="ctr">
                    <a:lnL cap="flat" cmpd="sng" w="19050">
                      <a:solidFill>
                        <a:schemeClr val="accent3"/>
                      </a:solidFill>
                      <a:prstDash val="solid"/>
                      <a:round/>
                      <a:headEnd len="sm" w="sm" type="none"/>
                      <a:tailEnd len="sm" w="sm" type="none"/>
                    </a:lnL>
                    <a:lnR cap="flat" cmpd="sng" w="19050">
                      <a:solidFill>
                        <a:schemeClr val="accent3"/>
                      </a:solidFill>
                      <a:prstDash val="solid"/>
                      <a:round/>
                      <a:headEnd len="sm" w="sm" type="none"/>
                      <a:tailEnd len="sm" w="sm" type="none"/>
                    </a:lnR>
                    <a:lnT cap="flat" cmpd="sng" w="19050">
                      <a:solidFill>
                        <a:schemeClr val="accent3"/>
                      </a:solidFill>
                      <a:prstDash val="solid"/>
                      <a:round/>
                      <a:headEnd len="sm" w="sm" type="none"/>
                      <a:tailEnd len="sm" w="sm" type="none"/>
                    </a:lnT>
                    <a:lnB cap="flat" cmpd="sng" w="19050">
                      <a:solidFill>
                        <a:schemeClr val="accent3"/>
                      </a:solidFill>
                      <a:prstDash val="solid"/>
                      <a:round/>
                      <a:headEnd len="sm" w="sm" type="none"/>
                      <a:tailEnd len="sm" w="sm" type="none"/>
                    </a:lnB>
                    <a:solidFill>
                      <a:schemeClr val="accent1"/>
                    </a:solidFill>
                  </a:tcPr>
                </a:tc>
                <a:tc>
                  <a:txBody>
                    <a:bodyPr/>
                    <a:lstStyle/>
                    <a:p>
                      <a:pPr indent="0" lvl="0" marL="0" rtl="0" algn="ctr">
                        <a:spcBef>
                          <a:spcPts val="0"/>
                        </a:spcBef>
                        <a:spcAft>
                          <a:spcPts val="0"/>
                        </a:spcAft>
                        <a:buNone/>
                      </a:pPr>
                      <a:r>
                        <a:rPr lang="ar" sz="1200">
                          <a:latin typeface="Mada"/>
                          <a:ea typeface="Mada"/>
                          <a:cs typeface="Mada"/>
                          <a:sym typeface="Mada"/>
                        </a:rPr>
                        <a:t> Fever (&gt;38°C) 98%</a:t>
                      </a:r>
                      <a:endParaRPr sz="1200">
                        <a:latin typeface="Mada"/>
                        <a:ea typeface="Mada"/>
                        <a:cs typeface="Mada"/>
                        <a:sym typeface="Mada"/>
                      </a:endParaRPr>
                    </a:p>
                  </a:txBody>
                  <a:tcPr marT="91425" marB="91425" marR="91425" marL="91425" anchor="ctr">
                    <a:lnL cap="flat" cmpd="sng" w="19050">
                      <a:solidFill>
                        <a:schemeClr val="accent3"/>
                      </a:solidFill>
                      <a:prstDash val="solid"/>
                      <a:round/>
                      <a:headEnd len="sm" w="sm" type="none"/>
                      <a:tailEnd len="sm" w="sm" type="none"/>
                    </a:lnL>
                    <a:lnR cap="flat" cmpd="sng" w="19050">
                      <a:solidFill>
                        <a:schemeClr val="accent3"/>
                      </a:solidFill>
                      <a:prstDash val="solid"/>
                      <a:round/>
                      <a:headEnd len="sm" w="sm" type="none"/>
                      <a:tailEnd len="sm" w="sm" type="none"/>
                    </a:lnR>
                    <a:lnT cap="flat" cmpd="sng" w="19050">
                      <a:solidFill>
                        <a:schemeClr val="accent3"/>
                      </a:solidFill>
                      <a:prstDash val="solid"/>
                      <a:round/>
                      <a:headEnd len="sm" w="sm" type="none"/>
                      <a:tailEnd len="sm" w="sm" type="none"/>
                    </a:lnT>
                    <a:lnB cap="flat" cmpd="sng" w="19050">
                      <a:solidFill>
                        <a:schemeClr val="accent3"/>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b="1" lang="ar">
                          <a:solidFill>
                            <a:srgbClr val="FFFFFF"/>
                          </a:solidFill>
                          <a:latin typeface="Mada"/>
                          <a:ea typeface="Mada"/>
                          <a:cs typeface="Mada"/>
                          <a:sym typeface="Mada"/>
                        </a:rPr>
                        <a:t>3</a:t>
                      </a:r>
                      <a:endParaRPr b="1">
                        <a:solidFill>
                          <a:srgbClr val="FFFFFF"/>
                        </a:solidFill>
                        <a:latin typeface="Mada"/>
                        <a:ea typeface="Mada"/>
                        <a:cs typeface="Mada"/>
                        <a:sym typeface="Mada"/>
                      </a:endParaRPr>
                    </a:p>
                  </a:txBody>
                  <a:tcPr marT="91425" marB="91425" marR="91425" marL="91425" anchor="ctr">
                    <a:lnL cap="flat" cmpd="sng" w="19050">
                      <a:solidFill>
                        <a:schemeClr val="accent3"/>
                      </a:solidFill>
                      <a:prstDash val="solid"/>
                      <a:round/>
                      <a:headEnd len="sm" w="sm" type="none"/>
                      <a:tailEnd len="sm" w="sm" type="none"/>
                    </a:lnL>
                    <a:lnR cap="flat" cmpd="sng" w="19050">
                      <a:solidFill>
                        <a:schemeClr val="accent3"/>
                      </a:solidFill>
                      <a:prstDash val="solid"/>
                      <a:round/>
                      <a:headEnd len="sm" w="sm" type="none"/>
                      <a:tailEnd len="sm" w="sm" type="none"/>
                    </a:lnR>
                    <a:lnT cap="flat" cmpd="sng" w="19050">
                      <a:solidFill>
                        <a:schemeClr val="accent3"/>
                      </a:solidFill>
                      <a:prstDash val="solid"/>
                      <a:round/>
                      <a:headEnd len="sm" w="sm" type="none"/>
                      <a:tailEnd len="sm" w="sm" type="none"/>
                    </a:lnT>
                    <a:lnB cap="flat" cmpd="sng" w="19050">
                      <a:solidFill>
                        <a:schemeClr val="accent3"/>
                      </a:solidFill>
                      <a:prstDash val="solid"/>
                      <a:round/>
                      <a:headEnd len="sm" w="sm" type="none"/>
                      <a:tailEnd len="sm" w="sm" type="none"/>
                    </a:lnB>
                    <a:solidFill>
                      <a:schemeClr val="accent1"/>
                    </a:solidFill>
                  </a:tcPr>
                </a:tc>
                <a:tc>
                  <a:txBody>
                    <a:bodyPr/>
                    <a:lstStyle/>
                    <a:p>
                      <a:pPr indent="0" lvl="0" marL="0" rtl="0" algn="ctr">
                        <a:spcBef>
                          <a:spcPts val="0"/>
                        </a:spcBef>
                        <a:spcAft>
                          <a:spcPts val="0"/>
                        </a:spcAft>
                        <a:buNone/>
                      </a:pPr>
                      <a:r>
                        <a:rPr lang="ar" sz="1200">
                          <a:latin typeface="Mada"/>
                          <a:ea typeface="Mada"/>
                          <a:cs typeface="Mada"/>
                          <a:sym typeface="Mada"/>
                        </a:rPr>
                        <a:t>Shortness of breath</a:t>
                      </a:r>
                      <a:endParaRPr sz="1200">
                        <a:latin typeface="Mada"/>
                        <a:ea typeface="Mada"/>
                        <a:cs typeface="Mada"/>
                        <a:sym typeface="Mada"/>
                      </a:endParaRPr>
                    </a:p>
                  </a:txBody>
                  <a:tcPr marT="91425" marB="91425" marR="91425" marL="91425" anchor="ctr">
                    <a:lnL cap="flat" cmpd="sng" w="19050">
                      <a:solidFill>
                        <a:schemeClr val="accent3"/>
                      </a:solidFill>
                      <a:prstDash val="solid"/>
                      <a:round/>
                      <a:headEnd len="sm" w="sm" type="none"/>
                      <a:tailEnd len="sm" w="sm" type="none"/>
                    </a:lnL>
                    <a:lnR cap="flat" cmpd="sng" w="19050">
                      <a:solidFill>
                        <a:schemeClr val="accent3"/>
                      </a:solidFill>
                      <a:prstDash val="solid"/>
                      <a:round/>
                      <a:headEnd len="sm" w="sm" type="none"/>
                      <a:tailEnd len="sm" w="sm" type="none"/>
                    </a:lnR>
                    <a:lnT cap="flat" cmpd="sng" w="19050">
                      <a:solidFill>
                        <a:schemeClr val="accent3"/>
                      </a:solidFill>
                      <a:prstDash val="solid"/>
                      <a:round/>
                      <a:headEnd len="sm" w="sm" type="none"/>
                      <a:tailEnd len="sm" w="sm" type="none"/>
                    </a:lnT>
                    <a:lnB cap="flat" cmpd="sng" w="19050">
                      <a:solidFill>
                        <a:schemeClr val="accent3"/>
                      </a:solidFill>
                      <a:prstDash val="solid"/>
                      <a:round/>
                      <a:headEnd len="sm" w="sm" type="none"/>
                      <a:tailEnd len="sm" w="sm" type="none"/>
                    </a:lnB>
                  </a:tcPr>
                </a:tc>
              </a:tr>
              <a:tr h="262850">
                <a:tc>
                  <a:txBody>
                    <a:bodyPr/>
                    <a:lstStyle/>
                    <a:p>
                      <a:pPr indent="0" lvl="0" marL="0" rtl="0" algn="ctr">
                        <a:spcBef>
                          <a:spcPts val="0"/>
                        </a:spcBef>
                        <a:spcAft>
                          <a:spcPts val="0"/>
                        </a:spcAft>
                        <a:buNone/>
                      </a:pPr>
                      <a:r>
                        <a:rPr b="1" lang="ar">
                          <a:solidFill>
                            <a:srgbClr val="FFFFFF"/>
                          </a:solidFill>
                          <a:latin typeface="Mada"/>
                          <a:ea typeface="Mada"/>
                          <a:cs typeface="Mada"/>
                          <a:sym typeface="Mada"/>
                        </a:rPr>
                        <a:t>4</a:t>
                      </a:r>
                      <a:endParaRPr b="1">
                        <a:solidFill>
                          <a:srgbClr val="FFFFFF"/>
                        </a:solidFill>
                        <a:latin typeface="Mada"/>
                        <a:ea typeface="Mada"/>
                        <a:cs typeface="Mada"/>
                        <a:sym typeface="Mada"/>
                      </a:endParaRPr>
                    </a:p>
                  </a:txBody>
                  <a:tcPr marT="91425" marB="91425" marR="91425" marL="91425" anchor="ctr">
                    <a:lnL cap="flat" cmpd="sng" w="19050">
                      <a:solidFill>
                        <a:schemeClr val="accent3"/>
                      </a:solidFill>
                      <a:prstDash val="solid"/>
                      <a:round/>
                      <a:headEnd len="sm" w="sm" type="none"/>
                      <a:tailEnd len="sm" w="sm" type="none"/>
                    </a:lnL>
                    <a:lnR cap="flat" cmpd="sng" w="19050">
                      <a:solidFill>
                        <a:schemeClr val="accent3"/>
                      </a:solidFill>
                      <a:prstDash val="solid"/>
                      <a:round/>
                      <a:headEnd len="sm" w="sm" type="none"/>
                      <a:tailEnd len="sm" w="sm" type="none"/>
                    </a:lnR>
                    <a:lnT cap="flat" cmpd="sng" w="19050">
                      <a:solidFill>
                        <a:schemeClr val="accent3"/>
                      </a:solidFill>
                      <a:prstDash val="solid"/>
                      <a:round/>
                      <a:headEnd len="sm" w="sm" type="none"/>
                      <a:tailEnd len="sm" w="sm" type="none"/>
                    </a:lnT>
                    <a:lnB cap="flat" cmpd="sng" w="19050">
                      <a:solidFill>
                        <a:schemeClr val="accent3"/>
                      </a:solidFill>
                      <a:prstDash val="solid"/>
                      <a:round/>
                      <a:headEnd len="sm" w="sm" type="none"/>
                      <a:tailEnd len="sm" w="sm" type="none"/>
                    </a:lnB>
                    <a:solidFill>
                      <a:schemeClr val="accent1"/>
                    </a:solidFill>
                  </a:tcPr>
                </a:tc>
                <a:tc>
                  <a:txBody>
                    <a:bodyPr/>
                    <a:lstStyle/>
                    <a:p>
                      <a:pPr indent="0" lvl="0" marL="0" rtl="0" algn="ctr">
                        <a:spcBef>
                          <a:spcPts val="0"/>
                        </a:spcBef>
                        <a:spcAft>
                          <a:spcPts val="0"/>
                        </a:spcAft>
                        <a:buNone/>
                      </a:pPr>
                      <a:r>
                        <a:rPr lang="ar" sz="1200">
                          <a:solidFill>
                            <a:schemeClr val="dk1"/>
                          </a:solidFill>
                          <a:latin typeface="Mada"/>
                          <a:ea typeface="Mada"/>
                          <a:cs typeface="Mada"/>
                          <a:sym typeface="Mada"/>
                        </a:rPr>
                        <a:t>Cough – 83%</a:t>
                      </a:r>
                      <a:endParaRPr sz="1200">
                        <a:latin typeface="Mada"/>
                        <a:ea typeface="Mada"/>
                        <a:cs typeface="Mada"/>
                        <a:sym typeface="Mada"/>
                      </a:endParaRPr>
                    </a:p>
                  </a:txBody>
                  <a:tcPr marT="91425" marB="91425" marR="91425" marL="91425" anchor="ctr">
                    <a:lnL cap="flat" cmpd="sng" w="19050">
                      <a:solidFill>
                        <a:schemeClr val="accent3"/>
                      </a:solidFill>
                      <a:prstDash val="solid"/>
                      <a:round/>
                      <a:headEnd len="sm" w="sm" type="none"/>
                      <a:tailEnd len="sm" w="sm" type="none"/>
                    </a:lnL>
                    <a:lnR cap="flat" cmpd="sng" w="19050">
                      <a:solidFill>
                        <a:schemeClr val="accent3"/>
                      </a:solidFill>
                      <a:prstDash val="solid"/>
                      <a:round/>
                      <a:headEnd len="sm" w="sm" type="none"/>
                      <a:tailEnd len="sm" w="sm" type="none"/>
                    </a:lnR>
                    <a:lnT cap="flat" cmpd="sng" w="19050">
                      <a:solidFill>
                        <a:schemeClr val="accent3"/>
                      </a:solidFill>
                      <a:prstDash val="solid"/>
                      <a:round/>
                      <a:headEnd len="sm" w="sm" type="none"/>
                      <a:tailEnd len="sm" w="sm" type="none"/>
                    </a:lnT>
                    <a:lnB cap="flat" cmpd="sng" w="19050">
                      <a:solidFill>
                        <a:schemeClr val="accent3"/>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b="1" lang="ar">
                          <a:solidFill>
                            <a:srgbClr val="FFFFFF"/>
                          </a:solidFill>
                          <a:latin typeface="Mada"/>
                          <a:ea typeface="Mada"/>
                          <a:cs typeface="Mada"/>
                          <a:sym typeface="Mada"/>
                        </a:rPr>
                        <a:t>5</a:t>
                      </a:r>
                      <a:endParaRPr b="1">
                        <a:solidFill>
                          <a:srgbClr val="FFFFFF"/>
                        </a:solidFill>
                        <a:latin typeface="Mada"/>
                        <a:ea typeface="Mada"/>
                        <a:cs typeface="Mada"/>
                        <a:sym typeface="Mada"/>
                      </a:endParaRPr>
                    </a:p>
                  </a:txBody>
                  <a:tcPr marT="91425" marB="91425" marR="91425" marL="91425" anchor="ctr">
                    <a:lnL cap="flat" cmpd="sng" w="19050">
                      <a:solidFill>
                        <a:schemeClr val="accent3"/>
                      </a:solidFill>
                      <a:prstDash val="solid"/>
                      <a:round/>
                      <a:headEnd len="sm" w="sm" type="none"/>
                      <a:tailEnd len="sm" w="sm" type="none"/>
                    </a:lnL>
                    <a:lnR cap="flat" cmpd="sng" w="19050">
                      <a:solidFill>
                        <a:schemeClr val="accent3"/>
                      </a:solidFill>
                      <a:prstDash val="solid"/>
                      <a:round/>
                      <a:headEnd len="sm" w="sm" type="none"/>
                      <a:tailEnd len="sm" w="sm" type="none"/>
                    </a:lnR>
                    <a:lnT cap="flat" cmpd="sng" w="19050">
                      <a:solidFill>
                        <a:schemeClr val="accent3"/>
                      </a:solidFill>
                      <a:prstDash val="solid"/>
                      <a:round/>
                      <a:headEnd len="sm" w="sm" type="none"/>
                      <a:tailEnd len="sm" w="sm" type="none"/>
                    </a:lnT>
                    <a:lnB cap="flat" cmpd="sng" w="19050">
                      <a:solidFill>
                        <a:schemeClr val="accent3"/>
                      </a:solidFill>
                      <a:prstDash val="solid"/>
                      <a:round/>
                      <a:headEnd len="sm" w="sm" type="none"/>
                      <a:tailEnd len="sm" w="sm" type="none"/>
                    </a:lnB>
                    <a:solidFill>
                      <a:schemeClr val="accent1"/>
                    </a:solidFill>
                  </a:tcPr>
                </a:tc>
                <a:tc>
                  <a:txBody>
                    <a:bodyPr/>
                    <a:lstStyle/>
                    <a:p>
                      <a:pPr indent="0" lvl="0" marL="0" rtl="0" algn="ctr">
                        <a:spcBef>
                          <a:spcPts val="0"/>
                        </a:spcBef>
                        <a:spcAft>
                          <a:spcPts val="0"/>
                        </a:spcAft>
                        <a:buNone/>
                      </a:pPr>
                      <a:r>
                        <a:rPr lang="ar" sz="1200">
                          <a:latin typeface="Mada"/>
                          <a:ea typeface="Mada"/>
                          <a:cs typeface="Mada"/>
                          <a:sym typeface="Mada"/>
                        </a:rPr>
                        <a:t>Abdominal pain  </a:t>
                      </a:r>
                      <a:endParaRPr sz="1200">
                        <a:latin typeface="Mada"/>
                        <a:ea typeface="Mada"/>
                        <a:cs typeface="Mada"/>
                        <a:sym typeface="Mada"/>
                      </a:endParaRPr>
                    </a:p>
                  </a:txBody>
                  <a:tcPr marT="91425" marB="91425" marR="91425" marL="91425" anchor="ctr">
                    <a:lnL cap="flat" cmpd="sng" w="19050">
                      <a:solidFill>
                        <a:schemeClr val="accent3"/>
                      </a:solidFill>
                      <a:prstDash val="solid"/>
                      <a:round/>
                      <a:headEnd len="sm" w="sm" type="none"/>
                      <a:tailEnd len="sm" w="sm" type="none"/>
                    </a:lnL>
                    <a:lnR cap="flat" cmpd="sng" w="19050">
                      <a:solidFill>
                        <a:schemeClr val="accent3"/>
                      </a:solidFill>
                      <a:prstDash val="solid"/>
                      <a:round/>
                      <a:headEnd len="sm" w="sm" type="none"/>
                      <a:tailEnd len="sm" w="sm" type="none"/>
                    </a:lnR>
                    <a:lnT cap="flat" cmpd="sng" w="19050">
                      <a:solidFill>
                        <a:schemeClr val="accent3"/>
                      </a:solidFill>
                      <a:prstDash val="solid"/>
                      <a:round/>
                      <a:headEnd len="sm" w="sm" type="none"/>
                      <a:tailEnd len="sm" w="sm" type="none"/>
                    </a:lnT>
                    <a:lnB cap="flat" cmpd="sng" w="19050">
                      <a:solidFill>
                        <a:schemeClr val="accent3"/>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b="1" lang="ar">
                          <a:solidFill>
                            <a:srgbClr val="FFFFFF"/>
                          </a:solidFill>
                          <a:latin typeface="Mada"/>
                          <a:ea typeface="Mada"/>
                          <a:cs typeface="Mada"/>
                          <a:sym typeface="Mada"/>
                        </a:rPr>
                        <a:t>6</a:t>
                      </a:r>
                      <a:endParaRPr b="1">
                        <a:solidFill>
                          <a:srgbClr val="FFFFFF"/>
                        </a:solidFill>
                        <a:latin typeface="Mada"/>
                        <a:ea typeface="Mada"/>
                        <a:cs typeface="Mada"/>
                        <a:sym typeface="Mada"/>
                      </a:endParaRPr>
                    </a:p>
                  </a:txBody>
                  <a:tcPr marT="91425" marB="91425" marR="91425" marL="91425" anchor="ctr">
                    <a:lnL cap="flat" cmpd="sng" w="19050">
                      <a:solidFill>
                        <a:schemeClr val="accent3"/>
                      </a:solidFill>
                      <a:prstDash val="solid"/>
                      <a:round/>
                      <a:headEnd len="sm" w="sm" type="none"/>
                      <a:tailEnd len="sm" w="sm" type="none"/>
                    </a:lnL>
                    <a:lnR cap="flat" cmpd="sng" w="19050">
                      <a:solidFill>
                        <a:schemeClr val="accent3"/>
                      </a:solidFill>
                      <a:prstDash val="solid"/>
                      <a:round/>
                      <a:headEnd len="sm" w="sm" type="none"/>
                      <a:tailEnd len="sm" w="sm" type="none"/>
                    </a:lnR>
                    <a:lnT cap="flat" cmpd="sng" w="19050">
                      <a:solidFill>
                        <a:schemeClr val="accent3"/>
                      </a:solidFill>
                      <a:prstDash val="solid"/>
                      <a:round/>
                      <a:headEnd len="sm" w="sm" type="none"/>
                      <a:tailEnd len="sm" w="sm" type="none"/>
                    </a:lnT>
                    <a:lnB cap="flat" cmpd="sng" w="19050">
                      <a:solidFill>
                        <a:schemeClr val="accent3"/>
                      </a:solidFill>
                      <a:prstDash val="solid"/>
                      <a:round/>
                      <a:headEnd len="sm" w="sm" type="none"/>
                      <a:tailEnd len="sm" w="sm" type="none"/>
                    </a:lnB>
                    <a:solidFill>
                      <a:schemeClr val="accent1"/>
                    </a:solidFill>
                  </a:tcPr>
                </a:tc>
                <a:tc>
                  <a:txBody>
                    <a:bodyPr/>
                    <a:lstStyle/>
                    <a:p>
                      <a:pPr indent="0" lvl="0" marL="0" rtl="0" algn="ctr">
                        <a:spcBef>
                          <a:spcPts val="0"/>
                        </a:spcBef>
                        <a:spcAft>
                          <a:spcPts val="0"/>
                        </a:spcAft>
                        <a:buNone/>
                      </a:pPr>
                      <a:r>
                        <a:rPr lang="ar" sz="1200">
                          <a:solidFill>
                            <a:schemeClr val="dk1"/>
                          </a:solidFill>
                          <a:latin typeface="Mada"/>
                          <a:ea typeface="Mada"/>
                          <a:cs typeface="Mada"/>
                          <a:sym typeface="Mada"/>
                        </a:rPr>
                        <a:t>Myalgia </a:t>
                      </a:r>
                      <a:endParaRPr sz="1200">
                        <a:latin typeface="Mada"/>
                        <a:ea typeface="Mada"/>
                        <a:cs typeface="Mada"/>
                        <a:sym typeface="Mada"/>
                      </a:endParaRPr>
                    </a:p>
                  </a:txBody>
                  <a:tcPr marT="91425" marB="91425" marR="91425" marL="91425" anchor="ctr">
                    <a:lnL cap="flat" cmpd="sng" w="19050">
                      <a:solidFill>
                        <a:schemeClr val="accent3"/>
                      </a:solidFill>
                      <a:prstDash val="solid"/>
                      <a:round/>
                      <a:headEnd len="sm" w="sm" type="none"/>
                      <a:tailEnd len="sm" w="sm" type="none"/>
                    </a:lnL>
                    <a:lnR cap="flat" cmpd="sng" w="19050">
                      <a:solidFill>
                        <a:schemeClr val="accent3"/>
                      </a:solidFill>
                      <a:prstDash val="solid"/>
                      <a:round/>
                      <a:headEnd len="sm" w="sm" type="none"/>
                      <a:tailEnd len="sm" w="sm" type="none"/>
                    </a:lnR>
                    <a:lnT cap="flat" cmpd="sng" w="19050">
                      <a:solidFill>
                        <a:schemeClr val="accent3"/>
                      </a:solidFill>
                      <a:prstDash val="solid"/>
                      <a:round/>
                      <a:headEnd len="sm" w="sm" type="none"/>
                      <a:tailEnd len="sm" w="sm" type="none"/>
                    </a:lnT>
                    <a:lnB cap="flat" cmpd="sng" w="19050">
                      <a:solidFill>
                        <a:schemeClr val="accent3"/>
                      </a:solidFill>
                      <a:prstDash val="solid"/>
                      <a:round/>
                      <a:headEnd len="sm" w="sm" type="none"/>
                      <a:tailEnd len="sm" w="sm" type="none"/>
                    </a:lnB>
                  </a:tcPr>
                </a:tc>
              </a:tr>
              <a:tr h="381000">
                <a:tc>
                  <a:txBody>
                    <a:bodyPr/>
                    <a:lstStyle/>
                    <a:p>
                      <a:pPr indent="0" lvl="0" marL="0" rtl="0" algn="ctr">
                        <a:spcBef>
                          <a:spcPts val="0"/>
                        </a:spcBef>
                        <a:spcAft>
                          <a:spcPts val="0"/>
                        </a:spcAft>
                        <a:buNone/>
                      </a:pPr>
                      <a:r>
                        <a:rPr b="1" lang="ar">
                          <a:solidFill>
                            <a:srgbClr val="FFFFFF"/>
                          </a:solidFill>
                          <a:latin typeface="Mada"/>
                          <a:ea typeface="Mada"/>
                          <a:cs typeface="Mada"/>
                          <a:sym typeface="Mada"/>
                        </a:rPr>
                        <a:t>7</a:t>
                      </a:r>
                      <a:endParaRPr b="1">
                        <a:solidFill>
                          <a:srgbClr val="FFFFFF"/>
                        </a:solidFill>
                        <a:latin typeface="Mada"/>
                        <a:ea typeface="Mada"/>
                        <a:cs typeface="Mada"/>
                        <a:sym typeface="Mada"/>
                      </a:endParaRPr>
                    </a:p>
                  </a:txBody>
                  <a:tcPr marT="91425" marB="91425" marR="91425" marL="91425" anchor="ctr">
                    <a:lnL cap="flat" cmpd="sng" w="19050">
                      <a:solidFill>
                        <a:schemeClr val="accent3"/>
                      </a:solidFill>
                      <a:prstDash val="solid"/>
                      <a:round/>
                      <a:headEnd len="sm" w="sm" type="none"/>
                      <a:tailEnd len="sm" w="sm" type="none"/>
                    </a:lnL>
                    <a:lnR cap="flat" cmpd="sng" w="19050">
                      <a:solidFill>
                        <a:schemeClr val="accent3"/>
                      </a:solidFill>
                      <a:prstDash val="solid"/>
                      <a:round/>
                      <a:headEnd len="sm" w="sm" type="none"/>
                      <a:tailEnd len="sm" w="sm" type="none"/>
                    </a:lnR>
                    <a:lnT cap="flat" cmpd="sng" w="19050">
                      <a:solidFill>
                        <a:schemeClr val="accent3"/>
                      </a:solidFill>
                      <a:prstDash val="solid"/>
                      <a:round/>
                      <a:headEnd len="sm" w="sm" type="none"/>
                      <a:tailEnd len="sm" w="sm" type="none"/>
                    </a:lnT>
                    <a:lnB cap="flat" cmpd="sng" w="19050">
                      <a:solidFill>
                        <a:schemeClr val="accent3"/>
                      </a:solidFill>
                      <a:prstDash val="solid"/>
                      <a:round/>
                      <a:headEnd len="sm" w="sm" type="none"/>
                      <a:tailEnd len="sm" w="sm" type="none"/>
                    </a:lnB>
                    <a:solidFill>
                      <a:schemeClr val="accent1"/>
                    </a:solidFill>
                  </a:tcPr>
                </a:tc>
                <a:tc>
                  <a:txBody>
                    <a:bodyPr/>
                    <a:lstStyle/>
                    <a:p>
                      <a:pPr indent="0" lvl="0" marL="0" rtl="0" algn="ctr">
                        <a:spcBef>
                          <a:spcPts val="0"/>
                        </a:spcBef>
                        <a:spcAft>
                          <a:spcPts val="0"/>
                        </a:spcAft>
                        <a:buNone/>
                      </a:pPr>
                      <a:r>
                        <a:rPr lang="ar" sz="1200">
                          <a:solidFill>
                            <a:schemeClr val="dk1"/>
                          </a:solidFill>
                          <a:latin typeface="Mada"/>
                          <a:ea typeface="Mada"/>
                          <a:cs typeface="Mada"/>
                          <a:sym typeface="Mada"/>
                        </a:rPr>
                        <a:t> Sore throat</a:t>
                      </a:r>
                      <a:endParaRPr sz="1200">
                        <a:latin typeface="Mada"/>
                        <a:ea typeface="Mada"/>
                        <a:cs typeface="Mada"/>
                        <a:sym typeface="Mada"/>
                      </a:endParaRPr>
                    </a:p>
                  </a:txBody>
                  <a:tcPr marT="91425" marB="91425" marR="91425" marL="91425" anchor="ctr">
                    <a:lnL cap="flat" cmpd="sng" w="19050">
                      <a:solidFill>
                        <a:schemeClr val="accent3"/>
                      </a:solidFill>
                      <a:prstDash val="solid"/>
                      <a:round/>
                      <a:headEnd len="sm" w="sm" type="none"/>
                      <a:tailEnd len="sm" w="sm" type="none"/>
                    </a:lnL>
                    <a:lnR cap="flat" cmpd="sng" w="19050">
                      <a:solidFill>
                        <a:schemeClr val="accent3"/>
                      </a:solidFill>
                      <a:prstDash val="solid"/>
                      <a:round/>
                      <a:headEnd len="sm" w="sm" type="none"/>
                      <a:tailEnd len="sm" w="sm" type="none"/>
                    </a:lnR>
                    <a:lnT cap="flat" cmpd="sng" w="19050">
                      <a:solidFill>
                        <a:schemeClr val="accent3"/>
                      </a:solidFill>
                      <a:prstDash val="solid"/>
                      <a:round/>
                      <a:headEnd len="sm" w="sm" type="none"/>
                      <a:tailEnd len="sm" w="sm" type="none"/>
                    </a:lnT>
                    <a:lnB cap="flat" cmpd="sng" w="19050">
                      <a:solidFill>
                        <a:schemeClr val="accent3"/>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b="1" lang="ar">
                          <a:solidFill>
                            <a:srgbClr val="FFFFFF"/>
                          </a:solidFill>
                          <a:latin typeface="Mada"/>
                          <a:ea typeface="Mada"/>
                          <a:cs typeface="Mada"/>
                          <a:sym typeface="Mada"/>
                        </a:rPr>
                        <a:t>8</a:t>
                      </a:r>
                      <a:endParaRPr b="1">
                        <a:solidFill>
                          <a:srgbClr val="FFFFFF"/>
                        </a:solidFill>
                        <a:latin typeface="Mada"/>
                        <a:ea typeface="Mada"/>
                        <a:cs typeface="Mada"/>
                        <a:sym typeface="Mada"/>
                      </a:endParaRPr>
                    </a:p>
                  </a:txBody>
                  <a:tcPr marT="91425" marB="91425" marR="91425" marL="91425" anchor="ctr">
                    <a:lnL cap="flat" cmpd="sng" w="19050">
                      <a:solidFill>
                        <a:schemeClr val="accent3"/>
                      </a:solidFill>
                      <a:prstDash val="solid"/>
                      <a:round/>
                      <a:headEnd len="sm" w="sm" type="none"/>
                      <a:tailEnd len="sm" w="sm" type="none"/>
                    </a:lnL>
                    <a:lnR cap="flat" cmpd="sng" w="19050">
                      <a:solidFill>
                        <a:schemeClr val="accent3"/>
                      </a:solidFill>
                      <a:prstDash val="solid"/>
                      <a:round/>
                      <a:headEnd len="sm" w="sm" type="none"/>
                      <a:tailEnd len="sm" w="sm" type="none"/>
                    </a:lnR>
                    <a:lnT cap="flat" cmpd="sng" w="19050">
                      <a:solidFill>
                        <a:schemeClr val="accent3"/>
                      </a:solidFill>
                      <a:prstDash val="solid"/>
                      <a:round/>
                      <a:headEnd len="sm" w="sm" type="none"/>
                      <a:tailEnd len="sm" w="sm" type="none"/>
                    </a:lnT>
                    <a:lnB cap="flat" cmpd="sng" w="19050">
                      <a:solidFill>
                        <a:schemeClr val="accent3"/>
                      </a:solidFill>
                      <a:prstDash val="solid"/>
                      <a:round/>
                      <a:headEnd len="sm" w="sm" type="none"/>
                      <a:tailEnd len="sm" w="sm" type="none"/>
                    </a:lnB>
                    <a:solidFill>
                      <a:schemeClr val="accent1"/>
                    </a:solidFill>
                  </a:tcPr>
                </a:tc>
                <a:tc gridSpan="3">
                  <a:txBody>
                    <a:bodyPr/>
                    <a:lstStyle/>
                    <a:p>
                      <a:pPr indent="0" lvl="0" marL="0" rtl="0" algn="ctr">
                        <a:spcBef>
                          <a:spcPts val="0"/>
                        </a:spcBef>
                        <a:spcAft>
                          <a:spcPts val="0"/>
                        </a:spcAft>
                        <a:buNone/>
                      </a:pPr>
                      <a:r>
                        <a:rPr lang="ar" sz="1200">
                          <a:solidFill>
                            <a:schemeClr val="dk1"/>
                          </a:solidFill>
                          <a:latin typeface="Mada"/>
                          <a:ea typeface="Mada"/>
                          <a:cs typeface="Mada"/>
                          <a:sym typeface="Mada"/>
                        </a:rPr>
                        <a:t>Vomiting &amp; Diarrhea </a:t>
                      </a:r>
                      <a:endParaRPr sz="1200">
                        <a:latin typeface="Mada"/>
                        <a:ea typeface="Mada"/>
                        <a:cs typeface="Mada"/>
                        <a:sym typeface="Mada"/>
                      </a:endParaRPr>
                    </a:p>
                  </a:txBody>
                  <a:tcPr marT="91425" marB="91425" marR="91425" marL="91425" anchor="ctr">
                    <a:lnL cap="flat" cmpd="sng" w="19050">
                      <a:solidFill>
                        <a:schemeClr val="accent3"/>
                      </a:solidFill>
                      <a:prstDash val="solid"/>
                      <a:round/>
                      <a:headEnd len="sm" w="sm" type="none"/>
                      <a:tailEnd len="sm" w="sm" type="none"/>
                    </a:lnL>
                    <a:lnR cap="flat" cmpd="sng" w="19050">
                      <a:solidFill>
                        <a:schemeClr val="accent3"/>
                      </a:solidFill>
                      <a:prstDash val="solid"/>
                      <a:round/>
                      <a:headEnd len="sm" w="sm" type="none"/>
                      <a:tailEnd len="sm" w="sm" type="none"/>
                    </a:lnR>
                    <a:lnT cap="flat" cmpd="sng" w="19050">
                      <a:solidFill>
                        <a:schemeClr val="accent3"/>
                      </a:solidFill>
                      <a:prstDash val="solid"/>
                      <a:round/>
                      <a:headEnd len="sm" w="sm" type="none"/>
                      <a:tailEnd len="sm" w="sm" type="none"/>
                    </a:lnT>
                    <a:lnB cap="flat" cmpd="sng" w="19050">
                      <a:solidFill>
                        <a:schemeClr val="accent3"/>
                      </a:solidFill>
                      <a:prstDash val="solid"/>
                      <a:round/>
                      <a:headEnd len="sm" w="sm" type="none"/>
                      <a:tailEnd len="sm" w="sm" type="none"/>
                    </a:lnB>
                  </a:tcPr>
                </a:tc>
                <a:tc hMerge="1"/>
                <a:tc hMerge="1"/>
              </a:tr>
            </a:tbl>
          </a:graphicData>
        </a:graphic>
      </p:graphicFrame>
      <p:cxnSp>
        <p:nvCxnSpPr>
          <p:cNvPr id="737" name="Google Shape;737;p31"/>
          <p:cNvCxnSpPr/>
          <p:nvPr/>
        </p:nvCxnSpPr>
        <p:spPr>
          <a:xfrm rot="10800000">
            <a:off x="-26400" y="9622175"/>
            <a:ext cx="7612800" cy="0"/>
          </a:xfrm>
          <a:prstGeom prst="straightConnector1">
            <a:avLst/>
          </a:prstGeom>
          <a:noFill/>
          <a:ln cap="flat" cmpd="sng" w="28575">
            <a:solidFill>
              <a:schemeClr val="accent3"/>
            </a:solidFill>
            <a:prstDash val="dot"/>
            <a:round/>
            <a:headEnd len="med" w="med" type="none"/>
            <a:tailEnd len="med" w="med" type="none"/>
          </a:ln>
        </p:spPr>
      </p:cxnSp>
      <p:sp>
        <p:nvSpPr>
          <p:cNvPr id="738" name="Google Shape;738;p31"/>
          <p:cNvSpPr txBox="1"/>
          <p:nvPr/>
        </p:nvSpPr>
        <p:spPr>
          <a:xfrm>
            <a:off x="1040800" y="4158763"/>
            <a:ext cx="3165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ar">
                <a:solidFill>
                  <a:srgbClr val="FFFFFF"/>
                </a:solidFill>
                <a:latin typeface="Merriweather"/>
                <a:ea typeface="Merriweather"/>
                <a:cs typeface="Merriweather"/>
                <a:sym typeface="Merriweather"/>
              </a:rPr>
              <a:t>I</a:t>
            </a:r>
            <a:endParaRPr b="1">
              <a:solidFill>
                <a:srgbClr val="FFFFFF"/>
              </a:solidFill>
              <a:latin typeface="Merriweather"/>
              <a:ea typeface="Merriweather"/>
              <a:cs typeface="Merriweather"/>
              <a:sym typeface="Merriweather"/>
            </a:endParaRPr>
          </a:p>
        </p:txBody>
      </p:sp>
      <p:sp>
        <p:nvSpPr>
          <p:cNvPr id="739" name="Google Shape;739;p31"/>
          <p:cNvSpPr txBox="1"/>
          <p:nvPr/>
        </p:nvSpPr>
        <p:spPr>
          <a:xfrm>
            <a:off x="2624125" y="4158775"/>
            <a:ext cx="4536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ar">
                <a:solidFill>
                  <a:srgbClr val="FFFFFF"/>
                </a:solidFill>
                <a:latin typeface="Merriweather"/>
                <a:ea typeface="Merriweather"/>
                <a:cs typeface="Merriweather"/>
                <a:sym typeface="Merriweather"/>
              </a:rPr>
              <a:t>II</a:t>
            </a:r>
            <a:endParaRPr b="1">
              <a:solidFill>
                <a:srgbClr val="FFFFFF"/>
              </a:solidFill>
              <a:latin typeface="Merriweather"/>
              <a:ea typeface="Merriweather"/>
              <a:cs typeface="Merriweather"/>
              <a:sym typeface="Merriweather"/>
            </a:endParaRPr>
          </a:p>
        </p:txBody>
      </p:sp>
      <p:sp>
        <p:nvSpPr>
          <p:cNvPr id="740" name="Google Shape;740;p31"/>
          <p:cNvSpPr txBox="1"/>
          <p:nvPr/>
        </p:nvSpPr>
        <p:spPr>
          <a:xfrm>
            <a:off x="4273613" y="4158763"/>
            <a:ext cx="4536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ar">
                <a:solidFill>
                  <a:srgbClr val="FFFFFF"/>
                </a:solidFill>
                <a:latin typeface="Merriweather"/>
                <a:ea typeface="Merriweather"/>
                <a:cs typeface="Merriweather"/>
                <a:sym typeface="Merriweather"/>
              </a:rPr>
              <a:t>III</a:t>
            </a:r>
            <a:endParaRPr b="1">
              <a:solidFill>
                <a:srgbClr val="FFFFFF"/>
              </a:solidFill>
              <a:latin typeface="Merriweather"/>
              <a:ea typeface="Merriweather"/>
              <a:cs typeface="Merriweather"/>
              <a:sym typeface="Merriweather"/>
            </a:endParaRPr>
          </a:p>
        </p:txBody>
      </p:sp>
      <p:sp>
        <p:nvSpPr>
          <p:cNvPr id="741" name="Google Shape;741;p31"/>
          <p:cNvSpPr txBox="1"/>
          <p:nvPr/>
        </p:nvSpPr>
        <p:spPr>
          <a:xfrm>
            <a:off x="5923113" y="4158788"/>
            <a:ext cx="4536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ar">
                <a:solidFill>
                  <a:srgbClr val="FFFFFF"/>
                </a:solidFill>
                <a:latin typeface="Merriweather"/>
                <a:ea typeface="Merriweather"/>
                <a:cs typeface="Merriweather"/>
                <a:sym typeface="Merriweather"/>
              </a:rPr>
              <a:t>IV</a:t>
            </a:r>
            <a:endParaRPr b="1">
              <a:solidFill>
                <a:srgbClr val="FFFFFF"/>
              </a:solidFill>
              <a:latin typeface="Merriweather"/>
              <a:ea typeface="Merriweather"/>
              <a:cs typeface="Merriweather"/>
              <a:sym typeface="Merriweathe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5" name="Shape 745"/>
        <p:cNvGrpSpPr/>
        <p:nvPr/>
      </p:nvGrpSpPr>
      <p:grpSpPr>
        <a:xfrm>
          <a:off x="0" y="0"/>
          <a:ext cx="0" cy="0"/>
          <a:chOff x="0" y="0"/>
          <a:chExt cx="0" cy="0"/>
        </a:xfrm>
      </p:grpSpPr>
      <p:sp>
        <p:nvSpPr>
          <p:cNvPr id="746" name="Google Shape;746;p32"/>
          <p:cNvSpPr txBox="1"/>
          <p:nvPr>
            <p:ph idx="2" type="sldNum"/>
          </p:nvPr>
        </p:nvSpPr>
        <p:spPr>
          <a:xfrm>
            <a:off x="7106400" y="2"/>
            <a:ext cx="453600" cy="562200"/>
          </a:xfrm>
          <a:prstGeom prst="rect">
            <a:avLst/>
          </a:prstGeom>
        </p:spPr>
        <p:txBody>
          <a:bodyPr anchorCtr="0" anchor="ctr" bIns="111700" lIns="111700" spcFirstLastPara="1" rIns="111700" wrap="square" tIns="111700">
            <a:noAutofit/>
          </a:bodyPr>
          <a:lstStyle/>
          <a:p>
            <a:pPr indent="0" lvl="0" marL="0" rtl="0" algn="r">
              <a:spcBef>
                <a:spcPts val="0"/>
              </a:spcBef>
              <a:spcAft>
                <a:spcPts val="0"/>
              </a:spcAft>
              <a:buNone/>
            </a:pPr>
            <a:fld id="{00000000-1234-1234-1234-123412341234}" type="slidenum">
              <a:rPr lang="ar"/>
              <a:t>‹#›</a:t>
            </a:fld>
            <a:endParaRPr/>
          </a:p>
        </p:txBody>
      </p:sp>
      <p:cxnSp>
        <p:nvCxnSpPr>
          <p:cNvPr id="747" name="Google Shape;747;p32"/>
          <p:cNvCxnSpPr/>
          <p:nvPr/>
        </p:nvCxnSpPr>
        <p:spPr>
          <a:xfrm flipH="1" rot="10800000">
            <a:off x="1355300" y="588250"/>
            <a:ext cx="4827000" cy="12000"/>
          </a:xfrm>
          <a:prstGeom prst="straightConnector1">
            <a:avLst/>
          </a:prstGeom>
          <a:noFill/>
          <a:ln cap="flat" cmpd="sng" w="38100">
            <a:solidFill>
              <a:schemeClr val="accent1"/>
            </a:solidFill>
            <a:prstDash val="solid"/>
            <a:round/>
            <a:headEnd len="med" w="med" type="diamond"/>
            <a:tailEnd len="med" w="med" type="diamond"/>
          </a:ln>
        </p:spPr>
      </p:cxnSp>
      <p:sp>
        <p:nvSpPr>
          <p:cNvPr id="748" name="Google Shape;748;p32"/>
          <p:cNvSpPr txBox="1"/>
          <p:nvPr/>
        </p:nvSpPr>
        <p:spPr>
          <a:xfrm>
            <a:off x="1355300" y="0"/>
            <a:ext cx="5085300" cy="412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sz="2600">
                <a:latin typeface="Mada"/>
                <a:ea typeface="Mada"/>
                <a:cs typeface="Mada"/>
                <a:sym typeface="Mada"/>
              </a:rPr>
              <a:t>MERS-CoV</a:t>
            </a:r>
            <a:endParaRPr b="1" sz="2600">
              <a:latin typeface="Mada"/>
              <a:ea typeface="Mada"/>
              <a:cs typeface="Mada"/>
              <a:sym typeface="Mada"/>
            </a:endParaRPr>
          </a:p>
        </p:txBody>
      </p:sp>
      <p:sp>
        <p:nvSpPr>
          <p:cNvPr id="749" name="Google Shape;749;p32"/>
          <p:cNvSpPr txBox="1"/>
          <p:nvPr/>
        </p:nvSpPr>
        <p:spPr>
          <a:xfrm>
            <a:off x="219238" y="4217844"/>
            <a:ext cx="7046400" cy="12669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Clr>
                <a:srgbClr val="000000"/>
              </a:buClr>
              <a:buSzPts val="2200"/>
              <a:buFont typeface="Mada"/>
              <a:buChar char="◄"/>
            </a:pPr>
            <a:r>
              <a:rPr b="1" lang="ar" sz="2200">
                <a:solidFill>
                  <a:srgbClr val="000000"/>
                </a:solidFill>
                <a:highlight>
                  <a:schemeClr val="accent4"/>
                </a:highlight>
                <a:latin typeface="Mada"/>
                <a:ea typeface="Mada"/>
                <a:cs typeface="Mada"/>
                <a:sym typeface="Mada"/>
              </a:rPr>
              <a:t>Diagnosis</a:t>
            </a:r>
            <a:endParaRPr b="1" sz="2200">
              <a:solidFill>
                <a:srgbClr val="000000"/>
              </a:solidFill>
              <a:highlight>
                <a:schemeClr val="accent4"/>
              </a:highlight>
              <a:latin typeface="Mada"/>
              <a:ea typeface="Mada"/>
              <a:cs typeface="Mada"/>
              <a:sym typeface="Mada"/>
            </a:endParaRPr>
          </a:p>
          <a:p>
            <a:pPr indent="0" lvl="0" marL="457200" rtl="0" algn="l">
              <a:spcBef>
                <a:spcPts val="0"/>
              </a:spcBef>
              <a:spcAft>
                <a:spcPts val="0"/>
              </a:spcAft>
              <a:buNone/>
            </a:pPr>
            <a:r>
              <a:t/>
            </a:r>
            <a:endParaRPr b="1" sz="300">
              <a:solidFill>
                <a:srgbClr val="000000"/>
              </a:solidFill>
              <a:highlight>
                <a:srgbClr val="D0E0E3"/>
              </a:highlight>
              <a:latin typeface="Mada"/>
              <a:ea typeface="Mada"/>
              <a:cs typeface="Mada"/>
              <a:sym typeface="Mada"/>
            </a:endParaRPr>
          </a:p>
          <a:p>
            <a:pPr indent="-301625" lvl="0" marL="457200" rtl="0" algn="l">
              <a:lnSpc>
                <a:spcPct val="115000"/>
              </a:lnSpc>
              <a:spcBef>
                <a:spcPts val="0"/>
              </a:spcBef>
              <a:spcAft>
                <a:spcPts val="0"/>
              </a:spcAft>
              <a:buClr>
                <a:srgbClr val="000000"/>
              </a:buClr>
              <a:buSzPts val="1150"/>
              <a:buFont typeface="Mada"/>
              <a:buChar char="●"/>
            </a:pPr>
            <a:r>
              <a:rPr lang="ar" sz="1150">
                <a:latin typeface="Mada"/>
                <a:ea typeface="Mada"/>
                <a:cs typeface="Mada"/>
                <a:sym typeface="Mada"/>
              </a:rPr>
              <a:t>Real-time reverse-transcriptase polymerase chain reaction</a:t>
            </a:r>
            <a:r>
              <a:rPr b="1" lang="ar" sz="1150">
                <a:solidFill>
                  <a:srgbClr val="CC0000"/>
                </a:solidFill>
                <a:latin typeface="Mada"/>
                <a:ea typeface="Mada"/>
                <a:cs typeface="Mada"/>
                <a:sym typeface="Mada"/>
              </a:rPr>
              <a:t> (rRT-PCR)</a:t>
            </a:r>
            <a:r>
              <a:rPr lang="ar" sz="1150">
                <a:latin typeface="Mada"/>
                <a:ea typeface="Mada"/>
                <a:cs typeface="Mada"/>
                <a:sym typeface="Mada"/>
              </a:rPr>
              <a:t> for respiratory secretions.</a:t>
            </a:r>
            <a:endParaRPr sz="1150">
              <a:latin typeface="Mada"/>
              <a:ea typeface="Mada"/>
              <a:cs typeface="Mada"/>
              <a:sym typeface="Mada"/>
            </a:endParaRPr>
          </a:p>
          <a:p>
            <a:pPr indent="-301625" lvl="0" marL="457200" rtl="0" algn="l">
              <a:lnSpc>
                <a:spcPct val="115000"/>
              </a:lnSpc>
              <a:spcBef>
                <a:spcPts val="0"/>
              </a:spcBef>
              <a:spcAft>
                <a:spcPts val="0"/>
              </a:spcAft>
              <a:buClr>
                <a:srgbClr val="A64D79"/>
              </a:buClr>
              <a:buSzPts val="1150"/>
              <a:buFont typeface="Mada"/>
              <a:buChar char="●"/>
            </a:pPr>
            <a:r>
              <a:rPr b="1" lang="ar" sz="1150">
                <a:latin typeface="Mada"/>
                <a:ea typeface="Mada"/>
                <a:cs typeface="Mada"/>
                <a:sym typeface="Mada"/>
              </a:rPr>
              <a:t>Nasopharyngeal swab</a:t>
            </a:r>
            <a:r>
              <a:rPr lang="ar" sz="1150">
                <a:latin typeface="Mada"/>
                <a:ea typeface="Mada"/>
                <a:cs typeface="Mada"/>
                <a:sym typeface="Mada"/>
              </a:rPr>
              <a:t> specimen </a:t>
            </a:r>
            <a:r>
              <a:rPr i="1" lang="ar" sz="1150" u="sng">
                <a:latin typeface="Mada"/>
                <a:ea typeface="Mada"/>
                <a:cs typeface="Mada"/>
                <a:sym typeface="Mada"/>
              </a:rPr>
              <a:t>but</a:t>
            </a:r>
            <a:r>
              <a:rPr lang="ar" sz="1150">
                <a:solidFill>
                  <a:srgbClr val="CC0000"/>
                </a:solidFill>
                <a:latin typeface="Mada"/>
                <a:ea typeface="Mada"/>
                <a:cs typeface="Mada"/>
                <a:sym typeface="Mada"/>
              </a:rPr>
              <a:t> </a:t>
            </a:r>
            <a:r>
              <a:rPr b="1" lang="ar" sz="1150">
                <a:solidFill>
                  <a:srgbClr val="CC0000"/>
                </a:solidFill>
                <a:latin typeface="Mada"/>
                <a:ea typeface="Mada"/>
                <a:cs typeface="Mada"/>
                <a:sym typeface="Mada"/>
              </a:rPr>
              <a:t>Lower respiratory tract specimens</a:t>
            </a:r>
            <a:r>
              <a:rPr lang="ar" sz="1150">
                <a:solidFill>
                  <a:srgbClr val="A64D79"/>
                </a:solidFill>
                <a:latin typeface="Mada"/>
                <a:ea typeface="Mada"/>
                <a:cs typeface="Mada"/>
                <a:sym typeface="Mada"/>
              </a:rPr>
              <a:t>: </a:t>
            </a:r>
            <a:r>
              <a:rPr lang="ar" sz="1150">
                <a:latin typeface="Mada"/>
                <a:ea typeface="Mada"/>
                <a:cs typeface="Mada"/>
                <a:sym typeface="Mada"/>
              </a:rPr>
              <a:t> Sputum, endotracheal aspirate, or Broncho-alveolar lavage)</a:t>
            </a:r>
            <a:r>
              <a:rPr lang="ar" sz="1150">
                <a:solidFill>
                  <a:srgbClr val="CC0000"/>
                </a:solidFill>
                <a:latin typeface="Mada"/>
                <a:ea typeface="Mada"/>
                <a:cs typeface="Mada"/>
                <a:sym typeface="Mada"/>
              </a:rPr>
              <a:t> </a:t>
            </a:r>
            <a:r>
              <a:rPr b="1" lang="ar" sz="1150">
                <a:solidFill>
                  <a:srgbClr val="CC0000"/>
                </a:solidFill>
                <a:latin typeface="Mada"/>
                <a:ea typeface="Mada"/>
                <a:cs typeface="Mada"/>
                <a:sym typeface="Mada"/>
              </a:rPr>
              <a:t>are more sensitive</a:t>
            </a:r>
            <a:r>
              <a:rPr lang="ar" sz="1150">
                <a:solidFill>
                  <a:srgbClr val="CC0000"/>
                </a:solidFill>
                <a:latin typeface="Mada"/>
                <a:ea typeface="Mada"/>
                <a:cs typeface="Mada"/>
                <a:sym typeface="Mada"/>
              </a:rPr>
              <a:t>. </a:t>
            </a:r>
            <a:endParaRPr sz="1150">
              <a:solidFill>
                <a:srgbClr val="CC0000"/>
              </a:solidFill>
              <a:latin typeface="Mada"/>
              <a:ea typeface="Mada"/>
              <a:cs typeface="Mada"/>
              <a:sym typeface="Mada"/>
            </a:endParaRPr>
          </a:p>
        </p:txBody>
      </p:sp>
      <p:sp>
        <p:nvSpPr>
          <p:cNvPr id="750" name="Google Shape;750;p32"/>
          <p:cNvSpPr txBox="1"/>
          <p:nvPr/>
        </p:nvSpPr>
        <p:spPr>
          <a:xfrm>
            <a:off x="219250" y="5356372"/>
            <a:ext cx="2805000" cy="10935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Clr>
                <a:srgbClr val="000000"/>
              </a:buClr>
              <a:buSzPts val="2200"/>
              <a:buFont typeface="Mada"/>
              <a:buChar char="◄"/>
            </a:pPr>
            <a:r>
              <a:rPr b="1" lang="ar" sz="2200">
                <a:solidFill>
                  <a:srgbClr val="000000"/>
                </a:solidFill>
                <a:highlight>
                  <a:schemeClr val="accent4"/>
                </a:highlight>
                <a:latin typeface="Mada"/>
                <a:ea typeface="Mada"/>
                <a:cs typeface="Mada"/>
                <a:sym typeface="Mada"/>
              </a:rPr>
              <a:t>Treatment</a:t>
            </a:r>
            <a:endParaRPr b="1" sz="2200">
              <a:solidFill>
                <a:srgbClr val="000000"/>
              </a:solidFill>
              <a:highlight>
                <a:schemeClr val="accent4"/>
              </a:highlight>
              <a:latin typeface="Mada"/>
              <a:ea typeface="Mada"/>
              <a:cs typeface="Mada"/>
              <a:sym typeface="Mada"/>
            </a:endParaRPr>
          </a:p>
          <a:p>
            <a:pPr indent="0" lvl="0" marL="457200" rtl="0" algn="l">
              <a:spcBef>
                <a:spcPts val="0"/>
              </a:spcBef>
              <a:spcAft>
                <a:spcPts val="0"/>
              </a:spcAft>
              <a:buNone/>
            </a:pPr>
            <a:r>
              <a:t/>
            </a:r>
            <a:endParaRPr b="1" sz="300">
              <a:solidFill>
                <a:srgbClr val="000000"/>
              </a:solidFill>
              <a:highlight>
                <a:srgbClr val="D0E0E3"/>
              </a:highlight>
              <a:latin typeface="Mada"/>
              <a:ea typeface="Mada"/>
              <a:cs typeface="Mada"/>
              <a:sym typeface="Mada"/>
            </a:endParaRPr>
          </a:p>
          <a:p>
            <a:pPr indent="-301625" lvl="0" marL="457200" rtl="0" algn="l">
              <a:lnSpc>
                <a:spcPct val="115000"/>
              </a:lnSpc>
              <a:spcBef>
                <a:spcPts val="0"/>
              </a:spcBef>
              <a:spcAft>
                <a:spcPts val="0"/>
              </a:spcAft>
              <a:buClr>
                <a:srgbClr val="000000"/>
              </a:buClr>
              <a:buSzPts val="1150"/>
              <a:buFont typeface="Mada"/>
              <a:buChar char="●"/>
            </a:pPr>
            <a:r>
              <a:rPr lang="ar" sz="1150">
                <a:latin typeface="Mada"/>
                <a:ea typeface="Mada"/>
                <a:cs typeface="Mada"/>
                <a:sym typeface="Mada"/>
              </a:rPr>
              <a:t>Treatment is mainly </a:t>
            </a:r>
            <a:r>
              <a:rPr b="1" lang="ar" sz="1150">
                <a:latin typeface="Mada"/>
                <a:ea typeface="Mada"/>
                <a:cs typeface="Mada"/>
                <a:sym typeface="Mada"/>
              </a:rPr>
              <a:t>supportive.</a:t>
            </a:r>
            <a:endParaRPr b="1" sz="1150">
              <a:latin typeface="Mada"/>
              <a:ea typeface="Mada"/>
              <a:cs typeface="Mada"/>
              <a:sym typeface="Mada"/>
            </a:endParaRPr>
          </a:p>
          <a:p>
            <a:pPr indent="-301625" lvl="0" marL="457200" rtl="0" algn="l">
              <a:lnSpc>
                <a:spcPct val="115000"/>
              </a:lnSpc>
              <a:spcBef>
                <a:spcPts val="0"/>
              </a:spcBef>
              <a:spcAft>
                <a:spcPts val="0"/>
              </a:spcAft>
              <a:buClr>
                <a:srgbClr val="000000"/>
              </a:buClr>
              <a:buSzPts val="1150"/>
              <a:buFont typeface="Mada"/>
              <a:buChar char="●"/>
            </a:pPr>
            <a:r>
              <a:rPr b="1" lang="ar" sz="1150">
                <a:latin typeface="Mada"/>
                <a:ea typeface="Mada"/>
                <a:cs typeface="Mada"/>
                <a:sym typeface="Mada"/>
              </a:rPr>
              <a:t>No effective antiviral therapy is available</a:t>
            </a:r>
            <a:r>
              <a:rPr b="1" lang="ar" sz="1150">
                <a:latin typeface="Mada"/>
                <a:ea typeface="Mada"/>
                <a:cs typeface="Mada"/>
                <a:sym typeface="Mada"/>
              </a:rPr>
              <a:t> </a:t>
            </a:r>
            <a:endParaRPr sz="1150">
              <a:solidFill>
                <a:srgbClr val="6AA84F"/>
              </a:solidFill>
              <a:latin typeface="Mada"/>
              <a:ea typeface="Mada"/>
              <a:cs typeface="Mada"/>
              <a:sym typeface="Mada"/>
            </a:endParaRPr>
          </a:p>
        </p:txBody>
      </p:sp>
      <p:sp>
        <p:nvSpPr>
          <p:cNvPr id="751" name="Google Shape;751;p32"/>
          <p:cNvSpPr txBox="1"/>
          <p:nvPr/>
        </p:nvSpPr>
        <p:spPr>
          <a:xfrm>
            <a:off x="3699475" y="5257569"/>
            <a:ext cx="3724800" cy="2654100"/>
          </a:xfrm>
          <a:prstGeom prst="rect">
            <a:avLst/>
          </a:prstGeom>
          <a:noFill/>
          <a:ln>
            <a:noFill/>
          </a:ln>
        </p:spPr>
        <p:txBody>
          <a:bodyPr anchorCtr="0" anchor="t" bIns="91425" lIns="91425" spcFirstLastPara="1" rIns="91425" wrap="square" tIns="91425">
            <a:noAutofit/>
          </a:bodyPr>
          <a:lstStyle/>
          <a:p>
            <a:pPr indent="0" lvl="0" marL="457200" rtl="0" algn="l">
              <a:spcBef>
                <a:spcPts val="0"/>
              </a:spcBef>
              <a:spcAft>
                <a:spcPts val="0"/>
              </a:spcAft>
              <a:buNone/>
            </a:pPr>
            <a:r>
              <a:t/>
            </a:r>
            <a:endParaRPr sz="2000">
              <a:solidFill>
                <a:srgbClr val="000000"/>
              </a:solidFill>
              <a:highlight>
                <a:schemeClr val="accent4"/>
              </a:highlight>
              <a:latin typeface="Exo Thin"/>
              <a:ea typeface="Exo Thin"/>
              <a:cs typeface="Exo Thin"/>
              <a:sym typeface="Exo Thin"/>
            </a:endParaRPr>
          </a:p>
          <a:p>
            <a:pPr indent="0" lvl="0" marL="457200" rtl="0" algn="l">
              <a:spcBef>
                <a:spcPts val="0"/>
              </a:spcBef>
              <a:spcAft>
                <a:spcPts val="0"/>
              </a:spcAft>
              <a:buNone/>
            </a:pPr>
            <a:r>
              <a:t/>
            </a:r>
            <a:endParaRPr sz="300">
              <a:solidFill>
                <a:srgbClr val="000000"/>
              </a:solidFill>
              <a:highlight>
                <a:srgbClr val="D0E0E3"/>
              </a:highlight>
              <a:latin typeface="Exo Thin"/>
              <a:ea typeface="Exo Thin"/>
              <a:cs typeface="Exo Thin"/>
              <a:sym typeface="Exo Thin"/>
            </a:endParaRPr>
          </a:p>
          <a:p>
            <a:pPr indent="0" lvl="0" marL="0" rtl="0" algn="l">
              <a:lnSpc>
                <a:spcPct val="115000"/>
              </a:lnSpc>
              <a:spcBef>
                <a:spcPts val="0"/>
              </a:spcBef>
              <a:spcAft>
                <a:spcPts val="0"/>
              </a:spcAft>
              <a:buNone/>
            </a:pPr>
            <a:r>
              <a:rPr b="1" lang="ar" sz="1150">
                <a:latin typeface="Mada"/>
                <a:ea typeface="Mada"/>
                <a:cs typeface="Mada"/>
                <a:sym typeface="Mada"/>
              </a:rPr>
              <a:t>Experimental Treatment: </a:t>
            </a:r>
            <a:endParaRPr b="1" sz="1150">
              <a:latin typeface="Mada"/>
              <a:ea typeface="Mada"/>
              <a:cs typeface="Mada"/>
              <a:sym typeface="Mada"/>
            </a:endParaRPr>
          </a:p>
          <a:p>
            <a:pPr indent="0" lvl="0" marL="0" rtl="0" algn="l">
              <a:lnSpc>
                <a:spcPct val="115000"/>
              </a:lnSpc>
              <a:spcBef>
                <a:spcPts val="0"/>
              </a:spcBef>
              <a:spcAft>
                <a:spcPts val="0"/>
              </a:spcAft>
              <a:buNone/>
            </a:pPr>
            <a:r>
              <a:rPr lang="ar" sz="1150">
                <a:latin typeface="Mada"/>
                <a:ea typeface="Mada"/>
                <a:cs typeface="Mada"/>
                <a:sym typeface="Mada"/>
              </a:rPr>
              <a:t>- Convalescent plasma		- IVIG</a:t>
            </a:r>
            <a:endParaRPr sz="1150">
              <a:latin typeface="Mada"/>
              <a:ea typeface="Mada"/>
              <a:cs typeface="Mada"/>
              <a:sym typeface="Mada"/>
            </a:endParaRPr>
          </a:p>
          <a:p>
            <a:pPr indent="0" lvl="0" marL="0" rtl="0" algn="l">
              <a:lnSpc>
                <a:spcPct val="115000"/>
              </a:lnSpc>
              <a:spcBef>
                <a:spcPts val="0"/>
              </a:spcBef>
              <a:spcAft>
                <a:spcPts val="0"/>
              </a:spcAft>
              <a:buNone/>
            </a:pPr>
            <a:r>
              <a:rPr lang="ar" sz="1150">
                <a:latin typeface="Mada"/>
                <a:ea typeface="Mada"/>
                <a:cs typeface="Mada"/>
                <a:sym typeface="Mada"/>
              </a:rPr>
              <a:t>- Corticosteroids		- IFN</a:t>
            </a:r>
            <a:endParaRPr sz="1150">
              <a:latin typeface="Mada"/>
              <a:ea typeface="Mada"/>
              <a:cs typeface="Mada"/>
              <a:sym typeface="Mada"/>
            </a:endParaRPr>
          </a:p>
          <a:p>
            <a:pPr indent="0" lvl="0" marL="0" rtl="0" algn="l">
              <a:lnSpc>
                <a:spcPct val="115000"/>
              </a:lnSpc>
              <a:spcBef>
                <a:spcPts val="0"/>
              </a:spcBef>
              <a:spcAft>
                <a:spcPts val="0"/>
              </a:spcAft>
              <a:buNone/>
            </a:pPr>
            <a:r>
              <a:rPr lang="ar" sz="1150">
                <a:latin typeface="Mada"/>
                <a:ea typeface="Mada"/>
                <a:cs typeface="Mada"/>
                <a:sym typeface="Mada"/>
              </a:rPr>
              <a:t>- Combination therapy		- Ribavirin </a:t>
            </a:r>
            <a:endParaRPr sz="1150">
              <a:latin typeface="Mada"/>
              <a:ea typeface="Mada"/>
              <a:cs typeface="Mada"/>
              <a:sym typeface="Mada"/>
            </a:endParaRPr>
          </a:p>
          <a:p>
            <a:pPr indent="0" lvl="0" marL="0" rtl="0" algn="l">
              <a:lnSpc>
                <a:spcPct val="115000"/>
              </a:lnSpc>
              <a:spcBef>
                <a:spcPts val="0"/>
              </a:spcBef>
              <a:spcAft>
                <a:spcPts val="0"/>
              </a:spcAft>
              <a:buNone/>
            </a:pPr>
            <a:r>
              <a:rPr lang="ar" sz="1150">
                <a:latin typeface="Mada"/>
                <a:ea typeface="Mada"/>
                <a:cs typeface="Mada"/>
                <a:sym typeface="Mada"/>
              </a:rPr>
              <a:t>- Nitazoxanide			- Cyclosporin A</a:t>
            </a:r>
            <a:endParaRPr sz="1150">
              <a:latin typeface="Mada"/>
              <a:ea typeface="Mada"/>
              <a:cs typeface="Mada"/>
              <a:sym typeface="Mada"/>
            </a:endParaRPr>
          </a:p>
          <a:p>
            <a:pPr indent="0" lvl="0" marL="0" rtl="0" algn="l">
              <a:lnSpc>
                <a:spcPct val="115000"/>
              </a:lnSpc>
              <a:spcBef>
                <a:spcPts val="0"/>
              </a:spcBef>
              <a:spcAft>
                <a:spcPts val="0"/>
              </a:spcAft>
              <a:buNone/>
            </a:pPr>
            <a:r>
              <a:rPr lang="ar" sz="1150">
                <a:latin typeface="Mada"/>
                <a:ea typeface="Mada"/>
                <a:cs typeface="Mada"/>
                <a:sym typeface="Mada"/>
              </a:rPr>
              <a:t>- Protease Inhibitor used in HIV infection</a:t>
            </a:r>
            <a:endParaRPr sz="1150">
              <a:latin typeface="Mada"/>
              <a:ea typeface="Mada"/>
              <a:cs typeface="Mada"/>
              <a:sym typeface="Mada"/>
            </a:endParaRPr>
          </a:p>
          <a:p>
            <a:pPr indent="-301625" lvl="0" marL="457200" rtl="0" algn="l">
              <a:lnSpc>
                <a:spcPct val="115000"/>
              </a:lnSpc>
              <a:spcBef>
                <a:spcPts val="0"/>
              </a:spcBef>
              <a:spcAft>
                <a:spcPts val="0"/>
              </a:spcAft>
              <a:buClr>
                <a:srgbClr val="6AA84F"/>
              </a:buClr>
              <a:buSzPts val="1150"/>
              <a:buFont typeface="Mada"/>
              <a:buChar char="-"/>
            </a:pPr>
            <a:r>
              <a:rPr lang="ar" sz="1150">
                <a:solidFill>
                  <a:srgbClr val="6AA84F"/>
                </a:solidFill>
                <a:latin typeface="Mada"/>
                <a:ea typeface="Mada"/>
                <a:cs typeface="Mada"/>
                <a:sym typeface="Mada"/>
              </a:rPr>
              <a:t>Lopinavir / Ritonavir (Kaletra) and Ribavirin have shown to be promising in a recent study.</a:t>
            </a:r>
            <a:endParaRPr sz="1150">
              <a:solidFill>
                <a:srgbClr val="6AA84F"/>
              </a:solidFill>
              <a:latin typeface="Mada"/>
              <a:ea typeface="Mada"/>
              <a:cs typeface="Mada"/>
              <a:sym typeface="Mada"/>
            </a:endParaRPr>
          </a:p>
          <a:p>
            <a:pPr indent="-301625" lvl="0" marL="457200" rtl="0" algn="l">
              <a:lnSpc>
                <a:spcPct val="115000"/>
              </a:lnSpc>
              <a:spcBef>
                <a:spcPts val="0"/>
              </a:spcBef>
              <a:spcAft>
                <a:spcPts val="0"/>
              </a:spcAft>
              <a:buClr>
                <a:srgbClr val="6AA84F"/>
              </a:buClr>
              <a:buSzPts val="1150"/>
              <a:buFont typeface="Mada"/>
              <a:buChar char="-"/>
            </a:pPr>
            <a:r>
              <a:rPr lang="ar" sz="1150">
                <a:solidFill>
                  <a:srgbClr val="6AA84F"/>
                </a:solidFill>
                <a:latin typeface="Mada"/>
                <a:ea typeface="Mada"/>
                <a:cs typeface="Mada"/>
                <a:sym typeface="Mada"/>
              </a:rPr>
              <a:t>Convalescent plasma is used with a variable response.</a:t>
            </a:r>
            <a:endParaRPr sz="1150">
              <a:solidFill>
                <a:srgbClr val="6AA84F"/>
              </a:solidFill>
              <a:latin typeface="Mada"/>
              <a:ea typeface="Mada"/>
              <a:cs typeface="Mada"/>
              <a:sym typeface="Mada"/>
            </a:endParaRPr>
          </a:p>
          <a:p>
            <a:pPr indent="0" lvl="0" marL="0" rtl="0" algn="l">
              <a:lnSpc>
                <a:spcPct val="115000"/>
              </a:lnSpc>
              <a:spcBef>
                <a:spcPts val="0"/>
              </a:spcBef>
              <a:spcAft>
                <a:spcPts val="0"/>
              </a:spcAft>
              <a:buNone/>
            </a:pPr>
            <a:r>
              <a:t/>
            </a:r>
            <a:endParaRPr sz="1150">
              <a:latin typeface="Mada"/>
              <a:ea typeface="Mada"/>
              <a:cs typeface="Mada"/>
              <a:sym typeface="Mada"/>
            </a:endParaRPr>
          </a:p>
          <a:p>
            <a:pPr indent="0" lvl="0" marL="0" rtl="0" algn="l">
              <a:lnSpc>
                <a:spcPct val="115000"/>
              </a:lnSpc>
              <a:spcBef>
                <a:spcPts val="0"/>
              </a:spcBef>
              <a:spcAft>
                <a:spcPts val="0"/>
              </a:spcAft>
              <a:buNone/>
            </a:pPr>
            <a:r>
              <a:t/>
            </a:r>
            <a:endParaRPr sz="1150">
              <a:latin typeface="Mada"/>
              <a:ea typeface="Mada"/>
              <a:cs typeface="Mada"/>
              <a:sym typeface="Mada"/>
            </a:endParaRPr>
          </a:p>
        </p:txBody>
      </p:sp>
      <p:sp>
        <p:nvSpPr>
          <p:cNvPr id="752" name="Google Shape;752;p32"/>
          <p:cNvSpPr/>
          <p:nvPr/>
        </p:nvSpPr>
        <p:spPr>
          <a:xfrm>
            <a:off x="3127475" y="5632219"/>
            <a:ext cx="337175" cy="1914938"/>
          </a:xfrm>
          <a:custGeom>
            <a:rect b="b" l="l" r="r" t="t"/>
            <a:pathLst>
              <a:path extrusionOk="0" h="31532" w="13487">
                <a:moveTo>
                  <a:pt x="243" y="0"/>
                </a:moveTo>
                <a:cubicBezTo>
                  <a:pt x="6464" y="3112"/>
                  <a:pt x="15965" y="10404"/>
                  <a:pt x="12855" y="16626"/>
                </a:cubicBezTo>
                <a:cubicBezTo>
                  <a:pt x="10975" y="20386"/>
                  <a:pt x="-1636" y="20386"/>
                  <a:pt x="243" y="16626"/>
                </a:cubicBezTo>
                <a:cubicBezTo>
                  <a:pt x="1926" y="13259"/>
                  <a:pt x="9165" y="17717"/>
                  <a:pt x="10562" y="21212"/>
                </a:cubicBezTo>
                <a:cubicBezTo>
                  <a:pt x="12023" y="24866"/>
                  <a:pt x="8562" y="30286"/>
                  <a:pt x="4829" y="31532"/>
                </a:cubicBezTo>
              </a:path>
            </a:pathLst>
          </a:custGeom>
          <a:noFill/>
          <a:ln cap="flat" cmpd="sng" w="28575">
            <a:solidFill>
              <a:srgbClr val="351C75"/>
            </a:solidFill>
            <a:prstDash val="solid"/>
            <a:round/>
            <a:headEnd len="med" w="med" type="none"/>
            <a:tailEnd len="med" w="med" type="none"/>
          </a:ln>
        </p:spPr>
      </p:sp>
      <p:sp>
        <p:nvSpPr>
          <p:cNvPr id="753" name="Google Shape;753;p32"/>
          <p:cNvSpPr/>
          <p:nvPr/>
        </p:nvSpPr>
        <p:spPr>
          <a:xfrm>
            <a:off x="403500" y="8409518"/>
            <a:ext cx="6753000" cy="1093500"/>
          </a:xfrm>
          <a:prstGeom prst="roundRect">
            <a:avLst>
              <a:gd fmla="val 16667" name="adj"/>
            </a:avLst>
          </a:prstGeom>
          <a:noFill/>
          <a:ln cap="flat" cmpd="sng" w="19050">
            <a:solidFill>
              <a:schemeClr val="accent3"/>
            </a:solidFill>
            <a:prstDash val="dash"/>
            <a:round/>
            <a:headEnd len="sm" w="sm" type="none"/>
            <a:tailEnd len="sm" w="sm" type="none"/>
          </a:ln>
        </p:spPr>
        <p:txBody>
          <a:bodyPr anchorCtr="0" anchor="b" bIns="91425" lIns="91425" spcFirstLastPara="1" rIns="91425" wrap="square" tIns="91425">
            <a:noAutofit/>
          </a:bodyPr>
          <a:lstStyle/>
          <a:p>
            <a:pPr indent="-301625" lvl="0" marL="457200" rtl="0" algn="l">
              <a:lnSpc>
                <a:spcPct val="115000"/>
              </a:lnSpc>
              <a:spcBef>
                <a:spcPts val="0"/>
              </a:spcBef>
              <a:spcAft>
                <a:spcPts val="0"/>
              </a:spcAft>
              <a:buSzPts val="1150"/>
              <a:buFont typeface="Mada"/>
              <a:buChar char="●"/>
            </a:pPr>
            <a:r>
              <a:rPr b="1" lang="ar" sz="1150">
                <a:solidFill>
                  <a:schemeClr val="dk1"/>
                </a:solidFill>
                <a:latin typeface="Mada"/>
                <a:ea typeface="Mada"/>
                <a:cs typeface="Mada"/>
                <a:sym typeface="Mada"/>
              </a:rPr>
              <a:t>No vaccine available yet,</a:t>
            </a:r>
            <a:r>
              <a:rPr b="1" lang="ar" sz="1150">
                <a:solidFill>
                  <a:srgbClr val="6AA84F"/>
                </a:solidFill>
                <a:latin typeface="Mada"/>
                <a:ea typeface="Mada"/>
                <a:cs typeface="Mada"/>
                <a:sym typeface="Mada"/>
              </a:rPr>
              <a:t> </a:t>
            </a:r>
            <a:r>
              <a:rPr lang="ar" sz="1150">
                <a:solidFill>
                  <a:srgbClr val="6AA84F"/>
                </a:solidFill>
                <a:latin typeface="Mada"/>
                <a:ea typeface="Mada"/>
                <a:cs typeface="Mada"/>
                <a:sym typeface="Mada"/>
              </a:rPr>
              <a:t>although KAIMRC are in phase 2 or 3 for a MERS-CoV Vaccine study.</a:t>
            </a:r>
            <a:endParaRPr sz="1150">
              <a:latin typeface="Mada"/>
              <a:ea typeface="Mada"/>
              <a:cs typeface="Mada"/>
              <a:sym typeface="Mada"/>
            </a:endParaRPr>
          </a:p>
          <a:p>
            <a:pPr indent="-301625" lvl="0" marL="457200" marR="0" rtl="0" algn="l">
              <a:lnSpc>
                <a:spcPct val="115000"/>
              </a:lnSpc>
              <a:spcBef>
                <a:spcPts val="0"/>
              </a:spcBef>
              <a:spcAft>
                <a:spcPts val="0"/>
              </a:spcAft>
              <a:buSzPts val="1150"/>
              <a:buFont typeface="Mada"/>
              <a:buChar char="●"/>
            </a:pPr>
            <a:r>
              <a:rPr lang="ar" sz="1150">
                <a:latin typeface="Mada"/>
                <a:ea typeface="Mada"/>
                <a:cs typeface="Mada"/>
                <a:sym typeface="Mada"/>
              </a:rPr>
              <a:t>Use of standard, contact, and airborne precautions for the management of hospitalized patients with known or suspected MERS-CoV infection.</a:t>
            </a:r>
            <a:endParaRPr sz="1150">
              <a:latin typeface="Mada"/>
              <a:ea typeface="Mada"/>
              <a:cs typeface="Mada"/>
              <a:sym typeface="Mada"/>
            </a:endParaRPr>
          </a:p>
          <a:p>
            <a:pPr indent="-301625" lvl="0" marL="457200" marR="0" rtl="0" algn="l">
              <a:lnSpc>
                <a:spcPct val="115000"/>
              </a:lnSpc>
              <a:spcBef>
                <a:spcPts val="0"/>
              </a:spcBef>
              <a:spcAft>
                <a:spcPts val="0"/>
              </a:spcAft>
              <a:buSzPts val="1150"/>
              <a:buFont typeface="Mada"/>
              <a:buChar char="●"/>
            </a:pPr>
            <a:r>
              <a:rPr lang="ar" sz="1150">
                <a:latin typeface="Mada"/>
                <a:ea typeface="Mada"/>
                <a:cs typeface="Mada"/>
                <a:sym typeface="Mada"/>
              </a:rPr>
              <a:t>Avoiding camels.</a:t>
            </a:r>
            <a:endParaRPr sz="1150">
              <a:latin typeface="Mada"/>
              <a:ea typeface="Mada"/>
              <a:cs typeface="Mada"/>
              <a:sym typeface="Mada"/>
            </a:endParaRPr>
          </a:p>
        </p:txBody>
      </p:sp>
      <p:sp>
        <p:nvSpPr>
          <p:cNvPr id="754" name="Google Shape;754;p32"/>
          <p:cNvSpPr/>
          <p:nvPr/>
        </p:nvSpPr>
        <p:spPr>
          <a:xfrm>
            <a:off x="2951700" y="8235973"/>
            <a:ext cx="1656600" cy="326100"/>
          </a:xfrm>
          <a:prstGeom prst="roundRect">
            <a:avLst>
              <a:gd fmla="val 16667" name="adj"/>
            </a:avLst>
          </a:prstGeom>
          <a:solidFill>
            <a:schemeClr val="accent1"/>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ar">
                <a:solidFill>
                  <a:srgbClr val="FFFFFF"/>
                </a:solidFill>
                <a:latin typeface="Mada"/>
                <a:ea typeface="Mada"/>
                <a:cs typeface="Mada"/>
                <a:sym typeface="Mada"/>
              </a:rPr>
              <a:t>Prevention</a:t>
            </a:r>
            <a:endParaRPr b="1">
              <a:solidFill>
                <a:srgbClr val="FFFFFF"/>
              </a:solidFill>
              <a:latin typeface="Mada"/>
              <a:ea typeface="Mada"/>
              <a:cs typeface="Mada"/>
              <a:sym typeface="Mada"/>
            </a:endParaRPr>
          </a:p>
        </p:txBody>
      </p:sp>
      <p:graphicFrame>
        <p:nvGraphicFramePr>
          <p:cNvPr id="755" name="Google Shape;755;p32"/>
          <p:cNvGraphicFramePr/>
          <p:nvPr/>
        </p:nvGraphicFramePr>
        <p:xfrm>
          <a:off x="219250" y="1644050"/>
          <a:ext cx="3000000" cy="3000000"/>
        </p:xfrm>
        <a:graphic>
          <a:graphicData uri="http://schemas.openxmlformats.org/drawingml/2006/table">
            <a:tbl>
              <a:tblPr>
                <a:noFill/>
                <a:tableStyleId>{60ABF50E-62AB-450F-9392-1785013A57F9}</a:tableStyleId>
              </a:tblPr>
              <a:tblGrid>
                <a:gridCol w="822000"/>
                <a:gridCol w="4263300"/>
              </a:tblGrid>
              <a:tr h="396200">
                <a:tc>
                  <a:txBody>
                    <a:bodyPr/>
                    <a:lstStyle/>
                    <a:p>
                      <a:pPr indent="0" lvl="0" marL="0" marR="0" rtl="0" algn="ctr">
                        <a:lnSpc>
                          <a:spcPct val="90000"/>
                        </a:lnSpc>
                        <a:spcBef>
                          <a:spcPts val="800"/>
                        </a:spcBef>
                        <a:spcAft>
                          <a:spcPts val="0"/>
                        </a:spcAft>
                        <a:buNone/>
                      </a:pPr>
                      <a:r>
                        <a:rPr b="1" lang="ar" sz="1300">
                          <a:latin typeface="Mada"/>
                          <a:ea typeface="Mada"/>
                          <a:cs typeface="Mada"/>
                          <a:sym typeface="Mada"/>
                        </a:rPr>
                        <a:t>CBC</a:t>
                      </a:r>
                      <a:endParaRPr b="1" sz="1300">
                        <a:latin typeface="Mada"/>
                        <a:ea typeface="Mada"/>
                        <a:cs typeface="Mada"/>
                        <a:sym typeface="Mada"/>
                      </a:endParaRPr>
                    </a:p>
                  </a:txBody>
                  <a:tcPr marT="91425" marB="91425" marR="91425" marL="91425" anchor="ctr">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chemeClr val="accent4"/>
                    </a:solidFill>
                  </a:tcPr>
                </a:tc>
                <a:tc>
                  <a:txBody>
                    <a:bodyPr/>
                    <a:lstStyle/>
                    <a:p>
                      <a:pPr indent="-304800" lvl="0" marL="457200" marR="0" rtl="0" algn="l">
                        <a:lnSpc>
                          <a:spcPct val="115000"/>
                        </a:lnSpc>
                        <a:spcBef>
                          <a:spcPts val="0"/>
                        </a:spcBef>
                        <a:spcAft>
                          <a:spcPts val="0"/>
                        </a:spcAft>
                        <a:buSzPts val="1200"/>
                        <a:buFont typeface="Mada"/>
                        <a:buChar char="●"/>
                      </a:pPr>
                      <a:r>
                        <a:rPr lang="ar" sz="1200">
                          <a:latin typeface="Mada"/>
                          <a:ea typeface="Mada"/>
                          <a:cs typeface="Mada"/>
                          <a:sym typeface="Mada"/>
                        </a:rPr>
                        <a:t>Leukopenia, lymphopenia, lymphocytosis, thrombocytopenia.</a:t>
                      </a:r>
                      <a:endParaRPr sz="1200">
                        <a:latin typeface="Mada"/>
                        <a:ea typeface="Mada"/>
                        <a:cs typeface="Mada"/>
                        <a:sym typeface="Mada"/>
                      </a:endParaRPr>
                    </a:p>
                  </a:txBody>
                  <a:tcPr marT="91425" marB="91425" marR="91425" marL="91425" anchor="ctr">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tcPr>
                </a:tc>
              </a:tr>
              <a:tr h="396200">
                <a:tc>
                  <a:txBody>
                    <a:bodyPr/>
                    <a:lstStyle/>
                    <a:p>
                      <a:pPr indent="0" lvl="0" marL="0" marR="0" rtl="0" algn="ctr">
                        <a:lnSpc>
                          <a:spcPct val="90000"/>
                        </a:lnSpc>
                        <a:spcBef>
                          <a:spcPts val="800"/>
                        </a:spcBef>
                        <a:spcAft>
                          <a:spcPts val="0"/>
                        </a:spcAft>
                        <a:buNone/>
                      </a:pPr>
                      <a:r>
                        <a:rPr b="1" lang="ar" sz="1300">
                          <a:solidFill>
                            <a:srgbClr val="CC0000"/>
                          </a:solidFill>
                          <a:latin typeface="Mada"/>
                          <a:ea typeface="Mada"/>
                          <a:cs typeface="Mada"/>
                          <a:sym typeface="Mada"/>
                        </a:rPr>
                        <a:t>LFT</a:t>
                      </a:r>
                      <a:endParaRPr b="1" sz="1300">
                        <a:solidFill>
                          <a:srgbClr val="CC0000"/>
                        </a:solidFill>
                        <a:latin typeface="Mada"/>
                        <a:ea typeface="Mada"/>
                        <a:cs typeface="Mada"/>
                        <a:sym typeface="Mada"/>
                      </a:endParaRPr>
                    </a:p>
                  </a:txBody>
                  <a:tcPr marT="91425" marB="91425" marR="91425" marL="91425" anchor="ctr">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chemeClr val="accent4"/>
                    </a:solidFill>
                  </a:tcPr>
                </a:tc>
                <a:tc>
                  <a:txBody>
                    <a:bodyPr/>
                    <a:lstStyle/>
                    <a:p>
                      <a:pPr indent="-304800" lvl="0" marL="457200" marR="0" rtl="0" algn="l">
                        <a:lnSpc>
                          <a:spcPct val="115000"/>
                        </a:lnSpc>
                        <a:spcBef>
                          <a:spcPts val="0"/>
                        </a:spcBef>
                        <a:spcAft>
                          <a:spcPts val="0"/>
                        </a:spcAft>
                        <a:buSzPts val="1200"/>
                        <a:buFont typeface="Mada"/>
                        <a:buChar char="●"/>
                      </a:pPr>
                      <a:r>
                        <a:rPr b="1" lang="ar" sz="1200">
                          <a:latin typeface="Mada"/>
                          <a:ea typeface="Mada"/>
                          <a:cs typeface="Mada"/>
                          <a:sym typeface="Mada"/>
                        </a:rPr>
                        <a:t>Elevated enzymes and LDH. </a:t>
                      </a:r>
                      <a:r>
                        <a:rPr lang="ar" sz="1200">
                          <a:solidFill>
                            <a:srgbClr val="6AA84F"/>
                          </a:solidFill>
                          <a:latin typeface="Mada"/>
                          <a:ea typeface="Mada"/>
                          <a:cs typeface="Mada"/>
                          <a:sym typeface="Mada"/>
                        </a:rPr>
                        <a:t>(very serious)</a:t>
                      </a:r>
                      <a:endParaRPr baseline="30000" sz="1200">
                        <a:latin typeface="Mada"/>
                        <a:ea typeface="Mada"/>
                        <a:cs typeface="Mada"/>
                        <a:sym typeface="Mada"/>
                      </a:endParaRPr>
                    </a:p>
                  </a:txBody>
                  <a:tcPr marT="91425" marB="91425" marR="91425" marL="91425" anchor="ctr">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tcPr>
                </a:tc>
              </a:tr>
              <a:tr h="609575">
                <a:tc>
                  <a:txBody>
                    <a:bodyPr/>
                    <a:lstStyle/>
                    <a:p>
                      <a:pPr indent="0" lvl="0" marL="0" marR="0" rtl="0" algn="ctr">
                        <a:lnSpc>
                          <a:spcPct val="90000"/>
                        </a:lnSpc>
                        <a:spcBef>
                          <a:spcPts val="800"/>
                        </a:spcBef>
                        <a:spcAft>
                          <a:spcPts val="0"/>
                        </a:spcAft>
                        <a:buNone/>
                      </a:pPr>
                      <a:r>
                        <a:rPr b="1" lang="ar" sz="1300">
                          <a:solidFill>
                            <a:srgbClr val="CC0000"/>
                          </a:solidFill>
                          <a:latin typeface="Mada"/>
                          <a:ea typeface="Mada"/>
                          <a:cs typeface="Mada"/>
                          <a:sym typeface="Mada"/>
                        </a:rPr>
                        <a:t>Renal function</a:t>
                      </a:r>
                      <a:endParaRPr b="1" sz="1300">
                        <a:solidFill>
                          <a:srgbClr val="CC0000"/>
                        </a:solidFill>
                        <a:latin typeface="Mada"/>
                        <a:ea typeface="Mada"/>
                        <a:cs typeface="Mada"/>
                        <a:sym typeface="Mada"/>
                      </a:endParaRPr>
                    </a:p>
                  </a:txBody>
                  <a:tcPr marT="91425" marB="91425" marR="91425" marL="91425" anchor="ctr">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chemeClr val="accent4"/>
                    </a:solidFill>
                  </a:tcPr>
                </a:tc>
                <a:tc>
                  <a:txBody>
                    <a:bodyPr/>
                    <a:lstStyle/>
                    <a:p>
                      <a:pPr indent="-304800" lvl="0" marL="457200" marR="0" rtl="0" algn="l">
                        <a:lnSpc>
                          <a:spcPct val="115000"/>
                        </a:lnSpc>
                        <a:spcBef>
                          <a:spcPts val="0"/>
                        </a:spcBef>
                        <a:spcAft>
                          <a:spcPts val="0"/>
                        </a:spcAft>
                        <a:buSzPts val="1200"/>
                        <a:buFont typeface="Mada"/>
                        <a:buChar char="●"/>
                      </a:pPr>
                      <a:r>
                        <a:rPr b="1" lang="ar" sz="1200">
                          <a:latin typeface="Mada"/>
                          <a:ea typeface="Mada"/>
                          <a:cs typeface="Mada"/>
                          <a:sym typeface="Mada"/>
                        </a:rPr>
                        <a:t>Rising blood urea nitrogen and creatinine (some patients).</a:t>
                      </a:r>
                      <a:r>
                        <a:rPr b="1" lang="ar" sz="1200">
                          <a:solidFill>
                            <a:schemeClr val="dk1"/>
                          </a:solidFill>
                          <a:latin typeface="Mada"/>
                          <a:ea typeface="Mada"/>
                          <a:cs typeface="Mada"/>
                          <a:sym typeface="Mada"/>
                        </a:rPr>
                        <a:t> </a:t>
                      </a:r>
                      <a:r>
                        <a:rPr lang="ar" sz="1200">
                          <a:solidFill>
                            <a:srgbClr val="6AA84F"/>
                          </a:solidFill>
                          <a:latin typeface="Mada"/>
                          <a:ea typeface="Mada"/>
                          <a:cs typeface="Mada"/>
                          <a:sym typeface="Mada"/>
                        </a:rPr>
                        <a:t>(very serious)</a:t>
                      </a:r>
                      <a:endParaRPr b="1" baseline="30000" sz="1200">
                        <a:latin typeface="Mada"/>
                        <a:ea typeface="Mada"/>
                        <a:cs typeface="Mada"/>
                        <a:sym typeface="Mada"/>
                      </a:endParaRPr>
                    </a:p>
                  </a:txBody>
                  <a:tcPr marT="91425" marB="91425" marR="91425" marL="91425" anchor="ctr">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tcPr>
                </a:tc>
              </a:tr>
              <a:tr h="609575">
                <a:tc>
                  <a:txBody>
                    <a:bodyPr/>
                    <a:lstStyle/>
                    <a:p>
                      <a:pPr indent="0" lvl="0" marL="0" marR="0" rtl="0" algn="ctr">
                        <a:lnSpc>
                          <a:spcPct val="90000"/>
                        </a:lnSpc>
                        <a:spcBef>
                          <a:spcPts val="800"/>
                        </a:spcBef>
                        <a:spcAft>
                          <a:spcPts val="0"/>
                        </a:spcAft>
                        <a:buNone/>
                      </a:pPr>
                      <a:r>
                        <a:rPr b="1" lang="ar" sz="1300">
                          <a:latin typeface="Mada"/>
                          <a:ea typeface="Mada"/>
                          <a:cs typeface="Mada"/>
                          <a:sym typeface="Mada"/>
                        </a:rPr>
                        <a:t>Imaging findings</a:t>
                      </a:r>
                      <a:endParaRPr b="1" sz="1300">
                        <a:latin typeface="Mada"/>
                        <a:ea typeface="Mada"/>
                        <a:cs typeface="Mada"/>
                        <a:sym typeface="Mada"/>
                      </a:endParaRPr>
                    </a:p>
                  </a:txBody>
                  <a:tcPr marT="91425" marB="91425" marR="91425" marL="91425" anchor="ctr">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chemeClr val="accent4"/>
                    </a:solidFill>
                  </a:tcPr>
                </a:tc>
                <a:tc>
                  <a:txBody>
                    <a:bodyPr/>
                    <a:lstStyle/>
                    <a:p>
                      <a:pPr indent="-304800" lvl="0" marL="457200" marR="0" rtl="0" algn="l">
                        <a:lnSpc>
                          <a:spcPct val="115000"/>
                        </a:lnSpc>
                        <a:spcBef>
                          <a:spcPts val="0"/>
                        </a:spcBef>
                        <a:spcAft>
                          <a:spcPts val="0"/>
                        </a:spcAft>
                        <a:buSzPts val="1200"/>
                        <a:buFont typeface="Mada"/>
                        <a:buChar char="●"/>
                      </a:pPr>
                      <a:r>
                        <a:rPr lang="ar" sz="1200">
                          <a:latin typeface="Mada"/>
                          <a:ea typeface="Mada"/>
                          <a:cs typeface="Mada"/>
                          <a:sym typeface="Mada"/>
                        </a:rPr>
                        <a:t>Ground-glass opacity in a peripheral location (most common). </a:t>
                      </a:r>
                      <a:endParaRPr sz="1200">
                        <a:latin typeface="Mada"/>
                        <a:ea typeface="Mada"/>
                        <a:cs typeface="Mada"/>
                        <a:sym typeface="Mada"/>
                      </a:endParaRPr>
                    </a:p>
                    <a:p>
                      <a:pPr indent="-304800" lvl="0" marL="457200" marR="0" rtl="0" algn="l">
                        <a:lnSpc>
                          <a:spcPct val="115000"/>
                        </a:lnSpc>
                        <a:spcBef>
                          <a:spcPts val="0"/>
                        </a:spcBef>
                        <a:spcAft>
                          <a:spcPts val="0"/>
                        </a:spcAft>
                        <a:buSzPts val="1200"/>
                        <a:buFont typeface="Mada"/>
                        <a:buChar char="●"/>
                      </a:pPr>
                      <a:r>
                        <a:rPr lang="ar" sz="1200">
                          <a:latin typeface="Mada"/>
                          <a:ea typeface="Mada"/>
                          <a:cs typeface="Mada"/>
                          <a:sym typeface="Mada"/>
                        </a:rPr>
                        <a:t>Airspace opacities,</a:t>
                      </a:r>
                      <a:r>
                        <a:rPr b="1" lang="ar" sz="1200">
                          <a:latin typeface="Mada"/>
                          <a:ea typeface="Mada"/>
                          <a:cs typeface="Mada"/>
                          <a:sym typeface="Mada"/>
                        </a:rPr>
                        <a:t> patchy infiltrates or consolidation.</a:t>
                      </a:r>
                      <a:endParaRPr b="1" sz="1200">
                        <a:latin typeface="Mada"/>
                        <a:ea typeface="Mada"/>
                        <a:cs typeface="Mada"/>
                        <a:sym typeface="Mada"/>
                      </a:endParaRPr>
                    </a:p>
                  </a:txBody>
                  <a:tcPr marT="91425" marB="91425" marR="91425" marL="91425" anchor="ctr">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tcPr>
                </a:tc>
              </a:tr>
            </a:tbl>
          </a:graphicData>
        </a:graphic>
      </p:graphicFrame>
      <p:pic>
        <p:nvPicPr>
          <p:cNvPr id="756" name="Google Shape;756;p32"/>
          <p:cNvPicPr preferRelativeResize="0"/>
          <p:nvPr/>
        </p:nvPicPr>
        <p:blipFill>
          <a:blip r:embed="rId3">
            <a:alphaModFix/>
          </a:blip>
          <a:stretch>
            <a:fillRect/>
          </a:stretch>
        </p:blipFill>
        <p:spPr>
          <a:xfrm>
            <a:off x="5384531" y="1657772"/>
            <a:ext cx="2039744" cy="836700"/>
          </a:xfrm>
          <a:prstGeom prst="rect">
            <a:avLst/>
          </a:prstGeom>
          <a:noFill/>
          <a:ln>
            <a:noFill/>
          </a:ln>
        </p:spPr>
      </p:pic>
      <p:pic>
        <p:nvPicPr>
          <p:cNvPr id="757" name="Google Shape;757;p32"/>
          <p:cNvPicPr preferRelativeResize="0"/>
          <p:nvPr/>
        </p:nvPicPr>
        <p:blipFill>
          <a:blip r:embed="rId4">
            <a:alphaModFix/>
          </a:blip>
          <a:stretch>
            <a:fillRect/>
          </a:stretch>
        </p:blipFill>
        <p:spPr>
          <a:xfrm>
            <a:off x="5384525" y="2517067"/>
            <a:ext cx="2039749" cy="844419"/>
          </a:xfrm>
          <a:prstGeom prst="rect">
            <a:avLst/>
          </a:prstGeom>
          <a:noFill/>
          <a:ln>
            <a:noFill/>
          </a:ln>
        </p:spPr>
      </p:pic>
      <p:pic>
        <p:nvPicPr>
          <p:cNvPr id="758" name="Google Shape;758;p32"/>
          <p:cNvPicPr preferRelativeResize="0"/>
          <p:nvPr/>
        </p:nvPicPr>
        <p:blipFill>
          <a:blip r:embed="rId5">
            <a:alphaModFix/>
          </a:blip>
          <a:stretch>
            <a:fillRect/>
          </a:stretch>
        </p:blipFill>
        <p:spPr>
          <a:xfrm>
            <a:off x="5399030" y="3333940"/>
            <a:ext cx="1012609" cy="836700"/>
          </a:xfrm>
          <a:prstGeom prst="rect">
            <a:avLst/>
          </a:prstGeom>
          <a:noFill/>
          <a:ln>
            <a:noFill/>
          </a:ln>
        </p:spPr>
      </p:pic>
      <p:pic>
        <p:nvPicPr>
          <p:cNvPr id="759" name="Google Shape;759;p32"/>
          <p:cNvPicPr preferRelativeResize="0"/>
          <p:nvPr/>
        </p:nvPicPr>
        <p:blipFill>
          <a:blip r:embed="rId6">
            <a:alphaModFix/>
          </a:blip>
          <a:stretch>
            <a:fillRect/>
          </a:stretch>
        </p:blipFill>
        <p:spPr>
          <a:xfrm>
            <a:off x="6411650" y="3337528"/>
            <a:ext cx="1012624" cy="829538"/>
          </a:xfrm>
          <a:prstGeom prst="rect">
            <a:avLst/>
          </a:prstGeom>
          <a:noFill/>
          <a:ln>
            <a:noFill/>
          </a:ln>
        </p:spPr>
      </p:pic>
      <p:sp>
        <p:nvSpPr>
          <p:cNvPr id="760" name="Google Shape;760;p32"/>
          <p:cNvSpPr txBox="1"/>
          <p:nvPr/>
        </p:nvSpPr>
        <p:spPr>
          <a:xfrm>
            <a:off x="121750" y="1121350"/>
            <a:ext cx="4827000" cy="523200"/>
          </a:xfrm>
          <a:prstGeom prst="rect">
            <a:avLst/>
          </a:prstGeom>
          <a:noFill/>
          <a:ln>
            <a:noFill/>
          </a:ln>
        </p:spPr>
        <p:txBody>
          <a:bodyPr anchorCtr="0" anchor="t" bIns="91425" lIns="91425" spcFirstLastPara="1" rIns="91425" wrap="square" tIns="91425">
            <a:spAutoFit/>
          </a:bodyPr>
          <a:lstStyle/>
          <a:p>
            <a:pPr indent="-368300" lvl="0" marL="457200" rtl="0" algn="l">
              <a:spcBef>
                <a:spcPts val="0"/>
              </a:spcBef>
              <a:spcAft>
                <a:spcPts val="0"/>
              </a:spcAft>
              <a:buClr>
                <a:schemeClr val="dk1"/>
              </a:buClr>
              <a:buSzPts val="2200"/>
              <a:buFont typeface="Mada"/>
              <a:buChar char="◄"/>
            </a:pPr>
            <a:r>
              <a:rPr b="1" lang="ar" sz="2200">
                <a:solidFill>
                  <a:schemeClr val="dk1"/>
                </a:solidFill>
                <a:highlight>
                  <a:schemeClr val="accent4"/>
                </a:highlight>
                <a:latin typeface="Mada"/>
                <a:ea typeface="Mada"/>
                <a:cs typeface="Mada"/>
                <a:sym typeface="Mada"/>
              </a:rPr>
              <a:t>Laboratory and imaging findings</a:t>
            </a:r>
            <a:endParaRPr b="1" sz="2200">
              <a:solidFill>
                <a:schemeClr val="dk1"/>
              </a:solidFill>
              <a:highlight>
                <a:schemeClr val="accent4"/>
              </a:highlight>
              <a:latin typeface="Mada"/>
              <a:ea typeface="Mada"/>
              <a:cs typeface="Mada"/>
              <a:sym typeface="Mada"/>
            </a:endParaRPr>
          </a:p>
        </p:txBody>
      </p:sp>
      <p:grpSp>
        <p:nvGrpSpPr>
          <p:cNvPr id="761" name="Google Shape;761;p32"/>
          <p:cNvGrpSpPr/>
          <p:nvPr/>
        </p:nvGrpSpPr>
        <p:grpSpPr>
          <a:xfrm>
            <a:off x="1115443" y="6521516"/>
            <a:ext cx="1012627" cy="1266903"/>
            <a:chOff x="336800" y="4151500"/>
            <a:chExt cx="292000" cy="364650"/>
          </a:xfrm>
        </p:grpSpPr>
        <p:sp>
          <p:nvSpPr>
            <p:cNvPr id="762" name="Google Shape;762;p32"/>
            <p:cNvSpPr/>
            <p:nvPr/>
          </p:nvSpPr>
          <p:spPr>
            <a:xfrm>
              <a:off x="396325" y="4168675"/>
              <a:ext cx="212600" cy="185375"/>
            </a:xfrm>
            <a:custGeom>
              <a:rect b="b" l="l" r="r" t="t"/>
              <a:pathLst>
                <a:path extrusionOk="0" h="7415" w="8504">
                  <a:moveTo>
                    <a:pt x="7261" y="0"/>
                  </a:moveTo>
                  <a:cubicBezTo>
                    <a:pt x="7011" y="0"/>
                    <a:pt x="6746" y="79"/>
                    <a:pt x="6545" y="265"/>
                  </a:cubicBezTo>
                  <a:lnTo>
                    <a:pt x="358" y="5548"/>
                  </a:lnTo>
                  <a:cubicBezTo>
                    <a:pt x="30" y="5813"/>
                    <a:pt x="0" y="6295"/>
                    <a:pt x="265" y="6623"/>
                  </a:cubicBezTo>
                  <a:lnTo>
                    <a:pt x="731" y="7149"/>
                  </a:lnTo>
                  <a:cubicBezTo>
                    <a:pt x="884" y="7321"/>
                    <a:pt x="1090" y="7414"/>
                    <a:pt x="1306" y="7414"/>
                  </a:cubicBezTo>
                  <a:cubicBezTo>
                    <a:pt x="1478" y="7414"/>
                    <a:pt x="1664" y="7354"/>
                    <a:pt x="1802" y="7242"/>
                  </a:cubicBezTo>
                  <a:lnTo>
                    <a:pt x="7992" y="1959"/>
                  </a:lnTo>
                  <a:cubicBezTo>
                    <a:pt x="8459" y="1552"/>
                    <a:pt x="8504" y="855"/>
                    <a:pt x="8101" y="388"/>
                  </a:cubicBezTo>
                  <a:cubicBezTo>
                    <a:pt x="7880" y="123"/>
                    <a:pt x="7571" y="0"/>
                    <a:pt x="7261" y="0"/>
                  </a:cubicBezTo>
                  <a:close/>
                </a:path>
              </a:pathLst>
            </a:custGeom>
            <a:solidFill>
              <a:srgbClr val="FDF2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3" name="Google Shape;763;p32"/>
            <p:cNvSpPr/>
            <p:nvPr/>
          </p:nvSpPr>
          <p:spPr>
            <a:xfrm>
              <a:off x="396325" y="4168550"/>
              <a:ext cx="212600" cy="185650"/>
            </a:xfrm>
            <a:custGeom>
              <a:rect b="b" l="l" r="r" t="t"/>
              <a:pathLst>
                <a:path extrusionOk="0" h="7426" w="8504">
                  <a:moveTo>
                    <a:pt x="7262" y="1"/>
                  </a:moveTo>
                  <a:cubicBezTo>
                    <a:pt x="7008" y="1"/>
                    <a:pt x="6753" y="88"/>
                    <a:pt x="6545" y="270"/>
                  </a:cubicBezTo>
                  <a:lnTo>
                    <a:pt x="358" y="5553"/>
                  </a:lnTo>
                  <a:cubicBezTo>
                    <a:pt x="30" y="5818"/>
                    <a:pt x="0" y="6300"/>
                    <a:pt x="265" y="6628"/>
                  </a:cubicBezTo>
                  <a:lnTo>
                    <a:pt x="731" y="7154"/>
                  </a:lnTo>
                  <a:cubicBezTo>
                    <a:pt x="878" y="7335"/>
                    <a:pt x="1090" y="7426"/>
                    <a:pt x="1305" y="7426"/>
                  </a:cubicBezTo>
                  <a:cubicBezTo>
                    <a:pt x="1480" y="7426"/>
                    <a:pt x="1657" y="7366"/>
                    <a:pt x="1802" y="7247"/>
                  </a:cubicBezTo>
                  <a:lnTo>
                    <a:pt x="7992" y="1964"/>
                  </a:lnTo>
                  <a:cubicBezTo>
                    <a:pt x="8459" y="1557"/>
                    <a:pt x="8504" y="860"/>
                    <a:pt x="8101" y="393"/>
                  </a:cubicBezTo>
                  <a:cubicBezTo>
                    <a:pt x="7886" y="135"/>
                    <a:pt x="7575" y="1"/>
                    <a:pt x="7262" y="1"/>
                  </a:cubicBezTo>
                  <a:close/>
                </a:path>
              </a:pathLst>
            </a:custGeom>
            <a:solidFill>
              <a:srgbClr val="EDED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4" name="Google Shape;764;p32"/>
            <p:cNvSpPr/>
            <p:nvPr/>
          </p:nvSpPr>
          <p:spPr>
            <a:xfrm>
              <a:off x="400225" y="4180325"/>
              <a:ext cx="197775" cy="172600"/>
            </a:xfrm>
            <a:custGeom>
              <a:rect b="b" l="l" r="r" t="t"/>
              <a:pathLst>
                <a:path extrusionOk="0" h="6904" w="7911">
                  <a:moveTo>
                    <a:pt x="7110" y="1"/>
                  </a:moveTo>
                  <a:cubicBezTo>
                    <a:pt x="6849" y="1"/>
                    <a:pt x="6554" y="110"/>
                    <a:pt x="6295" y="325"/>
                  </a:cubicBezTo>
                  <a:lnTo>
                    <a:pt x="1" y="5720"/>
                  </a:lnTo>
                  <a:lnTo>
                    <a:pt x="1008" y="6903"/>
                  </a:lnTo>
                  <a:lnTo>
                    <a:pt x="7307" y="1523"/>
                  </a:lnTo>
                  <a:cubicBezTo>
                    <a:pt x="7773" y="1120"/>
                    <a:pt x="7911" y="545"/>
                    <a:pt x="7631" y="217"/>
                  </a:cubicBezTo>
                  <a:cubicBezTo>
                    <a:pt x="7506" y="72"/>
                    <a:pt x="7320" y="1"/>
                    <a:pt x="7110" y="1"/>
                  </a:cubicBezTo>
                  <a:close/>
                </a:path>
              </a:pathLst>
            </a:custGeom>
            <a:solidFill>
              <a:srgbClr val="EDED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5" name="Google Shape;765;p32"/>
            <p:cNvSpPr/>
            <p:nvPr/>
          </p:nvSpPr>
          <p:spPr>
            <a:xfrm>
              <a:off x="469350" y="4180700"/>
              <a:ext cx="127175" cy="112325"/>
            </a:xfrm>
            <a:custGeom>
              <a:rect b="b" l="l" r="r" t="t"/>
              <a:pathLst>
                <a:path extrusionOk="0" h="4493" w="5087">
                  <a:moveTo>
                    <a:pt x="4300" y="1"/>
                  </a:moveTo>
                  <a:cubicBezTo>
                    <a:pt x="4040" y="1"/>
                    <a:pt x="3744" y="110"/>
                    <a:pt x="3486" y="325"/>
                  </a:cubicBezTo>
                  <a:lnTo>
                    <a:pt x="1" y="3310"/>
                  </a:lnTo>
                  <a:lnTo>
                    <a:pt x="1012" y="4493"/>
                  </a:lnTo>
                  <a:lnTo>
                    <a:pt x="4493" y="1508"/>
                  </a:lnTo>
                  <a:cubicBezTo>
                    <a:pt x="4944" y="1120"/>
                    <a:pt x="5086" y="545"/>
                    <a:pt x="4821" y="217"/>
                  </a:cubicBezTo>
                  <a:cubicBezTo>
                    <a:pt x="4696" y="72"/>
                    <a:pt x="4510" y="1"/>
                    <a:pt x="4300" y="1"/>
                  </a:cubicBezTo>
                  <a:close/>
                </a:path>
              </a:pathLst>
            </a:custGeom>
            <a:solidFill>
              <a:srgbClr val="ED696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6" name="Google Shape;766;p32"/>
            <p:cNvSpPr/>
            <p:nvPr/>
          </p:nvSpPr>
          <p:spPr>
            <a:xfrm>
              <a:off x="601900" y="4151500"/>
              <a:ext cx="26900" cy="23825"/>
            </a:xfrm>
            <a:custGeom>
              <a:rect b="b" l="l" r="r" t="t"/>
              <a:pathLst>
                <a:path extrusionOk="0" h="953" w="1076">
                  <a:moveTo>
                    <a:pt x="1027" y="1"/>
                  </a:moveTo>
                  <a:lnTo>
                    <a:pt x="1" y="904"/>
                  </a:lnTo>
                  <a:lnTo>
                    <a:pt x="49" y="952"/>
                  </a:lnTo>
                  <a:lnTo>
                    <a:pt x="1075" y="49"/>
                  </a:lnTo>
                  <a:lnTo>
                    <a:pt x="1027" y="1"/>
                  </a:lnTo>
                  <a:close/>
                </a:path>
              </a:pathLst>
            </a:custGeom>
            <a:solidFill>
              <a:srgbClr val="0E48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7" name="Google Shape;767;p32"/>
            <p:cNvSpPr/>
            <p:nvPr/>
          </p:nvSpPr>
          <p:spPr>
            <a:xfrm>
              <a:off x="589875" y="4166050"/>
              <a:ext cx="19800" cy="20000"/>
            </a:xfrm>
            <a:custGeom>
              <a:rect b="b" l="l" r="r" t="t"/>
              <a:pathLst>
                <a:path extrusionOk="0" h="800" w="792">
                  <a:moveTo>
                    <a:pt x="366" y="1"/>
                  </a:moveTo>
                  <a:cubicBezTo>
                    <a:pt x="359" y="1"/>
                    <a:pt x="351" y="4"/>
                    <a:pt x="344" y="12"/>
                  </a:cubicBezTo>
                  <a:lnTo>
                    <a:pt x="15" y="277"/>
                  </a:lnTo>
                  <a:cubicBezTo>
                    <a:pt x="0" y="292"/>
                    <a:pt x="0" y="307"/>
                    <a:pt x="15" y="322"/>
                  </a:cubicBezTo>
                  <a:lnTo>
                    <a:pt x="403" y="788"/>
                  </a:lnTo>
                  <a:cubicBezTo>
                    <a:pt x="411" y="795"/>
                    <a:pt x="419" y="799"/>
                    <a:pt x="428" y="799"/>
                  </a:cubicBezTo>
                  <a:cubicBezTo>
                    <a:pt x="436" y="799"/>
                    <a:pt x="444" y="795"/>
                    <a:pt x="452" y="788"/>
                  </a:cubicBezTo>
                  <a:lnTo>
                    <a:pt x="776" y="523"/>
                  </a:lnTo>
                  <a:cubicBezTo>
                    <a:pt x="791" y="508"/>
                    <a:pt x="791" y="478"/>
                    <a:pt x="776" y="478"/>
                  </a:cubicBezTo>
                  <a:lnTo>
                    <a:pt x="388" y="12"/>
                  </a:lnTo>
                  <a:cubicBezTo>
                    <a:pt x="381" y="4"/>
                    <a:pt x="373" y="1"/>
                    <a:pt x="366" y="1"/>
                  </a:cubicBezTo>
                  <a:close/>
                </a:path>
              </a:pathLst>
            </a:custGeom>
            <a:solidFill>
              <a:srgbClr val="EDED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8" name="Google Shape;768;p32"/>
            <p:cNvSpPr/>
            <p:nvPr/>
          </p:nvSpPr>
          <p:spPr>
            <a:xfrm>
              <a:off x="448750" y="4258025"/>
              <a:ext cx="51325" cy="55250"/>
            </a:xfrm>
            <a:custGeom>
              <a:rect b="b" l="l" r="r" t="t"/>
              <a:pathLst>
                <a:path extrusionOk="0" h="2210" w="2053">
                  <a:moveTo>
                    <a:pt x="638" y="1"/>
                  </a:moveTo>
                  <a:lnTo>
                    <a:pt x="0" y="545"/>
                  </a:lnTo>
                  <a:lnTo>
                    <a:pt x="1418" y="2210"/>
                  </a:lnTo>
                  <a:lnTo>
                    <a:pt x="2052" y="1665"/>
                  </a:lnTo>
                  <a:lnTo>
                    <a:pt x="638" y="1"/>
                  </a:lnTo>
                  <a:close/>
                </a:path>
              </a:pathLst>
            </a:custGeom>
            <a:solidFill>
              <a:srgbClr val="0E48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9" name="Google Shape;769;p32"/>
            <p:cNvSpPr/>
            <p:nvPr/>
          </p:nvSpPr>
          <p:spPr>
            <a:xfrm>
              <a:off x="352375" y="4282100"/>
              <a:ext cx="122050" cy="109625"/>
            </a:xfrm>
            <a:custGeom>
              <a:rect b="b" l="l" r="r" t="t"/>
              <a:pathLst>
                <a:path extrusionOk="0" h="4385" w="4882">
                  <a:moveTo>
                    <a:pt x="4183" y="0"/>
                  </a:moveTo>
                  <a:lnTo>
                    <a:pt x="1" y="3578"/>
                  </a:lnTo>
                  <a:lnTo>
                    <a:pt x="702" y="4384"/>
                  </a:lnTo>
                  <a:lnTo>
                    <a:pt x="4881" y="825"/>
                  </a:lnTo>
                  <a:lnTo>
                    <a:pt x="4183" y="0"/>
                  </a:lnTo>
                  <a:close/>
                </a:path>
              </a:pathLst>
            </a:custGeom>
            <a:solidFill>
              <a:srgbClr val="0E48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0" name="Google Shape;770;p32"/>
            <p:cNvSpPr/>
            <p:nvPr/>
          </p:nvSpPr>
          <p:spPr>
            <a:xfrm>
              <a:off x="576250" y="4204025"/>
              <a:ext cx="16350" cy="18200"/>
            </a:xfrm>
            <a:custGeom>
              <a:rect b="b" l="l" r="r" t="t"/>
              <a:pathLst>
                <a:path extrusionOk="0" h="728" w="654">
                  <a:moveTo>
                    <a:pt x="79" y="0"/>
                  </a:moveTo>
                  <a:lnTo>
                    <a:pt x="16" y="64"/>
                  </a:lnTo>
                  <a:cubicBezTo>
                    <a:pt x="1" y="64"/>
                    <a:pt x="1" y="79"/>
                    <a:pt x="16" y="94"/>
                  </a:cubicBezTo>
                  <a:lnTo>
                    <a:pt x="545" y="717"/>
                  </a:lnTo>
                  <a:cubicBezTo>
                    <a:pt x="553" y="724"/>
                    <a:pt x="557" y="728"/>
                    <a:pt x="560" y="728"/>
                  </a:cubicBezTo>
                  <a:cubicBezTo>
                    <a:pt x="564" y="728"/>
                    <a:pt x="568" y="724"/>
                    <a:pt x="575" y="717"/>
                  </a:cubicBezTo>
                  <a:lnTo>
                    <a:pt x="639" y="668"/>
                  </a:lnTo>
                  <a:cubicBezTo>
                    <a:pt x="654" y="653"/>
                    <a:pt x="654" y="638"/>
                    <a:pt x="639" y="638"/>
                  </a:cubicBezTo>
                  <a:lnTo>
                    <a:pt x="109" y="0"/>
                  </a:lnTo>
                  <a:close/>
                </a:path>
              </a:pathLst>
            </a:custGeom>
            <a:solidFill>
              <a:srgbClr val="0E48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1" name="Google Shape;771;p32"/>
            <p:cNvSpPr/>
            <p:nvPr/>
          </p:nvSpPr>
          <p:spPr>
            <a:xfrm>
              <a:off x="561150" y="4216925"/>
              <a:ext cx="16350" cy="18100"/>
            </a:xfrm>
            <a:custGeom>
              <a:rect b="b" l="l" r="r" t="t"/>
              <a:pathLst>
                <a:path extrusionOk="0" h="724" w="654">
                  <a:moveTo>
                    <a:pt x="99" y="0"/>
                  </a:moveTo>
                  <a:cubicBezTo>
                    <a:pt x="92" y="0"/>
                    <a:pt x="84" y="5"/>
                    <a:pt x="75" y="14"/>
                  </a:cubicBezTo>
                  <a:lnTo>
                    <a:pt x="15" y="59"/>
                  </a:lnTo>
                  <a:cubicBezTo>
                    <a:pt x="0" y="74"/>
                    <a:pt x="0" y="89"/>
                    <a:pt x="15" y="89"/>
                  </a:cubicBezTo>
                  <a:lnTo>
                    <a:pt x="541" y="712"/>
                  </a:lnTo>
                  <a:cubicBezTo>
                    <a:pt x="550" y="719"/>
                    <a:pt x="559" y="723"/>
                    <a:pt x="565" y="723"/>
                  </a:cubicBezTo>
                  <a:cubicBezTo>
                    <a:pt x="571" y="723"/>
                    <a:pt x="575" y="719"/>
                    <a:pt x="575" y="712"/>
                  </a:cubicBezTo>
                  <a:lnTo>
                    <a:pt x="634" y="667"/>
                  </a:lnTo>
                  <a:cubicBezTo>
                    <a:pt x="653" y="648"/>
                    <a:pt x="653" y="648"/>
                    <a:pt x="653" y="634"/>
                  </a:cubicBezTo>
                  <a:lnTo>
                    <a:pt x="108" y="14"/>
                  </a:lnTo>
                  <a:cubicBezTo>
                    <a:pt x="108" y="5"/>
                    <a:pt x="105" y="0"/>
                    <a:pt x="99" y="0"/>
                  </a:cubicBezTo>
                  <a:close/>
                </a:path>
              </a:pathLst>
            </a:custGeom>
            <a:solidFill>
              <a:srgbClr val="0E48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2" name="Google Shape;772;p32"/>
            <p:cNvSpPr/>
            <p:nvPr/>
          </p:nvSpPr>
          <p:spPr>
            <a:xfrm>
              <a:off x="542475" y="4233125"/>
              <a:ext cx="15900" cy="17925"/>
            </a:xfrm>
            <a:custGeom>
              <a:rect b="b" l="l" r="r" t="t"/>
              <a:pathLst>
                <a:path extrusionOk="0" h="717" w="636">
                  <a:moveTo>
                    <a:pt x="76" y="0"/>
                  </a:moveTo>
                  <a:lnTo>
                    <a:pt x="1" y="64"/>
                  </a:lnTo>
                  <a:lnTo>
                    <a:pt x="1" y="94"/>
                  </a:lnTo>
                  <a:lnTo>
                    <a:pt x="542" y="717"/>
                  </a:lnTo>
                  <a:lnTo>
                    <a:pt x="576" y="717"/>
                  </a:lnTo>
                  <a:lnTo>
                    <a:pt x="635" y="653"/>
                  </a:lnTo>
                  <a:lnTo>
                    <a:pt x="635" y="624"/>
                  </a:lnTo>
                  <a:lnTo>
                    <a:pt x="109" y="0"/>
                  </a:lnTo>
                  <a:close/>
                </a:path>
              </a:pathLst>
            </a:custGeom>
            <a:solidFill>
              <a:srgbClr val="0E48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3" name="Google Shape;773;p32"/>
            <p:cNvSpPr/>
            <p:nvPr/>
          </p:nvSpPr>
          <p:spPr>
            <a:xfrm>
              <a:off x="527275" y="4246000"/>
              <a:ext cx="16350" cy="18200"/>
            </a:xfrm>
            <a:custGeom>
              <a:rect b="b" l="l" r="r" t="t"/>
              <a:pathLst>
                <a:path extrusionOk="0" h="728" w="654">
                  <a:moveTo>
                    <a:pt x="79" y="0"/>
                  </a:moveTo>
                  <a:lnTo>
                    <a:pt x="16" y="64"/>
                  </a:lnTo>
                  <a:cubicBezTo>
                    <a:pt x="1" y="64"/>
                    <a:pt x="1" y="79"/>
                    <a:pt x="1" y="94"/>
                  </a:cubicBezTo>
                  <a:lnTo>
                    <a:pt x="545" y="717"/>
                  </a:lnTo>
                  <a:cubicBezTo>
                    <a:pt x="545" y="724"/>
                    <a:pt x="549" y="728"/>
                    <a:pt x="555" y="728"/>
                  </a:cubicBezTo>
                  <a:cubicBezTo>
                    <a:pt x="560" y="728"/>
                    <a:pt x="568" y="724"/>
                    <a:pt x="575" y="717"/>
                  </a:cubicBezTo>
                  <a:lnTo>
                    <a:pt x="639" y="668"/>
                  </a:lnTo>
                  <a:cubicBezTo>
                    <a:pt x="654" y="653"/>
                    <a:pt x="654" y="638"/>
                    <a:pt x="639" y="638"/>
                  </a:cubicBezTo>
                  <a:lnTo>
                    <a:pt x="109" y="0"/>
                  </a:lnTo>
                  <a:close/>
                </a:path>
              </a:pathLst>
            </a:custGeom>
            <a:solidFill>
              <a:srgbClr val="0E48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4" name="Google Shape;774;p32"/>
            <p:cNvSpPr/>
            <p:nvPr/>
          </p:nvSpPr>
          <p:spPr>
            <a:xfrm>
              <a:off x="371400" y="4304050"/>
              <a:ext cx="70825" cy="79375"/>
            </a:xfrm>
            <a:custGeom>
              <a:rect b="b" l="l" r="r" t="t"/>
              <a:pathLst>
                <a:path extrusionOk="0" h="3175" w="2833">
                  <a:moveTo>
                    <a:pt x="325" y="1"/>
                  </a:moveTo>
                  <a:cubicBezTo>
                    <a:pt x="310" y="1"/>
                    <a:pt x="295" y="4"/>
                    <a:pt x="281" y="10"/>
                  </a:cubicBezTo>
                  <a:lnTo>
                    <a:pt x="49" y="212"/>
                  </a:lnTo>
                  <a:cubicBezTo>
                    <a:pt x="16" y="242"/>
                    <a:pt x="1" y="290"/>
                    <a:pt x="34" y="320"/>
                  </a:cubicBezTo>
                  <a:lnTo>
                    <a:pt x="2460" y="3152"/>
                  </a:lnTo>
                  <a:cubicBezTo>
                    <a:pt x="2467" y="3167"/>
                    <a:pt x="2482" y="3174"/>
                    <a:pt x="2499" y="3174"/>
                  </a:cubicBezTo>
                  <a:cubicBezTo>
                    <a:pt x="2517" y="3174"/>
                    <a:pt x="2536" y="3167"/>
                    <a:pt x="2553" y="3152"/>
                  </a:cubicBezTo>
                  <a:lnTo>
                    <a:pt x="2784" y="2947"/>
                  </a:lnTo>
                  <a:cubicBezTo>
                    <a:pt x="2814" y="2932"/>
                    <a:pt x="2833" y="2887"/>
                    <a:pt x="2799" y="2853"/>
                  </a:cubicBezTo>
                  <a:lnTo>
                    <a:pt x="374" y="25"/>
                  </a:lnTo>
                  <a:cubicBezTo>
                    <a:pt x="365" y="8"/>
                    <a:pt x="346" y="1"/>
                    <a:pt x="325" y="1"/>
                  </a:cubicBezTo>
                  <a:close/>
                </a:path>
              </a:pathLst>
            </a:custGeom>
            <a:solidFill>
              <a:srgbClr val="0E48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5" name="Google Shape;775;p32"/>
            <p:cNvSpPr/>
            <p:nvPr/>
          </p:nvSpPr>
          <p:spPr>
            <a:xfrm>
              <a:off x="336800" y="4363550"/>
              <a:ext cx="43950" cy="48475"/>
            </a:xfrm>
            <a:custGeom>
              <a:rect b="b" l="l" r="r" t="t"/>
              <a:pathLst>
                <a:path extrusionOk="0" h="1939" w="1758">
                  <a:moveTo>
                    <a:pt x="321" y="1"/>
                  </a:moveTo>
                  <a:cubicBezTo>
                    <a:pt x="302" y="1"/>
                    <a:pt x="282" y="9"/>
                    <a:pt x="266" y="26"/>
                  </a:cubicBezTo>
                  <a:lnTo>
                    <a:pt x="34" y="227"/>
                  </a:lnTo>
                  <a:cubicBezTo>
                    <a:pt x="1" y="257"/>
                    <a:pt x="1" y="306"/>
                    <a:pt x="19" y="320"/>
                  </a:cubicBezTo>
                  <a:lnTo>
                    <a:pt x="1385" y="1921"/>
                  </a:lnTo>
                  <a:cubicBezTo>
                    <a:pt x="1393" y="1930"/>
                    <a:pt x="1413" y="1938"/>
                    <a:pt x="1434" y="1938"/>
                  </a:cubicBezTo>
                  <a:cubicBezTo>
                    <a:pt x="1450" y="1938"/>
                    <a:pt x="1466" y="1934"/>
                    <a:pt x="1478" y="1921"/>
                  </a:cubicBezTo>
                  <a:lnTo>
                    <a:pt x="1713" y="1720"/>
                  </a:lnTo>
                  <a:cubicBezTo>
                    <a:pt x="1743" y="1686"/>
                    <a:pt x="1758" y="1641"/>
                    <a:pt x="1728" y="1611"/>
                  </a:cubicBezTo>
                  <a:lnTo>
                    <a:pt x="374" y="26"/>
                  </a:lnTo>
                  <a:cubicBezTo>
                    <a:pt x="359" y="9"/>
                    <a:pt x="340" y="1"/>
                    <a:pt x="321" y="1"/>
                  </a:cubicBezTo>
                  <a:close/>
                </a:path>
              </a:pathLst>
            </a:custGeom>
            <a:solidFill>
              <a:srgbClr val="0E48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6" name="Google Shape;776;p32"/>
            <p:cNvSpPr/>
            <p:nvPr/>
          </p:nvSpPr>
          <p:spPr>
            <a:xfrm>
              <a:off x="404050" y="4177800"/>
              <a:ext cx="63375" cy="60000"/>
            </a:xfrm>
            <a:custGeom>
              <a:rect b="b" l="l" r="r" t="t"/>
              <a:pathLst>
                <a:path extrusionOk="0" h="2400" w="2535">
                  <a:moveTo>
                    <a:pt x="1735" y="0"/>
                  </a:moveTo>
                  <a:cubicBezTo>
                    <a:pt x="1707" y="0"/>
                    <a:pt x="1679" y="3"/>
                    <a:pt x="1650" y="8"/>
                  </a:cubicBezTo>
                  <a:lnTo>
                    <a:pt x="1307" y="68"/>
                  </a:lnTo>
                  <a:cubicBezTo>
                    <a:pt x="1231" y="44"/>
                    <a:pt x="1144" y="19"/>
                    <a:pt x="1057" y="19"/>
                  </a:cubicBezTo>
                  <a:cubicBezTo>
                    <a:pt x="1037" y="19"/>
                    <a:pt x="1017" y="20"/>
                    <a:pt x="997" y="23"/>
                  </a:cubicBezTo>
                  <a:cubicBezTo>
                    <a:pt x="904" y="23"/>
                    <a:pt x="796" y="53"/>
                    <a:pt x="717" y="131"/>
                  </a:cubicBezTo>
                  <a:cubicBezTo>
                    <a:pt x="624" y="195"/>
                    <a:pt x="560" y="318"/>
                    <a:pt x="531" y="426"/>
                  </a:cubicBezTo>
                  <a:cubicBezTo>
                    <a:pt x="482" y="534"/>
                    <a:pt x="516" y="848"/>
                    <a:pt x="296" y="956"/>
                  </a:cubicBezTo>
                  <a:cubicBezTo>
                    <a:pt x="172" y="1019"/>
                    <a:pt x="94" y="1158"/>
                    <a:pt x="49" y="1299"/>
                  </a:cubicBezTo>
                  <a:cubicBezTo>
                    <a:pt x="1" y="1437"/>
                    <a:pt x="1" y="1594"/>
                    <a:pt x="49" y="1717"/>
                  </a:cubicBezTo>
                  <a:cubicBezTo>
                    <a:pt x="94" y="1810"/>
                    <a:pt x="158" y="1904"/>
                    <a:pt x="143" y="1997"/>
                  </a:cubicBezTo>
                  <a:cubicBezTo>
                    <a:pt x="143" y="2060"/>
                    <a:pt x="109" y="2105"/>
                    <a:pt x="79" y="2154"/>
                  </a:cubicBezTo>
                  <a:cubicBezTo>
                    <a:pt x="64" y="2213"/>
                    <a:pt x="49" y="2277"/>
                    <a:pt x="64" y="2325"/>
                  </a:cubicBezTo>
                  <a:cubicBezTo>
                    <a:pt x="94" y="2385"/>
                    <a:pt x="172" y="2400"/>
                    <a:pt x="251" y="2400"/>
                  </a:cubicBezTo>
                  <a:cubicBezTo>
                    <a:pt x="344" y="2400"/>
                    <a:pt x="452" y="2385"/>
                    <a:pt x="546" y="2370"/>
                  </a:cubicBezTo>
                  <a:cubicBezTo>
                    <a:pt x="1184" y="2292"/>
                    <a:pt x="1807" y="2213"/>
                    <a:pt x="2426" y="2075"/>
                  </a:cubicBezTo>
                  <a:cubicBezTo>
                    <a:pt x="2460" y="2075"/>
                    <a:pt x="2475" y="2075"/>
                    <a:pt x="2504" y="2060"/>
                  </a:cubicBezTo>
                  <a:cubicBezTo>
                    <a:pt x="2534" y="2012"/>
                    <a:pt x="2534" y="1952"/>
                    <a:pt x="2519" y="1889"/>
                  </a:cubicBezTo>
                  <a:cubicBezTo>
                    <a:pt x="2460" y="1717"/>
                    <a:pt x="2303" y="1624"/>
                    <a:pt x="2195" y="1486"/>
                  </a:cubicBezTo>
                  <a:cubicBezTo>
                    <a:pt x="2068" y="1314"/>
                    <a:pt x="2101" y="1079"/>
                    <a:pt x="2053" y="878"/>
                  </a:cubicBezTo>
                  <a:cubicBezTo>
                    <a:pt x="2038" y="784"/>
                    <a:pt x="2008" y="706"/>
                    <a:pt x="1975" y="628"/>
                  </a:cubicBezTo>
                  <a:lnTo>
                    <a:pt x="2131" y="598"/>
                  </a:lnTo>
                  <a:cubicBezTo>
                    <a:pt x="2195" y="598"/>
                    <a:pt x="2225" y="534"/>
                    <a:pt x="2225" y="490"/>
                  </a:cubicBezTo>
                  <a:lnTo>
                    <a:pt x="2195" y="381"/>
                  </a:lnTo>
                  <a:cubicBezTo>
                    <a:pt x="2152" y="160"/>
                    <a:pt x="1954" y="0"/>
                    <a:pt x="1735" y="0"/>
                  </a:cubicBezTo>
                  <a:close/>
                </a:path>
              </a:pathLst>
            </a:custGeom>
            <a:solidFill>
              <a:srgbClr val="0E48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7" name="Google Shape;777;p32"/>
            <p:cNvSpPr/>
            <p:nvPr/>
          </p:nvSpPr>
          <p:spPr>
            <a:xfrm>
              <a:off x="430075" y="4187700"/>
              <a:ext cx="33525" cy="59100"/>
            </a:xfrm>
            <a:custGeom>
              <a:rect b="b" l="l" r="r" t="t"/>
              <a:pathLst>
                <a:path extrusionOk="0" h="2364" w="1341">
                  <a:moveTo>
                    <a:pt x="1012" y="0"/>
                  </a:moveTo>
                  <a:cubicBezTo>
                    <a:pt x="1012" y="0"/>
                    <a:pt x="1045" y="280"/>
                    <a:pt x="546" y="344"/>
                  </a:cubicBezTo>
                  <a:lnTo>
                    <a:pt x="422" y="590"/>
                  </a:lnTo>
                  <a:lnTo>
                    <a:pt x="393" y="590"/>
                  </a:lnTo>
                  <a:lnTo>
                    <a:pt x="206" y="605"/>
                  </a:lnTo>
                  <a:cubicBezTo>
                    <a:pt x="94" y="623"/>
                    <a:pt x="1" y="717"/>
                    <a:pt x="19" y="825"/>
                  </a:cubicBezTo>
                  <a:lnTo>
                    <a:pt x="19" y="840"/>
                  </a:lnTo>
                  <a:lnTo>
                    <a:pt x="19" y="855"/>
                  </a:lnTo>
                  <a:lnTo>
                    <a:pt x="19" y="885"/>
                  </a:lnTo>
                  <a:cubicBezTo>
                    <a:pt x="19" y="903"/>
                    <a:pt x="34" y="903"/>
                    <a:pt x="34" y="918"/>
                  </a:cubicBezTo>
                  <a:cubicBezTo>
                    <a:pt x="61" y="988"/>
                    <a:pt x="139" y="1044"/>
                    <a:pt x="222" y="1044"/>
                  </a:cubicBezTo>
                  <a:cubicBezTo>
                    <a:pt x="231" y="1044"/>
                    <a:pt x="241" y="1043"/>
                    <a:pt x="251" y="1041"/>
                  </a:cubicBezTo>
                  <a:lnTo>
                    <a:pt x="281" y="1041"/>
                  </a:lnTo>
                  <a:cubicBezTo>
                    <a:pt x="281" y="1056"/>
                    <a:pt x="281" y="1071"/>
                    <a:pt x="266" y="1090"/>
                  </a:cubicBezTo>
                  <a:lnTo>
                    <a:pt x="113" y="1508"/>
                  </a:lnTo>
                  <a:lnTo>
                    <a:pt x="143" y="2146"/>
                  </a:lnTo>
                  <a:cubicBezTo>
                    <a:pt x="157" y="2261"/>
                    <a:pt x="253" y="2364"/>
                    <a:pt x="381" y="2364"/>
                  </a:cubicBezTo>
                  <a:cubicBezTo>
                    <a:pt x="390" y="2364"/>
                    <a:pt x="399" y="2363"/>
                    <a:pt x="408" y="2362"/>
                  </a:cubicBezTo>
                  <a:lnTo>
                    <a:pt x="766" y="2347"/>
                  </a:lnTo>
                  <a:cubicBezTo>
                    <a:pt x="904" y="2332"/>
                    <a:pt x="1012" y="2239"/>
                    <a:pt x="997" y="2097"/>
                  </a:cubicBezTo>
                  <a:lnTo>
                    <a:pt x="967" y="1616"/>
                  </a:lnTo>
                  <a:cubicBezTo>
                    <a:pt x="982" y="1601"/>
                    <a:pt x="997" y="1601"/>
                    <a:pt x="997" y="1601"/>
                  </a:cubicBezTo>
                  <a:cubicBezTo>
                    <a:pt x="1232" y="1508"/>
                    <a:pt x="1340" y="1258"/>
                    <a:pt x="1232" y="1056"/>
                  </a:cubicBezTo>
                  <a:lnTo>
                    <a:pt x="1139" y="325"/>
                  </a:lnTo>
                  <a:lnTo>
                    <a:pt x="1120" y="138"/>
                  </a:lnTo>
                  <a:cubicBezTo>
                    <a:pt x="1060" y="109"/>
                    <a:pt x="1027" y="79"/>
                    <a:pt x="1012" y="0"/>
                  </a:cubicBezTo>
                  <a:close/>
                </a:path>
              </a:pathLst>
            </a:custGeom>
            <a:solidFill>
              <a:srgbClr val="F6AE9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8" name="Google Shape;778;p32"/>
            <p:cNvSpPr/>
            <p:nvPr/>
          </p:nvSpPr>
          <p:spPr>
            <a:xfrm>
              <a:off x="459650" y="4203650"/>
              <a:ext cx="400" cy="3475"/>
            </a:xfrm>
            <a:custGeom>
              <a:rect b="b" l="l" r="r" t="t"/>
              <a:pathLst>
                <a:path extrusionOk="0" h="139" w="16">
                  <a:moveTo>
                    <a:pt x="1" y="0"/>
                  </a:moveTo>
                  <a:lnTo>
                    <a:pt x="16" y="138"/>
                  </a:lnTo>
                  <a:close/>
                </a:path>
              </a:pathLst>
            </a:custGeom>
            <a:solidFill>
              <a:srgbClr val="F6AE9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9" name="Google Shape;779;p32"/>
            <p:cNvSpPr/>
            <p:nvPr/>
          </p:nvSpPr>
          <p:spPr>
            <a:xfrm>
              <a:off x="459275" y="4203275"/>
              <a:ext cx="1150" cy="4225"/>
            </a:xfrm>
            <a:custGeom>
              <a:rect b="b" l="l" r="r" t="t"/>
              <a:pathLst>
                <a:path extrusionOk="0" h="169" w="46">
                  <a:moveTo>
                    <a:pt x="16" y="0"/>
                  </a:moveTo>
                  <a:cubicBezTo>
                    <a:pt x="1" y="0"/>
                    <a:pt x="1" y="0"/>
                    <a:pt x="1" y="15"/>
                  </a:cubicBezTo>
                  <a:lnTo>
                    <a:pt x="16" y="153"/>
                  </a:lnTo>
                  <a:cubicBezTo>
                    <a:pt x="16" y="168"/>
                    <a:pt x="16" y="168"/>
                    <a:pt x="31" y="168"/>
                  </a:cubicBezTo>
                  <a:cubicBezTo>
                    <a:pt x="45" y="168"/>
                    <a:pt x="45" y="153"/>
                    <a:pt x="45" y="153"/>
                  </a:cubicBezTo>
                  <a:lnTo>
                    <a:pt x="31" y="15"/>
                  </a:lnTo>
                  <a:cubicBezTo>
                    <a:pt x="31" y="0"/>
                    <a:pt x="16" y="0"/>
                    <a:pt x="16" y="0"/>
                  </a:cubicBezTo>
                  <a:close/>
                </a:path>
              </a:pathLst>
            </a:custGeom>
            <a:solidFill>
              <a:srgbClr val="EE746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0" name="Google Shape;780;p32"/>
            <p:cNvSpPr/>
            <p:nvPr/>
          </p:nvSpPr>
          <p:spPr>
            <a:xfrm>
              <a:off x="447625" y="4198400"/>
              <a:ext cx="7750" cy="3075"/>
            </a:xfrm>
            <a:custGeom>
              <a:rect b="b" l="l" r="r" t="t"/>
              <a:pathLst>
                <a:path extrusionOk="0" h="123" w="310">
                  <a:moveTo>
                    <a:pt x="50" y="1"/>
                  </a:moveTo>
                  <a:cubicBezTo>
                    <a:pt x="42" y="1"/>
                    <a:pt x="35" y="3"/>
                    <a:pt x="30" y="9"/>
                  </a:cubicBezTo>
                  <a:cubicBezTo>
                    <a:pt x="15" y="9"/>
                    <a:pt x="0" y="24"/>
                    <a:pt x="15" y="54"/>
                  </a:cubicBezTo>
                  <a:cubicBezTo>
                    <a:pt x="45" y="84"/>
                    <a:pt x="94" y="117"/>
                    <a:pt x="157" y="117"/>
                  </a:cubicBezTo>
                  <a:cubicBezTo>
                    <a:pt x="173" y="121"/>
                    <a:pt x="188" y="123"/>
                    <a:pt x="202" y="123"/>
                  </a:cubicBezTo>
                  <a:cubicBezTo>
                    <a:pt x="241" y="123"/>
                    <a:pt x="273" y="108"/>
                    <a:pt x="295" y="84"/>
                  </a:cubicBezTo>
                  <a:cubicBezTo>
                    <a:pt x="310" y="69"/>
                    <a:pt x="310" y="39"/>
                    <a:pt x="295" y="39"/>
                  </a:cubicBezTo>
                  <a:cubicBezTo>
                    <a:pt x="280" y="24"/>
                    <a:pt x="250" y="24"/>
                    <a:pt x="232" y="24"/>
                  </a:cubicBezTo>
                  <a:lnTo>
                    <a:pt x="157" y="24"/>
                  </a:lnTo>
                  <a:cubicBezTo>
                    <a:pt x="138" y="9"/>
                    <a:pt x="123" y="9"/>
                    <a:pt x="94" y="9"/>
                  </a:cubicBezTo>
                  <a:cubicBezTo>
                    <a:pt x="84" y="9"/>
                    <a:pt x="65" y="1"/>
                    <a:pt x="50" y="1"/>
                  </a:cubicBezTo>
                  <a:close/>
                </a:path>
              </a:pathLst>
            </a:custGeom>
            <a:solidFill>
              <a:srgbClr val="0E48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1" name="Google Shape;781;p32"/>
            <p:cNvSpPr/>
            <p:nvPr/>
          </p:nvSpPr>
          <p:spPr>
            <a:xfrm>
              <a:off x="434375" y="4206350"/>
              <a:ext cx="1600" cy="3950"/>
            </a:xfrm>
            <a:custGeom>
              <a:rect b="b" l="l" r="r" t="t"/>
              <a:pathLst>
                <a:path extrusionOk="0" h="158" w="64">
                  <a:moveTo>
                    <a:pt x="0" y="1"/>
                  </a:moveTo>
                  <a:lnTo>
                    <a:pt x="0" y="157"/>
                  </a:lnTo>
                  <a:lnTo>
                    <a:pt x="64" y="109"/>
                  </a:lnTo>
                  <a:lnTo>
                    <a:pt x="0" y="1"/>
                  </a:lnTo>
                  <a:close/>
                </a:path>
              </a:pathLst>
            </a:custGeom>
            <a:solidFill>
              <a:srgbClr val="F6AE9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2" name="Google Shape;782;p32"/>
            <p:cNvSpPr/>
            <p:nvPr/>
          </p:nvSpPr>
          <p:spPr>
            <a:xfrm>
              <a:off x="433625" y="4205975"/>
              <a:ext cx="3100" cy="4700"/>
            </a:xfrm>
            <a:custGeom>
              <a:rect b="b" l="l" r="r" t="t"/>
              <a:pathLst>
                <a:path extrusionOk="0" h="188" w="124">
                  <a:moveTo>
                    <a:pt x="16" y="1"/>
                  </a:moveTo>
                  <a:lnTo>
                    <a:pt x="16" y="16"/>
                  </a:lnTo>
                  <a:lnTo>
                    <a:pt x="79" y="124"/>
                  </a:lnTo>
                  <a:lnTo>
                    <a:pt x="16" y="154"/>
                  </a:lnTo>
                  <a:cubicBezTo>
                    <a:pt x="16" y="154"/>
                    <a:pt x="1" y="172"/>
                    <a:pt x="16" y="172"/>
                  </a:cubicBezTo>
                  <a:lnTo>
                    <a:pt x="30" y="187"/>
                  </a:lnTo>
                  <a:lnTo>
                    <a:pt x="30" y="172"/>
                  </a:lnTo>
                  <a:lnTo>
                    <a:pt x="124" y="124"/>
                  </a:lnTo>
                  <a:lnTo>
                    <a:pt x="45" y="1"/>
                  </a:lnTo>
                  <a:close/>
                </a:path>
              </a:pathLst>
            </a:custGeom>
            <a:solidFill>
              <a:srgbClr val="EE746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3" name="Google Shape;783;p32"/>
            <p:cNvSpPr/>
            <p:nvPr/>
          </p:nvSpPr>
          <p:spPr>
            <a:xfrm>
              <a:off x="442200" y="4225750"/>
              <a:ext cx="12450" cy="7400"/>
            </a:xfrm>
            <a:custGeom>
              <a:rect b="b" l="l" r="r" t="t"/>
              <a:pathLst>
                <a:path extrusionOk="0" h="296" w="498">
                  <a:moveTo>
                    <a:pt x="1" y="1"/>
                  </a:moveTo>
                  <a:lnTo>
                    <a:pt x="1" y="295"/>
                  </a:lnTo>
                  <a:lnTo>
                    <a:pt x="497" y="295"/>
                  </a:lnTo>
                  <a:lnTo>
                    <a:pt x="497" y="1"/>
                  </a:lnTo>
                  <a:close/>
                </a:path>
              </a:pathLst>
            </a:custGeom>
            <a:solidFill>
              <a:srgbClr val="F3978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4" name="Google Shape;784;p32"/>
            <p:cNvSpPr/>
            <p:nvPr/>
          </p:nvSpPr>
          <p:spPr>
            <a:xfrm>
              <a:off x="447250" y="4203275"/>
              <a:ext cx="8975" cy="6175"/>
            </a:xfrm>
            <a:custGeom>
              <a:rect b="b" l="l" r="r" t="t"/>
              <a:pathLst>
                <a:path extrusionOk="0" h="247" w="359">
                  <a:moveTo>
                    <a:pt x="340" y="153"/>
                  </a:moveTo>
                  <a:cubicBezTo>
                    <a:pt x="332" y="159"/>
                    <a:pt x="322" y="165"/>
                    <a:pt x="311" y="172"/>
                  </a:cubicBezTo>
                  <a:lnTo>
                    <a:pt x="311" y="172"/>
                  </a:lnTo>
                  <a:cubicBezTo>
                    <a:pt x="316" y="171"/>
                    <a:pt x="320" y="170"/>
                    <a:pt x="325" y="168"/>
                  </a:cubicBezTo>
                  <a:cubicBezTo>
                    <a:pt x="325" y="168"/>
                    <a:pt x="340" y="153"/>
                    <a:pt x="359" y="153"/>
                  </a:cubicBezTo>
                  <a:close/>
                  <a:moveTo>
                    <a:pt x="172" y="0"/>
                  </a:moveTo>
                  <a:cubicBezTo>
                    <a:pt x="153" y="15"/>
                    <a:pt x="138" y="15"/>
                    <a:pt x="123" y="15"/>
                  </a:cubicBezTo>
                  <a:cubicBezTo>
                    <a:pt x="60" y="45"/>
                    <a:pt x="30" y="124"/>
                    <a:pt x="15" y="168"/>
                  </a:cubicBezTo>
                  <a:cubicBezTo>
                    <a:pt x="0" y="217"/>
                    <a:pt x="45" y="247"/>
                    <a:pt x="79" y="247"/>
                  </a:cubicBezTo>
                  <a:cubicBezTo>
                    <a:pt x="168" y="234"/>
                    <a:pt x="257" y="202"/>
                    <a:pt x="311" y="172"/>
                  </a:cubicBezTo>
                  <a:lnTo>
                    <a:pt x="311" y="172"/>
                  </a:lnTo>
                  <a:cubicBezTo>
                    <a:pt x="304" y="173"/>
                    <a:pt x="297" y="174"/>
                    <a:pt x="290" y="174"/>
                  </a:cubicBezTo>
                  <a:cubicBezTo>
                    <a:pt x="242" y="174"/>
                    <a:pt x="196" y="145"/>
                    <a:pt x="172" y="109"/>
                  </a:cubicBezTo>
                  <a:cubicBezTo>
                    <a:pt x="172" y="75"/>
                    <a:pt x="172" y="30"/>
                    <a:pt x="202" y="0"/>
                  </a:cubicBezTo>
                  <a:close/>
                </a:path>
              </a:pathLst>
            </a:custGeom>
            <a:solidFill>
              <a:srgbClr val="EDED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5" name="Google Shape;785;p32"/>
            <p:cNvSpPr/>
            <p:nvPr/>
          </p:nvSpPr>
          <p:spPr>
            <a:xfrm>
              <a:off x="451525" y="4203275"/>
              <a:ext cx="5075" cy="4350"/>
            </a:xfrm>
            <a:custGeom>
              <a:rect b="b" l="l" r="r" t="t"/>
              <a:pathLst>
                <a:path extrusionOk="0" h="174" w="203">
                  <a:moveTo>
                    <a:pt x="31" y="0"/>
                  </a:moveTo>
                  <a:cubicBezTo>
                    <a:pt x="1" y="30"/>
                    <a:pt x="1" y="75"/>
                    <a:pt x="1" y="109"/>
                  </a:cubicBezTo>
                  <a:cubicBezTo>
                    <a:pt x="25" y="145"/>
                    <a:pt x="71" y="174"/>
                    <a:pt x="119" y="174"/>
                  </a:cubicBezTo>
                  <a:cubicBezTo>
                    <a:pt x="131" y="174"/>
                    <a:pt x="142" y="172"/>
                    <a:pt x="154" y="168"/>
                  </a:cubicBezTo>
                  <a:cubicBezTo>
                    <a:pt x="154" y="168"/>
                    <a:pt x="169" y="153"/>
                    <a:pt x="188" y="153"/>
                  </a:cubicBezTo>
                  <a:cubicBezTo>
                    <a:pt x="188" y="139"/>
                    <a:pt x="202" y="124"/>
                    <a:pt x="188" y="109"/>
                  </a:cubicBezTo>
                  <a:lnTo>
                    <a:pt x="188" y="94"/>
                  </a:lnTo>
                  <a:cubicBezTo>
                    <a:pt x="154" y="60"/>
                    <a:pt x="124" y="0"/>
                    <a:pt x="31" y="0"/>
                  </a:cubicBezTo>
                  <a:close/>
                </a:path>
              </a:pathLst>
            </a:custGeom>
            <a:solidFill>
              <a:srgbClr val="0E48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6" name="Google Shape;786;p32"/>
            <p:cNvSpPr/>
            <p:nvPr/>
          </p:nvSpPr>
          <p:spPr>
            <a:xfrm>
              <a:off x="437075" y="4207100"/>
              <a:ext cx="30800" cy="21800"/>
            </a:xfrm>
            <a:custGeom>
              <a:rect b="b" l="l" r="r" t="t"/>
              <a:pathLst>
                <a:path extrusionOk="0" h="872" w="1232">
                  <a:moveTo>
                    <a:pt x="933" y="0"/>
                  </a:moveTo>
                  <a:lnTo>
                    <a:pt x="933" y="0"/>
                  </a:lnTo>
                  <a:cubicBezTo>
                    <a:pt x="933" y="0"/>
                    <a:pt x="678" y="159"/>
                    <a:pt x="361" y="159"/>
                  </a:cubicBezTo>
                  <a:cubicBezTo>
                    <a:pt x="305" y="159"/>
                    <a:pt x="246" y="154"/>
                    <a:pt x="187" y="142"/>
                  </a:cubicBezTo>
                  <a:cubicBezTo>
                    <a:pt x="175" y="140"/>
                    <a:pt x="162" y="139"/>
                    <a:pt x="150" y="139"/>
                  </a:cubicBezTo>
                  <a:cubicBezTo>
                    <a:pt x="88" y="139"/>
                    <a:pt x="29" y="170"/>
                    <a:pt x="1" y="236"/>
                  </a:cubicBezTo>
                  <a:lnTo>
                    <a:pt x="1" y="250"/>
                  </a:lnTo>
                  <a:lnTo>
                    <a:pt x="34" y="638"/>
                  </a:lnTo>
                  <a:cubicBezTo>
                    <a:pt x="34" y="717"/>
                    <a:pt x="94" y="810"/>
                    <a:pt x="187" y="825"/>
                  </a:cubicBezTo>
                  <a:cubicBezTo>
                    <a:pt x="258" y="851"/>
                    <a:pt x="355" y="871"/>
                    <a:pt x="459" y="871"/>
                  </a:cubicBezTo>
                  <a:cubicBezTo>
                    <a:pt x="610" y="871"/>
                    <a:pt x="776" y="829"/>
                    <a:pt x="904" y="702"/>
                  </a:cubicBezTo>
                  <a:cubicBezTo>
                    <a:pt x="1232" y="388"/>
                    <a:pt x="933" y="0"/>
                    <a:pt x="933" y="0"/>
                  </a:cubicBezTo>
                  <a:close/>
                </a:path>
              </a:pathLst>
            </a:custGeom>
            <a:solidFill>
              <a:srgbClr val="EDED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7" name="Google Shape;787;p32"/>
            <p:cNvSpPr/>
            <p:nvPr/>
          </p:nvSpPr>
          <p:spPr>
            <a:xfrm>
              <a:off x="456200" y="4211400"/>
              <a:ext cx="7025" cy="3100"/>
            </a:xfrm>
            <a:custGeom>
              <a:rect b="b" l="l" r="r" t="t"/>
              <a:pathLst>
                <a:path extrusionOk="0" h="124" w="281">
                  <a:moveTo>
                    <a:pt x="247" y="0"/>
                  </a:moveTo>
                  <a:lnTo>
                    <a:pt x="15" y="93"/>
                  </a:lnTo>
                  <a:cubicBezTo>
                    <a:pt x="1" y="108"/>
                    <a:pt x="1" y="108"/>
                    <a:pt x="1" y="123"/>
                  </a:cubicBezTo>
                  <a:lnTo>
                    <a:pt x="30" y="123"/>
                  </a:lnTo>
                  <a:lnTo>
                    <a:pt x="262" y="30"/>
                  </a:lnTo>
                  <a:cubicBezTo>
                    <a:pt x="262" y="30"/>
                    <a:pt x="280" y="15"/>
                    <a:pt x="262" y="15"/>
                  </a:cubicBezTo>
                  <a:cubicBezTo>
                    <a:pt x="262" y="0"/>
                    <a:pt x="262" y="0"/>
                    <a:pt x="247" y="0"/>
                  </a:cubicBezTo>
                  <a:close/>
                </a:path>
              </a:pathLst>
            </a:custGeom>
            <a:solidFill>
              <a:srgbClr val="AADC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8" name="Google Shape;788;p32"/>
            <p:cNvSpPr/>
            <p:nvPr/>
          </p:nvSpPr>
          <p:spPr>
            <a:xfrm>
              <a:off x="460025" y="4215675"/>
              <a:ext cx="4325" cy="2000"/>
            </a:xfrm>
            <a:custGeom>
              <a:rect b="b" l="l" r="r" t="t"/>
              <a:pathLst>
                <a:path extrusionOk="0" h="80" w="173">
                  <a:moveTo>
                    <a:pt x="142" y="1"/>
                  </a:moveTo>
                  <a:lnTo>
                    <a:pt x="15" y="64"/>
                  </a:lnTo>
                  <a:cubicBezTo>
                    <a:pt x="15" y="64"/>
                    <a:pt x="1" y="64"/>
                    <a:pt x="1" y="79"/>
                  </a:cubicBezTo>
                  <a:lnTo>
                    <a:pt x="34" y="79"/>
                  </a:lnTo>
                  <a:lnTo>
                    <a:pt x="157" y="31"/>
                  </a:lnTo>
                  <a:cubicBezTo>
                    <a:pt x="157" y="31"/>
                    <a:pt x="172" y="16"/>
                    <a:pt x="157" y="16"/>
                  </a:cubicBezTo>
                  <a:cubicBezTo>
                    <a:pt x="157" y="1"/>
                    <a:pt x="157" y="1"/>
                    <a:pt x="142" y="1"/>
                  </a:cubicBezTo>
                  <a:close/>
                </a:path>
              </a:pathLst>
            </a:custGeom>
            <a:solidFill>
              <a:srgbClr val="AADC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9" name="Google Shape;789;p32"/>
            <p:cNvSpPr/>
            <p:nvPr/>
          </p:nvSpPr>
          <p:spPr>
            <a:xfrm>
              <a:off x="464700" y="4348600"/>
              <a:ext cx="1225" cy="400"/>
            </a:xfrm>
            <a:custGeom>
              <a:rect b="b" l="l" r="r" t="t"/>
              <a:pathLst>
                <a:path extrusionOk="0" h="16" w="49">
                  <a:moveTo>
                    <a:pt x="0" y="1"/>
                  </a:moveTo>
                  <a:lnTo>
                    <a:pt x="49" y="16"/>
                  </a:lnTo>
                  <a:close/>
                </a:path>
              </a:pathLst>
            </a:custGeom>
            <a:solidFill>
              <a:srgbClr val="02ACD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0" name="Google Shape;790;p32"/>
            <p:cNvSpPr/>
            <p:nvPr/>
          </p:nvSpPr>
          <p:spPr>
            <a:xfrm>
              <a:off x="461975" y="4490100"/>
              <a:ext cx="40900" cy="24850"/>
            </a:xfrm>
            <a:custGeom>
              <a:rect b="b" l="l" r="r" t="t"/>
              <a:pathLst>
                <a:path extrusionOk="0" h="994" w="1636">
                  <a:moveTo>
                    <a:pt x="16" y="1"/>
                  </a:moveTo>
                  <a:lnTo>
                    <a:pt x="1" y="840"/>
                  </a:lnTo>
                  <a:cubicBezTo>
                    <a:pt x="1" y="915"/>
                    <a:pt x="64" y="978"/>
                    <a:pt x="143" y="978"/>
                  </a:cubicBezTo>
                  <a:lnTo>
                    <a:pt x="796" y="978"/>
                  </a:lnTo>
                  <a:lnTo>
                    <a:pt x="1616" y="993"/>
                  </a:lnTo>
                  <a:lnTo>
                    <a:pt x="1616" y="855"/>
                  </a:lnTo>
                  <a:cubicBezTo>
                    <a:pt x="1635" y="605"/>
                    <a:pt x="1430" y="404"/>
                    <a:pt x="1199" y="404"/>
                  </a:cubicBezTo>
                  <a:lnTo>
                    <a:pt x="796" y="404"/>
                  </a:lnTo>
                  <a:lnTo>
                    <a:pt x="811" y="16"/>
                  </a:lnTo>
                  <a:lnTo>
                    <a:pt x="16" y="1"/>
                  </a:lnTo>
                  <a:close/>
                </a:path>
              </a:pathLst>
            </a:custGeom>
            <a:solidFill>
              <a:srgbClr val="ED696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1" name="Google Shape;791;p32"/>
            <p:cNvSpPr/>
            <p:nvPr/>
          </p:nvSpPr>
          <p:spPr>
            <a:xfrm>
              <a:off x="461975" y="4511850"/>
              <a:ext cx="40425" cy="3475"/>
            </a:xfrm>
            <a:custGeom>
              <a:rect b="b" l="l" r="r" t="t"/>
              <a:pathLst>
                <a:path extrusionOk="0" h="139" w="1617">
                  <a:moveTo>
                    <a:pt x="1" y="0"/>
                  </a:moveTo>
                  <a:lnTo>
                    <a:pt x="1" y="138"/>
                  </a:lnTo>
                  <a:lnTo>
                    <a:pt x="1616" y="138"/>
                  </a:lnTo>
                  <a:lnTo>
                    <a:pt x="1616" y="0"/>
                  </a:lnTo>
                  <a:close/>
                </a:path>
              </a:pathLst>
            </a:custGeom>
            <a:solidFill>
              <a:srgbClr val="0E48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2" name="Google Shape;792;p32"/>
            <p:cNvSpPr/>
            <p:nvPr/>
          </p:nvSpPr>
          <p:spPr>
            <a:xfrm>
              <a:off x="406775" y="4491600"/>
              <a:ext cx="23325" cy="23350"/>
            </a:xfrm>
            <a:custGeom>
              <a:rect b="b" l="l" r="r" t="t"/>
              <a:pathLst>
                <a:path extrusionOk="0" h="934" w="933">
                  <a:moveTo>
                    <a:pt x="78" y="1"/>
                  </a:moveTo>
                  <a:lnTo>
                    <a:pt x="78" y="530"/>
                  </a:lnTo>
                  <a:cubicBezTo>
                    <a:pt x="34" y="594"/>
                    <a:pt x="0" y="687"/>
                    <a:pt x="0" y="780"/>
                  </a:cubicBezTo>
                  <a:lnTo>
                    <a:pt x="0" y="933"/>
                  </a:lnTo>
                  <a:lnTo>
                    <a:pt x="933" y="933"/>
                  </a:lnTo>
                  <a:lnTo>
                    <a:pt x="933" y="780"/>
                  </a:lnTo>
                  <a:cubicBezTo>
                    <a:pt x="933" y="687"/>
                    <a:pt x="918" y="609"/>
                    <a:pt x="873" y="530"/>
                  </a:cubicBezTo>
                  <a:lnTo>
                    <a:pt x="873" y="1"/>
                  </a:lnTo>
                  <a:close/>
                </a:path>
              </a:pathLst>
            </a:custGeom>
            <a:solidFill>
              <a:srgbClr val="ED696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3" name="Google Shape;793;p32"/>
            <p:cNvSpPr/>
            <p:nvPr/>
          </p:nvSpPr>
          <p:spPr>
            <a:xfrm>
              <a:off x="406775" y="4512225"/>
              <a:ext cx="23325" cy="3925"/>
            </a:xfrm>
            <a:custGeom>
              <a:rect b="b" l="l" r="r" t="t"/>
              <a:pathLst>
                <a:path extrusionOk="0" h="157" w="933">
                  <a:moveTo>
                    <a:pt x="49" y="0"/>
                  </a:moveTo>
                  <a:cubicBezTo>
                    <a:pt x="19" y="0"/>
                    <a:pt x="0" y="15"/>
                    <a:pt x="0" y="30"/>
                  </a:cubicBezTo>
                  <a:lnTo>
                    <a:pt x="0" y="108"/>
                  </a:lnTo>
                  <a:cubicBezTo>
                    <a:pt x="0" y="123"/>
                    <a:pt x="19" y="142"/>
                    <a:pt x="34" y="142"/>
                  </a:cubicBezTo>
                  <a:lnTo>
                    <a:pt x="903" y="157"/>
                  </a:lnTo>
                  <a:cubicBezTo>
                    <a:pt x="918" y="157"/>
                    <a:pt x="933" y="142"/>
                    <a:pt x="933" y="123"/>
                  </a:cubicBezTo>
                  <a:lnTo>
                    <a:pt x="933" y="49"/>
                  </a:lnTo>
                  <a:cubicBezTo>
                    <a:pt x="933" y="30"/>
                    <a:pt x="918" y="15"/>
                    <a:pt x="903" y="15"/>
                  </a:cubicBezTo>
                  <a:lnTo>
                    <a:pt x="49" y="0"/>
                  </a:lnTo>
                  <a:close/>
                </a:path>
              </a:pathLst>
            </a:custGeom>
            <a:solidFill>
              <a:srgbClr val="0E48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4" name="Google Shape;794;p32"/>
            <p:cNvSpPr/>
            <p:nvPr/>
          </p:nvSpPr>
          <p:spPr>
            <a:xfrm>
              <a:off x="406400" y="4346275"/>
              <a:ext cx="79675" cy="150025"/>
            </a:xfrm>
            <a:custGeom>
              <a:rect b="b" l="l" r="r" t="t"/>
              <a:pathLst>
                <a:path extrusionOk="0" h="6001" w="3187">
                  <a:moveTo>
                    <a:pt x="0" y="0"/>
                  </a:moveTo>
                  <a:lnTo>
                    <a:pt x="15" y="5922"/>
                  </a:lnTo>
                  <a:lnTo>
                    <a:pt x="996" y="5940"/>
                  </a:lnTo>
                  <a:lnTo>
                    <a:pt x="1414" y="1478"/>
                  </a:lnTo>
                  <a:lnTo>
                    <a:pt x="2086" y="6000"/>
                  </a:lnTo>
                  <a:lnTo>
                    <a:pt x="3187" y="6000"/>
                  </a:lnTo>
                  <a:lnTo>
                    <a:pt x="2690" y="0"/>
                  </a:lnTo>
                  <a:close/>
                </a:path>
              </a:pathLst>
            </a:custGeom>
            <a:solidFill>
              <a:srgbClr val="0E48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5" name="Google Shape;795;p32"/>
            <p:cNvSpPr/>
            <p:nvPr/>
          </p:nvSpPr>
          <p:spPr>
            <a:xfrm>
              <a:off x="511325" y="4187700"/>
              <a:ext cx="23350" cy="27250"/>
            </a:xfrm>
            <a:custGeom>
              <a:rect b="b" l="l" r="r" t="t"/>
              <a:pathLst>
                <a:path extrusionOk="0" h="1090" w="934">
                  <a:moveTo>
                    <a:pt x="516" y="0"/>
                  </a:moveTo>
                  <a:cubicBezTo>
                    <a:pt x="437" y="0"/>
                    <a:pt x="344" y="30"/>
                    <a:pt x="295" y="79"/>
                  </a:cubicBezTo>
                  <a:lnTo>
                    <a:pt x="157" y="250"/>
                  </a:lnTo>
                  <a:cubicBezTo>
                    <a:pt x="94" y="310"/>
                    <a:pt x="79" y="403"/>
                    <a:pt x="109" y="482"/>
                  </a:cubicBezTo>
                  <a:lnTo>
                    <a:pt x="34" y="653"/>
                  </a:lnTo>
                  <a:cubicBezTo>
                    <a:pt x="1" y="717"/>
                    <a:pt x="16" y="717"/>
                    <a:pt x="94" y="732"/>
                  </a:cubicBezTo>
                  <a:lnTo>
                    <a:pt x="609" y="1090"/>
                  </a:lnTo>
                  <a:cubicBezTo>
                    <a:pt x="575" y="978"/>
                    <a:pt x="874" y="638"/>
                    <a:pt x="889" y="545"/>
                  </a:cubicBezTo>
                  <a:cubicBezTo>
                    <a:pt x="904" y="512"/>
                    <a:pt x="904" y="482"/>
                    <a:pt x="904" y="467"/>
                  </a:cubicBezTo>
                  <a:cubicBezTo>
                    <a:pt x="933" y="295"/>
                    <a:pt x="855" y="123"/>
                    <a:pt x="717" y="30"/>
                  </a:cubicBezTo>
                  <a:cubicBezTo>
                    <a:pt x="702" y="30"/>
                    <a:pt x="687" y="15"/>
                    <a:pt x="669" y="15"/>
                  </a:cubicBezTo>
                  <a:lnTo>
                    <a:pt x="516" y="0"/>
                  </a:lnTo>
                  <a:close/>
                </a:path>
              </a:pathLst>
            </a:custGeom>
            <a:solidFill>
              <a:srgbClr val="F6AE9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6" name="Google Shape;796;p32"/>
            <p:cNvSpPr/>
            <p:nvPr/>
          </p:nvSpPr>
          <p:spPr>
            <a:xfrm>
              <a:off x="528875" y="4192350"/>
              <a:ext cx="3475" cy="3475"/>
            </a:xfrm>
            <a:custGeom>
              <a:rect b="b" l="l" r="r" t="t"/>
              <a:pathLst>
                <a:path extrusionOk="0" h="139" w="139">
                  <a:moveTo>
                    <a:pt x="138" y="1"/>
                  </a:moveTo>
                  <a:cubicBezTo>
                    <a:pt x="138" y="1"/>
                    <a:pt x="30" y="31"/>
                    <a:pt x="0" y="139"/>
                  </a:cubicBezTo>
                  <a:lnTo>
                    <a:pt x="138" y="1"/>
                  </a:lnTo>
                  <a:close/>
                </a:path>
              </a:pathLst>
            </a:custGeom>
            <a:solidFill>
              <a:srgbClr val="F6AE9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7" name="Google Shape;797;p32"/>
            <p:cNvSpPr/>
            <p:nvPr/>
          </p:nvSpPr>
          <p:spPr>
            <a:xfrm>
              <a:off x="528500" y="4191975"/>
              <a:ext cx="4225" cy="4325"/>
            </a:xfrm>
            <a:custGeom>
              <a:rect b="b" l="l" r="r" t="t"/>
              <a:pathLst>
                <a:path extrusionOk="0" h="173" w="169">
                  <a:moveTo>
                    <a:pt x="153" y="1"/>
                  </a:moveTo>
                  <a:cubicBezTo>
                    <a:pt x="138" y="1"/>
                    <a:pt x="30" y="46"/>
                    <a:pt x="0" y="154"/>
                  </a:cubicBezTo>
                  <a:cubicBezTo>
                    <a:pt x="0" y="173"/>
                    <a:pt x="15" y="173"/>
                    <a:pt x="15" y="173"/>
                  </a:cubicBezTo>
                  <a:lnTo>
                    <a:pt x="30" y="173"/>
                  </a:lnTo>
                  <a:cubicBezTo>
                    <a:pt x="60" y="61"/>
                    <a:pt x="153" y="31"/>
                    <a:pt x="153" y="31"/>
                  </a:cubicBezTo>
                  <a:cubicBezTo>
                    <a:pt x="168" y="31"/>
                    <a:pt x="168" y="16"/>
                    <a:pt x="168" y="16"/>
                  </a:cubicBezTo>
                  <a:cubicBezTo>
                    <a:pt x="168" y="1"/>
                    <a:pt x="153" y="1"/>
                    <a:pt x="153" y="1"/>
                  </a:cubicBezTo>
                  <a:close/>
                </a:path>
              </a:pathLst>
            </a:custGeom>
            <a:solidFill>
              <a:srgbClr val="EE746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8" name="Google Shape;798;p32"/>
            <p:cNvSpPr/>
            <p:nvPr/>
          </p:nvSpPr>
          <p:spPr>
            <a:xfrm>
              <a:off x="524575" y="4188075"/>
              <a:ext cx="3475" cy="3575"/>
            </a:xfrm>
            <a:custGeom>
              <a:rect b="b" l="l" r="r" t="t"/>
              <a:pathLst>
                <a:path extrusionOk="0" h="143" w="139">
                  <a:moveTo>
                    <a:pt x="139" y="0"/>
                  </a:moveTo>
                  <a:cubicBezTo>
                    <a:pt x="139" y="0"/>
                    <a:pt x="30" y="30"/>
                    <a:pt x="1" y="142"/>
                  </a:cubicBezTo>
                  <a:lnTo>
                    <a:pt x="139" y="0"/>
                  </a:lnTo>
                  <a:close/>
                </a:path>
              </a:pathLst>
            </a:custGeom>
            <a:solidFill>
              <a:srgbClr val="F6AE9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9" name="Google Shape;799;p32"/>
            <p:cNvSpPr/>
            <p:nvPr/>
          </p:nvSpPr>
          <p:spPr>
            <a:xfrm>
              <a:off x="524200" y="4187700"/>
              <a:ext cx="4325" cy="4300"/>
            </a:xfrm>
            <a:custGeom>
              <a:rect b="b" l="l" r="r" t="t"/>
              <a:pathLst>
                <a:path extrusionOk="0" h="172" w="173">
                  <a:moveTo>
                    <a:pt x="154" y="0"/>
                  </a:moveTo>
                  <a:cubicBezTo>
                    <a:pt x="139" y="0"/>
                    <a:pt x="30" y="30"/>
                    <a:pt x="1" y="157"/>
                  </a:cubicBezTo>
                  <a:cubicBezTo>
                    <a:pt x="1" y="157"/>
                    <a:pt x="1" y="172"/>
                    <a:pt x="16" y="172"/>
                  </a:cubicBezTo>
                  <a:cubicBezTo>
                    <a:pt x="30" y="172"/>
                    <a:pt x="30" y="172"/>
                    <a:pt x="30" y="157"/>
                  </a:cubicBezTo>
                  <a:cubicBezTo>
                    <a:pt x="60" y="64"/>
                    <a:pt x="154" y="30"/>
                    <a:pt x="154" y="30"/>
                  </a:cubicBezTo>
                  <a:cubicBezTo>
                    <a:pt x="172" y="15"/>
                    <a:pt x="172" y="15"/>
                    <a:pt x="172" y="0"/>
                  </a:cubicBezTo>
                  <a:close/>
                </a:path>
              </a:pathLst>
            </a:custGeom>
            <a:solidFill>
              <a:srgbClr val="EE746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0" name="Google Shape;800;p32"/>
            <p:cNvSpPr/>
            <p:nvPr/>
          </p:nvSpPr>
          <p:spPr>
            <a:xfrm>
              <a:off x="359750" y="4203275"/>
              <a:ext cx="167550" cy="145350"/>
            </a:xfrm>
            <a:custGeom>
              <a:rect b="b" l="l" r="r" t="t"/>
              <a:pathLst>
                <a:path extrusionOk="0" h="5814" w="6702">
                  <a:moveTo>
                    <a:pt x="6112" y="0"/>
                  </a:moveTo>
                  <a:lnTo>
                    <a:pt x="5661" y="933"/>
                  </a:lnTo>
                  <a:lnTo>
                    <a:pt x="4232" y="1444"/>
                  </a:lnTo>
                  <a:cubicBezTo>
                    <a:pt x="4213" y="1429"/>
                    <a:pt x="4183" y="1429"/>
                    <a:pt x="4168" y="1415"/>
                  </a:cubicBezTo>
                  <a:cubicBezTo>
                    <a:pt x="4059" y="1378"/>
                    <a:pt x="3939" y="1368"/>
                    <a:pt x="3819" y="1368"/>
                  </a:cubicBezTo>
                  <a:cubicBezTo>
                    <a:pt x="3683" y="1368"/>
                    <a:pt x="3545" y="1381"/>
                    <a:pt x="3422" y="1381"/>
                  </a:cubicBezTo>
                  <a:cubicBezTo>
                    <a:pt x="3142" y="1400"/>
                    <a:pt x="2847" y="1366"/>
                    <a:pt x="2568" y="1429"/>
                  </a:cubicBezTo>
                  <a:cubicBezTo>
                    <a:pt x="2396" y="1474"/>
                    <a:pt x="2209" y="1568"/>
                    <a:pt x="2086" y="1724"/>
                  </a:cubicBezTo>
                  <a:lnTo>
                    <a:pt x="2086" y="1709"/>
                  </a:lnTo>
                  <a:lnTo>
                    <a:pt x="780" y="3030"/>
                  </a:lnTo>
                  <a:lnTo>
                    <a:pt x="202" y="3638"/>
                  </a:lnTo>
                  <a:cubicBezTo>
                    <a:pt x="0" y="3870"/>
                    <a:pt x="49" y="4228"/>
                    <a:pt x="295" y="4444"/>
                  </a:cubicBezTo>
                  <a:cubicBezTo>
                    <a:pt x="399" y="4532"/>
                    <a:pt x="523" y="4575"/>
                    <a:pt x="642" y="4575"/>
                  </a:cubicBezTo>
                  <a:cubicBezTo>
                    <a:pt x="777" y="4575"/>
                    <a:pt x="906" y="4521"/>
                    <a:pt x="997" y="4414"/>
                  </a:cubicBezTo>
                  <a:lnTo>
                    <a:pt x="1620" y="3683"/>
                  </a:lnTo>
                  <a:lnTo>
                    <a:pt x="1620" y="3698"/>
                  </a:lnTo>
                  <a:lnTo>
                    <a:pt x="1851" y="3452"/>
                  </a:lnTo>
                  <a:lnTo>
                    <a:pt x="1851" y="3605"/>
                  </a:lnTo>
                  <a:cubicBezTo>
                    <a:pt x="1851" y="4164"/>
                    <a:pt x="1836" y="4739"/>
                    <a:pt x="1851" y="5317"/>
                  </a:cubicBezTo>
                  <a:lnTo>
                    <a:pt x="1851" y="5814"/>
                  </a:lnTo>
                  <a:lnTo>
                    <a:pt x="4526" y="5784"/>
                  </a:lnTo>
                  <a:lnTo>
                    <a:pt x="4571" y="5784"/>
                  </a:lnTo>
                  <a:cubicBezTo>
                    <a:pt x="4571" y="4866"/>
                    <a:pt x="4556" y="3933"/>
                    <a:pt x="4556" y="3015"/>
                  </a:cubicBezTo>
                  <a:lnTo>
                    <a:pt x="6064" y="1959"/>
                  </a:lnTo>
                  <a:cubicBezTo>
                    <a:pt x="6157" y="1896"/>
                    <a:pt x="6220" y="1803"/>
                    <a:pt x="6250" y="1694"/>
                  </a:cubicBezTo>
                  <a:lnTo>
                    <a:pt x="6702" y="325"/>
                  </a:lnTo>
                  <a:lnTo>
                    <a:pt x="6112" y="0"/>
                  </a:lnTo>
                  <a:close/>
                </a:path>
              </a:pathLst>
            </a:custGeom>
            <a:solidFill>
              <a:srgbClr val="EDED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1" name="Google Shape;801;p32"/>
            <p:cNvSpPr/>
            <p:nvPr/>
          </p:nvSpPr>
          <p:spPr>
            <a:xfrm>
              <a:off x="406025" y="4272775"/>
              <a:ext cx="775" cy="36950"/>
            </a:xfrm>
            <a:custGeom>
              <a:rect b="b" l="l" r="r" t="t"/>
              <a:pathLst>
                <a:path extrusionOk="0" h="1478" w="31">
                  <a:moveTo>
                    <a:pt x="15" y="0"/>
                  </a:moveTo>
                  <a:cubicBezTo>
                    <a:pt x="0" y="0"/>
                    <a:pt x="0" y="19"/>
                    <a:pt x="0" y="19"/>
                  </a:cubicBezTo>
                  <a:lnTo>
                    <a:pt x="0" y="1463"/>
                  </a:lnTo>
                  <a:cubicBezTo>
                    <a:pt x="0" y="1478"/>
                    <a:pt x="0" y="1478"/>
                    <a:pt x="15" y="1478"/>
                  </a:cubicBezTo>
                  <a:cubicBezTo>
                    <a:pt x="30" y="1478"/>
                    <a:pt x="30" y="1478"/>
                    <a:pt x="30" y="1463"/>
                  </a:cubicBezTo>
                  <a:lnTo>
                    <a:pt x="30" y="19"/>
                  </a:lnTo>
                  <a:cubicBezTo>
                    <a:pt x="30" y="19"/>
                    <a:pt x="30" y="0"/>
                    <a:pt x="15" y="0"/>
                  </a:cubicBezTo>
                  <a:close/>
                </a:path>
              </a:pathLst>
            </a:custGeom>
            <a:solidFill>
              <a:srgbClr val="AADC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2" name="Google Shape;802;p32"/>
            <p:cNvSpPr/>
            <p:nvPr/>
          </p:nvSpPr>
          <p:spPr>
            <a:xfrm>
              <a:off x="473275" y="4256900"/>
              <a:ext cx="775" cy="38100"/>
            </a:xfrm>
            <a:custGeom>
              <a:rect b="b" l="l" r="r" t="t"/>
              <a:pathLst>
                <a:path extrusionOk="0" h="1524" w="31">
                  <a:moveTo>
                    <a:pt x="15" y="1"/>
                  </a:moveTo>
                  <a:cubicBezTo>
                    <a:pt x="0" y="1"/>
                    <a:pt x="0" y="16"/>
                    <a:pt x="0" y="16"/>
                  </a:cubicBezTo>
                  <a:lnTo>
                    <a:pt x="0" y="1508"/>
                  </a:lnTo>
                  <a:cubicBezTo>
                    <a:pt x="0" y="1508"/>
                    <a:pt x="0" y="1523"/>
                    <a:pt x="15" y="1523"/>
                  </a:cubicBezTo>
                  <a:lnTo>
                    <a:pt x="30" y="1508"/>
                  </a:lnTo>
                  <a:lnTo>
                    <a:pt x="30" y="16"/>
                  </a:lnTo>
                  <a:lnTo>
                    <a:pt x="15" y="1"/>
                  </a:lnTo>
                  <a:close/>
                </a:path>
              </a:pathLst>
            </a:custGeom>
            <a:solidFill>
              <a:srgbClr val="AADC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3" name="Google Shape;803;p32"/>
            <p:cNvSpPr/>
            <p:nvPr/>
          </p:nvSpPr>
          <p:spPr>
            <a:xfrm>
              <a:off x="430550" y="4232750"/>
              <a:ext cx="27550" cy="10200"/>
            </a:xfrm>
            <a:custGeom>
              <a:rect b="b" l="l" r="r" t="t"/>
              <a:pathLst>
                <a:path extrusionOk="0" h="408" w="1102">
                  <a:moveTo>
                    <a:pt x="75" y="1"/>
                  </a:moveTo>
                  <a:cubicBezTo>
                    <a:pt x="30" y="1"/>
                    <a:pt x="0" y="49"/>
                    <a:pt x="0" y="79"/>
                  </a:cubicBezTo>
                  <a:lnTo>
                    <a:pt x="0" y="329"/>
                  </a:lnTo>
                  <a:cubicBezTo>
                    <a:pt x="0" y="359"/>
                    <a:pt x="30" y="407"/>
                    <a:pt x="75" y="407"/>
                  </a:cubicBezTo>
                  <a:lnTo>
                    <a:pt x="1027" y="407"/>
                  </a:lnTo>
                  <a:cubicBezTo>
                    <a:pt x="1071" y="407"/>
                    <a:pt x="1101" y="359"/>
                    <a:pt x="1101" y="329"/>
                  </a:cubicBezTo>
                  <a:lnTo>
                    <a:pt x="1101" y="79"/>
                  </a:lnTo>
                  <a:cubicBezTo>
                    <a:pt x="1101" y="49"/>
                    <a:pt x="1071" y="1"/>
                    <a:pt x="1027" y="1"/>
                  </a:cubicBezTo>
                  <a:close/>
                </a:path>
              </a:pathLst>
            </a:custGeom>
            <a:solidFill>
              <a:srgbClr val="AADC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4" name="Google Shape;804;p32"/>
            <p:cNvSpPr/>
            <p:nvPr/>
          </p:nvSpPr>
          <p:spPr>
            <a:xfrm>
              <a:off x="497700" y="4223425"/>
              <a:ext cx="5175" cy="10550"/>
            </a:xfrm>
            <a:custGeom>
              <a:rect b="b" l="l" r="r" t="t"/>
              <a:pathLst>
                <a:path extrusionOk="0" h="422" w="207">
                  <a:moveTo>
                    <a:pt x="187" y="0"/>
                  </a:moveTo>
                  <a:cubicBezTo>
                    <a:pt x="187" y="0"/>
                    <a:pt x="173" y="0"/>
                    <a:pt x="173" y="15"/>
                  </a:cubicBezTo>
                  <a:lnTo>
                    <a:pt x="1" y="407"/>
                  </a:lnTo>
                  <a:cubicBezTo>
                    <a:pt x="1" y="422"/>
                    <a:pt x="1" y="422"/>
                    <a:pt x="20" y="422"/>
                  </a:cubicBezTo>
                  <a:lnTo>
                    <a:pt x="35" y="422"/>
                  </a:lnTo>
                  <a:lnTo>
                    <a:pt x="206" y="15"/>
                  </a:lnTo>
                  <a:cubicBezTo>
                    <a:pt x="206" y="15"/>
                    <a:pt x="206" y="0"/>
                    <a:pt x="187" y="0"/>
                  </a:cubicBezTo>
                  <a:close/>
                </a:path>
              </a:pathLst>
            </a:custGeom>
            <a:solidFill>
              <a:srgbClr val="AADC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5" name="Google Shape;805;p32"/>
            <p:cNvSpPr/>
            <p:nvPr/>
          </p:nvSpPr>
          <p:spPr>
            <a:xfrm>
              <a:off x="491550" y="4226600"/>
              <a:ext cx="10100" cy="3850"/>
            </a:xfrm>
            <a:custGeom>
              <a:rect b="b" l="l" r="r" t="t"/>
              <a:pathLst>
                <a:path extrusionOk="0" h="154" w="404">
                  <a:moveTo>
                    <a:pt x="374" y="0"/>
                  </a:moveTo>
                  <a:lnTo>
                    <a:pt x="1" y="123"/>
                  </a:lnTo>
                  <a:lnTo>
                    <a:pt x="1" y="138"/>
                  </a:lnTo>
                  <a:cubicBezTo>
                    <a:pt x="1" y="138"/>
                    <a:pt x="1" y="153"/>
                    <a:pt x="16" y="153"/>
                  </a:cubicBezTo>
                  <a:lnTo>
                    <a:pt x="389" y="30"/>
                  </a:lnTo>
                  <a:cubicBezTo>
                    <a:pt x="389" y="30"/>
                    <a:pt x="404" y="30"/>
                    <a:pt x="389" y="15"/>
                  </a:cubicBezTo>
                  <a:cubicBezTo>
                    <a:pt x="389" y="15"/>
                    <a:pt x="389" y="0"/>
                    <a:pt x="374" y="0"/>
                  </a:cubicBezTo>
                  <a:close/>
                </a:path>
              </a:pathLst>
            </a:custGeom>
            <a:solidFill>
              <a:srgbClr val="AADC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cxnSp>
        <p:nvCxnSpPr>
          <p:cNvPr id="806" name="Google Shape;806;p32"/>
          <p:cNvCxnSpPr/>
          <p:nvPr/>
        </p:nvCxnSpPr>
        <p:spPr>
          <a:xfrm rot="10800000">
            <a:off x="-26400" y="9698375"/>
            <a:ext cx="7612800" cy="0"/>
          </a:xfrm>
          <a:prstGeom prst="straightConnector1">
            <a:avLst/>
          </a:prstGeom>
          <a:noFill/>
          <a:ln cap="flat" cmpd="sng" w="28575">
            <a:solidFill>
              <a:schemeClr val="accent3"/>
            </a:solidFill>
            <a:prstDash val="dot"/>
            <a:round/>
            <a:headEnd len="med" w="med" type="none"/>
            <a:tailEnd len="med" w="med" type="none"/>
          </a:ln>
        </p:spPr>
      </p:cxn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0" name="Shape 810"/>
        <p:cNvGrpSpPr/>
        <p:nvPr/>
      </p:nvGrpSpPr>
      <p:grpSpPr>
        <a:xfrm>
          <a:off x="0" y="0"/>
          <a:ext cx="0" cy="0"/>
          <a:chOff x="0" y="0"/>
          <a:chExt cx="0" cy="0"/>
        </a:xfrm>
      </p:grpSpPr>
      <p:sp>
        <p:nvSpPr>
          <p:cNvPr id="811" name="Google Shape;811;p33"/>
          <p:cNvSpPr txBox="1"/>
          <p:nvPr>
            <p:ph idx="2" type="sldNum"/>
          </p:nvPr>
        </p:nvSpPr>
        <p:spPr>
          <a:xfrm>
            <a:off x="7106400" y="2"/>
            <a:ext cx="453600" cy="562200"/>
          </a:xfrm>
          <a:prstGeom prst="rect">
            <a:avLst/>
          </a:prstGeom>
        </p:spPr>
        <p:txBody>
          <a:bodyPr anchorCtr="0" anchor="ctr" bIns="111700" lIns="111700" spcFirstLastPara="1" rIns="111700" wrap="square" tIns="111700">
            <a:noAutofit/>
          </a:bodyPr>
          <a:lstStyle/>
          <a:p>
            <a:pPr indent="0" lvl="0" marL="0" rtl="0" algn="r">
              <a:spcBef>
                <a:spcPts val="0"/>
              </a:spcBef>
              <a:spcAft>
                <a:spcPts val="0"/>
              </a:spcAft>
              <a:buNone/>
            </a:pPr>
            <a:fld id="{00000000-1234-1234-1234-123412341234}" type="slidenum">
              <a:rPr lang="ar"/>
              <a:t>‹#›</a:t>
            </a:fld>
            <a:endParaRPr/>
          </a:p>
        </p:txBody>
      </p:sp>
      <p:cxnSp>
        <p:nvCxnSpPr>
          <p:cNvPr id="812" name="Google Shape;812;p33"/>
          <p:cNvCxnSpPr/>
          <p:nvPr/>
        </p:nvCxnSpPr>
        <p:spPr>
          <a:xfrm flipH="1" rot="10800000">
            <a:off x="1355300" y="588250"/>
            <a:ext cx="4827000" cy="12000"/>
          </a:xfrm>
          <a:prstGeom prst="straightConnector1">
            <a:avLst/>
          </a:prstGeom>
          <a:noFill/>
          <a:ln cap="flat" cmpd="sng" w="38100">
            <a:solidFill>
              <a:schemeClr val="accent1"/>
            </a:solidFill>
            <a:prstDash val="solid"/>
            <a:round/>
            <a:headEnd len="med" w="med" type="diamond"/>
            <a:tailEnd len="med" w="med" type="diamond"/>
          </a:ln>
        </p:spPr>
      </p:cxnSp>
      <p:sp>
        <p:nvSpPr>
          <p:cNvPr id="813" name="Google Shape;813;p33"/>
          <p:cNvSpPr txBox="1"/>
          <p:nvPr/>
        </p:nvSpPr>
        <p:spPr>
          <a:xfrm>
            <a:off x="1355300" y="0"/>
            <a:ext cx="5085300" cy="412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sz="2600">
                <a:latin typeface="Mada"/>
                <a:ea typeface="Mada"/>
                <a:cs typeface="Mada"/>
                <a:sym typeface="Mada"/>
              </a:rPr>
              <a:t>COVID-19</a:t>
            </a:r>
            <a:endParaRPr b="1" sz="2600">
              <a:latin typeface="Mada"/>
              <a:ea typeface="Mada"/>
              <a:cs typeface="Mada"/>
              <a:sym typeface="Mada"/>
            </a:endParaRPr>
          </a:p>
        </p:txBody>
      </p:sp>
      <p:pic>
        <p:nvPicPr>
          <p:cNvPr id="814" name="Google Shape;814;p33"/>
          <p:cNvPicPr preferRelativeResize="0"/>
          <p:nvPr/>
        </p:nvPicPr>
        <p:blipFill>
          <a:blip r:embed="rId3">
            <a:alphaModFix/>
          </a:blip>
          <a:stretch>
            <a:fillRect/>
          </a:stretch>
        </p:blipFill>
        <p:spPr>
          <a:xfrm>
            <a:off x="5472511" y="1672602"/>
            <a:ext cx="1984288" cy="1212874"/>
          </a:xfrm>
          <a:prstGeom prst="rect">
            <a:avLst/>
          </a:prstGeom>
          <a:noFill/>
          <a:ln cap="flat" cmpd="sng" w="9525">
            <a:solidFill>
              <a:schemeClr val="accent1"/>
            </a:solidFill>
            <a:prstDash val="solid"/>
            <a:round/>
            <a:headEnd len="sm" w="sm" type="none"/>
            <a:tailEnd len="sm" w="sm" type="none"/>
          </a:ln>
        </p:spPr>
      </p:pic>
      <p:sp>
        <p:nvSpPr>
          <p:cNvPr id="815" name="Google Shape;815;p33"/>
          <p:cNvSpPr txBox="1"/>
          <p:nvPr/>
        </p:nvSpPr>
        <p:spPr>
          <a:xfrm>
            <a:off x="233700" y="1068700"/>
            <a:ext cx="5362800" cy="25191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Clr>
                <a:srgbClr val="000000"/>
              </a:buClr>
              <a:buSzPts val="2200"/>
              <a:buFont typeface="Mada"/>
              <a:buChar char="◄"/>
            </a:pPr>
            <a:r>
              <a:rPr b="1" lang="ar" sz="2200">
                <a:highlight>
                  <a:schemeClr val="accent4"/>
                </a:highlight>
                <a:latin typeface="Mada"/>
                <a:ea typeface="Mada"/>
                <a:cs typeface="Mada"/>
                <a:sym typeface="Mada"/>
              </a:rPr>
              <a:t>Introduction</a:t>
            </a:r>
            <a:endParaRPr b="1" sz="2200">
              <a:highlight>
                <a:schemeClr val="accent4"/>
              </a:highlight>
              <a:latin typeface="Mada"/>
              <a:ea typeface="Mada"/>
              <a:cs typeface="Mada"/>
              <a:sym typeface="Mada"/>
            </a:endParaRPr>
          </a:p>
          <a:p>
            <a:pPr indent="0" lvl="0" marL="0" rtl="0" algn="l">
              <a:spcBef>
                <a:spcPts val="0"/>
              </a:spcBef>
              <a:spcAft>
                <a:spcPts val="0"/>
              </a:spcAft>
              <a:buNone/>
            </a:pPr>
            <a:r>
              <a:t/>
            </a:r>
            <a:endParaRPr b="1" sz="100">
              <a:solidFill>
                <a:srgbClr val="A64D79"/>
              </a:solidFill>
              <a:highlight>
                <a:schemeClr val="accent4"/>
              </a:highlight>
              <a:latin typeface="Mada"/>
              <a:ea typeface="Mada"/>
              <a:cs typeface="Mada"/>
              <a:sym typeface="Mada"/>
            </a:endParaRPr>
          </a:p>
          <a:p>
            <a:pPr indent="-304800" lvl="0" marL="457200" rtl="0" algn="l">
              <a:lnSpc>
                <a:spcPct val="90000"/>
              </a:lnSpc>
              <a:spcBef>
                <a:spcPts val="800"/>
              </a:spcBef>
              <a:spcAft>
                <a:spcPts val="0"/>
              </a:spcAft>
              <a:buSzPts val="1200"/>
              <a:buFont typeface="Mada"/>
              <a:buChar char="●"/>
            </a:pPr>
            <a:r>
              <a:rPr lang="ar" sz="1200">
                <a:latin typeface="Mada"/>
                <a:ea typeface="Mada"/>
                <a:cs typeface="Mada"/>
                <a:sym typeface="Mada"/>
              </a:rPr>
              <a:t>Coronaviruses are important human and animal pathogens.</a:t>
            </a:r>
            <a:endParaRPr sz="1200">
              <a:latin typeface="Mada"/>
              <a:ea typeface="Mada"/>
              <a:cs typeface="Mada"/>
              <a:sym typeface="Mada"/>
            </a:endParaRPr>
          </a:p>
          <a:p>
            <a:pPr indent="-304800" lvl="0" marL="457200" rtl="0" algn="l">
              <a:lnSpc>
                <a:spcPct val="90000"/>
              </a:lnSpc>
              <a:spcBef>
                <a:spcPts val="0"/>
              </a:spcBef>
              <a:spcAft>
                <a:spcPts val="0"/>
              </a:spcAft>
              <a:buSzPts val="1200"/>
              <a:buFont typeface="Mada"/>
              <a:buChar char="●"/>
            </a:pPr>
            <a:r>
              <a:rPr lang="ar" sz="1200">
                <a:latin typeface="Mada"/>
                <a:ea typeface="Mada"/>
                <a:cs typeface="Mada"/>
                <a:sym typeface="Mada"/>
              </a:rPr>
              <a:t>At the end of 2019, a novel coronavirus was identified as the </a:t>
            </a:r>
            <a:r>
              <a:rPr lang="ar" sz="1200">
                <a:latin typeface="Mada"/>
                <a:ea typeface="Mada"/>
                <a:cs typeface="Mada"/>
                <a:sym typeface="Mada"/>
              </a:rPr>
              <a:t>cause of a  cluster of </a:t>
            </a:r>
            <a:r>
              <a:rPr lang="ar" sz="1200">
                <a:latin typeface="Mada"/>
                <a:ea typeface="Mada"/>
                <a:cs typeface="Mada"/>
                <a:sym typeface="Mada"/>
              </a:rPr>
              <a:t>pneumonia cases in</a:t>
            </a:r>
            <a:r>
              <a:rPr b="1" lang="ar" sz="1200">
                <a:solidFill>
                  <a:srgbClr val="CC0000"/>
                </a:solidFill>
                <a:latin typeface="Mada"/>
                <a:ea typeface="Mada"/>
                <a:cs typeface="Mada"/>
                <a:sym typeface="Mada"/>
              </a:rPr>
              <a:t> Wuhan, a city in China.</a:t>
            </a:r>
            <a:endParaRPr b="1" sz="1200">
              <a:solidFill>
                <a:srgbClr val="CC0000"/>
              </a:solidFill>
              <a:latin typeface="Mada"/>
              <a:ea typeface="Mada"/>
              <a:cs typeface="Mada"/>
              <a:sym typeface="Mada"/>
            </a:endParaRPr>
          </a:p>
          <a:p>
            <a:pPr indent="-304800" lvl="0" marL="457200" rtl="0" algn="l">
              <a:lnSpc>
                <a:spcPct val="90000"/>
              </a:lnSpc>
              <a:spcBef>
                <a:spcPts val="0"/>
              </a:spcBef>
              <a:spcAft>
                <a:spcPts val="0"/>
              </a:spcAft>
              <a:buSzPts val="1200"/>
              <a:buFont typeface="Mada"/>
              <a:buChar char="●"/>
            </a:pPr>
            <a:r>
              <a:rPr lang="ar" sz="1200">
                <a:latin typeface="Mada"/>
                <a:ea typeface="Mada"/>
                <a:cs typeface="Mada"/>
                <a:sym typeface="Mada"/>
              </a:rPr>
              <a:t>It rapidly spread, resulting in an epidemic throughout China, followed by  a</a:t>
            </a:r>
            <a:r>
              <a:rPr b="1" lang="ar" sz="1200">
                <a:solidFill>
                  <a:srgbClr val="CC0000"/>
                </a:solidFill>
                <a:latin typeface="Mada"/>
                <a:ea typeface="Mada"/>
                <a:cs typeface="Mada"/>
                <a:sym typeface="Mada"/>
              </a:rPr>
              <a:t> global pandemic.</a:t>
            </a:r>
            <a:endParaRPr b="1" sz="1200">
              <a:solidFill>
                <a:srgbClr val="CC0000"/>
              </a:solidFill>
              <a:latin typeface="Mada"/>
              <a:ea typeface="Mada"/>
              <a:cs typeface="Mada"/>
              <a:sym typeface="Mada"/>
            </a:endParaRPr>
          </a:p>
          <a:p>
            <a:pPr indent="-304800" lvl="0" marL="457200" rtl="0" algn="l">
              <a:lnSpc>
                <a:spcPct val="90000"/>
              </a:lnSpc>
              <a:spcBef>
                <a:spcPts val="0"/>
              </a:spcBef>
              <a:spcAft>
                <a:spcPts val="0"/>
              </a:spcAft>
              <a:buSzPts val="1200"/>
              <a:buFont typeface="Mada"/>
              <a:buChar char="●"/>
            </a:pPr>
            <a:r>
              <a:rPr lang="ar" sz="1200">
                <a:latin typeface="Mada"/>
                <a:ea typeface="Mada"/>
                <a:cs typeface="Mada"/>
                <a:sym typeface="Mada"/>
              </a:rPr>
              <a:t>In February 2020, the World Health Organization designated the disease COVID-19.</a:t>
            </a:r>
            <a:endParaRPr sz="1200">
              <a:latin typeface="Mada"/>
              <a:ea typeface="Mada"/>
              <a:cs typeface="Mada"/>
              <a:sym typeface="Mada"/>
            </a:endParaRPr>
          </a:p>
          <a:p>
            <a:pPr indent="-304800" lvl="0" marL="457200" rtl="0" algn="l">
              <a:lnSpc>
                <a:spcPct val="90000"/>
              </a:lnSpc>
              <a:spcBef>
                <a:spcPts val="0"/>
              </a:spcBef>
              <a:spcAft>
                <a:spcPts val="0"/>
              </a:spcAft>
              <a:buSzPts val="1200"/>
              <a:buFont typeface="Mada"/>
              <a:buChar char="●"/>
            </a:pPr>
            <a:r>
              <a:rPr lang="ar" sz="1200">
                <a:latin typeface="Mada"/>
                <a:ea typeface="Mada"/>
                <a:cs typeface="Mada"/>
                <a:sym typeface="Mada"/>
              </a:rPr>
              <a:t>The virus that causes COVID-19 is designated (SARS-CoV-2).</a:t>
            </a:r>
            <a:endParaRPr sz="1200">
              <a:highlight>
                <a:schemeClr val="accent4"/>
              </a:highlight>
              <a:latin typeface="Exo Thin"/>
              <a:ea typeface="Exo Thin"/>
              <a:cs typeface="Exo Thin"/>
              <a:sym typeface="Exo Thin"/>
            </a:endParaRPr>
          </a:p>
          <a:p>
            <a:pPr indent="0" lvl="0" marL="0" rtl="0" algn="l">
              <a:lnSpc>
                <a:spcPct val="90000"/>
              </a:lnSpc>
              <a:spcBef>
                <a:spcPts val="800"/>
              </a:spcBef>
              <a:spcAft>
                <a:spcPts val="0"/>
              </a:spcAft>
              <a:buNone/>
            </a:pPr>
            <a:r>
              <a:rPr b="1" lang="ar" sz="1200">
                <a:latin typeface="Mada"/>
                <a:ea typeface="Mada"/>
                <a:cs typeface="Mada"/>
                <a:sym typeface="Mada"/>
              </a:rPr>
              <a:t>Coronavirus virology: </a:t>
            </a:r>
            <a:r>
              <a:rPr lang="ar" sz="1200">
                <a:latin typeface="Mada"/>
                <a:ea typeface="Mada"/>
                <a:cs typeface="Mada"/>
                <a:sym typeface="Mada"/>
              </a:rPr>
              <a:t>Coronaviruses are enveloped positive-stranded RNA viruses.</a:t>
            </a:r>
            <a:endParaRPr sz="1200">
              <a:latin typeface="Mada"/>
              <a:ea typeface="Mada"/>
              <a:cs typeface="Mada"/>
              <a:sym typeface="Mada"/>
            </a:endParaRPr>
          </a:p>
          <a:p>
            <a:pPr indent="0" lvl="0" marL="0" rtl="0" algn="l">
              <a:lnSpc>
                <a:spcPct val="90000"/>
              </a:lnSpc>
              <a:spcBef>
                <a:spcPts val="800"/>
              </a:spcBef>
              <a:spcAft>
                <a:spcPts val="0"/>
              </a:spcAft>
              <a:buNone/>
            </a:pPr>
            <a:r>
              <a:rPr b="1" lang="ar" sz="1200">
                <a:latin typeface="Mada"/>
                <a:ea typeface="Mada"/>
                <a:cs typeface="Mada"/>
                <a:sym typeface="Mada"/>
              </a:rPr>
              <a:t>EPIDEMIOLOGY: </a:t>
            </a:r>
            <a:r>
              <a:rPr lang="ar" sz="1200">
                <a:latin typeface="Mada"/>
                <a:ea typeface="Mada"/>
                <a:cs typeface="Mada"/>
                <a:sym typeface="Mada"/>
              </a:rPr>
              <a:t>Globally, over 100 million confirmed cases of COVID-19 have been reported.</a:t>
            </a:r>
            <a:endParaRPr sz="1200">
              <a:latin typeface="Mada"/>
              <a:ea typeface="Mada"/>
              <a:cs typeface="Mada"/>
              <a:sym typeface="Mada"/>
            </a:endParaRPr>
          </a:p>
          <a:p>
            <a:pPr indent="0" lvl="0" marL="0" rtl="0" algn="l">
              <a:lnSpc>
                <a:spcPct val="90000"/>
              </a:lnSpc>
              <a:spcBef>
                <a:spcPts val="800"/>
              </a:spcBef>
              <a:spcAft>
                <a:spcPts val="0"/>
              </a:spcAft>
              <a:buClr>
                <a:schemeClr val="dk1"/>
              </a:buClr>
              <a:buSzPts val="1100"/>
              <a:buFont typeface="Arial"/>
              <a:buNone/>
            </a:pPr>
            <a:r>
              <a:t/>
            </a:r>
            <a:endParaRPr sz="1150">
              <a:latin typeface="Mada"/>
              <a:ea typeface="Mada"/>
              <a:cs typeface="Mada"/>
              <a:sym typeface="Mada"/>
            </a:endParaRPr>
          </a:p>
          <a:p>
            <a:pPr indent="0" lvl="0" marL="0" rtl="0" algn="l">
              <a:lnSpc>
                <a:spcPct val="90000"/>
              </a:lnSpc>
              <a:spcBef>
                <a:spcPts val="800"/>
              </a:spcBef>
              <a:spcAft>
                <a:spcPts val="0"/>
              </a:spcAft>
              <a:buNone/>
            </a:pPr>
            <a:r>
              <a:t/>
            </a:r>
            <a:endParaRPr sz="1150">
              <a:latin typeface="Mada"/>
              <a:ea typeface="Mada"/>
              <a:cs typeface="Mada"/>
              <a:sym typeface="Mada"/>
            </a:endParaRPr>
          </a:p>
          <a:p>
            <a:pPr indent="0" lvl="0" marL="0" rtl="0" algn="l">
              <a:lnSpc>
                <a:spcPct val="90000"/>
              </a:lnSpc>
              <a:spcBef>
                <a:spcPts val="800"/>
              </a:spcBef>
              <a:spcAft>
                <a:spcPts val="0"/>
              </a:spcAft>
              <a:buNone/>
            </a:pPr>
            <a:r>
              <a:t/>
            </a:r>
            <a:endParaRPr sz="1150">
              <a:latin typeface="Mada"/>
              <a:ea typeface="Mada"/>
              <a:cs typeface="Mada"/>
              <a:sym typeface="Mada"/>
            </a:endParaRPr>
          </a:p>
        </p:txBody>
      </p:sp>
      <p:sp>
        <p:nvSpPr>
          <p:cNvPr id="816" name="Google Shape;816;p33"/>
          <p:cNvSpPr txBox="1"/>
          <p:nvPr/>
        </p:nvSpPr>
        <p:spPr>
          <a:xfrm>
            <a:off x="-6492475" y="2045200"/>
            <a:ext cx="5626800" cy="54462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800"/>
              </a:spcBef>
              <a:spcAft>
                <a:spcPts val="0"/>
              </a:spcAft>
              <a:buNone/>
            </a:pPr>
            <a:r>
              <a:rPr b="1" lang="ar" sz="1150">
                <a:solidFill>
                  <a:srgbClr val="0B5394"/>
                </a:solidFill>
                <a:latin typeface="Mada"/>
                <a:ea typeface="Mada"/>
                <a:cs typeface="Mada"/>
                <a:sym typeface="Mada"/>
              </a:rPr>
              <a:t>T</a:t>
            </a:r>
            <a:r>
              <a:rPr b="1" lang="ar" sz="1150">
                <a:solidFill>
                  <a:srgbClr val="0B5394"/>
                </a:solidFill>
                <a:latin typeface="Mada"/>
                <a:ea typeface="Mada"/>
                <a:cs typeface="Mada"/>
                <a:sym typeface="Mada"/>
              </a:rPr>
              <a:t>ransmission</a:t>
            </a:r>
            <a:r>
              <a:rPr lang="ar" sz="1150">
                <a:solidFill>
                  <a:srgbClr val="0B5394"/>
                </a:solidFill>
                <a:latin typeface="Mada"/>
                <a:ea typeface="Mada"/>
                <a:cs typeface="Mada"/>
                <a:sym typeface="Mada"/>
              </a:rPr>
              <a:t>: Primarily ia</a:t>
            </a:r>
            <a:r>
              <a:rPr b="1" lang="ar" sz="1150">
                <a:solidFill>
                  <a:srgbClr val="0B5394"/>
                </a:solidFill>
                <a:latin typeface="Mada"/>
                <a:ea typeface="Mada"/>
                <a:cs typeface="Mada"/>
                <a:sym typeface="Mada"/>
              </a:rPr>
              <a:t> respiratory droplet</a:t>
            </a:r>
            <a:r>
              <a:rPr lang="ar" sz="1150">
                <a:solidFill>
                  <a:srgbClr val="0B5394"/>
                </a:solidFill>
                <a:latin typeface="Mada"/>
                <a:ea typeface="Mada"/>
                <a:cs typeface="Mada"/>
                <a:sym typeface="Mada"/>
              </a:rPr>
              <a:t> (sneezing and coughing).</a:t>
            </a:r>
            <a:endParaRPr sz="1150">
              <a:solidFill>
                <a:srgbClr val="0B5394"/>
              </a:solidFill>
              <a:latin typeface="Mada"/>
              <a:ea typeface="Mada"/>
              <a:cs typeface="Mada"/>
              <a:sym typeface="Mada"/>
            </a:endParaRPr>
          </a:p>
          <a:p>
            <a:pPr indent="0" lvl="0" marL="0" rtl="0" algn="l">
              <a:lnSpc>
                <a:spcPct val="90000"/>
              </a:lnSpc>
              <a:spcBef>
                <a:spcPts val="800"/>
              </a:spcBef>
              <a:spcAft>
                <a:spcPts val="0"/>
              </a:spcAft>
              <a:buNone/>
            </a:pPr>
            <a:r>
              <a:rPr b="1" lang="ar" sz="1150">
                <a:solidFill>
                  <a:srgbClr val="0B5394"/>
                </a:solidFill>
                <a:latin typeface="Mada"/>
                <a:ea typeface="Mada"/>
                <a:cs typeface="Mada"/>
                <a:sym typeface="Mada"/>
              </a:rPr>
              <a:t>Incubation period</a:t>
            </a:r>
            <a:r>
              <a:rPr lang="ar" sz="1150">
                <a:solidFill>
                  <a:srgbClr val="0B5394"/>
                </a:solidFill>
                <a:latin typeface="Mada"/>
                <a:ea typeface="Mada"/>
                <a:cs typeface="Mada"/>
                <a:sym typeface="Mada"/>
              </a:rPr>
              <a:t>: 2-14 days. </a:t>
            </a:r>
            <a:endParaRPr sz="1150">
              <a:solidFill>
                <a:srgbClr val="0B5394"/>
              </a:solidFill>
              <a:latin typeface="Mada"/>
              <a:ea typeface="Mada"/>
              <a:cs typeface="Mada"/>
              <a:sym typeface="Mada"/>
            </a:endParaRPr>
          </a:p>
          <a:p>
            <a:pPr indent="0" lvl="0" marL="0" rtl="0" algn="l">
              <a:lnSpc>
                <a:spcPct val="90000"/>
              </a:lnSpc>
              <a:spcBef>
                <a:spcPts val="800"/>
              </a:spcBef>
              <a:spcAft>
                <a:spcPts val="0"/>
              </a:spcAft>
              <a:buNone/>
            </a:pPr>
            <a:r>
              <a:rPr b="1" lang="ar" sz="1150">
                <a:solidFill>
                  <a:srgbClr val="0B5394"/>
                </a:solidFill>
                <a:latin typeface="Mada"/>
                <a:ea typeface="Mada"/>
                <a:cs typeface="Mada"/>
                <a:sym typeface="Mada"/>
              </a:rPr>
              <a:t>Common presenting symptoms</a:t>
            </a:r>
            <a:r>
              <a:rPr lang="ar" sz="1150">
                <a:solidFill>
                  <a:srgbClr val="0B5394"/>
                </a:solidFill>
                <a:latin typeface="Mada"/>
                <a:ea typeface="Mada"/>
                <a:cs typeface="Mada"/>
                <a:sym typeface="Mada"/>
              </a:rPr>
              <a:t>: Fever, upper respiratory symptoms (esp. dry cough and often dyspnea. However, asymptomatic courses and certain other symptoms can also occur. </a:t>
            </a:r>
            <a:endParaRPr sz="1150">
              <a:solidFill>
                <a:srgbClr val="0B5394"/>
              </a:solidFill>
              <a:latin typeface="Mada"/>
              <a:ea typeface="Mada"/>
              <a:cs typeface="Mada"/>
              <a:sym typeface="Mada"/>
            </a:endParaRPr>
          </a:p>
          <a:p>
            <a:pPr indent="0" lvl="0" marL="0" rtl="0" algn="l">
              <a:lnSpc>
                <a:spcPct val="90000"/>
              </a:lnSpc>
              <a:spcBef>
                <a:spcPts val="800"/>
              </a:spcBef>
              <a:spcAft>
                <a:spcPts val="0"/>
              </a:spcAft>
              <a:buNone/>
            </a:pPr>
            <a:r>
              <a:rPr b="1" lang="ar" sz="1150">
                <a:solidFill>
                  <a:srgbClr val="0B5394"/>
                </a:solidFill>
                <a:latin typeface="Mada"/>
                <a:ea typeface="Mada"/>
                <a:cs typeface="Mada"/>
                <a:sym typeface="Mada"/>
              </a:rPr>
              <a:t>Diagnosis</a:t>
            </a:r>
            <a:r>
              <a:rPr lang="ar" sz="1150">
                <a:solidFill>
                  <a:srgbClr val="0B5394"/>
                </a:solidFill>
                <a:latin typeface="Mada"/>
                <a:ea typeface="Mada"/>
                <a:cs typeface="Mada"/>
                <a:sym typeface="Mada"/>
              </a:rPr>
              <a:t>: Confirmed by </a:t>
            </a:r>
            <a:r>
              <a:rPr b="1" lang="ar" sz="1150">
                <a:solidFill>
                  <a:srgbClr val="0B5394"/>
                </a:solidFill>
                <a:latin typeface="Mada"/>
                <a:ea typeface="Mada"/>
                <a:cs typeface="Mada"/>
                <a:sym typeface="Mada"/>
              </a:rPr>
              <a:t>RT-PCR</a:t>
            </a:r>
            <a:r>
              <a:rPr lang="ar" sz="1150">
                <a:solidFill>
                  <a:srgbClr val="0B5394"/>
                </a:solidFill>
                <a:latin typeface="Mada"/>
                <a:ea typeface="Mada"/>
                <a:cs typeface="Mada"/>
                <a:sym typeface="Mada"/>
              </a:rPr>
              <a:t> of SARS-CoV-2 RNA isolated from patient specimen, preferably a nasopharyngeal swab.</a:t>
            </a:r>
            <a:endParaRPr sz="1150">
              <a:solidFill>
                <a:srgbClr val="0B5394"/>
              </a:solidFill>
              <a:latin typeface="Mada"/>
              <a:ea typeface="Mada"/>
              <a:cs typeface="Mada"/>
              <a:sym typeface="Mada"/>
            </a:endParaRPr>
          </a:p>
          <a:p>
            <a:pPr indent="0" lvl="0" marL="0" rtl="0" algn="l">
              <a:lnSpc>
                <a:spcPct val="90000"/>
              </a:lnSpc>
              <a:spcBef>
                <a:spcPts val="800"/>
              </a:spcBef>
              <a:spcAft>
                <a:spcPts val="0"/>
              </a:spcAft>
              <a:buNone/>
            </a:pPr>
            <a:r>
              <a:rPr b="1" lang="ar" sz="1150">
                <a:solidFill>
                  <a:srgbClr val="0B5394"/>
                </a:solidFill>
                <a:latin typeface="Mada"/>
                <a:ea typeface="Mada"/>
                <a:cs typeface="Mada"/>
                <a:sym typeface="Mada"/>
              </a:rPr>
              <a:t>Management:</a:t>
            </a:r>
            <a:endParaRPr b="1" sz="1150">
              <a:solidFill>
                <a:schemeClr val="dk1"/>
              </a:solidFill>
              <a:latin typeface="Mada"/>
              <a:ea typeface="Mada"/>
              <a:cs typeface="Mada"/>
              <a:sym typeface="Mada"/>
            </a:endParaRPr>
          </a:p>
          <a:p>
            <a:pPr indent="-301625" lvl="0" marL="457200" rtl="0" algn="l">
              <a:lnSpc>
                <a:spcPct val="90000"/>
              </a:lnSpc>
              <a:spcBef>
                <a:spcPts val="800"/>
              </a:spcBef>
              <a:spcAft>
                <a:spcPts val="0"/>
              </a:spcAft>
              <a:buClr>
                <a:schemeClr val="dk1"/>
              </a:buClr>
              <a:buSzPts val="1150"/>
              <a:buFont typeface="Mada"/>
              <a:buChar char="●"/>
            </a:pPr>
            <a:r>
              <a:rPr b="1" lang="ar" sz="1150">
                <a:solidFill>
                  <a:srgbClr val="0B5394"/>
                </a:solidFill>
                <a:latin typeface="Mada"/>
                <a:ea typeface="Mada"/>
                <a:cs typeface="Mada"/>
                <a:sym typeface="Mada"/>
              </a:rPr>
              <a:t>In mild clinical courses</a:t>
            </a:r>
            <a:r>
              <a:rPr lang="ar" sz="1150">
                <a:solidFill>
                  <a:srgbClr val="0B5394"/>
                </a:solidFill>
                <a:latin typeface="Mada"/>
                <a:ea typeface="Mada"/>
                <a:cs typeface="Mada"/>
                <a:sym typeface="Mada"/>
              </a:rPr>
              <a:t>, patients should self-isolate with </a:t>
            </a:r>
            <a:r>
              <a:rPr b="1" lang="ar" sz="1150">
                <a:solidFill>
                  <a:srgbClr val="0B5394"/>
                </a:solidFill>
                <a:latin typeface="Mada"/>
                <a:ea typeface="Mada"/>
                <a:cs typeface="Mada"/>
                <a:sym typeface="Mada"/>
              </a:rPr>
              <a:t>supportive care</a:t>
            </a:r>
            <a:r>
              <a:rPr lang="ar" sz="1150">
                <a:solidFill>
                  <a:srgbClr val="0B5394"/>
                </a:solidFill>
                <a:latin typeface="Mada"/>
                <a:ea typeface="Mada"/>
                <a:cs typeface="Mada"/>
                <a:sym typeface="Mada"/>
              </a:rPr>
              <a:t> and monitoring at home. </a:t>
            </a:r>
            <a:endParaRPr sz="1150">
              <a:solidFill>
                <a:srgbClr val="0B5394"/>
              </a:solidFill>
              <a:latin typeface="Mada"/>
              <a:ea typeface="Mada"/>
              <a:cs typeface="Mada"/>
              <a:sym typeface="Mada"/>
            </a:endParaRPr>
          </a:p>
          <a:p>
            <a:pPr indent="-301625" lvl="0" marL="457200" rtl="0" algn="l">
              <a:lnSpc>
                <a:spcPct val="90000"/>
              </a:lnSpc>
              <a:spcBef>
                <a:spcPts val="0"/>
              </a:spcBef>
              <a:spcAft>
                <a:spcPts val="0"/>
              </a:spcAft>
              <a:buClr>
                <a:schemeClr val="dk1"/>
              </a:buClr>
              <a:buSzPts val="1150"/>
              <a:buFont typeface="Mada"/>
              <a:buChar char="●"/>
            </a:pPr>
            <a:r>
              <a:rPr b="1" lang="ar" sz="1150">
                <a:solidFill>
                  <a:srgbClr val="0B5394"/>
                </a:solidFill>
                <a:latin typeface="Mada"/>
                <a:ea typeface="Mada"/>
                <a:cs typeface="Mada"/>
                <a:sym typeface="Mada"/>
              </a:rPr>
              <a:t>Patients with clinical manifestations of severe courses</a:t>
            </a:r>
            <a:r>
              <a:rPr lang="ar" sz="1150">
                <a:solidFill>
                  <a:srgbClr val="0B5394"/>
                </a:solidFill>
                <a:latin typeface="Mada"/>
                <a:ea typeface="Mada"/>
                <a:cs typeface="Mada"/>
                <a:sym typeface="Mada"/>
              </a:rPr>
              <a:t> (i.e., dyspnea, cyanosis, chest discomfort, or mental status change), signs of respiratory distress (SpO2 ≤ 93%, respiratory rate &gt; 22/min), or possibly at high-risk for severe course (≥ 65 years or certain underlying conditions) </a:t>
            </a:r>
            <a:r>
              <a:rPr b="1" lang="ar" sz="1150">
                <a:solidFill>
                  <a:srgbClr val="0B5394"/>
                </a:solidFill>
                <a:latin typeface="Mada"/>
                <a:ea typeface="Mada"/>
                <a:cs typeface="Mada"/>
                <a:sym typeface="Mada"/>
              </a:rPr>
              <a:t>should be admitted</a:t>
            </a:r>
            <a:r>
              <a:rPr lang="ar" sz="1150">
                <a:solidFill>
                  <a:srgbClr val="0B5394"/>
                </a:solidFill>
                <a:latin typeface="Mada"/>
                <a:ea typeface="Mada"/>
                <a:cs typeface="Mada"/>
                <a:sym typeface="Mada"/>
              </a:rPr>
              <a:t>. </a:t>
            </a:r>
            <a:br>
              <a:rPr lang="ar" sz="1150">
                <a:solidFill>
                  <a:srgbClr val="0B5394"/>
                </a:solidFill>
                <a:latin typeface="Mada"/>
                <a:ea typeface="Mada"/>
                <a:cs typeface="Mada"/>
                <a:sym typeface="Mada"/>
              </a:rPr>
            </a:br>
            <a:r>
              <a:rPr lang="ar" sz="1150">
                <a:solidFill>
                  <a:srgbClr val="0B5394"/>
                </a:solidFill>
                <a:latin typeface="Mada"/>
                <a:ea typeface="Mada"/>
                <a:cs typeface="Mada"/>
                <a:sym typeface="Mada"/>
              </a:rPr>
              <a:t>Hospitalized patients should receive supportive and oxygen therapy while being regularly monitored with supporting laboratory and imaging studies</a:t>
            </a:r>
            <a:endParaRPr sz="1150">
              <a:solidFill>
                <a:srgbClr val="0B5394"/>
              </a:solidFill>
              <a:latin typeface="Mada"/>
              <a:ea typeface="Mada"/>
              <a:cs typeface="Mada"/>
              <a:sym typeface="Mada"/>
            </a:endParaRPr>
          </a:p>
          <a:p>
            <a:pPr indent="-301625" lvl="0" marL="457200" rtl="0" algn="l">
              <a:lnSpc>
                <a:spcPct val="90000"/>
              </a:lnSpc>
              <a:spcBef>
                <a:spcPts val="0"/>
              </a:spcBef>
              <a:spcAft>
                <a:spcPts val="0"/>
              </a:spcAft>
              <a:buClr>
                <a:schemeClr val="dk1"/>
              </a:buClr>
              <a:buSzPts val="1150"/>
              <a:buFont typeface="Mada"/>
              <a:buChar char="●"/>
            </a:pPr>
            <a:r>
              <a:rPr b="1" lang="ar" sz="1150">
                <a:solidFill>
                  <a:srgbClr val="0B5394"/>
                </a:solidFill>
                <a:latin typeface="Mada"/>
                <a:ea typeface="Mada"/>
                <a:cs typeface="Mada"/>
                <a:sym typeface="Mada"/>
              </a:rPr>
              <a:t>Intensive care and airway management</a:t>
            </a:r>
            <a:r>
              <a:rPr lang="ar" sz="1150">
                <a:solidFill>
                  <a:srgbClr val="0B5394"/>
                </a:solidFill>
                <a:latin typeface="Mada"/>
                <a:ea typeface="Mada"/>
                <a:cs typeface="Mada"/>
                <a:sym typeface="Mada"/>
              </a:rPr>
              <a:t> are indicated for patients displaying signs of </a:t>
            </a:r>
            <a:r>
              <a:rPr b="1" lang="ar" sz="1150">
                <a:solidFill>
                  <a:srgbClr val="0B5394"/>
                </a:solidFill>
                <a:latin typeface="Mada"/>
                <a:ea typeface="Mada"/>
                <a:cs typeface="Mada"/>
                <a:sym typeface="Mada"/>
              </a:rPr>
              <a:t>respiratory failure</a:t>
            </a:r>
            <a:r>
              <a:rPr lang="ar" sz="1150">
                <a:solidFill>
                  <a:srgbClr val="0B5394"/>
                </a:solidFill>
                <a:latin typeface="Mada"/>
                <a:ea typeface="Mada"/>
                <a:cs typeface="Mada"/>
                <a:sym typeface="Mada"/>
              </a:rPr>
              <a:t> (e.g., dyspnea with hypoxemia, respiratory rate &gt; 30/min). Endotracheal intubation should be initiated early, preferably by rapid-sequence induction.</a:t>
            </a:r>
            <a:endParaRPr sz="1150">
              <a:solidFill>
                <a:srgbClr val="0B5394"/>
              </a:solidFill>
              <a:latin typeface="Mada"/>
              <a:ea typeface="Mada"/>
              <a:cs typeface="Mada"/>
              <a:sym typeface="Mada"/>
            </a:endParaRPr>
          </a:p>
          <a:p>
            <a:pPr indent="0" lvl="0" marL="0" rtl="0" algn="l">
              <a:lnSpc>
                <a:spcPct val="90000"/>
              </a:lnSpc>
              <a:spcBef>
                <a:spcPts val="800"/>
              </a:spcBef>
              <a:spcAft>
                <a:spcPts val="0"/>
              </a:spcAft>
              <a:buNone/>
            </a:pPr>
            <a:r>
              <a:rPr b="1" lang="ar" sz="1150">
                <a:solidFill>
                  <a:srgbClr val="0B5394"/>
                </a:solidFill>
                <a:latin typeface="Mada"/>
                <a:ea typeface="Mada"/>
                <a:cs typeface="Mada"/>
                <a:sym typeface="Mada"/>
              </a:rPr>
              <a:t>Prognosis</a:t>
            </a:r>
            <a:r>
              <a:rPr lang="ar" sz="1150">
                <a:solidFill>
                  <a:srgbClr val="0B5394"/>
                </a:solidFill>
                <a:latin typeface="Mada"/>
                <a:ea typeface="Mada"/>
                <a:cs typeface="Mada"/>
                <a:sym typeface="Mada"/>
              </a:rPr>
              <a:t>: The overall mortality rate ranges from ∼ 0.5–3%, and greatly increases for elderly (∼ 15% for &gt; 80 years) as well as those with certain underlying conditions (e.g., cardiac, pulmonary, diabetes mellitus).</a:t>
            </a:r>
            <a:endParaRPr sz="1150">
              <a:solidFill>
                <a:srgbClr val="0B5394"/>
              </a:solidFill>
              <a:latin typeface="Mada"/>
              <a:ea typeface="Mada"/>
              <a:cs typeface="Mada"/>
              <a:sym typeface="Mada"/>
            </a:endParaRPr>
          </a:p>
          <a:p>
            <a:pPr indent="0" lvl="0" marL="0" rtl="0" algn="l">
              <a:lnSpc>
                <a:spcPct val="90000"/>
              </a:lnSpc>
              <a:spcBef>
                <a:spcPts val="800"/>
              </a:spcBef>
              <a:spcAft>
                <a:spcPts val="0"/>
              </a:spcAft>
              <a:buNone/>
            </a:pPr>
            <a:r>
              <a:t/>
            </a:r>
            <a:endParaRPr sz="1200">
              <a:solidFill>
                <a:srgbClr val="1A1C1C"/>
              </a:solidFill>
              <a:highlight>
                <a:schemeClr val="lt1"/>
              </a:highlight>
              <a:latin typeface="Lato"/>
              <a:ea typeface="Lato"/>
              <a:cs typeface="Lato"/>
              <a:sym typeface="Lato"/>
            </a:endParaRPr>
          </a:p>
          <a:p>
            <a:pPr indent="0" lvl="0" marL="0" rtl="0" algn="l">
              <a:lnSpc>
                <a:spcPct val="90000"/>
              </a:lnSpc>
              <a:spcBef>
                <a:spcPts val="800"/>
              </a:spcBef>
              <a:spcAft>
                <a:spcPts val="0"/>
              </a:spcAft>
              <a:buNone/>
            </a:pPr>
            <a:r>
              <a:t/>
            </a:r>
            <a:endParaRPr sz="1200">
              <a:solidFill>
                <a:srgbClr val="1A1C1C"/>
              </a:solidFill>
              <a:highlight>
                <a:schemeClr val="lt1"/>
              </a:highlight>
              <a:latin typeface="Lato"/>
              <a:ea typeface="Lato"/>
              <a:cs typeface="Lato"/>
              <a:sym typeface="Lato"/>
            </a:endParaRPr>
          </a:p>
        </p:txBody>
      </p:sp>
      <p:pic>
        <p:nvPicPr>
          <p:cNvPr id="817" name="Google Shape;817;p33"/>
          <p:cNvPicPr preferRelativeResize="0"/>
          <p:nvPr/>
        </p:nvPicPr>
        <p:blipFill>
          <a:blip r:embed="rId4">
            <a:alphaModFix/>
          </a:blip>
          <a:stretch>
            <a:fillRect/>
          </a:stretch>
        </p:blipFill>
        <p:spPr>
          <a:xfrm flipH="1" rot="10800000">
            <a:off x="5322025" y="4227299"/>
            <a:ext cx="2162701" cy="759600"/>
          </a:xfrm>
          <a:prstGeom prst="rect">
            <a:avLst/>
          </a:prstGeom>
          <a:noFill/>
          <a:ln cap="flat" cmpd="sng" w="9525">
            <a:solidFill>
              <a:schemeClr val="accent1"/>
            </a:solidFill>
            <a:prstDash val="solid"/>
            <a:round/>
            <a:headEnd len="sm" w="sm" type="none"/>
            <a:tailEnd len="sm" w="sm" type="none"/>
          </a:ln>
        </p:spPr>
      </p:pic>
      <p:sp>
        <p:nvSpPr>
          <p:cNvPr id="818" name="Google Shape;818;p33"/>
          <p:cNvSpPr txBox="1"/>
          <p:nvPr/>
        </p:nvSpPr>
        <p:spPr>
          <a:xfrm>
            <a:off x="233700" y="3964300"/>
            <a:ext cx="5626800" cy="16785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Clr>
                <a:srgbClr val="000000"/>
              </a:buClr>
              <a:buSzPts val="2200"/>
              <a:buFont typeface="Mada"/>
              <a:buChar char="◄"/>
            </a:pPr>
            <a:r>
              <a:rPr b="1" lang="ar" sz="2200">
                <a:highlight>
                  <a:schemeClr val="accent4"/>
                </a:highlight>
                <a:latin typeface="Mada"/>
                <a:ea typeface="Mada"/>
                <a:cs typeface="Mada"/>
                <a:sym typeface="Mada"/>
              </a:rPr>
              <a:t>G</a:t>
            </a:r>
            <a:r>
              <a:rPr b="1" lang="ar" sz="2200">
                <a:highlight>
                  <a:schemeClr val="accent4"/>
                </a:highlight>
                <a:latin typeface="Mada"/>
                <a:ea typeface="Mada"/>
                <a:cs typeface="Mada"/>
                <a:sym typeface="Mada"/>
              </a:rPr>
              <a:t>enome sequencing and analysis</a:t>
            </a:r>
            <a:endParaRPr b="1" sz="2200">
              <a:highlight>
                <a:schemeClr val="accent4"/>
              </a:highlight>
              <a:latin typeface="Mada"/>
              <a:ea typeface="Mada"/>
              <a:cs typeface="Mada"/>
              <a:sym typeface="Mada"/>
            </a:endParaRPr>
          </a:p>
          <a:p>
            <a:pPr indent="0" lvl="0" marL="0" rtl="0" algn="l">
              <a:spcBef>
                <a:spcPts val="0"/>
              </a:spcBef>
              <a:spcAft>
                <a:spcPts val="0"/>
              </a:spcAft>
              <a:buNone/>
            </a:pPr>
            <a:r>
              <a:t/>
            </a:r>
            <a:endParaRPr b="1" sz="100">
              <a:solidFill>
                <a:srgbClr val="A64D79"/>
              </a:solidFill>
              <a:highlight>
                <a:schemeClr val="accent4"/>
              </a:highlight>
              <a:latin typeface="Mada"/>
              <a:ea typeface="Mada"/>
              <a:cs typeface="Mada"/>
              <a:sym typeface="Mada"/>
            </a:endParaRPr>
          </a:p>
          <a:p>
            <a:pPr indent="-304800" lvl="0" marL="457200" marR="0" rtl="0" algn="l">
              <a:lnSpc>
                <a:spcPct val="90000"/>
              </a:lnSpc>
              <a:spcBef>
                <a:spcPts val="800"/>
              </a:spcBef>
              <a:spcAft>
                <a:spcPts val="0"/>
              </a:spcAft>
              <a:buSzPts val="1200"/>
              <a:buFont typeface="Mada"/>
              <a:buChar char="●"/>
            </a:pPr>
            <a:r>
              <a:rPr lang="ar" sz="1200">
                <a:latin typeface="Mada"/>
                <a:ea typeface="Mada"/>
                <a:cs typeface="Mada"/>
                <a:sym typeface="Mada"/>
              </a:rPr>
              <a:t>Full-genome sequencing and analysis indicated that </a:t>
            </a:r>
            <a:r>
              <a:rPr lang="ar" sz="1200">
                <a:latin typeface="Mada"/>
                <a:ea typeface="Mada"/>
                <a:cs typeface="Mada"/>
                <a:sym typeface="Mada"/>
              </a:rPr>
              <a:t>SARS-CoV-2</a:t>
            </a:r>
            <a:r>
              <a:rPr lang="ar" sz="1200">
                <a:latin typeface="Mada"/>
                <a:ea typeface="Mada"/>
                <a:cs typeface="Mada"/>
                <a:sym typeface="Mada"/>
              </a:rPr>
              <a:t> is a </a:t>
            </a:r>
            <a:r>
              <a:rPr b="1" lang="ar" sz="1200">
                <a:latin typeface="Mada"/>
                <a:ea typeface="Mada"/>
                <a:cs typeface="Mada"/>
                <a:sym typeface="Mada"/>
              </a:rPr>
              <a:t>betacoronavirus </a:t>
            </a:r>
            <a:r>
              <a:rPr lang="ar" sz="1200">
                <a:latin typeface="Mada"/>
                <a:ea typeface="Mada"/>
                <a:cs typeface="Mada"/>
                <a:sym typeface="Mada"/>
              </a:rPr>
              <a:t>in the same subgenus as:</a:t>
            </a:r>
            <a:endParaRPr sz="1200">
              <a:latin typeface="Mada"/>
              <a:ea typeface="Mada"/>
              <a:cs typeface="Mada"/>
              <a:sym typeface="Mada"/>
            </a:endParaRPr>
          </a:p>
          <a:p>
            <a:pPr indent="-304800" lvl="1" marL="914400" marR="0" rtl="0" algn="l">
              <a:lnSpc>
                <a:spcPct val="90000"/>
              </a:lnSpc>
              <a:spcBef>
                <a:spcPts val="0"/>
              </a:spcBef>
              <a:spcAft>
                <a:spcPts val="0"/>
              </a:spcAft>
              <a:buSzPts val="1200"/>
              <a:buFont typeface="Mada"/>
              <a:buChar char="➢"/>
            </a:pPr>
            <a:r>
              <a:rPr lang="ar" sz="1200">
                <a:latin typeface="Mada"/>
                <a:ea typeface="Mada"/>
                <a:cs typeface="Mada"/>
                <a:sym typeface="Mada"/>
              </a:rPr>
              <a:t>Severe acute respiratory syndrome (SARS) virus</a:t>
            </a:r>
            <a:endParaRPr sz="1200">
              <a:latin typeface="Mada"/>
              <a:ea typeface="Mada"/>
              <a:cs typeface="Mada"/>
              <a:sym typeface="Mada"/>
            </a:endParaRPr>
          </a:p>
          <a:p>
            <a:pPr indent="-304800" lvl="1" marL="914400" marR="0" rtl="0" algn="l">
              <a:lnSpc>
                <a:spcPct val="90000"/>
              </a:lnSpc>
              <a:spcBef>
                <a:spcPts val="0"/>
              </a:spcBef>
              <a:spcAft>
                <a:spcPts val="0"/>
              </a:spcAft>
              <a:buSzPts val="1200"/>
              <a:buFont typeface="Mada"/>
              <a:buChar char="➢"/>
            </a:pPr>
            <a:r>
              <a:rPr lang="ar" sz="1200">
                <a:latin typeface="Mada"/>
                <a:ea typeface="Mada"/>
                <a:cs typeface="Mada"/>
                <a:sym typeface="Mada"/>
              </a:rPr>
              <a:t>Several bat coronaviruses.</a:t>
            </a:r>
            <a:endParaRPr sz="1200">
              <a:latin typeface="Mada"/>
              <a:ea typeface="Mada"/>
              <a:cs typeface="Mada"/>
              <a:sym typeface="Mada"/>
            </a:endParaRPr>
          </a:p>
          <a:p>
            <a:pPr indent="-304800" lvl="0" marL="457200" marR="0" rtl="0" algn="l">
              <a:lnSpc>
                <a:spcPct val="90000"/>
              </a:lnSpc>
              <a:spcBef>
                <a:spcPts val="0"/>
              </a:spcBef>
              <a:spcAft>
                <a:spcPts val="0"/>
              </a:spcAft>
              <a:buSzPts val="1200"/>
              <a:buFont typeface="Mada"/>
              <a:buChar char="●"/>
            </a:pPr>
            <a:r>
              <a:rPr lang="ar" sz="1200">
                <a:latin typeface="Mada"/>
                <a:ea typeface="Mada"/>
                <a:cs typeface="Mada"/>
                <a:sym typeface="Mada"/>
              </a:rPr>
              <a:t>The closest </a:t>
            </a:r>
            <a:r>
              <a:rPr b="1" lang="ar" sz="1200">
                <a:latin typeface="Mada"/>
                <a:ea typeface="Mada"/>
                <a:cs typeface="Mada"/>
                <a:sym typeface="Mada"/>
              </a:rPr>
              <a:t>RNA sequence similarity</a:t>
            </a:r>
            <a:r>
              <a:rPr lang="ar" sz="1200">
                <a:latin typeface="Mada"/>
                <a:ea typeface="Mada"/>
                <a:cs typeface="Mada"/>
                <a:sym typeface="Mada"/>
              </a:rPr>
              <a:t> is </a:t>
            </a:r>
            <a:r>
              <a:rPr b="1" lang="ar" sz="1200">
                <a:latin typeface="Mada"/>
                <a:ea typeface="Mada"/>
                <a:cs typeface="Mada"/>
                <a:sym typeface="Mada"/>
              </a:rPr>
              <a:t>to two bat coronaviruses,</a:t>
            </a:r>
            <a:r>
              <a:rPr lang="ar" sz="1200">
                <a:latin typeface="Mada"/>
                <a:ea typeface="Mada"/>
                <a:cs typeface="Mada"/>
                <a:sym typeface="Mada"/>
              </a:rPr>
              <a:t> and it appears likely that</a:t>
            </a:r>
            <a:r>
              <a:rPr lang="ar" sz="1200">
                <a:solidFill>
                  <a:srgbClr val="CC0000"/>
                </a:solidFill>
                <a:latin typeface="Mada"/>
                <a:ea typeface="Mada"/>
                <a:cs typeface="Mada"/>
                <a:sym typeface="Mada"/>
              </a:rPr>
              <a:t> </a:t>
            </a:r>
            <a:r>
              <a:rPr b="1" lang="ar" sz="1200">
                <a:solidFill>
                  <a:srgbClr val="CC0000"/>
                </a:solidFill>
                <a:latin typeface="Mada"/>
                <a:ea typeface="Mada"/>
                <a:cs typeface="Mada"/>
                <a:sym typeface="Mada"/>
              </a:rPr>
              <a:t>bats are the primary source</a:t>
            </a:r>
            <a:r>
              <a:rPr b="1" lang="ar" sz="1200">
                <a:latin typeface="Mada"/>
                <a:ea typeface="Mada"/>
                <a:cs typeface="Mada"/>
                <a:sym typeface="Mada"/>
              </a:rPr>
              <a:t>.</a:t>
            </a:r>
            <a:r>
              <a:rPr lang="ar" sz="1200">
                <a:latin typeface="Mada"/>
                <a:ea typeface="Mada"/>
                <a:cs typeface="Mada"/>
                <a:sym typeface="Mada"/>
              </a:rPr>
              <a:t> </a:t>
            </a:r>
            <a:r>
              <a:rPr b="1" lang="ar" sz="1200">
                <a:latin typeface="Mada"/>
                <a:ea typeface="Mada"/>
                <a:cs typeface="Mada"/>
                <a:sym typeface="Mada"/>
              </a:rPr>
              <a:t>But intermediate host is unknown.</a:t>
            </a:r>
            <a:endParaRPr b="1" sz="1200">
              <a:latin typeface="Mada"/>
              <a:ea typeface="Mada"/>
              <a:cs typeface="Mada"/>
              <a:sym typeface="Mada"/>
            </a:endParaRPr>
          </a:p>
          <a:p>
            <a:pPr indent="-304800" lvl="0" marL="457200" marR="0" rtl="0" algn="l">
              <a:lnSpc>
                <a:spcPct val="90000"/>
              </a:lnSpc>
              <a:spcBef>
                <a:spcPts val="0"/>
              </a:spcBef>
              <a:spcAft>
                <a:spcPts val="0"/>
              </a:spcAft>
              <a:buSzPts val="1200"/>
              <a:buFont typeface="Mada"/>
              <a:buChar char="●"/>
            </a:pPr>
            <a:r>
              <a:rPr lang="ar" sz="1200">
                <a:latin typeface="Mada"/>
                <a:ea typeface="Mada"/>
                <a:cs typeface="Mada"/>
                <a:sym typeface="Mada"/>
              </a:rPr>
              <a:t>The host receptor for SARS-CoV-2 cell entry is the</a:t>
            </a:r>
            <a:r>
              <a:rPr lang="ar" sz="1200">
                <a:solidFill>
                  <a:srgbClr val="CC0000"/>
                </a:solidFill>
                <a:latin typeface="Mada"/>
                <a:ea typeface="Mada"/>
                <a:cs typeface="Mada"/>
                <a:sym typeface="Mada"/>
              </a:rPr>
              <a:t> </a:t>
            </a:r>
            <a:r>
              <a:rPr b="1" lang="ar" sz="1200">
                <a:solidFill>
                  <a:srgbClr val="CC0000"/>
                </a:solidFill>
                <a:latin typeface="Mada"/>
                <a:ea typeface="Mada"/>
                <a:cs typeface="Mada"/>
                <a:sym typeface="Mada"/>
              </a:rPr>
              <a:t>angiotensin-converting enzyme 2 (ACE2).</a:t>
            </a:r>
            <a:endParaRPr b="1" sz="1200">
              <a:solidFill>
                <a:srgbClr val="CC0000"/>
              </a:solidFill>
              <a:latin typeface="Mada"/>
              <a:ea typeface="Mada"/>
              <a:cs typeface="Mada"/>
              <a:sym typeface="Mada"/>
            </a:endParaRPr>
          </a:p>
          <a:p>
            <a:pPr indent="-304800" lvl="0" marL="457200" marR="0" rtl="0" algn="l">
              <a:lnSpc>
                <a:spcPct val="90000"/>
              </a:lnSpc>
              <a:spcBef>
                <a:spcPts val="0"/>
              </a:spcBef>
              <a:spcAft>
                <a:spcPts val="0"/>
              </a:spcAft>
              <a:buSzPts val="1200"/>
              <a:buFont typeface="Mada"/>
              <a:buChar char="●"/>
            </a:pPr>
            <a:r>
              <a:rPr lang="ar" sz="1200">
                <a:latin typeface="Mada"/>
                <a:ea typeface="Mada"/>
                <a:cs typeface="Mada"/>
                <a:sym typeface="Mada"/>
              </a:rPr>
              <a:t>SARS-CoV-2 binds to ACE2 through the receptor-binding gene region of its spike protein.</a:t>
            </a:r>
            <a:endParaRPr sz="1200">
              <a:latin typeface="Mada"/>
              <a:ea typeface="Mada"/>
              <a:cs typeface="Mada"/>
              <a:sym typeface="Mada"/>
            </a:endParaRPr>
          </a:p>
        </p:txBody>
      </p:sp>
      <p:sp>
        <p:nvSpPr>
          <p:cNvPr id="819" name="Google Shape;819;p33"/>
          <p:cNvSpPr txBox="1"/>
          <p:nvPr/>
        </p:nvSpPr>
        <p:spPr>
          <a:xfrm>
            <a:off x="233700" y="6494790"/>
            <a:ext cx="7132500" cy="4122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Clr>
                <a:srgbClr val="000000"/>
              </a:buClr>
              <a:buSzPts val="2200"/>
              <a:buFont typeface="Mada"/>
              <a:buChar char="◄"/>
            </a:pPr>
            <a:r>
              <a:rPr b="1" lang="ar" sz="2200">
                <a:highlight>
                  <a:schemeClr val="accent4"/>
                </a:highlight>
                <a:latin typeface="Mada"/>
                <a:ea typeface="Mada"/>
                <a:cs typeface="Mada"/>
                <a:sym typeface="Mada"/>
              </a:rPr>
              <a:t>Transmission</a:t>
            </a:r>
            <a:endParaRPr sz="2200">
              <a:latin typeface="Mada"/>
              <a:ea typeface="Mada"/>
              <a:cs typeface="Mada"/>
              <a:sym typeface="Mada"/>
            </a:endParaRPr>
          </a:p>
          <a:p>
            <a:pPr indent="0" lvl="0" marL="0" rtl="0" algn="l">
              <a:lnSpc>
                <a:spcPct val="90000"/>
              </a:lnSpc>
              <a:spcBef>
                <a:spcPts val="800"/>
              </a:spcBef>
              <a:spcAft>
                <a:spcPts val="0"/>
              </a:spcAft>
              <a:buNone/>
            </a:pPr>
            <a:r>
              <a:t/>
            </a:r>
            <a:endParaRPr sz="1150">
              <a:latin typeface="Mada"/>
              <a:ea typeface="Mada"/>
              <a:cs typeface="Mada"/>
              <a:sym typeface="Mada"/>
            </a:endParaRPr>
          </a:p>
        </p:txBody>
      </p:sp>
      <p:cxnSp>
        <p:nvCxnSpPr>
          <p:cNvPr id="820" name="Google Shape;820;p33"/>
          <p:cNvCxnSpPr/>
          <p:nvPr/>
        </p:nvCxnSpPr>
        <p:spPr>
          <a:xfrm rot="10800000">
            <a:off x="784656" y="8100459"/>
            <a:ext cx="568500" cy="519000"/>
          </a:xfrm>
          <a:prstGeom prst="curvedConnector3">
            <a:avLst>
              <a:gd fmla="val 94359" name="adj1"/>
            </a:avLst>
          </a:prstGeom>
          <a:noFill/>
          <a:ln cap="flat" cmpd="sng" w="28575">
            <a:solidFill>
              <a:srgbClr val="B4A7D6"/>
            </a:solidFill>
            <a:prstDash val="solid"/>
            <a:round/>
            <a:headEnd len="med" w="med" type="none"/>
            <a:tailEnd len="med" w="med" type="none"/>
          </a:ln>
        </p:spPr>
      </p:cxnSp>
      <p:cxnSp>
        <p:nvCxnSpPr>
          <p:cNvPr id="821" name="Google Shape;821;p33"/>
          <p:cNvCxnSpPr/>
          <p:nvPr/>
        </p:nvCxnSpPr>
        <p:spPr>
          <a:xfrm rot="10800000">
            <a:off x="842372" y="8273605"/>
            <a:ext cx="958500" cy="2700"/>
          </a:xfrm>
          <a:prstGeom prst="curvedConnector3">
            <a:avLst>
              <a:gd fmla="val 50002" name="adj1"/>
            </a:avLst>
          </a:prstGeom>
          <a:noFill/>
          <a:ln cap="flat" cmpd="sng" w="28575">
            <a:solidFill>
              <a:srgbClr val="B4A7D6"/>
            </a:solidFill>
            <a:prstDash val="solid"/>
            <a:round/>
            <a:headEnd len="med" w="med" type="none"/>
            <a:tailEnd len="med" w="med" type="none"/>
          </a:ln>
        </p:spPr>
      </p:cxnSp>
      <p:cxnSp>
        <p:nvCxnSpPr>
          <p:cNvPr id="822" name="Google Shape;822;p33"/>
          <p:cNvCxnSpPr>
            <a:endCxn id="823" idx="0"/>
          </p:cNvCxnSpPr>
          <p:nvPr/>
        </p:nvCxnSpPr>
        <p:spPr>
          <a:xfrm flipH="1">
            <a:off x="720246" y="7258667"/>
            <a:ext cx="643200" cy="418200"/>
          </a:xfrm>
          <a:prstGeom prst="curvedConnector2">
            <a:avLst/>
          </a:prstGeom>
          <a:noFill/>
          <a:ln cap="flat" cmpd="sng" w="28575">
            <a:solidFill>
              <a:srgbClr val="B4A7D6"/>
            </a:solidFill>
            <a:prstDash val="solid"/>
            <a:round/>
            <a:headEnd len="med" w="med" type="none"/>
            <a:tailEnd len="med" w="med" type="none"/>
          </a:ln>
        </p:spPr>
      </p:cxnSp>
      <p:sp>
        <p:nvSpPr>
          <p:cNvPr id="824" name="Google Shape;824;p33"/>
          <p:cNvSpPr/>
          <p:nvPr/>
        </p:nvSpPr>
        <p:spPr>
          <a:xfrm>
            <a:off x="1610786" y="8163414"/>
            <a:ext cx="229800" cy="246900"/>
          </a:xfrm>
          <a:prstGeom prst="ellipse">
            <a:avLst/>
          </a:prstGeom>
          <a:solidFill>
            <a:srgbClr val="B4A7D6"/>
          </a:solidFill>
          <a:ln>
            <a:noFill/>
          </a:ln>
        </p:spPr>
        <p:txBody>
          <a:bodyPr anchorCtr="0" anchor="ctr" bIns="0" lIns="0" spcFirstLastPara="1" rIns="0" wrap="square" tIns="0">
            <a:noAutofit/>
          </a:bodyPr>
          <a:lstStyle/>
          <a:p>
            <a:pPr indent="0" lvl="0" marL="0" rtl="0" algn="ctr">
              <a:spcBef>
                <a:spcPts val="0"/>
              </a:spcBef>
              <a:spcAft>
                <a:spcPts val="0"/>
              </a:spcAft>
              <a:buNone/>
            </a:pPr>
            <a:r>
              <a:t/>
            </a:r>
            <a:endParaRPr sz="2600">
              <a:latin typeface="Pacifico"/>
              <a:ea typeface="Pacifico"/>
              <a:cs typeface="Pacifico"/>
              <a:sym typeface="Pacifico"/>
            </a:endParaRPr>
          </a:p>
        </p:txBody>
      </p:sp>
      <p:sp>
        <p:nvSpPr>
          <p:cNvPr id="825" name="Google Shape;825;p33"/>
          <p:cNvSpPr txBox="1"/>
          <p:nvPr/>
        </p:nvSpPr>
        <p:spPr>
          <a:xfrm>
            <a:off x="1641547" y="8163414"/>
            <a:ext cx="159300" cy="2091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lang="ar" sz="2000">
                <a:solidFill>
                  <a:srgbClr val="351C75"/>
                </a:solidFill>
                <a:latin typeface="Pacifico"/>
                <a:ea typeface="Pacifico"/>
                <a:cs typeface="Pacifico"/>
                <a:sym typeface="Pacifico"/>
              </a:rPr>
              <a:t>2</a:t>
            </a:r>
            <a:endParaRPr sz="2000">
              <a:solidFill>
                <a:srgbClr val="351C75"/>
              </a:solidFill>
              <a:latin typeface="Pacifico"/>
              <a:ea typeface="Pacifico"/>
              <a:cs typeface="Pacifico"/>
              <a:sym typeface="Pacifico"/>
            </a:endParaRPr>
          </a:p>
        </p:txBody>
      </p:sp>
      <p:sp>
        <p:nvSpPr>
          <p:cNvPr id="826" name="Google Shape;826;p33"/>
          <p:cNvSpPr/>
          <p:nvPr/>
        </p:nvSpPr>
        <p:spPr>
          <a:xfrm flipH="1" rot="7634178">
            <a:off x="387573" y="7612505"/>
            <a:ext cx="852673" cy="836975"/>
          </a:xfrm>
          <a:custGeom>
            <a:rect b="b" l="l" r="r" t="t"/>
            <a:pathLst>
              <a:path extrusionOk="0" h="90549" w="91644">
                <a:moveTo>
                  <a:pt x="65495" y="1"/>
                </a:moveTo>
                <a:cubicBezTo>
                  <a:pt x="61193" y="1"/>
                  <a:pt x="56859" y="973"/>
                  <a:pt x="53043" y="2964"/>
                </a:cubicBezTo>
                <a:cubicBezTo>
                  <a:pt x="51353" y="3845"/>
                  <a:pt x="49769" y="4857"/>
                  <a:pt x="48209" y="5833"/>
                </a:cubicBezTo>
                <a:cubicBezTo>
                  <a:pt x="45268" y="7666"/>
                  <a:pt x="42304" y="9381"/>
                  <a:pt x="38541" y="9798"/>
                </a:cubicBezTo>
                <a:cubicBezTo>
                  <a:pt x="37831" y="9877"/>
                  <a:pt x="37122" y="9909"/>
                  <a:pt x="36415" y="9909"/>
                </a:cubicBezTo>
                <a:cubicBezTo>
                  <a:pt x="33291" y="9909"/>
                  <a:pt x="30189" y="9277"/>
                  <a:pt x="27064" y="9238"/>
                </a:cubicBezTo>
                <a:cubicBezTo>
                  <a:pt x="26995" y="9237"/>
                  <a:pt x="26926" y="9237"/>
                  <a:pt x="26858" y="9237"/>
                </a:cubicBezTo>
                <a:cubicBezTo>
                  <a:pt x="19021" y="9237"/>
                  <a:pt x="11236" y="13268"/>
                  <a:pt x="6692" y="19323"/>
                </a:cubicBezTo>
                <a:cubicBezTo>
                  <a:pt x="2108" y="25431"/>
                  <a:pt x="810" y="33384"/>
                  <a:pt x="2906" y="40337"/>
                </a:cubicBezTo>
                <a:cubicBezTo>
                  <a:pt x="3989" y="43933"/>
                  <a:pt x="5930" y="47326"/>
                  <a:pt x="6228" y="51088"/>
                </a:cubicBezTo>
                <a:cubicBezTo>
                  <a:pt x="6954" y="60411"/>
                  <a:pt x="1" y="67817"/>
                  <a:pt x="5502" y="77008"/>
                </a:cubicBezTo>
                <a:cubicBezTo>
                  <a:pt x="8907" y="82688"/>
                  <a:pt x="14765" y="85855"/>
                  <a:pt x="21849" y="86259"/>
                </a:cubicBezTo>
                <a:cubicBezTo>
                  <a:pt x="22847" y="86317"/>
                  <a:pt x="23847" y="86337"/>
                  <a:pt x="24848" y="86337"/>
                </a:cubicBezTo>
                <a:cubicBezTo>
                  <a:pt x="27150" y="86337"/>
                  <a:pt x="29457" y="86231"/>
                  <a:pt x="31754" y="86231"/>
                </a:cubicBezTo>
                <a:cubicBezTo>
                  <a:pt x="33441" y="86231"/>
                  <a:pt x="35122" y="86288"/>
                  <a:pt x="36791" y="86486"/>
                </a:cubicBezTo>
                <a:cubicBezTo>
                  <a:pt x="41554" y="87045"/>
                  <a:pt x="46019" y="88712"/>
                  <a:pt x="50650" y="89808"/>
                </a:cubicBezTo>
                <a:cubicBezTo>
                  <a:pt x="52792" y="90310"/>
                  <a:pt x="54938" y="90549"/>
                  <a:pt x="57057" y="90549"/>
                </a:cubicBezTo>
                <a:cubicBezTo>
                  <a:pt x="69987" y="90549"/>
                  <a:pt x="81896" y="81663"/>
                  <a:pt x="85702" y="69746"/>
                </a:cubicBezTo>
                <a:cubicBezTo>
                  <a:pt x="87119" y="65293"/>
                  <a:pt x="87643" y="60947"/>
                  <a:pt x="86488" y="56494"/>
                </a:cubicBezTo>
                <a:cubicBezTo>
                  <a:pt x="85333" y="52089"/>
                  <a:pt x="83095" y="47814"/>
                  <a:pt x="83499" y="43111"/>
                </a:cubicBezTo>
                <a:cubicBezTo>
                  <a:pt x="83880" y="38396"/>
                  <a:pt x="86964" y="34170"/>
                  <a:pt x="88548" y="29633"/>
                </a:cubicBezTo>
                <a:cubicBezTo>
                  <a:pt x="91643" y="20811"/>
                  <a:pt x="88548" y="10595"/>
                  <a:pt x="80987" y="4892"/>
                </a:cubicBezTo>
                <a:cubicBezTo>
                  <a:pt x="76701" y="1666"/>
                  <a:pt x="71126" y="1"/>
                  <a:pt x="65495" y="1"/>
                </a:cubicBezTo>
                <a:close/>
              </a:path>
            </a:pathLst>
          </a:custGeom>
          <a:solidFill>
            <a:srgbClr val="351C7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823" name="Google Shape;823;p33"/>
          <p:cNvPicPr preferRelativeResize="0"/>
          <p:nvPr/>
        </p:nvPicPr>
        <p:blipFill>
          <a:blip r:embed="rId5">
            <a:alphaModFix/>
          </a:blip>
          <a:stretch>
            <a:fillRect/>
          </a:stretch>
        </p:blipFill>
        <p:spPr>
          <a:xfrm>
            <a:off x="431994" y="7676867"/>
            <a:ext cx="576504" cy="601756"/>
          </a:xfrm>
          <a:prstGeom prst="rect">
            <a:avLst/>
          </a:prstGeom>
          <a:noFill/>
          <a:ln>
            <a:noFill/>
          </a:ln>
        </p:spPr>
      </p:pic>
      <p:sp>
        <p:nvSpPr>
          <p:cNvPr id="827" name="Google Shape;827;p33"/>
          <p:cNvSpPr/>
          <p:nvPr/>
        </p:nvSpPr>
        <p:spPr>
          <a:xfrm>
            <a:off x="1224089" y="7145985"/>
            <a:ext cx="229800" cy="246900"/>
          </a:xfrm>
          <a:prstGeom prst="ellipse">
            <a:avLst/>
          </a:prstGeom>
          <a:solidFill>
            <a:srgbClr val="B4A7D6"/>
          </a:solidFill>
          <a:ln>
            <a:noFill/>
          </a:ln>
        </p:spPr>
        <p:txBody>
          <a:bodyPr anchorCtr="0" anchor="ctr" bIns="0" lIns="0" spcFirstLastPara="1" rIns="0" wrap="square" tIns="0">
            <a:noAutofit/>
          </a:bodyPr>
          <a:lstStyle/>
          <a:p>
            <a:pPr indent="0" lvl="0" marL="0" rtl="0" algn="ctr">
              <a:spcBef>
                <a:spcPts val="0"/>
              </a:spcBef>
              <a:spcAft>
                <a:spcPts val="0"/>
              </a:spcAft>
              <a:buNone/>
            </a:pPr>
            <a:r>
              <a:t/>
            </a:r>
            <a:endParaRPr sz="2600">
              <a:latin typeface="Pacifico"/>
              <a:ea typeface="Pacifico"/>
              <a:cs typeface="Pacifico"/>
              <a:sym typeface="Pacifico"/>
            </a:endParaRPr>
          </a:p>
        </p:txBody>
      </p:sp>
      <p:sp>
        <p:nvSpPr>
          <p:cNvPr id="828" name="Google Shape;828;p33"/>
          <p:cNvSpPr txBox="1"/>
          <p:nvPr/>
        </p:nvSpPr>
        <p:spPr>
          <a:xfrm>
            <a:off x="1245150" y="7145995"/>
            <a:ext cx="173400" cy="2091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lang="ar" sz="2000">
                <a:solidFill>
                  <a:srgbClr val="351C75"/>
                </a:solidFill>
                <a:latin typeface="Pacifico"/>
                <a:ea typeface="Pacifico"/>
                <a:cs typeface="Pacifico"/>
                <a:sym typeface="Pacifico"/>
              </a:rPr>
              <a:t>1</a:t>
            </a:r>
            <a:endParaRPr sz="2000">
              <a:solidFill>
                <a:srgbClr val="351C75"/>
              </a:solidFill>
              <a:latin typeface="Pacifico"/>
              <a:ea typeface="Pacifico"/>
              <a:cs typeface="Pacifico"/>
              <a:sym typeface="Pacifico"/>
            </a:endParaRPr>
          </a:p>
        </p:txBody>
      </p:sp>
      <p:sp>
        <p:nvSpPr>
          <p:cNvPr id="829" name="Google Shape;829;p33"/>
          <p:cNvSpPr/>
          <p:nvPr/>
        </p:nvSpPr>
        <p:spPr>
          <a:xfrm>
            <a:off x="1264402" y="8469924"/>
            <a:ext cx="229800" cy="246900"/>
          </a:xfrm>
          <a:prstGeom prst="ellipse">
            <a:avLst/>
          </a:prstGeom>
          <a:solidFill>
            <a:srgbClr val="B4A7D6"/>
          </a:solidFill>
          <a:ln>
            <a:noFill/>
          </a:ln>
        </p:spPr>
        <p:txBody>
          <a:bodyPr anchorCtr="0" anchor="ctr" bIns="0" lIns="0" spcFirstLastPara="1" rIns="0" wrap="square" tIns="0">
            <a:noAutofit/>
          </a:bodyPr>
          <a:lstStyle/>
          <a:p>
            <a:pPr indent="0" lvl="0" marL="0" rtl="0" algn="ctr">
              <a:spcBef>
                <a:spcPts val="0"/>
              </a:spcBef>
              <a:spcAft>
                <a:spcPts val="0"/>
              </a:spcAft>
              <a:buNone/>
            </a:pPr>
            <a:r>
              <a:t/>
            </a:r>
            <a:endParaRPr sz="2600">
              <a:latin typeface="Pacifico"/>
              <a:ea typeface="Pacifico"/>
              <a:cs typeface="Pacifico"/>
              <a:sym typeface="Pacifico"/>
            </a:endParaRPr>
          </a:p>
        </p:txBody>
      </p:sp>
      <p:sp>
        <p:nvSpPr>
          <p:cNvPr id="830" name="Google Shape;830;p33"/>
          <p:cNvSpPr txBox="1"/>
          <p:nvPr/>
        </p:nvSpPr>
        <p:spPr>
          <a:xfrm>
            <a:off x="1295162" y="8469924"/>
            <a:ext cx="159300" cy="2091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lang="ar" sz="2000">
                <a:solidFill>
                  <a:srgbClr val="351C75"/>
                </a:solidFill>
                <a:latin typeface="Pacifico"/>
                <a:ea typeface="Pacifico"/>
                <a:cs typeface="Pacifico"/>
                <a:sym typeface="Pacifico"/>
              </a:rPr>
              <a:t>3</a:t>
            </a:r>
            <a:endParaRPr sz="2000">
              <a:solidFill>
                <a:srgbClr val="351C75"/>
              </a:solidFill>
              <a:latin typeface="Pacifico"/>
              <a:ea typeface="Pacifico"/>
              <a:cs typeface="Pacifico"/>
              <a:sym typeface="Pacifico"/>
            </a:endParaRPr>
          </a:p>
        </p:txBody>
      </p:sp>
      <p:sp>
        <p:nvSpPr>
          <p:cNvPr id="831" name="Google Shape;831;p33"/>
          <p:cNvSpPr txBox="1"/>
          <p:nvPr/>
        </p:nvSpPr>
        <p:spPr>
          <a:xfrm>
            <a:off x="1500950" y="7074375"/>
            <a:ext cx="5843100" cy="928200"/>
          </a:xfrm>
          <a:prstGeom prst="rect">
            <a:avLst/>
          </a:prstGeom>
          <a:noFill/>
          <a:ln>
            <a:noFill/>
          </a:ln>
        </p:spPr>
        <p:txBody>
          <a:bodyPr anchorCtr="0" anchor="ctr" bIns="91425" lIns="91425" spcFirstLastPara="1" rIns="91425" wrap="square" tIns="91425">
            <a:noAutofit/>
          </a:bodyPr>
          <a:lstStyle/>
          <a:p>
            <a:pPr indent="0" lvl="0" marL="0" rtl="0" algn="l">
              <a:lnSpc>
                <a:spcPct val="90000"/>
              </a:lnSpc>
              <a:spcBef>
                <a:spcPts val="800"/>
              </a:spcBef>
              <a:spcAft>
                <a:spcPts val="0"/>
              </a:spcAft>
              <a:buNone/>
            </a:pPr>
            <a:r>
              <a:rPr b="1" lang="ar" sz="1200">
                <a:solidFill>
                  <a:schemeClr val="dk1"/>
                </a:solidFill>
                <a:latin typeface="Mada"/>
                <a:ea typeface="Mada"/>
                <a:cs typeface="Mada"/>
                <a:sym typeface="Mada"/>
              </a:rPr>
              <a:t>Person-to-person: </a:t>
            </a:r>
            <a:r>
              <a:rPr lang="ar" sz="1200">
                <a:solidFill>
                  <a:schemeClr val="dk1"/>
                </a:solidFill>
                <a:latin typeface="Mada"/>
                <a:ea typeface="Mada"/>
                <a:cs typeface="Mada"/>
                <a:sym typeface="Mada"/>
              </a:rPr>
              <a:t>respiratory transmission occur mainly through close-range contact (</a:t>
            </a:r>
            <a:r>
              <a:rPr b="1" lang="ar" sz="1200">
                <a:solidFill>
                  <a:srgbClr val="CC0000"/>
                </a:solidFill>
                <a:latin typeface="Mada"/>
                <a:ea typeface="Mada"/>
                <a:cs typeface="Mada"/>
                <a:sym typeface="Mada"/>
              </a:rPr>
              <a:t>within approximately six feet or two meters)</a:t>
            </a:r>
            <a:r>
              <a:rPr lang="ar" sz="1200">
                <a:solidFill>
                  <a:schemeClr val="dk1"/>
                </a:solidFill>
                <a:latin typeface="Mada"/>
                <a:ea typeface="Mada"/>
                <a:cs typeface="Mada"/>
                <a:sym typeface="Mada"/>
              </a:rPr>
              <a:t> </a:t>
            </a:r>
            <a:r>
              <a:rPr b="1" lang="ar" sz="1200">
                <a:solidFill>
                  <a:srgbClr val="CC0000"/>
                </a:solidFill>
                <a:latin typeface="Mada"/>
                <a:ea typeface="Mada"/>
                <a:cs typeface="Mada"/>
                <a:sym typeface="Mada"/>
              </a:rPr>
              <a:t>via respiratory particles</a:t>
            </a:r>
            <a:r>
              <a:rPr lang="ar" sz="1200">
                <a:solidFill>
                  <a:schemeClr val="dk1"/>
                </a:solidFill>
                <a:latin typeface="Mada"/>
                <a:ea typeface="Mada"/>
                <a:cs typeface="Mada"/>
                <a:sym typeface="Mada"/>
              </a:rPr>
              <a:t>; </a:t>
            </a:r>
            <a:endParaRPr sz="1200">
              <a:solidFill>
                <a:schemeClr val="dk1"/>
              </a:solidFill>
              <a:latin typeface="Mada"/>
              <a:ea typeface="Mada"/>
              <a:cs typeface="Mada"/>
              <a:sym typeface="Mada"/>
            </a:endParaRPr>
          </a:p>
          <a:p>
            <a:pPr indent="0" lvl="0" marL="0" rtl="0" algn="l">
              <a:lnSpc>
                <a:spcPct val="90000"/>
              </a:lnSpc>
              <a:spcBef>
                <a:spcPts val="800"/>
              </a:spcBef>
              <a:spcAft>
                <a:spcPts val="0"/>
              </a:spcAft>
              <a:buNone/>
            </a:pPr>
            <a:r>
              <a:rPr b="1" lang="ar" sz="1200">
                <a:solidFill>
                  <a:schemeClr val="dk1"/>
                </a:solidFill>
                <a:latin typeface="Mada"/>
                <a:ea typeface="Mada"/>
                <a:cs typeface="Mada"/>
                <a:sym typeface="Mada"/>
              </a:rPr>
              <a:t>When infected patient </a:t>
            </a:r>
            <a:r>
              <a:rPr b="1" lang="ar" sz="1200" u="sng">
                <a:solidFill>
                  <a:schemeClr val="dk1"/>
                </a:solidFill>
                <a:latin typeface="Mada"/>
                <a:ea typeface="Mada"/>
                <a:cs typeface="Mada"/>
                <a:sym typeface="Mada"/>
              </a:rPr>
              <a:t>coughs, sneezes, or talks</a:t>
            </a:r>
            <a:r>
              <a:rPr lang="ar" sz="1200">
                <a:solidFill>
                  <a:schemeClr val="dk1"/>
                </a:solidFill>
                <a:latin typeface="Mada"/>
                <a:ea typeface="Mada"/>
                <a:cs typeface="Mada"/>
                <a:sym typeface="Mada"/>
              </a:rPr>
              <a:t>, the virus is released in the respiratory secretions which might infect another person if it is inhaled or makes direct contact with the mucous membranes.</a:t>
            </a:r>
            <a:endParaRPr sz="1200">
              <a:solidFill>
                <a:schemeClr val="dk1"/>
              </a:solidFill>
              <a:latin typeface="Mada"/>
              <a:ea typeface="Mada"/>
              <a:cs typeface="Mada"/>
              <a:sym typeface="Mada"/>
            </a:endParaRPr>
          </a:p>
        </p:txBody>
      </p:sp>
      <p:sp>
        <p:nvSpPr>
          <p:cNvPr id="832" name="Google Shape;832;p33"/>
          <p:cNvSpPr txBox="1"/>
          <p:nvPr/>
        </p:nvSpPr>
        <p:spPr>
          <a:xfrm>
            <a:off x="1840575" y="8000375"/>
            <a:ext cx="5843100" cy="473400"/>
          </a:xfrm>
          <a:prstGeom prst="rect">
            <a:avLst/>
          </a:prstGeom>
          <a:noFill/>
          <a:ln>
            <a:noFill/>
          </a:ln>
        </p:spPr>
        <p:txBody>
          <a:bodyPr anchorCtr="0" anchor="ctr" bIns="91425" lIns="91425" spcFirstLastPara="1" rIns="91425" wrap="square" tIns="91425">
            <a:noAutofit/>
          </a:bodyPr>
          <a:lstStyle/>
          <a:p>
            <a:pPr indent="0" lvl="0" marL="0" rtl="0" algn="l">
              <a:lnSpc>
                <a:spcPct val="90000"/>
              </a:lnSpc>
              <a:spcBef>
                <a:spcPts val="800"/>
              </a:spcBef>
              <a:spcAft>
                <a:spcPts val="0"/>
              </a:spcAft>
              <a:buNone/>
            </a:pPr>
            <a:r>
              <a:rPr b="1" lang="ar" sz="1200">
                <a:solidFill>
                  <a:schemeClr val="dk1"/>
                </a:solidFill>
                <a:latin typeface="Mada"/>
                <a:ea typeface="Mada"/>
                <a:cs typeface="Mada"/>
                <a:sym typeface="Mada"/>
              </a:rPr>
              <a:t>A person's hands are contaminated </a:t>
            </a:r>
            <a:r>
              <a:rPr lang="ar" sz="1200">
                <a:solidFill>
                  <a:schemeClr val="dk1"/>
                </a:solidFill>
                <a:latin typeface="Mada"/>
                <a:ea typeface="Mada"/>
                <a:cs typeface="Mada"/>
                <a:sym typeface="Mada"/>
              </a:rPr>
              <a:t>by secretions from contaminated surfaces.</a:t>
            </a:r>
            <a:endParaRPr sz="1200">
              <a:solidFill>
                <a:schemeClr val="dk1"/>
              </a:solidFill>
              <a:latin typeface="Mada"/>
              <a:ea typeface="Mada"/>
              <a:cs typeface="Mada"/>
              <a:sym typeface="Mada"/>
            </a:endParaRPr>
          </a:p>
        </p:txBody>
      </p:sp>
      <p:sp>
        <p:nvSpPr>
          <p:cNvPr id="833" name="Google Shape;833;p33"/>
          <p:cNvSpPr txBox="1"/>
          <p:nvPr/>
        </p:nvSpPr>
        <p:spPr>
          <a:xfrm>
            <a:off x="1500950" y="8315149"/>
            <a:ext cx="5843100" cy="6561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800"/>
              </a:spcBef>
              <a:spcAft>
                <a:spcPts val="0"/>
              </a:spcAft>
              <a:buNone/>
            </a:pPr>
            <a:r>
              <a:rPr b="1" lang="ar" sz="1200">
                <a:solidFill>
                  <a:schemeClr val="dk1"/>
                </a:solidFill>
                <a:latin typeface="Mada"/>
                <a:ea typeface="Mada"/>
                <a:cs typeface="Mada"/>
                <a:sym typeface="Mada"/>
              </a:rPr>
              <a:t>Airborne transmission: </a:t>
            </a:r>
            <a:r>
              <a:rPr lang="ar" sz="1200">
                <a:solidFill>
                  <a:schemeClr val="dk1"/>
                </a:solidFill>
                <a:latin typeface="Mada"/>
                <a:ea typeface="Mada"/>
                <a:cs typeface="Mada"/>
                <a:sym typeface="Mada"/>
              </a:rPr>
              <a:t>inhalation of particles that remain in the air over time and  distance). </a:t>
            </a:r>
            <a:r>
              <a:rPr lang="ar" sz="1200">
                <a:solidFill>
                  <a:srgbClr val="6AA84F"/>
                </a:solidFill>
                <a:latin typeface="Mada"/>
                <a:ea typeface="Mada"/>
                <a:cs typeface="Mada"/>
                <a:sym typeface="Mada"/>
              </a:rPr>
              <a:t>still</a:t>
            </a:r>
            <a:r>
              <a:rPr lang="ar" sz="1200">
                <a:solidFill>
                  <a:srgbClr val="6AA84F"/>
                </a:solidFill>
                <a:latin typeface="Mada"/>
                <a:ea typeface="Mada"/>
                <a:cs typeface="Mada"/>
                <a:sym typeface="Mada"/>
              </a:rPr>
              <a:t> in doubt .</a:t>
            </a:r>
            <a:endParaRPr sz="1200">
              <a:solidFill>
                <a:srgbClr val="6AA84F"/>
              </a:solidFill>
              <a:latin typeface="Mada"/>
              <a:ea typeface="Mada"/>
              <a:cs typeface="Mada"/>
              <a:sym typeface="Mada"/>
            </a:endParaRPr>
          </a:p>
        </p:txBody>
      </p:sp>
      <p:cxnSp>
        <p:nvCxnSpPr>
          <p:cNvPr id="834" name="Google Shape;834;p33"/>
          <p:cNvCxnSpPr/>
          <p:nvPr/>
        </p:nvCxnSpPr>
        <p:spPr>
          <a:xfrm rot="10800000">
            <a:off x="-26400" y="9698375"/>
            <a:ext cx="7612800" cy="0"/>
          </a:xfrm>
          <a:prstGeom prst="straightConnector1">
            <a:avLst/>
          </a:prstGeom>
          <a:noFill/>
          <a:ln cap="flat" cmpd="sng" w="28575">
            <a:solidFill>
              <a:schemeClr val="accent3"/>
            </a:solidFill>
            <a:prstDash val="dot"/>
            <a:round/>
            <a:headEnd len="med" w="med" type="none"/>
            <a:tailEnd len="med" w="med" type="none"/>
          </a:ln>
        </p:spPr>
      </p:cxnSp>
      <p:sp>
        <p:nvSpPr>
          <p:cNvPr id="835" name="Google Shape;835;p33"/>
          <p:cNvSpPr txBox="1"/>
          <p:nvPr/>
        </p:nvSpPr>
        <p:spPr>
          <a:xfrm>
            <a:off x="390450" y="8911650"/>
            <a:ext cx="6819000" cy="554100"/>
          </a:xfrm>
          <a:prstGeom prst="rect">
            <a:avLst/>
          </a:prstGeom>
          <a:noFill/>
          <a:ln>
            <a:noFill/>
          </a:ln>
        </p:spPr>
        <p:txBody>
          <a:bodyPr anchorCtr="0" anchor="t" bIns="91425" lIns="91425" spcFirstLastPara="1" rIns="91425" wrap="square" tIns="91425">
            <a:spAutoFit/>
          </a:bodyPr>
          <a:lstStyle/>
          <a:p>
            <a:pPr indent="-304800" lvl="0" marL="457200" rtl="0" algn="l">
              <a:spcBef>
                <a:spcPts val="0"/>
              </a:spcBef>
              <a:spcAft>
                <a:spcPts val="0"/>
              </a:spcAft>
              <a:buClr>
                <a:srgbClr val="6AA84F"/>
              </a:buClr>
              <a:buSzPts val="1200"/>
              <a:buFont typeface="Mada"/>
              <a:buChar char="★"/>
            </a:pPr>
            <a:r>
              <a:rPr b="1" lang="ar" sz="1200">
                <a:solidFill>
                  <a:srgbClr val="6AA84F"/>
                </a:solidFill>
                <a:latin typeface="Mada"/>
                <a:ea typeface="Mada"/>
                <a:cs typeface="Mada"/>
                <a:sym typeface="Mada"/>
              </a:rPr>
              <a:t>What is the most likely mode of transmission of COVID-19 ?</a:t>
            </a:r>
            <a:r>
              <a:rPr lang="ar" sz="1200">
                <a:solidFill>
                  <a:srgbClr val="6AA84F"/>
                </a:solidFill>
                <a:latin typeface="Mada"/>
                <a:ea typeface="Mada"/>
                <a:cs typeface="Mada"/>
                <a:sym typeface="Mada"/>
              </a:rPr>
              <a:t> </a:t>
            </a:r>
            <a:endParaRPr sz="1200">
              <a:solidFill>
                <a:srgbClr val="6AA84F"/>
              </a:solidFill>
              <a:latin typeface="Mada"/>
              <a:ea typeface="Mada"/>
              <a:cs typeface="Mada"/>
              <a:sym typeface="Mada"/>
            </a:endParaRPr>
          </a:p>
          <a:p>
            <a:pPr indent="0" lvl="0" marL="457200" rtl="0" algn="l">
              <a:spcBef>
                <a:spcPts val="0"/>
              </a:spcBef>
              <a:spcAft>
                <a:spcPts val="0"/>
              </a:spcAft>
              <a:buNone/>
            </a:pPr>
            <a:r>
              <a:rPr b="1" lang="ar" sz="1200">
                <a:solidFill>
                  <a:srgbClr val="CC0000"/>
                </a:solidFill>
                <a:latin typeface="Mada"/>
                <a:ea typeface="Mada"/>
                <a:cs typeface="Mada"/>
                <a:sym typeface="Mada"/>
              </a:rPr>
              <a:t>Respiratory particles “air droplets” directly from an infected person.</a:t>
            </a:r>
            <a:endParaRPr b="1" sz="1200">
              <a:solidFill>
                <a:srgbClr val="CC0000"/>
              </a:solidFill>
              <a:latin typeface="Mada"/>
              <a:ea typeface="Mada"/>
              <a:cs typeface="Mada"/>
              <a:sym typeface="Mada"/>
            </a:endParaRPr>
          </a:p>
        </p:txBody>
      </p:sp>
      <p:sp>
        <p:nvSpPr>
          <p:cNvPr id="836" name="Google Shape;836;p33"/>
          <p:cNvSpPr/>
          <p:nvPr/>
        </p:nvSpPr>
        <p:spPr>
          <a:xfrm rot="-2700000">
            <a:off x="579877" y="7970609"/>
            <a:ext cx="46245" cy="45396"/>
          </a:xfrm>
          <a:prstGeom prst="ellipse">
            <a:avLst/>
          </a:prstGeom>
          <a:solidFill>
            <a:srgbClr val="FF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7" name="Google Shape;837;p33"/>
          <p:cNvSpPr/>
          <p:nvPr/>
        </p:nvSpPr>
        <p:spPr>
          <a:xfrm rot="-2700000">
            <a:off x="6489813" y="1850236"/>
            <a:ext cx="23759" cy="22910"/>
          </a:xfrm>
          <a:prstGeom prst="ellipse">
            <a:avLst/>
          </a:prstGeom>
          <a:solidFill>
            <a:srgbClr val="FF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8" name="Google Shape;838;p33"/>
          <p:cNvSpPr/>
          <p:nvPr/>
        </p:nvSpPr>
        <p:spPr>
          <a:xfrm rot="-2700000">
            <a:off x="7080035" y="1853839"/>
            <a:ext cx="25880" cy="25032"/>
          </a:xfrm>
          <a:prstGeom prst="ellipse">
            <a:avLst/>
          </a:prstGeom>
          <a:solidFill>
            <a:srgbClr val="FF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2" name="Shape 842"/>
        <p:cNvGrpSpPr/>
        <p:nvPr/>
      </p:nvGrpSpPr>
      <p:grpSpPr>
        <a:xfrm>
          <a:off x="0" y="0"/>
          <a:ext cx="0" cy="0"/>
          <a:chOff x="0" y="0"/>
          <a:chExt cx="0" cy="0"/>
        </a:xfrm>
      </p:grpSpPr>
      <p:sp>
        <p:nvSpPr>
          <p:cNvPr id="843" name="Google Shape;843;p34"/>
          <p:cNvSpPr txBox="1"/>
          <p:nvPr>
            <p:ph idx="2" type="sldNum"/>
          </p:nvPr>
        </p:nvSpPr>
        <p:spPr>
          <a:xfrm>
            <a:off x="7106400" y="2"/>
            <a:ext cx="453600" cy="562200"/>
          </a:xfrm>
          <a:prstGeom prst="rect">
            <a:avLst/>
          </a:prstGeom>
        </p:spPr>
        <p:txBody>
          <a:bodyPr anchorCtr="0" anchor="ctr" bIns="111700" lIns="111700" spcFirstLastPara="1" rIns="111700" wrap="square" tIns="111700">
            <a:noAutofit/>
          </a:bodyPr>
          <a:lstStyle/>
          <a:p>
            <a:pPr indent="0" lvl="0" marL="0" rtl="0" algn="r">
              <a:spcBef>
                <a:spcPts val="0"/>
              </a:spcBef>
              <a:spcAft>
                <a:spcPts val="0"/>
              </a:spcAft>
              <a:buNone/>
            </a:pPr>
            <a:fld id="{00000000-1234-1234-1234-123412341234}" type="slidenum">
              <a:rPr lang="ar"/>
              <a:t>‹#›</a:t>
            </a:fld>
            <a:endParaRPr/>
          </a:p>
        </p:txBody>
      </p:sp>
      <p:cxnSp>
        <p:nvCxnSpPr>
          <p:cNvPr id="844" name="Google Shape;844;p34"/>
          <p:cNvCxnSpPr/>
          <p:nvPr/>
        </p:nvCxnSpPr>
        <p:spPr>
          <a:xfrm flipH="1" rot="10800000">
            <a:off x="1355300" y="588250"/>
            <a:ext cx="4827000" cy="12000"/>
          </a:xfrm>
          <a:prstGeom prst="straightConnector1">
            <a:avLst/>
          </a:prstGeom>
          <a:noFill/>
          <a:ln cap="flat" cmpd="sng" w="38100">
            <a:solidFill>
              <a:schemeClr val="accent1"/>
            </a:solidFill>
            <a:prstDash val="solid"/>
            <a:round/>
            <a:headEnd len="med" w="med" type="diamond"/>
            <a:tailEnd len="med" w="med" type="diamond"/>
          </a:ln>
        </p:spPr>
      </p:cxnSp>
      <p:sp>
        <p:nvSpPr>
          <p:cNvPr id="845" name="Google Shape;845;p34"/>
          <p:cNvSpPr txBox="1"/>
          <p:nvPr/>
        </p:nvSpPr>
        <p:spPr>
          <a:xfrm>
            <a:off x="1355300" y="0"/>
            <a:ext cx="5085300" cy="412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sz="2600">
                <a:latin typeface="Mada"/>
                <a:ea typeface="Mada"/>
                <a:cs typeface="Mada"/>
                <a:sym typeface="Mada"/>
              </a:rPr>
              <a:t>COVID-19</a:t>
            </a:r>
            <a:endParaRPr b="1" sz="2600">
              <a:latin typeface="Mada"/>
              <a:ea typeface="Mada"/>
              <a:cs typeface="Mada"/>
              <a:sym typeface="Mada"/>
            </a:endParaRPr>
          </a:p>
        </p:txBody>
      </p:sp>
      <p:sp>
        <p:nvSpPr>
          <p:cNvPr id="846" name="Google Shape;846;p34"/>
          <p:cNvSpPr txBox="1"/>
          <p:nvPr/>
        </p:nvSpPr>
        <p:spPr>
          <a:xfrm>
            <a:off x="233700" y="1221100"/>
            <a:ext cx="7132500" cy="43353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Clr>
                <a:srgbClr val="000000"/>
              </a:buClr>
              <a:buSzPts val="2200"/>
              <a:buFont typeface="Mada"/>
              <a:buChar char="◄"/>
            </a:pPr>
            <a:r>
              <a:rPr b="1" lang="ar" sz="2200">
                <a:highlight>
                  <a:schemeClr val="accent4"/>
                </a:highlight>
                <a:latin typeface="Mada"/>
                <a:ea typeface="Mada"/>
                <a:cs typeface="Mada"/>
                <a:sym typeface="Mada"/>
              </a:rPr>
              <a:t>Clinical Manifestations of COVID-19</a:t>
            </a:r>
            <a:endParaRPr b="1" sz="2200">
              <a:highlight>
                <a:schemeClr val="accent4"/>
              </a:highlight>
              <a:latin typeface="Mada"/>
              <a:ea typeface="Mada"/>
              <a:cs typeface="Mada"/>
              <a:sym typeface="Mada"/>
            </a:endParaRPr>
          </a:p>
          <a:p>
            <a:pPr indent="0" lvl="0" marL="0" rtl="0" algn="l">
              <a:spcBef>
                <a:spcPts val="0"/>
              </a:spcBef>
              <a:spcAft>
                <a:spcPts val="0"/>
              </a:spcAft>
              <a:buNone/>
            </a:pPr>
            <a:r>
              <a:t/>
            </a:r>
            <a:endParaRPr b="1" sz="500">
              <a:solidFill>
                <a:srgbClr val="A64D79"/>
              </a:solidFill>
              <a:highlight>
                <a:schemeClr val="accent4"/>
              </a:highlight>
              <a:latin typeface="Mada"/>
              <a:ea typeface="Mada"/>
              <a:cs typeface="Mada"/>
              <a:sym typeface="Mada"/>
            </a:endParaRPr>
          </a:p>
          <a:p>
            <a:pPr indent="0" lvl="0" marL="0" marR="0" rtl="0" algn="l">
              <a:lnSpc>
                <a:spcPct val="100000"/>
              </a:lnSpc>
              <a:spcBef>
                <a:spcPts val="0"/>
              </a:spcBef>
              <a:spcAft>
                <a:spcPts val="0"/>
              </a:spcAft>
              <a:buNone/>
            </a:pPr>
            <a:r>
              <a:rPr lang="ar" sz="1200">
                <a:solidFill>
                  <a:schemeClr val="dk1"/>
                </a:solidFill>
                <a:latin typeface="Mada"/>
                <a:ea typeface="Mada"/>
                <a:cs typeface="Mada"/>
                <a:sym typeface="Mada"/>
              </a:rPr>
              <a:t>The incubation period is within</a:t>
            </a:r>
            <a:r>
              <a:rPr b="1" lang="ar" sz="1200">
                <a:solidFill>
                  <a:schemeClr val="dk1"/>
                </a:solidFill>
                <a:latin typeface="Mada"/>
                <a:ea typeface="Mada"/>
                <a:cs typeface="Mada"/>
                <a:sym typeface="Mada"/>
              </a:rPr>
              <a:t> 14 days following exposure (most cases 4 -5 days). </a:t>
            </a:r>
            <a:endParaRPr b="1" sz="1200">
              <a:solidFill>
                <a:schemeClr val="dk1"/>
              </a:solidFill>
              <a:latin typeface="Mada"/>
              <a:ea typeface="Mada"/>
              <a:cs typeface="Mada"/>
              <a:sym typeface="Mada"/>
            </a:endParaRPr>
          </a:p>
          <a:p>
            <a:pPr indent="0" lvl="0" marL="0" marR="0" rtl="0" algn="l">
              <a:lnSpc>
                <a:spcPct val="100000"/>
              </a:lnSpc>
              <a:spcBef>
                <a:spcPts val="0"/>
              </a:spcBef>
              <a:spcAft>
                <a:spcPts val="0"/>
              </a:spcAft>
              <a:buNone/>
            </a:pPr>
            <a:r>
              <a:rPr lang="ar" sz="1200">
                <a:solidFill>
                  <a:schemeClr val="dk1"/>
                </a:solidFill>
                <a:latin typeface="Mada"/>
                <a:ea typeface="Mada"/>
                <a:cs typeface="Mada"/>
                <a:sym typeface="Mada"/>
              </a:rPr>
              <a:t>The spectrum of illness associated with COVID-19 is wide, ranging from asymptomatic infection to life-threatening respiratory failure:</a:t>
            </a:r>
            <a:endParaRPr sz="1200">
              <a:solidFill>
                <a:schemeClr val="dk1"/>
              </a:solidFill>
              <a:latin typeface="Mada"/>
              <a:ea typeface="Mada"/>
              <a:cs typeface="Mada"/>
              <a:sym typeface="Mada"/>
            </a:endParaRPr>
          </a:p>
          <a:p>
            <a:pPr indent="-304800" lvl="0" marL="457200" marR="0" rtl="0" algn="l">
              <a:lnSpc>
                <a:spcPct val="100000"/>
              </a:lnSpc>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Asymptomatic infection</a:t>
            </a:r>
            <a:r>
              <a:rPr lang="ar" sz="1200">
                <a:solidFill>
                  <a:srgbClr val="6AA84F"/>
                </a:solidFill>
                <a:latin typeface="Mada"/>
                <a:ea typeface="Mada"/>
                <a:cs typeface="Mada"/>
                <a:sym typeface="Mada"/>
              </a:rPr>
              <a:t>, t</a:t>
            </a:r>
            <a:r>
              <a:rPr lang="ar" sz="1200">
                <a:solidFill>
                  <a:srgbClr val="6AA84F"/>
                </a:solidFill>
                <a:latin typeface="Mada"/>
                <a:ea typeface="Mada"/>
                <a:cs typeface="Mada"/>
                <a:sym typeface="Mada"/>
              </a:rPr>
              <a:t>he majority and most dangerous because they will spread the infection.</a:t>
            </a:r>
            <a:endParaRPr sz="1200">
              <a:solidFill>
                <a:srgbClr val="6AA84F"/>
              </a:solidFill>
              <a:latin typeface="Mada"/>
              <a:ea typeface="Mada"/>
              <a:cs typeface="Mada"/>
              <a:sym typeface="Mada"/>
            </a:endParaRPr>
          </a:p>
          <a:p>
            <a:pPr indent="-304800" lvl="0" marL="457200" marR="0" rtl="0" algn="l">
              <a:lnSpc>
                <a:spcPct val="100000"/>
              </a:lnSpc>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Symptomatic infection:</a:t>
            </a:r>
            <a:endParaRPr sz="1200">
              <a:solidFill>
                <a:schemeClr val="dk1"/>
              </a:solidFill>
              <a:latin typeface="Mada"/>
              <a:ea typeface="Mada"/>
              <a:cs typeface="Mada"/>
              <a:sym typeface="Mada"/>
            </a:endParaRPr>
          </a:p>
          <a:p>
            <a:pPr indent="-304800" lvl="1" marL="914400" marR="0" rtl="0" algn="l">
              <a:lnSpc>
                <a:spcPct val="100000"/>
              </a:lnSpc>
              <a:spcBef>
                <a:spcPts val="0"/>
              </a:spcBef>
              <a:spcAft>
                <a:spcPts val="0"/>
              </a:spcAft>
              <a:buClr>
                <a:schemeClr val="dk1"/>
              </a:buClr>
              <a:buSzPts val="1200"/>
              <a:buFont typeface="Mada"/>
              <a:buChar char="○"/>
            </a:pPr>
            <a:r>
              <a:rPr b="1" lang="ar" sz="1200">
                <a:solidFill>
                  <a:schemeClr val="dk1"/>
                </a:solidFill>
                <a:latin typeface="Mada"/>
                <a:ea typeface="Mada"/>
                <a:cs typeface="Mada"/>
                <a:sym typeface="Mada"/>
              </a:rPr>
              <a:t>Mild cases</a:t>
            </a:r>
            <a:r>
              <a:rPr lang="ar" sz="1200">
                <a:solidFill>
                  <a:schemeClr val="dk1"/>
                </a:solidFill>
                <a:latin typeface="Mada"/>
                <a:ea typeface="Mada"/>
                <a:cs typeface="Mada"/>
                <a:sym typeface="Mada"/>
              </a:rPr>
              <a:t> (80% of Patients): </a:t>
            </a:r>
            <a:endParaRPr sz="1200">
              <a:solidFill>
                <a:schemeClr val="dk1"/>
              </a:solidFill>
              <a:latin typeface="Mada"/>
              <a:ea typeface="Mada"/>
              <a:cs typeface="Mada"/>
              <a:sym typeface="Mada"/>
            </a:endParaRPr>
          </a:p>
          <a:p>
            <a:pPr indent="-304800" lvl="2" marL="1371600" marR="0" rtl="0" algn="l">
              <a:lnSpc>
                <a:spcPct val="100000"/>
              </a:lnSpc>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Fever, fatigue, and dry cough.</a:t>
            </a:r>
            <a:endParaRPr sz="1200">
              <a:solidFill>
                <a:schemeClr val="dk1"/>
              </a:solidFill>
              <a:latin typeface="Mada"/>
              <a:ea typeface="Mada"/>
              <a:cs typeface="Mada"/>
              <a:sym typeface="Mada"/>
            </a:endParaRPr>
          </a:p>
          <a:p>
            <a:pPr indent="-304800" lvl="2" marL="1371600" marR="0" rtl="0" algn="l">
              <a:lnSpc>
                <a:spcPct val="100000"/>
              </a:lnSpc>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Headache, rhinorrhea, and sore throat are less common.</a:t>
            </a:r>
            <a:endParaRPr sz="1200">
              <a:solidFill>
                <a:schemeClr val="dk1"/>
              </a:solidFill>
              <a:latin typeface="Mada"/>
              <a:ea typeface="Mada"/>
              <a:cs typeface="Mada"/>
              <a:sym typeface="Mada"/>
            </a:endParaRPr>
          </a:p>
          <a:p>
            <a:pPr indent="-304800" lvl="2" marL="1371600" marR="0" rtl="0" algn="l">
              <a:lnSpc>
                <a:spcPct val="100000"/>
              </a:lnSpc>
              <a:spcBef>
                <a:spcPts val="0"/>
              </a:spcBef>
              <a:spcAft>
                <a:spcPts val="0"/>
              </a:spcAft>
              <a:buClr>
                <a:schemeClr val="dk1"/>
              </a:buClr>
              <a:buSzPts val="1200"/>
              <a:buFont typeface="Mada"/>
              <a:buChar char="■"/>
            </a:pPr>
            <a:r>
              <a:rPr b="1" lang="ar" sz="1200">
                <a:solidFill>
                  <a:schemeClr val="dk1"/>
                </a:solidFill>
                <a:latin typeface="Mada"/>
                <a:ea typeface="Mada"/>
                <a:cs typeface="Mada"/>
                <a:sym typeface="Mada"/>
              </a:rPr>
              <a:t>Smell and taste disorders have also been reported.</a:t>
            </a:r>
            <a:endParaRPr b="1" sz="1200">
              <a:solidFill>
                <a:schemeClr val="dk1"/>
              </a:solidFill>
              <a:latin typeface="Mada"/>
              <a:ea typeface="Mada"/>
              <a:cs typeface="Mada"/>
              <a:sym typeface="Mada"/>
            </a:endParaRPr>
          </a:p>
          <a:p>
            <a:pPr indent="-304800" lvl="2" marL="1371600" marR="0" rtl="0" algn="l">
              <a:lnSpc>
                <a:spcPct val="100000"/>
              </a:lnSpc>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Gastrointestinal symptoms are not frequently reported but may be the  presenting feature. (abdominal pain, vomiting, diarrhoea)</a:t>
            </a:r>
            <a:endParaRPr sz="1200">
              <a:solidFill>
                <a:schemeClr val="dk1"/>
              </a:solidFill>
              <a:latin typeface="Mada"/>
              <a:ea typeface="Mada"/>
              <a:cs typeface="Mada"/>
              <a:sym typeface="Mada"/>
            </a:endParaRPr>
          </a:p>
          <a:p>
            <a:pPr indent="-304800" lvl="1" marL="914400" marR="0" rtl="0" algn="l">
              <a:lnSpc>
                <a:spcPct val="100000"/>
              </a:lnSpc>
              <a:spcBef>
                <a:spcPts val="0"/>
              </a:spcBef>
              <a:spcAft>
                <a:spcPts val="0"/>
              </a:spcAft>
              <a:buClr>
                <a:schemeClr val="dk1"/>
              </a:buClr>
              <a:buSzPts val="1200"/>
              <a:buFont typeface="Mada"/>
              <a:buChar char="○"/>
            </a:pPr>
            <a:r>
              <a:rPr b="1" lang="ar" sz="1200">
                <a:solidFill>
                  <a:schemeClr val="dk1"/>
                </a:solidFill>
                <a:latin typeface="Mada"/>
                <a:ea typeface="Mada"/>
                <a:cs typeface="Mada"/>
                <a:sym typeface="Mada"/>
              </a:rPr>
              <a:t>Severe cases</a:t>
            </a:r>
            <a:r>
              <a:rPr lang="ar" sz="1200">
                <a:solidFill>
                  <a:schemeClr val="dk1"/>
                </a:solidFill>
                <a:latin typeface="Mada"/>
                <a:ea typeface="Mada"/>
                <a:cs typeface="Mada"/>
                <a:sym typeface="Mada"/>
              </a:rPr>
              <a:t> (20 to 30% of patients -five to eight days after symptoms-: </a:t>
            </a:r>
            <a:endParaRPr sz="1200">
              <a:solidFill>
                <a:schemeClr val="dk1"/>
              </a:solidFill>
              <a:latin typeface="Mada"/>
              <a:ea typeface="Mada"/>
              <a:cs typeface="Mada"/>
              <a:sym typeface="Mada"/>
            </a:endParaRPr>
          </a:p>
          <a:p>
            <a:pPr indent="-304800" lvl="2" marL="1371600" marR="0" rtl="0" algn="l">
              <a:lnSpc>
                <a:spcPct val="100000"/>
              </a:lnSpc>
              <a:spcBef>
                <a:spcPts val="0"/>
              </a:spcBef>
              <a:spcAft>
                <a:spcPts val="0"/>
              </a:spcAft>
              <a:buClr>
                <a:srgbClr val="6AA84F"/>
              </a:buClr>
              <a:buSzPts val="1200"/>
              <a:buFont typeface="Mada"/>
              <a:buChar char="■"/>
            </a:pPr>
            <a:r>
              <a:rPr lang="ar" sz="1200">
                <a:solidFill>
                  <a:srgbClr val="6AA84F"/>
                </a:solidFill>
                <a:latin typeface="Mada"/>
                <a:ea typeface="Mada"/>
                <a:cs typeface="Mada"/>
                <a:sym typeface="Mada"/>
              </a:rPr>
              <a:t>They will develop pneumonia and a minority around 1-2% of the whole infected people will need ICU admission and ventilator.</a:t>
            </a:r>
            <a:endParaRPr sz="1200">
              <a:solidFill>
                <a:srgbClr val="6AA84F"/>
              </a:solidFill>
              <a:latin typeface="Mada"/>
              <a:ea typeface="Mada"/>
              <a:cs typeface="Mada"/>
              <a:sym typeface="Mada"/>
            </a:endParaRPr>
          </a:p>
          <a:p>
            <a:pPr indent="-304800" lvl="2" marL="1371600" marR="0" rtl="0" algn="l">
              <a:lnSpc>
                <a:spcPct val="100000"/>
              </a:lnSpc>
              <a:spcBef>
                <a:spcPts val="0"/>
              </a:spcBef>
              <a:spcAft>
                <a:spcPts val="0"/>
              </a:spcAft>
              <a:buClr>
                <a:schemeClr val="dk1"/>
              </a:buClr>
              <a:buSzPts val="1200"/>
              <a:buFont typeface="Mada"/>
              <a:buChar char="■"/>
            </a:pPr>
            <a:r>
              <a:rPr b="1" lang="ar" sz="1200">
                <a:solidFill>
                  <a:schemeClr val="dk1"/>
                </a:solidFill>
                <a:latin typeface="Mada"/>
                <a:ea typeface="Mada"/>
                <a:cs typeface="Mada"/>
                <a:sym typeface="Mada"/>
              </a:rPr>
              <a:t>Respiratory failure:</a:t>
            </a:r>
            <a:r>
              <a:rPr lang="ar" sz="1200">
                <a:solidFill>
                  <a:schemeClr val="dk1"/>
                </a:solidFill>
                <a:latin typeface="Mada"/>
                <a:ea typeface="Mada"/>
                <a:cs typeface="Mada"/>
                <a:sym typeface="Mada"/>
              </a:rPr>
              <a:t>  Dyspnoea which might Progress to acute respiratory distress syndrome (ARDS) rapidly requiring mechanical ventilation (10 – 20%). </a:t>
            </a:r>
            <a:r>
              <a:rPr b="1" lang="ar" sz="1200">
                <a:solidFill>
                  <a:schemeClr val="dk1"/>
                </a:solidFill>
                <a:latin typeface="Mada"/>
                <a:ea typeface="Mada"/>
                <a:cs typeface="Mada"/>
                <a:sym typeface="Mada"/>
              </a:rPr>
              <a:t>Thus, the onset of dyspnoea is generally an indication for hospital evaluation and management. </a:t>
            </a:r>
            <a:r>
              <a:rPr b="1" lang="ar" sz="1200">
                <a:solidFill>
                  <a:srgbClr val="6AA84F"/>
                </a:solidFill>
                <a:latin typeface="Mada"/>
                <a:ea typeface="Mada"/>
                <a:cs typeface="Mada"/>
                <a:sym typeface="Mada"/>
              </a:rPr>
              <a:t>The majority on ventilators will recover</a:t>
            </a:r>
            <a:endParaRPr b="1" sz="1200">
              <a:solidFill>
                <a:srgbClr val="6AA84F"/>
              </a:solidFill>
              <a:latin typeface="Mada"/>
              <a:ea typeface="Mada"/>
              <a:cs typeface="Mada"/>
              <a:sym typeface="Mada"/>
            </a:endParaRPr>
          </a:p>
          <a:p>
            <a:pPr indent="-304800" lvl="2" marL="1371600" marR="0" rtl="0" algn="l">
              <a:lnSpc>
                <a:spcPct val="100000"/>
              </a:lnSpc>
              <a:spcBef>
                <a:spcPts val="0"/>
              </a:spcBef>
              <a:spcAft>
                <a:spcPts val="0"/>
              </a:spcAft>
              <a:buClr>
                <a:schemeClr val="dk1"/>
              </a:buClr>
              <a:buSzPts val="1200"/>
              <a:buFont typeface="Mada"/>
              <a:buChar char="■"/>
            </a:pPr>
            <a:r>
              <a:rPr b="1" lang="ar" sz="1200">
                <a:solidFill>
                  <a:schemeClr val="dk1"/>
                </a:solidFill>
                <a:latin typeface="Mada"/>
                <a:ea typeface="Mada"/>
                <a:cs typeface="Mada"/>
                <a:sym typeface="Mada"/>
              </a:rPr>
              <a:t>Cardiac complications</a:t>
            </a:r>
            <a:r>
              <a:rPr lang="ar" sz="1200">
                <a:solidFill>
                  <a:schemeClr val="dk1"/>
                </a:solidFill>
                <a:latin typeface="Mada"/>
                <a:ea typeface="Mada"/>
                <a:cs typeface="Mada"/>
                <a:sym typeface="Mada"/>
              </a:rPr>
              <a:t>:  arrhythmias, acute cardiac injury. </a:t>
            </a:r>
            <a:endParaRPr sz="1200">
              <a:solidFill>
                <a:schemeClr val="dk1"/>
              </a:solidFill>
              <a:latin typeface="Mada"/>
              <a:ea typeface="Mada"/>
              <a:cs typeface="Mada"/>
              <a:sym typeface="Mada"/>
            </a:endParaRPr>
          </a:p>
          <a:p>
            <a:pPr indent="-304800" lvl="2" marL="1371600" marR="0" rtl="0" algn="l">
              <a:lnSpc>
                <a:spcPct val="100000"/>
              </a:lnSpc>
              <a:spcBef>
                <a:spcPts val="0"/>
              </a:spcBef>
              <a:spcAft>
                <a:spcPts val="0"/>
              </a:spcAft>
              <a:buClr>
                <a:schemeClr val="dk1"/>
              </a:buClr>
              <a:buSzPts val="1200"/>
              <a:buFont typeface="Mada"/>
              <a:buChar char="■"/>
            </a:pPr>
            <a:r>
              <a:rPr b="1" lang="ar" sz="1200">
                <a:solidFill>
                  <a:schemeClr val="dk1"/>
                </a:solidFill>
                <a:latin typeface="Mada"/>
                <a:ea typeface="Mada"/>
                <a:cs typeface="Mada"/>
                <a:sym typeface="Mada"/>
              </a:rPr>
              <a:t>Neurologic complication</a:t>
            </a:r>
            <a:r>
              <a:rPr lang="ar" sz="1200">
                <a:solidFill>
                  <a:schemeClr val="dk1"/>
                </a:solidFill>
                <a:latin typeface="Mada"/>
                <a:ea typeface="Mada"/>
                <a:cs typeface="Mada"/>
                <a:sym typeface="Mada"/>
              </a:rPr>
              <a:t>s: </a:t>
            </a:r>
            <a:r>
              <a:rPr b="1" lang="ar" sz="1200">
                <a:solidFill>
                  <a:srgbClr val="CC0000"/>
                </a:solidFill>
                <a:latin typeface="Mada"/>
                <a:ea typeface="Mada"/>
                <a:cs typeface="Mada"/>
                <a:sym typeface="Mada"/>
              </a:rPr>
              <a:t>Encephalopathy </a:t>
            </a:r>
            <a:r>
              <a:rPr lang="ar" sz="1200">
                <a:solidFill>
                  <a:schemeClr val="dk1"/>
                </a:solidFill>
                <a:latin typeface="Mada"/>
                <a:ea typeface="Mada"/>
                <a:cs typeface="Mada"/>
                <a:sym typeface="Mada"/>
              </a:rPr>
              <a:t>is a common esp. among critically ill patients.</a:t>
            </a:r>
            <a:r>
              <a:rPr lang="ar" sz="1200">
                <a:solidFill>
                  <a:srgbClr val="6AA84F"/>
                </a:solidFill>
                <a:latin typeface="Mada"/>
                <a:ea typeface="Mada"/>
                <a:cs typeface="Mada"/>
                <a:sym typeface="Mada"/>
              </a:rPr>
              <a:t> </a:t>
            </a:r>
            <a:r>
              <a:rPr lang="ar" sz="1200">
                <a:solidFill>
                  <a:srgbClr val="6AA84F"/>
                </a:solidFill>
                <a:latin typeface="Mada"/>
                <a:ea typeface="Mada"/>
                <a:cs typeface="Mada"/>
                <a:sym typeface="Mada"/>
              </a:rPr>
              <a:t>A few cases presented primarily with encephalopathy and then turned to be covid19 positive, a rare manifestation.</a:t>
            </a:r>
            <a:endParaRPr sz="1200">
              <a:solidFill>
                <a:srgbClr val="6AA84F"/>
              </a:solidFill>
              <a:latin typeface="Mada"/>
              <a:ea typeface="Mada"/>
              <a:cs typeface="Mada"/>
              <a:sym typeface="Mada"/>
            </a:endParaRPr>
          </a:p>
          <a:p>
            <a:pPr indent="-304800" lvl="2" marL="1371600" marR="0" rtl="0" algn="l">
              <a:lnSpc>
                <a:spcPct val="100000"/>
              </a:lnSpc>
              <a:spcBef>
                <a:spcPts val="0"/>
              </a:spcBef>
              <a:spcAft>
                <a:spcPts val="0"/>
              </a:spcAft>
              <a:buClr>
                <a:schemeClr val="dk1"/>
              </a:buClr>
              <a:buSzPts val="1200"/>
              <a:buFont typeface="Mada"/>
              <a:buChar char="■"/>
            </a:pPr>
            <a:r>
              <a:rPr b="1" lang="ar" sz="1200">
                <a:solidFill>
                  <a:schemeClr val="dk1"/>
                </a:solidFill>
                <a:latin typeface="Mada"/>
                <a:ea typeface="Mada"/>
                <a:cs typeface="Mada"/>
                <a:sym typeface="Mada"/>
              </a:rPr>
              <a:t>Thromboembolic complications</a:t>
            </a:r>
            <a:r>
              <a:rPr lang="ar" sz="1200">
                <a:solidFill>
                  <a:schemeClr val="dk1"/>
                </a:solidFill>
                <a:latin typeface="Mada"/>
                <a:ea typeface="Mada"/>
                <a:cs typeface="Mada"/>
                <a:sym typeface="Mada"/>
              </a:rPr>
              <a:t>: pulm</a:t>
            </a:r>
            <a:r>
              <a:rPr lang="ar" sz="1200">
                <a:solidFill>
                  <a:schemeClr val="dk1"/>
                </a:solidFill>
                <a:latin typeface="Mada"/>
                <a:ea typeface="Mada"/>
                <a:cs typeface="Mada"/>
                <a:sym typeface="Mada"/>
              </a:rPr>
              <a:t>onary embolism and acute stroke</a:t>
            </a:r>
            <a:endParaRPr sz="1200">
              <a:solidFill>
                <a:schemeClr val="dk1"/>
              </a:solidFill>
              <a:latin typeface="Mada"/>
              <a:ea typeface="Mada"/>
              <a:cs typeface="Mada"/>
              <a:sym typeface="Mada"/>
            </a:endParaRPr>
          </a:p>
          <a:p>
            <a:pPr indent="0" lvl="0" marL="0" marR="0" rtl="0" algn="l">
              <a:lnSpc>
                <a:spcPct val="90000"/>
              </a:lnSpc>
              <a:spcBef>
                <a:spcPts val="800"/>
              </a:spcBef>
              <a:spcAft>
                <a:spcPts val="0"/>
              </a:spcAft>
              <a:buNone/>
            </a:pPr>
            <a:r>
              <a:t/>
            </a:r>
            <a:endParaRPr sz="1100">
              <a:solidFill>
                <a:schemeClr val="dk1"/>
              </a:solidFill>
              <a:latin typeface="Mada"/>
              <a:ea typeface="Mada"/>
              <a:cs typeface="Mada"/>
              <a:sym typeface="Mada"/>
            </a:endParaRPr>
          </a:p>
          <a:p>
            <a:pPr indent="0" lvl="0" marL="0" marR="0" rtl="0" algn="l">
              <a:lnSpc>
                <a:spcPct val="90000"/>
              </a:lnSpc>
              <a:spcBef>
                <a:spcPts val="800"/>
              </a:spcBef>
              <a:spcAft>
                <a:spcPts val="0"/>
              </a:spcAft>
              <a:buNone/>
            </a:pPr>
            <a:r>
              <a:t/>
            </a:r>
            <a:endParaRPr sz="1100">
              <a:solidFill>
                <a:schemeClr val="dk1"/>
              </a:solidFill>
              <a:latin typeface="Mada"/>
              <a:ea typeface="Mada"/>
              <a:cs typeface="Mada"/>
              <a:sym typeface="Mada"/>
            </a:endParaRPr>
          </a:p>
          <a:p>
            <a:pPr indent="0" lvl="0" marL="0" marR="0" rtl="0" algn="l">
              <a:lnSpc>
                <a:spcPct val="90000"/>
              </a:lnSpc>
              <a:spcBef>
                <a:spcPts val="800"/>
              </a:spcBef>
              <a:spcAft>
                <a:spcPts val="0"/>
              </a:spcAft>
              <a:buNone/>
            </a:pPr>
            <a:r>
              <a:t/>
            </a:r>
            <a:endParaRPr sz="1100">
              <a:solidFill>
                <a:schemeClr val="dk1"/>
              </a:solidFill>
              <a:latin typeface="Mada"/>
              <a:ea typeface="Mada"/>
              <a:cs typeface="Mada"/>
              <a:sym typeface="Mada"/>
            </a:endParaRPr>
          </a:p>
          <a:p>
            <a:pPr indent="0" lvl="0" marL="0" marR="0" rtl="0" algn="l">
              <a:lnSpc>
                <a:spcPct val="90000"/>
              </a:lnSpc>
              <a:spcBef>
                <a:spcPts val="800"/>
              </a:spcBef>
              <a:spcAft>
                <a:spcPts val="0"/>
              </a:spcAft>
              <a:buNone/>
            </a:pPr>
            <a:r>
              <a:t/>
            </a:r>
            <a:endParaRPr sz="1100">
              <a:solidFill>
                <a:schemeClr val="dk1"/>
              </a:solidFill>
              <a:latin typeface="Mada"/>
              <a:ea typeface="Mada"/>
              <a:cs typeface="Mada"/>
              <a:sym typeface="Mada"/>
            </a:endParaRPr>
          </a:p>
        </p:txBody>
      </p:sp>
      <p:sp>
        <p:nvSpPr>
          <p:cNvPr id="847" name="Google Shape;847;p34"/>
          <p:cNvSpPr txBox="1"/>
          <p:nvPr/>
        </p:nvSpPr>
        <p:spPr>
          <a:xfrm>
            <a:off x="-6492475" y="2045200"/>
            <a:ext cx="5626800" cy="54462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800"/>
              </a:spcBef>
              <a:spcAft>
                <a:spcPts val="0"/>
              </a:spcAft>
              <a:buNone/>
            </a:pPr>
            <a:r>
              <a:rPr b="1" lang="ar" sz="1150">
                <a:solidFill>
                  <a:srgbClr val="0B5394"/>
                </a:solidFill>
                <a:latin typeface="Mada"/>
                <a:ea typeface="Mada"/>
                <a:cs typeface="Mada"/>
                <a:sym typeface="Mada"/>
              </a:rPr>
              <a:t>Transmission</a:t>
            </a:r>
            <a:r>
              <a:rPr lang="ar" sz="1150">
                <a:solidFill>
                  <a:srgbClr val="0B5394"/>
                </a:solidFill>
                <a:latin typeface="Mada"/>
                <a:ea typeface="Mada"/>
                <a:cs typeface="Mada"/>
                <a:sym typeface="Mada"/>
              </a:rPr>
              <a:t>: Primarily ia</a:t>
            </a:r>
            <a:r>
              <a:rPr b="1" lang="ar" sz="1150">
                <a:solidFill>
                  <a:srgbClr val="0B5394"/>
                </a:solidFill>
                <a:latin typeface="Mada"/>
                <a:ea typeface="Mada"/>
                <a:cs typeface="Mada"/>
                <a:sym typeface="Mada"/>
              </a:rPr>
              <a:t> respiratory droplet</a:t>
            </a:r>
            <a:r>
              <a:rPr lang="ar" sz="1150">
                <a:solidFill>
                  <a:srgbClr val="0B5394"/>
                </a:solidFill>
                <a:latin typeface="Mada"/>
                <a:ea typeface="Mada"/>
                <a:cs typeface="Mada"/>
                <a:sym typeface="Mada"/>
              </a:rPr>
              <a:t> (sneezing and coughing).</a:t>
            </a:r>
            <a:endParaRPr sz="1150">
              <a:solidFill>
                <a:srgbClr val="0B5394"/>
              </a:solidFill>
              <a:latin typeface="Mada"/>
              <a:ea typeface="Mada"/>
              <a:cs typeface="Mada"/>
              <a:sym typeface="Mada"/>
            </a:endParaRPr>
          </a:p>
          <a:p>
            <a:pPr indent="0" lvl="0" marL="0" rtl="0" algn="l">
              <a:lnSpc>
                <a:spcPct val="90000"/>
              </a:lnSpc>
              <a:spcBef>
                <a:spcPts val="800"/>
              </a:spcBef>
              <a:spcAft>
                <a:spcPts val="0"/>
              </a:spcAft>
              <a:buNone/>
            </a:pPr>
            <a:r>
              <a:rPr b="1" lang="ar" sz="1150">
                <a:solidFill>
                  <a:srgbClr val="0B5394"/>
                </a:solidFill>
                <a:latin typeface="Mada"/>
                <a:ea typeface="Mada"/>
                <a:cs typeface="Mada"/>
                <a:sym typeface="Mada"/>
              </a:rPr>
              <a:t>Incubation period</a:t>
            </a:r>
            <a:r>
              <a:rPr lang="ar" sz="1150">
                <a:solidFill>
                  <a:srgbClr val="0B5394"/>
                </a:solidFill>
                <a:latin typeface="Mada"/>
                <a:ea typeface="Mada"/>
                <a:cs typeface="Mada"/>
                <a:sym typeface="Mada"/>
              </a:rPr>
              <a:t>: 2-14 days. </a:t>
            </a:r>
            <a:endParaRPr sz="1150">
              <a:solidFill>
                <a:srgbClr val="0B5394"/>
              </a:solidFill>
              <a:latin typeface="Mada"/>
              <a:ea typeface="Mada"/>
              <a:cs typeface="Mada"/>
              <a:sym typeface="Mada"/>
            </a:endParaRPr>
          </a:p>
          <a:p>
            <a:pPr indent="0" lvl="0" marL="0" rtl="0" algn="l">
              <a:lnSpc>
                <a:spcPct val="90000"/>
              </a:lnSpc>
              <a:spcBef>
                <a:spcPts val="800"/>
              </a:spcBef>
              <a:spcAft>
                <a:spcPts val="0"/>
              </a:spcAft>
              <a:buNone/>
            </a:pPr>
            <a:r>
              <a:rPr b="1" lang="ar" sz="1150">
                <a:solidFill>
                  <a:srgbClr val="0B5394"/>
                </a:solidFill>
                <a:latin typeface="Mada"/>
                <a:ea typeface="Mada"/>
                <a:cs typeface="Mada"/>
                <a:sym typeface="Mada"/>
              </a:rPr>
              <a:t>Common presenting symptoms</a:t>
            </a:r>
            <a:r>
              <a:rPr lang="ar" sz="1150">
                <a:solidFill>
                  <a:srgbClr val="0B5394"/>
                </a:solidFill>
                <a:latin typeface="Mada"/>
                <a:ea typeface="Mada"/>
                <a:cs typeface="Mada"/>
                <a:sym typeface="Mada"/>
              </a:rPr>
              <a:t>: Fever, upper respiratory symptoms (esp. dry cough and often dyspnea. However, asymptomatic courses and certain other symptoms can also occur. </a:t>
            </a:r>
            <a:endParaRPr sz="1150">
              <a:solidFill>
                <a:srgbClr val="0B5394"/>
              </a:solidFill>
              <a:latin typeface="Mada"/>
              <a:ea typeface="Mada"/>
              <a:cs typeface="Mada"/>
              <a:sym typeface="Mada"/>
            </a:endParaRPr>
          </a:p>
          <a:p>
            <a:pPr indent="0" lvl="0" marL="0" rtl="0" algn="l">
              <a:lnSpc>
                <a:spcPct val="90000"/>
              </a:lnSpc>
              <a:spcBef>
                <a:spcPts val="800"/>
              </a:spcBef>
              <a:spcAft>
                <a:spcPts val="0"/>
              </a:spcAft>
              <a:buNone/>
            </a:pPr>
            <a:r>
              <a:rPr b="1" lang="ar" sz="1150">
                <a:solidFill>
                  <a:srgbClr val="0B5394"/>
                </a:solidFill>
                <a:latin typeface="Mada"/>
                <a:ea typeface="Mada"/>
                <a:cs typeface="Mada"/>
                <a:sym typeface="Mada"/>
              </a:rPr>
              <a:t>Diagnosis</a:t>
            </a:r>
            <a:r>
              <a:rPr lang="ar" sz="1150">
                <a:solidFill>
                  <a:srgbClr val="0B5394"/>
                </a:solidFill>
                <a:latin typeface="Mada"/>
                <a:ea typeface="Mada"/>
                <a:cs typeface="Mada"/>
                <a:sym typeface="Mada"/>
              </a:rPr>
              <a:t>: Confirmed by </a:t>
            </a:r>
            <a:r>
              <a:rPr b="1" lang="ar" sz="1150">
                <a:solidFill>
                  <a:srgbClr val="0B5394"/>
                </a:solidFill>
                <a:latin typeface="Mada"/>
                <a:ea typeface="Mada"/>
                <a:cs typeface="Mada"/>
                <a:sym typeface="Mada"/>
              </a:rPr>
              <a:t>RT-PCR</a:t>
            </a:r>
            <a:r>
              <a:rPr lang="ar" sz="1150">
                <a:solidFill>
                  <a:srgbClr val="0B5394"/>
                </a:solidFill>
                <a:latin typeface="Mada"/>
                <a:ea typeface="Mada"/>
                <a:cs typeface="Mada"/>
                <a:sym typeface="Mada"/>
              </a:rPr>
              <a:t> of SARS-CoV-2 RNA isolated from patient specimen, preferably a nasopharyngeal swab.</a:t>
            </a:r>
            <a:endParaRPr sz="1150">
              <a:solidFill>
                <a:srgbClr val="0B5394"/>
              </a:solidFill>
              <a:latin typeface="Mada"/>
              <a:ea typeface="Mada"/>
              <a:cs typeface="Mada"/>
              <a:sym typeface="Mada"/>
            </a:endParaRPr>
          </a:p>
          <a:p>
            <a:pPr indent="0" lvl="0" marL="0" rtl="0" algn="l">
              <a:lnSpc>
                <a:spcPct val="90000"/>
              </a:lnSpc>
              <a:spcBef>
                <a:spcPts val="800"/>
              </a:spcBef>
              <a:spcAft>
                <a:spcPts val="0"/>
              </a:spcAft>
              <a:buNone/>
            </a:pPr>
            <a:r>
              <a:rPr b="1" lang="ar" sz="1150">
                <a:solidFill>
                  <a:srgbClr val="0B5394"/>
                </a:solidFill>
                <a:latin typeface="Mada"/>
                <a:ea typeface="Mada"/>
                <a:cs typeface="Mada"/>
                <a:sym typeface="Mada"/>
              </a:rPr>
              <a:t>Management:</a:t>
            </a:r>
            <a:endParaRPr b="1" sz="1150">
              <a:solidFill>
                <a:schemeClr val="dk1"/>
              </a:solidFill>
              <a:latin typeface="Mada"/>
              <a:ea typeface="Mada"/>
              <a:cs typeface="Mada"/>
              <a:sym typeface="Mada"/>
            </a:endParaRPr>
          </a:p>
          <a:p>
            <a:pPr indent="-301625" lvl="0" marL="457200" rtl="0" algn="l">
              <a:lnSpc>
                <a:spcPct val="90000"/>
              </a:lnSpc>
              <a:spcBef>
                <a:spcPts val="800"/>
              </a:spcBef>
              <a:spcAft>
                <a:spcPts val="0"/>
              </a:spcAft>
              <a:buClr>
                <a:schemeClr val="dk1"/>
              </a:buClr>
              <a:buSzPts val="1150"/>
              <a:buFont typeface="Mada"/>
              <a:buChar char="●"/>
            </a:pPr>
            <a:r>
              <a:rPr b="1" lang="ar" sz="1150">
                <a:solidFill>
                  <a:srgbClr val="0B5394"/>
                </a:solidFill>
                <a:latin typeface="Mada"/>
                <a:ea typeface="Mada"/>
                <a:cs typeface="Mada"/>
                <a:sym typeface="Mada"/>
              </a:rPr>
              <a:t>In mild clinical courses</a:t>
            </a:r>
            <a:r>
              <a:rPr lang="ar" sz="1150">
                <a:solidFill>
                  <a:srgbClr val="0B5394"/>
                </a:solidFill>
                <a:latin typeface="Mada"/>
                <a:ea typeface="Mada"/>
                <a:cs typeface="Mada"/>
                <a:sym typeface="Mada"/>
              </a:rPr>
              <a:t>, patients should self-isolate with </a:t>
            </a:r>
            <a:r>
              <a:rPr b="1" lang="ar" sz="1150">
                <a:solidFill>
                  <a:srgbClr val="0B5394"/>
                </a:solidFill>
                <a:latin typeface="Mada"/>
                <a:ea typeface="Mada"/>
                <a:cs typeface="Mada"/>
                <a:sym typeface="Mada"/>
              </a:rPr>
              <a:t>supportive care</a:t>
            </a:r>
            <a:r>
              <a:rPr lang="ar" sz="1150">
                <a:solidFill>
                  <a:srgbClr val="0B5394"/>
                </a:solidFill>
                <a:latin typeface="Mada"/>
                <a:ea typeface="Mada"/>
                <a:cs typeface="Mada"/>
                <a:sym typeface="Mada"/>
              </a:rPr>
              <a:t> and monitoring at home. </a:t>
            </a:r>
            <a:endParaRPr sz="1150">
              <a:solidFill>
                <a:srgbClr val="0B5394"/>
              </a:solidFill>
              <a:latin typeface="Mada"/>
              <a:ea typeface="Mada"/>
              <a:cs typeface="Mada"/>
              <a:sym typeface="Mada"/>
            </a:endParaRPr>
          </a:p>
          <a:p>
            <a:pPr indent="-301625" lvl="0" marL="457200" rtl="0" algn="l">
              <a:lnSpc>
                <a:spcPct val="90000"/>
              </a:lnSpc>
              <a:spcBef>
                <a:spcPts val="0"/>
              </a:spcBef>
              <a:spcAft>
                <a:spcPts val="0"/>
              </a:spcAft>
              <a:buClr>
                <a:schemeClr val="dk1"/>
              </a:buClr>
              <a:buSzPts val="1150"/>
              <a:buFont typeface="Mada"/>
              <a:buChar char="●"/>
            </a:pPr>
            <a:r>
              <a:rPr b="1" lang="ar" sz="1150">
                <a:solidFill>
                  <a:srgbClr val="0B5394"/>
                </a:solidFill>
                <a:latin typeface="Mada"/>
                <a:ea typeface="Mada"/>
                <a:cs typeface="Mada"/>
                <a:sym typeface="Mada"/>
              </a:rPr>
              <a:t>Patients with clinical manifestations of severe courses</a:t>
            </a:r>
            <a:r>
              <a:rPr lang="ar" sz="1150">
                <a:solidFill>
                  <a:srgbClr val="0B5394"/>
                </a:solidFill>
                <a:latin typeface="Mada"/>
                <a:ea typeface="Mada"/>
                <a:cs typeface="Mada"/>
                <a:sym typeface="Mada"/>
              </a:rPr>
              <a:t> (i.e., dyspnea, cyanosis, chest discomfort, or mental status change), signs of respiratory distress (SpO2 ≤ 93%, respiratory rate &gt; 22/min), or possibly at high-risk for severe course (≥ 65 years or certain underlying conditions) </a:t>
            </a:r>
            <a:r>
              <a:rPr b="1" lang="ar" sz="1150">
                <a:solidFill>
                  <a:srgbClr val="0B5394"/>
                </a:solidFill>
                <a:latin typeface="Mada"/>
                <a:ea typeface="Mada"/>
                <a:cs typeface="Mada"/>
                <a:sym typeface="Mada"/>
              </a:rPr>
              <a:t>should be admitted</a:t>
            </a:r>
            <a:r>
              <a:rPr lang="ar" sz="1150">
                <a:solidFill>
                  <a:srgbClr val="0B5394"/>
                </a:solidFill>
                <a:latin typeface="Mada"/>
                <a:ea typeface="Mada"/>
                <a:cs typeface="Mada"/>
                <a:sym typeface="Mada"/>
              </a:rPr>
              <a:t>. </a:t>
            </a:r>
            <a:br>
              <a:rPr lang="ar" sz="1150">
                <a:solidFill>
                  <a:srgbClr val="0B5394"/>
                </a:solidFill>
                <a:latin typeface="Mada"/>
                <a:ea typeface="Mada"/>
                <a:cs typeface="Mada"/>
                <a:sym typeface="Mada"/>
              </a:rPr>
            </a:br>
            <a:r>
              <a:rPr lang="ar" sz="1150">
                <a:solidFill>
                  <a:srgbClr val="0B5394"/>
                </a:solidFill>
                <a:latin typeface="Mada"/>
                <a:ea typeface="Mada"/>
                <a:cs typeface="Mada"/>
                <a:sym typeface="Mada"/>
              </a:rPr>
              <a:t>Hospitalized patients should receive supportive and oxygen therapy while being regularly monitored with supporting laboratory and imaging studies</a:t>
            </a:r>
            <a:endParaRPr sz="1150">
              <a:solidFill>
                <a:srgbClr val="0B5394"/>
              </a:solidFill>
              <a:latin typeface="Mada"/>
              <a:ea typeface="Mada"/>
              <a:cs typeface="Mada"/>
              <a:sym typeface="Mada"/>
            </a:endParaRPr>
          </a:p>
          <a:p>
            <a:pPr indent="-301625" lvl="0" marL="457200" rtl="0" algn="l">
              <a:lnSpc>
                <a:spcPct val="90000"/>
              </a:lnSpc>
              <a:spcBef>
                <a:spcPts val="0"/>
              </a:spcBef>
              <a:spcAft>
                <a:spcPts val="0"/>
              </a:spcAft>
              <a:buClr>
                <a:schemeClr val="dk1"/>
              </a:buClr>
              <a:buSzPts val="1150"/>
              <a:buFont typeface="Mada"/>
              <a:buChar char="●"/>
            </a:pPr>
            <a:r>
              <a:rPr b="1" lang="ar" sz="1150">
                <a:solidFill>
                  <a:srgbClr val="0B5394"/>
                </a:solidFill>
                <a:latin typeface="Mada"/>
                <a:ea typeface="Mada"/>
                <a:cs typeface="Mada"/>
                <a:sym typeface="Mada"/>
              </a:rPr>
              <a:t>Intensive care and airway management</a:t>
            </a:r>
            <a:r>
              <a:rPr lang="ar" sz="1150">
                <a:solidFill>
                  <a:srgbClr val="0B5394"/>
                </a:solidFill>
                <a:latin typeface="Mada"/>
                <a:ea typeface="Mada"/>
                <a:cs typeface="Mada"/>
                <a:sym typeface="Mada"/>
              </a:rPr>
              <a:t> are indicated for patients displaying signs of </a:t>
            </a:r>
            <a:r>
              <a:rPr b="1" lang="ar" sz="1150">
                <a:solidFill>
                  <a:srgbClr val="0B5394"/>
                </a:solidFill>
                <a:latin typeface="Mada"/>
                <a:ea typeface="Mada"/>
                <a:cs typeface="Mada"/>
                <a:sym typeface="Mada"/>
              </a:rPr>
              <a:t>respiratory failure</a:t>
            </a:r>
            <a:r>
              <a:rPr lang="ar" sz="1150">
                <a:solidFill>
                  <a:srgbClr val="0B5394"/>
                </a:solidFill>
                <a:latin typeface="Mada"/>
                <a:ea typeface="Mada"/>
                <a:cs typeface="Mada"/>
                <a:sym typeface="Mada"/>
              </a:rPr>
              <a:t> (e.g., dyspnea with hypoxemia, respiratory rate &gt; 30/min). Endotracheal intubation should be initiated early, preferably by rapid-sequence induction.</a:t>
            </a:r>
            <a:endParaRPr sz="1150">
              <a:solidFill>
                <a:srgbClr val="0B5394"/>
              </a:solidFill>
              <a:latin typeface="Mada"/>
              <a:ea typeface="Mada"/>
              <a:cs typeface="Mada"/>
              <a:sym typeface="Mada"/>
            </a:endParaRPr>
          </a:p>
          <a:p>
            <a:pPr indent="0" lvl="0" marL="0" rtl="0" algn="l">
              <a:lnSpc>
                <a:spcPct val="90000"/>
              </a:lnSpc>
              <a:spcBef>
                <a:spcPts val="800"/>
              </a:spcBef>
              <a:spcAft>
                <a:spcPts val="0"/>
              </a:spcAft>
              <a:buNone/>
            </a:pPr>
            <a:r>
              <a:rPr b="1" lang="ar" sz="1150">
                <a:solidFill>
                  <a:srgbClr val="0B5394"/>
                </a:solidFill>
                <a:latin typeface="Mada"/>
                <a:ea typeface="Mada"/>
                <a:cs typeface="Mada"/>
                <a:sym typeface="Mada"/>
              </a:rPr>
              <a:t>Prognosis</a:t>
            </a:r>
            <a:r>
              <a:rPr lang="ar" sz="1150">
                <a:solidFill>
                  <a:srgbClr val="0B5394"/>
                </a:solidFill>
                <a:latin typeface="Mada"/>
                <a:ea typeface="Mada"/>
                <a:cs typeface="Mada"/>
                <a:sym typeface="Mada"/>
              </a:rPr>
              <a:t>: The overall mortality rate ranges from ∼ 0.5–3%, and greatly increases for elderly (∼ 15% for &gt; 80 years) as well as those with certain underlying conditions (e.g., cardiac, pulmonary, diabetes mellitus).</a:t>
            </a:r>
            <a:endParaRPr sz="1150">
              <a:solidFill>
                <a:srgbClr val="0B5394"/>
              </a:solidFill>
              <a:latin typeface="Mada"/>
              <a:ea typeface="Mada"/>
              <a:cs typeface="Mada"/>
              <a:sym typeface="Mada"/>
            </a:endParaRPr>
          </a:p>
          <a:p>
            <a:pPr indent="0" lvl="0" marL="0" rtl="0" algn="l">
              <a:lnSpc>
                <a:spcPct val="90000"/>
              </a:lnSpc>
              <a:spcBef>
                <a:spcPts val="800"/>
              </a:spcBef>
              <a:spcAft>
                <a:spcPts val="0"/>
              </a:spcAft>
              <a:buNone/>
            </a:pPr>
            <a:r>
              <a:t/>
            </a:r>
            <a:endParaRPr sz="1200">
              <a:solidFill>
                <a:srgbClr val="1A1C1C"/>
              </a:solidFill>
              <a:highlight>
                <a:schemeClr val="lt1"/>
              </a:highlight>
              <a:latin typeface="Lato"/>
              <a:ea typeface="Lato"/>
              <a:cs typeface="Lato"/>
              <a:sym typeface="Lato"/>
            </a:endParaRPr>
          </a:p>
          <a:p>
            <a:pPr indent="0" lvl="0" marL="0" rtl="0" algn="l">
              <a:lnSpc>
                <a:spcPct val="90000"/>
              </a:lnSpc>
              <a:spcBef>
                <a:spcPts val="800"/>
              </a:spcBef>
              <a:spcAft>
                <a:spcPts val="0"/>
              </a:spcAft>
              <a:buNone/>
            </a:pPr>
            <a:r>
              <a:t/>
            </a:r>
            <a:endParaRPr sz="1200">
              <a:solidFill>
                <a:srgbClr val="1A1C1C"/>
              </a:solidFill>
              <a:highlight>
                <a:schemeClr val="lt1"/>
              </a:highlight>
              <a:latin typeface="Lato"/>
              <a:ea typeface="Lato"/>
              <a:cs typeface="Lato"/>
              <a:sym typeface="Lato"/>
            </a:endParaRPr>
          </a:p>
        </p:txBody>
      </p:sp>
      <p:grpSp>
        <p:nvGrpSpPr>
          <p:cNvPr id="848" name="Google Shape;848;p34"/>
          <p:cNvGrpSpPr/>
          <p:nvPr/>
        </p:nvGrpSpPr>
        <p:grpSpPr>
          <a:xfrm flipH="1">
            <a:off x="13842867" y="5863323"/>
            <a:ext cx="623770" cy="853281"/>
            <a:chOff x="336800" y="4151500"/>
            <a:chExt cx="292000" cy="364650"/>
          </a:xfrm>
        </p:grpSpPr>
        <p:sp>
          <p:nvSpPr>
            <p:cNvPr id="849" name="Google Shape;849;p34"/>
            <p:cNvSpPr/>
            <p:nvPr/>
          </p:nvSpPr>
          <p:spPr>
            <a:xfrm>
              <a:off x="396325" y="4168675"/>
              <a:ext cx="212600" cy="185375"/>
            </a:xfrm>
            <a:custGeom>
              <a:rect b="b" l="l" r="r" t="t"/>
              <a:pathLst>
                <a:path extrusionOk="0" h="7415" w="8504">
                  <a:moveTo>
                    <a:pt x="7261" y="0"/>
                  </a:moveTo>
                  <a:cubicBezTo>
                    <a:pt x="7011" y="0"/>
                    <a:pt x="6746" y="79"/>
                    <a:pt x="6545" y="265"/>
                  </a:cubicBezTo>
                  <a:lnTo>
                    <a:pt x="358" y="5548"/>
                  </a:lnTo>
                  <a:cubicBezTo>
                    <a:pt x="30" y="5813"/>
                    <a:pt x="0" y="6295"/>
                    <a:pt x="265" y="6623"/>
                  </a:cubicBezTo>
                  <a:lnTo>
                    <a:pt x="731" y="7149"/>
                  </a:lnTo>
                  <a:cubicBezTo>
                    <a:pt x="884" y="7321"/>
                    <a:pt x="1090" y="7414"/>
                    <a:pt x="1306" y="7414"/>
                  </a:cubicBezTo>
                  <a:cubicBezTo>
                    <a:pt x="1478" y="7414"/>
                    <a:pt x="1664" y="7354"/>
                    <a:pt x="1802" y="7242"/>
                  </a:cubicBezTo>
                  <a:lnTo>
                    <a:pt x="7992" y="1959"/>
                  </a:lnTo>
                  <a:cubicBezTo>
                    <a:pt x="8459" y="1552"/>
                    <a:pt x="8504" y="855"/>
                    <a:pt x="8101" y="388"/>
                  </a:cubicBezTo>
                  <a:cubicBezTo>
                    <a:pt x="7880" y="123"/>
                    <a:pt x="7571" y="0"/>
                    <a:pt x="7261" y="0"/>
                  </a:cubicBezTo>
                  <a:close/>
                </a:path>
              </a:pathLst>
            </a:custGeom>
            <a:solidFill>
              <a:srgbClr val="FDF2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0" name="Google Shape;850;p34"/>
            <p:cNvSpPr/>
            <p:nvPr/>
          </p:nvSpPr>
          <p:spPr>
            <a:xfrm>
              <a:off x="396325" y="4168550"/>
              <a:ext cx="212600" cy="185650"/>
            </a:xfrm>
            <a:custGeom>
              <a:rect b="b" l="l" r="r" t="t"/>
              <a:pathLst>
                <a:path extrusionOk="0" h="7426" w="8504">
                  <a:moveTo>
                    <a:pt x="7262" y="1"/>
                  </a:moveTo>
                  <a:cubicBezTo>
                    <a:pt x="7008" y="1"/>
                    <a:pt x="6753" y="88"/>
                    <a:pt x="6545" y="270"/>
                  </a:cubicBezTo>
                  <a:lnTo>
                    <a:pt x="358" y="5553"/>
                  </a:lnTo>
                  <a:cubicBezTo>
                    <a:pt x="30" y="5818"/>
                    <a:pt x="0" y="6300"/>
                    <a:pt x="265" y="6628"/>
                  </a:cubicBezTo>
                  <a:lnTo>
                    <a:pt x="731" y="7154"/>
                  </a:lnTo>
                  <a:cubicBezTo>
                    <a:pt x="878" y="7335"/>
                    <a:pt x="1090" y="7426"/>
                    <a:pt x="1305" y="7426"/>
                  </a:cubicBezTo>
                  <a:cubicBezTo>
                    <a:pt x="1480" y="7426"/>
                    <a:pt x="1657" y="7366"/>
                    <a:pt x="1802" y="7247"/>
                  </a:cubicBezTo>
                  <a:lnTo>
                    <a:pt x="7992" y="1964"/>
                  </a:lnTo>
                  <a:cubicBezTo>
                    <a:pt x="8459" y="1557"/>
                    <a:pt x="8504" y="860"/>
                    <a:pt x="8101" y="393"/>
                  </a:cubicBezTo>
                  <a:cubicBezTo>
                    <a:pt x="7886" y="135"/>
                    <a:pt x="7575" y="1"/>
                    <a:pt x="7262" y="1"/>
                  </a:cubicBezTo>
                  <a:close/>
                </a:path>
              </a:pathLst>
            </a:custGeom>
            <a:solidFill>
              <a:srgbClr val="EDED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1" name="Google Shape;851;p34"/>
            <p:cNvSpPr/>
            <p:nvPr/>
          </p:nvSpPr>
          <p:spPr>
            <a:xfrm>
              <a:off x="400225" y="4180325"/>
              <a:ext cx="197775" cy="172600"/>
            </a:xfrm>
            <a:custGeom>
              <a:rect b="b" l="l" r="r" t="t"/>
              <a:pathLst>
                <a:path extrusionOk="0" h="6904" w="7911">
                  <a:moveTo>
                    <a:pt x="7110" y="1"/>
                  </a:moveTo>
                  <a:cubicBezTo>
                    <a:pt x="6849" y="1"/>
                    <a:pt x="6554" y="110"/>
                    <a:pt x="6295" y="325"/>
                  </a:cubicBezTo>
                  <a:lnTo>
                    <a:pt x="1" y="5720"/>
                  </a:lnTo>
                  <a:lnTo>
                    <a:pt x="1008" y="6903"/>
                  </a:lnTo>
                  <a:lnTo>
                    <a:pt x="7307" y="1523"/>
                  </a:lnTo>
                  <a:cubicBezTo>
                    <a:pt x="7773" y="1120"/>
                    <a:pt x="7911" y="545"/>
                    <a:pt x="7631" y="217"/>
                  </a:cubicBezTo>
                  <a:cubicBezTo>
                    <a:pt x="7506" y="72"/>
                    <a:pt x="7320" y="1"/>
                    <a:pt x="7110" y="1"/>
                  </a:cubicBezTo>
                  <a:close/>
                </a:path>
              </a:pathLst>
            </a:custGeom>
            <a:solidFill>
              <a:srgbClr val="EDED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2" name="Google Shape;852;p34"/>
            <p:cNvSpPr/>
            <p:nvPr/>
          </p:nvSpPr>
          <p:spPr>
            <a:xfrm>
              <a:off x="469350" y="4180700"/>
              <a:ext cx="127175" cy="112325"/>
            </a:xfrm>
            <a:custGeom>
              <a:rect b="b" l="l" r="r" t="t"/>
              <a:pathLst>
                <a:path extrusionOk="0" h="4493" w="5087">
                  <a:moveTo>
                    <a:pt x="4300" y="1"/>
                  </a:moveTo>
                  <a:cubicBezTo>
                    <a:pt x="4040" y="1"/>
                    <a:pt x="3744" y="110"/>
                    <a:pt x="3486" y="325"/>
                  </a:cubicBezTo>
                  <a:lnTo>
                    <a:pt x="1" y="3310"/>
                  </a:lnTo>
                  <a:lnTo>
                    <a:pt x="1012" y="4493"/>
                  </a:lnTo>
                  <a:lnTo>
                    <a:pt x="4493" y="1508"/>
                  </a:lnTo>
                  <a:cubicBezTo>
                    <a:pt x="4944" y="1120"/>
                    <a:pt x="5086" y="545"/>
                    <a:pt x="4821" y="217"/>
                  </a:cubicBezTo>
                  <a:cubicBezTo>
                    <a:pt x="4696" y="72"/>
                    <a:pt x="4510" y="1"/>
                    <a:pt x="4300" y="1"/>
                  </a:cubicBezTo>
                  <a:close/>
                </a:path>
              </a:pathLst>
            </a:custGeom>
            <a:solidFill>
              <a:srgbClr val="ED696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3" name="Google Shape;853;p34"/>
            <p:cNvSpPr/>
            <p:nvPr/>
          </p:nvSpPr>
          <p:spPr>
            <a:xfrm>
              <a:off x="601900" y="4151500"/>
              <a:ext cx="26900" cy="23825"/>
            </a:xfrm>
            <a:custGeom>
              <a:rect b="b" l="l" r="r" t="t"/>
              <a:pathLst>
                <a:path extrusionOk="0" h="953" w="1076">
                  <a:moveTo>
                    <a:pt x="1027" y="1"/>
                  </a:moveTo>
                  <a:lnTo>
                    <a:pt x="1" y="904"/>
                  </a:lnTo>
                  <a:lnTo>
                    <a:pt x="49" y="952"/>
                  </a:lnTo>
                  <a:lnTo>
                    <a:pt x="1075" y="49"/>
                  </a:lnTo>
                  <a:lnTo>
                    <a:pt x="1027" y="1"/>
                  </a:lnTo>
                  <a:close/>
                </a:path>
              </a:pathLst>
            </a:custGeom>
            <a:solidFill>
              <a:srgbClr val="0E48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4" name="Google Shape;854;p34"/>
            <p:cNvSpPr/>
            <p:nvPr/>
          </p:nvSpPr>
          <p:spPr>
            <a:xfrm>
              <a:off x="589875" y="4166050"/>
              <a:ext cx="19800" cy="20000"/>
            </a:xfrm>
            <a:custGeom>
              <a:rect b="b" l="l" r="r" t="t"/>
              <a:pathLst>
                <a:path extrusionOk="0" h="800" w="792">
                  <a:moveTo>
                    <a:pt x="366" y="1"/>
                  </a:moveTo>
                  <a:cubicBezTo>
                    <a:pt x="359" y="1"/>
                    <a:pt x="351" y="4"/>
                    <a:pt x="344" y="12"/>
                  </a:cubicBezTo>
                  <a:lnTo>
                    <a:pt x="15" y="277"/>
                  </a:lnTo>
                  <a:cubicBezTo>
                    <a:pt x="0" y="292"/>
                    <a:pt x="0" y="307"/>
                    <a:pt x="15" y="322"/>
                  </a:cubicBezTo>
                  <a:lnTo>
                    <a:pt x="403" y="788"/>
                  </a:lnTo>
                  <a:cubicBezTo>
                    <a:pt x="411" y="795"/>
                    <a:pt x="419" y="799"/>
                    <a:pt x="428" y="799"/>
                  </a:cubicBezTo>
                  <a:cubicBezTo>
                    <a:pt x="436" y="799"/>
                    <a:pt x="444" y="795"/>
                    <a:pt x="452" y="788"/>
                  </a:cubicBezTo>
                  <a:lnTo>
                    <a:pt x="776" y="523"/>
                  </a:lnTo>
                  <a:cubicBezTo>
                    <a:pt x="791" y="508"/>
                    <a:pt x="791" y="478"/>
                    <a:pt x="776" y="478"/>
                  </a:cubicBezTo>
                  <a:lnTo>
                    <a:pt x="388" y="12"/>
                  </a:lnTo>
                  <a:cubicBezTo>
                    <a:pt x="381" y="4"/>
                    <a:pt x="373" y="1"/>
                    <a:pt x="366" y="1"/>
                  </a:cubicBezTo>
                  <a:close/>
                </a:path>
              </a:pathLst>
            </a:custGeom>
            <a:solidFill>
              <a:srgbClr val="EDED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5" name="Google Shape;855;p34"/>
            <p:cNvSpPr/>
            <p:nvPr/>
          </p:nvSpPr>
          <p:spPr>
            <a:xfrm>
              <a:off x="448750" y="4258025"/>
              <a:ext cx="51325" cy="55250"/>
            </a:xfrm>
            <a:custGeom>
              <a:rect b="b" l="l" r="r" t="t"/>
              <a:pathLst>
                <a:path extrusionOk="0" h="2210" w="2053">
                  <a:moveTo>
                    <a:pt x="638" y="1"/>
                  </a:moveTo>
                  <a:lnTo>
                    <a:pt x="0" y="545"/>
                  </a:lnTo>
                  <a:lnTo>
                    <a:pt x="1418" y="2210"/>
                  </a:lnTo>
                  <a:lnTo>
                    <a:pt x="2052" y="1665"/>
                  </a:lnTo>
                  <a:lnTo>
                    <a:pt x="638" y="1"/>
                  </a:lnTo>
                  <a:close/>
                </a:path>
              </a:pathLst>
            </a:custGeom>
            <a:solidFill>
              <a:srgbClr val="0E48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6" name="Google Shape;856;p34"/>
            <p:cNvSpPr/>
            <p:nvPr/>
          </p:nvSpPr>
          <p:spPr>
            <a:xfrm>
              <a:off x="352375" y="4282100"/>
              <a:ext cx="122050" cy="109625"/>
            </a:xfrm>
            <a:custGeom>
              <a:rect b="b" l="l" r="r" t="t"/>
              <a:pathLst>
                <a:path extrusionOk="0" h="4385" w="4882">
                  <a:moveTo>
                    <a:pt x="4183" y="0"/>
                  </a:moveTo>
                  <a:lnTo>
                    <a:pt x="1" y="3578"/>
                  </a:lnTo>
                  <a:lnTo>
                    <a:pt x="702" y="4384"/>
                  </a:lnTo>
                  <a:lnTo>
                    <a:pt x="4881" y="825"/>
                  </a:lnTo>
                  <a:lnTo>
                    <a:pt x="4183" y="0"/>
                  </a:lnTo>
                  <a:close/>
                </a:path>
              </a:pathLst>
            </a:custGeom>
            <a:solidFill>
              <a:srgbClr val="0E48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7" name="Google Shape;857;p34"/>
            <p:cNvSpPr/>
            <p:nvPr/>
          </p:nvSpPr>
          <p:spPr>
            <a:xfrm>
              <a:off x="576250" y="4204025"/>
              <a:ext cx="16350" cy="18200"/>
            </a:xfrm>
            <a:custGeom>
              <a:rect b="b" l="l" r="r" t="t"/>
              <a:pathLst>
                <a:path extrusionOk="0" h="728" w="654">
                  <a:moveTo>
                    <a:pt x="79" y="0"/>
                  </a:moveTo>
                  <a:lnTo>
                    <a:pt x="16" y="64"/>
                  </a:lnTo>
                  <a:cubicBezTo>
                    <a:pt x="1" y="64"/>
                    <a:pt x="1" y="79"/>
                    <a:pt x="16" y="94"/>
                  </a:cubicBezTo>
                  <a:lnTo>
                    <a:pt x="545" y="717"/>
                  </a:lnTo>
                  <a:cubicBezTo>
                    <a:pt x="553" y="724"/>
                    <a:pt x="557" y="728"/>
                    <a:pt x="560" y="728"/>
                  </a:cubicBezTo>
                  <a:cubicBezTo>
                    <a:pt x="564" y="728"/>
                    <a:pt x="568" y="724"/>
                    <a:pt x="575" y="717"/>
                  </a:cubicBezTo>
                  <a:lnTo>
                    <a:pt x="639" y="668"/>
                  </a:lnTo>
                  <a:cubicBezTo>
                    <a:pt x="654" y="653"/>
                    <a:pt x="654" y="638"/>
                    <a:pt x="639" y="638"/>
                  </a:cubicBezTo>
                  <a:lnTo>
                    <a:pt x="109" y="0"/>
                  </a:lnTo>
                  <a:close/>
                </a:path>
              </a:pathLst>
            </a:custGeom>
            <a:solidFill>
              <a:srgbClr val="0E48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8" name="Google Shape;858;p34"/>
            <p:cNvSpPr/>
            <p:nvPr/>
          </p:nvSpPr>
          <p:spPr>
            <a:xfrm>
              <a:off x="561150" y="4216925"/>
              <a:ext cx="16350" cy="18100"/>
            </a:xfrm>
            <a:custGeom>
              <a:rect b="b" l="l" r="r" t="t"/>
              <a:pathLst>
                <a:path extrusionOk="0" h="724" w="654">
                  <a:moveTo>
                    <a:pt x="99" y="0"/>
                  </a:moveTo>
                  <a:cubicBezTo>
                    <a:pt x="92" y="0"/>
                    <a:pt x="84" y="5"/>
                    <a:pt x="75" y="14"/>
                  </a:cubicBezTo>
                  <a:lnTo>
                    <a:pt x="15" y="59"/>
                  </a:lnTo>
                  <a:cubicBezTo>
                    <a:pt x="0" y="74"/>
                    <a:pt x="0" y="89"/>
                    <a:pt x="15" y="89"/>
                  </a:cubicBezTo>
                  <a:lnTo>
                    <a:pt x="541" y="712"/>
                  </a:lnTo>
                  <a:cubicBezTo>
                    <a:pt x="550" y="719"/>
                    <a:pt x="559" y="723"/>
                    <a:pt x="565" y="723"/>
                  </a:cubicBezTo>
                  <a:cubicBezTo>
                    <a:pt x="571" y="723"/>
                    <a:pt x="575" y="719"/>
                    <a:pt x="575" y="712"/>
                  </a:cubicBezTo>
                  <a:lnTo>
                    <a:pt x="634" y="667"/>
                  </a:lnTo>
                  <a:cubicBezTo>
                    <a:pt x="653" y="648"/>
                    <a:pt x="653" y="648"/>
                    <a:pt x="653" y="634"/>
                  </a:cubicBezTo>
                  <a:lnTo>
                    <a:pt x="108" y="14"/>
                  </a:lnTo>
                  <a:cubicBezTo>
                    <a:pt x="108" y="5"/>
                    <a:pt x="105" y="0"/>
                    <a:pt x="99" y="0"/>
                  </a:cubicBezTo>
                  <a:close/>
                </a:path>
              </a:pathLst>
            </a:custGeom>
            <a:solidFill>
              <a:srgbClr val="0E48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9" name="Google Shape;859;p34"/>
            <p:cNvSpPr/>
            <p:nvPr/>
          </p:nvSpPr>
          <p:spPr>
            <a:xfrm>
              <a:off x="542475" y="4233125"/>
              <a:ext cx="15900" cy="17925"/>
            </a:xfrm>
            <a:custGeom>
              <a:rect b="b" l="l" r="r" t="t"/>
              <a:pathLst>
                <a:path extrusionOk="0" h="717" w="636">
                  <a:moveTo>
                    <a:pt x="76" y="0"/>
                  </a:moveTo>
                  <a:lnTo>
                    <a:pt x="1" y="64"/>
                  </a:lnTo>
                  <a:lnTo>
                    <a:pt x="1" y="94"/>
                  </a:lnTo>
                  <a:lnTo>
                    <a:pt x="542" y="717"/>
                  </a:lnTo>
                  <a:lnTo>
                    <a:pt x="576" y="717"/>
                  </a:lnTo>
                  <a:lnTo>
                    <a:pt x="635" y="653"/>
                  </a:lnTo>
                  <a:lnTo>
                    <a:pt x="635" y="624"/>
                  </a:lnTo>
                  <a:lnTo>
                    <a:pt x="109" y="0"/>
                  </a:lnTo>
                  <a:close/>
                </a:path>
              </a:pathLst>
            </a:custGeom>
            <a:solidFill>
              <a:srgbClr val="0E48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0" name="Google Shape;860;p34"/>
            <p:cNvSpPr/>
            <p:nvPr/>
          </p:nvSpPr>
          <p:spPr>
            <a:xfrm>
              <a:off x="527275" y="4246000"/>
              <a:ext cx="16350" cy="18200"/>
            </a:xfrm>
            <a:custGeom>
              <a:rect b="b" l="l" r="r" t="t"/>
              <a:pathLst>
                <a:path extrusionOk="0" h="728" w="654">
                  <a:moveTo>
                    <a:pt x="79" y="0"/>
                  </a:moveTo>
                  <a:lnTo>
                    <a:pt x="16" y="64"/>
                  </a:lnTo>
                  <a:cubicBezTo>
                    <a:pt x="1" y="64"/>
                    <a:pt x="1" y="79"/>
                    <a:pt x="1" y="94"/>
                  </a:cubicBezTo>
                  <a:lnTo>
                    <a:pt x="545" y="717"/>
                  </a:lnTo>
                  <a:cubicBezTo>
                    <a:pt x="545" y="724"/>
                    <a:pt x="549" y="728"/>
                    <a:pt x="555" y="728"/>
                  </a:cubicBezTo>
                  <a:cubicBezTo>
                    <a:pt x="560" y="728"/>
                    <a:pt x="568" y="724"/>
                    <a:pt x="575" y="717"/>
                  </a:cubicBezTo>
                  <a:lnTo>
                    <a:pt x="639" y="668"/>
                  </a:lnTo>
                  <a:cubicBezTo>
                    <a:pt x="654" y="653"/>
                    <a:pt x="654" y="638"/>
                    <a:pt x="639" y="638"/>
                  </a:cubicBezTo>
                  <a:lnTo>
                    <a:pt x="109" y="0"/>
                  </a:lnTo>
                  <a:close/>
                </a:path>
              </a:pathLst>
            </a:custGeom>
            <a:solidFill>
              <a:srgbClr val="0E48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1" name="Google Shape;861;p34"/>
            <p:cNvSpPr/>
            <p:nvPr/>
          </p:nvSpPr>
          <p:spPr>
            <a:xfrm>
              <a:off x="371400" y="4304050"/>
              <a:ext cx="70825" cy="79375"/>
            </a:xfrm>
            <a:custGeom>
              <a:rect b="b" l="l" r="r" t="t"/>
              <a:pathLst>
                <a:path extrusionOk="0" h="3175" w="2833">
                  <a:moveTo>
                    <a:pt x="325" y="1"/>
                  </a:moveTo>
                  <a:cubicBezTo>
                    <a:pt x="310" y="1"/>
                    <a:pt x="295" y="4"/>
                    <a:pt x="281" y="10"/>
                  </a:cubicBezTo>
                  <a:lnTo>
                    <a:pt x="49" y="212"/>
                  </a:lnTo>
                  <a:cubicBezTo>
                    <a:pt x="16" y="242"/>
                    <a:pt x="1" y="290"/>
                    <a:pt x="34" y="320"/>
                  </a:cubicBezTo>
                  <a:lnTo>
                    <a:pt x="2460" y="3152"/>
                  </a:lnTo>
                  <a:cubicBezTo>
                    <a:pt x="2467" y="3167"/>
                    <a:pt x="2482" y="3174"/>
                    <a:pt x="2499" y="3174"/>
                  </a:cubicBezTo>
                  <a:cubicBezTo>
                    <a:pt x="2517" y="3174"/>
                    <a:pt x="2536" y="3167"/>
                    <a:pt x="2553" y="3152"/>
                  </a:cubicBezTo>
                  <a:lnTo>
                    <a:pt x="2784" y="2947"/>
                  </a:lnTo>
                  <a:cubicBezTo>
                    <a:pt x="2814" y="2932"/>
                    <a:pt x="2833" y="2887"/>
                    <a:pt x="2799" y="2853"/>
                  </a:cubicBezTo>
                  <a:lnTo>
                    <a:pt x="374" y="25"/>
                  </a:lnTo>
                  <a:cubicBezTo>
                    <a:pt x="365" y="8"/>
                    <a:pt x="346" y="1"/>
                    <a:pt x="325" y="1"/>
                  </a:cubicBezTo>
                  <a:close/>
                </a:path>
              </a:pathLst>
            </a:custGeom>
            <a:solidFill>
              <a:srgbClr val="0E48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2" name="Google Shape;862;p34"/>
            <p:cNvSpPr/>
            <p:nvPr/>
          </p:nvSpPr>
          <p:spPr>
            <a:xfrm>
              <a:off x="336800" y="4363550"/>
              <a:ext cx="43950" cy="48475"/>
            </a:xfrm>
            <a:custGeom>
              <a:rect b="b" l="l" r="r" t="t"/>
              <a:pathLst>
                <a:path extrusionOk="0" h="1939" w="1758">
                  <a:moveTo>
                    <a:pt x="321" y="1"/>
                  </a:moveTo>
                  <a:cubicBezTo>
                    <a:pt x="302" y="1"/>
                    <a:pt x="282" y="9"/>
                    <a:pt x="266" y="26"/>
                  </a:cubicBezTo>
                  <a:lnTo>
                    <a:pt x="34" y="227"/>
                  </a:lnTo>
                  <a:cubicBezTo>
                    <a:pt x="1" y="257"/>
                    <a:pt x="1" y="306"/>
                    <a:pt x="19" y="320"/>
                  </a:cubicBezTo>
                  <a:lnTo>
                    <a:pt x="1385" y="1921"/>
                  </a:lnTo>
                  <a:cubicBezTo>
                    <a:pt x="1393" y="1930"/>
                    <a:pt x="1413" y="1938"/>
                    <a:pt x="1434" y="1938"/>
                  </a:cubicBezTo>
                  <a:cubicBezTo>
                    <a:pt x="1450" y="1938"/>
                    <a:pt x="1466" y="1934"/>
                    <a:pt x="1478" y="1921"/>
                  </a:cubicBezTo>
                  <a:lnTo>
                    <a:pt x="1713" y="1720"/>
                  </a:lnTo>
                  <a:cubicBezTo>
                    <a:pt x="1743" y="1686"/>
                    <a:pt x="1758" y="1641"/>
                    <a:pt x="1728" y="1611"/>
                  </a:cubicBezTo>
                  <a:lnTo>
                    <a:pt x="374" y="26"/>
                  </a:lnTo>
                  <a:cubicBezTo>
                    <a:pt x="359" y="9"/>
                    <a:pt x="340" y="1"/>
                    <a:pt x="321" y="1"/>
                  </a:cubicBezTo>
                  <a:close/>
                </a:path>
              </a:pathLst>
            </a:custGeom>
            <a:solidFill>
              <a:srgbClr val="0E48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3" name="Google Shape;863;p34"/>
            <p:cNvSpPr/>
            <p:nvPr/>
          </p:nvSpPr>
          <p:spPr>
            <a:xfrm>
              <a:off x="404050" y="4177800"/>
              <a:ext cx="63375" cy="60000"/>
            </a:xfrm>
            <a:custGeom>
              <a:rect b="b" l="l" r="r" t="t"/>
              <a:pathLst>
                <a:path extrusionOk="0" h="2400" w="2535">
                  <a:moveTo>
                    <a:pt x="1735" y="0"/>
                  </a:moveTo>
                  <a:cubicBezTo>
                    <a:pt x="1707" y="0"/>
                    <a:pt x="1679" y="3"/>
                    <a:pt x="1650" y="8"/>
                  </a:cubicBezTo>
                  <a:lnTo>
                    <a:pt x="1307" y="68"/>
                  </a:lnTo>
                  <a:cubicBezTo>
                    <a:pt x="1231" y="44"/>
                    <a:pt x="1144" y="19"/>
                    <a:pt x="1057" y="19"/>
                  </a:cubicBezTo>
                  <a:cubicBezTo>
                    <a:pt x="1037" y="19"/>
                    <a:pt x="1017" y="20"/>
                    <a:pt x="997" y="23"/>
                  </a:cubicBezTo>
                  <a:cubicBezTo>
                    <a:pt x="904" y="23"/>
                    <a:pt x="796" y="53"/>
                    <a:pt x="717" y="131"/>
                  </a:cubicBezTo>
                  <a:cubicBezTo>
                    <a:pt x="624" y="195"/>
                    <a:pt x="560" y="318"/>
                    <a:pt x="531" y="426"/>
                  </a:cubicBezTo>
                  <a:cubicBezTo>
                    <a:pt x="482" y="534"/>
                    <a:pt x="516" y="848"/>
                    <a:pt x="296" y="956"/>
                  </a:cubicBezTo>
                  <a:cubicBezTo>
                    <a:pt x="172" y="1019"/>
                    <a:pt x="94" y="1158"/>
                    <a:pt x="49" y="1299"/>
                  </a:cubicBezTo>
                  <a:cubicBezTo>
                    <a:pt x="1" y="1437"/>
                    <a:pt x="1" y="1594"/>
                    <a:pt x="49" y="1717"/>
                  </a:cubicBezTo>
                  <a:cubicBezTo>
                    <a:pt x="94" y="1810"/>
                    <a:pt x="158" y="1904"/>
                    <a:pt x="143" y="1997"/>
                  </a:cubicBezTo>
                  <a:cubicBezTo>
                    <a:pt x="143" y="2060"/>
                    <a:pt x="109" y="2105"/>
                    <a:pt x="79" y="2154"/>
                  </a:cubicBezTo>
                  <a:cubicBezTo>
                    <a:pt x="64" y="2213"/>
                    <a:pt x="49" y="2277"/>
                    <a:pt x="64" y="2325"/>
                  </a:cubicBezTo>
                  <a:cubicBezTo>
                    <a:pt x="94" y="2385"/>
                    <a:pt x="172" y="2400"/>
                    <a:pt x="251" y="2400"/>
                  </a:cubicBezTo>
                  <a:cubicBezTo>
                    <a:pt x="344" y="2400"/>
                    <a:pt x="452" y="2385"/>
                    <a:pt x="546" y="2370"/>
                  </a:cubicBezTo>
                  <a:cubicBezTo>
                    <a:pt x="1184" y="2292"/>
                    <a:pt x="1807" y="2213"/>
                    <a:pt x="2426" y="2075"/>
                  </a:cubicBezTo>
                  <a:cubicBezTo>
                    <a:pt x="2460" y="2075"/>
                    <a:pt x="2475" y="2075"/>
                    <a:pt x="2504" y="2060"/>
                  </a:cubicBezTo>
                  <a:cubicBezTo>
                    <a:pt x="2534" y="2012"/>
                    <a:pt x="2534" y="1952"/>
                    <a:pt x="2519" y="1889"/>
                  </a:cubicBezTo>
                  <a:cubicBezTo>
                    <a:pt x="2460" y="1717"/>
                    <a:pt x="2303" y="1624"/>
                    <a:pt x="2195" y="1486"/>
                  </a:cubicBezTo>
                  <a:cubicBezTo>
                    <a:pt x="2068" y="1314"/>
                    <a:pt x="2101" y="1079"/>
                    <a:pt x="2053" y="878"/>
                  </a:cubicBezTo>
                  <a:cubicBezTo>
                    <a:pt x="2038" y="784"/>
                    <a:pt x="2008" y="706"/>
                    <a:pt x="1975" y="628"/>
                  </a:cubicBezTo>
                  <a:lnTo>
                    <a:pt x="2131" y="598"/>
                  </a:lnTo>
                  <a:cubicBezTo>
                    <a:pt x="2195" y="598"/>
                    <a:pt x="2225" y="534"/>
                    <a:pt x="2225" y="490"/>
                  </a:cubicBezTo>
                  <a:lnTo>
                    <a:pt x="2195" y="381"/>
                  </a:lnTo>
                  <a:cubicBezTo>
                    <a:pt x="2152" y="160"/>
                    <a:pt x="1954" y="0"/>
                    <a:pt x="1735" y="0"/>
                  </a:cubicBezTo>
                  <a:close/>
                </a:path>
              </a:pathLst>
            </a:custGeom>
            <a:solidFill>
              <a:srgbClr val="0E48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4" name="Google Shape;864;p34"/>
            <p:cNvSpPr/>
            <p:nvPr/>
          </p:nvSpPr>
          <p:spPr>
            <a:xfrm>
              <a:off x="430075" y="4187700"/>
              <a:ext cx="33525" cy="59100"/>
            </a:xfrm>
            <a:custGeom>
              <a:rect b="b" l="l" r="r" t="t"/>
              <a:pathLst>
                <a:path extrusionOk="0" h="2364" w="1341">
                  <a:moveTo>
                    <a:pt x="1012" y="0"/>
                  </a:moveTo>
                  <a:cubicBezTo>
                    <a:pt x="1012" y="0"/>
                    <a:pt x="1045" y="280"/>
                    <a:pt x="546" y="344"/>
                  </a:cubicBezTo>
                  <a:lnTo>
                    <a:pt x="422" y="590"/>
                  </a:lnTo>
                  <a:lnTo>
                    <a:pt x="393" y="590"/>
                  </a:lnTo>
                  <a:lnTo>
                    <a:pt x="206" y="605"/>
                  </a:lnTo>
                  <a:cubicBezTo>
                    <a:pt x="94" y="623"/>
                    <a:pt x="1" y="717"/>
                    <a:pt x="19" y="825"/>
                  </a:cubicBezTo>
                  <a:lnTo>
                    <a:pt x="19" y="840"/>
                  </a:lnTo>
                  <a:lnTo>
                    <a:pt x="19" y="855"/>
                  </a:lnTo>
                  <a:lnTo>
                    <a:pt x="19" y="885"/>
                  </a:lnTo>
                  <a:cubicBezTo>
                    <a:pt x="19" y="903"/>
                    <a:pt x="34" y="903"/>
                    <a:pt x="34" y="918"/>
                  </a:cubicBezTo>
                  <a:cubicBezTo>
                    <a:pt x="61" y="988"/>
                    <a:pt x="139" y="1044"/>
                    <a:pt x="222" y="1044"/>
                  </a:cubicBezTo>
                  <a:cubicBezTo>
                    <a:pt x="231" y="1044"/>
                    <a:pt x="241" y="1043"/>
                    <a:pt x="251" y="1041"/>
                  </a:cubicBezTo>
                  <a:lnTo>
                    <a:pt x="281" y="1041"/>
                  </a:lnTo>
                  <a:cubicBezTo>
                    <a:pt x="281" y="1056"/>
                    <a:pt x="281" y="1071"/>
                    <a:pt x="266" y="1090"/>
                  </a:cubicBezTo>
                  <a:lnTo>
                    <a:pt x="113" y="1508"/>
                  </a:lnTo>
                  <a:lnTo>
                    <a:pt x="143" y="2146"/>
                  </a:lnTo>
                  <a:cubicBezTo>
                    <a:pt x="157" y="2261"/>
                    <a:pt x="253" y="2364"/>
                    <a:pt x="381" y="2364"/>
                  </a:cubicBezTo>
                  <a:cubicBezTo>
                    <a:pt x="390" y="2364"/>
                    <a:pt x="399" y="2363"/>
                    <a:pt x="408" y="2362"/>
                  </a:cubicBezTo>
                  <a:lnTo>
                    <a:pt x="766" y="2347"/>
                  </a:lnTo>
                  <a:cubicBezTo>
                    <a:pt x="904" y="2332"/>
                    <a:pt x="1012" y="2239"/>
                    <a:pt x="997" y="2097"/>
                  </a:cubicBezTo>
                  <a:lnTo>
                    <a:pt x="967" y="1616"/>
                  </a:lnTo>
                  <a:cubicBezTo>
                    <a:pt x="982" y="1601"/>
                    <a:pt x="997" y="1601"/>
                    <a:pt x="997" y="1601"/>
                  </a:cubicBezTo>
                  <a:cubicBezTo>
                    <a:pt x="1232" y="1508"/>
                    <a:pt x="1340" y="1258"/>
                    <a:pt x="1232" y="1056"/>
                  </a:cubicBezTo>
                  <a:lnTo>
                    <a:pt x="1139" y="325"/>
                  </a:lnTo>
                  <a:lnTo>
                    <a:pt x="1120" y="138"/>
                  </a:lnTo>
                  <a:cubicBezTo>
                    <a:pt x="1060" y="109"/>
                    <a:pt x="1027" y="79"/>
                    <a:pt x="1012" y="0"/>
                  </a:cubicBezTo>
                  <a:close/>
                </a:path>
              </a:pathLst>
            </a:custGeom>
            <a:solidFill>
              <a:srgbClr val="F6AE9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5" name="Google Shape;865;p34"/>
            <p:cNvSpPr/>
            <p:nvPr/>
          </p:nvSpPr>
          <p:spPr>
            <a:xfrm>
              <a:off x="459650" y="4203650"/>
              <a:ext cx="400" cy="3475"/>
            </a:xfrm>
            <a:custGeom>
              <a:rect b="b" l="l" r="r" t="t"/>
              <a:pathLst>
                <a:path extrusionOk="0" h="139" w="16">
                  <a:moveTo>
                    <a:pt x="1" y="0"/>
                  </a:moveTo>
                  <a:lnTo>
                    <a:pt x="16" y="138"/>
                  </a:lnTo>
                  <a:close/>
                </a:path>
              </a:pathLst>
            </a:custGeom>
            <a:solidFill>
              <a:srgbClr val="F6AE9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6" name="Google Shape;866;p34"/>
            <p:cNvSpPr/>
            <p:nvPr/>
          </p:nvSpPr>
          <p:spPr>
            <a:xfrm>
              <a:off x="459275" y="4203275"/>
              <a:ext cx="1150" cy="4225"/>
            </a:xfrm>
            <a:custGeom>
              <a:rect b="b" l="l" r="r" t="t"/>
              <a:pathLst>
                <a:path extrusionOk="0" h="169" w="46">
                  <a:moveTo>
                    <a:pt x="16" y="0"/>
                  </a:moveTo>
                  <a:cubicBezTo>
                    <a:pt x="1" y="0"/>
                    <a:pt x="1" y="0"/>
                    <a:pt x="1" y="15"/>
                  </a:cubicBezTo>
                  <a:lnTo>
                    <a:pt x="16" y="153"/>
                  </a:lnTo>
                  <a:cubicBezTo>
                    <a:pt x="16" y="168"/>
                    <a:pt x="16" y="168"/>
                    <a:pt x="31" y="168"/>
                  </a:cubicBezTo>
                  <a:cubicBezTo>
                    <a:pt x="45" y="168"/>
                    <a:pt x="45" y="153"/>
                    <a:pt x="45" y="153"/>
                  </a:cubicBezTo>
                  <a:lnTo>
                    <a:pt x="31" y="15"/>
                  </a:lnTo>
                  <a:cubicBezTo>
                    <a:pt x="31" y="0"/>
                    <a:pt x="16" y="0"/>
                    <a:pt x="16" y="0"/>
                  </a:cubicBezTo>
                  <a:close/>
                </a:path>
              </a:pathLst>
            </a:custGeom>
            <a:solidFill>
              <a:srgbClr val="EE746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7" name="Google Shape;867;p34"/>
            <p:cNvSpPr/>
            <p:nvPr/>
          </p:nvSpPr>
          <p:spPr>
            <a:xfrm>
              <a:off x="447625" y="4198400"/>
              <a:ext cx="7750" cy="3075"/>
            </a:xfrm>
            <a:custGeom>
              <a:rect b="b" l="l" r="r" t="t"/>
              <a:pathLst>
                <a:path extrusionOk="0" h="123" w="310">
                  <a:moveTo>
                    <a:pt x="50" y="1"/>
                  </a:moveTo>
                  <a:cubicBezTo>
                    <a:pt x="42" y="1"/>
                    <a:pt x="35" y="3"/>
                    <a:pt x="30" y="9"/>
                  </a:cubicBezTo>
                  <a:cubicBezTo>
                    <a:pt x="15" y="9"/>
                    <a:pt x="0" y="24"/>
                    <a:pt x="15" y="54"/>
                  </a:cubicBezTo>
                  <a:cubicBezTo>
                    <a:pt x="45" y="84"/>
                    <a:pt x="94" y="117"/>
                    <a:pt x="157" y="117"/>
                  </a:cubicBezTo>
                  <a:cubicBezTo>
                    <a:pt x="173" y="121"/>
                    <a:pt x="188" y="123"/>
                    <a:pt x="202" y="123"/>
                  </a:cubicBezTo>
                  <a:cubicBezTo>
                    <a:pt x="241" y="123"/>
                    <a:pt x="273" y="108"/>
                    <a:pt x="295" y="84"/>
                  </a:cubicBezTo>
                  <a:cubicBezTo>
                    <a:pt x="310" y="69"/>
                    <a:pt x="310" y="39"/>
                    <a:pt x="295" y="39"/>
                  </a:cubicBezTo>
                  <a:cubicBezTo>
                    <a:pt x="280" y="24"/>
                    <a:pt x="250" y="24"/>
                    <a:pt x="232" y="24"/>
                  </a:cubicBezTo>
                  <a:lnTo>
                    <a:pt x="157" y="24"/>
                  </a:lnTo>
                  <a:cubicBezTo>
                    <a:pt x="138" y="9"/>
                    <a:pt x="123" y="9"/>
                    <a:pt x="94" y="9"/>
                  </a:cubicBezTo>
                  <a:cubicBezTo>
                    <a:pt x="84" y="9"/>
                    <a:pt x="65" y="1"/>
                    <a:pt x="50" y="1"/>
                  </a:cubicBezTo>
                  <a:close/>
                </a:path>
              </a:pathLst>
            </a:custGeom>
            <a:solidFill>
              <a:srgbClr val="0E48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8" name="Google Shape;868;p34"/>
            <p:cNvSpPr/>
            <p:nvPr/>
          </p:nvSpPr>
          <p:spPr>
            <a:xfrm>
              <a:off x="434375" y="4206350"/>
              <a:ext cx="1600" cy="3950"/>
            </a:xfrm>
            <a:custGeom>
              <a:rect b="b" l="l" r="r" t="t"/>
              <a:pathLst>
                <a:path extrusionOk="0" h="158" w="64">
                  <a:moveTo>
                    <a:pt x="0" y="1"/>
                  </a:moveTo>
                  <a:lnTo>
                    <a:pt x="0" y="157"/>
                  </a:lnTo>
                  <a:lnTo>
                    <a:pt x="64" y="109"/>
                  </a:lnTo>
                  <a:lnTo>
                    <a:pt x="0" y="1"/>
                  </a:lnTo>
                  <a:close/>
                </a:path>
              </a:pathLst>
            </a:custGeom>
            <a:solidFill>
              <a:srgbClr val="F6AE9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9" name="Google Shape;869;p34"/>
            <p:cNvSpPr/>
            <p:nvPr/>
          </p:nvSpPr>
          <p:spPr>
            <a:xfrm>
              <a:off x="433625" y="4205975"/>
              <a:ext cx="3100" cy="4700"/>
            </a:xfrm>
            <a:custGeom>
              <a:rect b="b" l="l" r="r" t="t"/>
              <a:pathLst>
                <a:path extrusionOk="0" h="188" w="124">
                  <a:moveTo>
                    <a:pt x="16" y="1"/>
                  </a:moveTo>
                  <a:lnTo>
                    <a:pt x="16" y="16"/>
                  </a:lnTo>
                  <a:lnTo>
                    <a:pt x="79" y="124"/>
                  </a:lnTo>
                  <a:lnTo>
                    <a:pt x="16" y="154"/>
                  </a:lnTo>
                  <a:cubicBezTo>
                    <a:pt x="16" y="154"/>
                    <a:pt x="1" y="172"/>
                    <a:pt x="16" y="172"/>
                  </a:cubicBezTo>
                  <a:lnTo>
                    <a:pt x="30" y="187"/>
                  </a:lnTo>
                  <a:lnTo>
                    <a:pt x="30" y="172"/>
                  </a:lnTo>
                  <a:lnTo>
                    <a:pt x="124" y="124"/>
                  </a:lnTo>
                  <a:lnTo>
                    <a:pt x="45" y="1"/>
                  </a:lnTo>
                  <a:close/>
                </a:path>
              </a:pathLst>
            </a:custGeom>
            <a:solidFill>
              <a:srgbClr val="EE746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0" name="Google Shape;870;p34"/>
            <p:cNvSpPr/>
            <p:nvPr/>
          </p:nvSpPr>
          <p:spPr>
            <a:xfrm>
              <a:off x="442200" y="4225750"/>
              <a:ext cx="12450" cy="7400"/>
            </a:xfrm>
            <a:custGeom>
              <a:rect b="b" l="l" r="r" t="t"/>
              <a:pathLst>
                <a:path extrusionOk="0" h="296" w="498">
                  <a:moveTo>
                    <a:pt x="1" y="1"/>
                  </a:moveTo>
                  <a:lnTo>
                    <a:pt x="1" y="295"/>
                  </a:lnTo>
                  <a:lnTo>
                    <a:pt x="497" y="295"/>
                  </a:lnTo>
                  <a:lnTo>
                    <a:pt x="497" y="1"/>
                  </a:lnTo>
                  <a:close/>
                </a:path>
              </a:pathLst>
            </a:custGeom>
            <a:solidFill>
              <a:srgbClr val="F3978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1" name="Google Shape;871;p34"/>
            <p:cNvSpPr/>
            <p:nvPr/>
          </p:nvSpPr>
          <p:spPr>
            <a:xfrm>
              <a:off x="447250" y="4203275"/>
              <a:ext cx="8975" cy="6175"/>
            </a:xfrm>
            <a:custGeom>
              <a:rect b="b" l="l" r="r" t="t"/>
              <a:pathLst>
                <a:path extrusionOk="0" h="247" w="359">
                  <a:moveTo>
                    <a:pt x="340" y="153"/>
                  </a:moveTo>
                  <a:cubicBezTo>
                    <a:pt x="332" y="159"/>
                    <a:pt x="322" y="165"/>
                    <a:pt x="311" y="172"/>
                  </a:cubicBezTo>
                  <a:lnTo>
                    <a:pt x="311" y="172"/>
                  </a:lnTo>
                  <a:cubicBezTo>
                    <a:pt x="316" y="171"/>
                    <a:pt x="320" y="170"/>
                    <a:pt x="325" y="168"/>
                  </a:cubicBezTo>
                  <a:cubicBezTo>
                    <a:pt x="325" y="168"/>
                    <a:pt x="340" y="153"/>
                    <a:pt x="359" y="153"/>
                  </a:cubicBezTo>
                  <a:close/>
                  <a:moveTo>
                    <a:pt x="172" y="0"/>
                  </a:moveTo>
                  <a:cubicBezTo>
                    <a:pt x="153" y="15"/>
                    <a:pt x="138" y="15"/>
                    <a:pt x="123" y="15"/>
                  </a:cubicBezTo>
                  <a:cubicBezTo>
                    <a:pt x="60" y="45"/>
                    <a:pt x="30" y="124"/>
                    <a:pt x="15" y="168"/>
                  </a:cubicBezTo>
                  <a:cubicBezTo>
                    <a:pt x="0" y="217"/>
                    <a:pt x="45" y="247"/>
                    <a:pt x="79" y="247"/>
                  </a:cubicBezTo>
                  <a:cubicBezTo>
                    <a:pt x="168" y="234"/>
                    <a:pt x="257" y="202"/>
                    <a:pt x="311" y="172"/>
                  </a:cubicBezTo>
                  <a:lnTo>
                    <a:pt x="311" y="172"/>
                  </a:lnTo>
                  <a:cubicBezTo>
                    <a:pt x="304" y="173"/>
                    <a:pt x="297" y="174"/>
                    <a:pt x="290" y="174"/>
                  </a:cubicBezTo>
                  <a:cubicBezTo>
                    <a:pt x="242" y="174"/>
                    <a:pt x="196" y="145"/>
                    <a:pt x="172" y="109"/>
                  </a:cubicBezTo>
                  <a:cubicBezTo>
                    <a:pt x="172" y="75"/>
                    <a:pt x="172" y="30"/>
                    <a:pt x="202" y="0"/>
                  </a:cubicBezTo>
                  <a:close/>
                </a:path>
              </a:pathLst>
            </a:custGeom>
            <a:solidFill>
              <a:srgbClr val="EDED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2" name="Google Shape;872;p34"/>
            <p:cNvSpPr/>
            <p:nvPr/>
          </p:nvSpPr>
          <p:spPr>
            <a:xfrm>
              <a:off x="451525" y="4203275"/>
              <a:ext cx="5075" cy="4350"/>
            </a:xfrm>
            <a:custGeom>
              <a:rect b="b" l="l" r="r" t="t"/>
              <a:pathLst>
                <a:path extrusionOk="0" h="174" w="203">
                  <a:moveTo>
                    <a:pt x="31" y="0"/>
                  </a:moveTo>
                  <a:cubicBezTo>
                    <a:pt x="1" y="30"/>
                    <a:pt x="1" y="75"/>
                    <a:pt x="1" y="109"/>
                  </a:cubicBezTo>
                  <a:cubicBezTo>
                    <a:pt x="25" y="145"/>
                    <a:pt x="71" y="174"/>
                    <a:pt x="119" y="174"/>
                  </a:cubicBezTo>
                  <a:cubicBezTo>
                    <a:pt x="131" y="174"/>
                    <a:pt x="142" y="172"/>
                    <a:pt x="154" y="168"/>
                  </a:cubicBezTo>
                  <a:cubicBezTo>
                    <a:pt x="154" y="168"/>
                    <a:pt x="169" y="153"/>
                    <a:pt x="188" y="153"/>
                  </a:cubicBezTo>
                  <a:cubicBezTo>
                    <a:pt x="188" y="139"/>
                    <a:pt x="202" y="124"/>
                    <a:pt x="188" y="109"/>
                  </a:cubicBezTo>
                  <a:lnTo>
                    <a:pt x="188" y="94"/>
                  </a:lnTo>
                  <a:cubicBezTo>
                    <a:pt x="154" y="60"/>
                    <a:pt x="124" y="0"/>
                    <a:pt x="31" y="0"/>
                  </a:cubicBezTo>
                  <a:close/>
                </a:path>
              </a:pathLst>
            </a:custGeom>
            <a:solidFill>
              <a:srgbClr val="0E48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3" name="Google Shape;873;p34"/>
            <p:cNvSpPr/>
            <p:nvPr/>
          </p:nvSpPr>
          <p:spPr>
            <a:xfrm>
              <a:off x="437075" y="4207100"/>
              <a:ext cx="30800" cy="21800"/>
            </a:xfrm>
            <a:custGeom>
              <a:rect b="b" l="l" r="r" t="t"/>
              <a:pathLst>
                <a:path extrusionOk="0" h="872" w="1232">
                  <a:moveTo>
                    <a:pt x="933" y="0"/>
                  </a:moveTo>
                  <a:lnTo>
                    <a:pt x="933" y="0"/>
                  </a:lnTo>
                  <a:cubicBezTo>
                    <a:pt x="933" y="0"/>
                    <a:pt x="678" y="159"/>
                    <a:pt x="361" y="159"/>
                  </a:cubicBezTo>
                  <a:cubicBezTo>
                    <a:pt x="305" y="159"/>
                    <a:pt x="246" y="154"/>
                    <a:pt x="187" y="142"/>
                  </a:cubicBezTo>
                  <a:cubicBezTo>
                    <a:pt x="175" y="140"/>
                    <a:pt x="162" y="139"/>
                    <a:pt x="150" y="139"/>
                  </a:cubicBezTo>
                  <a:cubicBezTo>
                    <a:pt x="88" y="139"/>
                    <a:pt x="29" y="170"/>
                    <a:pt x="1" y="236"/>
                  </a:cubicBezTo>
                  <a:lnTo>
                    <a:pt x="1" y="250"/>
                  </a:lnTo>
                  <a:lnTo>
                    <a:pt x="34" y="638"/>
                  </a:lnTo>
                  <a:cubicBezTo>
                    <a:pt x="34" y="717"/>
                    <a:pt x="94" y="810"/>
                    <a:pt x="187" y="825"/>
                  </a:cubicBezTo>
                  <a:cubicBezTo>
                    <a:pt x="258" y="851"/>
                    <a:pt x="355" y="871"/>
                    <a:pt x="459" y="871"/>
                  </a:cubicBezTo>
                  <a:cubicBezTo>
                    <a:pt x="610" y="871"/>
                    <a:pt x="776" y="829"/>
                    <a:pt x="904" y="702"/>
                  </a:cubicBezTo>
                  <a:cubicBezTo>
                    <a:pt x="1232" y="388"/>
                    <a:pt x="933" y="0"/>
                    <a:pt x="933" y="0"/>
                  </a:cubicBezTo>
                  <a:close/>
                </a:path>
              </a:pathLst>
            </a:custGeom>
            <a:solidFill>
              <a:srgbClr val="EDED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4" name="Google Shape;874;p34"/>
            <p:cNvSpPr/>
            <p:nvPr/>
          </p:nvSpPr>
          <p:spPr>
            <a:xfrm>
              <a:off x="456200" y="4211400"/>
              <a:ext cx="7025" cy="3100"/>
            </a:xfrm>
            <a:custGeom>
              <a:rect b="b" l="l" r="r" t="t"/>
              <a:pathLst>
                <a:path extrusionOk="0" h="124" w="281">
                  <a:moveTo>
                    <a:pt x="247" y="0"/>
                  </a:moveTo>
                  <a:lnTo>
                    <a:pt x="15" y="93"/>
                  </a:lnTo>
                  <a:cubicBezTo>
                    <a:pt x="1" y="108"/>
                    <a:pt x="1" y="108"/>
                    <a:pt x="1" y="123"/>
                  </a:cubicBezTo>
                  <a:lnTo>
                    <a:pt x="30" y="123"/>
                  </a:lnTo>
                  <a:lnTo>
                    <a:pt x="262" y="30"/>
                  </a:lnTo>
                  <a:cubicBezTo>
                    <a:pt x="262" y="30"/>
                    <a:pt x="280" y="15"/>
                    <a:pt x="262" y="15"/>
                  </a:cubicBezTo>
                  <a:cubicBezTo>
                    <a:pt x="262" y="0"/>
                    <a:pt x="262" y="0"/>
                    <a:pt x="247" y="0"/>
                  </a:cubicBezTo>
                  <a:close/>
                </a:path>
              </a:pathLst>
            </a:custGeom>
            <a:solidFill>
              <a:srgbClr val="AADC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5" name="Google Shape;875;p34"/>
            <p:cNvSpPr/>
            <p:nvPr/>
          </p:nvSpPr>
          <p:spPr>
            <a:xfrm>
              <a:off x="460025" y="4215675"/>
              <a:ext cx="4325" cy="2000"/>
            </a:xfrm>
            <a:custGeom>
              <a:rect b="b" l="l" r="r" t="t"/>
              <a:pathLst>
                <a:path extrusionOk="0" h="80" w="173">
                  <a:moveTo>
                    <a:pt x="142" y="1"/>
                  </a:moveTo>
                  <a:lnTo>
                    <a:pt x="15" y="64"/>
                  </a:lnTo>
                  <a:cubicBezTo>
                    <a:pt x="15" y="64"/>
                    <a:pt x="1" y="64"/>
                    <a:pt x="1" y="79"/>
                  </a:cubicBezTo>
                  <a:lnTo>
                    <a:pt x="34" y="79"/>
                  </a:lnTo>
                  <a:lnTo>
                    <a:pt x="157" y="31"/>
                  </a:lnTo>
                  <a:cubicBezTo>
                    <a:pt x="157" y="31"/>
                    <a:pt x="172" y="16"/>
                    <a:pt x="157" y="16"/>
                  </a:cubicBezTo>
                  <a:cubicBezTo>
                    <a:pt x="157" y="1"/>
                    <a:pt x="157" y="1"/>
                    <a:pt x="142" y="1"/>
                  </a:cubicBezTo>
                  <a:close/>
                </a:path>
              </a:pathLst>
            </a:custGeom>
            <a:solidFill>
              <a:srgbClr val="AADC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6" name="Google Shape;876;p34"/>
            <p:cNvSpPr/>
            <p:nvPr/>
          </p:nvSpPr>
          <p:spPr>
            <a:xfrm>
              <a:off x="464700" y="4348600"/>
              <a:ext cx="1225" cy="400"/>
            </a:xfrm>
            <a:custGeom>
              <a:rect b="b" l="l" r="r" t="t"/>
              <a:pathLst>
                <a:path extrusionOk="0" h="16" w="49">
                  <a:moveTo>
                    <a:pt x="0" y="1"/>
                  </a:moveTo>
                  <a:lnTo>
                    <a:pt x="49" y="16"/>
                  </a:lnTo>
                  <a:close/>
                </a:path>
              </a:pathLst>
            </a:custGeom>
            <a:solidFill>
              <a:srgbClr val="02ACD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7" name="Google Shape;877;p34"/>
            <p:cNvSpPr/>
            <p:nvPr/>
          </p:nvSpPr>
          <p:spPr>
            <a:xfrm>
              <a:off x="461975" y="4490100"/>
              <a:ext cx="40900" cy="24850"/>
            </a:xfrm>
            <a:custGeom>
              <a:rect b="b" l="l" r="r" t="t"/>
              <a:pathLst>
                <a:path extrusionOk="0" h="994" w="1636">
                  <a:moveTo>
                    <a:pt x="16" y="1"/>
                  </a:moveTo>
                  <a:lnTo>
                    <a:pt x="1" y="840"/>
                  </a:lnTo>
                  <a:cubicBezTo>
                    <a:pt x="1" y="915"/>
                    <a:pt x="64" y="978"/>
                    <a:pt x="143" y="978"/>
                  </a:cubicBezTo>
                  <a:lnTo>
                    <a:pt x="796" y="978"/>
                  </a:lnTo>
                  <a:lnTo>
                    <a:pt x="1616" y="993"/>
                  </a:lnTo>
                  <a:lnTo>
                    <a:pt x="1616" y="855"/>
                  </a:lnTo>
                  <a:cubicBezTo>
                    <a:pt x="1635" y="605"/>
                    <a:pt x="1430" y="404"/>
                    <a:pt x="1199" y="404"/>
                  </a:cubicBezTo>
                  <a:lnTo>
                    <a:pt x="796" y="404"/>
                  </a:lnTo>
                  <a:lnTo>
                    <a:pt x="811" y="16"/>
                  </a:lnTo>
                  <a:lnTo>
                    <a:pt x="16" y="1"/>
                  </a:lnTo>
                  <a:close/>
                </a:path>
              </a:pathLst>
            </a:custGeom>
            <a:solidFill>
              <a:srgbClr val="ED696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8" name="Google Shape;878;p34"/>
            <p:cNvSpPr/>
            <p:nvPr/>
          </p:nvSpPr>
          <p:spPr>
            <a:xfrm>
              <a:off x="461975" y="4511850"/>
              <a:ext cx="40425" cy="3475"/>
            </a:xfrm>
            <a:custGeom>
              <a:rect b="b" l="l" r="r" t="t"/>
              <a:pathLst>
                <a:path extrusionOk="0" h="139" w="1617">
                  <a:moveTo>
                    <a:pt x="1" y="0"/>
                  </a:moveTo>
                  <a:lnTo>
                    <a:pt x="1" y="138"/>
                  </a:lnTo>
                  <a:lnTo>
                    <a:pt x="1616" y="138"/>
                  </a:lnTo>
                  <a:lnTo>
                    <a:pt x="1616" y="0"/>
                  </a:lnTo>
                  <a:close/>
                </a:path>
              </a:pathLst>
            </a:custGeom>
            <a:solidFill>
              <a:srgbClr val="0E48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9" name="Google Shape;879;p34"/>
            <p:cNvSpPr/>
            <p:nvPr/>
          </p:nvSpPr>
          <p:spPr>
            <a:xfrm>
              <a:off x="406775" y="4491600"/>
              <a:ext cx="23325" cy="23350"/>
            </a:xfrm>
            <a:custGeom>
              <a:rect b="b" l="l" r="r" t="t"/>
              <a:pathLst>
                <a:path extrusionOk="0" h="934" w="933">
                  <a:moveTo>
                    <a:pt x="78" y="1"/>
                  </a:moveTo>
                  <a:lnTo>
                    <a:pt x="78" y="530"/>
                  </a:lnTo>
                  <a:cubicBezTo>
                    <a:pt x="34" y="594"/>
                    <a:pt x="0" y="687"/>
                    <a:pt x="0" y="780"/>
                  </a:cubicBezTo>
                  <a:lnTo>
                    <a:pt x="0" y="933"/>
                  </a:lnTo>
                  <a:lnTo>
                    <a:pt x="933" y="933"/>
                  </a:lnTo>
                  <a:lnTo>
                    <a:pt x="933" y="780"/>
                  </a:lnTo>
                  <a:cubicBezTo>
                    <a:pt x="933" y="687"/>
                    <a:pt x="918" y="609"/>
                    <a:pt x="873" y="530"/>
                  </a:cubicBezTo>
                  <a:lnTo>
                    <a:pt x="873" y="1"/>
                  </a:lnTo>
                  <a:close/>
                </a:path>
              </a:pathLst>
            </a:custGeom>
            <a:solidFill>
              <a:srgbClr val="ED696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0" name="Google Shape;880;p34"/>
            <p:cNvSpPr/>
            <p:nvPr/>
          </p:nvSpPr>
          <p:spPr>
            <a:xfrm>
              <a:off x="406775" y="4512225"/>
              <a:ext cx="23325" cy="3925"/>
            </a:xfrm>
            <a:custGeom>
              <a:rect b="b" l="l" r="r" t="t"/>
              <a:pathLst>
                <a:path extrusionOk="0" h="157" w="933">
                  <a:moveTo>
                    <a:pt x="49" y="0"/>
                  </a:moveTo>
                  <a:cubicBezTo>
                    <a:pt x="19" y="0"/>
                    <a:pt x="0" y="15"/>
                    <a:pt x="0" y="30"/>
                  </a:cubicBezTo>
                  <a:lnTo>
                    <a:pt x="0" y="108"/>
                  </a:lnTo>
                  <a:cubicBezTo>
                    <a:pt x="0" y="123"/>
                    <a:pt x="19" y="142"/>
                    <a:pt x="34" y="142"/>
                  </a:cubicBezTo>
                  <a:lnTo>
                    <a:pt x="903" y="157"/>
                  </a:lnTo>
                  <a:cubicBezTo>
                    <a:pt x="918" y="157"/>
                    <a:pt x="933" y="142"/>
                    <a:pt x="933" y="123"/>
                  </a:cubicBezTo>
                  <a:lnTo>
                    <a:pt x="933" y="49"/>
                  </a:lnTo>
                  <a:cubicBezTo>
                    <a:pt x="933" y="30"/>
                    <a:pt x="918" y="15"/>
                    <a:pt x="903" y="15"/>
                  </a:cubicBezTo>
                  <a:lnTo>
                    <a:pt x="49" y="0"/>
                  </a:lnTo>
                  <a:close/>
                </a:path>
              </a:pathLst>
            </a:custGeom>
            <a:solidFill>
              <a:srgbClr val="0E48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1" name="Google Shape;881;p34"/>
            <p:cNvSpPr/>
            <p:nvPr/>
          </p:nvSpPr>
          <p:spPr>
            <a:xfrm>
              <a:off x="406400" y="4346275"/>
              <a:ext cx="79675" cy="150025"/>
            </a:xfrm>
            <a:custGeom>
              <a:rect b="b" l="l" r="r" t="t"/>
              <a:pathLst>
                <a:path extrusionOk="0" h="6001" w="3187">
                  <a:moveTo>
                    <a:pt x="0" y="0"/>
                  </a:moveTo>
                  <a:lnTo>
                    <a:pt x="15" y="5922"/>
                  </a:lnTo>
                  <a:lnTo>
                    <a:pt x="996" y="5940"/>
                  </a:lnTo>
                  <a:lnTo>
                    <a:pt x="1414" y="1478"/>
                  </a:lnTo>
                  <a:lnTo>
                    <a:pt x="2086" y="6000"/>
                  </a:lnTo>
                  <a:lnTo>
                    <a:pt x="3187" y="6000"/>
                  </a:lnTo>
                  <a:lnTo>
                    <a:pt x="2690" y="0"/>
                  </a:lnTo>
                  <a:close/>
                </a:path>
              </a:pathLst>
            </a:custGeom>
            <a:solidFill>
              <a:srgbClr val="0E48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2" name="Google Shape;882;p34"/>
            <p:cNvSpPr/>
            <p:nvPr/>
          </p:nvSpPr>
          <p:spPr>
            <a:xfrm>
              <a:off x="511325" y="4187700"/>
              <a:ext cx="23350" cy="27250"/>
            </a:xfrm>
            <a:custGeom>
              <a:rect b="b" l="l" r="r" t="t"/>
              <a:pathLst>
                <a:path extrusionOk="0" h="1090" w="934">
                  <a:moveTo>
                    <a:pt x="516" y="0"/>
                  </a:moveTo>
                  <a:cubicBezTo>
                    <a:pt x="437" y="0"/>
                    <a:pt x="344" y="30"/>
                    <a:pt x="295" y="79"/>
                  </a:cubicBezTo>
                  <a:lnTo>
                    <a:pt x="157" y="250"/>
                  </a:lnTo>
                  <a:cubicBezTo>
                    <a:pt x="94" y="310"/>
                    <a:pt x="79" y="403"/>
                    <a:pt x="109" y="482"/>
                  </a:cubicBezTo>
                  <a:lnTo>
                    <a:pt x="34" y="653"/>
                  </a:lnTo>
                  <a:cubicBezTo>
                    <a:pt x="1" y="717"/>
                    <a:pt x="16" y="717"/>
                    <a:pt x="94" y="732"/>
                  </a:cubicBezTo>
                  <a:lnTo>
                    <a:pt x="609" y="1090"/>
                  </a:lnTo>
                  <a:cubicBezTo>
                    <a:pt x="575" y="978"/>
                    <a:pt x="874" y="638"/>
                    <a:pt x="889" y="545"/>
                  </a:cubicBezTo>
                  <a:cubicBezTo>
                    <a:pt x="904" y="512"/>
                    <a:pt x="904" y="482"/>
                    <a:pt x="904" y="467"/>
                  </a:cubicBezTo>
                  <a:cubicBezTo>
                    <a:pt x="933" y="295"/>
                    <a:pt x="855" y="123"/>
                    <a:pt x="717" y="30"/>
                  </a:cubicBezTo>
                  <a:cubicBezTo>
                    <a:pt x="702" y="30"/>
                    <a:pt x="687" y="15"/>
                    <a:pt x="669" y="15"/>
                  </a:cubicBezTo>
                  <a:lnTo>
                    <a:pt x="516" y="0"/>
                  </a:lnTo>
                  <a:close/>
                </a:path>
              </a:pathLst>
            </a:custGeom>
            <a:solidFill>
              <a:srgbClr val="F6AE9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3" name="Google Shape;883;p34"/>
            <p:cNvSpPr/>
            <p:nvPr/>
          </p:nvSpPr>
          <p:spPr>
            <a:xfrm>
              <a:off x="528875" y="4192350"/>
              <a:ext cx="3475" cy="3475"/>
            </a:xfrm>
            <a:custGeom>
              <a:rect b="b" l="l" r="r" t="t"/>
              <a:pathLst>
                <a:path extrusionOk="0" h="139" w="139">
                  <a:moveTo>
                    <a:pt x="138" y="1"/>
                  </a:moveTo>
                  <a:cubicBezTo>
                    <a:pt x="138" y="1"/>
                    <a:pt x="30" y="31"/>
                    <a:pt x="0" y="139"/>
                  </a:cubicBezTo>
                  <a:lnTo>
                    <a:pt x="138" y="1"/>
                  </a:lnTo>
                  <a:close/>
                </a:path>
              </a:pathLst>
            </a:custGeom>
            <a:solidFill>
              <a:srgbClr val="F6AE9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4" name="Google Shape;884;p34"/>
            <p:cNvSpPr/>
            <p:nvPr/>
          </p:nvSpPr>
          <p:spPr>
            <a:xfrm>
              <a:off x="528500" y="4191975"/>
              <a:ext cx="4225" cy="4325"/>
            </a:xfrm>
            <a:custGeom>
              <a:rect b="b" l="l" r="r" t="t"/>
              <a:pathLst>
                <a:path extrusionOk="0" h="173" w="169">
                  <a:moveTo>
                    <a:pt x="153" y="1"/>
                  </a:moveTo>
                  <a:cubicBezTo>
                    <a:pt x="138" y="1"/>
                    <a:pt x="30" y="46"/>
                    <a:pt x="0" y="154"/>
                  </a:cubicBezTo>
                  <a:cubicBezTo>
                    <a:pt x="0" y="173"/>
                    <a:pt x="15" y="173"/>
                    <a:pt x="15" y="173"/>
                  </a:cubicBezTo>
                  <a:lnTo>
                    <a:pt x="30" y="173"/>
                  </a:lnTo>
                  <a:cubicBezTo>
                    <a:pt x="60" y="61"/>
                    <a:pt x="153" y="31"/>
                    <a:pt x="153" y="31"/>
                  </a:cubicBezTo>
                  <a:cubicBezTo>
                    <a:pt x="168" y="31"/>
                    <a:pt x="168" y="16"/>
                    <a:pt x="168" y="16"/>
                  </a:cubicBezTo>
                  <a:cubicBezTo>
                    <a:pt x="168" y="1"/>
                    <a:pt x="153" y="1"/>
                    <a:pt x="153" y="1"/>
                  </a:cubicBezTo>
                  <a:close/>
                </a:path>
              </a:pathLst>
            </a:custGeom>
            <a:solidFill>
              <a:srgbClr val="EE746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5" name="Google Shape;885;p34"/>
            <p:cNvSpPr/>
            <p:nvPr/>
          </p:nvSpPr>
          <p:spPr>
            <a:xfrm>
              <a:off x="524575" y="4188075"/>
              <a:ext cx="3475" cy="3575"/>
            </a:xfrm>
            <a:custGeom>
              <a:rect b="b" l="l" r="r" t="t"/>
              <a:pathLst>
                <a:path extrusionOk="0" h="143" w="139">
                  <a:moveTo>
                    <a:pt x="139" y="0"/>
                  </a:moveTo>
                  <a:cubicBezTo>
                    <a:pt x="139" y="0"/>
                    <a:pt x="30" y="30"/>
                    <a:pt x="1" y="142"/>
                  </a:cubicBezTo>
                  <a:lnTo>
                    <a:pt x="139" y="0"/>
                  </a:lnTo>
                  <a:close/>
                </a:path>
              </a:pathLst>
            </a:custGeom>
            <a:solidFill>
              <a:srgbClr val="F6AE9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6" name="Google Shape;886;p34"/>
            <p:cNvSpPr/>
            <p:nvPr/>
          </p:nvSpPr>
          <p:spPr>
            <a:xfrm>
              <a:off x="524200" y="4187700"/>
              <a:ext cx="4325" cy="4300"/>
            </a:xfrm>
            <a:custGeom>
              <a:rect b="b" l="l" r="r" t="t"/>
              <a:pathLst>
                <a:path extrusionOk="0" h="172" w="173">
                  <a:moveTo>
                    <a:pt x="154" y="0"/>
                  </a:moveTo>
                  <a:cubicBezTo>
                    <a:pt x="139" y="0"/>
                    <a:pt x="30" y="30"/>
                    <a:pt x="1" y="157"/>
                  </a:cubicBezTo>
                  <a:cubicBezTo>
                    <a:pt x="1" y="157"/>
                    <a:pt x="1" y="172"/>
                    <a:pt x="16" y="172"/>
                  </a:cubicBezTo>
                  <a:cubicBezTo>
                    <a:pt x="30" y="172"/>
                    <a:pt x="30" y="172"/>
                    <a:pt x="30" y="157"/>
                  </a:cubicBezTo>
                  <a:cubicBezTo>
                    <a:pt x="60" y="64"/>
                    <a:pt x="154" y="30"/>
                    <a:pt x="154" y="30"/>
                  </a:cubicBezTo>
                  <a:cubicBezTo>
                    <a:pt x="172" y="15"/>
                    <a:pt x="172" y="15"/>
                    <a:pt x="172" y="0"/>
                  </a:cubicBezTo>
                  <a:close/>
                </a:path>
              </a:pathLst>
            </a:custGeom>
            <a:solidFill>
              <a:srgbClr val="EE746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7" name="Google Shape;887;p34"/>
            <p:cNvSpPr/>
            <p:nvPr/>
          </p:nvSpPr>
          <p:spPr>
            <a:xfrm>
              <a:off x="359750" y="4203275"/>
              <a:ext cx="167550" cy="145350"/>
            </a:xfrm>
            <a:custGeom>
              <a:rect b="b" l="l" r="r" t="t"/>
              <a:pathLst>
                <a:path extrusionOk="0" h="5814" w="6702">
                  <a:moveTo>
                    <a:pt x="6112" y="0"/>
                  </a:moveTo>
                  <a:lnTo>
                    <a:pt x="5661" y="933"/>
                  </a:lnTo>
                  <a:lnTo>
                    <a:pt x="4232" y="1444"/>
                  </a:lnTo>
                  <a:cubicBezTo>
                    <a:pt x="4213" y="1429"/>
                    <a:pt x="4183" y="1429"/>
                    <a:pt x="4168" y="1415"/>
                  </a:cubicBezTo>
                  <a:cubicBezTo>
                    <a:pt x="4059" y="1378"/>
                    <a:pt x="3939" y="1368"/>
                    <a:pt x="3819" y="1368"/>
                  </a:cubicBezTo>
                  <a:cubicBezTo>
                    <a:pt x="3683" y="1368"/>
                    <a:pt x="3545" y="1381"/>
                    <a:pt x="3422" y="1381"/>
                  </a:cubicBezTo>
                  <a:cubicBezTo>
                    <a:pt x="3142" y="1400"/>
                    <a:pt x="2847" y="1366"/>
                    <a:pt x="2568" y="1429"/>
                  </a:cubicBezTo>
                  <a:cubicBezTo>
                    <a:pt x="2396" y="1474"/>
                    <a:pt x="2209" y="1568"/>
                    <a:pt x="2086" y="1724"/>
                  </a:cubicBezTo>
                  <a:lnTo>
                    <a:pt x="2086" y="1709"/>
                  </a:lnTo>
                  <a:lnTo>
                    <a:pt x="780" y="3030"/>
                  </a:lnTo>
                  <a:lnTo>
                    <a:pt x="202" y="3638"/>
                  </a:lnTo>
                  <a:cubicBezTo>
                    <a:pt x="0" y="3870"/>
                    <a:pt x="49" y="4228"/>
                    <a:pt x="295" y="4444"/>
                  </a:cubicBezTo>
                  <a:cubicBezTo>
                    <a:pt x="399" y="4532"/>
                    <a:pt x="523" y="4575"/>
                    <a:pt x="642" y="4575"/>
                  </a:cubicBezTo>
                  <a:cubicBezTo>
                    <a:pt x="777" y="4575"/>
                    <a:pt x="906" y="4521"/>
                    <a:pt x="997" y="4414"/>
                  </a:cubicBezTo>
                  <a:lnTo>
                    <a:pt x="1620" y="3683"/>
                  </a:lnTo>
                  <a:lnTo>
                    <a:pt x="1620" y="3698"/>
                  </a:lnTo>
                  <a:lnTo>
                    <a:pt x="1851" y="3452"/>
                  </a:lnTo>
                  <a:lnTo>
                    <a:pt x="1851" y="3605"/>
                  </a:lnTo>
                  <a:cubicBezTo>
                    <a:pt x="1851" y="4164"/>
                    <a:pt x="1836" y="4739"/>
                    <a:pt x="1851" y="5317"/>
                  </a:cubicBezTo>
                  <a:lnTo>
                    <a:pt x="1851" y="5814"/>
                  </a:lnTo>
                  <a:lnTo>
                    <a:pt x="4526" y="5784"/>
                  </a:lnTo>
                  <a:lnTo>
                    <a:pt x="4571" y="5784"/>
                  </a:lnTo>
                  <a:cubicBezTo>
                    <a:pt x="4571" y="4866"/>
                    <a:pt x="4556" y="3933"/>
                    <a:pt x="4556" y="3015"/>
                  </a:cubicBezTo>
                  <a:lnTo>
                    <a:pt x="6064" y="1959"/>
                  </a:lnTo>
                  <a:cubicBezTo>
                    <a:pt x="6157" y="1896"/>
                    <a:pt x="6220" y="1803"/>
                    <a:pt x="6250" y="1694"/>
                  </a:cubicBezTo>
                  <a:lnTo>
                    <a:pt x="6702" y="325"/>
                  </a:lnTo>
                  <a:lnTo>
                    <a:pt x="6112" y="0"/>
                  </a:lnTo>
                  <a:close/>
                </a:path>
              </a:pathLst>
            </a:custGeom>
            <a:solidFill>
              <a:srgbClr val="EDED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8" name="Google Shape;888;p34"/>
            <p:cNvSpPr/>
            <p:nvPr/>
          </p:nvSpPr>
          <p:spPr>
            <a:xfrm>
              <a:off x="406025" y="4272775"/>
              <a:ext cx="775" cy="36950"/>
            </a:xfrm>
            <a:custGeom>
              <a:rect b="b" l="l" r="r" t="t"/>
              <a:pathLst>
                <a:path extrusionOk="0" h="1478" w="31">
                  <a:moveTo>
                    <a:pt x="15" y="0"/>
                  </a:moveTo>
                  <a:cubicBezTo>
                    <a:pt x="0" y="0"/>
                    <a:pt x="0" y="19"/>
                    <a:pt x="0" y="19"/>
                  </a:cubicBezTo>
                  <a:lnTo>
                    <a:pt x="0" y="1463"/>
                  </a:lnTo>
                  <a:cubicBezTo>
                    <a:pt x="0" y="1478"/>
                    <a:pt x="0" y="1478"/>
                    <a:pt x="15" y="1478"/>
                  </a:cubicBezTo>
                  <a:cubicBezTo>
                    <a:pt x="30" y="1478"/>
                    <a:pt x="30" y="1478"/>
                    <a:pt x="30" y="1463"/>
                  </a:cubicBezTo>
                  <a:lnTo>
                    <a:pt x="30" y="19"/>
                  </a:lnTo>
                  <a:cubicBezTo>
                    <a:pt x="30" y="19"/>
                    <a:pt x="30" y="0"/>
                    <a:pt x="15" y="0"/>
                  </a:cubicBezTo>
                  <a:close/>
                </a:path>
              </a:pathLst>
            </a:custGeom>
            <a:solidFill>
              <a:srgbClr val="AADC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9" name="Google Shape;889;p34"/>
            <p:cNvSpPr/>
            <p:nvPr/>
          </p:nvSpPr>
          <p:spPr>
            <a:xfrm>
              <a:off x="473275" y="4256900"/>
              <a:ext cx="775" cy="38100"/>
            </a:xfrm>
            <a:custGeom>
              <a:rect b="b" l="l" r="r" t="t"/>
              <a:pathLst>
                <a:path extrusionOk="0" h="1524" w="31">
                  <a:moveTo>
                    <a:pt x="15" y="1"/>
                  </a:moveTo>
                  <a:cubicBezTo>
                    <a:pt x="0" y="1"/>
                    <a:pt x="0" y="16"/>
                    <a:pt x="0" y="16"/>
                  </a:cubicBezTo>
                  <a:lnTo>
                    <a:pt x="0" y="1508"/>
                  </a:lnTo>
                  <a:cubicBezTo>
                    <a:pt x="0" y="1508"/>
                    <a:pt x="0" y="1523"/>
                    <a:pt x="15" y="1523"/>
                  </a:cubicBezTo>
                  <a:lnTo>
                    <a:pt x="30" y="1508"/>
                  </a:lnTo>
                  <a:lnTo>
                    <a:pt x="30" y="16"/>
                  </a:lnTo>
                  <a:lnTo>
                    <a:pt x="15" y="1"/>
                  </a:lnTo>
                  <a:close/>
                </a:path>
              </a:pathLst>
            </a:custGeom>
            <a:solidFill>
              <a:srgbClr val="AADC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0" name="Google Shape;890;p34"/>
            <p:cNvSpPr/>
            <p:nvPr/>
          </p:nvSpPr>
          <p:spPr>
            <a:xfrm>
              <a:off x="430550" y="4232750"/>
              <a:ext cx="27550" cy="10200"/>
            </a:xfrm>
            <a:custGeom>
              <a:rect b="b" l="l" r="r" t="t"/>
              <a:pathLst>
                <a:path extrusionOk="0" h="408" w="1102">
                  <a:moveTo>
                    <a:pt x="75" y="1"/>
                  </a:moveTo>
                  <a:cubicBezTo>
                    <a:pt x="30" y="1"/>
                    <a:pt x="0" y="49"/>
                    <a:pt x="0" y="79"/>
                  </a:cubicBezTo>
                  <a:lnTo>
                    <a:pt x="0" y="329"/>
                  </a:lnTo>
                  <a:cubicBezTo>
                    <a:pt x="0" y="359"/>
                    <a:pt x="30" y="407"/>
                    <a:pt x="75" y="407"/>
                  </a:cubicBezTo>
                  <a:lnTo>
                    <a:pt x="1027" y="407"/>
                  </a:lnTo>
                  <a:cubicBezTo>
                    <a:pt x="1071" y="407"/>
                    <a:pt x="1101" y="359"/>
                    <a:pt x="1101" y="329"/>
                  </a:cubicBezTo>
                  <a:lnTo>
                    <a:pt x="1101" y="79"/>
                  </a:lnTo>
                  <a:cubicBezTo>
                    <a:pt x="1101" y="49"/>
                    <a:pt x="1071" y="1"/>
                    <a:pt x="1027" y="1"/>
                  </a:cubicBezTo>
                  <a:close/>
                </a:path>
              </a:pathLst>
            </a:custGeom>
            <a:solidFill>
              <a:srgbClr val="AADC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1" name="Google Shape;891;p34"/>
            <p:cNvSpPr/>
            <p:nvPr/>
          </p:nvSpPr>
          <p:spPr>
            <a:xfrm>
              <a:off x="497700" y="4223425"/>
              <a:ext cx="5175" cy="10550"/>
            </a:xfrm>
            <a:custGeom>
              <a:rect b="b" l="l" r="r" t="t"/>
              <a:pathLst>
                <a:path extrusionOk="0" h="422" w="207">
                  <a:moveTo>
                    <a:pt x="187" y="0"/>
                  </a:moveTo>
                  <a:cubicBezTo>
                    <a:pt x="187" y="0"/>
                    <a:pt x="173" y="0"/>
                    <a:pt x="173" y="15"/>
                  </a:cubicBezTo>
                  <a:lnTo>
                    <a:pt x="1" y="407"/>
                  </a:lnTo>
                  <a:cubicBezTo>
                    <a:pt x="1" y="422"/>
                    <a:pt x="1" y="422"/>
                    <a:pt x="20" y="422"/>
                  </a:cubicBezTo>
                  <a:lnTo>
                    <a:pt x="35" y="422"/>
                  </a:lnTo>
                  <a:lnTo>
                    <a:pt x="206" y="15"/>
                  </a:lnTo>
                  <a:cubicBezTo>
                    <a:pt x="206" y="15"/>
                    <a:pt x="206" y="0"/>
                    <a:pt x="187" y="0"/>
                  </a:cubicBezTo>
                  <a:close/>
                </a:path>
              </a:pathLst>
            </a:custGeom>
            <a:solidFill>
              <a:srgbClr val="AADC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2" name="Google Shape;892;p34"/>
            <p:cNvSpPr/>
            <p:nvPr/>
          </p:nvSpPr>
          <p:spPr>
            <a:xfrm>
              <a:off x="491550" y="4226600"/>
              <a:ext cx="10100" cy="3850"/>
            </a:xfrm>
            <a:custGeom>
              <a:rect b="b" l="l" r="r" t="t"/>
              <a:pathLst>
                <a:path extrusionOk="0" h="154" w="404">
                  <a:moveTo>
                    <a:pt x="374" y="0"/>
                  </a:moveTo>
                  <a:lnTo>
                    <a:pt x="1" y="123"/>
                  </a:lnTo>
                  <a:lnTo>
                    <a:pt x="1" y="138"/>
                  </a:lnTo>
                  <a:cubicBezTo>
                    <a:pt x="1" y="138"/>
                    <a:pt x="1" y="153"/>
                    <a:pt x="16" y="153"/>
                  </a:cubicBezTo>
                  <a:lnTo>
                    <a:pt x="389" y="30"/>
                  </a:lnTo>
                  <a:cubicBezTo>
                    <a:pt x="389" y="30"/>
                    <a:pt x="404" y="30"/>
                    <a:pt x="389" y="15"/>
                  </a:cubicBezTo>
                  <a:cubicBezTo>
                    <a:pt x="389" y="15"/>
                    <a:pt x="389" y="0"/>
                    <a:pt x="374" y="0"/>
                  </a:cubicBezTo>
                  <a:close/>
                </a:path>
              </a:pathLst>
            </a:custGeom>
            <a:solidFill>
              <a:srgbClr val="AADC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93" name="Google Shape;893;p34"/>
          <p:cNvSpPr/>
          <p:nvPr/>
        </p:nvSpPr>
        <p:spPr>
          <a:xfrm flipH="1">
            <a:off x="13983734" y="5629962"/>
            <a:ext cx="470400" cy="792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4" name="Google Shape;894;p34"/>
          <p:cNvSpPr/>
          <p:nvPr/>
        </p:nvSpPr>
        <p:spPr>
          <a:xfrm>
            <a:off x="155600" y="6168125"/>
            <a:ext cx="7226400" cy="2586000"/>
          </a:xfrm>
          <a:prstGeom prst="snip1Rect">
            <a:avLst>
              <a:gd fmla="val 16667" name="adj"/>
            </a:avLst>
          </a:prstGeom>
          <a:noFill/>
          <a:ln cap="flat" cmpd="sng" w="28575">
            <a:solidFill>
              <a:schemeClr val="accent3"/>
            </a:solidFill>
            <a:prstDash val="lgDashDot"/>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sz="1200">
              <a:solidFill>
                <a:schemeClr val="dk1"/>
              </a:solidFill>
              <a:latin typeface="Mada"/>
              <a:ea typeface="Mada"/>
              <a:cs typeface="Mada"/>
              <a:sym typeface="Mada"/>
            </a:endParaRPr>
          </a:p>
        </p:txBody>
      </p:sp>
      <p:sp>
        <p:nvSpPr>
          <p:cNvPr id="895" name="Google Shape;895;p34"/>
          <p:cNvSpPr txBox="1"/>
          <p:nvPr/>
        </p:nvSpPr>
        <p:spPr>
          <a:xfrm>
            <a:off x="168463" y="6244318"/>
            <a:ext cx="71325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ar" sz="1600" u="sng">
                <a:solidFill>
                  <a:srgbClr val="6AA84F"/>
                </a:solidFill>
                <a:latin typeface="Mada"/>
                <a:ea typeface="Mada"/>
                <a:cs typeface="Mada"/>
                <a:sym typeface="Mada"/>
              </a:rPr>
              <a:t>Dr n</a:t>
            </a:r>
            <a:r>
              <a:rPr b="1" lang="ar" sz="1600" u="sng">
                <a:solidFill>
                  <a:srgbClr val="6AA84F"/>
                </a:solidFill>
                <a:latin typeface="Mada"/>
                <a:ea typeface="Mada"/>
                <a:cs typeface="Mada"/>
                <a:sym typeface="Mada"/>
              </a:rPr>
              <a:t>otes:</a:t>
            </a:r>
            <a:endParaRPr sz="1600">
              <a:solidFill>
                <a:schemeClr val="dk1"/>
              </a:solidFill>
              <a:latin typeface="Mada"/>
              <a:ea typeface="Mada"/>
              <a:cs typeface="Mada"/>
              <a:sym typeface="Mada"/>
            </a:endParaRPr>
          </a:p>
        </p:txBody>
      </p:sp>
      <p:sp>
        <p:nvSpPr>
          <p:cNvPr id="896" name="Google Shape;896;p34"/>
          <p:cNvSpPr txBox="1"/>
          <p:nvPr/>
        </p:nvSpPr>
        <p:spPr>
          <a:xfrm>
            <a:off x="186300" y="6577325"/>
            <a:ext cx="3698700" cy="20718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b="1" lang="ar">
                <a:solidFill>
                  <a:srgbClr val="CC0000"/>
                </a:solidFill>
                <a:latin typeface="Mada"/>
                <a:ea typeface="Mada"/>
                <a:cs typeface="Mada"/>
                <a:sym typeface="Mada"/>
              </a:rPr>
              <a:t>It has different stages of infection:</a:t>
            </a:r>
            <a:endParaRPr b="1">
              <a:solidFill>
                <a:srgbClr val="CC0000"/>
              </a:solidFill>
              <a:latin typeface="Mada"/>
              <a:ea typeface="Mada"/>
              <a:cs typeface="Mada"/>
              <a:sym typeface="Mada"/>
            </a:endParaRPr>
          </a:p>
          <a:p>
            <a:pPr indent="-234600" lvl="0" marL="388800" rtl="0" algn="just">
              <a:lnSpc>
                <a:spcPct val="115000"/>
              </a:lnSpc>
              <a:spcBef>
                <a:spcPts val="0"/>
              </a:spcBef>
              <a:spcAft>
                <a:spcPts val="0"/>
              </a:spcAft>
              <a:buClr>
                <a:schemeClr val="dk1"/>
              </a:buClr>
              <a:buSzPts val="1200"/>
              <a:buFont typeface="Mada"/>
              <a:buAutoNum type="arabicPeriod"/>
            </a:pPr>
            <a:r>
              <a:rPr b="1" lang="ar" sz="1200">
                <a:solidFill>
                  <a:schemeClr val="dk1"/>
                </a:solidFill>
                <a:latin typeface="Mada"/>
                <a:ea typeface="Mada"/>
                <a:cs typeface="Mada"/>
                <a:sym typeface="Mada"/>
              </a:rPr>
              <a:t>Viral response phase</a:t>
            </a:r>
            <a:r>
              <a:rPr lang="ar" sz="1200">
                <a:solidFill>
                  <a:schemeClr val="dk1"/>
                </a:solidFill>
                <a:latin typeface="Mada"/>
                <a:ea typeface="Mada"/>
                <a:cs typeface="Mada"/>
                <a:sym typeface="Mada"/>
              </a:rPr>
              <a:t>, high viral replication.</a:t>
            </a:r>
            <a:endParaRPr sz="1200">
              <a:solidFill>
                <a:schemeClr val="dk1"/>
              </a:solidFill>
              <a:latin typeface="Mada"/>
              <a:ea typeface="Mada"/>
              <a:cs typeface="Mada"/>
              <a:sym typeface="Mada"/>
            </a:endParaRPr>
          </a:p>
          <a:p>
            <a:pPr indent="-234600" lvl="0" marL="388800" rtl="0" algn="just">
              <a:lnSpc>
                <a:spcPct val="115000"/>
              </a:lnSpc>
              <a:spcBef>
                <a:spcPts val="0"/>
              </a:spcBef>
              <a:spcAft>
                <a:spcPts val="0"/>
              </a:spcAft>
              <a:buClr>
                <a:schemeClr val="dk1"/>
              </a:buClr>
              <a:buSzPts val="1200"/>
              <a:buFont typeface="Mada"/>
              <a:buAutoNum type="arabicPeriod"/>
            </a:pPr>
            <a:r>
              <a:rPr b="1" lang="ar" sz="1200">
                <a:solidFill>
                  <a:schemeClr val="dk1"/>
                </a:solidFill>
                <a:latin typeface="Mada"/>
                <a:ea typeface="Mada"/>
                <a:cs typeface="Mada"/>
                <a:sym typeface="Mada"/>
              </a:rPr>
              <a:t>Pulmonary phase</a:t>
            </a:r>
            <a:r>
              <a:rPr lang="ar" sz="1200">
                <a:solidFill>
                  <a:schemeClr val="dk1"/>
                </a:solidFill>
                <a:latin typeface="Mada"/>
                <a:ea typeface="Mada"/>
                <a:cs typeface="Mada"/>
                <a:sym typeface="Mada"/>
              </a:rPr>
              <a:t> where there will be a decrease in viral replication and an increase in the host’s immune reaction.</a:t>
            </a:r>
            <a:endParaRPr sz="1200">
              <a:solidFill>
                <a:schemeClr val="dk1"/>
              </a:solidFill>
              <a:latin typeface="Mada"/>
              <a:ea typeface="Mada"/>
              <a:cs typeface="Mada"/>
              <a:sym typeface="Mada"/>
            </a:endParaRPr>
          </a:p>
          <a:p>
            <a:pPr indent="-234600" lvl="0" marL="388800" rtl="0" algn="just">
              <a:lnSpc>
                <a:spcPct val="115000"/>
              </a:lnSpc>
              <a:spcBef>
                <a:spcPts val="0"/>
              </a:spcBef>
              <a:spcAft>
                <a:spcPts val="0"/>
              </a:spcAft>
              <a:buClr>
                <a:schemeClr val="dk1"/>
              </a:buClr>
              <a:buSzPts val="1200"/>
              <a:buFont typeface="Mada"/>
              <a:buAutoNum type="arabicPeriod"/>
            </a:pPr>
            <a:r>
              <a:rPr b="1" lang="ar" sz="1200">
                <a:solidFill>
                  <a:schemeClr val="dk1"/>
                </a:solidFill>
                <a:latin typeface="Mada"/>
                <a:ea typeface="Mada"/>
                <a:cs typeface="Mada"/>
                <a:sym typeface="Mada"/>
              </a:rPr>
              <a:t>Hyperinflammation phase</a:t>
            </a:r>
            <a:r>
              <a:rPr lang="ar" sz="1200">
                <a:solidFill>
                  <a:schemeClr val="dk1"/>
                </a:solidFill>
                <a:latin typeface="Mada"/>
                <a:ea typeface="Mada"/>
                <a:cs typeface="Mada"/>
                <a:sym typeface="Mada"/>
              </a:rPr>
              <a:t> where the immune </a:t>
            </a:r>
            <a:endParaRPr sz="1200">
              <a:solidFill>
                <a:schemeClr val="dk1"/>
              </a:solidFill>
              <a:latin typeface="Mada"/>
              <a:ea typeface="Mada"/>
              <a:cs typeface="Mada"/>
              <a:sym typeface="Mada"/>
            </a:endParaRPr>
          </a:p>
          <a:p>
            <a:pPr indent="0" lvl="0" marL="457200" rtl="0" algn="just">
              <a:lnSpc>
                <a:spcPct val="115000"/>
              </a:lnSpc>
              <a:spcBef>
                <a:spcPts val="0"/>
              </a:spcBef>
              <a:spcAft>
                <a:spcPts val="0"/>
              </a:spcAft>
              <a:buNone/>
            </a:pPr>
            <a:r>
              <a:rPr lang="ar" sz="1200">
                <a:solidFill>
                  <a:schemeClr val="dk1"/>
                </a:solidFill>
                <a:latin typeface="Mada"/>
                <a:ea typeface="Mada"/>
                <a:cs typeface="Mada"/>
                <a:sym typeface="Mada"/>
              </a:rPr>
              <a:t>reaction is high and is associated with ARDS,</a:t>
            </a:r>
            <a:endParaRPr sz="1200">
              <a:solidFill>
                <a:schemeClr val="dk1"/>
              </a:solidFill>
              <a:latin typeface="Mada"/>
              <a:ea typeface="Mada"/>
              <a:cs typeface="Mada"/>
              <a:sym typeface="Mada"/>
            </a:endParaRPr>
          </a:p>
          <a:p>
            <a:pPr indent="0" lvl="0" marL="457200" rtl="0" algn="just">
              <a:lnSpc>
                <a:spcPct val="115000"/>
              </a:lnSpc>
              <a:spcBef>
                <a:spcPts val="0"/>
              </a:spcBef>
              <a:spcAft>
                <a:spcPts val="0"/>
              </a:spcAft>
              <a:buNone/>
            </a:pPr>
            <a:r>
              <a:rPr lang="ar" sz="1200">
                <a:solidFill>
                  <a:schemeClr val="dk1"/>
                </a:solidFill>
                <a:latin typeface="Mada"/>
                <a:ea typeface="Mada"/>
                <a:cs typeface="Mada"/>
                <a:sym typeface="Mada"/>
              </a:rPr>
              <a:t>shock and complications from the chemokine storm. </a:t>
            </a:r>
            <a:endParaRPr sz="1200">
              <a:solidFill>
                <a:schemeClr val="dk1"/>
              </a:solidFill>
              <a:latin typeface="Mada"/>
              <a:ea typeface="Mada"/>
              <a:cs typeface="Mada"/>
              <a:sym typeface="Mada"/>
            </a:endParaRPr>
          </a:p>
        </p:txBody>
      </p:sp>
      <p:pic>
        <p:nvPicPr>
          <p:cNvPr id="897" name="Google Shape;897;p34"/>
          <p:cNvPicPr preferRelativeResize="0"/>
          <p:nvPr/>
        </p:nvPicPr>
        <p:blipFill rotWithShape="1">
          <a:blip r:embed="rId3">
            <a:alphaModFix/>
          </a:blip>
          <a:srcRect b="0" l="0" r="5338" t="0"/>
          <a:stretch/>
        </p:blipFill>
        <p:spPr>
          <a:xfrm>
            <a:off x="3885075" y="6640400"/>
            <a:ext cx="3428273" cy="1944449"/>
          </a:xfrm>
          <a:prstGeom prst="rect">
            <a:avLst/>
          </a:prstGeom>
          <a:noFill/>
          <a:ln>
            <a:noFill/>
          </a:ln>
        </p:spPr>
      </p:pic>
      <p:cxnSp>
        <p:nvCxnSpPr>
          <p:cNvPr id="898" name="Google Shape;898;p34"/>
          <p:cNvCxnSpPr/>
          <p:nvPr/>
        </p:nvCxnSpPr>
        <p:spPr>
          <a:xfrm rot="10800000">
            <a:off x="-26400" y="9698375"/>
            <a:ext cx="7612800" cy="0"/>
          </a:xfrm>
          <a:prstGeom prst="straightConnector1">
            <a:avLst/>
          </a:prstGeom>
          <a:noFill/>
          <a:ln cap="flat" cmpd="sng" w="28575">
            <a:solidFill>
              <a:schemeClr val="accent3"/>
            </a:solidFill>
            <a:prstDash val="dot"/>
            <a:round/>
            <a:headEnd len="med" w="med" type="none"/>
            <a:tailEnd len="med" w="med" type="none"/>
          </a:ln>
        </p:spPr>
      </p:cxn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2" name="Shape 902"/>
        <p:cNvGrpSpPr/>
        <p:nvPr/>
      </p:nvGrpSpPr>
      <p:grpSpPr>
        <a:xfrm>
          <a:off x="0" y="0"/>
          <a:ext cx="0" cy="0"/>
          <a:chOff x="0" y="0"/>
          <a:chExt cx="0" cy="0"/>
        </a:xfrm>
      </p:grpSpPr>
      <p:sp>
        <p:nvSpPr>
          <p:cNvPr id="903" name="Google Shape;903;p35"/>
          <p:cNvSpPr txBox="1"/>
          <p:nvPr>
            <p:ph idx="2" type="sldNum"/>
          </p:nvPr>
        </p:nvSpPr>
        <p:spPr>
          <a:xfrm>
            <a:off x="7106400" y="2"/>
            <a:ext cx="453600" cy="562200"/>
          </a:xfrm>
          <a:prstGeom prst="rect">
            <a:avLst/>
          </a:prstGeom>
        </p:spPr>
        <p:txBody>
          <a:bodyPr anchorCtr="0" anchor="ctr" bIns="111700" lIns="111700" spcFirstLastPara="1" rIns="111700" wrap="square" tIns="111700">
            <a:noAutofit/>
          </a:bodyPr>
          <a:lstStyle/>
          <a:p>
            <a:pPr indent="0" lvl="0" marL="0" rtl="0" algn="r">
              <a:spcBef>
                <a:spcPts val="0"/>
              </a:spcBef>
              <a:spcAft>
                <a:spcPts val="0"/>
              </a:spcAft>
              <a:buNone/>
            </a:pPr>
            <a:fld id="{00000000-1234-1234-1234-123412341234}" type="slidenum">
              <a:rPr lang="ar"/>
              <a:t>‹#›</a:t>
            </a:fld>
            <a:endParaRPr/>
          </a:p>
        </p:txBody>
      </p:sp>
      <p:cxnSp>
        <p:nvCxnSpPr>
          <p:cNvPr id="904" name="Google Shape;904;p35"/>
          <p:cNvCxnSpPr/>
          <p:nvPr/>
        </p:nvCxnSpPr>
        <p:spPr>
          <a:xfrm flipH="1" rot="10800000">
            <a:off x="1355300" y="588250"/>
            <a:ext cx="4827000" cy="12000"/>
          </a:xfrm>
          <a:prstGeom prst="straightConnector1">
            <a:avLst/>
          </a:prstGeom>
          <a:noFill/>
          <a:ln cap="flat" cmpd="sng" w="38100">
            <a:solidFill>
              <a:schemeClr val="accent1"/>
            </a:solidFill>
            <a:prstDash val="solid"/>
            <a:round/>
            <a:headEnd len="med" w="med" type="diamond"/>
            <a:tailEnd len="med" w="med" type="diamond"/>
          </a:ln>
        </p:spPr>
      </p:cxnSp>
      <p:sp>
        <p:nvSpPr>
          <p:cNvPr id="905" name="Google Shape;905;p35"/>
          <p:cNvSpPr txBox="1"/>
          <p:nvPr/>
        </p:nvSpPr>
        <p:spPr>
          <a:xfrm>
            <a:off x="1355300" y="0"/>
            <a:ext cx="5085300" cy="412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sz="2600">
                <a:latin typeface="Mada"/>
                <a:ea typeface="Mada"/>
                <a:cs typeface="Mada"/>
                <a:sym typeface="Mada"/>
              </a:rPr>
              <a:t>COVID-19</a:t>
            </a:r>
            <a:endParaRPr b="1" sz="2600">
              <a:latin typeface="Mada"/>
              <a:ea typeface="Mada"/>
              <a:cs typeface="Mada"/>
              <a:sym typeface="Mada"/>
            </a:endParaRPr>
          </a:p>
        </p:txBody>
      </p:sp>
      <p:sp>
        <p:nvSpPr>
          <p:cNvPr id="906" name="Google Shape;906;p35"/>
          <p:cNvSpPr txBox="1"/>
          <p:nvPr/>
        </p:nvSpPr>
        <p:spPr>
          <a:xfrm>
            <a:off x="-6492475" y="2045200"/>
            <a:ext cx="5626800" cy="54462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800"/>
              </a:spcBef>
              <a:spcAft>
                <a:spcPts val="0"/>
              </a:spcAft>
              <a:buNone/>
            </a:pPr>
            <a:r>
              <a:rPr b="1" lang="ar" sz="1150">
                <a:solidFill>
                  <a:srgbClr val="0B5394"/>
                </a:solidFill>
                <a:latin typeface="Mada"/>
                <a:ea typeface="Mada"/>
                <a:cs typeface="Mada"/>
                <a:sym typeface="Mada"/>
              </a:rPr>
              <a:t>Transmission</a:t>
            </a:r>
            <a:r>
              <a:rPr lang="ar" sz="1150">
                <a:solidFill>
                  <a:srgbClr val="0B5394"/>
                </a:solidFill>
                <a:latin typeface="Mada"/>
                <a:ea typeface="Mada"/>
                <a:cs typeface="Mada"/>
                <a:sym typeface="Mada"/>
              </a:rPr>
              <a:t>: Primarily ia</a:t>
            </a:r>
            <a:r>
              <a:rPr b="1" lang="ar" sz="1150">
                <a:solidFill>
                  <a:srgbClr val="0B5394"/>
                </a:solidFill>
                <a:latin typeface="Mada"/>
                <a:ea typeface="Mada"/>
                <a:cs typeface="Mada"/>
                <a:sym typeface="Mada"/>
              </a:rPr>
              <a:t> respiratory droplet</a:t>
            </a:r>
            <a:r>
              <a:rPr lang="ar" sz="1150">
                <a:solidFill>
                  <a:srgbClr val="0B5394"/>
                </a:solidFill>
                <a:latin typeface="Mada"/>
                <a:ea typeface="Mada"/>
                <a:cs typeface="Mada"/>
                <a:sym typeface="Mada"/>
              </a:rPr>
              <a:t> (sneezing and coughing).</a:t>
            </a:r>
            <a:endParaRPr sz="1150">
              <a:solidFill>
                <a:srgbClr val="0B5394"/>
              </a:solidFill>
              <a:latin typeface="Mada"/>
              <a:ea typeface="Mada"/>
              <a:cs typeface="Mada"/>
              <a:sym typeface="Mada"/>
            </a:endParaRPr>
          </a:p>
          <a:p>
            <a:pPr indent="0" lvl="0" marL="0" rtl="0" algn="l">
              <a:lnSpc>
                <a:spcPct val="90000"/>
              </a:lnSpc>
              <a:spcBef>
                <a:spcPts val="800"/>
              </a:spcBef>
              <a:spcAft>
                <a:spcPts val="0"/>
              </a:spcAft>
              <a:buNone/>
            </a:pPr>
            <a:r>
              <a:rPr b="1" lang="ar" sz="1150">
                <a:solidFill>
                  <a:srgbClr val="0B5394"/>
                </a:solidFill>
                <a:latin typeface="Mada"/>
                <a:ea typeface="Mada"/>
                <a:cs typeface="Mada"/>
                <a:sym typeface="Mada"/>
              </a:rPr>
              <a:t>Incubation period</a:t>
            </a:r>
            <a:r>
              <a:rPr lang="ar" sz="1150">
                <a:solidFill>
                  <a:srgbClr val="0B5394"/>
                </a:solidFill>
                <a:latin typeface="Mada"/>
                <a:ea typeface="Mada"/>
                <a:cs typeface="Mada"/>
                <a:sym typeface="Mada"/>
              </a:rPr>
              <a:t>: 2-14 days. </a:t>
            </a:r>
            <a:endParaRPr sz="1150">
              <a:solidFill>
                <a:srgbClr val="0B5394"/>
              </a:solidFill>
              <a:latin typeface="Mada"/>
              <a:ea typeface="Mada"/>
              <a:cs typeface="Mada"/>
              <a:sym typeface="Mada"/>
            </a:endParaRPr>
          </a:p>
          <a:p>
            <a:pPr indent="0" lvl="0" marL="0" rtl="0" algn="l">
              <a:lnSpc>
                <a:spcPct val="90000"/>
              </a:lnSpc>
              <a:spcBef>
                <a:spcPts val="800"/>
              </a:spcBef>
              <a:spcAft>
                <a:spcPts val="0"/>
              </a:spcAft>
              <a:buNone/>
            </a:pPr>
            <a:r>
              <a:rPr b="1" lang="ar" sz="1150">
                <a:solidFill>
                  <a:srgbClr val="0B5394"/>
                </a:solidFill>
                <a:latin typeface="Mada"/>
                <a:ea typeface="Mada"/>
                <a:cs typeface="Mada"/>
                <a:sym typeface="Mada"/>
              </a:rPr>
              <a:t>Common presenting symptoms</a:t>
            </a:r>
            <a:r>
              <a:rPr lang="ar" sz="1150">
                <a:solidFill>
                  <a:srgbClr val="0B5394"/>
                </a:solidFill>
                <a:latin typeface="Mada"/>
                <a:ea typeface="Mada"/>
                <a:cs typeface="Mada"/>
                <a:sym typeface="Mada"/>
              </a:rPr>
              <a:t>: Fever, upper respiratory symptoms (esp. dry cough and often dyspnea. However, asymptomatic courses and certain other symptoms can also occur. </a:t>
            </a:r>
            <a:endParaRPr sz="1150">
              <a:solidFill>
                <a:srgbClr val="0B5394"/>
              </a:solidFill>
              <a:latin typeface="Mada"/>
              <a:ea typeface="Mada"/>
              <a:cs typeface="Mada"/>
              <a:sym typeface="Mada"/>
            </a:endParaRPr>
          </a:p>
          <a:p>
            <a:pPr indent="0" lvl="0" marL="0" rtl="0" algn="l">
              <a:lnSpc>
                <a:spcPct val="90000"/>
              </a:lnSpc>
              <a:spcBef>
                <a:spcPts val="800"/>
              </a:spcBef>
              <a:spcAft>
                <a:spcPts val="0"/>
              </a:spcAft>
              <a:buNone/>
            </a:pPr>
            <a:r>
              <a:rPr b="1" lang="ar" sz="1150">
                <a:solidFill>
                  <a:srgbClr val="0B5394"/>
                </a:solidFill>
                <a:latin typeface="Mada"/>
                <a:ea typeface="Mada"/>
                <a:cs typeface="Mada"/>
                <a:sym typeface="Mada"/>
              </a:rPr>
              <a:t>Diagnosis</a:t>
            </a:r>
            <a:r>
              <a:rPr lang="ar" sz="1150">
                <a:solidFill>
                  <a:srgbClr val="0B5394"/>
                </a:solidFill>
                <a:latin typeface="Mada"/>
                <a:ea typeface="Mada"/>
                <a:cs typeface="Mada"/>
                <a:sym typeface="Mada"/>
              </a:rPr>
              <a:t>: Confirmed by </a:t>
            </a:r>
            <a:r>
              <a:rPr b="1" lang="ar" sz="1150">
                <a:solidFill>
                  <a:srgbClr val="0B5394"/>
                </a:solidFill>
                <a:latin typeface="Mada"/>
                <a:ea typeface="Mada"/>
                <a:cs typeface="Mada"/>
                <a:sym typeface="Mada"/>
              </a:rPr>
              <a:t>RT-PCR</a:t>
            </a:r>
            <a:r>
              <a:rPr lang="ar" sz="1150">
                <a:solidFill>
                  <a:srgbClr val="0B5394"/>
                </a:solidFill>
                <a:latin typeface="Mada"/>
                <a:ea typeface="Mada"/>
                <a:cs typeface="Mada"/>
                <a:sym typeface="Mada"/>
              </a:rPr>
              <a:t> of SARS-CoV-2 RNA isolated from patient specimen, preferably a nasopharyngeal swab.</a:t>
            </a:r>
            <a:endParaRPr sz="1150">
              <a:solidFill>
                <a:srgbClr val="0B5394"/>
              </a:solidFill>
              <a:latin typeface="Mada"/>
              <a:ea typeface="Mada"/>
              <a:cs typeface="Mada"/>
              <a:sym typeface="Mada"/>
            </a:endParaRPr>
          </a:p>
          <a:p>
            <a:pPr indent="0" lvl="0" marL="0" rtl="0" algn="l">
              <a:lnSpc>
                <a:spcPct val="90000"/>
              </a:lnSpc>
              <a:spcBef>
                <a:spcPts val="800"/>
              </a:spcBef>
              <a:spcAft>
                <a:spcPts val="0"/>
              </a:spcAft>
              <a:buNone/>
            </a:pPr>
            <a:r>
              <a:rPr b="1" lang="ar" sz="1150">
                <a:solidFill>
                  <a:srgbClr val="0B5394"/>
                </a:solidFill>
                <a:latin typeface="Mada"/>
                <a:ea typeface="Mada"/>
                <a:cs typeface="Mada"/>
                <a:sym typeface="Mada"/>
              </a:rPr>
              <a:t>Management:</a:t>
            </a:r>
            <a:endParaRPr b="1" sz="1150">
              <a:solidFill>
                <a:schemeClr val="dk1"/>
              </a:solidFill>
              <a:latin typeface="Mada"/>
              <a:ea typeface="Mada"/>
              <a:cs typeface="Mada"/>
              <a:sym typeface="Mada"/>
            </a:endParaRPr>
          </a:p>
          <a:p>
            <a:pPr indent="-301625" lvl="0" marL="457200" rtl="0" algn="l">
              <a:lnSpc>
                <a:spcPct val="90000"/>
              </a:lnSpc>
              <a:spcBef>
                <a:spcPts val="800"/>
              </a:spcBef>
              <a:spcAft>
                <a:spcPts val="0"/>
              </a:spcAft>
              <a:buClr>
                <a:schemeClr val="dk1"/>
              </a:buClr>
              <a:buSzPts val="1150"/>
              <a:buFont typeface="Mada"/>
              <a:buChar char="●"/>
            </a:pPr>
            <a:r>
              <a:rPr b="1" lang="ar" sz="1150">
                <a:solidFill>
                  <a:srgbClr val="0B5394"/>
                </a:solidFill>
                <a:latin typeface="Mada"/>
                <a:ea typeface="Mada"/>
                <a:cs typeface="Mada"/>
                <a:sym typeface="Mada"/>
              </a:rPr>
              <a:t>In mild clinical courses</a:t>
            </a:r>
            <a:r>
              <a:rPr lang="ar" sz="1150">
                <a:solidFill>
                  <a:srgbClr val="0B5394"/>
                </a:solidFill>
                <a:latin typeface="Mada"/>
                <a:ea typeface="Mada"/>
                <a:cs typeface="Mada"/>
                <a:sym typeface="Mada"/>
              </a:rPr>
              <a:t>, patients should self-isolate with </a:t>
            </a:r>
            <a:r>
              <a:rPr b="1" lang="ar" sz="1150">
                <a:solidFill>
                  <a:srgbClr val="0B5394"/>
                </a:solidFill>
                <a:latin typeface="Mada"/>
                <a:ea typeface="Mada"/>
                <a:cs typeface="Mada"/>
                <a:sym typeface="Mada"/>
              </a:rPr>
              <a:t>supportive care</a:t>
            </a:r>
            <a:r>
              <a:rPr lang="ar" sz="1150">
                <a:solidFill>
                  <a:srgbClr val="0B5394"/>
                </a:solidFill>
                <a:latin typeface="Mada"/>
                <a:ea typeface="Mada"/>
                <a:cs typeface="Mada"/>
                <a:sym typeface="Mada"/>
              </a:rPr>
              <a:t> and monitoring at home. </a:t>
            </a:r>
            <a:endParaRPr sz="1150">
              <a:solidFill>
                <a:srgbClr val="0B5394"/>
              </a:solidFill>
              <a:latin typeface="Mada"/>
              <a:ea typeface="Mada"/>
              <a:cs typeface="Mada"/>
              <a:sym typeface="Mada"/>
            </a:endParaRPr>
          </a:p>
          <a:p>
            <a:pPr indent="-301625" lvl="0" marL="457200" rtl="0" algn="l">
              <a:lnSpc>
                <a:spcPct val="90000"/>
              </a:lnSpc>
              <a:spcBef>
                <a:spcPts val="0"/>
              </a:spcBef>
              <a:spcAft>
                <a:spcPts val="0"/>
              </a:spcAft>
              <a:buClr>
                <a:schemeClr val="dk1"/>
              </a:buClr>
              <a:buSzPts val="1150"/>
              <a:buFont typeface="Mada"/>
              <a:buChar char="●"/>
            </a:pPr>
            <a:r>
              <a:rPr b="1" lang="ar" sz="1150">
                <a:solidFill>
                  <a:srgbClr val="0B5394"/>
                </a:solidFill>
                <a:latin typeface="Mada"/>
                <a:ea typeface="Mada"/>
                <a:cs typeface="Mada"/>
                <a:sym typeface="Mada"/>
              </a:rPr>
              <a:t>Patients with clinical manifestations of severe courses</a:t>
            </a:r>
            <a:r>
              <a:rPr lang="ar" sz="1150">
                <a:solidFill>
                  <a:srgbClr val="0B5394"/>
                </a:solidFill>
                <a:latin typeface="Mada"/>
                <a:ea typeface="Mada"/>
                <a:cs typeface="Mada"/>
                <a:sym typeface="Mada"/>
              </a:rPr>
              <a:t> (i.e., dyspnea, cyanosis, chest discomfort, or mental status change), signs of respiratory distress (SpO2 ≤ 93%, respiratory rate &gt; 22/min), or possibly at high-risk for severe course (≥ 65 years or certain underlying conditions) </a:t>
            </a:r>
            <a:r>
              <a:rPr b="1" lang="ar" sz="1150">
                <a:solidFill>
                  <a:srgbClr val="0B5394"/>
                </a:solidFill>
                <a:latin typeface="Mada"/>
                <a:ea typeface="Mada"/>
                <a:cs typeface="Mada"/>
                <a:sym typeface="Mada"/>
              </a:rPr>
              <a:t>should be admitted</a:t>
            </a:r>
            <a:r>
              <a:rPr lang="ar" sz="1150">
                <a:solidFill>
                  <a:srgbClr val="0B5394"/>
                </a:solidFill>
                <a:latin typeface="Mada"/>
                <a:ea typeface="Mada"/>
                <a:cs typeface="Mada"/>
                <a:sym typeface="Mada"/>
              </a:rPr>
              <a:t>. </a:t>
            </a:r>
            <a:br>
              <a:rPr lang="ar" sz="1150">
                <a:solidFill>
                  <a:srgbClr val="0B5394"/>
                </a:solidFill>
                <a:latin typeface="Mada"/>
                <a:ea typeface="Mada"/>
                <a:cs typeface="Mada"/>
                <a:sym typeface="Mada"/>
              </a:rPr>
            </a:br>
            <a:r>
              <a:rPr lang="ar" sz="1150">
                <a:solidFill>
                  <a:srgbClr val="0B5394"/>
                </a:solidFill>
                <a:latin typeface="Mada"/>
                <a:ea typeface="Mada"/>
                <a:cs typeface="Mada"/>
                <a:sym typeface="Mada"/>
              </a:rPr>
              <a:t>Hospitalized patients should receive supportive and oxygen therapy while being regularly monitored with supporting laboratory and imaging studies</a:t>
            </a:r>
            <a:endParaRPr sz="1150">
              <a:solidFill>
                <a:srgbClr val="0B5394"/>
              </a:solidFill>
              <a:latin typeface="Mada"/>
              <a:ea typeface="Mada"/>
              <a:cs typeface="Mada"/>
              <a:sym typeface="Mada"/>
            </a:endParaRPr>
          </a:p>
          <a:p>
            <a:pPr indent="-301625" lvl="0" marL="457200" rtl="0" algn="l">
              <a:lnSpc>
                <a:spcPct val="90000"/>
              </a:lnSpc>
              <a:spcBef>
                <a:spcPts val="0"/>
              </a:spcBef>
              <a:spcAft>
                <a:spcPts val="0"/>
              </a:spcAft>
              <a:buClr>
                <a:schemeClr val="dk1"/>
              </a:buClr>
              <a:buSzPts val="1150"/>
              <a:buFont typeface="Mada"/>
              <a:buChar char="●"/>
            </a:pPr>
            <a:r>
              <a:rPr b="1" lang="ar" sz="1150">
                <a:solidFill>
                  <a:srgbClr val="0B5394"/>
                </a:solidFill>
                <a:latin typeface="Mada"/>
                <a:ea typeface="Mada"/>
                <a:cs typeface="Mada"/>
                <a:sym typeface="Mada"/>
              </a:rPr>
              <a:t>Intensive care and airway management</a:t>
            </a:r>
            <a:r>
              <a:rPr lang="ar" sz="1150">
                <a:solidFill>
                  <a:srgbClr val="0B5394"/>
                </a:solidFill>
                <a:latin typeface="Mada"/>
                <a:ea typeface="Mada"/>
                <a:cs typeface="Mada"/>
                <a:sym typeface="Mada"/>
              </a:rPr>
              <a:t> are indicated for patients displaying signs of </a:t>
            </a:r>
            <a:r>
              <a:rPr b="1" lang="ar" sz="1150">
                <a:solidFill>
                  <a:srgbClr val="0B5394"/>
                </a:solidFill>
                <a:latin typeface="Mada"/>
                <a:ea typeface="Mada"/>
                <a:cs typeface="Mada"/>
                <a:sym typeface="Mada"/>
              </a:rPr>
              <a:t>respiratory failure</a:t>
            </a:r>
            <a:r>
              <a:rPr lang="ar" sz="1150">
                <a:solidFill>
                  <a:srgbClr val="0B5394"/>
                </a:solidFill>
                <a:latin typeface="Mada"/>
                <a:ea typeface="Mada"/>
                <a:cs typeface="Mada"/>
                <a:sym typeface="Mada"/>
              </a:rPr>
              <a:t> (e.g., dyspnea with hypoxemia, respiratory rate &gt; 30/min). Endotracheal intubation should be initiated early, preferably by rapid-sequence induction.</a:t>
            </a:r>
            <a:endParaRPr sz="1150">
              <a:solidFill>
                <a:srgbClr val="0B5394"/>
              </a:solidFill>
              <a:latin typeface="Mada"/>
              <a:ea typeface="Mada"/>
              <a:cs typeface="Mada"/>
              <a:sym typeface="Mada"/>
            </a:endParaRPr>
          </a:p>
          <a:p>
            <a:pPr indent="0" lvl="0" marL="0" rtl="0" algn="l">
              <a:lnSpc>
                <a:spcPct val="90000"/>
              </a:lnSpc>
              <a:spcBef>
                <a:spcPts val="800"/>
              </a:spcBef>
              <a:spcAft>
                <a:spcPts val="0"/>
              </a:spcAft>
              <a:buNone/>
            </a:pPr>
            <a:r>
              <a:rPr b="1" lang="ar" sz="1150">
                <a:solidFill>
                  <a:srgbClr val="0B5394"/>
                </a:solidFill>
                <a:latin typeface="Mada"/>
                <a:ea typeface="Mada"/>
                <a:cs typeface="Mada"/>
                <a:sym typeface="Mada"/>
              </a:rPr>
              <a:t>Prognosis</a:t>
            </a:r>
            <a:r>
              <a:rPr lang="ar" sz="1150">
                <a:solidFill>
                  <a:srgbClr val="0B5394"/>
                </a:solidFill>
                <a:latin typeface="Mada"/>
                <a:ea typeface="Mada"/>
                <a:cs typeface="Mada"/>
                <a:sym typeface="Mada"/>
              </a:rPr>
              <a:t>: The overall mortality rate ranges from ∼ 0.5–3%, and greatly increases for elderly (∼ 15% for &gt; 80 years) as well as those with certain underlying conditions (e.g., cardiac, pulmonary, diabetes mellitus).</a:t>
            </a:r>
            <a:endParaRPr sz="1150">
              <a:solidFill>
                <a:srgbClr val="0B5394"/>
              </a:solidFill>
              <a:latin typeface="Mada"/>
              <a:ea typeface="Mada"/>
              <a:cs typeface="Mada"/>
              <a:sym typeface="Mada"/>
            </a:endParaRPr>
          </a:p>
          <a:p>
            <a:pPr indent="0" lvl="0" marL="0" rtl="0" algn="l">
              <a:lnSpc>
                <a:spcPct val="90000"/>
              </a:lnSpc>
              <a:spcBef>
                <a:spcPts val="800"/>
              </a:spcBef>
              <a:spcAft>
                <a:spcPts val="0"/>
              </a:spcAft>
              <a:buNone/>
            </a:pPr>
            <a:r>
              <a:t/>
            </a:r>
            <a:endParaRPr sz="1200">
              <a:solidFill>
                <a:srgbClr val="1A1C1C"/>
              </a:solidFill>
              <a:highlight>
                <a:schemeClr val="lt1"/>
              </a:highlight>
              <a:latin typeface="Lato"/>
              <a:ea typeface="Lato"/>
              <a:cs typeface="Lato"/>
              <a:sym typeface="Lato"/>
            </a:endParaRPr>
          </a:p>
          <a:p>
            <a:pPr indent="0" lvl="0" marL="0" rtl="0" algn="l">
              <a:lnSpc>
                <a:spcPct val="90000"/>
              </a:lnSpc>
              <a:spcBef>
                <a:spcPts val="800"/>
              </a:spcBef>
              <a:spcAft>
                <a:spcPts val="0"/>
              </a:spcAft>
              <a:buNone/>
            </a:pPr>
            <a:r>
              <a:t/>
            </a:r>
            <a:endParaRPr sz="1200">
              <a:solidFill>
                <a:srgbClr val="1A1C1C"/>
              </a:solidFill>
              <a:highlight>
                <a:schemeClr val="lt1"/>
              </a:highlight>
              <a:latin typeface="Lato"/>
              <a:ea typeface="Lato"/>
              <a:cs typeface="Lato"/>
              <a:sym typeface="Lato"/>
            </a:endParaRPr>
          </a:p>
        </p:txBody>
      </p:sp>
      <p:sp>
        <p:nvSpPr>
          <p:cNvPr id="907" name="Google Shape;907;p35"/>
          <p:cNvSpPr txBox="1"/>
          <p:nvPr/>
        </p:nvSpPr>
        <p:spPr>
          <a:xfrm>
            <a:off x="233700" y="1160790"/>
            <a:ext cx="7132500" cy="4122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Clr>
                <a:srgbClr val="000000"/>
              </a:buClr>
              <a:buSzPts val="2200"/>
              <a:buFont typeface="Mada"/>
              <a:buChar char="◄"/>
            </a:pPr>
            <a:r>
              <a:rPr b="1" lang="ar" sz="2200">
                <a:highlight>
                  <a:schemeClr val="accent4"/>
                </a:highlight>
                <a:latin typeface="Mada"/>
                <a:ea typeface="Mada"/>
                <a:cs typeface="Mada"/>
                <a:sym typeface="Mada"/>
              </a:rPr>
              <a:t>Diagnostics </a:t>
            </a:r>
            <a:endParaRPr b="1" sz="2200">
              <a:latin typeface="Mada"/>
              <a:ea typeface="Mada"/>
              <a:cs typeface="Mada"/>
              <a:sym typeface="Mada"/>
            </a:endParaRPr>
          </a:p>
          <a:p>
            <a:pPr indent="0" lvl="0" marL="0" rtl="0" algn="l">
              <a:lnSpc>
                <a:spcPct val="90000"/>
              </a:lnSpc>
              <a:spcBef>
                <a:spcPts val="800"/>
              </a:spcBef>
              <a:spcAft>
                <a:spcPts val="0"/>
              </a:spcAft>
              <a:buNone/>
            </a:pPr>
            <a:r>
              <a:t/>
            </a:r>
            <a:endParaRPr sz="1150">
              <a:latin typeface="Mada"/>
              <a:ea typeface="Mada"/>
              <a:cs typeface="Mada"/>
              <a:sym typeface="Mada"/>
            </a:endParaRPr>
          </a:p>
        </p:txBody>
      </p:sp>
      <p:sp>
        <p:nvSpPr>
          <p:cNvPr id="908" name="Google Shape;908;p35"/>
          <p:cNvSpPr/>
          <p:nvPr/>
        </p:nvSpPr>
        <p:spPr>
          <a:xfrm>
            <a:off x="103900" y="2264900"/>
            <a:ext cx="2298000" cy="2651400"/>
          </a:xfrm>
          <a:prstGeom prst="roundRect">
            <a:avLst>
              <a:gd fmla="val 22613" name="adj"/>
            </a:avLst>
          </a:prstGeom>
          <a:noFill/>
          <a:ln cap="flat" cmpd="sng" w="19050">
            <a:solidFill>
              <a:srgbClr val="674EA7"/>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9" name="Google Shape;909;p35"/>
          <p:cNvSpPr/>
          <p:nvPr/>
        </p:nvSpPr>
        <p:spPr>
          <a:xfrm>
            <a:off x="4921050" y="2264900"/>
            <a:ext cx="2556900" cy="2651400"/>
          </a:xfrm>
          <a:prstGeom prst="roundRect">
            <a:avLst>
              <a:gd fmla="val 22613" name="adj"/>
            </a:avLst>
          </a:prstGeom>
          <a:noFill/>
          <a:ln cap="flat" cmpd="sng" w="19050">
            <a:solidFill>
              <a:srgbClr val="674EA7"/>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0" name="Google Shape;910;p35"/>
          <p:cNvSpPr txBox="1"/>
          <p:nvPr/>
        </p:nvSpPr>
        <p:spPr>
          <a:xfrm>
            <a:off x="57925" y="2575077"/>
            <a:ext cx="2244900" cy="2033700"/>
          </a:xfrm>
          <a:prstGeom prst="rect">
            <a:avLst/>
          </a:prstGeom>
          <a:noFill/>
          <a:ln>
            <a:noFill/>
          </a:ln>
        </p:spPr>
        <p:txBody>
          <a:bodyPr anchorCtr="0" anchor="ctr" bIns="0" lIns="0" spcFirstLastPara="1" rIns="0" wrap="square" tIns="6025">
            <a:noAutofit/>
          </a:bodyPr>
          <a:lstStyle/>
          <a:p>
            <a:pPr indent="-198600" lvl="0" marL="388800" rtl="0" algn="l">
              <a:spcBef>
                <a:spcPts val="0"/>
              </a:spcBef>
              <a:spcAft>
                <a:spcPts val="0"/>
              </a:spcAft>
              <a:buSzPts val="1200"/>
              <a:buFont typeface="Mada"/>
              <a:buChar char="●"/>
            </a:pPr>
            <a:r>
              <a:rPr b="1" lang="ar" sz="1200">
                <a:latin typeface="Mada"/>
                <a:ea typeface="Mada"/>
                <a:cs typeface="Mada"/>
                <a:sym typeface="Mada"/>
              </a:rPr>
              <a:t>Lymphopenia</a:t>
            </a:r>
            <a:r>
              <a:rPr lang="ar" sz="1200">
                <a:latin typeface="Mada"/>
                <a:ea typeface="Mada"/>
                <a:cs typeface="Mada"/>
                <a:sym typeface="Mada"/>
              </a:rPr>
              <a:t> (up to 90%).</a:t>
            </a:r>
            <a:endParaRPr sz="1200">
              <a:latin typeface="Mada"/>
              <a:ea typeface="Mada"/>
              <a:cs typeface="Mada"/>
              <a:sym typeface="Mada"/>
            </a:endParaRPr>
          </a:p>
          <a:p>
            <a:pPr indent="-198600" lvl="0" marL="388800" rtl="0" algn="l">
              <a:spcBef>
                <a:spcPts val="0"/>
              </a:spcBef>
              <a:spcAft>
                <a:spcPts val="0"/>
              </a:spcAft>
              <a:buSzPts val="1200"/>
              <a:buFont typeface="Mada"/>
              <a:buChar char="●"/>
            </a:pPr>
            <a:r>
              <a:rPr b="1" lang="ar" sz="1200">
                <a:latin typeface="Mada"/>
                <a:ea typeface="Mada"/>
                <a:cs typeface="Mada"/>
                <a:sym typeface="Mada"/>
              </a:rPr>
              <a:t>Elevated AST &amp; ALT.</a:t>
            </a:r>
            <a:endParaRPr b="1" sz="1200">
              <a:latin typeface="Mada"/>
              <a:ea typeface="Mada"/>
              <a:cs typeface="Mada"/>
              <a:sym typeface="Mada"/>
            </a:endParaRPr>
          </a:p>
          <a:p>
            <a:pPr indent="-198600" lvl="0" marL="388800" rtl="0" algn="l">
              <a:spcBef>
                <a:spcPts val="0"/>
              </a:spcBef>
              <a:spcAft>
                <a:spcPts val="0"/>
              </a:spcAft>
              <a:buSzPts val="1200"/>
              <a:buFont typeface="Mada"/>
              <a:buChar char="●"/>
            </a:pPr>
            <a:r>
              <a:rPr b="1" lang="ar" sz="1200">
                <a:latin typeface="Mada"/>
                <a:ea typeface="Mada"/>
                <a:cs typeface="Mada"/>
                <a:sym typeface="Mada"/>
              </a:rPr>
              <a:t>Elevated LDH.</a:t>
            </a:r>
            <a:endParaRPr b="1" sz="1200">
              <a:latin typeface="Mada"/>
              <a:ea typeface="Mada"/>
              <a:cs typeface="Mada"/>
              <a:sym typeface="Mada"/>
            </a:endParaRPr>
          </a:p>
          <a:p>
            <a:pPr indent="-198600" lvl="0" marL="388800" rtl="0" algn="l">
              <a:spcBef>
                <a:spcPts val="0"/>
              </a:spcBef>
              <a:spcAft>
                <a:spcPts val="0"/>
              </a:spcAft>
              <a:buSzPts val="1200"/>
              <a:buFont typeface="Mada"/>
              <a:buChar char="●"/>
            </a:pPr>
            <a:r>
              <a:rPr b="1" lang="ar" sz="1200">
                <a:latin typeface="Mada"/>
                <a:ea typeface="Mada"/>
                <a:cs typeface="Mada"/>
                <a:sym typeface="Mada"/>
              </a:rPr>
              <a:t>Elevated inflammatory markers</a:t>
            </a:r>
            <a:r>
              <a:rPr lang="ar" sz="1200">
                <a:latin typeface="Mada"/>
                <a:ea typeface="Mada"/>
                <a:cs typeface="Mada"/>
                <a:sym typeface="Mada"/>
              </a:rPr>
              <a:t> (eg, ferritin,, C-reactive protein, and erythrocyte sedimentation rate).</a:t>
            </a:r>
            <a:endParaRPr sz="1200">
              <a:latin typeface="Mada"/>
              <a:ea typeface="Mada"/>
              <a:cs typeface="Mada"/>
              <a:sym typeface="Mada"/>
            </a:endParaRPr>
          </a:p>
          <a:p>
            <a:pPr indent="0" lvl="0" marL="0" rtl="0" algn="l">
              <a:spcBef>
                <a:spcPts val="0"/>
              </a:spcBef>
              <a:spcAft>
                <a:spcPts val="0"/>
              </a:spcAft>
              <a:buNone/>
            </a:pPr>
            <a:r>
              <a:t/>
            </a:r>
            <a:endParaRPr sz="1200">
              <a:latin typeface="Mada"/>
              <a:ea typeface="Mada"/>
              <a:cs typeface="Mada"/>
              <a:sym typeface="Mada"/>
            </a:endParaRPr>
          </a:p>
        </p:txBody>
      </p:sp>
      <p:sp>
        <p:nvSpPr>
          <p:cNvPr id="911" name="Google Shape;911;p35"/>
          <p:cNvSpPr txBox="1"/>
          <p:nvPr/>
        </p:nvSpPr>
        <p:spPr>
          <a:xfrm>
            <a:off x="4973075" y="2269225"/>
            <a:ext cx="2472000" cy="2651400"/>
          </a:xfrm>
          <a:prstGeom prst="rect">
            <a:avLst/>
          </a:prstGeom>
          <a:noFill/>
          <a:ln>
            <a:noFill/>
          </a:ln>
        </p:spPr>
        <p:txBody>
          <a:bodyPr anchorCtr="0" anchor="ctr" bIns="0" lIns="0" spcFirstLastPara="1" rIns="0" wrap="square" tIns="6025">
            <a:noAutofit/>
          </a:bodyPr>
          <a:lstStyle/>
          <a:p>
            <a:pPr indent="-131050" lvl="0" marL="230399" rtl="0" algn="l">
              <a:spcBef>
                <a:spcPts val="0"/>
              </a:spcBef>
              <a:spcAft>
                <a:spcPts val="0"/>
              </a:spcAft>
              <a:buClr>
                <a:srgbClr val="CC0000"/>
              </a:buClr>
              <a:buSzPts val="1100"/>
              <a:buFont typeface="Mada"/>
              <a:buChar char="●"/>
            </a:pPr>
            <a:r>
              <a:rPr b="1" lang="ar" sz="1100">
                <a:solidFill>
                  <a:srgbClr val="CC0000"/>
                </a:solidFill>
                <a:latin typeface="Mada"/>
                <a:ea typeface="Mada"/>
                <a:cs typeface="Mada"/>
                <a:sym typeface="Mada"/>
              </a:rPr>
              <a:t>RT-PCR for SARS-CoV-2 is the primary test used to diagnose active COVID-19.</a:t>
            </a:r>
            <a:endParaRPr b="1" sz="1100">
              <a:solidFill>
                <a:srgbClr val="CC0000"/>
              </a:solidFill>
              <a:latin typeface="Mada"/>
              <a:ea typeface="Mada"/>
              <a:cs typeface="Mada"/>
              <a:sym typeface="Mada"/>
            </a:endParaRPr>
          </a:p>
          <a:p>
            <a:pPr indent="-137400" lvl="0" marL="230399" rtl="0" algn="l">
              <a:spcBef>
                <a:spcPts val="0"/>
              </a:spcBef>
              <a:spcAft>
                <a:spcPts val="0"/>
              </a:spcAft>
              <a:buClr>
                <a:srgbClr val="000000"/>
              </a:buClr>
              <a:buSzPts val="1200"/>
              <a:buFont typeface="Mada"/>
              <a:buChar char="●"/>
            </a:pPr>
            <a:r>
              <a:rPr lang="ar" sz="1000">
                <a:latin typeface="Mada"/>
                <a:ea typeface="Mada"/>
                <a:cs typeface="Mada"/>
                <a:sym typeface="Mada"/>
              </a:rPr>
              <a:t>The test is performed primarily on upper respiratory specimens: </a:t>
            </a:r>
            <a:r>
              <a:rPr b="1" lang="ar" sz="1000">
                <a:latin typeface="Mada"/>
                <a:ea typeface="Mada"/>
                <a:cs typeface="Mada"/>
                <a:sym typeface="Mada"/>
              </a:rPr>
              <a:t>(Nasopharyngeal swabs, nasal swabs, and saliva).</a:t>
            </a:r>
            <a:endParaRPr b="1" sz="1000">
              <a:latin typeface="Mada"/>
              <a:ea typeface="Mada"/>
              <a:cs typeface="Mada"/>
              <a:sym typeface="Mada"/>
            </a:endParaRPr>
          </a:p>
          <a:p>
            <a:pPr indent="-124700" lvl="0" marL="230399" rtl="0" algn="l">
              <a:spcBef>
                <a:spcPts val="0"/>
              </a:spcBef>
              <a:spcAft>
                <a:spcPts val="0"/>
              </a:spcAft>
              <a:buClr>
                <a:srgbClr val="000000"/>
              </a:buClr>
              <a:buSzPts val="1000"/>
              <a:buFont typeface="Mada"/>
              <a:buChar char="●"/>
            </a:pPr>
            <a:r>
              <a:rPr lang="ar" sz="1000">
                <a:latin typeface="Mada"/>
                <a:ea typeface="Mada"/>
                <a:cs typeface="Mada"/>
                <a:sym typeface="Mada"/>
              </a:rPr>
              <a:t>Lower respiratory tract samples can also be taken</a:t>
            </a:r>
            <a:r>
              <a:rPr lang="ar" sz="1000">
                <a:solidFill>
                  <a:srgbClr val="6AA84F"/>
                </a:solidFill>
                <a:latin typeface="Mada"/>
                <a:ea typeface="Mada"/>
                <a:cs typeface="Mada"/>
                <a:sym typeface="Mada"/>
              </a:rPr>
              <a:t> using a bronchoscope.</a:t>
            </a:r>
            <a:endParaRPr sz="1000">
              <a:solidFill>
                <a:srgbClr val="6AA84F"/>
              </a:solidFill>
              <a:latin typeface="Mada"/>
              <a:ea typeface="Mada"/>
              <a:cs typeface="Mada"/>
              <a:sym typeface="Mada"/>
            </a:endParaRPr>
          </a:p>
          <a:p>
            <a:pPr indent="-124700" lvl="0" marL="230399" rtl="0" algn="l">
              <a:spcBef>
                <a:spcPts val="0"/>
              </a:spcBef>
              <a:spcAft>
                <a:spcPts val="0"/>
              </a:spcAft>
              <a:buClr>
                <a:srgbClr val="000000"/>
              </a:buClr>
              <a:buSzPts val="1000"/>
              <a:buFont typeface="Mada"/>
              <a:buChar char="●"/>
            </a:pPr>
            <a:r>
              <a:rPr lang="ar" sz="1000">
                <a:latin typeface="Mada"/>
                <a:ea typeface="Mada"/>
                <a:cs typeface="Mada"/>
                <a:sym typeface="Mada"/>
              </a:rPr>
              <a:t>The optimal time to test for COVID-19 following exposure is uncertain; </a:t>
            </a:r>
            <a:r>
              <a:rPr b="1" lang="ar" sz="1000">
                <a:solidFill>
                  <a:srgbClr val="CC0000"/>
                </a:solidFill>
                <a:latin typeface="Mada"/>
                <a:ea typeface="Mada"/>
                <a:cs typeface="Mada"/>
                <a:sym typeface="Mada"/>
              </a:rPr>
              <a:t>five to seven days following exposure</a:t>
            </a:r>
            <a:r>
              <a:rPr b="1" lang="ar" sz="1000">
                <a:latin typeface="Mada"/>
                <a:ea typeface="Mada"/>
                <a:cs typeface="Mada"/>
                <a:sym typeface="Mada"/>
              </a:rPr>
              <a:t>.</a:t>
            </a:r>
            <a:endParaRPr b="1" sz="1000">
              <a:latin typeface="Mada"/>
              <a:ea typeface="Mada"/>
              <a:cs typeface="Mada"/>
              <a:sym typeface="Mada"/>
            </a:endParaRPr>
          </a:p>
          <a:p>
            <a:pPr indent="-124700" lvl="0" marL="230399" rtl="0" algn="l">
              <a:spcBef>
                <a:spcPts val="0"/>
              </a:spcBef>
              <a:spcAft>
                <a:spcPts val="0"/>
              </a:spcAft>
              <a:buClr>
                <a:srgbClr val="000000"/>
              </a:buClr>
              <a:buSzPts val="1000"/>
              <a:buFont typeface="Mada"/>
              <a:buChar char="●"/>
            </a:pPr>
            <a:r>
              <a:rPr b="1" lang="ar" sz="1200">
                <a:latin typeface="Mada"/>
                <a:ea typeface="Mada"/>
                <a:cs typeface="Mada"/>
                <a:sym typeface="Mada"/>
              </a:rPr>
              <a:t>Serology</a:t>
            </a:r>
            <a:r>
              <a:rPr lang="ar" sz="1000">
                <a:latin typeface="Mada"/>
                <a:ea typeface="Mada"/>
                <a:cs typeface="Mada"/>
                <a:sym typeface="Mada"/>
              </a:rPr>
              <a:t>: Measure antibodies to SARS-CoV-2 (indicate past infection).</a:t>
            </a:r>
            <a:endParaRPr sz="1200">
              <a:latin typeface="Mada"/>
              <a:ea typeface="Mada"/>
              <a:cs typeface="Mada"/>
              <a:sym typeface="Mada"/>
            </a:endParaRPr>
          </a:p>
        </p:txBody>
      </p:sp>
      <p:sp>
        <p:nvSpPr>
          <p:cNvPr id="912" name="Google Shape;912;p35"/>
          <p:cNvSpPr txBox="1"/>
          <p:nvPr/>
        </p:nvSpPr>
        <p:spPr>
          <a:xfrm>
            <a:off x="415146" y="1603306"/>
            <a:ext cx="1710600" cy="641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lang="ar" sz="1800">
                <a:solidFill>
                  <a:srgbClr val="351C75"/>
                </a:solidFill>
                <a:latin typeface="Mada"/>
                <a:ea typeface="Mada"/>
                <a:cs typeface="Mada"/>
                <a:sym typeface="Mada"/>
              </a:rPr>
              <a:t>Laboratory Evaluation</a:t>
            </a:r>
            <a:endParaRPr b="1" sz="1800">
              <a:solidFill>
                <a:srgbClr val="351C75"/>
              </a:solidFill>
              <a:latin typeface="Mada"/>
              <a:ea typeface="Mada"/>
              <a:cs typeface="Mada"/>
              <a:sym typeface="Mada"/>
            </a:endParaRPr>
          </a:p>
        </p:txBody>
      </p:sp>
      <p:grpSp>
        <p:nvGrpSpPr>
          <p:cNvPr id="913" name="Google Shape;913;p35"/>
          <p:cNvGrpSpPr/>
          <p:nvPr/>
        </p:nvGrpSpPr>
        <p:grpSpPr>
          <a:xfrm>
            <a:off x="3889529" y="1829523"/>
            <a:ext cx="334010" cy="334038"/>
            <a:chOff x="-26573400" y="3546250"/>
            <a:chExt cx="295375" cy="295400"/>
          </a:xfrm>
        </p:grpSpPr>
        <p:sp>
          <p:nvSpPr>
            <p:cNvPr id="914" name="Google Shape;914;p35"/>
            <p:cNvSpPr/>
            <p:nvPr/>
          </p:nvSpPr>
          <p:spPr>
            <a:xfrm>
              <a:off x="-26464700" y="3599225"/>
              <a:ext cx="77200" cy="38425"/>
            </a:xfrm>
            <a:custGeom>
              <a:rect b="b" l="l" r="r" t="t"/>
              <a:pathLst>
                <a:path extrusionOk="0" h="1537" w="3088">
                  <a:moveTo>
                    <a:pt x="1532" y="1"/>
                  </a:moveTo>
                  <a:cubicBezTo>
                    <a:pt x="1001" y="1"/>
                    <a:pt x="473" y="103"/>
                    <a:pt x="0" y="308"/>
                  </a:cubicBezTo>
                  <a:lnTo>
                    <a:pt x="693" y="1537"/>
                  </a:lnTo>
                  <a:cubicBezTo>
                    <a:pt x="946" y="1442"/>
                    <a:pt x="1229" y="1379"/>
                    <a:pt x="1544" y="1379"/>
                  </a:cubicBezTo>
                  <a:cubicBezTo>
                    <a:pt x="1859" y="1379"/>
                    <a:pt x="2143" y="1442"/>
                    <a:pt x="2426" y="1537"/>
                  </a:cubicBezTo>
                  <a:lnTo>
                    <a:pt x="3088" y="308"/>
                  </a:lnTo>
                  <a:cubicBezTo>
                    <a:pt x="2600" y="103"/>
                    <a:pt x="2064" y="1"/>
                    <a:pt x="1532" y="1"/>
                  </a:cubicBezTo>
                  <a:close/>
                </a:path>
              </a:pathLst>
            </a:custGeom>
            <a:solidFill>
              <a:srgbClr val="351C7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5" name="Google Shape;915;p35"/>
            <p:cNvSpPr/>
            <p:nvPr/>
          </p:nvSpPr>
          <p:spPr>
            <a:xfrm>
              <a:off x="-26434775" y="3686450"/>
              <a:ext cx="17350" cy="17350"/>
            </a:xfrm>
            <a:custGeom>
              <a:rect b="b" l="l" r="r" t="t"/>
              <a:pathLst>
                <a:path extrusionOk="0" h="694" w="694">
                  <a:moveTo>
                    <a:pt x="347" y="1"/>
                  </a:moveTo>
                  <a:cubicBezTo>
                    <a:pt x="158" y="1"/>
                    <a:pt x="1" y="127"/>
                    <a:pt x="1" y="347"/>
                  </a:cubicBezTo>
                  <a:cubicBezTo>
                    <a:pt x="1" y="536"/>
                    <a:pt x="158" y="694"/>
                    <a:pt x="347" y="694"/>
                  </a:cubicBezTo>
                  <a:cubicBezTo>
                    <a:pt x="536" y="694"/>
                    <a:pt x="694" y="536"/>
                    <a:pt x="694" y="347"/>
                  </a:cubicBezTo>
                  <a:cubicBezTo>
                    <a:pt x="694" y="127"/>
                    <a:pt x="536" y="1"/>
                    <a:pt x="347" y="1"/>
                  </a:cubicBezTo>
                  <a:close/>
                </a:path>
              </a:pathLst>
            </a:custGeom>
            <a:solidFill>
              <a:srgbClr val="351C7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6" name="Google Shape;916;p35"/>
            <p:cNvSpPr/>
            <p:nvPr/>
          </p:nvSpPr>
          <p:spPr>
            <a:xfrm>
              <a:off x="-26520625" y="3703775"/>
              <a:ext cx="55950" cy="67775"/>
            </a:xfrm>
            <a:custGeom>
              <a:rect b="b" l="l" r="r" t="t"/>
              <a:pathLst>
                <a:path extrusionOk="0" h="2711" w="2238">
                  <a:moveTo>
                    <a:pt x="1387" y="1"/>
                  </a:moveTo>
                  <a:lnTo>
                    <a:pt x="1" y="32"/>
                  </a:lnTo>
                  <a:cubicBezTo>
                    <a:pt x="127" y="1104"/>
                    <a:pt x="662" y="2080"/>
                    <a:pt x="1544" y="2710"/>
                  </a:cubicBezTo>
                  <a:lnTo>
                    <a:pt x="2237" y="1545"/>
                  </a:lnTo>
                  <a:cubicBezTo>
                    <a:pt x="1765" y="1135"/>
                    <a:pt x="1450" y="600"/>
                    <a:pt x="1387" y="1"/>
                  </a:cubicBezTo>
                  <a:close/>
                </a:path>
              </a:pathLst>
            </a:custGeom>
            <a:solidFill>
              <a:srgbClr val="351C7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7" name="Google Shape;917;p35"/>
            <p:cNvSpPr/>
            <p:nvPr/>
          </p:nvSpPr>
          <p:spPr>
            <a:xfrm>
              <a:off x="-26387525" y="3703000"/>
              <a:ext cx="55950" cy="67750"/>
            </a:xfrm>
            <a:custGeom>
              <a:rect b="b" l="l" r="r" t="t"/>
              <a:pathLst>
                <a:path extrusionOk="0" h="2710" w="2238">
                  <a:moveTo>
                    <a:pt x="851" y="0"/>
                  </a:moveTo>
                  <a:cubicBezTo>
                    <a:pt x="757" y="631"/>
                    <a:pt x="473" y="1166"/>
                    <a:pt x="1" y="1544"/>
                  </a:cubicBezTo>
                  <a:lnTo>
                    <a:pt x="694" y="2710"/>
                  </a:lnTo>
                  <a:cubicBezTo>
                    <a:pt x="1576" y="2080"/>
                    <a:pt x="2112" y="1103"/>
                    <a:pt x="2238" y="32"/>
                  </a:cubicBezTo>
                  <a:lnTo>
                    <a:pt x="851" y="0"/>
                  </a:lnTo>
                  <a:close/>
                </a:path>
              </a:pathLst>
            </a:custGeom>
            <a:solidFill>
              <a:srgbClr val="351C7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8" name="Google Shape;918;p35"/>
            <p:cNvSpPr/>
            <p:nvPr/>
          </p:nvSpPr>
          <p:spPr>
            <a:xfrm>
              <a:off x="-26573400" y="3546250"/>
              <a:ext cx="295375" cy="295400"/>
            </a:xfrm>
            <a:custGeom>
              <a:rect b="b" l="l" r="r" t="t"/>
              <a:pathLst>
                <a:path extrusionOk="0" h="11816" w="11815">
                  <a:moveTo>
                    <a:pt x="5876" y="1419"/>
                  </a:moveTo>
                  <a:cubicBezTo>
                    <a:pt x="6632" y="1419"/>
                    <a:pt x="7389" y="1608"/>
                    <a:pt x="8066" y="1986"/>
                  </a:cubicBezTo>
                  <a:cubicBezTo>
                    <a:pt x="8223" y="2049"/>
                    <a:pt x="8286" y="2301"/>
                    <a:pt x="8192" y="2458"/>
                  </a:cubicBezTo>
                  <a:lnTo>
                    <a:pt x="7152" y="4254"/>
                  </a:lnTo>
                  <a:cubicBezTo>
                    <a:pt x="7110" y="4361"/>
                    <a:pt x="6980" y="4439"/>
                    <a:pt x="6852" y="4439"/>
                  </a:cubicBezTo>
                  <a:cubicBezTo>
                    <a:pt x="6791" y="4439"/>
                    <a:pt x="6731" y="4421"/>
                    <a:pt x="6680" y="4380"/>
                  </a:cubicBezTo>
                  <a:cubicBezTo>
                    <a:pt x="6428" y="4238"/>
                    <a:pt x="6136" y="4167"/>
                    <a:pt x="5841" y="4167"/>
                  </a:cubicBezTo>
                  <a:cubicBezTo>
                    <a:pt x="5546" y="4167"/>
                    <a:pt x="5246" y="4238"/>
                    <a:pt x="4978" y="4380"/>
                  </a:cubicBezTo>
                  <a:cubicBezTo>
                    <a:pt x="4929" y="4400"/>
                    <a:pt x="4872" y="4411"/>
                    <a:pt x="4816" y="4411"/>
                  </a:cubicBezTo>
                  <a:cubicBezTo>
                    <a:pt x="4694" y="4411"/>
                    <a:pt x="4570" y="4362"/>
                    <a:pt x="4506" y="4254"/>
                  </a:cubicBezTo>
                  <a:lnTo>
                    <a:pt x="3498" y="2458"/>
                  </a:lnTo>
                  <a:cubicBezTo>
                    <a:pt x="3466" y="2301"/>
                    <a:pt x="3529" y="2080"/>
                    <a:pt x="3687" y="1986"/>
                  </a:cubicBezTo>
                  <a:cubicBezTo>
                    <a:pt x="4364" y="1608"/>
                    <a:pt x="5120" y="1419"/>
                    <a:pt x="5876" y="1419"/>
                  </a:cubicBezTo>
                  <a:close/>
                  <a:moveTo>
                    <a:pt x="5861" y="4916"/>
                  </a:moveTo>
                  <a:cubicBezTo>
                    <a:pt x="6459" y="4916"/>
                    <a:pt x="6869" y="5388"/>
                    <a:pt x="6869" y="5955"/>
                  </a:cubicBezTo>
                  <a:cubicBezTo>
                    <a:pt x="6869" y="6554"/>
                    <a:pt x="6396" y="6964"/>
                    <a:pt x="5861" y="6964"/>
                  </a:cubicBezTo>
                  <a:cubicBezTo>
                    <a:pt x="5294" y="6964"/>
                    <a:pt x="4821" y="6491"/>
                    <a:pt x="4821" y="5955"/>
                  </a:cubicBezTo>
                  <a:cubicBezTo>
                    <a:pt x="4821" y="5357"/>
                    <a:pt x="5294" y="4916"/>
                    <a:pt x="5861" y="4916"/>
                  </a:cubicBezTo>
                  <a:close/>
                  <a:moveTo>
                    <a:pt x="3813" y="5609"/>
                  </a:moveTo>
                  <a:cubicBezTo>
                    <a:pt x="4065" y="5640"/>
                    <a:pt x="4159" y="5735"/>
                    <a:pt x="4159" y="5955"/>
                  </a:cubicBezTo>
                  <a:cubicBezTo>
                    <a:pt x="4159" y="6522"/>
                    <a:pt x="4474" y="7090"/>
                    <a:pt x="5010" y="7405"/>
                  </a:cubicBezTo>
                  <a:cubicBezTo>
                    <a:pt x="5136" y="7531"/>
                    <a:pt x="5230" y="7720"/>
                    <a:pt x="5104" y="7877"/>
                  </a:cubicBezTo>
                  <a:lnTo>
                    <a:pt x="4033" y="9641"/>
                  </a:lnTo>
                  <a:cubicBezTo>
                    <a:pt x="3991" y="9748"/>
                    <a:pt x="3861" y="9826"/>
                    <a:pt x="3733" y="9826"/>
                  </a:cubicBezTo>
                  <a:cubicBezTo>
                    <a:pt x="3672" y="9826"/>
                    <a:pt x="3612" y="9808"/>
                    <a:pt x="3561" y="9767"/>
                  </a:cubicBezTo>
                  <a:cubicBezTo>
                    <a:pt x="2238" y="8948"/>
                    <a:pt x="1418" y="7531"/>
                    <a:pt x="1355" y="5987"/>
                  </a:cubicBezTo>
                  <a:cubicBezTo>
                    <a:pt x="1355" y="5798"/>
                    <a:pt x="1544" y="5640"/>
                    <a:pt x="1733" y="5640"/>
                  </a:cubicBezTo>
                  <a:lnTo>
                    <a:pt x="3813" y="5609"/>
                  </a:lnTo>
                  <a:close/>
                  <a:moveTo>
                    <a:pt x="8003" y="5640"/>
                  </a:moveTo>
                  <a:lnTo>
                    <a:pt x="10082" y="5672"/>
                  </a:lnTo>
                  <a:cubicBezTo>
                    <a:pt x="10271" y="5672"/>
                    <a:pt x="10429" y="5829"/>
                    <a:pt x="10429" y="6018"/>
                  </a:cubicBezTo>
                  <a:cubicBezTo>
                    <a:pt x="10397" y="7562"/>
                    <a:pt x="9547" y="8980"/>
                    <a:pt x="8223" y="9799"/>
                  </a:cubicBezTo>
                  <a:cubicBezTo>
                    <a:pt x="8168" y="9844"/>
                    <a:pt x="8100" y="9865"/>
                    <a:pt x="8033" y="9865"/>
                  </a:cubicBezTo>
                  <a:cubicBezTo>
                    <a:pt x="7911" y="9865"/>
                    <a:pt x="7792" y="9795"/>
                    <a:pt x="7751" y="9673"/>
                  </a:cubicBezTo>
                  <a:lnTo>
                    <a:pt x="6680" y="7909"/>
                  </a:lnTo>
                  <a:cubicBezTo>
                    <a:pt x="6554" y="7751"/>
                    <a:pt x="6648" y="7531"/>
                    <a:pt x="6806" y="7436"/>
                  </a:cubicBezTo>
                  <a:cubicBezTo>
                    <a:pt x="7310" y="7121"/>
                    <a:pt x="7625" y="6585"/>
                    <a:pt x="7625" y="5987"/>
                  </a:cubicBezTo>
                  <a:cubicBezTo>
                    <a:pt x="7625" y="5829"/>
                    <a:pt x="7751" y="5672"/>
                    <a:pt x="8003" y="5640"/>
                  </a:cubicBezTo>
                  <a:close/>
                  <a:moveTo>
                    <a:pt x="5892" y="1"/>
                  </a:moveTo>
                  <a:cubicBezTo>
                    <a:pt x="2616" y="1"/>
                    <a:pt x="1" y="2679"/>
                    <a:pt x="1" y="5924"/>
                  </a:cubicBezTo>
                  <a:cubicBezTo>
                    <a:pt x="1" y="9137"/>
                    <a:pt x="2679" y="11815"/>
                    <a:pt x="5892" y="11815"/>
                  </a:cubicBezTo>
                  <a:cubicBezTo>
                    <a:pt x="9169" y="11815"/>
                    <a:pt x="11815" y="9137"/>
                    <a:pt x="11815" y="5924"/>
                  </a:cubicBezTo>
                  <a:cubicBezTo>
                    <a:pt x="11815" y="2679"/>
                    <a:pt x="9137" y="1"/>
                    <a:pt x="5892" y="1"/>
                  </a:cubicBezTo>
                  <a:close/>
                </a:path>
              </a:pathLst>
            </a:custGeom>
            <a:solidFill>
              <a:srgbClr val="351C7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19" name="Google Shape;919;p35"/>
          <p:cNvGrpSpPr/>
          <p:nvPr/>
        </p:nvGrpSpPr>
        <p:grpSpPr>
          <a:xfrm>
            <a:off x="6478144" y="1840943"/>
            <a:ext cx="275237" cy="334915"/>
            <a:chOff x="-24709100" y="3888875"/>
            <a:chExt cx="243400" cy="296175"/>
          </a:xfrm>
        </p:grpSpPr>
        <p:sp>
          <p:nvSpPr>
            <p:cNvPr id="920" name="Google Shape;920;p35"/>
            <p:cNvSpPr/>
            <p:nvPr/>
          </p:nvSpPr>
          <p:spPr>
            <a:xfrm>
              <a:off x="-24587800" y="3888875"/>
              <a:ext cx="105575" cy="227650"/>
            </a:xfrm>
            <a:custGeom>
              <a:rect b="b" l="l" r="r" t="t"/>
              <a:pathLst>
                <a:path extrusionOk="0" h="9106" w="4223">
                  <a:moveTo>
                    <a:pt x="2836" y="662"/>
                  </a:moveTo>
                  <a:lnTo>
                    <a:pt x="2836" y="1387"/>
                  </a:lnTo>
                  <a:lnTo>
                    <a:pt x="2143" y="1387"/>
                  </a:lnTo>
                  <a:lnTo>
                    <a:pt x="2143" y="662"/>
                  </a:lnTo>
                  <a:close/>
                  <a:moveTo>
                    <a:pt x="1072" y="4884"/>
                  </a:moveTo>
                  <a:cubicBezTo>
                    <a:pt x="1261" y="4884"/>
                    <a:pt x="1418" y="5041"/>
                    <a:pt x="1418" y="5230"/>
                  </a:cubicBezTo>
                  <a:cubicBezTo>
                    <a:pt x="1418" y="5451"/>
                    <a:pt x="1261" y="5608"/>
                    <a:pt x="1072" y="5608"/>
                  </a:cubicBezTo>
                  <a:cubicBezTo>
                    <a:pt x="851" y="5608"/>
                    <a:pt x="694" y="5451"/>
                    <a:pt x="694" y="5230"/>
                  </a:cubicBezTo>
                  <a:cubicBezTo>
                    <a:pt x="694" y="5041"/>
                    <a:pt x="851" y="4884"/>
                    <a:pt x="1072" y="4884"/>
                  </a:cubicBezTo>
                  <a:close/>
                  <a:moveTo>
                    <a:pt x="3498" y="6302"/>
                  </a:moveTo>
                  <a:lnTo>
                    <a:pt x="3498" y="6648"/>
                  </a:lnTo>
                  <a:cubicBezTo>
                    <a:pt x="3498" y="6869"/>
                    <a:pt x="3340" y="6995"/>
                    <a:pt x="3151" y="6995"/>
                  </a:cubicBezTo>
                  <a:lnTo>
                    <a:pt x="1765" y="6995"/>
                  </a:lnTo>
                  <a:cubicBezTo>
                    <a:pt x="1576" y="6995"/>
                    <a:pt x="1418" y="6869"/>
                    <a:pt x="1418" y="6648"/>
                  </a:cubicBezTo>
                  <a:lnTo>
                    <a:pt x="1418" y="6302"/>
                  </a:lnTo>
                  <a:close/>
                  <a:moveTo>
                    <a:pt x="1072" y="1"/>
                  </a:moveTo>
                  <a:cubicBezTo>
                    <a:pt x="851" y="1"/>
                    <a:pt x="694" y="158"/>
                    <a:pt x="694" y="347"/>
                  </a:cubicBezTo>
                  <a:cubicBezTo>
                    <a:pt x="694" y="568"/>
                    <a:pt x="851" y="725"/>
                    <a:pt x="1072" y="725"/>
                  </a:cubicBezTo>
                  <a:lnTo>
                    <a:pt x="1418" y="725"/>
                  </a:lnTo>
                  <a:lnTo>
                    <a:pt x="1418" y="1450"/>
                  </a:lnTo>
                  <a:cubicBezTo>
                    <a:pt x="1009" y="1576"/>
                    <a:pt x="694" y="1985"/>
                    <a:pt x="694" y="2458"/>
                  </a:cubicBezTo>
                  <a:lnTo>
                    <a:pt x="694" y="4285"/>
                  </a:lnTo>
                  <a:cubicBezTo>
                    <a:pt x="316" y="4443"/>
                    <a:pt x="1" y="4821"/>
                    <a:pt x="1" y="5293"/>
                  </a:cubicBezTo>
                  <a:cubicBezTo>
                    <a:pt x="1" y="5703"/>
                    <a:pt x="284" y="6112"/>
                    <a:pt x="694" y="6270"/>
                  </a:cubicBezTo>
                  <a:lnTo>
                    <a:pt x="694" y="6648"/>
                  </a:lnTo>
                  <a:cubicBezTo>
                    <a:pt x="694" y="7089"/>
                    <a:pt x="977" y="7499"/>
                    <a:pt x="1418" y="7656"/>
                  </a:cubicBezTo>
                  <a:lnTo>
                    <a:pt x="1418" y="8759"/>
                  </a:lnTo>
                  <a:cubicBezTo>
                    <a:pt x="1418" y="8948"/>
                    <a:pt x="1576" y="9105"/>
                    <a:pt x="1765" y="9105"/>
                  </a:cubicBezTo>
                  <a:lnTo>
                    <a:pt x="3151" y="9105"/>
                  </a:lnTo>
                  <a:cubicBezTo>
                    <a:pt x="3340" y="9105"/>
                    <a:pt x="3498" y="8948"/>
                    <a:pt x="3498" y="8759"/>
                  </a:cubicBezTo>
                  <a:lnTo>
                    <a:pt x="3498" y="7656"/>
                  </a:lnTo>
                  <a:cubicBezTo>
                    <a:pt x="3907" y="7499"/>
                    <a:pt x="4222" y="7121"/>
                    <a:pt x="4222" y="6648"/>
                  </a:cubicBezTo>
                  <a:lnTo>
                    <a:pt x="4222" y="5955"/>
                  </a:lnTo>
                  <a:lnTo>
                    <a:pt x="4222" y="2458"/>
                  </a:lnTo>
                  <a:cubicBezTo>
                    <a:pt x="4222" y="2017"/>
                    <a:pt x="3939" y="1607"/>
                    <a:pt x="3498" y="1450"/>
                  </a:cubicBezTo>
                  <a:lnTo>
                    <a:pt x="3498" y="725"/>
                  </a:lnTo>
                  <a:lnTo>
                    <a:pt x="3876" y="725"/>
                  </a:lnTo>
                  <a:cubicBezTo>
                    <a:pt x="4065" y="725"/>
                    <a:pt x="4222" y="568"/>
                    <a:pt x="4222" y="347"/>
                  </a:cubicBezTo>
                  <a:cubicBezTo>
                    <a:pt x="4222" y="158"/>
                    <a:pt x="4065" y="1"/>
                    <a:pt x="3876" y="1"/>
                  </a:cubicBezTo>
                  <a:close/>
                </a:path>
              </a:pathLst>
            </a:custGeom>
            <a:solidFill>
              <a:srgbClr val="351C7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1" name="Google Shape;921;p35"/>
            <p:cNvSpPr/>
            <p:nvPr/>
          </p:nvSpPr>
          <p:spPr>
            <a:xfrm>
              <a:off x="-24536600" y="4132250"/>
              <a:ext cx="70900" cy="17350"/>
            </a:xfrm>
            <a:custGeom>
              <a:rect b="b" l="l" r="r" t="t"/>
              <a:pathLst>
                <a:path extrusionOk="0" h="694" w="2836">
                  <a:moveTo>
                    <a:pt x="0" y="1"/>
                  </a:moveTo>
                  <a:lnTo>
                    <a:pt x="347" y="694"/>
                  </a:lnTo>
                  <a:lnTo>
                    <a:pt x="2489" y="694"/>
                  </a:lnTo>
                  <a:cubicBezTo>
                    <a:pt x="2678" y="694"/>
                    <a:pt x="2836" y="536"/>
                    <a:pt x="2836" y="347"/>
                  </a:cubicBezTo>
                  <a:cubicBezTo>
                    <a:pt x="2836" y="158"/>
                    <a:pt x="2678" y="1"/>
                    <a:pt x="2489" y="1"/>
                  </a:cubicBezTo>
                  <a:close/>
                </a:path>
              </a:pathLst>
            </a:custGeom>
            <a:solidFill>
              <a:srgbClr val="351C7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2" name="Google Shape;922;p35"/>
            <p:cNvSpPr/>
            <p:nvPr/>
          </p:nvSpPr>
          <p:spPr>
            <a:xfrm>
              <a:off x="-24709100" y="3963700"/>
              <a:ext cx="208750" cy="221350"/>
            </a:xfrm>
            <a:custGeom>
              <a:rect b="b" l="l" r="r" t="t"/>
              <a:pathLst>
                <a:path extrusionOk="0" h="8854" w="8350">
                  <a:moveTo>
                    <a:pt x="4884" y="1"/>
                  </a:moveTo>
                  <a:cubicBezTo>
                    <a:pt x="2931" y="473"/>
                    <a:pt x="1419" y="2237"/>
                    <a:pt x="1419" y="4380"/>
                  </a:cubicBezTo>
                  <a:lnTo>
                    <a:pt x="1419" y="8192"/>
                  </a:lnTo>
                  <a:lnTo>
                    <a:pt x="410" y="8192"/>
                  </a:lnTo>
                  <a:cubicBezTo>
                    <a:pt x="389" y="8189"/>
                    <a:pt x="368" y="8188"/>
                    <a:pt x="347" y="8188"/>
                  </a:cubicBezTo>
                  <a:cubicBezTo>
                    <a:pt x="132" y="8188"/>
                    <a:pt x="1" y="8334"/>
                    <a:pt x="1" y="8507"/>
                  </a:cubicBezTo>
                  <a:cubicBezTo>
                    <a:pt x="1" y="8696"/>
                    <a:pt x="158" y="8853"/>
                    <a:pt x="347" y="8853"/>
                  </a:cubicBezTo>
                  <a:lnTo>
                    <a:pt x="8003" y="8853"/>
                  </a:lnTo>
                  <a:cubicBezTo>
                    <a:pt x="8192" y="8853"/>
                    <a:pt x="8350" y="8696"/>
                    <a:pt x="8350" y="8507"/>
                  </a:cubicBezTo>
                  <a:cubicBezTo>
                    <a:pt x="8350" y="8318"/>
                    <a:pt x="8192" y="8160"/>
                    <a:pt x="8003" y="8160"/>
                  </a:cubicBezTo>
                  <a:lnTo>
                    <a:pt x="6806" y="8160"/>
                  </a:lnTo>
                  <a:lnTo>
                    <a:pt x="6239" y="6963"/>
                  </a:lnTo>
                  <a:cubicBezTo>
                    <a:pt x="6207" y="6869"/>
                    <a:pt x="6018" y="6774"/>
                    <a:pt x="5924" y="6774"/>
                  </a:cubicBezTo>
                  <a:lnTo>
                    <a:pt x="4191" y="6774"/>
                  </a:lnTo>
                  <a:lnTo>
                    <a:pt x="4191" y="3655"/>
                  </a:lnTo>
                  <a:cubicBezTo>
                    <a:pt x="4191" y="3435"/>
                    <a:pt x="4254" y="3245"/>
                    <a:pt x="4380" y="3088"/>
                  </a:cubicBezTo>
                  <a:cubicBezTo>
                    <a:pt x="4254" y="2836"/>
                    <a:pt x="4191" y="2552"/>
                    <a:pt x="4191" y="2300"/>
                  </a:cubicBezTo>
                  <a:cubicBezTo>
                    <a:pt x="4191" y="1733"/>
                    <a:pt x="4443" y="1229"/>
                    <a:pt x="4884" y="914"/>
                  </a:cubicBezTo>
                  <a:lnTo>
                    <a:pt x="4884" y="1"/>
                  </a:lnTo>
                  <a:close/>
                </a:path>
              </a:pathLst>
            </a:custGeom>
            <a:solidFill>
              <a:srgbClr val="351C7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23" name="Google Shape;923;p35"/>
          <p:cNvGrpSpPr/>
          <p:nvPr/>
        </p:nvGrpSpPr>
        <p:grpSpPr>
          <a:xfrm>
            <a:off x="1706131" y="1830083"/>
            <a:ext cx="334039" cy="332914"/>
            <a:chOff x="-26980600" y="3175500"/>
            <a:chExt cx="296950" cy="295950"/>
          </a:xfrm>
        </p:grpSpPr>
        <p:sp>
          <p:nvSpPr>
            <p:cNvPr id="924" name="Google Shape;924;p35"/>
            <p:cNvSpPr/>
            <p:nvPr/>
          </p:nvSpPr>
          <p:spPr>
            <a:xfrm>
              <a:off x="-26798650" y="3175500"/>
              <a:ext cx="115000" cy="114025"/>
            </a:xfrm>
            <a:custGeom>
              <a:rect b="b" l="l" r="r" t="t"/>
              <a:pathLst>
                <a:path extrusionOk="0" h="4561" w="4600">
                  <a:moveTo>
                    <a:pt x="1115" y="0"/>
                  </a:moveTo>
                  <a:cubicBezTo>
                    <a:pt x="851" y="0"/>
                    <a:pt x="583" y="102"/>
                    <a:pt x="378" y="307"/>
                  </a:cubicBezTo>
                  <a:cubicBezTo>
                    <a:pt x="0" y="685"/>
                    <a:pt x="0" y="1378"/>
                    <a:pt x="378" y="1756"/>
                  </a:cubicBezTo>
                  <a:lnTo>
                    <a:pt x="2773" y="4245"/>
                  </a:lnTo>
                  <a:cubicBezTo>
                    <a:pt x="2962" y="4434"/>
                    <a:pt x="3245" y="4560"/>
                    <a:pt x="3529" y="4560"/>
                  </a:cubicBezTo>
                  <a:cubicBezTo>
                    <a:pt x="3812" y="4560"/>
                    <a:pt x="4064" y="4434"/>
                    <a:pt x="4285" y="4245"/>
                  </a:cubicBezTo>
                  <a:cubicBezTo>
                    <a:pt x="4474" y="4056"/>
                    <a:pt x="4600" y="3773"/>
                    <a:pt x="4600" y="3489"/>
                  </a:cubicBezTo>
                  <a:cubicBezTo>
                    <a:pt x="4600" y="3206"/>
                    <a:pt x="4474" y="2954"/>
                    <a:pt x="4285" y="2733"/>
                  </a:cubicBezTo>
                  <a:lnTo>
                    <a:pt x="1828" y="307"/>
                  </a:lnTo>
                  <a:cubicBezTo>
                    <a:pt x="1639" y="102"/>
                    <a:pt x="1379" y="0"/>
                    <a:pt x="1115" y="0"/>
                  </a:cubicBezTo>
                  <a:close/>
                </a:path>
              </a:pathLst>
            </a:custGeom>
            <a:solidFill>
              <a:srgbClr val="351C7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5" name="Google Shape;925;p35"/>
            <p:cNvSpPr/>
            <p:nvPr/>
          </p:nvSpPr>
          <p:spPr>
            <a:xfrm>
              <a:off x="-26980600" y="3325725"/>
              <a:ext cx="168575" cy="145725"/>
            </a:xfrm>
            <a:custGeom>
              <a:rect b="b" l="l" r="r" t="t"/>
              <a:pathLst>
                <a:path extrusionOk="0" h="5829" w="6743">
                  <a:moveTo>
                    <a:pt x="3797" y="2167"/>
                  </a:moveTo>
                  <a:cubicBezTo>
                    <a:pt x="3884" y="2167"/>
                    <a:pt x="3970" y="2190"/>
                    <a:pt x="4033" y="2237"/>
                  </a:cubicBezTo>
                  <a:cubicBezTo>
                    <a:pt x="4159" y="2363"/>
                    <a:pt x="4159" y="2616"/>
                    <a:pt x="4033" y="2710"/>
                  </a:cubicBezTo>
                  <a:cubicBezTo>
                    <a:pt x="3970" y="2773"/>
                    <a:pt x="3884" y="2805"/>
                    <a:pt x="3797" y="2805"/>
                  </a:cubicBezTo>
                  <a:cubicBezTo>
                    <a:pt x="3710" y="2805"/>
                    <a:pt x="3624" y="2773"/>
                    <a:pt x="3561" y="2710"/>
                  </a:cubicBezTo>
                  <a:cubicBezTo>
                    <a:pt x="3435" y="2616"/>
                    <a:pt x="3435" y="2363"/>
                    <a:pt x="3561" y="2237"/>
                  </a:cubicBezTo>
                  <a:cubicBezTo>
                    <a:pt x="3624" y="2190"/>
                    <a:pt x="3710" y="2167"/>
                    <a:pt x="3797" y="2167"/>
                  </a:cubicBezTo>
                  <a:close/>
                  <a:moveTo>
                    <a:pt x="2336" y="2639"/>
                  </a:moveTo>
                  <a:cubicBezTo>
                    <a:pt x="2426" y="2639"/>
                    <a:pt x="2521" y="2663"/>
                    <a:pt x="2584" y="2710"/>
                  </a:cubicBezTo>
                  <a:cubicBezTo>
                    <a:pt x="2679" y="2836"/>
                    <a:pt x="2679" y="3057"/>
                    <a:pt x="2584" y="3183"/>
                  </a:cubicBezTo>
                  <a:cubicBezTo>
                    <a:pt x="2521" y="3246"/>
                    <a:pt x="2426" y="3277"/>
                    <a:pt x="2336" y="3277"/>
                  </a:cubicBezTo>
                  <a:cubicBezTo>
                    <a:pt x="2245" y="3277"/>
                    <a:pt x="2159" y="3246"/>
                    <a:pt x="2111" y="3183"/>
                  </a:cubicBezTo>
                  <a:cubicBezTo>
                    <a:pt x="1985" y="3057"/>
                    <a:pt x="1985" y="2868"/>
                    <a:pt x="2111" y="2710"/>
                  </a:cubicBezTo>
                  <a:cubicBezTo>
                    <a:pt x="2159" y="2663"/>
                    <a:pt x="2245" y="2639"/>
                    <a:pt x="2336" y="2639"/>
                  </a:cubicBezTo>
                  <a:close/>
                  <a:moveTo>
                    <a:pt x="2931" y="1"/>
                  </a:moveTo>
                  <a:lnTo>
                    <a:pt x="599" y="2332"/>
                  </a:lnTo>
                  <a:cubicBezTo>
                    <a:pt x="221" y="2710"/>
                    <a:pt x="1" y="3214"/>
                    <a:pt x="1" y="3781"/>
                  </a:cubicBezTo>
                  <a:cubicBezTo>
                    <a:pt x="1" y="4317"/>
                    <a:pt x="221" y="4852"/>
                    <a:pt x="599" y="5230"/>
                  </a:cubicBezTo>
                  <a:cubicBezTo>
                    <a:pt x="1009" y="5608"/>
                    <a:pt x="1513" y="5829"/>
                    <a:pt x="2048" y="5829"/>
                  </a:cubicBezTo>
                  <a:cubicBezTo>
                    <a:pt x="2616" y="5829"/>
                    <a:pt x="3120" y="5640"/>
                    <a:pt x="3529" y="5230"/>
                  </a:cubicBezTo>
                  <a:lnTo>
                    <a:pt x="6743" y="2048"/>
                  </a:lnTo>
                  <a:cubicBezTo>
                    <a:pt x="6743" y="2017"/>
                    <a:pt x="6711" y="1954"/>
                    <a:pt x="6711" y="1922"/>
                  </a:cubicBezTo>
                  <a:cubicBezTo>
                    <a:pt x="6396" y="1418"/>
                    <a:pt x="5829" y="1103"/>
                    <a:pt x="5136" y="1103"/>
                  </a:cubicBezTo>
                  <a:lnTo>
                    <a:pt x="5104" y="1103"/>
                  </a:lnTo>
                  <a:cubicBezTo>
                    <a:pt x="5075" y="1104"/>
                    <a:pt x="5045" y="1105"/>
                    <a:pt x="5016" y="1105"/>
                  </a:cubicBezTo>
                  <a:cubicBezTo>
                    <a:pt x="4168" y="1105"/>
                    <a:pt x="3387" y="670"/>
                    <a:pt x="2931" y="1"/>
                  </a:cubicBezTo>
                  <a:close/>
                </a:path>
              </a:pathLst>
            </a:custGeom>
            <a:solidFill>
              <a:srgbClr val="351C7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6" name="Google Shape;926;p35"/>
            <p:cNvSpPr/>
            <p:nvPr/>
          </p:nvSpPr>
          <p:spPr>
            <a:xfrm>
              <a:off x="-26893950" y="3226500"/>
              <a:ext cx="159125" cy="137850"/>
            </a:xfrm>
            <a:custGeom>
              <a:rect b="b" l="l" r="r" t="t"/>
              <a:pathLst>
                <a:path extrusionOk="0" h="5514" w="6365">
                  <a:moveTo>
                    <a:pt x="3403" y="0"/>
                  </a:moveTo>
                  <a:lnTo>
                    <a:pt x="2678" y="693"/>
                  </a:lnTo>
                  <a:lnTo>
                    <a:pt x="2300" y="1103"/>
                  </a:lnTo>
                  <a:lnTo>
                    <a:pt x="3056" y="1859"/>
                  </a:lnTo>
                  <a:cubicBezTo>
                    <a:pt x="3151" y="1953"/>
                    <a:pt x="3151" y="2205"/>
                    <a:pt x="3056" y="2331"/>
                  </a:cubicBezTo>
                  <a:cubicBezTo>
                    <a:pt x="2962" y="2394"/>
                    <a:pt x="2899" y="2426"/>
                    <a:pt x="2804" y="2426"/>
                  </a:cubicBezTo>
                  <a:cubicBezTo>
                    <a:pt x="2741" y="2426"/>
                    <a:pt x="2615" y="2394"/>
                    <a:pt x="2584" y="2331"/>
                  </a:cubicBezTo>
                  <a:lnTo>
                    <a:pt x="1827" y="1575"/>
                  </a:lnTo>
                  <a:lnTo>
                    <a:pt x="1355" y="2048"/>
                  </a:lnTo>
                  <a:lnTo>
                    <a:pt x="2111" y="2804"/>
                  </a:lnTo>
                  <a:cubicBezTo>
                    <a:pt x="2205" y="2898"/>
                    <a:pt x="2205" y="3150"/>
                    <a:pt x="2111" y="3277"/>
                  </a:cubicBezTo>
                  <a:cubicBezTo>
                    <a:pt x="2016" y="3340"/>
                    <a:pt x="1953" y="3371"/>
                    <a:pt x="1859" y="3371"/>
                  </a:cubicBezTo>
                  <a:cubicBezTo>
                    <a:pt x="1796" y="3371"/>
                    <a:pt x="1670" y="3340"/>
                    <a:pt x="1638" y="3277"/>
                  </a:cubicBezTo>
                  <a:lnTo>
                    <a:pt x="882" y="2520"/>
                  </a:lnTo>
                  <a:lnTo>
                    <a:pt x="0" y="3371"/>
                  </a:lnTo>
                  <a:cubicBezTo>
                    <a:pt x="0" y="3403"/>
                    <a:pt x="63" y="3466"/>
                    <a:pt x="63" y="3497"/>
                  </a:cubicBezTo>
                  <a:cubicBezTo>
                    <a:pt x="364" y="4068"/>
                    <a:pt x="894" y="4381"/>
                    <a:pt x="1490" y="4381"/>
                  </a:cubicBezTo>
                  <a:cubicBezTo>
                    <a:pt x="1518" y="4381"/>
                    <a:pt x="1547" y="4381"/>
                    <a:pt x="1575" y="4379"/>
                  </a:cubicBezTo>
                  <a:cubicBezTo>
                    <a:pt x="1890" y="4379"/>
                    <a:pt x="2174" y="4411"/>
                    <a:pt x="2458" y="4474"/>
                  </a:cubicBezTo>
                  <a:cubicBezTo>
                    <a:pt x="2993" y="4631"/>
                    <a:pt x="3529" y="5009"/>
                    <a:pt x="3781" y="5513"/>
                  </a:cubicBezTo>
                  <a:lnTo>
                    <a:pt x="6364" y="2961"/>
                  </a:lnTo>
                  <a:lnTo>
                    <a:pt x="3403" y="0"/>
                  </a:lnTo>
                  <a:close/>
                </a:path>
              </a:pathLst>
            </a:custGeom>
            <a:solidFill>
              <a:srgbClr val="351C7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27" name="Google Shape;927;p35"/>
          <p:cNvSpPr/>
          <p:nvPr/>
        </p:nvSpPr>
        <p:spPr>
          <a:xfrm>
            <a:off x="2512479" y="2269274"/>
            <a:ext cx="2298000" cy="2651400"/>
          </a:xfrm>
          <a:prstGeom prst="roundRect">
            <a:avLst>
              <a:gd fmla="val 22613" name="adj"/>
            </a:avLst>
          </a:prstGeom>
          <a:noFill/>
          <a:ln cap="flat" cmpd="sng" w="19050">
            <a:solidFill>
              <a:srgbClr val="674EA7"/>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8" name="Google Shape;928;p35"/>
          <p:cNvSpPr txBox="1"/>
          <p:nvPr/>
        </p:nvSpPr>
        <p:spPr>
          <a:xfrm>
            <a:off x="2466502" y="2579627"/>
            <a:ext cx="2244900" cy="2033700"/>
          </a:xfrm>
          <a:prstGeom prst="rect">
            <a:avLst/>
          </a:prstGeom>
          <a:noFill/>
          <a:ln>
            <a:noFill/>
          </a:ln>
        </p:spPr>
        <p:txBody>
          <a:bodyPr anchorCtr="0" anchor="ctr" bIns="0" lIns="0" spcFirstLastPara="1" rIns="0" wrap="square" tIns="6025">
            <a:noAutofit/>
          </a:bodyPr>
          <a:lstStyle/>
          <a:p>
            <a:pPr indent="-198600" lvl="0" marL="352799" rtl="0" algn="l">
              <a:spcBef>
                <a:spcPts val="0"/>
              </a:spcBef>
              <a:spcAft>
                <a:spcPts val="0"/>
              </a:spcAft>
              <a:buSzPts val="1200"/>
              <a:buFont typeface="Mada"/>
              <a:buChar char="●"/>
            </a:pPr>
            <a:r>
              <a:rPr b="1" lang="ar" sz="1200">
                <a:latin typeface="Mada"/>
                <a:ea typeface="Mada"/>
                <a:cs typeface="Mada"/>
                <a:sym typeface="Mada"/>
              </a:rPr>
              <a:t>Chest x-ray</a:t>
            </a:r>
            <a:r>
              <a:rPr lang="ar" sz="1200">
                <a:latin typeface="Mada"/>
                <a:ea typeface="Mada"/>
                <a:cs typeface="Mada"/>
                <a:sym typeface="Mada"/>
              </a:rPr>
              <a:t>: Consolidation and ground-glass opacities, with bilateral, peripheral, and lower lung zone distributions.</a:t>
            </a:r>
            <a:endParaRPr sz="1200">
              <a:latin typeface="Mada"/>
              <a:ea typeface="Mada"/>
              <a:cs typeface="Mada"/>
              <a:sym typeface="Mada"/>
            </a:endParaRPr>
          </a:p>
          <a:p>
            <a:pPr indent="-198600" lvl="0" marL="352799" rtl="0" algn="l">
              <a:spcBef>
                <a:spcPts val="0"/>
              </a:spcBef>
              <a:spcAft>
                <a:spcPts val="0"/>
              </a:spcAft>
              <a:buSzPts val="1200"/>
              <a:buFont typeface="Mada"/>
              <a:buChar char="●"/>
            </a:pPr>
            <a:r>
              <a:rPr b="1" lang="ar" sz="1200">
                <a:latin typeface="Mada"/>
                <a:ea typeface="Mada"/>
                <a:cs typeface="Mada"/>
                <a:sym typeface="Mada"/>
              </a:rPr>
              <a:t>CT- SCAN</a:t>
            </a:r>
            <a:r>
              <a:rPr lang="ar" sz="1200">
                <a:latin typeface="Mada"/>
                <a:ea typeface="Mada"/>
                <a:cs typeface="Mada"/>
                <a:sym typeface="Mada"/>
              </a:rPr>
              <a:t>: (</a:t>
            </a:r>
            <a:r>
              <a:rPr b="1" lang="ar" sz="1200">
                <a:latin typeface="Mada"/>
                <a:ea typeface="Mada"/>
                <a:cs typeface="Mada"/>
                <a:sym typeface="Mada"/>
              </a:rPr>
              <a:t>more sensitive</a:t>
            </a:r>
            <a:r>
              <a:rPr lang="ar" sz="1200">
                <a:latin typeface="Mada"/>
                <a:ea typeface="Mada"/>
                <a:cs typeface="Mada"/>
                <a:sym typeface="Mada"/>
              </a:rPr>
              <a:t> than chest radiograph)</a:t>
            </a:r>
            <a:endParaRPr sz="1200">
              <a:latin typeface="Mada"/>
              <a:ea typeface="Mada"/>
              <a:cs typeface="Mada"/>
              <a:sym typeface="Mada"/>
            </a:endParaRPr>
          </a:p>
          <a:p>
            <a:pPr indent="0" lvl="0" marL="0" rtl="0" algn="l">
              <a:spcBef>
                <a:spcPts val="0"/>
              </a:spcBef>
              <a:spcAft>
                <a:spcPts val="0"/>
              </a:spcAft>
              <a:buNone/>
            </a:pPr>
            <a:r>
              <a:t/>
            </a:r>
            <a:endParaRPr sz="1200">
              <a:latin typeface="Mada"/>
              <a:ea typeface="Mada"/>
              <a:cs typeface="Mada"/>
              <a:sym typeface="Mada"/>
            </a:endParaRPr>
          </a:p>
          <a:p>
            <a:pPr indent="0" lvl="0" marL="0" rtl="0" algn="l">
              <a:spcBef>
                <a:spcPts val="0"/>
              </a:spcBef>
              <a:spcAft>
                <a:spcPts val="0"/>
              </a:spcAft>
              <a:buNone/>
            </a:pPr>
            <a:r>
              <a:t/>
            </a:r>
            <a:endParaRPr sz="1200">
              <a:latin typeface="Mada"/>
              <a:ea typeface="Mada"/>
              <a:cs typeface="Mada"/>
              <a:sym typeface="Mada"/>
            </a:endParaRPr>
          </a:p>
        </p:txBody>
      </p:sp>
      <p:sp>
        <p:nvSpPr>
          <p:cNvPr id="929" name="Google Shape;929;p35"/>
          <p:cNvSpPr txBox="1"/>
          <p:nvPr/>
        </p:nvSpPr>
        <p:spPr>
          <a:xfrm>
            <a:off x="2899925" y="1606879"/>
            <a:ext cx="1710600" cy="641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100"/>
              <a:buFont typeface="Arial"/>
              <a:buNone/>
            </a:pPr>
            <a:r>
              <a:rPr b="1" lang="ar" sz="1800">
                <a:solidFill>
                  <a:srgbClr val="351C75"/>
                </a:solidFill>
                <a:latin typeface="Mada"/>
                <a:ea typeface="Mada"/>
                <a:cs typeface="Mada"/>
                <a:sym typeface="Mada"/>
              </a:rPr>
              <a:t>Chest </a:t>
            </a:r>
            <a:endParaRPr b="1" sz="1800">
              <a:solidFill>
                <a:srgbClr val="351C75"/>
              </a:solidFill>
              <a:latin typeface="Mada"/>
              <a:ea typeface="Mada"/>
              <a:cs typeface="Mada"/>
              <a:sym typeface="Mada"/>
            </a:endParaRPr>
          </a:p>
          <a:p>
            <a:pPr indent="0" lvl="0" marL="0" marR="0" rtl="0" algn="l">
              <a:lnSpc>
                <a:spcPct val="100000"/>
              </a:lnSpc>
              <a:spcBef>
                <a:spcPts val="0"/>
              </a:spcBef>
              <a:spcAft>
                <a:spcPts val="0"/>
              </a:spcAft>
              <a:buClr>
                <a:schemeClr val="dk1"/>
              </a:buClr>
              <a:buSzPts val="1100"/>
              <a:buFont typeface="Arial"/>
              <a:buNone/>
            </a:pPr>
            <a:r>
              <a:rPr b="1" lang="ar" sz="1800">
                <a:solidFill>
                  <a:srgbClr val="351C75"/>
                </a:solidFill>
                <a:latin typeface="Mada"/>
                <a:ea typeface="Mada"/>
                <a:cs typeface="Mada"/>
                <a:sym typeface="Mada"/>
              </a:rPr>
              <a:t>Imaging</a:t>
            </a:r>
            <a:endParaRPr b="1" sz="1800">
              <a:solidFill>
                <a:srgbClr val="351C75"/>
              </a:solidFill>
              <a:latin typeface="Mada"/>
              <a:ea typeface="Mada"/>
              <a:cs typeface="Mada"/>
              <a:sym typeface="Mada"/>
            </a:endParaRPr>
          </a:p>
          <a:p>
            <a:pPr indent="0" lvl="0" marL="0" marR="0" rtl="0" algn="l">
              <a:lnSpc>
                <a:spcPct val="100000"/>
              </a:lnSpc>
              <a:spcBef>
                <a:spcPts val="0"/>
              </a:spcBef>
              <a:spcAft>
                <a:spcPts val="0"/>
              </a:spcAft>
              <a:buClr>
                <a:srgbClr val="000000"/>
              </a:buClr>
              <a:buSzPts val="1800"/>
              <a:buFont typeface="Arial"/>
              <a:buNone/>
            </a:pPr>
            <a:r>
              <a:t/>
            </a:r>
            <a:endParaRPr b="1" sz="1800">
              <a:solidFill>
                <a:srgbClr val="351C75"/>
              </a:solidFill>
              <a:latin typeface="Mada"/>
              <a:ea typeface="Mada"/>
              <a:cs typeface="Mada"/>
              <a:sym typeface="Mada"/>
            </a:endParaRPr>
          </a:p>
        </p:txBody>
      </p:sp>
      <p:sp>
        <p:nvSpPr>
          <p:cNvPr id="930" name="Google Shape;930;p35"/>
          <p:cNvSpPr txBox="1"/>
          <p:nvPr/>
        </p:nvSpPr>
        <p:spPr>
          <a:xfrm>
            <a:off x="5483401" y="1567145"/>
            <a:ext cx="1297800" cy="641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lang="ar" sz="1800">
                <a:solidFill>
                  <a:srgbClr val="351C75"/>
                </a:solidFill>
                <a:latin typeface="Mada"/>
                <a:ea typeface="Mada"/>
                <a:cs typeface="Mada"/>
                <a:sym typeface="Mada"/>
              </a:rPr>
              <a:t>Diagnostic Testing</a:t>
            </a:r>
            <a:endParaRPr b="1" sz="1800">
              <a:solidFill>
                <a:srgbClr val="351C75"/>
              </a:solidFill>
              <a:latin typeface="Mada"/>
              <a:ea typeface="Mada"/>
              <a:cs typeface="Mada"/>
              <a:sym typeface="Mada"/>
            </a:endParaRPr>
          </a:p>
        </p:txBody>
      </p:sp>
      <p:sp>
        <p:nvSpPr>
          <p:cNvPr id="931" name="Google Shape;931;p35"/>
          <p:cNvSpPr/>
          <p:nvPr/>
        </p:nvSpPr>
        <p:spPr>
          <a:xfrm>
            <a:off x="331625" y="5538300"/>
            <a:ext cx="6840300" cy="1914900"/>
          </a:xfrm>
          <a:prstGeom prst="roundRect">
            <a:avLst>
              <a:gd fmla="val 16667" name="adj"/>
            </a:avLst>
          </a:prstGeom>
          <a:noFill/>
          <a:ln cap="flat" cmpd="sng" w="28575">
            <a:solidFill>
              <a:srgbClr val="8E7CC3"/>
            </a:solidFill>
            <a:prstDash val="lgDash"/>
            <a:round/>
            <a:headEnd len="sm" w="sm" type="none"/>
            <a:tailEnd len="sm" w="sm" type="none"/>
          </a:ln>
        </p:spPr>
        <p:txBody>
          <a:bodyPr anchorCtr="0" anchor="ctr" bIns="91425" lIns="91425" spcFirstLastPara="1" rIns="91425" wrap="square" tIns="91425">
            <a:noAutofit/>
          </a:bodyPr>
          <a:lstStyle/>
          <a:p>
            <a:pPr indent="-304800" lvl="0" marL="457200" rtl="0" algn="l">
              <a:lnSpc>
                <a:spcPct val="100000"/>
              </a:lnSpc>
              <a:spcBef>
                <a:spcPts val="0"/>
              </a:spcBef>
              <a:spcAft>
                <a:spcPts val="0"/>
              </a:spcAft>
              <a:buClr>
                <a:schemeClr val="dk1"/>
              </a:buClr>
              <a:buSzPts val="1200"/>
              <a:buFont typeface="Mada"/>
              <a:buChar char="●"/>
            </a:pPr>
            <a:r>
              <a:rPr b="1" lang="ar" sz="1200">
                <a:solidFill>
                  <a:schemeClr val="dk1"/>
                </a:solidFill>
                <a:latin typeface="Mada"/>
                <a:ea typeface="Mada"/>
                <a:cs typeface="Mada"/>
                <a:sym typeface="Mada"/>
              </a:rPr>
              <a:t>Supportive</a:t>
            </a:r>
            <a:r>
              <a:rPr lang="ar" sz="1200">
                <a:solidFill>
                  <a:schemeClr val="dk1"/>
                </a:solidFill>
                <a:latin typeface="Mada"/>
                <a:ea typeface="Mada"/>
                <a:cs typeface="Mada"/>
                <a:sym typeface="Mada"/>
              </a:rPr>
              <a:t>.</a:t>
            </a:r>
            <a:endParaRPr sz="1200">
              <a:solidFill>
                <a:schemeClr val="dk1"/>
              </a:solidFill>
              <a:latin typeface="Mada"/>
              <a:ea typeface="Mada"/>
              <a:cs typeface="Mada"/>
              <a:sym typeface="Mada"/>
            </a:endParaRPr>
          </a:p>
          <a:p>
            <a:pPr indent="-304800" lvl="0" marL="457200" rtl="0" algn="l">
              <a:lnSpc>
                <a:spcPct val="100000"/>
              </a:lnSpc>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No specific and effective medication</a:t>
            </a:r>
            <a:endParaRPr sz="1200">
              <a:solidFill>
                <a:schemeClr val="dk1"/>
              </a:solidFill>
              <a:latin typeface="Mada"/>
              <a:ea typeface="Mada"/>
              <a:cs typeface="Mada"/>
              <a:sym typeface="Mada"/>
            </a:endParaRPr>
          </a:p>
          <a:p>
            <a:pPr indent="-304800" lvl="0" marL="457200" rtl="0" algn="l">
              <a:lnSpc>
                <a:spcPct val="100000"/>
              </a:lnSpc>
              <a:spcBef>
                <a:spcPts val="0"/>
              </a:spcBef>
              <a:spcAft>
                <a:spcPts val="0"/>
              </a:spcAft>
              <a:buClr>
                <a:schemeClr val="dk1"/>
              </a:buClr>
              <a:buSzPts val="1200"/>
              <a:buFont typeface="Mada"/>
              <a:buChar char="●"/>
            </a:pPr>
            <a:r>
              <a:rPr lang="ar" sz="1200">
                <a:solidFill>
                  <a:srgbClr val="6AA84F"/>
                </a:solidFill>
                <a:latin typeface="Mada"/>
                <a:ea typeface="Mada"/>
                <a:cs typeface="Mada"/>
                <a:sym typeface="Mada"/>
              </a:rPr>
              <a:t>Many medications have been tried, however none showed to be effective</a:t>
            </a:r>
            <a:r>
              <a:rPr b="1" lang="ar" sz="1200">
                <a:solidFill>
                  <a:srgbClr val="CC0000"/>
                </a:solidFill>
                <a:latin typeface="Mada"/>
                <a:ea typeface="Mada"/>
                <a:cs typeface="Mada"/>
                <a:sym typeface="Mada"/>
              </a:rPr>
              <a:t> except for steroids, which are now the standard of care</a:t>
            </a:r>
            <a:r>
              <a:rPr lang="ar" sz="1200">
                <a:solidFill>
                  <a:srgbClr val="6AA84F"/>
                </a:solidFill>
                <a:latin typeface="Mada"/>
                <a:ea typeface="Mada"/>
                <a:cs typeface="Mada"/>
                <a:sym typeface="Mada"/>
              </a:rPr>
              <a:t>.</a:t>
            </a:r>
            <a:endParaRPr sz="1200">
              <a:solidFill>
                <a:srgbClr val="6AA84F"/>
              </a:solidFill>
              <a:latin typeface="Mada"/>
              <a:ea typeface="Mada"/>
              <a:cs typeface="Mada"/>
              <a:sym typeface="Mada"/>
            </a:endParaRPr>
          </a:p>
          <a:p>
            <a:pPr indent="-304800" lvl="0" marL="457200" rtl="0" algn="l">
              <a:lnSpc>
                <a:spcPct val="100000"/>
              </a:lnSpc>
              <a:spcBef>
                <a:spcPts val="0"/>
              </a:spcBef>
              <a:spcAft>
                <a:spcPts val="0"/>
              </a:spcAft>
              <a:buClr>
                <a:srgbClr val="6AA84F"/>
              </a:buClr>
              <a:buSzPts val="1200"/>
              <a:buFont typeface="Mada"/>
              <a:buChar char="●"/>
            </a:pPr>
            <a:r>
              <a:rPr b="1" lang="ar" sz="1200">
                <a:solidFill>
                  <a:srgbClr val="CC0000"/>
                </a:solidFill>
                <a:latin typeface="Mada"/>
                <a:ea typeface="Mada"/>
                <a:cs typeface="Mada"/>
                <a:sym typeface="Mada"/>
              </a:rPr>
              <a:t>Low dose dexamethasone:</a:t>
            </a:r>
            <a:r>
              <a:rPr lang="ar" sz="1200">
                <a:solidFill>
                  <a:srgbClr val="6AA84F"/>
                </a:solidFill>
                <a:latin typeface="Mada"/>
                <a:ea typeface="Mada"/>
                <a:cs typeface="Mada"/>
                <a:sym typeface="Mada"/>
              </a:rPr>
              <a:t> we use it now , it is thought to decrease the transfer for ICU.</a:t>
            </a:r>
            <a:endParaRPr sz="1200">
              <a:solidFill>
                <a:srgbClr val="6AA84F"/>
              </a:solidFill>
              <a:latin typeface="Mada"/>
              <a:ea typeface="Mada"/>
              <a:cs typeface="Mada"/>
              <a:sym typeface="Mada"/>
            </a:endParaRPr>
          </a:p>
          <a:p>
            <a:pPr indent="-304800" lvl="0" marL="457200" rtl="0" algn="l">
              <a:lnSpc>
                <a:spcPct val="100000"/>
              </a:lnSpc>
              <a:spcBef>
                <a:spcPts val="0"/>
              </a:spcBef>
              <a:spcAft>
                <a:spcPts val="0"/>
              </a:spcAft>
              <a:buClr>
                <a:schemeClr val="dk1"/>
              </a:buClr>
              <a:buSzPts val="1200"/>
              <a:buFont typeface="Mada"/>
              <a:buChar char="●"/>
            </a:pPr>
            <a:r>
              <a:rPr lang="ar" sz="1200">
                <a:solidFill>
                  <a:srgbClr val="6AA84F"/>
                </a:solidFill>
                <a:latin typeface="Mada"/>
                <a:ea typeface="Mada"/>
                <a:cs typeface="Mada"/>
                <a:sym typeface="Mada"/>
              </a:rPr>
              <a:t>As for Remdesivir, it showed no difference in the WHO study, although in some reports it showed to be effective in around 30%. </a:t>
            </a:r>
            <a:endParaRPr sz="1200">
              <a:solidFill>
                <a:schemeClr val="dk1"/>
              </a:solidFill>
              <a:latin typeface="Mada"/>
              <a:ea typeface="Mada"/>
              <a:cs typeface="Mada"/>
              <a:sym typeface="Mada"/>
            </a:endParaRPr>
          </a:p>
          <a:p>
            <a:pPr indent="-304800" lvl="0" marL="457200" rtl="0" algn="l">
              <a:lnSpc>
                <a:spcPct val="100000"/>
              </a:lnSpc>
              <a:spcBef>
                <a:spcPts val="0"/>
              </a:spcBef>
              <a:spcAft>
                <a:spcPts val="0"/>
              </a:spcAft>
              <a:buClr>
                <a:srgbClr val="6AA84F"/>
              </a:buClr>
              <a:buSzPts val="1200"/>
              <a:buFont typeface="Mada"/>
              <a:buChar char="●"/>
            </a:pPr>
            <a:r>
              <a:rPr lang="ar" sz="1200">
                <a:solidFill>
                  <a:srgbClr val="6AA84F"/>
                </a:solidFill>
                <a:latin typeface="Mada"/>
                <a:ea typeface="Mada"/>
                <a:cs typeface="Mada"/>
                <a:sym typeface="Mada"/>
              </a:rPr>
              <a:t>None of the used drugs has been proven to decrease mortality. They only decrease the</a:t>
            </a:r>
            <a:endParaRPr sz="1200">
              <a:solidFill>
                <a:srgbClr val="6AA84F"/>
              </a:solidFill>
              <a:latin typeface="Mada"/>
              <a:ea typeface="Mada"/>
              <a:cs typeface="Mada"/>
              <a:sym typeface="Mada"/>
            </a:endParaRPr>
          </a:p>
          <a:p>
            <a:pPr indent="0" lvl="0" marL="457200" rtl="0" algn="l">
              <a:lnSpc>
                <a:spcPct val="115000"/>
              </a:lnSpc>
              <a:spcBef>
                <a:spcPts val="0"/>
              </a:spcBef>
              <a:spcAft>
                <a:spcPts val="0"/>
              </a:spcAft>
              <a:buNone/>
            </a:pPr>
            <a:r>
              <a:rPr lang="ar" sz="1200">
                <a:solidFill>
                  <a:srgbClr val="6AA84F"/>
                </a:solidFill>
                <a:latin typeface="Mada"/>
                <a:ea typeface="Mada"/>
                <a:cs typeface="Mada"/>
                <a:sym typeface="Mada"/>
              </a:rPr>
              <a:t>duration of febrile illness.</a:t>
            </a:r>
            <a:endParaRPr sz="1200">
              <a:solidFill>
                <a:srgbClr val="6AA84F"/>
              </a:solidFill>
              <a:latin typeface="Mada"/>
              <a:ea typeface="Mada"/>
              <a:cs typeface="Mada"/>
              <a:sym typeface="Mada"/>
            </a:endParaRPr>
          </a:p>
        </p:txBody>
      </p:sp>
      <p:sp>
        <p:nvSpPr>
          <p:cNvPr id="932" name="Google Shape;932;p35"/>
          <p:cNvSpPr txBox="1"/>
          <p:nvPr/>
        </p:nvSpPr>
        <p:spPr>
          <a:xfrm>
            <a:off x="8041050" y="5842361"/>
            <a:ext cx="7132500" cy="1914900"/>
          </a:xfrm>
          <a:prstGeom prst="rect">
            <a:avLst/>
          </a:prstGeom>
          <a:noFill/>
          <a:ln>
            <a:noFill/>
          </a:ln>
        </p:spPr>
        <p:txBody>
          <a:bodyPr anchorCtr="0" anchor="t" bIns="91425" lIns="91425" spcFirstLastPara="1" rIns="91425" wrap="square" tIns="91425">
            <a:noAutofit/>
          </a:bodyPr>
          <a:lstStyle/>
          <a:p>
            <a:pPr indent="-355600" lvl="0" marL="457200" rtl="0" algn="l">
              <a:spcBef>
                <a:spcPts val="0"/>
              </a:spcBef>
              <a:spcAft>
                <a:spcPts val="0"/>
              </a:spcAft>
              <a:buClr>
                <a:srgbClr val="A64D79"/>
              </a:buClr>
              <a:buSzPts val="2000"/>
              <a:buFont typeface="Exo Thin"/>
              <a:buChar char="◄"/>
            </a:pPr>
            <a:r>
              <a:rPr lang="ar" sz="2000">
                <a:solidFill>
                  <a:srgbClr val="A64D79"/>
                </a:solidFill>
                <a:highlight>
                  <a:schemeClr val="accent4"/>
                </a:highlight>
                <a:latin typeface="Exo Thin"/>
                <a:ea typeface="Exo Thin"/>
                <a:cs typeface="Exo Thin"/>
                <a:sym typeface="Exo Thin"/>
              </a:rPr>
              <a:t>Treatment</a:t>
            </a:r>
            <a:endParaRPr sz="1150">
              <a:solidFill>
                <a:srgbClr val="A64D79"/>
              </a:solidFill>
              <a:latin typeface="Mada"/>
              <a:ea typeface="Mada"/>
              <a:cs typeface="Mada"/>
              <a:sym typeface="Mada"/>
            </a:endParaRPr>
          </a:p>
          <a:p>
            <a:pPr indent="-301625" lvl="0" marL="457200" rtl="0" algn="l">
              <a:lnSpc>
                <a:spcPct val="115000"/>
              </a:lnSpc>
              <a:spcBef>
                <a:spcPts val="0"/>
              </a:spcBef>
              <a:spcAft>
                <a:spcPts val="0"/>
              </a:spcAft>
              <a:buClr>
                <a:srgbClr val="000000"/>
              </a:buClr>
              <a:buSzPts val="1150"/>
              <a:buFont typeface="Mada"/>
              <a:buChar char="●"/>
            </a:pPr>
            <a:r>
              <a:rPr lang="ar" sz="1150">
                <a:latin typeface="Mada"/>
                <a:ea typeface="Mada"/>
                <a:cs typeface="Mada"/>
                <a:sym typeface="Mada"/>
              </a:rPr>
              <a:t>Supportive.</a:t>
            </a:r>
            <a:endParaRPr sz="1150">
              <a:latin typeface="Mada"/>
              <a:ea typeface="Mada"/>
              <a:cs typeface="Mada"/>
              <a:sym typeface="Mada"/>
            </a:endParaRPr>
          </a:p>
          <a:p>
            <a:pPr indent="-301625" lvl="0" marL="457200" rtl="0" algn="l">
              <a:lnSpc>
                <a:spcPct val="115000"/>
              </a:lnSpc>
              <a:spcBef>
                <a:spcPts val="0"/>
              </a:spcBef>
              <a:spcAft>
                <a:spcPts val="0"/>
              </a:spcAft>
              <a:buClr>
                <a:srgbClr val="000000"/>
              </a:buClr>
              <a:buSzPts val="1150"/>
              <a:buFont typeface="Mada"/>
              <a:buChar char="●"/>
            </a:pPr>
            <a:r>
              <a:rPr lang="ar" sz="1150">
                <a:latin typeface="Mada"/>
                <a:ea typeface="Mada"/>
                <a:cs typeface="Mada"/>
                <a:sym typeface="Mada"/>
              </a:rPr>
              <a:t>No specific and effective medication</a:t>
            </a:r>
            <a:endParaRPr sz="1150">
              <a:latin typeface="Mada"/>
              <a:ea typeface="Mada"/>
              <a:cs typeface="Mada"/>
              <a:sym typeface="Mada"/>
            </a:endParaRPr>
          </a:p>
        </p:txBody>
      </p:sp>
      <p:grpSp>
        <p:nvGrpSpPr>
          <p:cNvPr id="933" name="Google Shape;933;p35"/>
          <p:cNvGrpSpPr/>
          <p:nvPr/>
        </p:nvGrpSpPr>
        <p:grpSpPr>
          <a:xfrm flipH="1">
            <a:off x="13842867" y="5863323"/>
            <a:ext cx="623770" cy="853281"/>
            <a:chOff x="336800" y="4151500"/>
            <a:chExt cx="292000" cy="364650"/>
          </a:xfrm>
        </p:grpSpPr>
        <p:sp>
          <p:nvSpPr>
            <p:cNvPr id="934" name="Google Shape;934;p35"/>
            <p:cNvSpPr/>
            <p:nvPr/>
          </p:nvSpPr>
          <p:spPr>
            <a:xfrm>
              <a:off x="396325" y="4168675"/>
              <a:ext cx="212600" cy="185375"/>
            </a:xfrm>
            <a:custGeom>
              <a:rect b="b" l="l" r="r" t="t"/>
              <a:pathLst>
                <a:path extrusionOk="0" h="7415" w="8504">
                  <a:moveTo>
                    <a:pt x="7261" y="0"/>
                  </a:moveTo>
                  <a:cubicBezTo>
                    <a:pt x="7011" y="0"/>
                    <a:pt x="6746" y="79"/>
                    <a:pt x="6545" y="265"/>
                  </a:cubicBezTo>
                  <a:lnTo>
                    <a:pt x="358" y="5548"/>
                  </a:lnTo>
                  <a:cubicBezTo>
                    <a:pt x="30" y="5813"/>
                    <a:pt x="0" y="6295"/>
                    <a:pt x="265" y="6623"/>
                  </a:cubicBezTo>
                  <a:lnTo>
                    <a:pt x="731" y="7149"/>
                  </a:lnTo>
                  <a:cubicBezTo>
                    <a:pt x="884" y="7321"/>
                    <a:pt x="1090" y="7414"/>
                    <a:pt x="1306" y="7414"/>
                  </a:cubicBezTo>
                  <a:cubicBezTo>
                    <a:pt x="1478" y="7414"/>
                    <a:pt x="1664" y="7354"/>
                    <a:pt x="1802" y="7242"/>
                  </a:cubicBezTo>
                  <a:lnTo>
                    <a:pt x="7992" y="1959"/>
                  </a:lnTo>
                  <a:cubicBezTo>
                    <a:pt x="8459" y="1552"/>
                    <a:pt x="8504" y="855"/>
                    <a:pt x="8101" y="388"/>
                  </a:cubicBezTo>
                  <a:cubicBezTo>
                    <a:pt x="7880" y="123"/>
                    <a:pt x="7571" y="0"/>
                    <a:pt x="7261" y="0"/>
                  </a:cubicBezTo>
                  <a:close/>
                </a:path>
              </a:pathLst>
            </a:custGeom>
            <a:solidFill>
              <a:srgbClr val="FDF2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5" name="Google Shape;935;p35"/>
            <p:cNvSpPr/>
            <p:nvPr/>
          </p:nvSpPr>
          <p:spPr>
            <a:xfrm>
              <a:off x="396325" y="4168550"/>
              <a:ext cx="212600" cy="185650"/>
            </a:xfrm>
            <a:custGeom>
              <a:rect b="b" l="l" r="r" t="t"/>
              <a:pathLst>
                <a:path extrusionOk="0" h="7426" w="8504">
                  <a:moveTo>
                    <a:pt x="7262" y="1"/>
                  </a:moveTo>
                  <a:cubicBezTo>
                    <a:pt x="7008" y="1"/>
                    <a:pt x="6753" y="88"/>
                    <a:pt x="6545" y="270"/>
                  </a:cubicBezTo>
                  <a:lnTo>
                    <a:pt x="358" y="5553"/>
                  </a:lnTo>
                  <a:cubicBezTo>
                    <a:pt x="30" y="5818"/>
                    <a:pt x="0" y="6300"/>
                    <a:pt x="265" y="6628"/>
                  </a:cubicBezTo>
                  <a:lnTo>
                    <a:pt x="731" y="7154"/>
                  </a:lnTo>
                  <a:cubicBezTo>
                    <a:pt x="878" y="7335"/>
                    <a:pt x="1090" y="7426"/>
                    <a:pt x="1305" y="7426"/>
                  </a:cubicBezTo>
                  <a:cubicBezTo>
                    <a:pt x="1480" y="7426"/>
                    <a:pt x="1657" y="7366"/>
                    <a:pt x="1802" y="7247"/>
                  </a:cubicBezTo>
                  <a:lnTo>
                    <a:pt x="7992" y="1964"/>
                  </a:lnTo>
                  <a:cubicBezTo>
                    <a:pt x="8459" y="1557"/>
                    <a:pt x="8504" y="860"/>
                    <a:pt x="8101" y="393"/>
                  </a:cubicBezTo>
                  <a:cubicBezTo>
                    <a:pt x="7886" y="135"/>
                    <a:pt x="7575" y="1"/>
                    <a:pt x="7262" y="1"/>
                  </a:cubicBezTo>
                  <a:close/>
                </a:path>
              </a:pathLst>
            </a:custGeom>
            <a:solidFill>
              <a:srgbClr val="EDED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6" name="Google Shape;936;p35"/>
            <p:cNvSpPr/>
            <p:nvPr/>
          </p:nvSpPr>
          <p:spPr>
            <a:xfrm>
              <a:off x="400225" y="4180325"/>
              <a:ext cx="197775" cy="172600"/>
            </a:xfrm>
            <a:custGeom>
              <a:rect b="b" l="l" r="r" t="t"/>
              <a:pathLst>
                <a:path extrusionOk="0" h="6904" w="7911">
                  <a:moveTo>
                    <a:pt x="7110" y="1"/>
                  </a:moveTo>
                  <a:cubicBezTo>
                    <a:pt x="6849" y="1"/>
                    <a:pt x="6554" y="110"/>
                    <a:pt x="6295" y="325"/>
                  </a:cubicBezTo>
                  <a:lnTo>
                    <a:pt x="1" y="5720"/>
                  </a:lnTo>
                  <a:lnTo>
                    <a:pt x="1008" y="6903"/>
                  </a:lnTo>
                  <a:lnTo>
                    <a:pt x="7307" y="1523"/>
                  </a:lnTo>
                  <a:cubicBezTo>
                    <a:pt x="7773" y="1120"/>
                    <a:pt x="7911" y="545"/>
                    <a:pt x="7631" y="217"/>
                  </a:cubicBezTo>
                  <a:cubicBezTo>
                    <a:pt x="7506" y="72"/>
                    <a:pt x="7320" y="1"/>
                    <a:pt x="7110" y="1"/>
                  </a:cubicBezTo>
                  <a:close/>
                </a:path>
              </a:pathLst>
            </a:custGeom>
            <a:solidFill>
              <a:srgbClr val="EDED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7" name="Google Shape;937;p35"/>
            <p:cNvSpPr/>
            <p:nvPr/>
          </p:nvSpPr>
          <p:spPr>
            <a:xfrm>
              <a:off x="469350" y="4180700"/>
              <a:ext cx="127175" cy="112325"/>
            </a:xfrm>
            <a:custGeom>
              <a:rect b="b" l="l" r="r" t="t"/>
              <a:pathLst>
                <a:path extrusionOk="0" h="4493" w="5087">
                  <a:moveTo>
                    <a:pt x="4300" y="1"/>
                  </a:moveTo>
                  <a:cubicBezTo>
                    <a:pt x="4040" y="1"/>
                    <a:pt x="3744" y="110"/>
                    <a:pt x="3486" y="325"/>
                  </a:cubicBezTo>
                  <a:lnTo>
                    <a:pt x="1" y="3310"/>
                  </a:lnTo>
                  <a:lnTo>
                    <a:pt x="1012" y="4493"/>
                  </a:lnTo>
                  <a:lnTo>
                    <a:pt x="4493" y="1508"/>
                  </a:lnTo>
                  <a:cubicBezTo>
                    <a:pt x="4944" y="1120"/>
                    <a:pt x="5086" y="545"/>
                    <a:pt x="4821" y="217"/>
                  </a:cubicBezTo>
                  <a:cubicBezTo>
                    <a:pt x="4696" y="72"/>
                    <a:pt x="4510" y="1"/>
                    <a:pt x="4300" y="1"/>
                  </a:cubicBezTo>
                  <a:close/>
                </a:path>
              </a:pathLst>
            </a:custGeom>
            <a:solidFill>
              <a:srgbClr val="ED696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8" name="Google Shape;938;p35"/>
            <p:cNvSpPr/>
            <p:nvPr/>
          </p:nvSpPr>
          <p:spPr>
            <a:xfrm>
              <a:off x="601900" y="4151500"/>
              <a:ext cx="26900" cy="23825"/>
            </a:xfrm>
            <a:custGeom>
              <a:rect b="b" l="l" r="r" t="t"/>
              <a:pathLst>
                <a:path extrusionOk="0" h="953" w="1076">
                  <a:moveTo>
                    <a:pt x="1027" y="1"/>
                  </a:moveTo>
                  <a:lnTo>
                    <a:pt x="1" y="904"/>
                  </a:lnTo>
                  <a:lnTo>
                    <a:pt x="49" y="952"/>
                  </a:lnTo>
                  <a:lnTo>
                    <a:pt x="1075" y="49"/>
                  </a:lnTo>
                  <a:lnTo>
                    <a:pt x="1027" y="1"/>
                  </a:lnTo>
                  <a:close/>
                </a:path>
              </a:pathLst>
            </a:custGeom>
            <a:solidFill>
              <a:srgbClr val="0E48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9" name="Google Shape;939;p35"/>
            <p:cNvSpPr/>
            <p:nvPr/>
          </p:nvSpPr>
          <p:spPr>
            <a:xfrm>
              <a:off x="589875" y="4166050"/>
              <a:ext cx="19800" cy="20000"/>
            </a:xfrm>
            <a:custGeom>
              <a:rect b="b" l="l" r="r" t="t"/>
              <a:pathLst>
                <a:path extrusionOk="0" h="800" w="792">
                  <a:moveTo>
                    <a:pt x="366" y="1"/>
                  </a:moveTo>
                  <a:cubicBezTo>
                    <a:pt x="359" y="1"/>
                    <a:pt x="351" y="4"/>
                    <a:pt x="344" y="12"/>
                  </a:cubicBezTo>
                  <a:lnTo>
                    <a:pt x="15" y="277"/>
                  </a:lnTo>
                  <a:cubicBezTo>
                    <a:pt x="0" y="292"/>
                    <a:pt x="0" y="307"/>
                    <a:pt x="15" y="322"/>
                  </a:cubicBezTo>
                  <a:lnTo>
                    <a:pt x="403" y="788"/>
                  </a:lnTo>
                  <a:cubicBezTo>
                    <a:pt x="411" y="795"/>
                    <a:pt x="419" y="799"/>
                    <a:pt x="428" y="799"/>
                  </a:cubicBezTo>
                  <a:cubicBezTo>
                    <a:pt x="436" y="799"/>
                    <a:pt x="444" y="795"/>
                    <a:pt x="452" y="788"/>
                  </a:cubicBezTo>
                  <a:lnTo>
                    <a:pt x="776" y="523"/>
                  </a:lnTo>
                  <a:cubicBezTo>
                    <a:pt x="791" y="508"/>
                    <a:pt x="791" y="478"/>
                    <a:pt x="776" y="478"/>
                  </a:cubicBezTo>
                  <a:lnTo>
                    <a:pt x="388" y="12"/>
                  </a:lnTo>
                  <a:cubicBezTo>
                    <a:pt x="381" y="4"/>
                    <a:pt x="373" y="1"/>
                    <a:pt x="366" y="1"/>
                  </a:cubicBezTo>
                  <a:close/>
                </a:path>
              </a:pathLst>
            </a:custGeom>
            <a:solidFill>
              <a:srgbClr val="EDED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0" name="Google Shape;940;p35"/>
            <p:cNvSpPr/>
            <p:nvPr/>
          </p:nvSpPr>
          <p:spPr>
            <a:xfrm>
              <a:off x="448750" y="4258025"/>
              <a:ext cx="51325" cy="55250"/>
            </a:xfrm>
            <a:custGeom>
              <a:rect b="b" l="l" r="r" t="t"/>
              <a:pathLst>
                <a:path extrusionOk="0" h="2210" w="2053">
                  <a:moveTo>
                    <a:pt x="638" y="1"/>
                  </a:moveTo>
                  <a:lnTo>
                    <a:pt x="0" y="545"/>
                  </a:lnTo>
                  <a:lnTo>
                    <a:pt x="1418" y="2210"/>
                  </a:lnTo>
                  <a:lnTo>
                    <a:pt x="2052" y="1665"/>
                  </a:lnTo>
                  <a:lnTo>
                    <a:pt x="638" y="1"/>
                  </a:lnTo>
                  <a:close/>
                </a:path>
              </a:pathLst>
            </a:custGeom>
            <a:solidFill>
              <a:srgbClr val="0E48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1" name="Google Shape;941;p35"/>
            <p:cNvSpPr/>
            <p:nvPr/>
          </p:nvSpPr>
          <p:spPr>
            <a:xfrm>
              <a:off x="352375" y="4282100"/>
              <a:ext cx="122050" cy="109625"/>
            </a:xfrm>
            <a:custGeom>
              <a:rect b="b" l="l" r="r" t="t"/>
              <a:pathLst>
                <a:path extrusionOk="0" h="4385" w="4882">
                  <a:moveTo>
                    <a:pt x="4183" y="0"/>
                  </a:moveTo>
                  <a:lnTo>
                    <a:pt x="1" y="3578"/>
                  </a:lnTo>
                  <a:lnTo>
                    <a:pt x="702" y="4384"/>
                  </a:lnTo>
                  <a:lnTo>
                    <a:pt x="4881" y="825"/>
                  </a:lnTo>
                  <a:lnTo>
                    <a:pt x="4183" y="0"/>
                  </a:lnTo>
                  <a:close/>
                </a:path>
              </a:pathLst>
            </a:custGeom>
            <a:solidFill>
              <a:srgbClr val="0E48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2" name="Google Shape;942;p35"/>
            <p:cNvSpPr/>
            <p:nvPr/>
          </p:nvSpPr>
          <p:spPr>
            <a:xfrm>
              <a:off x="576250" y="4204025"/>
              <a:ext cx="16350" cy="18200"/>
            </a:xfrm>
            <a:custGeom>
              <a:rect b="b" l="l" r="r" t="t"/>
              <a:pathLst>
                <a:path extrusionOk="0" h="728" w="654">
                  <a:moveTo>
                    <a:pt x="79" y="0"/>
                  </a:moveTo>
                  <a:lnTo>
                    <a:pt x="16" y="64"/>
                  </a:lnTo>
                  <a:cubicBezTo>
                    <a:pt x="1" y="64"/>
                    <a:pt x="1" y="79"/>
                    <a:pt x="16" y="94"/>
                  </a:cubicBezTo>
                  <a:lnTo>
                    <a:pt x="545" y="717"/>
                  </a:lnTo>
                  <a:cubicBezTo>
                    <a:pt x="553" y="724"/>
                    <a:pt x="557" y="728"/>
                    <a:pt x="560" y="728"/>
                  </a:cubicBezTo>
                  <a:cubicBezTo>
                    <a:pt x="564" y="728"/>
                    <a:pt x="568" y="724"/>
                    <a:pt x="575" y="717"/>
                  </a:cubicBezTo>
                  <a:lnTo>
                    <a:pt x="639" y="668"/>
                  </a:lnTo>
                  <a:cubicBezTo>
                    <a:pt x="654" y="653"/>
                    <a:pt x="654" y="638"/>
                    <a:pt x="639" y="638"/>
                  </a:cubicBezTo>
                  <a:lnTo>
                    <a:pt x="109" y="0"/>
                  </a:lnTo>
                  <a:close/>
                </a:path>
              </a:pathLst>
            </a:custGeom>
            <a:solidFill>
              <a:srgbClr val="0E48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3" name="Google Shape;943;p35"/>
            <p:cNvSpPr/>
            <p:nvPr/>
          </p:nvSpPr>
          <p:spPr>
            <a:xfrm>
              <a:off x="561150" y="4216925"/>
              <a:ext cx="16350" cy="18100"/>
            </a:xfrm>
            <a:custGeom>
              <a:rect b="b" l="l" r="r" t="t"/>
              <a:pathLst>
                <a:path extrusionOk="0" h="724" w="654">
                  <a:moveTo>
                    <a:pt x="99" y="0"/>
                  </a:moveTo>
                  <a:cubicBezTo>
                    <a:pt x="92" y="0"/>
                    <a:pt x="84" y="5"/>
                    <a:pt x="75" y="14"/>
                  </a:cubicBezTo>
                  <a:lnTo>
                    <a:pt x="15" y="59"/>
                  </a:lnTo>
                  <a:cubicBezTo>
                    <a:pt x="0" y="74"/>
                    <a:pt x="0" y="89"/>
                    <a:pt x="15" y="89"/>
                  </a:cubicBezTo>
                  <a:lnTo>
                    <a:pt x="541" y="712"/>
                  </a:lnTo>
                  <a:cubicBezTo>
                    <a:pt x="550" y="719"/>
                    <a:pt x="559" y="723"/>
                    <a:pt x="565" y="723"/>
                  </a:cubicBezTo>
                  <a:cubicBezTo>
                    <a:pt x="571" y="723"/>
                    <a:pt x="575" y="719"/>
                    <a:pt x="575" y="712"/>
                  </a:cubicBezTo>
                  <a:lnTo>
                    <a:pt x="634" y="667"/>
                  </a:lnTo>
                  <a:cubicBezTo>
                    <a:pt x="653" y="648"/>
                    <a:pt x="653" y="648"/>
                    <a:pt x="653" y="634"/>
                  </a:cubicBezTo>
                  <a:lnTo>
                    <a:pt x="108" y="14"/>
                  </a:lnTo>
                  <a:cubicBezTo>
                    <a:pt x="108" y="5"/>
                    <a:pt x="105" y="0"/>
                    <a:pt x="99" y="0"/>
                  </a:cubicBezTo>
                  <a:close/>
                </a:path>
              </a:pathLst>
            </a:custGeom>
            <a:solidFill>
              <a:srgbClr val="0E48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4" name="Google Shape;944;p35"/>
            <p:cNvSpPr/>
            <p:nvPr/>
          </p:nvSpPr>
          <p:spPr>
            <a:xfrm>
              <a:off x="542475" y="4233125"/>
              <a:ext cx="15900" cy="17925"/>
            </a:xfrm>
            <a:custGeom>
              <a:rect b="b" l="l" r="r" t="t"/>
              <a:pathLst>
                <a:path extrusionOk="0" h="717" w="636">
                  <a:moveTo>
                    <a:pt x="76" y="0"/>
                  </a:moveTo>
                  <a:lnTo>
                    <a:pt x="1" y="64"/>
                  </a:lnTo>
                  <a:lnTo>
                    <a:pt x="1" y="94"/>
                  </a:lnTo>
                  <a:lnTo>
                    <a:pt x="542" y="717"/>
                  </a:lnTo>
                  <a:lnTo>
                    <a:pt x="576" y="717"/>
                  </a:lnTo>
                  <a:lnTo>
                    <a:pt x="635" y="653"/>
                  </a:lnTo>
                  <a:lnTo>
                    <a:pt x="635" y="624"/>
                  </a:lnTo>
                  <a:lnTo>
                    <a:pt x="109" y="0"/>
                  </a:lnTo>
                  <a:close/>
                </a:path>
              </a:pathLst>
            </a:custGeom>
            <a:solidFill>
              <a:srgbClr val="0E48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5" name="Google Shape;945;p35"/>
            <p:cNvSpPr/>
            <p:nvPr/>
          </p:nvSpPr>
          <p:spPr>
            <a:xfrm>
              <a:off x="527275" y="4246000"/>
              <a:ext cx="16350" cy="18200"/>
            </a:xfrm>
            <a:custGeom>
              <a:rect b="b" l="l" r="r" t="t"/>
              <a:pathLst>
                <a:path extrusionOk="0" h="728" w="654">
                  <a:moveTo>
                    <a:pt x="79" y="0"/>
                  </a:moveTo>
                  <a:lnTo>
                    <a:pt x="16" y="64"/>
                  </a:lnTo>
                  <a:cubicBezTo>
                    <a:pt x="1" y="64"/>
                    <a:pt x="1" y="79"/>
                    <a:pt x="1" y="94"/>
                  </a:cubicBezTo>
                  <a:lnTo>
                    <a:pt x="545" y="717"/>
                  </a:lnTo>
                  <a:cubicBezTo>
                    <a:pt x="545" y="724"/>
                    <a:pt x="549" y="728"/>
                    <a:pt x="555" y="728"/>
                  </a:cubicBezTo>
                  <a:cubicBezTo>
                    <a:pt x="560" y="728"/>
                    <a:pt x="568" y="724"/>
                    <a:pt x="575" y="717"/>
                  </a:cubicBezTo>
                  <a:lnTo>
                    <a:pt x="639" y="668"/>
                  </a:lnTo>
                  <a:cubicBezTo>
                    <a:pt x="654" y="653"/>
                    <a:pt x="654" y="638"/>
                    <a:pt x="639" y="638"/>
                  </a:cubicBezTo>
                  <a:lnTo>
                    <a:pt x="109" y="0"/>
                  </a:lnTo>
                  <a:close/>
                </a:path>
              </a:pathLst>
            </a:custGeom>
            <a:solidFill>
              <a:srgbClr val="0E48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6" name="Google Shape;946;p35"/>
            <p:cNvSpPr/>
            <p:nvPr/>
          </p:nvSpPr>
          <p:spPr>
            <a:xfrm>
              <a:off x="371400" y="4304050"/>
              <a:ext cx="70825" cy="79375"/>
            </a:xfrm>
            <a:custGeom>
              <a:rect b="b" l="l" r="r" t="t"/>
              <a:pathLst>
                <a:path extrusionOk="0" h="3175" w="2833">
                  <a:moveTo>
                    <a:pt x="325" y="1"/>
                  </a:moveTo>
                  <a:cubicBezTo>
                    <a:pt x="310" y="1"/>
                    <a:pt x="295" y="4"/>
                    <a:pt x="281" y="10"/>
                  </a:cubicBezTo>
                  <a:lnTo>
                    <a:pt x="49" y="212"/>
                  </a:lnTo>
                  <a:cubicBezTo>
                    <a:pt x="16" y="242"/>
                    <a:pt x="1" y="290"/>
                    <a:pt x="34" y="320"/>
                  </a:cubicBezTo>
                  <a:lnTo>
                    <a:pt x="2460" y="3152"/>
                  </a:lnTo>
                  <a:cubicBezTo>
                    <a:pt x="2467" y="3167"/>
                    <a:pt x="2482" y="3174"/>
                    <a:pt x="2499" y="3174"/>
                  </a:cubicBezTo>
                  <a:cubicBezTo>
                    <a:pt x="2517" y="3174"/>
                    <a:pt x="2536" y="3167"/>
                    <a:pt x="2553" y="3152"/>
                  </a:cubicBezTo>
                  <a:lnTo>
                    <a:pt x="2784" y="2947"/>
                  </a:lnTo>
                  <a:cubicBezTo>
                    <a:pt x="2814" y="2932"/>
                    <a:pt x="2833" y="2887"/>
                    <a:pt x="2799" y="2853"/>
                  </a:cubicBezTo>
                  <a:lnTo>
                    <a:pt x="374" y="25"/>
                  </a:lnTo>
                  <a:cubicBezTo>
                    <a:pt x="365" y="8"/>
                    <a:pt x="346" y="1"/>
                    <a:pt x="325" y="1"/>
                  </a:cubicBezTo>
                  <a:close/>
                </a:path>
              </a:pathLst>
            </a:custGeom>
            <a:solidFill>
              <a:srgbClr val="0E48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7" name="Google Shape;947;p35"/>
            <p:cNvSpPr/>
            <p:nvPr/>
          </p:nvSpPr>
          <p:spPr>
            <a:xfrm>
              <a:off x="336800" y="4363550"/>
              <a:ext cx="43950" cy="48475"/>
            </a:xfrm>
            <a:custGeom>
              <a:rect b="b" l="l" r="r" t="t"/>
              <a:pathLst>
                <a:path extrusionOk="0" h="1939" w="1758">
                  <a:moveTo>
                    <a:pt x="321" y="1"/>
                  </a:moveTo>
                  <a:cubicBezTo>
                    <a:pt x="302" y="1"/>
                    <a:pt x="282" y="9"/>
                    <a:pt x="266" y="26"/>
                  </a:cubicBezTo>
                  <a:lnTo>
                    <a:pt x="34" y="227"/>
                  </a:lnTo>
                  <a:cubicBezTo>
                    <a:pt x="1" y="257"/>
                    <a:pt x="1" y="306"/>
                    <a:pt x="19" y="320"/>
                  </a:cubicBezTo>
                  <a:lnTo>
                    <a:pt x="1385" y="1921"/>
                  </a:lnTo>
                  <a:cubicBezTo>
                    <a:pt x="1393" y="1930"/>
                    <a:pt x="1413" y="1938"/>
                    <a:pt x="1434" y="1938"/>
                  </a:cubicBezTo>
                  <a:cubicBezTo>
                    <a:pt x="1450" y="1938"/>
                    <a:pt x="1466" y="1934"/>
                    <a:pt x="1478" y="1921"/>
                  </a:cubicBezTo>
                  <a:lnTo>
                    <a:pt x="1713" y="1720"/>
                  </a:lnTo>
                  <a:cubicBezTo>
                    <a:pt x="1743" y="1686"/>
                    <a:pt x="1758" y="1641"/>
                    <a:pt x="1728" y="1611"/>
                  </a:cubicBezTo>
                  <a:lnTo>
                    <a:pt x="374" y="26"/>
                  </a:lnTo>
                  <a:cubicBezTo>
                    <a:pt x="359" y="9"/>
                    <a:pt x="340" y="1"/>
                    <a:pt x="321" y="1"/>
                  </a:cubicBezTo>
                  <a:close/>
                </a:path>
              </a:pathLst>
            </a:custGeom>
            <a:solidFill>
              <a:srgbClr val="0E48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8" name="Google Shape;948;p35"/>
            <p:cNvSpPr/>
            <p:nvPr/>
          </p:nvSpPr>
          <p:spPr>
            <a:xfrm>
              <a:off x="404050" y="4177800"/>
              <a:ext cx="63375" cy="60000"/>
            </a:xfrm>
            <a:custGeom>
              <a:rect b="b" l="l" r="r" t="t"/>
              <a:pathLst>
                <a:path extrusionOk="0" h="2400" w="2535">
                  <a:moveTo>
                    <a:pt x="1735" y="0"/>
                  </a:moveTo>
                  <a:cubicBezTo>
                    <a:pt x="1707" y="0"/>
                    <a:pt x="1679" y="3"/>
                    <a:pt x="1650" y="8"/>
                  </a:cubicBezTo>
                  <a:lnTo>
                    <a:pt x="1307" y="68"/>
                  </a:lnTo>
                  <a:cubicBezTo>
                    <a:pt x="1231" y="44"/>
                    <a:pt x="1144" y="19"/>
                    <a:pt x="1057" y="19"/>
                  </a:cubicBezTo>
                  <a:cubicBezTo>
                    <a:pt x="1037" y="19"/>
                    <a:pt x="1017" y="20"/>
                    <a:pt x="997" y="23"/>
                  </a:cubicBezTo>
                  <a:cubicBezTo>
                    <a:pt x="904" y="23"/>
                    <a:pt x="796" y="53"/>
                    <a:pt x="717" y="131"/>
                  </a:cubicBezTo>
                  <a:cubicBezTo>
                    <a:pt x="624" y="195"/>
                    <a:pt x="560" y="318"/>
                    <a:pt x="531" y="426"/>
                  </a:cubicBezTo>
                  <a:cubicBezTo>
                    <a:pt x="482" y="534"/>
                    <a:pt x="516" y="848"/>
                    <a:pt x="296" y="956"/>
                  </a:cubicBezTo>
                  <a:cubicBezTo>
                    <a:pt x="172" y="1019"/>
                    <a:pt x="94" y="1158"/>
                    <a:pt x="49" y="1299"/>
                  </a:cubicBezTo>
                  <a:cubicBezTo>
                    <a:pt x="1" y="1437"/>
                    <a:pt x="1" y="1594"/>
                    <a:pt x="49" y="1717"/>
                  </a:cubicBezTo>
                  <a:cubicBezTo>
                    <a:pt x="94" y="1810"/>
                    <a:pt x="158" y="1904"/>
                    <a:pt x="143" y="1997"/>
                  </a:cubicBezTo>
                  <a:cubicBezTo>
                    <a:pt x="143" y="2060"/>
                    <a:pt x="109" y="2105"/>
                    <a:pt x="79" y="2154"/>
                  </a:cubicBezTo>
                  <a:cubicBezTo>
                    <a:pt x="64" y="2213"/>
                    <a:pt x="49" y="2277"/>
                    <a:pt x="64" y="2325"/>
                  </a:cubicBezTo>
                  <a:cubicBezTo>
                    <a:pt x="94" y="2385"/>
                    <a:pt x="172" y="2400"/>
                    <a:pt x="251" y="2400"/>
                  </a:cubicBezTo>
                  <a:cubicBezTo>
                    <a:pt x="344" y="2400"/>
                    <a:pt x="452" y="2385"/>
                    <a:pt x="546" y="2370"/>
                  </a:cubicBezTo>
                  <a:cubicBezTo>
                    <a:pt x="1184" y="2292"/>
                    <a:pt x="1807" y="2213"/>
                    <a:pt x="2426" y="2075"/>
                  </a:cubicBezTo>
                  <a:cubicBezTo>
                    <a:pt x="2460" y="2075"/>
                    <a:pt x="2475" y="2075"/>
                    <a:pt x="2504" y="2060"/>
                  </a:cubicBezTo>
                  <a:cubicBezTo>
                    <a:pt x="2534" y="2012"/>
                    <a:pt x="2534" y="1952"/>
                    <a:pt x="2519" y="1889"/>
                  </a:cubicBezTo>
                  <a:cubicBezTo>
                    <a:pt x="2460" y="1717"/>
                    <a:pt x="2303" y="1624"/>
                    <a:pt x="2195" y="1486"/>
                  </a:cubicBezTo>
                  <a:cubicBezTo>
                    <a:pt x="2068" y="1314"/>
                    <a:pt x="2101" y="1079"/>
                    <a:pt x="2053" y="878"/>
                  </a:cubicBezTo>
                  <a:cubicBezTo>
                    <a:pt x="2038" y="784"/>
                    <a:pt x="2008" y="706"/>
                    <a:pt x="1975" y="628"/>
                  </a:cubicBezTo>
                  <a:lnTo>
                    <a:pt x="2131" y="598"/>
                  </a:lnTo>
                  <a:cubicBezTo>
                    <a:pt x="2195" y="598"/>
                    <a:pt x="2225" y="534"/>
                    <a:pt x="2225" y="490"/>
                  </a:cubicBezTo>
                  <a:lnTo>
                    <a:pt x="2195" y="381"/>
                  </a:lnTo>
                  <a:cubicBezTo>
                    <a:pt x="2152" y="160"/>
                    <a:pt x="1954" y="0"/>
                    <a:pt x="1735" y="0"/>
                  </a:cubicBezTo>
                  <a:close/>
                </a:path>
              </a:pathLst>
            </a:custGeom>
            <a:solidFill>
              <a:srgbClr val="0E48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9" name="Google Shape;949;p35"/>
            <p:cNvSpPr/>
            <p:nvPr/>
          </p:nvSpPr>
          <p:spPr>
            <a:xfrm>
              <a:off x="430075" y="4187700"/>
              <a:ext cx="33525" cy="59100"/>
            </a:xfrm>
            <a:custGeom>
              <a:rect b="b" l="l" r="r" t="t"/>
              <a:pathLst>
                <a:path extrusionOk="0" h="2364" w="1341">
                  <a:moveTo>
                    <a:pt x="1012" y="0"/>
                  </a:moveTo>
                  <a:cubicBezTo>
                    <a:pt x="1012" y="0"/>
                    <a:pt x="1045" y="280"/>
                    <a:pt x="546" y="344"/>
                  </a:cubicBezTo>
                  <a:lnTo>
                    <a:pt x="422" y="590"/>
                  </a:lnTo>
                  <a:lnTo>
                    <a:pt x="393" y="590"/>
                  </a:lnTo>
                  <a:lnTo>
                    <a:pt x="206" y="605"/>
                  </a:lnTo>
                  <a:cubicBezTo>
                    <a:pt x="94" y="623"/>
                    <a:pt x="1" y="717"/>
                    <a:pt x="19" y="825"/>
                  </a:cubicBezTo>
                  <a:lnTo>
                    <a:pt x="19" y="840"/>
                  </a:lnTo>
                  <a:lnTo>
                    <a:pt x="19" y="855"/>
                  </a:lnTo>
                  <a:lnTo>
                    <a:pt x="19" y="885"/>
                  </a:lnTo>
                  <a:cubicBezTo>
                    <a:pt x="19" y="903"/>
                    <a:pt x="34" y="903"/>
                    <a:pt x="34" y="918"/>
                  </a:cubicBezTo>
                  <a:cubicBezTo>
                    <a:pt x="61" y="988"/>
                    <a:pt x="139" y="1044"/>
                    <a:pt x="222" y="1044"/>
                  </a:cubicBezTo>
                  <a:cubicBezTo>
                    <a:pt x="231" y="1044"/>
                    <a:pt x="241" y="1043"/>
                    <a:pt x="251" y="1041"/>
                  </a:cubicBezTo>
                  <a:lnTo>
                    <a:pt x="281" y="1041"/>
                  </a:lnTo>
                  <a:cubicBezTo>
                    <a:pt x="281" y="1056"/>
                    <a:pt x="281" y="1071"/>
                    <a:pt x="266" y="1090"/>
                  </a:cubicBezTo>
                  <a:lnTo>
                    <a:pt x="113" y="1508"/>
                  </a:lnTo>
                  <a:lnTo>
                    <a:pt x="143" y="2146"/>
                  </a:lnTo>
                  <a:cubicBezTo>
                    <a:pt x="157" y="2261"/>
                    <a:pt x="253" y="2364"/>
                    <a:pt x="381" y="2364"/>
                  </a:cubicBezTo>
                  <a:cubicBezTo>
                    <a:pt x="390" y="2364"/>
                    <a:pt x="399" y="2363"/>
                    <a:pt x="408" y="2362"/>
                  </a:cubicBezTo>
                  <a:lnTo>
                    <a:pt x="766" y="2347"/>
                  </a:lnTo>
                  <a:cubicBezTo>
                    <a:pt x="904" y="2332"/>
                    <a:pt x="1012" y="2239"/>
                    <a:pt x="997" y="2097"/>
                  </a:cubicBezTo>
                  <a:lnTo>
                    <a:pt x="967" y="1616"/>
                  </a:lnTo>
                  <a:cubicBezTo>
                    <a:pt x="982" y="1601"/>
                    <a:pt x="997" y="1601"/>
                    <a:pt x="997" y="1601"/>
                  </a:cubicBezTo>
                  <a:cubicBezTo>
                    <a:pt x="1232" y="1508"/>
                    <a:pt x="1340" y="1258"/>
                    <a:pt x="1232" y="1056"/>
                  </a:cubicBezTo>
                  <a:lnTo>
                    <a:pt x="1139" y="325"/>
                  </a:lnTo>
                  <a:lnTo>
                    <a:pt x="1120" y="138"/>
                  </a:lnTo>
                  <a:cubicBezTo>
                    <a:pt x="1060" y="109"/>
                    <a:pt x="1027" y="79"/>
                    <a:pt x="1012" y="0"/>
                  </a:cubicBezTo>
                  <a:close/>
                </a:path>
              </a:pathLst>
            </a:custGeom>
            <a:solidFill>
              <a:srgbClr val="F6AE9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0" name="Google Shape;950;p35"/>
            <p:cNvSpPr/>
            <p:nvPr/>
          </p:nvSpPr>
          <p:spPr>
            <a:xfrm>
              <a:off x="459650" y="4203650"/>
              <a:ext cx="400" cy="3475"/>
            </a:xfrm>
            <a:custGeom>
              <a:rect b="b" l="l" r="r" t="t"/>
              <a:pathLst>
                <a:path extrusionOk="0" h="139" w="16">
                  <a:moveTo>
                    <a:pt x="1" y="0"/>
                  </a:moveTo>
                  <a:lnTo>
                    <a:pt x="16" y="138"/>
                  </a:lnTo>
                  <a:close/>
                </a:path>
              </a:pathLst>
            </a:custGeom>
            <a:solidFill>
              <a:srgbClr val="F6AE9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1" name="Google Shape;951;p35"/>
            <p:cNvSpPr/>
            <p:nvPr/>
          </p:nvSpPr>
          <p:spPr>
            <a:xfrm>
              <a:off x="459275" y="4203275"/>
              <a:ext cx="1150" cy="4225"/>
            </a:xfrm>
            <a:custGeom>
              <a:rect b="b" l="l" r="r" t="t"/>
              <a:pathLst>
                <a:path extrusionOk="0" h="169" w="46">
                  <a:moveTo>
                    <a:pt x="16" y="0"/>
                  </a:moveTo>
                  <a:cubicBezTo>
                    <a:pt x="1" y="0"/>
                    <a:pt x="1" y="0"/>
                    <a:pt x="1" y="15"/>
                  </a:cubicBezTo>
                  <a:lnTo>
                    <a:pt x="16" y="153"/>
                  </a:lnTo>
                  <a:cubicBezTo>
                    <a:pt x="16" y="168"/>
                    <a:pt x="16" y="168"/>
                    <a:pt x="31" y="168"/>
                  </a:cubicBezTo>
                  <a:cubicBezTo>
                    <a:pt x="45" y="168"/>
                    <a:pt x="45" y="153"/>
                    <a:pt x="45" y="153"/>
                  </a:cubicBezTo>
                  <a:lnTo>
                    <a:pt x="31" y="15"/>
                  </a:lnTo>
                  <a:cubicBezTo>
                    <a:pt x="31" y="0"/>
                    <a:pt x="16" y="0"/>
                    <a:pt x="16" y="0"/>
                  </a:cubicBezTo>
                  <a:close/>
                </a:path>
              </a:pathLst>
            </a:custGeom>
            <a:solidFill>
              <a:srgbClr val="EE746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2" name="Google Shape;952;p35"/>
            <p:cNvSpPr/>
            <p:nvPr/>
          </p:nvSpPr>
          <p:spPr>
            <a:xfrm>
              <a:off x="447625" y="4198400"/>
              <a:ext cx="7750" cy="3075"/>
            </a:xfrm>
            <a:custGeom>
              <a:rect b="b" l="l" r="r" t="t"/>
              <a:pathLst>
                <a:path extrusionOk="0" h="123" w="310">
                  <a:moveTo>
                    <a:pt x="50" y="1"/>
                  </a:moveTo>
                  <a:cubicBezTo>
                    <a:pt x="42" y="1"/>
                    <a:pt x="35" y="3"/>
                    <a:pt x="30" y="9"/>
                  </a:cubicBezTo>
                  <a:cubicBezTo>
                    <a:pt x="15" y="9"/>
                    <a:pt x="0" y="24"/>
                    <a:pt x="15" y="54"/>
                  </a:cubicBezTo>
                  <a:cubicBezTo>
                    <a:pt x="45" y="84"/>
                    <a:pt x="94" y="117"/>
                    <a:pt x="157" y="117"/>
                  </a:cubicBezTo>
                  <a:cubicBezTo>
                    <a:pt x="173" y="121"/>
                    <a:pt x="188" y="123"/>
                    <a:pt x="202" y="123"/>
                  </a:cubicBezTo>
                  <a:cubicBezTo>
                    <a:pt x="241" y="123"/>
                    <a:pt x="273" y="108"/>
                    <a:pt x="295" y="84"/>
                  </a:cubicBezTo>
                  <a:cubicBezTo>
                    <a:pt x="310" y="69"/>
                    <a:pt x="310" y="39"/>
                    <a:pt x="295" y="39"/>
                  </a:cubicBezTo>
                  <a:cubicBezTo>
                    <a:pt x="280" y="24"/>
                    <a:pt x="250" y="24"/>
                    <a:pt x="232" y="24"/>
                  </a:cubicBezTo>
                  <a:lnTo>
                    <a:pt x="157" y="24"/>
                  </a:lnTo>
                  <a:cubicBezTo>
                    <a:pt x="138" y="9"/>
                    <a:pt x="123" y="9"/>
                    <a:pt x="94" y="9"/>
                  </a:cubicBezTo>
                  <a:cubicBezTo>
                    <a:pt x="84" y="9"/>
                    <a:pt x="65" y="1"/>
                    <a:pt x="50" y="1"/>
                  </a:cubicBezTo>
                  <a:close/>
                </a:path>
              </a:pathLst>
            </a:custGeom>
            <a:solidFill>
              <a:srgbClr val="0E48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3" name="Google Shape;953;p35"/>
            <p:cNvSpPr/>
            <p:nvPr/>
          </p:nvSpPr>
          <p:spPr>
            <a:xfrm>
              <a:off x="434375" y="4206350"/>
              <a:ext cx="1600" cy="3950"/>
            </a:xfrm>
            <a:custGeom>
              <a:rect b="b" l="l" r="r" t="t"/>
              <a:pathLst>
                <a:path extrusionOk="0" h="158" w="64">
                  <a:moveTo>
                    <a:pt x="0" y="1"/>
                  </a:moveTo>
                  <a:lnTo>
                    <a:pt x="0" y="157"/>
                  </a:lnTo>
                  <a:lnTo>
                    <a:pt x="64" y="109"/>
                  </a:lnTo>
                  <a:lnTo>
                    <a:pt x="0" y="1"/>
                  </a:lnTo>
                  <a:close/>
                </a:path>
              </a:pathLst>
            </a:custGeom>
            <a:solidFill>
              <a:srgbClr val="F6AE9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4" name="Google Shape;954;p35"/>
            <p:cNvSpPr/>
            <p:nvPr/>
          </p:nvSpPr>
          <p:spPr>
            <a:xfrm>
              <a:off x="433625" y="4205975"/>
              <a:ext cx="3100" cy="4700"/>
            </a:xfrm>
            <a:custGeom>
              <a:rect b="b" l="l" r="r" t="t"/>
              <a:pathLst>
                <a:path extrusionOk="0" h="188" w="124">
                  <a:moveTo>
                    <a:pt x="16" y="1"/>
                  </a:moveTo>
                  <a:lnTo>
                    <a:pt x="16" y="16"/>
                  </a:lnTo>
                  <a:lnTo>
                    <a:pt x="79" y="124"/>
                  </a:lnTo>
                  <a:lnTo>
                    <a:pt x="16" y="154"/>
                  </a:lnTo>
                  <a:cubicBezTo>
                    <a:pt x="16" y="154"/>
                    <a:pt x="1" y="172"/>
                    <a:pt x="16" y="172"/>
                  </a:cubicBezTo>
                  <a:lnTo>
                    <a:pt x="30" y="187"/>
                  </a:lnTo>
                  <a:lnTo>
                    <a:pt x="30" y="172"/>
                  </a:lnTo>
                  <a:lnTo>
                    <a:pt x="124" y="124"/>
                  </a:lnTo>
                  <a:lnTo>
                    <a:pt x="45" y="1"/>
                  </a:lnTo>
                  <a:close/>
                </a:path>
              </a:pathLst>
            </a:custGeom>
            <a:solidFill>
              <a:srgbClr val="EE746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5" name="Google Shape;955;p35"/>
            <p:cNvSpPr/>
            <p:nvPr/>
          </p:nvSpPr>
          <p:spPr>
            <a:xfrm>
              <a:off x="442200" y="4225750"/>
              <a:ext cx="12450" cy="7400"/>
            </a:xfrm>
            <a:custGeom>
              <a:rect b="b" l="l" r="r" t="t"/>
              <a:pathLst>
                <a:path extrusionOk="0" h="296" w="498">
                  <a:moveTo>
                    <a:pt x="1" y="1"/>
                  </a:moveTo>
                  <a:lnTo>
                    <a:pt x="1" y="295"/>
                  </a:lnTo>
                  <a:lnTo>
                    <a:pt x="497" y="295"/>
                  </a:lnTo>
                  <a:lnTo>
                    <a:pt x="497" y="1"/>
                  </a:lnTo>
                  <a:close/>
                </a:path>
              </a:pathLst>
            </a:custGeom>
            <a:solidFill>
              <a:srgbClr val="F3978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6" name="Google Shape;956;p35"/>
            <p:cNvSpPr/>
            <p:nvPr/>
          </p:nvSpPr>
          <p:spPr>
            <a:xfrm>
              <a:off x="447250" y="4203275"/>
              <a:ext cx="8975" cy="6175"/>
            </a:xfrm>
            <a:custGeom>
              <a:rect b="b" l="l" r="r" t="t"/>
              <a:pathLst>
                <a:path extrusionOk="0" h="247" w="359">
                  <a:moveTo>
                    <a:pt x="340" y="153"/>
                  </a:moveTo>
                  <a:cubicBezTo>
                    <a:pt x="332" y="159"/>
                    <a:pt x="322" y="165"/>
                    <a:pt x="311" y="172"/>
                  </a:cubicBezTo>
                  <a:lnTo>
                    <a:pt x="311" y="172"/>
                  </a:lnTo>
                  <a:cubicBezTo>
                    <a:pt x="316" y="171"/>
                    <a:pt x="320" y="170"/>
                    <a:pt x="325" y="168"/>
                  </a:cubicBezTo>
                  <a:cubicBezTo>
                    <a:pt x="325" y="168"/>
                    <a:pt x="340" y="153"/>
                    <a:pt x="359" y="153"/>
                  </a:cubicBezTo>
                  <a:close/>
                  <a:moveTo>
                    <a:pt x="172" y="0"/>
                  </a:moveTo>
                  <a:cubicBezTo>
                    <a:pt x="153" y="15"/>
                    <a:pt x="138" y="15"/>
                    <a:pt x="123" y="15"/>
                  </a:cubicBezTo>
                  <a:cubicBezTo>
                    <a:pt x="60" y="45"/>
                    <a:pt x="30" y="124"/>
                    <a:pt x="15" y="168"/>
                  </a:cubicBezTo>
                  <a:cubicBezTo>
                    <a:pt x="0" y="217"/>
                    <a:pt x="45" y="247"/>
                    <a:pt x="79" y="247"/>
                  </a:cubicBezTo>
                  <a:cubicBezTo>
                    <a:pt x="168" y="234"/>
                    <a:pt x="257" y="202"/>
                    <a:pt x="311" y="172"/>
                  </a:cubicBezTo>
                  <a:lnTo>
                    <a:pt x="311" y="172"/>
                  </a:lnTo>
                  <a:cubicBezTo>
                    <a:pt x="304" y="173"/>
                    <a:pt x="297" y="174"/>
                    <a:pt x="290" y="174"/>
                  </a:cubicBezTo>
                  <a:cubicBezTo>
                    <a:pt x="242" y="174"/>
                    <a:pt x="196" y="145"/>
                    <a:pt x="172" y="109"/>
                  </a:cubicBezTo>
                  <a:cubicBezTo>
                    <a:pt x="172" y="75"/>
                    <a:pt x="172" y="30"/>
                    <a:pt x="202" y="0"/>
                  </a:cubicBezTo>
                  <a:close/>
                </a:path>
              </a:pathLst>
            </a:custGeom>
            <a:solidFill>
              <a:srgbClr val="EDED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7" name="Google Shape;957;p35"/>
            <p:cNvSpPr/>
            <p:nvPr/>
          </p:nvSpPr>
          <p:spPr>
            <a:xfrm>
              <a:off x="451525" y="4203275"/>
              <a:ext cx="5075" cy="4350"/>
            </a:xfrm>
            <a:custGeom>
              <a:rect b="b" l="l" r="r" t="t"/>
              <a:pathLst>
                <a:path extrusionOk="0" h="174" w="203">
                  <a:moveTo>
                    <a:pt x="31" y="0"/>
                  </a:moveTo>
                  <a:cubicBezTo>
                    <a:pt x="1" y="30"/>
                    <a:pt x="1" y="75"/>
                    <a:pt x="1" y="109"/>
                  </a:cubicBezTo>
                  <a:cubicBezTo>
                    <a:pt x="25" y="145"/>
                    <a:pt x="71" y="174"/>
                    <a:pt x="119" y="174"/>
                  </a:cubicBezTo>
                  <a:cubicBezTo>
                    <a:pt x="131" y="174"/>
                    <a:pt x="142" y="172"/>
                    <a:pt x="154" y="168"/>
                  </a:cubicBezTo>
                  <a:cubicBezTo>
                    <a:pt x="154" y="168"/>
                    <a:pt x="169" y="153"/>
                    <a:pt x="188" y="153"/>
                  </a:cubicBezTo>
                  <a:cubicBezTo>
                    <a:pt x="188" y="139"/>
                    <a:pt x="202" y="124"/>
                    <a:pt x="188" y="109"/>
                  </a:cubicBezTo>
                  <a:lnTo>
                    <a:pt x="188" y="94"/>
                  </a:lnTo>
                  <a:cubicBezTo>
                    <a:pt x="154" y="60"/>
                    <a:pt x="124" y="0"/>
                    <a:pt x="31" y="0"/>
                  </a:cubicBezTo>
                  <a:close/>
                </a:path>
              </a:pathLst>
            </a:custGeom>
            <a:solidFill>
              <a:srgbClr val="0E48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8" name="Google Shape;958;p35"/>
            <p:cNvSpPr/>
            <p:nvPr/>
          </p:nvSpPr>
          <p:spPr>
            <a:xfrm>
              <a:off x="437075" y="4207100"/>
              <a:ext cx="30800" cy="21800"/>
            </a:xfrm>
            <a:custGeom>
              <a:rect b="b" l="l" r="r" t="t"/>
              <a:pathLst>
                <a:path extrusionOk="0" h="872" w="1232">
                  <a:moveTo>
                    <a:pt x="933" y="0"/>
                  </a:moveTo>
                  <a:lnTo>
                    <a:pt x="933" y="0"/>
                  </a:lnTo>
                  <a:cubicBezTo>
                    <a:pt x="933" y="0"/>
                    <a:pt x="678" y="159"/>
                    <a:pt x="361" y="159"/>
                  </a:cubicBezTo>
                  <a:cubicBezTo>
                    <a:pt x="305" y="159"/>
                    <a:pt x="246" y="154"/>
                    <a:pt x="187" y="142"/>
                  </a:cubicBezTo>
                  <a:cubicBezTo>
                    <a:pt x="175" y="140"/>
                    <a:pt x="162" y="139"/>
                    <a:pt x="150" y="139"/>
                  </a:cubicBezTo>
                  <a:cubicBezTo>
                    <a:pt x="88" y="139"/>
                    <a:pt x="29" y="170"/>
                    <a:pt x="1" y="236"/>
                  </a:cubicBezTo>
                  <a:lnTo>
                    <a:pt x="1" y="250"/>
                  </a:lnTo>
                  <a:lnTo>
                    <a:pt x="34" y="638"/>
                  </a:lnTo>
                  <a:cubicBezTo>
                    <a:pt x="34" y="717"/>
                    <a:pt x="94" y="810"/>
                    <a:pt x="187" y="825"/>
                  </a:cubicBezTo>
                  <a:cubicBezTo>
                    <a:pt x="258" y="851"/>
                    <a:pt x="355" y="871"/>
                    <a:pt x="459" y="871"/>
                  </a:cubicBezTo>
                  <a:cubicBezTo>
                    <a:pt x="610" y="871"/>
                    <a:pt x="776" y="829"/>
                    <a:pt x="904" y="702"/>
                  </a:cubicBezTo>
                  <a:cubicBezTo>
                    <a:pt x="1232" y="388"/>
                    <a:pt x="933" y="0"/>
                    <a:pt x="933" y="0"/>
                  </a:cubicBezTo>
                  <a:close/>
                </a:path>
              </a:pathLst>
            </a:custGeom>
            <a:solidFill>
              <a:srgbClr val="EDED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9" name="Google Shape;959;p35"/>
            <p:cNvSpPr/>
            <p:nvPr/>
          </p:nvSpPr>
          <p:spPr>
            <a:xfrm>
              <a:off x="456200" y="4211400"/>
              <a:ext cx="7025" cy="3100"/>
            </a:xfrm>
            <a:custGeom>
              <a:rect b="b" l="l" r="r" t="t"/>
              <a:pathLst>
                <a:path extrusionOk="0" h="124" w="281">
                  <a:moveTo>
                    <a:pt x="247" y="0"/>
                  </a:moveTo>
                  <a:lnTo>
                    <a:pt x="15" y="93"/>
                  </a:lnTo>
                  <a:cubicBezTo>
                    <a:pt x="1" y="108"/>
                    <a:pt x="1" y="108"/>
                    <a:pt x="1" y="123"/>
                  </a:cubicBezTo>
                  <a:lnTo>
                    <a:pt x="30" y="123"/>
                  </a:lnTo>
                  <a:lnTo>
                    <a:pt x="262" y="30"/>
                  </a:lnTo>
                  <a:cubicBezTo>
                    <a:pt x="262" y="30"/>
                    <a:pt x="280" y="15"/>
                    <a:pt x="262" y="15"/>
                  </a:cubicBezTo>
                  <a:cubicBezTo>
                    <a:pt x="262" y="0"/>
                    <a:pt x="262" y="0"/>
                    <a:pt x="247" y="0"/>
                  </a:cubicBezTo>
                  <a:close/>
                </a:path>
              </a:pathLst>
            </a:custGeom>
            <a:solidFill>
              <a:srgbClr val="AADC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0" name="Google Shape;960;p35"/>
            <p:cNvSpPr/>
            <p:nvPr/>
          </p:nvSpPr>
          <p:spPr>
            <a:xfrm>
              <a:off x="460025" y="4215675"/>
              <a:ext cx="4325" cy="2000"/>
            </a:xfrm>
            <a:custGeom>
              <a:rect b="b" l="l" r="r" t="t"/>
              <a:pathLst>
                <a:path extrusionOk="0" h="80" w="173">
                  <a:moveTo>
                    <a:pt x="142" y="1"/>
                  </a:moveTo>
                  <a:lnTo>
                    <a:pt x="15" y="64"/>
                  </a:lnTo>
                  <a:cubicBezTo>
                    <a:pt x="15" y="64"/>
                    <a:pt x="1" y="64"/>
                    <a:pt x="1" y="79"/>
                  </a:cubicBezTo>
                  <a:lnTo>
                    <a:pt x="34" y="79"/>
                  </a:lnTo>
                  <a:lnTo>
                    <a:pt x="157" y="31"/>
                  </a:lnTo>
                  <a:cubicBezTo>
                    <a:pt x="157" y="31"/>
                    <a:pt x="172" y="16"/>
                    <a:pt x="157" y="16"/>
                  </a:cubicBezTo>
                  <a:cubicBezTo>
                    <a:pt x="157" y="1"/>
                    <a:pt x="157" y="1"/>
                    <a:pt x="142" y="1"/>
                  </a:cubicBezTo>
                  <a:close/>
                </a:path>
              </a:pathLst>
            </a:custGeom>
            <a:solidFill>
              <a:srgbClr val="AADC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1" name="Google Shape;961;p35"/>
            <p:cNvSpPr/>
            <p:nvPr/>
          </p:nvSpPr>
          <p:spPr>
            <a:xfrm>
              <a:off x="464700" y="4348600"/>
              <a:ext cx="1225" cy="400"/>
            </a:xfrm>
            <a:custGeom>
              <a:rect b="b" l="l" r="r" t="t"/>
              <a:pathLst>
                <a:path extrusionOk="0" h="16" w="49">
                  <a:moveTo>
                    <a:pt x="0" y="1"/>
                  </a:moveTo>
                  <a:lnTo>
                    <a:pt x="49" y="16"/>
                  </a:lnTo>
                  <a:close/>
                </a:path>
              </a:pathLst>
            </a:custGeom>
            <a:solidFill>
              <a:srgbClr val="02ACD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2" name="Google Shape;962;p35"/>
            <p:cNvSpPr/>
            <p:nvPr/>
          </p:nvSpPr>
          <p:spPr>
            <a:xfrm>
              <a:off x="461975" y="4490100"/>
              <a:ext cx="40900" cy="24850"/>
            </a:xfrm>
            <a:custGeom>
              <a:rect b="b" l="l" r="r" t="t"/>
              <a:pathLst>
                <a:path extrusionOk="0" h="994" w="1636">
                  <a:moveTo>
                    <a:pt x="16" y="1"/>
                  </a:moveTo>
                  <a:lnTo>
                    <a:pt x="1" y="840"/>
                  </a:lnTo>
                  <a:cubicBezTo>
                    <a:pt x="1" y="915"/>
                    <a:pt x="64" y="978"/>
                    <a:pt x="143" y="978"/>
                  </a:cubicBezTo>
                  <a:lnTo>
                    <a:pt x="796" y="978"/>
                  </a:lnTo>
                  <a:lnTo>
                    <a:pt x="1616" y="993"/>
                  </a:lnTo>
                  <a:lnTo>
                    <a:pt x="1616" y="855"/>
                  </a:lnTo>
                  <a:cubicBezTo>
                    <a:pt x="1635" y="605"/>
                    <a:pt x="1430" y="404"/>
                    <a:pt x="1199" y="404"/>
                  </a:cubicBezTo>
                  <a:lnTo>
                    <a:pt x="796" y="404"/>
                  </a:lnTo>
                  <a:lnTo>
                    <a:pt x="811" y="16"/>
                  </a:lnTo>
                  <a:lnTo>
                    <a:pt x="16" y="1"/>
                  </a:lnTo>
                  <a:close/>
                </a:path>
              </a:pathLst>
            </a:custGeom>
            <a:solidFill>
              <a:srgbClr val="ED696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3" name="Google Shape;963;p35"/>
            <p:cNvSpPr/>
            <p:nvPr/>
          </p:nvSpPr>
          <p:spPr>
            <a:xfrm>
              <a:off x="461975" y="4511850"/>
              <a:ext cx="40425" cy="3475"/>
            </a:xfrm>
            <a:custGeom>
              <a:rect b="b" l="l" r="r" t="t"/>
              <a:pathLst>
                <a:path extrusionOk="0" h="139" w="1617">
                  <a:moveTo>
                    <a:pt x="1" y="0"/>
                  </a:moveTo>
                  <a:lnTo>
                    <a:pt x="1" y="138"/>
                  </a:lnTo>
                  <a:lnTo>
                    <a:pt x="1616" y="138"/>
                  </a:lnTo>
                  <a:lnTo>
                    <a:pt x="1616" y="0"/>
                  </a:lnTo>
                  <a:close/>
                </a:path>
              </a:pathLst>
            </a:custGeom>
            <a:solidFill>
              <a:srgbClr val="0E48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4" name="Google Shape;964;p35"/>
            <p:cNvSpPr/>
            <p:nvPr/>
          </p:nvSpPr>
          <p:spPr>
            <a:xfrm>
              <a:off x="406775" y="4491600"/>
              <a:ext cx="23325" cy="23350"/>
            </a:xfrm>
            <a:custGeom>
              <a:rect b="b" l="l" r="r" t="t"/>
              <a:pathLst>
                <a:path extrusionOk="0" h="934" w="933">
                  <a:moveTo>
                    <a:pt x="78" y="1"/>
                  </a:moveTo>
                  <a:lnTo>
                    <a:pt x="78" y="530"/>
                  </a:lnTo>
                  <a:cubicBezTo>
                    <a:pt x="34" y="594"/>
                    <a:pt x="0" y="687"/>
                    <a:pt x="0" y="780"/>
                  </a:cubicBezTo>
                  <a:lnTo>
                    <a:pt x="0" y="933"/>
                  </a:lnTo>
                  <a:lnTo>
                    <a:pt x="933" y="933"/>
                  </a:lnTo>
                  <a:lnTo>
                    <a:pt x="933" y="780"/>
                  </a:lnTo>
                  <a:cubicBezTo>
                    <a:pt x="933" y="687"/>
                    <a:pt x="918" y="609"/>
                    <a:pt x="873" y="530"/>
                  </a:cubicBezTo>
                  <a:lnTo>
                    <a:pt x="873" y="1"/>
                  </a:lnTo>
                  <a:close/>
                </a:path>
              </a:pathLst>
            </a:custGeom>
            <a:solidFill>
              <a:srgbClr val="ED696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5" name="Google Shape;965;p35"/>
            <p:cNvSpPr/>
            <p:nvPr/>
          </p:nvSpPr>
          <p:spPr>
            <a:xfrm>
              <a:off x="406775" y="4512225"/>
              <a:ext cx="23325" cy="3925"/>
            </a:xfrm>
            <a:custGeom>
              <a:rect b="b" l="l" r="r" t="t"/>
              <a:pathLst>
                <a:path extrusionOk="0" h="157" w="933">
                  <a:moveTo>
                    <a:pt x="49" y="0"/>
                  </a:moveTo>
                  <a:cubicBezTo>
                    <a:pt x="19" y="0"/>
                    <a:pt x="0" y="15"/>
                    <a:pt x="0" y="30"/>
                  </a:cubicBezTo>
                  <a:lnTo>
                    <a:pt x="0" y="108"/>
                  </a:lnTo>
                  <a:cubicBezTo>
                    <a:pt x="0" y="123"/>
                    <a:pt x="19" y="142"/>
                    <a:pt x="34" y="142"/>
                  </a:cubicBezTo>
                  <a:lnTo>
                    <a:pt x="903" y="157"/>
                  </a:lnTo>
                  <a:cubicBezTo>
                    <a:pt x="918" y="157"/>
                    <a:pt x="933" y="142"/>
                    <a:pt x="933" y="123"/>
                  </a:cubicBezTo>
                  <a:lnTo>
                    <a:pt x="933" y="49"/>
                  </a:lnTo>
                  <a:cubicBezTo>
                    <a:pt x="933" y="30"/>
                    <a:pt x="918" y="15"/>
                    <a:pt x="903" y="15"/>
                  </a:cubicBezTo>
                  <a:lnTo>
                    <a:pt x="49" y="0"/>
                  </a:lnTo>
                  <a:close/>
                </a:path>
              </a:pathLst>
            </a:custGeom>
            <a:solidFill>
              <a:srgbClr val="0E48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6" name="Google Shape;966;p35"/>
            <p:cNvSpPr/>
            <p:nvPr/>
          </p:nvSpPr>
          <p:spPr>
            <a:xfrm>
              <a:off x="406400" y="4346275"/>
              <a:ext cx="79675" cy="150025"/>
            </a:xfrm>
            <a:custGeom>
              <a:rect b="b" l="l" r="r" t="t"/>
              <a:pathLst>
                <a:path extrusionOk="0" h="6001" w="3187">
                  <a:moveTo>
                    <a:pt x="0" y="0"/>
                  </a:moveTo>
                  <a:lnTo>
                    <a:pt x="15" y="5922"/>
                  </a:lnTo>
                  <a:lnTo>
                    <a:pt x="996" y="5940"/>
                  </a:lnTo>
                  <a:lnTo>
                    <a:pt x="1414" y="1478"/>
                  </a:lnTo>
                  <a:lnTo>
                    <a:pt x="2086" y="6000"/>
                  </a:lnTo>
                  <a:lnTo>
                    <a:pt x="3187" y="6000"/>
                  </a:lnTo>
                  <a:lnTo>
                    <a:pt x="2690" y="0"/>
                  </a:lnTo>
                  <a:close/>
                </a:path>
              </a:pathLst>
            </a:custGeom>
            <a:solidFill>
              <a:srgbClr val="0E48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7" name="Google Shape;967;p35"/>
            <p:cNvSpPr/>
            <p:nvPr/>
          </p:nvSpPr>
          <p:spPr>
            <a:xfrm>
              <a:off x="511325" y="4187700"/>
              <a:ext cx="23350" cy="27250"/>
            </a:xfrm>
            <a:custGeom>
              <a:rect b="b" l="l" r="r" t="t"/>
              <a:pathLst>
                <a:path extrusionOk="0" h="1090" w="934">
                  <a:moveTo>
                    <a:pt x="516" y="0"/>
                  </a:moveTo>
                  <a:cubicBezTo>
                    <a:pt x="437" y="0"/>
                    <a:pt x="344" y="30"/>
                    <a:pt x="295" y="79"/>
                  </a:cubicBezTo>
                  <a:lnTo>
                    <a:pt x="157" y="250"/>
                  </a:lnTo>
                  <a:cubicBezTo>
                    <a:pt x="94" y="310"/>
                    <a:pt x="79" y="403"/>
                    <a:pt x="109" y="482"/>
                  </a:cubicBezTo>
                  <a:lnTo>
                    <a:pt x="34" y="653"/>
                  </a:lnTo>
                  <a:cubicBezTo>
                    <a:pt x="1" y="717"/>
                    <a:pt x="16" y="717"/>
                    <a:pt x="94" y="732"/>
                  </a:cubicBezTo>
                  <a:lnTo>
                    <a:pt x="609" y="1090"/>
                  </a:lnTo>
                  <a:cubicBezTo>
                    <a:pt x="575" y="978"/>
                    <a:pt x="874" y="638"/>
                    <a:pt x="889" y="545"/>
                  </a:cubicBezTo>
                  <a:cubicBezTo>
                    <a:pt x="904" y="512"/>
                    <a:pt x="904" y="482"/>
                    <a:pt x="904" y="467"/>
                  </a:cubicBezTo>
                  <a:cubicBezTo>
                    <a:pt x="933" y="295"/>
                    <a:pt x="855" y="123"/>
                    <a:pt x="717" y="30"/>
                  </a:cubicBezTo>
                  <a:cubicBezTo>
                    <a:pt x="702" y="30"/>
                    <a:pt x="687" y="15"/>
                    <a:pt x="669" y="15"/>
                  </a:cubicBezTo>
                  <a:lnTo>
                    <a:pt x="516" y="0"/>
                  </a:lnTo>
                  <a:close/>
                </a:path>
              </a:pathLst>
            </a:custGeom>
            <a:solidFill>
              <a:srgbClr val="F6AE9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8" name="Google Shape;968;p35"/>
            <p:cNvSpPr/>
            <p:nvPr/>
          </p:nvSpPr>
          <p:spPr>
            <a:xfrm>
              <a:off x="528875" y="4192350"/>
              <a:ext cx="3475" cy="3475"/>
            </a:xfrm>
            <a:custGeom>
              <a:rect b="b" l="l" r="r" t="t"/>
              <a:pathLst>
                <a:path extrusionOk="0" h="139" w="139">
                  <a:moveTo>
                    <a:pt x="138" y="1"/>
                  </a:moveTo>
                  <a:cubicBezTo>
                    <a:pt x="138" y="1"/>
                    <a:pt x="30" y="31"/>
                    <a:pt x="0" y="139"/>
                  </a:cubicBezTo>
                  <a:lnTo>
                    <a:pt x="138" y="1"/>
                  </a:lnTo>
                  <a:close/>
                </a:path>
              </a:pathLst>
            </a:custGeom>
            <a:solidFill>
              <a:srgbClr val="F6AE9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9" name="Google Shape;969;p35"/>
            <p:cNvSpPr/>
            <p:nvPr/>
          </p:nvSpPr>
          <p:spPr>
            <a:xfrm>
              <a:off x="528500" y="4191975"/>
              <a:ext cx="4225" cy="4325"/>
            </a:xfrm>
            <a:custGeom>
              <a:rect b="b" l="l" r="r" t="t"/>
              <a:pathLst>
                <a:path extrusionOk="0" h="173" w="169">
                  <a:moveTo>
                    <a:pt x="153" y="1"/>
                  </a:moveTo>
                  <a:cubicBezTo>
                    <a:pt x="138" y="1"/>
                    <a:pt x="30" y="46"/>
                    <a:pt x="0" y="154"/>
                  </a:cubicBezTo>
                  <a:cubicBezTo>
                    <a:pt x="0" y="173"/>
                    <a:pt x="15" y="173"/>
                    <a:pt x="15" y="173"/>
                  </a:cubicBezTo>
                  <a:lnTo>
                    <a:pt x="30" y="173"/>
                  </a:lnTo>
                  <a:cubicBezTo>
                    <a:pt x="60" y="61"/>
                    <a:pt x="153" y="31"/>
                    <a:pt x="153" y="31"/>
                  </a:cubicBezTo>
                  <a:cubicBezTo>
                    <a:pt x="168" y="31"/>
                    <a:pt x="168" y="16"/>
                    <a:pt x="168" y="16"/>
                  </a:cubicBezTo>
                  <a:cubicBezTo>
                    <a:pt x="168" y="1"/>
                    <a:pt x="153" y="1"/>
                    <a:pt x="153" y="1"/>
                  </a:cubicBezTo>
                  <a:close/>
                </a:path>
              </a:pathLst>
            </a:custGeom>
            <a:solidFill>
              <a:srgbClr val="EE746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0" name="Google Shape;970;p35"/>
            <p:cNvSpPr/>
            <p:nvPr/>
          </p:nvSpPr>
          <p:spPr>
            <a:xfrm>
              <a:off x="524575" y="4188075"/>
              <a:ext cx="3475" cy="3575"/>
            </a:xfrm>
            <a:custGeom>
              <a:rect b="b" l="l" r="r" t="t"/>
              <a:pathLst>
                <a:path extrusionOk="0" h="143" w="139">
                  <a:moveTo>
                    <a:pt x="139" y="0"/>
                  </a:moveTo>
                  <a:cubicBezTo>
                    <a:pt x="139" y="0"/>
                    <a:pt x="30" y="30"/>
                    <a:pt x="1" y="142"/>
                  </a:cubicBezTo>
                  <a:lnTo>
                    <a:pt x="139" y="0"/>
                  </a:lnTo>
                  <a:close/>
                </a:path>
              </a:pathLst>
            </a:custGeom>
            <a:solidFill>
              <a:srgbClr val="F6AE9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1" name="Google Shape;971;p35"/>
            <p:cNvSpPr/>
            <p:nvPr/>
          </p:nvSpPr>
          <p:spPr>
            <a:xfrm>
              <a:off x="524200" y="4187700"/>
              <a:ext cx="4325" cy="4300"/>
            </a:xfrm>
            <a:custGeom>
              <a:rect b="b" l="l" r="r" t="t"/>
              <a:pathLst>
                <a:path extrusionOk="0" h="172" w="173">
                  <a:moveTo>
                    <a:pt x="154" y="0"/>
                  </a:moveTo>
                  <a:cubicBezTo>
                    <a:pt x="139" y="0"/>
                    <a:pt x="30" y="30"/>
                    <a:pt x="1" y="157"/>
                  </a:cubicBezTo>
                  <a:cubicBezTo>
                    <a:pt x="1" y="157"/>
                    <a:pt x="1" y="172"/>
                    <a:pt x="16" y="172"/>
                  </a:cubicBezTo>
                  <a:cubicBezTo>
                    <a:pt x="30" y="172"/>
                    <a:pt x="30" y="172"/>
                    <a:pt x="30" y="157"/>
                  </a:cubicBezTo>
                  <a:cubicBezTo>
                    <a:pt x="60" y="64"/>
                    <a:pt x="154" y="30"/>
                    <a:pt x="154" y="30"/>
                  </a:cubicBezTo>
                  <a:cubicBezTo>
                    <a:pt x="172" y="15"/>
                    <a:pt x="172" y="15"/>
                    <a:pt x="172" y="0"/>
                  </a:cubicBezTo>
                  <a:close/>
                </a:path>
              </a:pathLst>
            </a:custGeom>
            <a:solidFill>
              <a:srgbClr val="EE746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2" name="Google Shape;972;p35"/>
            <p:cNvSpPr/>
            <p:nvPr/>
          </p:nvSpPr>
          <p:spPr>
            <a:xfrm>
              <a:off x="359750" y="4203275"/>
              <a:ext cx="167550" cy="145350"/>
            </a:xfrm>
            <a:custGeom>
              <a:rect b="b" l="l" r="r" t="t"/>
              <a:pathLst>
                <a:path extrusionOk="0" h="5814" w="6702">
                  <a:moveTo>
                    <a:pt x="6112" y="0"/>
                  </a:moveTo>
                  <a:lnTo>
                    <a:pt x="5661" y="933"/>
                  </a:lnTo>
                  <a:lnTo>
                    <a:pt x="4232" y="1444"/>
                  </a:lnTo>
                  <a:cubicBezTo>
                    <a:pt x="4213" y="1429"/>
                    <a:pt x="4183" y="1429"/>
                    <a:pt x="4168" y="1415"/>
                  </a:cubicBezTo>
                  <a:cubicBezTo>
                    <a:pt x="4059" y="1378"/>
                    <a:pt x="3939" y="1368"/>
                    <a:pt x="3819" y="1368"/>
                  </a:cubicBezTo>
                  <a:cubicBezTo>
                    <a:pt x="3683" y="1368"/>
                    <a:pt x="3545" y="1381"/>
                    <a:pt x="3422" y="1381"/>
                  </a:cubicBezTo>
                  <a:cubicBezTo>
                    <a:pt x="3142" y="1400"/>
                    <a:pt x="2847" y="1366"/>
                    <a:pt x="2568" y="1429"/>
                  </a:cubicBezTo>
                  <a:cubicBezTo>
                    <a:pt x="2396" y="1474"/>
                    <a:pt x="2209" y="1568"/>
                    <a:pt x="2086" y="1724"/>
                  </a:cubicBezTo>
                  <a:lnTo>
                    <a:pt x="2086" y="1709"/>
                  </a:lnTo>
                  <a:lnTo>
                    <a:pt x="780" y="3030"/>
                  </a:lnTo>
                  <a:lnTo>
                    <a:pt x="202" y="3638"/>
                  </a:lnTo>
                  <a:cubicBezTo>
                    <a:pt x="0" y="3870"/>
                    <a:pt x="49" y="4228"/>
                    <a:pt x="295" y="4444"/>
                  </a:cubicBezTo>
                  <a:cubicBezTo>
                    <a:pt x="399" y="4532"/>
                    <a:pt x="523" y="4575"/>
                    <a:pt x="642" y="4575"/>
                  </a:cubicBezTo>
                  <a:cubicBezTo>
                    <a:pt x="777" y="4575"/>
                    <a:pt x="906" y="4521"/>
                    <a:pt x="997" y="4414"/>
                  </a:cubicBezTo>
                  <a:lnTo>
                    <a:pt x="1620" y="3683"/>
                  </a:lnTo>
                  <a:lnTo>
                    <a:pt x="1620" y="3698"/>
                  </a:lnTo>
                  <a:lnTo>
                    <a:pt x="1851" y="3452"/>
                  </a:lnTo>
                  <a:lnTo>
                    <a:pt x="1851" y="3605"/>
                  </a:lnTo>
                  <a:cubicBezTo>
                    <a:pt x="1851" y="4164"/>
                    <a:pt x="1836" y="4739"/>
                    <a:pt x="1851" y="5317"/>
                  </a:cubicBezTo>
                  <a:lnTo>
                    <a:pt x="1851" y="5814"/>
                  </a:lnTo>
                  <a:lnTo>
                    <a:pt x="4526" y="5784"/>
                  </a:lnTo>
                  <a:lnTo>
                    <a:pt x="4571" y="5784"/>
                  </a:lnTo>
                  <a:cubicBezTo>
                    <a:pt x="4571" y="4866"/>
                    <a:pt x="4556" y="3933"/>
                    <a:pt x="4556" y="3015"/>
                  </a:cubicBezTo>
                  <a:lnTo>
                    <a:pt x="6064" y="1959"/>
                  </a:lnTo>
                  <a:cubicBezTo>
                    <a:pt x="6157" y="1896"/>
                    <a:pt x="6220" y="1803"/>
                    <a:pt x="6250" y="1694"/>
                  </a:cubicBezTo>
                  <a:lnTo>
                    <a:pt x="6702" y="325"/>
                  </a:lnTo>
                  <a:lnTo>
                    <a:pt x="6112" y="0"/>
                  </a:lnTo>
                  <a:close/>
                </a:path>
              </a:pathLst>
            </a:custGeom>
            <a:solidFill>
              <a:srgbClr val="EDED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3" name="Google Shape;973;p35"/>
            <p:cNvSpPr/>
            <p:nvPr/>
          </p:nvSpPr>
          <p:spPr>
            <a:xfrm>
              <a:off x="406025" y="4272775"/>
              <a:ext cx="775" cy="36950"/>
            </a:xfrm>
            <a:custGeom>
              <a:rect b="b" l="l" r="r" t="t"/>
              <a:pathLst>
                <a:path extrusionOk="0" h="1478" w="31">
                  <a:moveTo>
                    <a:pt x="15" y="0"/>
                  </a:moveTo>
                  <a:cubicBezTo>
                    <a:pt x="0" y="0"/>
                    <a:pt x="0" y="19"/>
                    <a:pt x="0" y="19"/>
                  </a:cubicBezTo>
                  <a:lnTo>
                    <a:pt x="0" y="1463"/>
                  </a:lnTo>
                  <a:cubicBezTo>
                    <a:pt x="0" y="1478"/>
                    <a:pt x="0" y="1478"/>
                    <a:pt x="15" y="1478"/>
                  </a:cubicBezTo>
                  <a:cubicBezTo>
                    <a:pt x="30" y="1478"/>
                    <a:pt x="30" y="1478"/>
                    <a:pt x="30" y="1463"/>
                  </a:cubicBezTo>
                  <a:lnTo>
                    <a:pt x="30" y="19"/>
                  </a:lnTo>
                  <a:cubicBezTo>
                    <a:pt x="30" y="19"/>
                    <a:pt x="30" y="0"/>
                    <a:pt x="15" y="0"/>
                  </a:cubicBezTo>
                  <a:close/>
                </a:path>
              </a:pathLst>
            </a:custGeom>
            <a:solidFill>
              <a:srgbClr val="AADC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4" name="Google Shape;974;p35"/>
            <p:cNvSpPr/>
            <p:nvPr/>
          </p:nvSpPr>
          <p:spPr>
            <a:xfrm>
              <a:off x="473275" y="4256900"/>
              <a:ext cx="775" cy="38100"/>
            </a:xfrm>
            <a:custGeom>
              <a:rect b="b" l="l" r="r" t="t"/>
              <a:pathLst>
                <a:path extrusionOk="0" h="1524" w="31">
                  <a:moveTo>
                    <a:pt x="15" y="1"/>
                  </a:moveTo>
                  <a:cubicBezTo>
                    <a:pt x="0" y="1"/>
                    <a:pt x="0" y="16"/>
                    <a:pt x="0" y="16"/>
                  </a:cubicBezTo>
                  <a:lnTo>
                    <a:pt x="0" y="1508"/>
                  </a:lnTo>
                  <a:cubicBezTo>
                    <a:pt x="0" y="1508"/>
                    <a:pt x="0" y="1523"/>
                    <a:pt x="15" y="1523"/>
                  </a:cubicBezTo>
                  <a:lnTo>
                    <a:pt x="30" y="1508"/>
                  </a:lnTo>
                  <a:lnTo>
                    <a:pt x="30" y="16"/>
                  </a:lnTo>
                  <a:lnTo>
                    <a:pt x="15" y="1"/>
                  </a:lnTo>
                  <a:close/>
                </a:path>
              </a:pathLst>
            </a:custGeom>
            <a:solidFill>
              <a:srgbClr val="AADC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5" name="Google Shape;975;p35"/>
            <p:cNvSpPr/>
            <p:nvPr/>
          </p:nvSpPr>
          <p:spPr>
            <a:xfrm>
              <a:off x="430550" y="4232750"/>
              <a:ext cx="27550" cy="10200"/>
            </a:xfrm>
            <a:custGeom>
              <a:rect b="b" l="l" r="r" t="t"/>
              <a:pathLst>
                <a:path extrusionOk="0" h="408" w="1102">
                  <a:moveTo>
                    <a:pt x="75" y="1"/>
                  </a:moveTo>
                  <a:cubicBezTo>
                    <a:pt x="30" y="1"/>
                    <a:pt x="0" y="49"/>
                    <a:pt x="0" y="79"/>
                  </a:cubicBezTo>
                  <a:lnTo>
                    <a:pt x="0" y="329"/>
                  </a:lnTo>
                  <a:cubicBezTo>
                    <a:pt x="0" y="359"/>
                    <a:pt x="30" y="407"/>
                    <a:pt x="75" y="407"/>
                  </a:cubicBezTo>
                  <a:lnTo>
                    <a:pt x="1027" y="407"/>
                  </a:lnTo>
                  <a:cubicBezTo>
                    <a:pt x="1071" y="407"/>
                    <a:pt x="1101" y="359"/>
                    <a:pt x="1101" y="329"/>
                  </a:cubicBezTo>
                  <a:lnTo>
                    <a:pt x="1101" y="79"/>
                  </a:lnTo>
                  <a:cubicBezTo>
                    <a:pt x="1101" y="49"/>
                    <a:pt x="1071" y="1"/>
                    <a:pt x="1027" y="1"/>
                  </a:cubicBezTo>
                  <a:close/>
                </a:path>
              </a:pathLst>
            </a:custGeom>
            <a:solidFill>
              <a:srgbClr val="AADC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6" name="Google Shape;976;p35"/>
            <p:cNvSpPr/>
            <p:nvPr/>
          </p:nvSpPr>
          <p:spPr>
            <a:xfrm>
              <a:off x="497700" y="4223425"/>
              <a:ext cx="5175" cy="10550"/>
            </a:xfrm>
            <a:custGeom>
              <a:rect b="b" l="l" r="r" t="t"/>
              <a:pathLst>
                <a:path extrusionOk="0" h="422" w="207">
                  <a:moveTo>
                    <a:pt x="187" y="0"/>
                  </a:moveTo>
                  <a:cubicBezTo>
                    <a:pt x="187" y="0"/>
                    <a:pt x="173" y="0"/>
                    <a:pt x="173" y="15"/>
                  </a:cubicBezTo>
                  <a:lnTo>
                    <a:pt x="1" y="407"/>
                  </a:lnTo>
                  <a:cubicBezTo>
                    <a:pt x="1" y="422"/>
                    <a:pt x="1" y="422"/>
                    <a:pt x="20" y="422"/>
                  </a:cubicBezTo>
                  <a:lnTo>
                    <a:pt x="35" y="422"/>
                  </a:lnTo>
                  <a:lnTo>
                    <a:pt x="206" y="15"/>
                  </a:lnTo>
                  <a:cubicBezTo>
                    <a:pt x="206" y="15"/>
                    <a:pt x="206" y="0"/>
                    <a:pt x="187" y="0"/>
                  </a:cubicBezTo>
                  <a:close/>
                </a:path>
              </a:pathLst>
            </a:custGeom>
            <a:solidFill>
              <a:srgbClr val="AADC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7" name="Google Shape;977;p35"/>
            <p:cNvSpPr/>
            <p:nvPr/>
          </p:nvSpPr>
          <p:spPr>
            <a:xfrm>
              <a:off x="491550" y="4226600"/>
              <a:ext cx="10100" cy="3850"/>
            </a:xfrm>
            <a:custGeom>
              <a:rect b="b" l="l" r="r" t="t"/>
              <a:pathLst>
                <a:path extrusionOk="0" h="154" w="404">
                  <a:moveTo>
                    <a:pt x="374" y="0"/>
                  </a:moveTo>
                  <a:lnTo>
                    <a:pt x="1" y="123"/>
                  </a:lnTo>
                  <a:lnTo>
                    <a:pt x="1" y="138"/>
                  </a:lnTo>
                  <a:cubicBezTo>
                    <a:pt x="1" y="138"/>
                    <a:pt x="1" y="153"/>
                    <a:pt x="16" y="153"/>
                  </a:cubicBezTo>
                  <a:lnTo>
                    <a:pt x="389" y="30"/>
                  </a:lnTo>
                  <a:cubicBezTo>
                    <a:pt x="389" y="30"/>
                    <a:pt x="404" y="30"/>
                    <a:pt x="389" y="15"/>
                  </a:cubicBezTo>
                  <a:cubicBezTo>
                    <a:pt x="389" y="15"/>
                    <a:pt x="389" y="0"/>
                    <a:pt x="374" y="0"/>
                  </a:cubicBezTo>
                  <a:close/>
                </a:path>
              </a:pathLst>
            </a:custGeom>
            <a:solidFill>
              <a:srgbClr val="AADC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78" name="Google Shape;978;p35"/>
          <p:cNvSpPr/>
          <p:nvPr/>
        </p:nvSpPr>
        <p:spPr>
          <a:xfrm flipH="1">
            <a:off x="13983734" y="5629962"/>
            <a:ext cx="470400" cy="792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9" name="Google Shape;979;p35"/>
          <p:cNvSpPr txBox="1"/>
          <p:nvPr/>
        </p:nvSpPr>
        <p:spPr>
          <a:xfrm>
            <a:off x="142525" y="4916300"/>
            <a:ext cx="3000000" cy="523200"/>
          </a:xfrm>
          <a:prstGeom prst="rect">
            <a:avLst/>
          </a:prstGeom>
          <a:noFill/>
          <a:ln>
            <a:noFill/>
          </a:ln>
        </p:spPr>
        <p:txBody>
          <a:bodyPr anchorCtr="0" anchor="t" bIns="91425" lIns="91425" spcFirstLastPara="1" rIns="91425" wrap="square" tIns="91425">
            <a:spAutoFit/>
          </a:bodyPr>
          <a:lstStyle/>
          <a:p>
            <a:pPr indent="-368300" lvl="0" marL="457200" rtl="0" algn="l">
              <a:spcBef>
                <a:spcPts val="0"/>
              </a:spcBef>
              <a:spcAft>
                <a:spcPts val="0"/>
              </a:spcAft>
              <a:buClr>
                <a:srgbClr val="000000"/>
              </a:buClr>
              <a:buSzPts val="2200"/>
              <a:buFont typeface="Mada"/>
              <a:buChar char="◄"/>
            </a:pPr>
            <a:r>
              <a:rPr b="1" lang="ar" sz="2200">
                <a:highlight>
                  <a:schemeClr val="accent4"/>
                </a:highlight>
                <a:latin typeface="Mada"/>
                <a:ea typeface="Mada"/>
                <a:cs typeface="Mada"/>
                <a:sym typeface="Mada"/>
              </a:rPr>
              <a:t>Treatment</a:t>
            </a:r>
            <a:endParaRPr sz="2200">
              <a:latin typeface="Mada"/>
              <a:ea typeface="Mada"/>
              <a:cs typeface="Mada"/>
              <a:sym typeface="Mada"/>
            </a:endParaRPr>
          </a:p>
        </p:txBody>
      </p:sp>
      <p:sp>
        <p:nvSpPr>
          <p:cNvPr id="980" name="Google Shape;980;p35"/>
          <p:cNvSpPr txBox="1"/>
          <p:nvPr/>
        </p:nvSpPr>
        <p:spPr>
          <a:xfrm>
            <a:off x="142525" y="7507100"/>
            <a:ext cx="3000000" cy="523200"/>
          </a:xfrm>
          <a:prstGeom prst="rect">
            <a:avLst/>
          </a:prstGeom>
          <a:noFill/>
          <a:ln>
            <a:noFill/>
          </a:ln>
        </p:spPr>
        <p:txBody>
          <a:bodyPr anchorCtr="0" anchor="t" bIns="91425" lIns="91425" spcFirstLastPara="1" rIns="91425" wrap="square" tIns="91425">
            <a:spAutoFit/>
          </a:bodyPr>
          <a:lstStyle/>
          <a:p>
            <a:pPr indent="-368300" lvl="0" marL="457200" rtl="0" algn="l">
              <a:spcBef>
                <a:spcPts val="0"/>
              </a:spcBef>
              <a:spcAft>
                <a:spcPts val="0"/>
              </a:spcAft>
              <a:buClr>
                <a:srgbClr val="000000"/>
              </a:buClr>
              <a:buSzPts val="2200"/>
              <a:buFont typeface="Mada"/>
              <a:buChar char="◄"/>
            </a:pPr>
            <a:r>
              <a:rPr b="1" lang="ar" sz="2200">
                <a:highlight>
                  <a:schemeClr val="accent4"/>
                </a:highlight>
                <a:latin typeface="Mada"/>
                <a:ea typeface="Mada"/>
                <a:cs typeface="Mada"/>
                <a:sym typeface="Mada"/>
              </a:rPr>
              <a:t>Prognosis</a:t>
            </a:r>
            <a:endParaRPr sz="2200">
              <a:latin typeface="Mada"/>
              <a:ea typeface="Mada"/>
              <a:cs typeface="Mada"/>
              <a:sym typeface="Mada"/>
            </a:endParaRPr>
          </a:p>
        </p:txBody>
      </p:sp>
      <p:cxnSp>
        <p:nvCxnSpPr>
          <p:cNvPr id="981" name="Google Shape;981;p35"/>
          <p:cNvCxnSpPr/>
          <p:nvPr/>
        </p:nvCxnSpPr>
        <p:spPr>
          <a:xfrm rot="10800000">
            <a:off x="49800" y="10155575"/>
            <a:ext cx="7612800" cy="0"/>
          </a:xfrm>
          <a:prstGeom prst="straightConnector1">
            <a:avLst/>
          </a:prstGeom>
          <a:noFill/>
          <a:ln cap="flat" cmpd="sng" w="28575">
            <a:solidFill>
              <a:schemeClr val="accent3"/>
            </a:solidFill>
            <a:prstDash val="dot"/>
            <a:round/>
            <a:headEnd len="med" w="med" type="none"/>
            <a:tailEnd len="med" w="med" type="none"/>
          </a:ln>
        </p:spPr>
      </p:cxnSp>
      <p:grpSp>
        <p:nvGrpSpPr>
          <p:cNvPr id="982" name="Google Shape;982;p35"/>
          <p:cNvGrpSpPr/>
          <p:nvPr/>
        </p:nvGrpSpPr>
        <p:grpSpPr>
          <a:xfrm flipH="1">
            <a:off x="6524767" y="5153748"/>
            <a:ext cx="623770" cy="853281"/>
            <a:chOff x="336800" y="4151500"/>
            <a:chExt cx="292000" cy="364650"/>
          </a:xfrm>
        </p:grpSpPr>
        <p:sp>
          <p:nvSpPr>
            <p:cNvPr id="983" name="Google Shape;983;p35"/>
            <p:cNvSpPr/>
            <p:nvPr/>
          </p:nvSpPr>
          <p:spPr>
            <a:xfrm>
              <a:off x="396325" y="4168675"/>
              <a:ext cx="212600" cy="185375"/>
            </a:xfrm>
            <a:custGeom>
              <a:rect b="b" l="l" r="r" t="t"/>
              <a:pathLst>
                <a:path extrusionOk="0" h="7415" w="8504">
                  <a:moveTo>
                    <a:pt x="7261" y="0"/>
                  </a:moveTo>
                  <a:cubicBezTo>
                    <a:pt x="7011" y="0"/>
                    <a:pt x="6746" y="79"/>
                    <a:pt x="6545" y="265"/>
                  </a:cubicBezTo>
                  <a:lnTo>
                    <a:pt x="358" y="5548"/>
                  </a:lnTo>
                  <a:cubicBezTo>
                    <a:pt x="30" y="5813"/>
                    <a:pt x="0" y="6295"/>
                    <a:pt x="265" y="6623"/>
                  </a:cubicBezTo>
                  <a:lnTo>
                    <a:pt x="731" y="7149"/>
                  </a:lnTo>
                  <a:cubicBezTo>
                    <a:pt x="884" y="7321"/>
                    <a:pt x="1090" y="7414"/>
                    <a:pt x="1306" y="7414"/>
                  </a:cubicBezTo>
                  <a:cubicBezTo>
                    <a:pt x="1478" y="7414"/>
                    <a:pt x="1664" y="7354"/>
                    <a:pt x="1802" y="7242"/>
                  </a:cubicBezTo>
                  <a:lnTo>
                    <a:pt x="7992" y="1959"/>
                  </a:lnTo>
                  <a:cubicBezTo>
                    <a:pt x="8459" y="1552"/>
                    <a:pt x="8504" y="855"/>
                    <a:pt x="8101" y="388"/>
                  </a:cubicBezTo>
                  <a:cubicBezTo>
                    <a:pt x="7880" y="123"/>
                    <a:pt x="7571" y="0"/>
                    <a:pt x="7261" y="0"/>
                  </a:cubicBezTo>
                  <a:close/>
                </a:path>
              </a:pathLst>
            </a:custGeom>
            <a:solidFill>
              <a:srgbClr val="FDF2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4" name="Google Shape;984;p35"/>
            <p:cNvSpPr/>
            <p:nvPr/>
          </p:nvSpPr>
          <p:spPr>
            <a:xfrm>
              <a:off x="396325" y="4168550"/>
              <a:ext cx="212600" cy="185650"/>
            </a:xfrm>
            <a:custGeom>
              <a:rect b="b" l="l" r="r" t="t"/>
              <a:pathLst>
                <a:path extrusionOk="0" h="7426" w="8504">
                  <a:moveTo>
                    <a:pt x="7262" y="1"/>
                  </a:moveTo>
                  <a:cubicBezTo>
                    <a:pt x="7008" y="1"/>
                    <a:pt x="6753" y="88"/>
                    <a:pt x="6545" y="270"/>
                  </a:cubicBezTo>
                  <a:lnTo>
                    <a:pt x="358" y="5553"/>
                  </a:lnTo>
                  <a:cubicBezTo>
                    <a:pt x="30" y="5818"/>
                    <a:pt x="0" y="6300"/>
                    <a:pt x="265" y="6628"/>
                  </a:cubicBezTo>
                  <a:lnTo>
                    <a:pt x="731" y="7154"/>
                  </a:lnTo>
                  <a:cubicBezTo>
                    <a:pt x="878" y="7335"/>
                    <a:pt x="1090" y="7426"/>
                    <a:pt x="1305" y="7426"/>
                  </a:cubicBezTo>
                  <a:cubicBezTo>
                    <a:pt x="1480" y="7426"/>
                    <a:pt x="1657" y="7366"/>
                    <a:pt x="1802" y="7247"/>
                  </a:cubicBezTo>
                  <a:lnTo>
                    <a:pt x="7992" y="1964"/>
                  </a:lnTo>
                  <a:cubicBezTo>
                    <a:pt x="8459" y="1557"/>
                    <a:pt x="8504" y="860"/>
                    <a:pt x="8101" y="393"/>
                  </a:cubicBezTo>
                  <a:cubicBezTo>
                    <a:pt x="7886" y="135"/>
                    <a:pt x="7575" y="1"/>
                    <a:pt x="7262" y="1"/>
                  </a:cubicBezTo>
                  <a:close/>
                </a:path>
              </a:pathLst>
            </a:custGeom>
            <a:solidFill>
              <a:srgbClr val="EDED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5" name="Google Shape;985;p35"/>
            <p:cNvSpPr/>
            <p:nvPr/>
          </p:nvSpPr>
          <p:spPr>
            <a:xfrm>
              <a:off x="400225" y="4180325"/>
              <a:ext cx="197775" cy="172600"/>
            </a:xfrm>
            <a:custGeom>
              <a:rect b="b" l="l" r="r" t="t"/>
              <a:pathLst>
                <a:path extrusionOk="0" h="6904" w="7911">
                  <a:moveTo>
                    <a:pt x="7110" y="1"/>
                  </a:moveTo>
                  <a:cubicBezTo>
                    <a:pt x="6849" y="1"/>
                    <a:pt x="6554" y="110"/>
                    <a:pt x="6295" y="325"/>
                  </a:cubicBezTo>
                  <a:lnTo>
                    <a:pt x="1" y="5720"/>
                  </a:lnTo>
                  <a:lnTo>
                    <a:pt x="1008" y="6903"/>
                  </a:lnTo>
                  <a:lnTo>
                    <a:pt x="7307" y="1523"/>
                  </a:lnTo>
                  <a:cubicBezTo>
                    <a:pt x="7773" y="1120"/>
                    <a:pt x="7911" y="545"/>
                    <a:pt x="7631" y="217"/>
                  </a:cubicBezTo>
                  <a:cubicBezTo>
                    <a:pt x="7506" y="72"/>
                    <a:pt x="7320" y="1"/>
                    <a:pt x="7110" y="1"/>
                  </a:cubicBezTo>
                  <a:close/>
                </a:path>
              </a:pathLst>
            </a:custGeom>
            <a:solidFill>
              <a:srgbClr val="EDED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6" name="Google Shape;986;p35"/>
            <p:cNvSpPr/>
            <p:nvPr/>
          </p:nvSpPr>
          <p:spPr>
            <a:xfrm>
              <a:off x="469350" y="4180700"/>
              <a:ext cx="127175" cy="112325"/>
            </a:xfrm>
            <a:custGeom>
              <a:rect b="b" l="l" r="r" t="t"/>
              <a:pathLst>
                <a:path extrusionOk="0" h="4493" w="5087">
                  <a:moveTo>
                    <a:pt x="4300" y="1"/>
                  </a:moveTo>
                  <a:cubicBezTo>
                    <a:pt x="4040" y="1"/>
                    <a:pt x="3744" y="110"/>
                    <a:pt x="3486" y="325"/>
                  </a:cubicBezTo>
                  <a:lnTo>
                    <a:pt x="1" y="3310"/>
                  </a:lnTo>
                  <a:lnTo>
                    <a:pt x="1012" y="4493"/>
                  </a:lnTo>
                  <a:lnTo>
                    <a:pt x="4493" y="1508"/>
                  </a:lnTo>
                  <a:cubicBezTo>
                    <a:pt x="4944" y="1120"/>
                    <a:pt x="5086" y="545"/>
                    <a:pt x="4821" y="217"/>
                  </a:cubicBezTo>
                  <a:cubicBezTo>
                    <a:pt x="4696" y="72"/>
                    <a:pt x="4510" y="1"/>
                    <a:pt x="4300" y="1"/>
                  </a:cubicBezTo>
                  <a:close/>
                </a:path>
              </a:pathLst>
            </a:custGeom>
            <a:solidFill>
              <a:srgbClr val="ED696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7" name="Google Shape;987;p35"/>
            <p:cNvSpPr/>
            <p:nvPr/>
          </p:nvSpPr>
          <p:spPr>
            <a:xfrm>
              <a:off x="601900" y="4151500"/>
              <a:ext cx="26900" cy="23825"/>
            </a:xfrm>
            <a:custGeom>
              <a:rect b="b" l="l" r="r" t="t"/>
              <a:pathLst>
                <a:path extrusionOk="0" h="953" w="1076">
                  <a:moveTo>
                    <a:pt x="1027" y="1"/>
                  </a:moveTo>
                  <a:lnTo>
                    <a:pt x="1" y="904"/>
                  </a:lnTo>
                  <a:lnTo>
                    <a:pt x="49" y="952"/>
                  </a:lnTo>
                  <a:lnTo>
                    <a:pt x="1075" y="49"/>
                  </a:lnTo>
                  <a:lnTo>
                    <a:pt x="1027" y="1"/>
                  </a:lnTo>
                  <a:close/>
                </a:path>
              </a:pathLst>
            </a:custGeom>
            <a:solidFill>
              <a:srgbClr val="0E48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8" name="Google Shape;988;p35"/>
            <p:cNvSpPr/>
            <p:nvPr/>
          </p:nvSpPr>
          <p:spPr>
            <a:xfrm>
              <a:off x="589875" y="4166050"/>
              <a:ext cx="19800" cy="20000"/>
            </a:xfrm>
            <a:custGeom>
              <a:rect b="b" l="l" r="r" t="t"/>
              <a:pathLst>
                <a:path extrusionOk="0" h="800" w="792">
                  <a:moveTo>
                    <a:pt x="366" y="1"/>
                  </a:moveTo>
                  <a:cubicBezTo>
                    <a:pt x="359" y="1"/>
                    <a:pt x="351" y="4"/>
                    <a:pt x="344" y="12"/>
                  </a:cubicBezTo>
                  <a:lnTo>
                    <a:pt x="15" y="277"/>
                  </a:lnTo>
                  <a:cubicBezTo>
                    <a:pt x="0" y="292"/>
                    <a:pt x="0" y="307"/>
                    <a:pt x="15" y="322"/>
                  </a:cubicBezTo>
                  <a:lnTo>
                    <a:pt x="403" y="788"/>
                  </a:lnTo>
                  <a:cubicBezTo>
                    <a:pt x="411" y="795"/>
                    <a:pt x="419" y="799"/>
                    <a:pt x="428" y="799"/>
                  </a:cubicBezTo>
                  <a:cubicBezTo>
                    <a:pt x="436" y="799"/>
                    <a:pt x="444" y="795"/>
                    <a:pt x="452" y="788"/>
                  </a:cubicBezTo>
                  <a:lnTo>
                    <a:pt x="776" y="523"/>
                  </a:lnTo>
                  <a:cubicBezTo>
                    <a:pt x="791" y="508"/>
                    <a:pt x="791" y="478"/>
                    <a:pt x="776" y="478"/>
                  </a:cubicBezTo>
                  <a:lnTo>
                    <a:pt x="388" y="12"/>
                  </a:lnTo>
                  <a:cubicBezTo>
                    <a:pt x="381" y="4"/>
                    <a:pt x="373" y="1"/>
                    <a:pt x="366" y="1"/>
                  </a:cubicBezTo>
                  <a:close/>
                </a:path>
              </a:pathLst>
            </a:custGeom>
            <a:solidFill>
              <a:srgbClr val="EDED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9" name="Google Shape;989;p35"/>
            <p:cNvSpPr/>
            <p:nvPr/>
          </p:nvSpPr>
          <p:spPr>
            <a:xfrm>
              <a:off x="448750" y="4258025"/>
              <a:ext cx="51325" cy="55250"/>
            </a:xfrm>
            <a:custGeom>
              <a:rect b="b" l="l" r="r" t="t"/>
              <a:pathLst>
                <a:path extrusionOk="0" h="2210" w="2053">
                  <a:moveTo>
                    <a:pt x="638" y="1"/>
                  </a:moveTo>
                  <a:lnTo>
                    <a:pt x="0" y="545"/>
                  </a:lnTo>
                  <a:lnTo>
                    <a:pt x="1418" y="2210"/>
                  </a:lnTo>
                  <a:lnTo>
                    <a:pt x="2052" y="1665"/>
                  </a:lnTo>
                  <a:lnTo>
                    <a:pt x="638" y="1"/>
                  </a:lnTo>
                  <a:close/>
                </a:path>
              </a:pathLst>
            </a:custGeom>
            <a:solidFill>
              <a:srgbClr val="0E48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0" name="Google Shape;990;p35"/>
            <p:cNvSpPr/>
            <p:nvPr/>
          </p:nvSpPr>
          <p:spPr>
            <a:xfrm>
              <a:off x="352375" y="4282100"/>
              <a:ext cx="122050" cy="109625"/>
            </a:xfrm>
            <a:custGeom>
              <a:rect b="b" l="l" r="r" t="t"/>
              <a:pathLst>
                <a:path extrusionOk="0" h="4385" w="4882">
                  <a:moveTo>
                    <a:pt x="4183" y="0"/>
                  </a:moveTo>
                  <a:lnTo>
                    <a:pt x="1" y="3578"/>
                  </a:lnTo>
                  <a:lnTo>
                    <a:pt x="702" y="4384"/>
                  </a:lnTo>
                  <a:lnTo>
                    <a:pt x="4881" y="825"/>
                  </a:lnTo>
                  <a:lnTo>
                    <a:pt x="4183" y="0"/>
                  </a:lnTo>
                  <a:close/>
                </a:path>
              </a:pathLst>
            </a:custGeom>
            <a:solidFill>
              <a:srgbClr val="0E48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1" name="Google Shape;991;p35"/>
            <p:cNvSpPr/>
            <p:nvPr/>
          </p:nvSpPr>
          <p:spPr>
            <a:xfrm>
              <a:off x="576250" y="4204025"/>
              <a:ext cx="16350" cy="18200"/>
            </a:xfrm>
            <a:custGeom>
              <a:rect b="b" l="l" r="r" t="t"/>
              <a:pathLst>
                <a:path extrusionOk="0" h="728" w="654">
                  <a:moveTo>
                    <a:pt x="79" y="0"/>
                  </a:moveTo>
                  <a:lnTo>
                    <a:pt x="16" y="64"/>
                  </a:lnTo>
                  <a:cubicBezTo>
                    <a:pt x="1" y="64"/>
                    <a:pt x="1" y="79"/>
                    <a:pt x="16" y="94"/>
                  </a:cubicBezTo>
                  <a:lnTo>
                    <a:pt x="545" y="717"/>
                  </a:lnTo>
                  <a:cubicBezTo>
                    <a:pt x="553" y="724"/>
                    <a:pt x="557" y="728"/>
                    <a:pt x="560" y="728"/>
                  </a:cubicBezTo>
                  <a:cubicBezTo>
                    <a:pt x="564" y="728"/>
                    <a:pt x="568" y="724"/>
                    <a:pt x="575" y="717"/>
                  </a:cubicBezTo>
                  <a:lnTo>
                    <a:pt x="639" y="668"/>
                  </a:lnTo>
                  <a:cubicBezTo>
                    <a:pt x="654" y="653"/>
                    <a:pt x="654" y="638"/>
                    <a:pt x="639" y="638"/>
                  </a:cubicBezTo>
                  <a:lnTo>
                    <a:pt x="109" y="0"/>
                  </a:lnTo>
                  <a:close/>
                </a:path>
              </a:pathLst>
            </a:custGeom>
            <a:solidFill>
              <a:srgbClr val="0E48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2" name="Google Shape;992;p35"/>
            <p:cNvSpPr/>
            <p:nvPr/>
          </p:nvSpPr>
          <p:spPr>
            <a:xfrm>
              <a:off x="561150" y="4216925"/>
              <a:ext cx="16350" cy="18100"/>
            </a:xfrm>
            <a:custGeom>
              <a:rect b="b" l="l" r="r" t="t"/>
              <a:pathLst>
                <a:path extrusionOk="0" h="724" w="654">
                  <a:moveTo>
                    <a:pt x="99" y="0"/>
                  </a:moveTo>
                  <a:cubicBezTo>
                    <a:pt x="92" y="0"/>
                    <a:pt x="84" y="5"/>
                    <a:pt x="75" y="14"/>
                  </a:cubicBezTo>
                  <a:lnTo>
                    <a:pt x="15" y="59"/>
                  </a:lnTo>
                  <a:cubicBezTo>
                    <a:pt x="0" y="74"/>
                    <a:pt x="0" y="89"/>
                    <a:pt x="15" y="89"/>
                  </a:cubicBezTo>
                  <a:lnTo>
                    <a:pt x="541" y="712"/>
                  </a:lnTo>
                  <a:cubicBezTo>
                    <a:pt x="550" y="719"/>
                    <a:pt x="559" y="723"/>
                    <a:pt x="565" y="723"/>
                  </a:cubicBezTo>
                  <a:cubicBezTo>
                    <a:pt x="571" y="723"/>
                    <a:pt x="575" y="719"/>
                    <a:pt x="575" y="712"/>
                  </a:cubicBezTo>
                  <a:lnTo>
                    <a:pt x="634" y="667"/>
                  </a:lnTo>
                  <a:cubicBezTo>
                    <a:pt x="653" y="648"/>
                    <a:pt x="653" y="648"/>
                    <a:pt x="653" y="634"/>
                  </a:cubicBezTo>
                  <a:lnTo>
                    <a:pt x="108" y="14"/>
                  </a:lnTo>
                  <a:cubicBezTo>
                    <a:pt x="108" y="5"/>
                    <a:pt x="105" y="0"/>
                    <a:pt x="99" y="0"/>
                  </a:cubicBezTo>
                  <a:close/>
                </a:path>
              </a:pathLst>
            </a:custGeom>
            <a:solidFill>
              <a:srgbClr val="0E48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3" name="Google Shape;993;p35"/>
            <p:cNvSpPr/>
            <p:nvPr/>
          </p:nvSpPr>
          <p:spPr>
            <a:xfrm>
              <a:off x="542475" y="4233125"/>
              <a:ext cx="15900" cy="17925"/>
            </a:xfrm>
            <a:custGeom>
              <a:rect b="b" l="l" r="r" t="t"/>
              <a:pathLst>
                <a:path extrusionOk="0" h="717" w="636">
                  <a:moveTo>
                    <a:pt x="76" y="0"/>
                  </a:moveTo>
                  <a:lnTo>
                    <a:pt x="1" y="64"/>
                  </a:lnTo>
                  <a:lnTo>
                    <a:pt x="1" y="94"/>
                  </a:lnTo>
                  <a:lnTo>
                    <a:pt x="542" y="717"/>
                  </a:lnTo>
                  <a:lnTo>
                    <a:pt x="576" y="717"/>
                  </a:lnTo>
                  <a:lnTo>
                    <a:pt x="635" y="653"/>
                  </a:lnTo>
                  <a:lnTo>
                    <a:pt x="635" y="624"/>
                  </a:lnTo>
                  <a:lnTo>
                    <a:pt x="109" y="0"/>
                  </a:lnTo>
                  <a:close/>
                </a:path>
              </a:pathLst>
            </a:custGeom>
            <a:solidFill>
              <a:srgbClr val="0E48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4" name="Google Shape;994;p35"/>
            <p:cNvSpPr/>
            <p:nvPr/>
          </p:nvSpPr>
          <p:spPr>
            <a:xfrm>
              <a:off x="527275" y="4246000"/>
              <a:ext cx="16350" cy="18200"/>
            </a:xfrm>
            <a:custGeom>
              <a:rect b="b" l="l" r="r" t="t"/>
              <a:pathLst>
                <a:path extrusionOk="0" h="728" w="654">
                  <a:moveTo>
                    <a:pt x="79" y="0"/>
                  </a:moveTo>
                  <a:lnTo>
                    <a:pt x="16" y="64"/>
                  </a:lnTo>
                  <a:cubicBezTo>
                    <a:pt x="1" y="64"/>
                    <a:pt x="1" y="79"/>
                    <a:pt x="1" y="94"/>
                  </a:cubicBezTo>
                  <a:lnTo>
                    <a:pt x="545" y="717"/>
                  </a:lnTo>
                  <a:cubicBezTo>
                    <a:pt x="545" y="724"/>
                    <a:pt x="549" y="728"/>
                    <a:pt x="555" y="728"/>
                  </a:cubicBezTo>
                  <a:cubicBezTo>
                    <a:pt x="560" y="728"/>
                    <a:pt x="568" y="724"/>
                    <a:pt x="575" y="717"/>
                  </a:cubicBezTo>
                  <a:lnTo>
                    <a:pt x="639" y="668"/>
                  </a:lnTo>
                  <a:cubicBezTo>
                    <a:pt x="654" y="653"/>
                    <a:pt x="654" y="638"/>
                    <a:pt x="639" y="638"/>
                  </a:cubicBezTo>
                  <a:lnTo>
                    <a:pt x="109" y="0"/>
                  </a:lnTo>
                  <a:close/>
                </a:path>
              </a:pathLst>
            </a:custGeom>
            <a:solidFill>
              <a:srgbClr val="0E48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5" name="Google Shape;995;p35"/>
            <p:cNvSpPr/>
            <p:nvPr/>
          </p:nvSpPr>
          <p:spPr>
            <a:xfrm>
              <a:off x="371400" y="4304050"/>
              <a:ext cx="70825" cy="79375"/>
            </a:xfrm>
            <a:custGeom>
              <a:rect b="b" l="l" r="r" t="t"/>
              <a:pathLst>
                <a:path extrusionOk="0" h="3175" w="2833">
                  <a:moveTo>
                    <a:pt x="325" y="1"/>
                  </a:moveTo>
                  <a:cubicBezTo>
                    <a:pt x="310" y="1"/>
                    <a:pt x="295" y="4"/>
                    <a:pt x="281" y="10"/>
                  </a:cubicBezTo>
                  <a:lnTo>
                    <a:pt x="49" y="212"/>
                  </a:lnTo>
                  <a:cubicBezTo>
                    <a:pt x="16" y="242"/>
                    <a:pt x="1" y="290"/>
                    <a:pt x="34" y="320"/>
                  </a:cubicBezTo>
                  <a:lnTo>
                    <a:pt x="2460" y="3152"/>
                  </a:lnTo>
                  <a:cubicBezTo>
                    <a:pt x="2467" y="3167"/>
                    <a:pt x="2482" y="3174"/>
                    <a:pt x="2499" y="3174"/>
                  </a:cubicBezTo>
                  <a:cubicBezTo>
                    <a:pt x="2517" y="3174"/>
                    <a:pt x="2536" y="3167"/>
                    <a:pt x="2553" y="3152"/>
                  </a:cubicBezTo>
                  <a:lnTo>
                    <a:pt x="2784" y="2947"/>
                  </a:lnTo>
                  <a:cubicBezTo>
                    <a:pt x="2814" y="2932"/>
                    <a:pt x="2833" y="2887"/>
                    <a:pt x="2799" y="2853"/>
                  </a:cubicBezTo>
                  <a:lnTo>
                    <a:pt x="374" y="25"/>
                  </a:lnTo>
                  <a:cubicBezTo>
                    <a:pt x="365" y="8"/>
                    <a:pt x="346" y="1"/>
                    <a:pt x="325" y="1"/>
                  </a:cubicBezTo>
                  <a:close/>
                </a:path>
              </a:pathLst>
            </a:custGeom>
            <a:solidFill>
              <a:srgbClr val="0E48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6" name="Google Shape;996;p35"/>
            <p:cNvSpPr/>
            <p:nvPr/>
          </p:nvSpPr>
          <p:spPr>
            <a:xfrm>
              <a:off x="336800" y="4363550"/>
              <a:ext cx="43950" cy="48475"/>
            </a:xfrm>
            <a:custGeom>
              <a:rect b="b" l="l" r="r" t="t"/>
              <a:pathLst>
                <a:path extrusionOk="0" h="1939" w="1758">
                  <a:moveTo>
                    <a:pt x="321" y="1"/>
                  </a:moveTo>
                  <a:cubicBezTo>
                    <a:pt x="302" y="1"/>
                    <a:pt x="282" y="9"/>
                    <a:pt x="266" y="26"/>
                  </a:cubicBezTo>
                  <a:lnTo>
                    <a:pt x="34" y="227"/>
                  </a:lnTo>
                  <a:cubicBezTo>
                    <a:pt x="1" y="257"/>
                    <a:pt x="1" y="306"/>
                    <a:pt x="19" y="320"/>
                  </a:cubicBezTo>
                  <a:lnTo>
                    <a:pt x="1385" y="1921"/>
                  </a:lnTo>
                  <a:cubicBezTo>
                    <a:pt x="1393" y="1930"/>
                    <a:pt x="1413" y="1938"/>
                    <a:pt x="1434" y="1938"/>
                  </a:cubicBezTo>
                  <a:cubicBezTo>
                    <a:pt x="1450" y="1938"/>
                    <a:pt x="1466" y="1934"/>
                    <a:pt x="1478" y="1921"/>
                  </a:cubicBezTo>
                  <a:lnTo>
                    <a:pt x="1713" y="1720"/>
                  </a:lnTo>
                  <a:cubicBezTo>
                    <a:pt x="1743" y="1686"/>
                    <a:pt x="1758" y="1641"/>
                    <a:pt x="1728" y="1611"/>
                  </a:cubicBezTo>
                  <a:lnTo>
                    <a:pt x="374" y="26"/>
                  </a:lnTo>
                  <a:cubicBezTo>
                    <a:pt x="359" y="9"/>
                    <a:pt x="340" y="1"/>
                    <a:pt x="321" y="1"/>
                  </a:cubicBezTo>
                  <a:close/>
                </a:path>
              </a:pathLst>
            </a:custGeom>
            <a:solidFill>
              <a:srgbClr val="0E48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7" name="Google Shape;997;p35"/>
            <p:cNvSpPr/>
            <p:nvPr/>
          </p:nvSpPr>
          <p:spPr>
            <a:xfrm>
              <a:off x="404050" y="4177800"/>
              <a:ext cx="63375" cy="60000"/>
            </a:xfrm>
            <a:custGeom>
              <a:rect b="b" l="l" r="r" t="t"/>
              <a:pathLst>
                <a:path extrusionOk="0" h="2400" w="2535">
                  <a:moveTo>
                    <a:pt x="1735" y="0"/>
                  </a:moveTo>
                  <a:cubicBezTo>
                    <a:pt x="1707" y="0"/>
                    <a:pt x="1679" y="3"/>
                    <a:pt x="1650" y="8"/>
                  </a:cubicBezTo>
                  <a:lnTo>
                    <a:pt x="1307" y="68"/>
                  </a:lnTo>
                  <a:cubicBezTo>
                    <a:pt x="1231" y="44"/>
                    <a:pt x="1144" y="19"/>
                    <a:pt x="1057" y="19"/>
                  </a:cubicBezTo>
                  <a:cubicBezTo>
                    <a:pt x="1037" y="19"/>
                    <a:pt x="1017" y="20"/>
                    <a:pt x="997" y="23"/>
                  </a:cubicBezTo>
                  <a:cubicBezTo>
                    <a:pt x="904" y="23"/>
                    <a:pt x="796" y="53"/>
                    <a:pt x="717" y="131"/>
                  </a:cubicBezTo>
                  <a:cubicBezTo>
                    <a:pt x="624" y="195"/>
                    <a:pt x="560" y="318"/>
                    <a:pt x="531" y="426"/>
                  </a:cubicBezTo>
                  <a:cubicBezTo>
                    <a:pt x="482" y="534"/>
                    <a:pt x="516" y="848"/>
                    <a:pt x="296" y="956"/>
                  </a:cubicBezTo>
                  <a:cubicBezTo>
                    <a:pt x="172" y="1019"/>
                    <a:pt x="94" y="1158"/>
                    <a:pt x="49" y="1299"/>
                  </a:cubicBezTo>
                  <a:cubicBezTo>
                    <a:pt x="1" y="1437"/>
                    <a:pt x="1" y="1594"/>
                    <a:pt x="49" y="1717"/>
                  </a:cubicBezTo>
                  <a:cubicBezTo>
                    <a:pt x="94" y="1810"/>
                    <a:pt x="158" y="1904"/>
                    <a:pt x="143" y="1997"/>
                  </a:cubicBezTo>
                  <a:cubicBezTo>
                    <a:pt x="143" y="2060"/>
                    <a:pt x="109" y="2105"/>
                    <a:pt x="79" y="2154"/>
                  </a:cubicBezTo>
                  <a:cubicBezTo>
                    <a:pt x="64" y="2213"/>
                    <a:pt x="49" y="2277"/>
                    <a:pt x="64" y="2325"/>
                  </a:cubicBezTo>
                  <a:cubicBezTo>
                    <a:pt x="94" y="2385"/>
                    <a:pt x="172" y="2400"/>
                    <a:pt x="251" y="2400"/>
                  </a:cubicBezTo>
                  <a:cubicBezTo>
                    <a:pt x="344" y="2400"/>
                    <a:pt x="452" y="2385"/>
                    <a:pt x="546" y="2370"/>
                  </a:cubicBezTo>
                  <a:cubicBezTo>
                    <a:pt x="1184" y="2292"/>
                    <a:pt x="1807" y="2213"/>
                    <a:pt x="2426" y="2075"/>
                  </a:cubicBezTo>
                  <a:cubicBezTo>
                    <a:pt x="2460" y="2075"/>
                    <a:pt x="2475" y="2075"/>
                    <a:pt x="2504" y="2060"/>
                  </a:cubicBezTo>
                  <a:cubicBezTo>
                    <a:pt x="2534" y="2012"/>
                    <a:pt x="2534" y="1952"/>
                    <a:pt x="2519" y="1889"/>
                  </a:cubicBezTo>
                  <a:cubicBezTo>
                    <a:pt x="2460" y="1717"/>
                    <a:pt x="2303" y="1624"/>
                    <a:pt x="2195" y="1486"/>
                  </a:cubicBezTo>
                  <a:cubicBezTo>
                    <a:pt x="2068" y="1314"/>
                    <a:pt x="2101" y="1079"/>
                    <a:pt x="2053" y="878"/>
                  </a:cubicBezTo>
                  <a:cubicBezTo>
                    <a:pt x="2038" y="784"/>
                    <a:pt x="2008" y="706"/>
                    <a:pt x="1975" y="628"/>
                  </a:cubicBezTo>
                  <a:lnTo>
                    <a:pt x="2131" y="598"/>
                  </a:lnTo>
                  <a:cubicBezTo>
                    <a:pt x="2195" y="598"/>
                    <a:pt x="2225" y="534"/>
                    <a:pt x="2225" y="490"/>
                  </a:cubicBezTo>
                  <a:lnTo>
                    <a:pt x="2195" y="381"/>
                  </a:lnTo>
                  <a:cubicBezTo>
                    <a:pt x="2152" y="160"/>
                    <a:pt x="1954" y="0"/>
                    <a:pt x="1735" y="0"/>
                  </a:cubicBezTo>
                  <a:close/>
                </a:path>
              </a:pathLst>
            </a:custGeom>
            <a:solidFill>
              <a:srgbClr val="0E48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8" name="Google Shape;998;p35"/>
            <p:cNvSpPr/>
            <p:nvPr/>
          </p:nvSpPr>
          <p:spPr>
            <a:xfrm>
              <a:off x="430075" y="4187700"/>
              <a:ext cx="33525" cy="59100"/>
            </a:xfrm>
            <a:custGeom>
              <a:rect b="b" l="l" r="r" t="t"/>
              <a:pathLst>
                <a:path extrusionOk="0" h="2364" w="1341">
                  <a:moveTo>
                    <a:pt x="1012" y="0"/>
                  </a:moveTo>
                  <a:cubicBezTo>
                    <a:pt x="1012" y="0"/>
                    <a:pt x="1045" y="280"/>
                    <a:pt x="546" y="344"/>
                  </a:cubicBezTo>
                  <a:lnTo>
                    <a:pt x="422" y="590"/>
                  </a:lnTo>
                  <a:lnTo>
                    <a:pt x="393" y="590"/>
                  </a:lnTo>
                  <a:lnTo>
                    <a:pt x="206" y="605"/>
                  </a:lnTo>
                  <a:cubicBezTo>
                    <a:pt x="94" y="623"/>
                    <a:pt x="1" y="717"/>
                    <a:pt x="19" y="825"/>
                  </a:cubicBezTo>
                  <a:lnTo>
                    <a:pt x="19" y="840"/>
                  </a:lnTo>
                  <a:lnTo>
                    <a:pt x="19" y="855"/>
                  </a:lnTo>
                  <a:lnTo>
                    <a:pt x="19" y="885"/>
                  </a:lnTo>
                  <a:cubicBezTo>
                    <a:pt x="19" y="903"/>
                    <a:pt x="34" y="903"/>
                    <a:pt x="34" y="918"/>
                  </a:cubicBezTo>
                  <a:cubicBezTo>
                    <a:pt x="61" y="988"/>
                    <a:pt x="139" y="1044"/>
                    <a:pt x="222" y="1044"/>
                  </a:cubicBezTo>
                  <a:cubicBezTo>
                    <a:pt x="231" y="1044"/>
                    <a:pt x="241" y="1043"/>
                    <a:pt x="251" y="1041"/>
                  </a:cubicBezTo>
                  <a:lnTo>
                    <a:pt x="281" y="1041"/>
                  </a:lnTo>
                  <a:cubicBezTo>
                    <a:pt x="281" y="1056"/>
                    <a:pt x="281" y="1071"/>
                    <a:pt x="266" y="1090"/>
                  </a:cubicBezTo>
                  <a:lnTo>
                    <a:pt x="113" y="1508"/>
                  </a:lnTo>
                  <a:lnTo>
                    <a:pt x="143" y="2146"/>
                  </a:lnTo>
                  <a:cubicBezTo>
                    <a:pt x="157" y="2261"/>
                    <a:pt x="253" y="2364"/>
                    <a:pt x="381" y="2364"/>
                  </a:cubicBezTo>
                  <a:cubicBezTo>
                    <a:pt x="390" y="2364"/>
                    <a:pt x="399" y="2363"/>
                    <a:pt x="408" y="2362"/>
                  </a:cubicBezTo>
                  <a:lnTo>
                    <a:pt x="766" y="2347"/>
                  </a:lnTo>
                  <a:cubicBezTo>
                    <a:pt x="904" y="2332"/>
                    <a:pt x="1012" y="2239"/>
                    <a:pt x="997" y="2097"/>
                  </a:cubicBezTo>
                  <a:lnTo>
                    <a:pt x="967" y="1616"/>
                  </a:lnTo>
                  <a:cubicBezTo>
                    <a:pt x="982" y="1601"/>
                    <a:pt x="997" y="1601"/>
                    <a:pt x="997" y="1601"/>
                  </a:cubicBezTo>
                  <a:cubicBezTo>
                    <a:pt x="1232" y="1508"/>
                    <a:pt x="1340" y="1258"/>
                    <a:pt x="1232" y="1056"/>
                  </a:cubicBezTo>
                  <a:lnTo>
                    <a:pt x="1139" y="325"/>
                  </a:lnTo>
                  <a:lnTo>
                    <a:pt x="1120" y="138"/>
                  </a:lnTo>
                  <a:cubicBezTo>
                    <a:pt x="1060" y="109"/>
                    <a:pt x="1027" y="79"/>
                    <a:pt x="1012" y="0"/>
                  </a:cubicBezTo>
                  <a:close/>
                </a:path>
              </a:pathLst>
            </a:custGeom>
            <a:solidFill>
              <a:srgbClr val="F6AE9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9" name="Google Shape;999;p35"/>
            <p:cNvSpPr/>
            <p:nvPr/>
          </p:nvSpPr>
          <p:spPr>
            <a:xfrm>
              <a:off x="459650" y="4203650"/>
              <a:ext cx="400" cy="3475"/>
            </a:xfrm>
            <a:custGeom>
              <a:rect b="b" l="l" r="r" t="t"/>
              <a:pathLst>
                <a:path extrusionOk="0" h="139" w="16">
                  <a:moveTo>
                    <a:pt x="1" y="0"/>
                  </a:moveTo>
                  <a:lnTo>
                    <a:pt x="16" y="138"/>
                  </a:lnTo>
                  <a:close/>
                </a:path>
              </a:pathLst>
            </a:custGeom>
            <a:solidFill>
              <a:srgbClr val="F6AE9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0" name="Google Shape;1000;p35"/>
            <p:cNvSpPr/>
            <p:nvPr/>
          </p:nvSpPr>
          <p:spPr>
            <a:xfrm>
              <a:off x="459275" y="4203275"/>
              <a:ext cx="1150" cy="4225"/>
            </a:xfrm>
            <a:custGeom>
              <a:rect b="b" l="l" r="r" t="t"/>
              <a:pathLst>
                <a:path extrusionOk="0" h="169" w="46">
                  <a:moveTo>
                    <a:pt x="16" y="0"/>
                  </a:moveTo>
                  <a:cubicBezTo>
                    <a:pt x="1" y="0"/>
                    <a:pt x="1" y="0"/>
                    <a:pt x="1" y="15"/>
                  </a:cubicBezTo>
                  <a:lnTo>
                    <a:pt x="16" y="153"/>
                  </a:lnTo>
                  <a:cubicBezTo>
                    <a:pt x="16" y="168"/>
                    <a:pt x="16" y="168"/>
                    <a:pt x="31" y="168"/>
                  </a:cubicBezTo>
                  <a:cubicBezTo>
                    <a:pt x="45" y="168"/>
                    <a:pt x="45" y="153"/>
                    <a:pt x="45" y="153"/>
                  </a:cubicBezTo>
                  <a:lnTo>
                    <a:pt x="31" y="15"/>
                  </a:lnTo>
                  <a:cubicBezTo>
                    <a:pt x="31" y="0"/>
                    <a:pt x="16" y="0"/>
                    <a:pt x="16" y="0"/>
                  </a:cubicBezTo>
                  <a:close/>
                </a:path>
              </a:pathLst>
            </a:custGeom>
            <a:solidFill>
              <a:srgbClr val="EE746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1" name="Google Shape;1001;p35"/>
            <p:cNvSpPr/>
            <p:nvPr/>
          </p:nvSpPr>
          <p:spPr>
            <a:xfrm>
              <a:off x="447625" y="4198400"/>
              <a:ext cx="7750" cy="3075"/>
            </a:xfrm>
            <a:custGeom>
              <a:rect b="b" l="l" r="r" t="t"/>
              <a:pathLst>
                <a:path extrusionOk="0" h="123" w="310">
                  <a:moveTo>
                    <a:pt x="50" y="1"/>
                  </a:moveTo>
                  <a:cubicBezTo>
                    <a:pt x="42" y="1"/>
                    <a:pt x="35" y="3"/>
                    <a:pt x="30" y="9"/>
                  </a:cubicBezTo>
                  <a:cubicBezTo>
                    <a:pt x="15" y="9"/>
                    <a:pt x="0" y="24"/>
                    <a:pt x="15" y="54"/>
                  </a:cubicBezTo>
                  <a:cubicBezTo>
                    <a:pt x="45" y="84"/>
                    <a:pt x="94" y="117"/>
                    <a:pt x="157" y="117"/>
                  </a:cubicBezTo>
                  <a:cubicBezTo>
                    <a:pt x="173" y="121"/>
                    <a:pt x="188" y="123"/>
                    <a:pt x="202" y="123"/>
                  </a:cubicBezTo>
                  <a:cubicBezTo>
                    <a:pt x="241" y="123"/>
                    <a:pt x="273" y="108"/>
                    <a:pt x="295" y="84"/>
                  </a:cubicBezTo>
                  <a:cubicBezTo>
                    <a:pt x="310" y="69"/>
                    <a:pt x="310" y="39"/>
                    <a:pt x="295" y="39"/>
                  </a:cubicBezTo>
                  <a:cubicBezTo>
                    <a:pt x="280" y="24"/>
                    <a:pt x="250" y="24"/>
                    <a:pt x="232" y="24"/>
                  </a:cubicBezTo>
                  <a:lnTo>
                    <a:pt x="157" y="24"/>
                  </a:lnTo>
                  <a:cubicBezTo>
                    <a:pt x="138" y="9"/>
                    <a:pt x="123" y="9"/>
                    <a:pt x="94" y="9"/>
                  </a:cubicBezTo>
                  <a:cubicBezTo>
                    <a:pt x="84" y="9"/>
                    <a:pt x="65" y="1"/>
                    <a:pt x="50" y="1"/>
                  </a:cubicBezTo>
                  <a:close/>
                </a:path>
              </a:pathLst>
            </a:custGeom>
            <a:solidFill>
              <a:srgbClr val="0E48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2" name="Google Shape;1002;p35"/>
            <p:cNvSpPr/>
            <p:nvPr/>
          </p:nvSpPr>
          <p:spPr>
            <a:xfrm>
              <a:off x="434375" y="4206350"/>
              <a:ext cx="1600" cy="3950"/>
            </a:xfrm>
            <a:custGeom>
              <a:rect b="b" l="l" r="r" t="t"/>
              <a:pathLst>
                <a:path extrusionOk="0" h="158" w="64">
                  <a:moveTo>
                    <a:pt x="0" y="1"/>
                  </a:moveTo>
                  <a:lnTo>
                    <a:pt x="0" y="157"/>
                  </a:lnTo>
                  <a:lnTo>
                    <a:pt x="64" y="109"/>
                  </a:lnTo>
                  <a:lnTo>
                    <a:pt x="0" y="1"/>
                  </a:lnTo>
                  <a:close/>
                </a:path>
              </a:pathLst>
            </a:custGeom>
            <a:solidFill>
              <a:srgbClr val="F6AE9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3" name="Google Shape;1003;p35"/>
            <p:cNvSpPr/>
            <p:nvPr/>
          </p:nvSpPr>
          <p:spPr>
            <a:xfrm>
              <a:off x="433625" y="4205975"/>
              <a:ext cx="3100" cy="4700"/>
            </a:xfrm>
            <a:custGeom>
              <a:rect b="b" l="l" r="r" t="t"/>
              <a:pathLst>
                <a:path extrusionOk="0" h="188" w="124">
                  <a:moveTo>
                    <a:pt x="16" y="1"/>
                  </a:moveTo>
                  <a:lnTo>
                    <a:pt x="16" y="16"/>
                  </a:lnTo>
                  <a:lnTo>
                    <a:pt x="79" y="124"/>
                  </a:lnTo>
                  <a:lnTo>
                    <a:pt x="16" y="154"/>
                  </a:lnTo>
                  <a:cubicBezTo>
                    <a:pt x="16" y="154"/>
                    <a:pt x="1" y="172"/>
                    <a:pt x="16" y="172"/>
                  </a:cubicBezTo>
                  <a:lnTo>
                    <a:pt x="30" y="187"/>
                  </a:lnTo>
                  <a:lnTo>
                    <a:pt x="30" y="172"/>
                  </a:lnTo>
                  <a:lnTo>
                    <a:pt x="124" y="124"/>
                  </a:lnTo>
                  <a:lnTo>
                    <a:pt x="45" y="1"/>
                  </a:lnTo>
                  <a:close/>
                </a:path>
              </a:pathLst>
            </a:custGeom>
            <a:solidFill>
              <a:srgbClr val="EE746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4" name="Google Shape;1004;p35"/>
            <p:cNvSpPr/>
            <p:nvPr/>
          </p:nvSpPr>
          <p:spPr>
            <a:xfrm>
              <a:off x="442200" y="4225750"/>
              <a:ext cx="12450" cy="7400"/>
            </a:xfrm>
            <a:custGeom>
              <a:rect b="b" l="l" r="r" t="t"/>
              <a:pathLst>
                <a:path extrusionOk="0" h="296" w="498">
                  <a:moveTo>
                    <a:pt x="1" y="1"/>
                  </a:moveTo>
                  <a:lnTo>
                    <a:pt x="1" y="295"/>
                  </a:lnTo>
                  <a:lnTo>
                    <a:pt x="497" y="295"/>
                  </a:lnTo>
                  <a:lnTo>
                    <a:pt x="497" y="1"/>
                  </a:lnTo>
                  <a:close/>
                </a:path>
              </a:pathLst>
            </a:custGeom>
            <a:solidFill>
              <a:srgbClr val="F3978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5" name="Google Shape;1005;p35"/>
            <p:cNvSpPr/>
            <p:nvPr/>
          </p:nvSpPr>
          <p:spPr>
            <a:xfrm>
              <a:off x="447250" y="4203275"/>
              <a:ext cx="8975" cy="6175"/>
            </a:xfrm>
            <a:custGeom>
              <a:rect b="b" l="l" r="r" t="t"/>
              <a:pathLst>
                <a:path extrusionOk="0" h="247" w="359">
                  <a:moveTo>
                    <a:pt x="340" y="153"/>
                  </a:moveTo>
                  <a:cubicBezTo>
                    <a:pt x="332" y="159"/>
                    <a:pt x="322" y="165"/>
                    <a:pt x="311" y="172"/>
                  </a:cubicBezTo>
                  <a:lnTo>
                    <a:pt x="311" y="172"/>
                  </a:lnTo>
                  <a:cubicBezTo>
                    <a:pt x="316" y="171"/>
                    <a:pt x="320" y="170"/>
                    <a:pt x="325" y="168"/>
                  </a:cubicBezTo>
                  <a:cubicBezTo>
                    <a:pt x="325" y="168"/>
                    <a:pt x="340" y="153"/>
                    <a:pt x="359" y="153"/>
                  </a:cubicBezTo>
                  <a:close/>
                  <a:moveTo>
                    <a:pt x="172" y="0"/>
                  </a:moveTo>
                  <a:cubicBezTo>
                    <a:pt x="153" y="15"/>
                    <a:pt x="138" y="15"/>
                    <a:pt x="123" y="15"/>
                  </a:cubicBezTo>
                  <a:cubicBezTo>
                    <a:pt x="60" y="45"/>
                    <a:pt x="30" y="124"/>
                    <a:pt x="15" y="168"/>
                  </a:cubicBezTo>
                  <a:cubicBezTo>
                    <a:pt x="0" y="217"/>
                    <a:pt x="45" y="247"/>
                    <a:pt x="79" y="247"/>
                  </a:cubicBezTo>
                  <a:cubicBezTo>
                    <a:pt x="168" y="234"/>
                    <a:pt x="257" y="202"/>
                    <a:pt x="311" y="172"/>
                  </a:cubicBezTo>
                  <a:lnTo>
                    <a:pt x="311" y="172"/>
                  </a:lnTo>
                  <a:cubicBezTo>
                    <a:pt x="304" y="173"/>
                    <a:pt x="297" y="174"/>
                    <a:pt x="290" y="174"/>
                  </a:cubicBezTo>
                  <a:cubicBezTo>
                    <a:pt x="242" y="174"/>
                    <a:pt x="196" y="145"/>
                    <a:pt x="172" y="109"/>
                  </a:cubicBezTo>
                  <a:cubicBezTo>
                    <a:pt x="172" y="75"/>
                    <a:pt x="172" y="30"/>
                    <a:pt x="202" y="0"/>
                  </a:cubicBezTo>
                  <a:close/>
                </a:path>
              </a:pathLst>
            </a:custGeom>
            <a:solidFill>
              <a:srgbClr val="EDED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6" name="Google Shape;1006;p35"/>
            <p:cNvSpPr/>
            <p:nvPr/>
          </p:nvSpPr>
          <p:spPr>
            <a:xfrm>
              <a:off x="451525" y="4203275"/>
              <a:ext cx="5075" cy="4350"/>
            </a:xfrm>
            <a:custGeom>
              <a:rect b="b" l="l" r="r" t="t"/>
              <a:pathLst>
                <a:path extrusionOk="0" h="174" w="203">
                  <a:moveTo>
                    <a:pt x="31" y="0"/>
                  </a:moveTo>
                  <a:cubicBezTo>
                    <a:pt x="1" y="30"/>
                    <a:pt x="1" y="75"/>
                    <a:pt x="1" y="109"/>
                  </a:cubicBezTo>
                  <a:cubicBezTo>
                    <a:pt x="25" y="145"/>
                    <a:pt x="71" y="174"/>
                    <a:pt x="119" y="174"/>
                  </a:cubicBezTo>
                  <a:cubicBezTo>
                    <a:pt x="131" y="174"/>
                    <a:pt x="142" y="172"/>
                    <a:pt x="154" y="168"/>
                  </a:cubicBezTo>
                  <a:cubicBezTo>
                    <a:pt x="154" y="168"/>
                    <a:pt x="169" y="153"/>
                    <a:pt x="188" y="153"/>
                  </a:cubicBezTo>
                  <a:cubicBezTo>
                    <a:pt x="188" y="139"/>
                    <a:pt x="202" y="124"/>
                    <a:pt x="188" y="109"/>
                  </a:cubicBezTo>
                  <a:lnTo>
                    <a:pt x="188" y="94"/>
                  </a:lnTo>
                  <a:cubicBezTo>
                    <a:pt x="154" y="60"/>
                    <a:pt x="124" y="0"/>
                    <a:pt x="31" y="0"/>
                  </a:cubicBezTo>
                  <a:close/>
                </a:path>
              </a:pathLst>
            </a:custGeom>
            <a:solidFill>
              <a:srgbClr val="0E48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7" name="Google Shape;1007;p35"/>
            <p:cNvSpPr/>
            <p:nvPr/>
          </p:nvSpPr>
          <p:spPr>
            <a:xfrm>
              <a:off x="437075" y="4207100"/>
              <a:ext cx="30800" cy="21800"/>
            </a:xfrm>
            <a:custGeom>
              <a:rect b="b" l="l" r="r" t="t"/>
              <a:pathLst>
                <a:path extrusionOk="0" h="872" w="1232">
                  <a:moveTo>
                    <a:pt x="933" y="0"/>
                  </a:moveTo>
                  <a:lnTo>
                    <a:pt x="933" y="0"/>
                  </a:lnTo>
                  <a:cubicBezTo>
                    <a:pt x="933" y="0"/>
                    <a:pt x="678" y="159"/>
                    <a:pt x="361" y="159"/>
                  </a:cubicBezTo>
                  <a:cubicBezTo>
                    <a:pt x="305" y="159"/>
                    <a:pt x="246" y="154"/>
                    <a:pt x="187" y="142"/>
                  </a:cubicBezTo>
                  <a:cubicBezTo>
                    <a:pt x="175" y="140"/>
                    <a:pt x="162" y="139"/>
                    <a:pt x="150" y="139"/>
                  </a:cubicBezTo>
                  <a:cubicBezTo>
                    <a:pt x="88" y="139"/>
                    <a:pt x="29" y="170"/>
                    <a:pt x="1" y="236"/>
                  </a:cubicBezTo>
                  <a:lnTo>
                    <a:pt x="1" y="250"/>
                  </a:lnTo>
                  <a:lnTo>
                    <a:pt x="34" y="638"/>
                  </a:lnTo>
                  <a:cubicBezTo>
                    <a:pt x="34" y="717"/>
                    <a:pt x="94" y="810"/>
                    <a:pt x="187" y="825"/>
                  </a:cubicBezTo>
                  <a:cubicBezTo>
                    <a:pt x="258" y="851"/>
                    <a:pt x="355" y="871"/>
                    <a:pt x="459" y="871"/>
                  </a:cubicBezTo>
                  <a:cubicBezTo>
                    <a:pt x="610" y="871"/>
                    <a:pt x="776" y="829"/>
                    <a:pt x="904" y="702"/>
                  </a:cubicBezTo>
                  <a:cubicBezTo>
                    <a:pt x="1232" y="388"/>
                    <a:pt x="933" y="0"/>
                    <a:pt x="933" y="0"/>
                  </a:cubicBezTo>
                  <a:close/>
                </a:path>
              </a:pathLst>
            </a:custGeom>
            <a:solidFill>
              <a:srgbClr val="EDED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8" name="Google Shape;1008;p35"/>
            <p:cNvSpPr/>
            <p:nvPr/>
          </p:nvSpPr>
          <p:spPr>
            <a:xfrm>
              <a:off x="456200" y="4211400"/>
              <a:ext cx="7025" cy="3100"/>
            </a:xfrm>
            <a:custGeom>
              <a:rect b="b" l="l" r="r" t="t"/>
              <a:pathLst>
                <a:path extrusionOk="0" h="124" w="281">
                  <a:moveTo>
                    <a:pt x="247" y="0"/>
                  </a:moveTo>
                  <a:lnTo>
                    <a:pt x="15" y="93"/>
                  </a:lnTo>
                  <a:cubicBezTo>
                    <a:pt x="1" y="108"/>
                    <a:pt x="1" y="108"/>
                    <a:pt x="1" y="123"/>
                  </a:cubicBezTo>
                  <a:lnTo>
                    <a:pt x="30" y="123"/>
                  </a:lnTo>
                  <a:lnTo>
                    <a:pt x="262" y="30"/>
                  </a:lnTo>
                  <a:cubicBezTo>
                    <a:pt x="262" y="30"/>
                    <a:pt x="280" y="15"/>
                    <a:pt x="262" y="15"/>
                  </a:cubicBezTo>
                  <a:cubicBezTo>
                    <a:pt x="262" y="0"/>
                    <a:pt x="262" y="0"/>
                    <a:pt x="247" y="0"/>
                  </a:cubicBezTo>
                  <a:close/>
                </a:path>
              </a:pathLst>
            </a:custGeom>
            <a:solidFill>
              <a:srgbClr val="AADC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9" name="Google Shape;1009;p35"/>
            <p:cNvSpPr/>
            <p:nvPr/>
          </p:nvSpPr>
          <p:spPr>
            <a:xfrm>
              <a:off x="460025" y="4215675"/>
              <a:ext cx="4325" cy="2000"/>
            </a:xfrm>
            <a:custGeom>
              <a:rect b="b" l="l" r="r" t="t"/>
              <a:pathLst>
                <a:path extrusionOk="0" h="80" w="173">
                  <a:moveTo>
                    <a:pt x="142" y="1"/>
                  </a:moveTo>
                  <a:lnTo>
                    <a:pt x="15" y="64"/>
                  </a:lnTo>
                  <a:cubicBezTo>
                    <a:pt x="15" y="64"/>
                    <a:pt x="1" y="64"/>
                    <a:pt x="1" y="79"/>
                  </a:cubicBezTo>
                  <a:lnTo>
                    <a:pt x="34" y="79"/>
                  </a:lnTo>
                  <a:lnTo>
                    <a:pt x="157" y="31"/>
                  </a:lnTo>
                  <a:cubicBezTo>
                    <a:pt x="157" y="31"/>
                    <a:pt x="172" y="16"/>
                    <a:pt x="157" y="16"/>
                  </a:cubicBezTo>
                  <a:cubicBezTo>
                    <a:pt x="157" y="1"/>
                    <a:pt x="157" y="1"/>
                    <a:pt x="142" y="1"/>
                  </a:cubicBezTo>
                  <a:close/>
                </a:path>
              </a:pathLst>
            </a:custGeom>
            <a:solidFill>
              <a:srgbClr val="AADC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0" name="Google Shape;1010;p35"/>
            <p:cNvSpPr/>
            <p:nvPr/>
          </p:nvSpPr>
          <p:spPr>
            <a:xfrm>
              <a:off x="464700" y="4348600"/>
              <a:ext cx="1225" cy="400"/>
            </a:xfrm>
            <a:custGeom>
              <a:rect b="b" l="l" r="r" t="t"/>
              <a:pathLst>
                <a:path extrusionOk="0" h="16" w="49">
                  <a:moveTo>
                    <a:pt x="0" y="1"/>
                  </a:moveTo>
                  <a:lnTo>
                    <a:pt x="49" y="16"/>
                  </a:lnTo>
                  <a:close/>
                </a:path>
              </a:pathLst>
            </a:custGeom>
            <a:solidFill>
              <a:srgbClr val="02ACD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1" name="Google Shape;1011;p35"/>
            <p:cNvSpPr/>
            <p:nvPr/>
          </p:nvSpPr>
          <p:spPr>
            <a:xfrm>
              <a:off x="461975" y="4490100"/>
              <a:ext cx="40900" cy="24850"/>
            </a:xfrm>
            <a:custGeom>
              <a:rect b="b" l="l" r="r" t="t"/>
              <a:pathLst>
                <a:path extrusionOk="0" h="994" w="1636">
                  <a:moveTo>
                    <a:pt x="16" y="1"/>
                  </a:moveTo>
                  <a:lnTo>
                    <a:pt x="1" y="840"/>
                  </a:lnTo>
                  <a:cubicBezTo>
                    <a:pt x="1" y="915"/>
                    <a:pt x="64" y="978"/>
                    <a:pt x="143" y="978"/>
                  </a:cubicBezTo>
                  <a:lnTo>
                    <a:pt x="796" y="978"/>
                  </a:lnTo>
                  <a:lnTo>
                    <a:pt x="1616" y="993"/>
                  </a:lnTo>
                  <a:lnTo>
                    <a:pt x="1616" y="855"/>
                  </a:lnTo>
                  <a:cubicBezTo>
                    <a:pt x="1635" y="605"/>
                    <a:pt x="1430" y="404"/>
                    <a:pt x="1199" y="404"/>
                  </a:cubicBezTo>
                  <a:lnTo>
                    <a:pt x="796" y="404"/>
                  </a:lnTo>
                  <a:lnTo>
                    <a:pt x="811" y="16"/>
                  </a:lnTo>
                  <a:lnTo>
                    <a:pt x="16" y="1"/>
                  </a:lnTo>
                  <a:close/>
                </a:path>
              </a:pathLst>
            </a:custGeom>
            <a:solidFill>
              <a:srgbClr val="ED696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2" name="Google Shape;1012;p35"/>
            <p:cNvSpPr/>
            <p:nvPr/>
          </p:nvSpPr>
          <p:spPr>
            <a:xfrm>
              <a:off x="461975" y="4511850"/>
              <a:ext cx="40425" cy="3475"/>
            </a:xfrm>
            <a:custGeom>
              <a:rect b="b" l="l" r="r" t="t"/>
              <a:pathLst>
                <a:path extrusionOk="0" h="139" w="1617">
                  <a:moveTo>
                    <a:pt x="1" y="0"/>
                  </a:moveTo>
                  <a:lnTo>
                    <a:pt x="1" y="138"/>
                  </a:lnTo>
                  <a:lnTo>
                    <a:pt x="1616" y="138"/>
                  </a:lnTo>
                  <a:lnTo>
                    <a:pt x="1616" y="0"/>
                  </a:lnTo>
                  <a:close/>
                </a:path>
              </a:pathLst>
            </a:custGeom>
            <a:solidFill>
              <a:srgbClr val="0E48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3" name="Google Shape;1013;p35"/>
            <p:cNvSpPr/>
            <p:nvPr/>
          </p:nvSpPr>
          <p:spPr>
            <a:xfrm>
              <a:off x="406775" y="4491600"/>
              <a:ext cx="23325" cy="23350"/>
            </a:xfrm>
            <a:custGeom>
              <a:rect b="b" l="l" r="r" t="t"/>
              <a:pathLst>
                <a:path extrusionOk="0" h="934" w="933">
                  <a:moveTo>
                    <a:pt x="78" y="1"/>
                  </a:moveTo>
                  <a:lnTo>
                    <a:pt x="78" y="530"/>
                  </a:lnTo>
                  <a:cubicBezTo>
                    <a:pt x="34" y="594"/>
                    <a:pt x="0" y="687"/>
                    <a:pt x="0" y="780"/>
                  </a:cubicBezTo>
                  <a:lnTo>
                    <a:pt x="0" y="933"/>
                  </a:lnTo>
                  <a:lnTo>
                    <a:pt x="933" y="933"/>
                  </a:lnTo>
                  <a:lnTo>
                    <a:pt x="933" y="780"/>
                  </a:lnTo>
                  <a:cubicBezTo>
                    <a:pt x="933" y="687"/>
                    <a:pt x="918" y="609"/>
                    <a:pt x="873" y="530"/>
                  </a:cubicBezTo>
                  <a:lnTo>
                    <a:pt x="873" y="1"/>
                  </a:lnTo>
                  <a:close/>
                </a:path>
              </a:pathLst>
            </a:custGeom>
            <a:solidFill>
              <a:srgbClr val="ED696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4" name="Google Shape;1014;p35"/>
            <p:cNvSpPr/>
            <p:nvPr/>
          </p:nvSpPr>
          <p:spPr>
            <a:xfrm>
              <a:off x="406775" y="4512225"/>
              <a:ext cx="23325" cy="3925"/>
            </a:xfrm>
            <a:custGeom>
              <a:rect b="b" l="l" r="r" t="t"/>
              <a:pathLst>
                <a:path extrusionOk="0" h="157" w="933">
                  <a:moveTo>
                    <a:pt x="49" y="0"/>
                  </a:moveTo>
                  <a:cubicBezTo>
                    <a:pt x="19" y="0"/>
                    <a:pt x="0" y="15"/>
                    <a:pt x="0" y="30"/>
                  </a:cubicBezTo>
                  <a:lnTo>
                    <a:pt x="0" y="108"/>
                  </a:lnTo>
                  <a:cubicBezTo>
                    <a:pt x="0" y="123"/>
                    <a:pt x="19" y="142"/>
                    <a:pt x="34" y="142"/>
                  </a:cubicBezTo>
                  <a:lnTo>
                    <a:pt x="903" y="157"/>
                  </a:lnTo>
                  <a:cubicBezTo>
                    <a:pt x="918" y="157"/>
                    <a:pt x="933" y="142"/>
                    <a:pt x="933" y="123"/>
                  </a:cubicBezTo>
                  <a:lnTo>
                    <a:pt x="933" y="49"/>
                  </a:lnTo>
                  <a:cubicBezTo>
                    <a:pt x="933" y="30"/>
                    <a:pt x="918" y="15"/>
                    <a:pt x="903" y="15"/>
                  </a:cubicBezTo>
                  <a:lnTo>
                    <a:pt x="49" y="0"/>
                  </a:lnTo>
                  <a:close/>
                </a:path>
              </a:pathLst>
            </a:custGeom>
            <a:solidFill>
              <a:srgbClr val="0E48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5" name="Google Shape;1015;p35"/>
            <p:cNvSpPr/>
            <p:nvPr/>
          </p:nvSpPr>
          <p:spPr>
            <a:xfrm>
              <a:off x="406400" y="4346275"/>
              <a:ext cx="79675" cy="150025"/>
            </a:xfrm>
            <a:custGeom>
              <a:rect b="b" l="l" r="r" t="t"/>
              <a:pathLst>
                <a:path extrusionOk="0" h="6001" w="3187">
                  <a:moveTo>
                    <a:pt x="0" y="0"/>
                  </a:moveTo>
                  <a:lnTo>
                    <a:pt x="15" y="5922"/>
                  </a:lnTo>
                  <a:lnTo>
                    <a:pt x="996" y="5940"/>
                  </a:lnTo>
                  <a:lnTo>
                    <a:pt x="1414" y="1478"/>
                  </a:lnTo>
                  <a:lnTo>
                    <a:pt x="2086" y="6000"/>
                  </a:lnTo>
                  <a:lnTo>
                    <a:pt x="3187" y="6000"/>
                  </a:lnTo>
                  <a:lnTo>
                    <a:pt x="2690" y="0"/>
                  </a:lnTo>
                  <a:close/>
                </a:path>
              </a:pathLst>
            </a:custGeom>
            <a:solidFill>
              <a:srgbClr val="0E48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6" name="Google Shape;1016;p35"/>
            <p:cNvSpPr/>
            <p:nvPr/>
          </p:nvSpPr>
          <p:spPr>
            <a:xfrm>
              <a:off x="511325" y="4187700"/>
              <a:ext cx="23350" cy="27250"/>
            </a:xfrm>
            <a:custGeom>
              <a:rect b="b" l="l" r="r" t="t"/>
              <a:pathLst>
                <a:path extrusionOk="0" h="1090" w="934">
                  <a:moveTo>
                    <a:pt x="516" y="0"/>
                  </a:moveTo>
                  <a:cubicBezTo>
                    <a:pt x="437" y="0"/>
                    <a:pt x="344" y="30"/>
                    <a:pt x="295" y="79"/>
                  </a:cubicBezTo>
                  <a:lnTo>
                    <a:pt x="157" y="250"/>
                  </a:lnTo>
                  <a:cubicBezTo>
                    <a:pt x="94" y="310"/>
                    <a:pt x="79" y="403"/>
                    <a:pt x="109" y="482"/>
                  </a:cubicBezTo>
                  <a:lnTo>
                    <a:pt x="34" y="653"/>
                  </a:lnTo>
                  <a:cubicBezTo>
                    <a:pt x="1" y="717"/>
                    <a:pt x="16" y="717"/>
                    <a:pt x="94" y="732"/>
                  </a:cubicBezTo>
                  <a:lnTo>
                    <a:pt x="609" y="1090"/>
                  </a:lnTo>
                  <a:cubicBezTo>
                    <a:pt x="575" y="978"/>
                    <a:pt x="874" y="638"/>
                    <a:pt x="889" y="545"/>
                  </a:cubicBezTo>
                  <a:cubicBezTo>
                    <a:pt x="904" y="512"/>
                    <a:pt x="904" y="482"/>
                    <a:pt x="904" y="467"/>
                  </a:cubicBezTo>
                  <a:cubicBezTo>
                    <a:pt x="933" y="295"/>
                    <a:pt x="855" y="123"/>
                    <a:pt x="717" y="30"/>
                  </a:cubicBezTo>
                  <a:cubicBezTo>
                    <a:pt x="702" y="30"/>
                    <a:pt x="687" y="15"/>
                    <a:pt x="669" y="15"/>
                  </a:cubicBezTo>
                  <a:lnTo>
                    <a:pt x="516" y="0"/>
                  </a:lnTo>
                  <a:close/>
                </a:path>
              </a:pathLst>
            </a:custGeom>
            <a:solidFill>
              <a:srgbClr val="F6AE9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7" name="Google Shape;1017;p35"/>
            <p:cNvSpPr/>
            <p:nvPr/>
          </p:nvSpPr>
          <p:spPr>
            <a:xfrm>
              <a:off x="528875" y="4192350"/>
              <a:ext cx="3475" cy="3475"/>
            </a:xfrm>
            <a:custGeom>
              <a:rect b="b" l="l" r="r" t="t"/>
              <a:pathLst>
                <a:path extrusionOk="0" h="139" w="139">
                  <a:moveTo>
                    <a:pt x="138" y="1"/>
                  </a:moveTo>
                  <a:cubicBezTo>
                    <a:pt x="138" y="1"/>
                    <a:pt x="30" y="31"/>
                    <a:pt x="0" y="139"/>
                  </a:cubicBezTo>
                  <a:lnTo>
                    <a:pt x="138" y="1"/>
                  </a:lnTo>
                  <a:close/>
                </a:path>
              </a:pathLst>
            </a:custGeom>
            <a:solidFill>
              <a:srgbClr val="F6AE9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8" name="Google Shape;1018;p35"/>
            <p:cNvSpPr/>
            <p:nvPr/>
          </p:nvSpPr>
          <p:spPr>
            <a:xfrm>
              <a:off x="528500" y="4191975"/>
              <a:ext cx="4225" cy="4325"/>
            </a:xfrm>
            <a:custGeom>
              <a:rect b="b" l="l" r="r" t="t"/>
              <a:pathLst>
                <a:path extrusionOk="0" h="173" w="169">
                  <a:moveTo>
                    <a:pt x="153" y="1"/>
                  </a:moveTo>
                  <a:cubicBezTo>
                    <a:pt x="138" y="1"/>
                    <a:pt x="30" y="46"/>
                    <a:pt x="0" y="154"/>
                  </a:cubicBezTo>
                  <a:cubicBezTo>
                    <a:pt x="0" y="173"/>
                    <a:pt x="15" y="173"/>
                    <a:pt x="15" y="173"/>
                  </a:cubicBezTo>
                  <a:lnTo>
                    <a:pt x="30" y="173"/>
                  </a:lnTo>
                  <a:cubicBezTo>
                    <a:pt x="60" y="61"/>
                    <a:pt x="153" y="31"/>
                    <a:pt x="153" y="31"/>
                  </a:cubicBezTo>
                  <a:cubicBezTo>
                    <a:pt x="168" y="31"/>
                    <a:pt x="168" y="16"/>
                    <a:pt x="168" y="16"/>
                  </a:cubicBezTo>
                  <a:cubicBezTo>
                    <a:pt x="168" y="1"/>
                    <a:pt x="153" y="1"/>
                    <a:pt x="153" y="1"/>
                  </a:cubicBezTo>
                  <a:close/>
                </a:path>
              </a:pathLst>
            </a:custGeom>
            <a:solidFill>
              <a:srgbClr val="EE746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9" name="Google Shape;1019;p35"/>
            <p:cNvSpPr/>
            <p:nvPr/>
          </p:nvSpPr>
          <p:spPr>
            <a:xfrm>
              <a:off x="524575" y="4188075"/>
              <a:ext cx="3475" cy="3575"/>
            </a:xfrm>
            <a:custGeom>
              <a:rect b="b" l="l" r="r" t="t"/>
              <a:pathLst>
                <a:path extrusionOk="0" h="143" w="139">
                  <a:moveTo>
                    <a:pt x="139" y="0"/>
                  </a:moveTo>
                  <a:cubicBezTo>
                    <a:pt x="139" y="0"/>
                    <a:pt x="30" y="30"/>
                    <a:pt x="1" y="142"/>
                  </a:cubicBezTo>
                  <a:lnTo>
                    <a:pt x="139" y="0"/>
                  </a:lnTo>
                  <a:close/>
                </a:path>
              </a:pathLst>
            </a:custGeom>
            <a:solidFill>
              <a:srgbClr val="F6AE9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0" name="Google Shape;1020;p35"/>
            <p:cNvSpPr/>
            <p:nvPr/>
          </p:nvSpPr>
          <p:spPr>
            <a:xfrm>
              <a:off x="524200" y="4187700"/>
              <a:ext cx="4325" cy="4300"/>
            </a:xfrm>
            <a:custGeom>
              <a:rect b="b" l="l" r="r" t="t"/>
              <a:pathLst>
                <a:path extrusionOk="0" h="172" w="173">
                  <a:moveTo>
                    <a:pt x="154" y="0"/>
                  </a:moveTo>
                  <a:cubicBezTo>
                    <a:pt x="139" y="0"/>
                    <a:pt x="30" y="30"/>
                    <a:pt x="1" y="157"/>
                  </a:cubicBezTo>
                  <a:cubicBezTo>
                    <a:pt x="1" y="157"/>
                    <a:pt x="1" y="172"/>
                    <a:pt x="16" y="172"/>
                  </a:cubicBezTo>
                  <a:cubicBezTo>
                    <a:pt x="30" y="172"/>
                    <a:pt x="30" y="172"/>
                    <a:pt x="30" y="157"/>
                  </a:cubicBezTo>
                  <a:cubicBezTo>
                    <a:pt x="60" y="64"/>
                    <a:pt x="154" y="30"/>
                    <a:pt x="154" y="30"/>
                  </a:cubicBezTo>
                  <a:cubicBezTo>
                    <a:pt x="172" y="15"/>
                    <a:pt x="172" y="15"/>
                    <a:pt x="172" y="0"/>
                  </a:cubicBezTo>
                  <a:close/>
                </a:path>
              </a:pathLst>
            </a:custGeom>
            <a:solidFill>
              <a:srgbClr val="EE746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1" name="Google Shape;1021;p35"/>
            <p:cNvSpPr/>
            <p:nvPr/>
          </p:nvSpPr>
          <p:spPr>
            <a:xfrm>
              <a:off x="359750" y="4203275"/>
              <a:ext cx="167550" cy="145350"/>
            </a:xfrm>
            <a:custGeom>
              <a:rect b="b" l="l" r="r" t="t"/>
              <a:pathLst>
                <a:path extrusionOk="0" h="5814" w="6702">
                  <a:moveTo>
                    <a:pt x="6112" y="0"/>
                  </a:moveTo>
                  <a:lnTo>
                    <a:pt x="5661" y="933"/>
                  </a:lnTo>
                  <a:lnTo>
                    <a:pt x="4232" y="1444"/>
                  </a:lnTo>
                  <a:cubicBezTo>
                    <a:pt x="4213" y="1429"/>
                    <a:pt x="4183" y="1429"/>
                    <a:pt x="4168" y="1415"/>
                  </a:cubicBezTo>
                  <a:cubicBezTo>
                    <a:pt x="4059" y="1378"/>
                    <a:pt x="3939" y="1368"/>
                    <a:pt x="3819" y="1368"/>
                  </a:cubicBezTo>
                  <a:cubicBezTo>
                    <a:pt x="3683" y="1368"/>
                    <a:pt x="3545" y="1381"/>
                    <a:pt x="3422" y="1381"/>
                  </a:cubicBezTo>
                  <a:cubicBezTo>
                    <a:pt x="3142" y="1400"/>
                    <a:pt x="2847" y="1366"/>
                    <a:pt x="2568" y="1429"/>
                  </a:cubicBezTo>
                  <a:cubicBezTo>
                    <a:pt x="2396" y="1474"/>
                    <a:pt x="2209" y="1568"/>
                    <a:pt x="2086" y="1724"/>
                  </a:cubicBezTo>
                  <a:lnTo>
                    <a:pt x="2086" y="1709"/>
                  </a:lnTo>
                  <a:lnTo>
                    <a:pt x="780" y="3030"/>
                  </a:lnTo>
                  <a:lnTo>
                    <a:pt x="202" y="3638"/>
                  </a:lnTo>
                  <a:cubicBezTo>
                    <a:pt x="0" y="3870"/>
                    <a:pt x="49" y="4228"/>
                    <a:pt x="295" y="4444"/>
                  </a:cubicBezTo>
                  <a:cubicBezTo>
                    <a:pt x="399" y="4532"/>
                    <a:pt x="523" y="4575"/>
                    <a:pt x="642" y="4575"/>
                  </a:cubicBezTo>
                  <a:cubicBezTo>
                    <a:pt x="777" y="4575"/>
                    <a:pt x="906" y="4521"/>
                    <a:pt x="997" y="4414"/>
                  </a:cubicBezTo>
                  <a:lnTo>
                    <a:pt x="1620" y="3683"/>
                  </a:lnTo>
                  <a:lnTo>
                    <a:pt x="1620" y="3698"/>
                  </a:lnTo>
                  <a:lnTo>
                    <a:pt x="1851" y="3452"/>
                  </a:lnTo>
                  <a:lnTo>
                    <a:pt x="1851" y="3605"/>
                  </a:lnTo>
                  <a:cubicBezTo>
                    <a:pt x="1851" y="4164"/>
                    <a:pt x="1836" y="4739"/>
                    <a:pt x="1851" y="5317"/>
                  </a:cubicBezTo>
                  <a:lnTo>
                    <a:pt x="1851" y="5814"/>
                  </a:lnTo>
                  <a:lnTo>
                    <a:pt x="4526" y="5784"/>
                  </a:lnTo>
                  <a:lnTo>
                    <a:pt x="4571" y="5784"/>
                  </a:lnTo>
                  <a:cubicBezTo>
                    <a:pt x="4571" y="4866"/>
                    <a:pt x="4556" y="3933"/>
                    <a:pt x="4556" y="3015"/>
                  </a:cubicBezTo>
                  <a:lnTo>
                    <a:pt x="6064" y="1959"/>
                  </a:lnTo>
                  <a:cubicBezTo>
                    <a:pt x="6157" y="1896"/>
                    <a:pt x="6220" y="1803"/>
                    <a:pt x="6250" y="1694"/>
                  </a:cubicBezTo>
                  <a:lnTo>
                    <a:pt x="6702" y="325"/>
                  </a:lnTo>
                  <a:lnTo>
                    <a:pt x="6112" y="0"/>
                  </a:lnTo>
                  <a:close/>
                </a:path>
              </a:pathLst>
            </a:custGeom>
            <a:solidFill>
              <a:srgbClr val="EDED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2" name="Google Shape;1022;p35"/>
            <p:cNvSpPr/>
            <p:nvPr/>
          </p:nvSpPr>
          <p:spPr>
            <a:xfrm>
              <a:off x="406025" y="4272775"/>
              <a:ext cx="775" cy="36950"/>
            </a:xfrm>
            <a:custGeom>
              <a:rect b="b" l="l" r="r" t="t"/>
              <a:pathLst>
                <a:path extrusionOk="0" h="1478" w="31">
                  <a:moveTo>
                    <a:pt x="15" y="0"/>
                  </a:moveTo>
                  <a:cubicBezTo>
                    <a:pt x="0" y="0"/>
                    <a:pt x="0" y="19"/>
                    <a:pt x="0" y="19"/>
                  </a:cubicBezTo>
                  <a:lnTo>
                    <a:pt x="0" y="1463"/>
                  </a:lnTo>
                  <a:cubicBezTo>
                    <a:pt x="0" y="1478"/>
                    <a:pt x="0" y="1478"/>
                    <a:pt x="15" y="1478"/>
                  </a:cubicBezTo>
                  <a:cubicBezTo>
                    <a:pt x="30" y="1478"/>
                    <a:pt x="30" y="1478"/>
                    <a:pt x="30" y="1463"/>
                  </a:cubicBezTo>
                  <a:lnTo>
                    <a:pt x="30" y="19"/>
                  </a:lnTo>
                  <a:cubicBezTo>
                    <a:pt x="30" y="19"/>
                    <a:pt x="30" y="0"/>
                    <a:pt x="15" y="0"/>
                  </a:cubicBezTo>
                  <a:close/>
                </a:path>
              </a:pathLst>
            </a:custGeom>
            <a:solidFill>
              <a:srgbClr val="AADC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3" name="Google Shape;1023;p35"/>
            <p:cNvSpPr/>
            <p:nvPr/>
          </p:nvSpPr>
          <p:spPr>
            <a:xfrm>
              <a:off x="473275" y="4256900"/>
              <a:ext cx="775" cy="38100"/>
            </a:xfrm>
            <a:custGeom>
              <a:rect b="b" l="l" r="r" t="t"/>
              <a:pathLst>
                <a:path extrusionOk="0" h="1524" w="31">
                  <a:moveTo>
                    <a:pt x="15" y="1"/>
                  </a:moveTo>
                  <a:cubicBezTo>
                    <a:pt x="0" y="1"/>
                    <a:pt x="0" y="16"/>
                    <a:pt x="0" y="16"/>
                  </a:cubicBezTo>
                  <a:lnTo>
                    <a:pt x="0" y="1508"/>
                  </a:lnTo>
                  <a:cubicBezTo>
                    <a:pt x="0" y="1508"/>
                    <a:pt x="0" y="1523"/>
                    <a:pt x="15" y="1523"/>
                  </a:cubicBezTo>
                  <a:lnTo>
                    <a:pt x="30" y="1508"/>
                  </a:lnTo>
                  <a:lnTo>
                    <a:pt x="30" y="16"/>
                  </a:lnTo>
                  <a:lnTo>
                    <a:pt x="15" y="1"/>
                  </a:lnTo>
                  <a:close/>
                </a:path>
              </a:pathLst>
            </a:custGeom>
            <a:solidFill>
              <a:srgbClr val="AADC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4" name="Google Shape;1024;p35"/>
            <p:cNvSpPr/>
            <p:nvPr/>
          </p:nvSpPr>
          <p:spPr>
            <a:xfrm>
              <a:off x="430550" y="4232750"/>
              <a:ext cx="27550" cy="10200"/>
            </a:xfrm>
            <a:custGeom>
              <a:rect b="b" l="l" r="r" t="t"/>
              <a:pathLst>
                <a:path extrusionOk="0" h="408" w="1102">
                  <a:moveTo>
                    <a:pt x="75" y="1"/>
                  </a:moveTo>
                  <a:cubicBezTo>
                    <a:pt x="30" y="1"/>
                    <a:pt x="0" y="49"/>
                    <a:pt x="0" y="79"/>
                  </a:cubicBezTo>
                  <a:lnTo>
                    <a:pt x="0" y="329"/>
                  </a:lnTo>
                  <a:cubicBezTo>
                    <a:pt x="0" y="359"/>
                    <a:pt x="30" y="407"/>
                    <a:pt x="75" y="407"/>
                  </a:cubicBezTo>
                  <a:lnTo>
                    <a:pt x="1027" y="407"/>
                  </a:lnTo>
                  <a:cubicBezTo>
                    <a:pt x="1071" y="407"/>
                    <a:pt x="1101" y="359"/>
                    <a:pt x="1101" y="329"/>
                  </a:cubicBezTo>
                  <a:lnTo>
                    <a:pt x="1101" y="79"/>
                  </a:lnTo>
                  <a:cubicBezTo>
                    <a:pt x="1101" y="49"/>
                    <a:pt x="1071" y="1"/>
                    <a:pt x="1027" y="1"/>
                  </a:cubicBezTo>
                  <a:close/>
                </a:path>
              </a:pathLst>
            </a:custGeom>
            <a:solidFill>
              <a:srgbClr val="AADC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5" name="Google Shape;1025;p35"/>
            <p:cNvSpPr/>
            <p:nvPr/>
          </p:nvSpPr>
          <p:spPr>
            <a:xfrm>
              <a:off x="497700" y="4223425"/>
              <a:ext cx="5175" cy="10550"/>
            </a:xfrm>
            <a:custGeom>
              <a:rect b="b" l="l" r="r" t="t"/>
              <a:pathLst>
                <a:path extrusionOk="0" h="422" w="207">
                  <a:moveTo>
                    <a:pt x="187" y="0"/>
                  </a:moveTo>
                  <a:cubicBezTo>
                    <a:pt x="187" y="0"/>
                    <a:pt x="173" y="0"/>
                    <a:pt x="173" y="15"/>
                  </a:cubicBezTo>
                  <a:lnTo>
                    <a:pt x="1" y="407"/>
                  </a:lnTo>
                  <a:cubicBezTo>
                    <a:pt x="1" y="422"/>
                    <a:pt x="1" y="422"/>
                    <a:pt x="20" y="422"/>
                  </a:cubicBezTo>
                  <a:lnTo>
                    <a:pt x="35" y="422"/>
                  </a:lnTo>
                  <a:lnTo>
                    <a:pt x="206" y="15"/>
                  </a:lnTo>
                  <a:cubicBezTo>
                    <a:pt x="206" y="15"/>
                    <a:pt x="206" y="0"/>
                    <a:pt x="187" y="0"/>
                  </a:cubicBezTo>
                  <a:close/>
                </a:path>
              </a:pathLst>
            </a:custGeom>
            <a:solidFill>
              <a:srgbClr val="AADC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6" name="Google Shape;1026;p35"/>
            <p:cNvSpPr/>
            <p:nvPr/>
          </p:nvSpPr>
          <p:spPr>
            <a:xfrm>
              <a:off x="491550" y="4226600"/>
              <a:ext cx="10100" cy="3850"/>
            </a:xfrm>
            <a:custGeom>
              <a:rect b="b" l="l" r="r" t="t"/>
              <a:pathLst>
                <a:path extrusionOk="0" h="154" w="404">
                  <a:moveTo>
                    <a:pt x="374" y="0"/>
                  </a:moveTo>
                  <a:lnTo>
                    <a:pt x="1" y="123"/>
                  </a:lnTo>
                  <a:lnTo>
                    <a:pt x="1" y="138"/>
                  </a:lnTo>
                  <a:cubicBezTo>
                    <a:pt x="1" y="138"/>
                    <a:pt x="1" y="153"/>
                    <a:pt x="16" y="153"/>
                  </a:cubicBezTo>
                  <a:lnTo>
                    <a:pt x="389" y="30"/>
                  </a:lnTo>
                  <a:cubicBezTo>
                    <a:pt x="389" y="30"/>
                    <a:pt x="404" y="30"/>
                    <a:pt x="389" y="15"/>
                  </a:cubicBezTo>
                  <a:cubicBezTo>
                    <a:pt x="389" y="15"/>
                    <a:pt x="389" y="0"/>
                    <a:pt x="374" y="0"/>
                  </a:cubicBezTo>
                  <a:close/>
                </a:path>
              </a:pathLst>
            </a:custGeom>
            <a:solidFill>
              <a:srgbClr val="AADC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27" name="Google Shape;1027;p35"/>
          <p:cNvSpPr txBox="1"/>
          <p:nvPr/>
        </p:nvSpPr>
        <p:spPr>
          <a:xfrm>
            <a:off x="66325" y="7905750"/>
            <a:ext cx="7132500" cy="2031900"/>
          </a:xfrm>
          <a:prstGeom prst="rect">
            <a:avLst/>
          </a:prstGeom>
          <a:noFill/>
          <a:ln>
            <a:noFill/>
          </a:ln>
        </p:spPr>
        <p:txBody>
          <a:bodyPr anchorCtr="0" anchor="t" bIns="91425" lIns="91425" spcFirstLastPara="1" rIns="91425" wrap="square" tIns="91425">
            <a:spAutoFit/>
          </a:bodyPr>
          <a:lstStyle/>
          <a:p>
            <a:pPr indent="-304800" lvl="0" marL="457200" rtl="0" algn="l">
              <a:spcBef>
                <a:spcPts val="0"/>
              </a:spcBef>
              <a:spcAft>
                <a:spcPts val="0"/>
              </a:spcAft>
              <a:buClr>
                <a:schemeClr val="dk1"/>
              </a:buClr>
              <a:buSzPts val="1200"/>
              <a:buFont typeface="Mada"/>
              <a:buChar char="●"/>
            </a:pPr>
            <a:r>
              <a:rPr b="1" lang="ar" sz="1200">
                <a:solidFill>
                  <a:schemeClr val="dk1"/>
                </a:solidFill>
                <a:latin typeface="Mada"/>
                <a:ea typeface="Mada"/>
                <a:cs typeface="Mada"/>
                <a:sym typeface="Mada"/>
              </a:rPr>
              <a:t>The overall case fatality rate is estimated to be between 2 and 3%.</a:t>
            </a:r>
            <a:endParaRPr sz="1200">
              <a:solidFill>
                <a:schemeClr val="dk1"/>
              </a:solidFill>
              <a:latin typeface="Mada"/>
              <a:ea typeface="Mada"/>
              <a:cs typeface="Mada"/>
              <a:sym typeface="Mada"/>
            </a:endParaRPr>
          </a:p>
          <a:p>
            <a:pPr indent="-304800" lvl="0" marL="457200" rtl="0" algn="l">
              <a:spcBef>
                <a:spcPts val="0"/>
              </a:spcBef>
              <a:spcAft>
                <a:spcPts val="0"/>
              </a:spcAft>
              <a:buClr>
                <a:srgbClr val="CC0000"/>
              </a:buClr>
              <a:buSzPts val="1200"/>
              <a:buFont typeface="Mada"/>
              <a:buChar char="●"/>
            </a:pPr>
            <a:r>
              <a:rPr b="1" lang="ar" sz="1200">
                <a:solidFill>
                  <a:srgbClr val="CC0000"/>
                </a:solidFill>
                <a:latin typeface="Mada"/>
                <a:ea typeface="Mada"/>
                <a:cs typeface="Mada"/>
                <a:sym typeface="Mada"/>
              </a:rPr>
              <a:t>Risk factors for poor outcome:</a:t>
            </a:r>
            <a:endParaRPr b="1" sz="1200">
              <a:solidFill>
                <a:srgbClr val="CC0000"/>
              </a:solidFill>
              <a:latin typeface="Mada"/>
              <a:ea typeface="Mada"/>
              <a:cs typeface="Mada"/>
              <a:sym typeface="Mada"/>
            </a:endParaRPr>
          </a:p>
          <a:p>
            <a:pPr indent="-304800" lvl="1" marL="914400" rtl="0" algn="l">
              <a:spcBef>
                <a:spcPts val="0"/>
              </a:spcBef>
              <a:spcAft>
                <a:spcPts val="0"/>
              </a:spcAft>
              <a:buClr>
                <a:schemeClr val="dk1"/>
              </a:buClr>
              <a:buSzPts val="1200"/>
              <a:buFont typeface="Mada"/>
              <a:buChar char="○"/>
            </a:pPr>
            <a:r>
              <a:rPr b="1" lang="ar" sz="1200">
                <a:solidFill>
                  <a:schemeClr val="dk1"/>
                </a:solidFill>
                <a:latin typeface="Mada"/>
                <a:ea typeface="Mada"/>
                <a:cs typeface="Mada"/>
                <a:sym typeface="Mada"/>
              </a:rPr>
              <a:t>Increased age.</a:t>
            </a:r>
            <a:endParaRPr b="1" sz="1200">
              <a:solidFill>
                <a:schemeClr val="dk1"/>
              </a:solidFill>
              <a:latin typeface="Mada"/>
              <a:ea typeface="Mada"/>
              <a:cs typeface="Mada"/>
              <a:sym typeface="Mada"/>
            </a:endParaRPr>
          </a:p>
          <a:p>
            <a:pPr indent="-304800" lvl="1" marL="914400" rtl="0" algn="l">
              <a:spcBef>
                <a:spcPts val="0"/>
              </a:spcBef>
              <a:spcAft>
                <a:spcPts val="0"/>
              </a:spcAft>
              <a:buClr>
                <a:schemeClr val="dk1"/>
              </a:buClr>
              <a:buSzPts val="1200"/>
              <a:buFont typeface="Mada"/>
              <a:buChar char="○"/>
            </a:pPr>
            <a:r>
              <a:rPr b="1" lang="ar" sz="1200">
                <a:solidFill>
                  <a:schemeClr val="dk1"/>
                </a:solidFill>
                <a:latin typeface="Mada"/>
                <a:ea typeface="Mada"/>
                <a:cs typeface="Mada"/>
                <a:sym typeface="Mada"/>
              </a:rPr>
              <a:t>Presence of chronic illnesses : CVS, Pulmonary, diabetes mellitus, kidney disease, and cancer.</a:t>
            </a:r>
            <a:endParaRPr b="1"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Recovery and long-term sequelae — The time to recovery from COVID-19 is highly variable:</a:t>
            </a:r>
            <a:endParaRPr sz="1200">
              <a:solidFill>
                <a:schemeClr val="dk1"/>
              </a:solidFill>
              <a:latin typeface="Mada"/>
              <a:ea typeface="Mada"/>
              <a:cs typeface="Mada"/>
              <a:sym typeface="Mada"/>
            </a:endParaRPr>
          </a:p>
          <a:p>
            <a:pPr indent="-304800" lvl="1" marL="9144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Mild infection: recover relatively quickly ( within 2 weeks).</a:t>
            </a:r>
            <a:endParaRPr sz="1200">
              <a:solidFill>
                <a:schemeClr val="dk1"/>
              </a:solidFill>
              <a:latin typeface="Mada"/>
              <a:ea typeface="Mada"/>
              <a:cs typeface="Mada"/>
              <a:sym typeface="Mada"/>
            </a:endParaRPr>
          </a:p>
          <a:p>
            <a:pPr indent="-304800" lvl="1" marL="9144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Severe disease: have a longer time to recovery ( 2 - 3 months). </a:t>
            </a:r>
            <a:endParaRPr sz="1200">
              <a:solidFill>
                <a:schemeClr val="dk1"/>
              </a:solidFill>
              <a:latin typeface="Mada"/>
              <a:ea typeface="Mada"/>
              <a:cs typeface="Mada"/>
              <a:sym typeface="Mada"/>
            </a:endParaRPr>
          </a:p>
          <a:p>
            <a:pPr indent="-304800" lvl="0" marL="457200" rtl="0" algn="l">
              <a:spcBef>
                <a:spcPts val="0"/>
              </a:spcBef>
              <a:spcAft>
                <a:spcPts val="0"/>
              </a:spcAft>
              <a:buClr>
                <a:srgbClr val="CC0000"/>
              </a:buClr>
              <a:buSzPts val="1200"/>
              <a:buFont typeface="Mada"/>
              <a:buChar char="●"/>
            </a:pPr>
            <a:r>
              <a:rPr b="1" lang="ar" sz="1200">
                <a:solidFill>
                  <a:srgbClr val="CC0000"/>
                </a:solidFill>
                <a:latin typeface="Mada"/>
                <a:ea typeface="Mada"/>
                <a:cs typeface="Mada"/>
                <a:sym typeface="Mada"/>
              </a:rPr>
              <a:t>The most common persistent symptoms include </a:t>
            </a:r>
            <a:endParaRPr b="1" sz="1200">
              <a:solidFill>
                <a:srgbClr val="CC0000"/>
              </a:solidFill>
              <a:latin typeface="Mada"/>
              <a:ea typeface="Mada"/>
              <a:cs typeface="Mada"/>
              <a:sym typeface="Mada"/>
            </a:endParaRPr>
          </a:p>
          <a:p>
            <a:pPr indent="-304800" lvl="1" marL="914400" rtl="0" algn="l">
              <a:spcBef>
                <a:spcPts val="0"/>
              </a:spcBef>
              <a:spcAft>
                <a:spcPts val="0"/>
              </a:spcAft>
              <a:buClr>
                <a:srgbClr val="CC0000"/>
              </a:buClr>
              <a:buSzPts val="1200"/>
              <a:buFont typeface="Mada"/>
              <a:buChar char="○"/>
            </a:pPr>
            <a:r>
              <a:rPr b="1" lang="ar" sz="1200">
                <a:solidFill>
                  <a:srgbClr val="CC0000"/>
                </a:solidFill>
                <a:latin typeface="Mada"/>
                <a:ea typeface="Mada"/>
                <a:cs typeface="Mada"/>
                <a:sym typeface="Mada"/>
              </a:rPr>
              <a:t>fatigue, dyspnea, chest pain, cough, and cognitive deficits..</a:t>
            </a:r>
            <a:endParaRPr b="1" sz="1200">
              <a:solidFill>
                <a:srgbClr val="CC0000"/>
              </a:solidFill>
              <a:latin typeface="Mada"/>
              <a:ea typeface="Mada"/>
              <a:cs typeface="Mada"/>
              <a:sym typeface="Mada"/>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1" name="Shape 1031"/>
        <p:cNvGrpSpPr/>
        <p:nvPr/>
      </p:nvGrpSpPr>
      <p:grpSpPr>
        <a:xfrm>
          <a:off x="0" y="0"/>
          <a:ext cx="0" cy="0"/>
          <a:chOff x="0" y="0"/>
          <a:chExt cx="0" cy="0"/>
        </a:xfrm>
      </p:grpSpPr>
      <p:sp>
        <p:nvSpPr>
          <p:cNvPr id="1032" name="Google Shape;1032;p36"/>
          <p:cNvSpPr txBox="1"/>
          <p:nvPr>
            <p:ph idx="2" type="sldNum"/>
          </p:nvPr>
        </p:nvSpPr>
        <p:spPr>
          <a:xfrm>
            <a:off x="7106400" y="2"/>
            <a:ext cx="453600" cy="562200"/>
          </a:xfrm>
          <a:prstGeom prst="rect">
            <a:avLst/>
          </a:prstGeom>
        </p:spPr>
        <p:txBody>
          <a:bodyPr anchorCtr="0" anchor="ctr" bIns="111700" lIns="111700" spcFirstLastPara="1" rIns="111700" wrap="square" tIns="111700">
            <a:noAutofit/>
          </a:bodyPr>
          <a:lstStyle/>
          <a:p>
            <a:pPr indent="0" lvl="0" marL="0" rtl="0" algn="r">
              <a:spcBef>
                <a:spcPts val="0"/>
              </a:spcBef>
              <a:spcAft>
                <a:spcPts val="0"/>
              </a:spcAft>
              <a:buNone/>
            </a:pPr>
            <a:fld id="{00000000-1234-1234-1234-123412341234}" type="slidenum">
              <a:rPr lang="ar"/>
              <a:t>‹#›</a:t>
            </a:fld>
            <a:endParaRPr/>
          </a:p>
        </p:txBody>
      </p:sp>
      <p:cxnSp>
        <p:nvCxnSpPr>
          <p:cNvPr id="1033" name="Google Shape;1033;p36"/>
          <p:cNvCxnSpPr/>
          <p:nvPr/>
        </p:nvCxnSpPr>
        <p:spPr>
          <a:xfrm flipH="1" rot="10800000">
            <a:off x="1355300" y="588250"/>
            <a:ext cx="4827000" cy="12000"/>
          </a:xfrm>
          <a:prstGeom prst="straightConnector1">
            <a:avLst/>
          </a:prstGeom>
          <a:noFill/>
          <a:ln cap="flat" cmpd="sng" w="38100">
            <a:solidFill>
              <a:schemeClr val="accent1"/>
            </a:solidFill>
            <a:prstDash val="solid"/>
            <a:round/>
            <a:headEnd len="med" w="med" type="diamond"/>
            <a:tailEnd len="med" w="med" type="diamond"/>
          </a:ln>
        </p:spPr>
      </p:cxnSp>
      <p:cxnSp>
        <p:nvCxnSpPr>
          <p:cNvPr id="1034" name="Google Shape;1034;p36"/>
          <p:cNvCxnSpPr/>
          <p:nvPr/>
        </p:nvCxnSpPr>
        <p:spPr>
          <a:xfrm rot="10800000">
            <a:off x="8900" y="11068850"/>
            <a:ext cx="7612800" cy="0"/>
          </a:xfrm>
          <a:prstGeom prst="straightConnector1">
            <a:avLst/>
          </a:prstGeom>
          <a:noFill/>
          <a:ln cap="flat" cmpd="sng" w="28575">
            <a:solidFill>
              <a:schemeClr val="accent3"/>
            </a:solidFill>
            <a:prstDash val="dot"/>
            <a:round/>
            <a:headEnd len="med" w="med" type="none"/>
            <a:tailEnd len="med" w="med" type="none"/>
          </a:ln>
        </p:spPr>
      </p:cxnSp>
      <p:sp>
        <p:nvSpPr>
          <p:cNvPr id="1035" name="Google Shape;1035;p36"/>
          <p:cNvSpPr txBox="1"/>
          <p:nvPr/>
        </p:nvSpPr>
        <p:spPr>
          <a:xfrm>
            <a:off x="1355300" y="0"/>
            <a:ext cx="5085300" cy="412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sz="2600">
                <a:latin typeface="Mada"/>
                <a:ea typeface="Mada"/>
                <a:cs typeface="Mada"/>
                <a:sym typeface="Mada"/>
              </a:rPr>
              <a:t>COVID-19</a:t>
            </a:r>
            <a:endParaRPr b="1" sz="2600">
              <a:latin typeface="Mada"/>
              <a:ea typeface="Mada"/>
              <a:cs typeface="Mada"/>
              <a:sym typeface="Mada"/>
            </a:endParaRPr>
          </a:p>
        </p:txBody>
      </p:sp>
      <p:graphicFrame>
        <p:nvGraphicFramePr>
          <p:cNvPr id="1036" name="Google Shape;1036;p36"/>
          <p:cNvGraphicFramePr/>
          <p:nvPr/>
        </p:nvGraphicFramePr>
        <p:xfrm>
          <a:off x="213750" y="1444684"/>
          <a:ext cx="3000000" cy="3000000"/>
        </p:xfrm>
        <a:graphic>
          <a:graphicData uri="http://schemas.openxmlformats.org/drawingml/2006/table">
            <a:tbl>
              <a:tblPr>
                <a:noFill/>
                <a:tableStyleId>{60ABF50E-62AB-450F-9392-1785013A57F9}</a:tableStyleId>
              </a:tblPr>
              <a:tblGrid>
                <a:gridCol w="3566250"/>
                <a:gridCol w="3566250"/>
              </a:tblGrid>
              <a:tr h="163050">
                <a:tc>
                  <a:txBody>
                    <a:bodyPr/>
                    <a:lstStyle/>
                    <a:p>
                      <a:pPr indent="0" lvl="0" marL="0" rtl="0" algn="ctr">
                        <a:spcBef>
                          <a:spcPts val="0"/>
                        </a:spcBef>
                        <a:spcAft>
                          <a:spcPts val="0"/>
                        </a:spcAft>
                        <a:buNone/>
                      </a:pPr>
                      <a:r>
                        <a:rPr b="1" lang="ar">
                          <a:solidFill>
                            <a:srgbClr val="FFFFFF"/>
                          </a:solidFill>
                          <a:latin typeface="Mada"/>
                          <a:ea typeface="Mada"/>
                          <a:cs typeface="Mada"/>
                          <a:sym typeface="Mada"/>
                        </a:rPr>
                        <a:t>Clinical Presentation</a:t>
                      </a:r>
                      <a:endParaRPr b="1">
                        <a:solidFill>
                          <a:srgbClr val="FFFFFF"/>
                        </a:solidFill>
                        <a:latin typeface="Mada"/>
                        <a:ea typeface="Mada"/>
                        <a:cs typeface="Mada"/>
                        <a:sym typeface="Mada"/>
                      </a:endParaRPr>
                    </a:p>
                  </a:txBody>
                  <a:tcPr marT="91425" marB="91425" marR="91425" marL="91425" anchor="ctr">
                    <a:lnL cap="flat" cmpd="sng" w="19050">
                      <a:solidFill>
                        <a:schemeClr val="accent3"/>
                      </a:solidFill>
                      <a:prstDash val="solid"/>
                      <a:round/>
                      <a:headEnd len="sm" w="sm" type="none"/>
                      <a:tailEnd len="sm" w="sm" type="none"/>
                    </a:lnL>
                    <a:lnR cap="flat" cmpd="sng" w="19050">
                      <a:solidFill>
                        <a:schemeClr val="accent3"/>
                      </a:solidFill>
                      <a:prstDash val="solid"/>
                      <a:round/>
                      <a:headEnd len="sm" w="sm" type="none"/>
                      <a:tailEnd len="sm" w="sm" type="none"/>
                    </a:lnR>
                    <a:lnT cap="flat" cmpd="sng" w="19050">
                      <a:solidFill>
                        <a:schemeClr val="accent3"/>
                      </a:solidFill>
                      <a:prstDash val="solid"/>
                      <a:round/>
                      <a:headEnd len="sm" w="sm" type="none"/>
                      <a:tailEnd len="sm" w="sm" type="none"/>
                    </a:lnT>
                    <a:lnB cap="flat" cmpd="sng" w="19050">
                      <a:solidFill>
                        <a:schemeClr val="accent3"/>
                      </a:solidFill>
                      <a:prstDash val="solid"/>
                      <a:round/>
                      <a:headEnd len="sm" w="sm" type="none"/>
                      <a:tailEnd len="sm" w="sm" type="none"/>
                    </a:lnB>
                    <a:solidFill>
                      <a:srgbClr val="674EA7"/>
                    </a:solidFill>
                  </a:tcPr>
                </a:tc>
                <a:tc>
                  <a:txBody>
                    <a:bodyPr/>
                    <a:lstStyle/>
                    <a:p>
                      <a:pPr indent="0" lvl="0" marL="0" rtl="0" algn="ctr">
                        <a:spcBef>
                          <a:spcPts val="0"/>
                        </a:spcBef>
                        <a:spcAft>
                          <a:spcPts val="0"/>
                        </a:spcAft>
                        <a:buNone/>
                      </a:pPr>
                      <a:r>
                        <a:rPr b="1" lang="ar">
                          <a:solidFill>
                            <a:srgbClr val="FFFFFF"/>
                          </a:solidFill>
                          <a:latin typeface="Mada"/>
                          <a:ea typeface="Mada"/>
                          <a:cs typeface="Mada"/>
                          <a:sym typeface="Mada"/>
                        </a:rPr>
                        <a:t>Criteria</a:t>
                      </a:r>
                      <a:endParaRPr b="1">
                        <a:latin typeface="Mada"/>
                        <a:ea typeface="Mada"/>
                        <a:cs typeface="Mada"/>
                        <a:sym typeface="Mada"/>
                      </a:endParaRPr>
                    </a:p>
                  </a:txBody>
                  <a:tcPr marT="91425" marB="91425" marR="91425" marL="91425" anchor="ctr">
                    <a:lnL cap="flat" cmpd="sng" w="19050">
                      <a:solidFill>
                        <a:schemeClr val="accent3"/>
                      </a:solidFill>
                      <a:prstDash val="solid"/>
                      <a:round/>
                      <a:headEnd len="sm" w="sm" type="none"/>
                      <a:tailEnd len="sm" w="sm" type="none"/>
                    </a:lnL>
                    <a:lnR cap="flat" cmpd="sng" w="19050">
                      <a:solidFill>
                        <a:schemeClr val="accent3"/>
                      </a:solidFill>
                      <a:prstDash val="solid"/>
                      <a:round/>
                      <a:headEnd len="sm" w="sm" type="none"/>
                      <a:tailEnd len="sm" w="sm" type="none"/>
                    </a:lnR>
                    <a:lnT cap="flat" cmpd="sng" w="19050">
                      <a:solidFill>
                        <a:schemeClr val="accent3"/>
                      </a:solidFill>
                      <a:prstDash val="solid"/>
                      <a:round/>
                      <a:headEnd len="sm" w="sm" type="none"/>
                      <a:tailEnd len="sm" w="sm" type="none"/>
                    </a:lnT>
                    <a:lnB cap="flat" cmpd="sng" w="19050">
                      <a:solidFill>
                        <a:schemeClr val="accent3"/>
                      </a:solidFill>
                      <a:prstDash val="solid"/>
                      <a:round/>
                      <a:headEnd len="sm" w="sm" type="none"/>
                      <a:tailEnd len="sm" w="sm" type="none"/>
                    </a:lnB>
                    <a:solidFill>
                      <a:srgbClr val="674EA7"/>
                    </a:solidFill>
                  </a:tcPr>
                </a:tc>
              </a:tr>
              <a:tr h="376300">
                <a:tc>
                  <a:txBody>
                    <a:bodyPr/>
                    <a:lstStyle/>
                    <a:p>
                      <a:pPr indent="-304800" lvl="0" marL="457200" rtl="0" algn="l">
                        <a:spcBef>
                          <a:spcPts val="0"/>
                        </a:spcBef>
                        <a:spcAft>
                          <a:spcPts val="0"/>
                        </a:spcAft>
                        <a:buSzPts val="1200"/>
                        <a:buFont typeface="Mada"/>
                        <a:buChar char="●"/>
                      </a:pPr>
                      <a:r>
                        <a:rPr lang="ar" sz="1200">
                          <a:latin typeface="Mada"/>
                          <a:ea typeface="Mada"/>
                          <a:cs typeface="Mada"/>
                          <a:sym typeface="Mada"/>
                        </a:rPr>
                        <a:t> Patient with acute respiratory illness (sudden onset of at least one of the following: fever (measured or by history), cough, or shortness of breath.</a:t>
                      </a:r>
                      <a:endParaRPr sz="1200">
                        <a:latin typeface="Mada"/>
                        <a:ea typeface="Mada"/>
                        <a:cs typeface="Mada"/>
                        <a:sym typeface="Mada"/>
                      </a:endParaRPr>
                    </a:p>
                  </a:txBody>
                  <a:tcPr marT="91425" marB="91425" marR="91425" marL="91425" anchor="ctr">
                    <a:lnL cap="flat" cmpd="sng" w="19050">
                      <a:solidFill>
                        <a:schemeClr val="accent3"/>
                      </a:solidFill>
                      <a:prstDash val="solid"/>
                      <a:round/>
                      <a:headEnd len="sm" w="sm" type="none"/>
                      <a:tailEnd len="sm" w="sm" type="none"/>
                    </a:lnL>
                    <a:lnR cap="flat" cmpd="sng" w="19050">
                      <a:solidFill>
                        <a:schemeClr val="accent3"/>
                      </a:solidFill>
                      <a:prstDash val="solid"/>
                      <a:round/>
                      <a:headEnd len="sm" w="sm" type="none"/>
                      <a:tailEnd len="sm" w="sm" type="none"/>
                    </a:lnR>
                    <a:lnT cap="flat" cmpd="sng" w="19050">
                      <a:solidFill>
                        <a:schemeClr val="accent3"/>
                      </a:solidFill>
                      <a:prstDash val="solid"/>
                      <a:round/>
                      <a:headEnd len="sm" w="sm" type="none"/>
                      <a:tailEnd len="sm" w="sm" type="none"/>
                    </a:lnT>
                    <a:lnB cap="flat" cmpd="sng" w="19050">
                      <a:solidFill>
                        <a:schemeClr val="accent3"/>
                      </a:solidFill>
                      <a:prstDash val="solid"/>
                      <a:round/>
                      <a:headEnd len="sm" w="sm" type="none"/>
                      <a:tailEnd len="sm" w="sm" type="none"/>
                    </a:lnB>
                  </a:tcPr>
                </a:tc>
                <a:tc>
                  <a:txBody>
                    <a:bodyPr/>
                    <a:lstStyle/>
                    <a:p>
                      <a:pPr indent="-304800" lvl="0" marL="457200" rtl="0" algn="ctr">
                        <a:spcBef>
                          <a:spcPts val="0"/>
                        </a:spcBef>
                        <a:spcAft>
                          <a:spcPts val="0"/>
                        </a:spcAft>
                        <a:buSzPts val="1200"/>
                        <a:buFont typeface="Mada"/>
                        <a:buChar char="●"/>
                      </a:pPr>
                      <a:r>
                        <a:rPr lang="ar" sz="1200">
                          <a:latin typeface="Mada"/>
                          <a:ea typeface="Mada"/>
                          <a:cs typeface="Mada"/>
                          <a:sym typeface="Mada"/>
                        </a:rPr>
                        <a:t>Not required</a:t>
                      </a:r>
                      <a:endParaRPr sz="1200">
                        <a:latin typeface="Mada"/>
                        <a:ea typeface="Mada"/>
                        <a:cs typeface="Mada"/>
                        <a:sym typeface="Mada"/>
                      </a:endParaRPr>
                    </a:p>
                  </a:txBody>
                  <a:tcPr marT="91425" marB="91425" marR="91425" marL="91425" anchor="ctr">
                    <a:lnL cap="flat" cmpd="sng" w="19050">
                      <a:solidFill>
                        <a:schemeClr val="accent3"/>
                      </a:solidFill>
                      <a:prstDash val="solid"/>
                      <a:round/>
                      <a:headEnd len="sm" w="sm" type="none"/>
                      <a:tailEnd len="sm" w="sm" type="none"/>
                    </a:lnL>
                    <a:lnR cap="flat" cmpd="sng" w="19050">
                      <a:solidFill>
                        <a:schemeClr val="accent3"/>
                      </a:solidFill>
                      <a:prstDash val="solid"/>
                      <a:round/>
                      <a:headEnd len="sm" w="sm" type="none"/>
                      <a:tailEnd len="sm" w="sm" type="none"/>
                    </a:lnR>
                    <a:lnT cap="flat" cmpd="sng" w="19050">
                      <a:solidFill>
                        <a:schemeClr val="accent3"/>
                      </a:solidFill>
                      <a:prstDash val="solid"/>
                      <a:round/>
                      <a:headEnd len="sm" w="sm" type="none"/>
                      <a:tailEnd len="sm" w="sm" type="none"/>
                    </a:lnT>
                    <a:lnB cap="flat" cmpd="sng" w="19050">
                      <a:solidFill>
                        <a:schemeClr val="accent3"/>
                      </a:solidFill>
                      <a:prstDash val="solid"/>
                      <a:round/>
                      <a:headEnd len="sm" w="sm" type="none"/>
                      <a:tailEnd len="sm" w="sm" type="none"/>
                    </a:lnB>
                  </a:tcPr>
                </a:tc>
              </a:tr>
              <a:tr h="526825">
                <a:tc>
                  <a:txBody>
                    <a:bodyPr/>
                    <a:lstStyle/>
                    <a:p>
                      <a:pPr indent="-304800" lvl="0" marL="457200" rtl="0" algn="l">
                        <a:spcBef>
                          <a:spcPts val="0"/>
                        </a:spcBef>
                        <a:spcAft>
                          <a:spcPts val="0"/>
                        </a:spcAft>
                        <a:buSzPts val="1200"/>
                        <a:buFont typeface="Mada"/>
                        <a:buChar char="●"/>
                      </a:pPr>
                      <a:r>
                        <a:rPr lang="ar" sz="1200">
                          <a:latin typeface="Mada"/>
                          <a:ea typeface="Mada"/>
                          <a:cs typeface="Mada"/>
                          <a:sym typeface="Mada"/>
                        </a:rPr>
                        <a:t>Patient with sudden onset of at least one of the following: headache, sore throat, rhinorrhea, nausea, diarrhea or loss of smell or taste.  </a:t>
                      </a:r>
                      <a:endParaRPr sz="1200">
                        <a:latin typeface="Mada"/>
                        <a:ea typeface="Mada"/>
                        <a:cs typeface="Mada"/>
                        <a:sym typeface="Mada"/>
                      </a:endParaRPr>
                    </a:p>
                    <a:p>
                      <a:pPr indent="-304800" lvl="0" marL="457200" rtl="0" algn="l">
                        <a:spcBef>
                          <a:spcPts val="0"/>
                        </a:spcBef>
                        <a:spcAft>
                          <a:spcPts val="0"/>
                        </a:spcAft>
                        <a:buSzPts val="1200"/>
                        <a:buFont typeface="Mada"/>
                        <a:buChar char="●"/>
                      </a:pPr>
                      <a:r>
                        <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b="1" lang="ar" sz="1200">
                          <a:latin typeface="Mada"/>
                          <a:ea typeface="Mada"/>
                          <a:cs typeface="Mada"/>
                          <a:sym typeface="Mada"/>
                        </a:rPr>
                        <a:t>AND</a:t>
                      </a:r>
                      <a:r>
                        <a:rPr lang="ar" sz="1200">
                          <a:latin typeface="Mada"/>
                          <a:ea typeface="Mada"/>
                          <a:cs typeface="Mada"/>
                          <a:sym typeface="Mada"/>
                        </a:rPr>
                        <a:t> in the 14 days prior to symptom onset, met at least one of the following criteria.</a:t>
                      </a:r>
                      <a:endParaRPr sz="1200">
                        <a:latin typeface="Mada"/>
                        <a:ea typeface="Mada"/>
                        <a:cs typeface="Mada"/>
                        <a:sym typeface="Mada"/>
                      </a:endParaRPr>
                    </a:p>
                  </a:txBody>
                  <a:tcPr marT="91425" marB="91425" marR="91425" marL="91425" anchor="ctr">
                    <a:lnL cap="flat" cmpd="sng" w="19050">
                      <a:solidFill>
                        <a:schemeClr val="accent3"/>
                      </a:solidFill>
                      <a:prstDash val="solid"/>
                      <a:round/>
                      <a:headEnd len="sm" w="sm" type="none"/>
                      <a:tailEnd len="sm" w="sm" type="none"/>
                    </a:lnL>
                    <a:lnR cap="flat" cmpd="sng" w="19050">
                      <a:solidFill>
                        <a:schemeClr val="accent3"/>
                      </a:solidFill>
                      <a:prstDash val="solid"/>
                      <a:round/>
                      <a:headEnd len="sm" w="sm" type="none"/>
                      <a:tailEnd len="sm" w="sm" type="none"/>
                    </a:lnR>
                    <a:lnT cap="flat" cmpd="sng" w="19050">
                      <a:solidFill>
                        <a:schemeClr val="accent3"/>
                      </a:solidFill>
                      <a:prstDash val="solid"/>
                      <a:round/>
                      <a:headEnd len="sm" w="sm" type="none"/>
                      <a:tailEnd len="sm" w="sm" type="none"/>
                    </a:lnT>
                    <a:lnB cap="flat" cmpd="sng" w="19050">
                      <a:solidFill>
                        <a:schemeClr val="accent3"/>
                      </a:solidFill>
                      <a:prstDash val="solid"/>
                      <a:round/>
                      <a:headEnd len="sm" w="sm" type="none"/>
                      <a:tailEnd len="sm" w="sm" type="none"/>
                    </a:lnB>
                    <a:solidFill>
                      <a:srgbClr val="F3F3F3"/>
                    </a:solidFill>
                  </a:tcPr>
                </a:tc>
                <a:tc>
                  <a:txBody>
                    <a:bodyPr/>
                    <a:lstStyle/>
                    <a:p>
                      <a:pPr indent="-304800" lvl="0" marL="457200" rtl="0" algn="l">
                        <a:spcBef>
                          <a:spcPts val="0"/>
                        </a:spcBef>
                        <a:spcAft>
                          <a:spcPts val="0"/>
                        </a:spcAft>
                        <a:buSzPts val="1200"/>
                        <a:buFont typeface="Mada"/>
                        <a:buChar char="●"/>
                      </a:pPr>
                      <a:r>
                        <a:rPr lang="ar" sz="1200">
                          <a:latin typeface="Mada"/>
                          <a:ea typeface="Mada"/>
                          <a:cs typeface="Mada"/>
                          <a:sym typeface="Mada"/>
                        </a:rPr>
                        <a:t>Had contact with a confirmed COVID-19 case.</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OR Working in or attended a healthcare facility where patients with confirmed COVID-19 were admitted. </a:t>
                      </a:r>
                      <a:endParaRPr sz="1200">
                        <a:latin typeface="Mada"/>
                        <a:ea typeface="Mada"/>
                        <a:cs typeface="Mada"/>
                        <a:sym typeface="Mada"/>
                      </a:endParaRPr>
                    </a:p>
                  </a:txBody>
                  <a:tcPr marT="91425" marB="91425" marR="91425" marL="91425" anchor="ctr">
                    <a:lnL cap="flat" cmpd="sng" w="19050">
                      <a:solidFill>
                        <a:schemeClr val="accent3"/>
                      </a:solidFill>
                      <a:prstDash val="solid"/>
                      <a:round/>
                      <a:headEnd len="sm" w="sm" type="none"/>
                      <a:tailEnd len="sm" w="sm" type="none"/>
                    </a:lnL>
                    <a:lnR cap="flat" cmpd="sng" w="19050">
                      <a:solidFill>
                        <a:schemeClr val="accent3"/>
                      </a:solidFill>
                      <a:prstDash val="solid"/>
                      <a:round/>
                      <a:headEnd len="sm" w="sm" type="none"/>
                      <a:tailEnd len="sm" w="sm" type="none"/>
                    </a:lnR>
                    <a:lnT cap="flat" cmpd="sng" w="19050">
                      <a:solidFill>
                        <a:schemeClr val="accent3"/>
                      </a:solidFill>
                      <a:prstDash val="solid"/>
                      <a:round/>
                      <a:headEnd len="sm" w="sm" type="none"/>
                      <a:tailEnd len="sm" w="sm" type="none"/>
                    </a:lnT>
                    <a:lnB cap="flat" cmpd="sng" w="19050">
                      <a:solidFill>
                        <a:schemeClr val="accent3"/>
                      </a:solidFill>
                      <a:prstDash val="solid"/>
                      <a:round/>
                      <a:headEnd len="sm" w="sm" type="none"/>
                      <a:tailEnd len="sm" w="sm" type="none"/>
                    </a:lnB>
                    <a:solidFill>
                      <a:srgbClr val="F3F3F3"/>
                    </a:solidFill>
                  </a:tcPr>
                </a:tc>
              </a:tr>
              <a:tr h="376300">
                <a:tc>
                  <a:txBody>
                    <a:bodyPr/>
                    <a:lstStyle/>
                    <a:p>
                      <a:pPr indent="-304800" lvl="0" marL="457200" rtl="0" algn="l">
                        <a:spcBef>
                          <a:spcPts val="0"/>
                        </a:spcBef>
                        <a:spcAft>
                          <a:spcPts val="0"/>
                        </a:spcAft>
                        <a:buSzPts val="1200"/>
                        <a:buFont typeface="Mada"/>
                        <a:buChar char="●"/>
                      </a:pPr>
                      <a:r>
                        <a:rPr lang="ar" sz="1200">
                          <a:latin typeface="Mada"/>
                          <a:ea typeface="Mada"/>
                          <a:cs typeface="Mada"/>
                          <a:sym typeface="Mada"/>
                        </a:rPr>
                        <a:t>Any admitted Adult patient with unexplained severe acute respiratory infection(SARI), either Community Acquired Pneumonia (CAP) or Hospital Acquired Pneumonia (HAP).</a:t>
                      </a:r>
                      <a:endParaRPr sz="1200">
                        <a:latin typeface="Mada"/>
                        <a:ea typeface="Mada"/>
                        <a:cs typeface="Mada"/>
                        <a:sym typeface="Mada"/>
                      </a:endParaRPr>
                    </a:p>
                  </a:txBody>
                  <a:tcPr marT="91425" marB="91425" marR="91425" marL="91425" anchor="ctr">
                    <a:lnL cap="flat" cmpd="sng" w="19050">
                      <a:solidFill>
                        <a:schemeClr val="accent3"/>
                      </a:solidFill>
                      <a:prstDash val="solid"/>
                      <a:round/>
                      <a:headEnd len="sm" w="sm" type="none"/>
                      <a:tailEnd len="sm" w="sm" type="none"/>
                    </a:lnL>
                    <a:lnR cap="flat" cmpd="sng" w="19050">
                      <a:solidFill>
                        <a:schemeClr val="accent3"/>
                      </a:solidFill>
                      <a:prstDash val="solid"/>
                      <a:round/>
                      <a:headEnd len="sm" w="sm" type="none"/>
                      <a:tailEnd len="sm" w="sm" type="none"/>
                    </a:lnR>
                    <a:lnT cap="flat" cmpd="sng" w="19050">
                      <a:solidFill>
                        <a:schemeClr val="accent3"/>
                      </a:solidFill>
                      <a:prstDash val="solid"/>
                      <a:round/>
                      <a:headEnd len="sm" w="sm" type="none"/>
                      <a:tailEnd len="sm" w="sm" type="none"/>
                    </a:lnT>
                    <a:lnB cap="flat" cmpd="sng" w="19050">
                      <a:solidFill>
                        <a:schemeClr val="accent3"/>
                      </a:solidFill>
                      <a:prstDash val="solid"/>
                      <a:round/>
                      <a:headEnd len="sm" w="sm" type="none"/>
                      <a:tailEnd len="sm" w="sm" type="none"/>
                    </a:lnB>
                  </a:tcPr>
                </a:tc>
                <a:tc>
                  <a:txBody>
                    <a:bodyPr/>
                    <a:lstStyle/>
                    <a:p>
                      <a:pPr indent="-304800" lvl="0" marL="457200" rtl="0" algn="ctr">
                        <a:spcBef>
                          <a:spcPts val="0"/>
                        </a:spcBef>
                        <a:spcAft>
                          <a:spcPts val="0"/>
                        </a:spcAft>
                        <a:buSzPts val="1200"/>
                        <a:buFont typeface="Mada"/>
                        <a:buChar char="●"/>
                      </a:pPr>
                      <a:r>
                        <a:rPr lang="ar" sz="1200">
                          <a:latin typeface="Mada"/>
                          <a:ea typeface="Mada"/>
                          <a:cs typeface="Mada"/>
                          <a:sym typeface="Mada"/>
                        </a:rPr>
                        <a:t>Not required</a:t>
                      </a:r>
                      <a:endParaRPr sz="1200">
                        <a:latin typeface="Mada"/>
                        <a:ea typeface="Mada"/>
                        <a:cs typeface="Mada"/>
                        <a:sym typeface="Mada"/>
                      </a:endParaRPr>
                    </a:p>
                  </a:txBody>
                  <a:tcPr marT="91425" marB="91425" marR="91425" marL="91425" anchor="ctr">
                    <a:lnL cap="flat" cmpd="sng" w="19050">
                      <a:solidFill>
                        <a:schemeClr val="accent3"/>
                      </a:solidFill>
                      <a:prstDash val="solid"/>
                      <a:round/>
                      <a:headEnd len="sm" w="sm" type="none"/>
                      <a:tailEnd len="sm" w="sm" type="none"/>
                    </a:lnL>
                    <a:lnR cap="flat" cmpd="sng" w="19050">
                      <a:solidFill>
                        <a:schemeClr val="accent3"/>
                      </a:solidFill>
                      <a:prstDash val="solid"/>
                      <a:round/>
                      <a:headEnd len="sm" w="sm" type="none"/>
                      <a:tailEnd len="sm" w="sm" type="none"/>
                    </a:lnR>
                    <a:lnT cap="flat" cmpd="sng" w="19050">
                      <a:solidFill>
                        <a:schemeClr val="accent3"/>
                      </a:solidFill>
                      <a:prstDash val="solid"/>
                      <a:round/>
                      <a:headEnd len="sm" w="sm" type="none"/>
                      <a:tailEnd len="sm" w="sm" type="none"/>
                    </a:lnT>
                    <a:lnB cap="flat" cmpd="sng" w="19050">
                      <a:solidFill>
                        <a:schemeClr val="accent3"/>
                      </a:solidFill>
                      <a:prstDash val="solid"/>
                      <a:round/>
                      <a:headEnd len="sm" w="sm" type="none"/>
                      <a:tailEnd len="sm" w="sm" type="none"/>
                    </a:lnB>
                  </a:tcPr>
                </a:tc>
              </a:tr>
            </a:tbl>
          </a:graphicData>
        </a:graphic>
      </p:graphicFrame>
      <p:graphicFrame>
        <p:nvGraphicFramePr>
          <p:cNvPr id="1037" name="Google Shape;1037;p36"/>
          <p:cNvGraphicFramePr/>
          <p:nvPr/>
        </p:nvGraphicFramePr>
        <p:xfrm>
          <a:off x="213750" y="6085097"/>
          <a:ext cx="3000000" cy="3000000"/>
        </p:xfrm>
        <a:graphic>
          <a:graphicData uri="http://schemas.openxmlformats.org/drawingml/2006/table">
            <a:tbl>
              <a:tblPr>
                <a:noFill/>
                <a:tableStyleId>{60ABF50E-62AB-450F-9392-1785013A57F9}</a:tableStyleId>
              </a:tblPr>
              <a:tblGrid>
                <a:gridCol w="918325"/>
                <a:gridCol w="1487400"/>
                <a:gridCol w="4726775"/>
              </a:tblGrid>
              <a:tr h="163050">
                <a:tc>
                  <a:txBody>
                    <a:bodyPr/>
                    <a:lstStyle/>
                    <a:p>
                      <a:pPr indent="0" lvl="0" marL="0" rtl="0" algn="ctr">
                        <a:spcBef>
                          <a:spcPts val="0"/>
                        </a:spcBef>
                        <a:spcAft>
                          <a:spcPts val="0"/>
                        </a:spcAft>
                        <a:buNone/>
                      </a:pPr>
                      <a:r>
                        <a:rPr b="1" lang="ar">
                          <a:solidFill>
                            <a:srgbClr val="FFFFFF"/>
                          </a:solidFill>
                          <a:latin typeface="Mada"/>
                          <a:ea typeface="Mada"/>
                          <a:cs typeface="Mada"/>
                          <a:sym typeface="Mada"/>
                        </a:rPr>
                        <a:t>Patient status</a:t>
                      </a:r>
                      <a:endParaRPr b="1">
                        <a:solidFill>
                          <a:srgbClr val="FFFFFF"/>
                        </a:solidFill>
                        <a:latin typeface="Mada"/>
                        <a:ea typeface="Mada"/>
                        <a:cs typeface="Mada"/>
                        <a:sym typeface="Mada"/>
                      </a:endParaRPr>
                    </a:p>
                  </a:txBody>
                  <a:tcPr marT="91425" marB="91425" marR="91425" marL="91425" anchor="ctr">
                    <a:lnL cap="flat" cmpd="sng" w="19050">
                      <a:solidFill>
                        <a:schemeClr val="accent3"/>
                      </a:solidFill>
                      <a:prstDash val="solid"/>
                      <a:round/>
                      <a:headEnd len="sm" w="sm" type="none"/>
                      <a:tailEnd len="sm" w="sm" type="none"/>
                    </a:lnL>
                    <a:lnR cap="flat" cmpd="sng" w="19050">
                      <a:solidFill>
                        <a:schemeClr val="accent3"/>
                      </a:solidFill>
                      <a:prstDash val="solid"/>
                      <a:round/>
                      <a:headEnd len="sm" w="sm" type="none"/>
                      <a:tailEnd len="sm" w="sm" type="none"/>
                    </a:lnR>
                    <a:lnT cap="flat" cmpd="sng" w="19050">
                      <a:solidFill>
                        <a:schemeClr val="accent3"/>
                      </a:solidFill>
                      <a:prstDash val="solid"/>
                      <a:round/>
                      <a:headEnd len="sm" w="sm" type="none"/>
                      <a:tailEnd len="sm" w="sm" type="none"/>
                    </a:lnT>
                    <a:lnB cap="flat" cmpd="sng" w="19050">
                      <a:solidFill>
                        <a:schemeClr val="accent3"/>
                      </a:solidFill>
                      <a:prstDash val="solid"/>
                      <a:round/>
                      <a:headEnd len="sm" w="sm" type="none"/>
                      <a:tailEnd len="sm" w="sm" type="none"/>
                    </a:lnB>
                    <a:solidFill>
                      <a:srgbClr val="674EA7"/>
                    </a:solidFill>
                  </a:tcPr>
                </a:tc>
                <a:tc>
                  <a:txBody>
                    <a:bodyPr/>
                    <a:lstStyle/>
                    <a:p>
                      <a:pPr indent="0" lvl="0" marL="0" rtl="0" algn="ctr">
                        <a:spcBef>
                          <a:spcPts val="0"/>
                        </a:spcBef>
                        <a:spcAft>
                          <a:spcPts val="0"/>
                        </a:spcAft>
                        <a:buNone/>
                      </a:pPr>
                      <a:r>
                        <a:rPr b="1" lang="ar">
                          <a:solidFill>
                            <a:srgbClr val="FFFFFF"/>
                          </a:solidFill>
                          <a:latin typeface="Mada"/>
                          <a:ea typeface="Mada"/>
                          <a:cs typeface="Mada"/>
                          <a:sym typeface="Mada"/>
                        </a:rPr>
                        <a:t>Description</a:t>
                      </a:r>
                      <a:endParaRPr b="1">
                        <a:solidFill>
                          <a:srgbClr val="FFFFFF"/>
                        </a:solidFill>
                        <a:latin typeface="Mada"/>
                        <a:ea typeface="Mada"/>
                        <a:cs typeface="Mada"/>
                        <a:sym typeface="Mada"/>
                      </a:endParaRPr>
                    </a:p>
                  </a:txBody>
                  <a:tcPr marT="91425" marB="91425" marR="91425" marL="91425" anchor="ctr">
                    <a:lnL cap="flat" cmpd="sng" w="19050">
                      <a:solidFill>
                        <a:schemeClr val="accent3"/>
                      </a:solidFill>
                      <a:prstDash val="solid"/>
                      <a:round/>
                      <a:headEnd len="sm" w="sm" type="none"/>
                      <a:tailEnd len="sm" w="sm" type="none"/>
                    </a:lnL>
                    <a:lnR cap="flat" cmpd="sng" w="19050">
                      <a:solidFill>
                        <a:schemeClr val="accent3"/>
                      </a:solidFill>
                      <a:prstDash val="solid"/>
                      <a:round/>
                      <a:headEnd len="sm" w="sm" type="none"/>
                      <a:tailEnd len="sm" w="sm" type="none"/>
                    </a:lnR>
                    <a:lnT cap="flat" cmpd="sng" w="19050">
                      <a:solidFill>
                        <a:schemeClr val="accent3"/>
                      </a:solidFill>
                      <a:prstDash val="solid"/>
                      <a:round/>
                      <a:headEnd len="sm" w="sm" type="none"/>
                      <a:tailEnd len="sm" w="sm" type="none"/>
                    </a:lnT>
                    <a:lnB cap="flat" cmpd="sng" w="19050">
                      <a:solidFill>
                        <a:schemeClr val="accent3"/>
                      </a:solidFill>
                      <a:prstDash val="solid"/>
                      <a:round/>
                      <a:headEnd len="sm" w="sm" type="none"/>
                      <a:tailEnd len="sm" w="sm" type="none"/>
                    </a:lnB>
                    <a:solidFill>
                      <a:srgbClr val="674EA7"/>
                    </a:solidFill>
                  </a:tcPr>
                </a:tc>
                <a:tc>
                  <a:txBody>
                    <a:bodyPr/>
                    <a:lstStyle/>
                    <a:p>
                      <a:pPr indent="0" lvl="0" marL="0" rtl="0" algn="ctr">
                        <a:spcBef>
                          <a:spcPts val="0"/>
                        </a:spcBef>
                        <a:spcAft>
                          <a:spcPts val="0"/>
                        </a:spcAft>
                        <a:buNone/>
                      </a:pPr>
                      <a:r>
                        <a:rPr b="1" lang="ar">
                          <a:solidFill>
                            <a:srgbClr val="FFFFFF"/>
                          </a:solidFill>
                          <a:latin typeface="Mada"/>
                          <a:ea typeface="Mada"/>
                          <a:cs typeface="Mada"/>
                          <a:sym typeface="Mada"/>
                        </a:rPr>
                        <a:t>Instructions</a:t>
                      </a:r>
                      <a:endParaRPr b="1">
                        <a:latin typeface="Mada"/>
                        <a:ea typeface="Mada"/>
                        <a:cs typeface="Mada"/>
                        <a:sym typeface="Mada"/>
                      </a:endParaRPr>
                    </a:p>
                  </a:txBody>
                  <a:tcPr marT="91425" marB="91425" marR="91425" marL="91425" anchor="ctr">
                    <a:lnL cap="flat" cmpd="sng" w="19050">
                      <a:solidFill>
                        <a:schemeClr val="accent3"/>
                      </a:solidFill>
                      <a:prstDash val="solid"/>
                      <a:round/>
                      <a:headEnd len="sm" w="sm" type="none"/>
                      <a:tailEnd len="sm" w="sm" type="none"/>
                    </a:lnL>
                    <a:lnR cap="flat" cmpd="sng" w="19050">
                      <a:solidFill>
                        <a:schemeClr val="accent3"/>
                      </a:solidFill>
                      <a:prstDash val="solid"/>
                      <a:round/>
                      <a:headEnd len="sm" w="sm" type="none"/>
                      <a:tailEnd len="sm" w="sm" type="none"/>
                    </a:lnR>
                    <a:lnT cap="flat" cmpd="sng" w="19050">
                      <a:solidFill>
                        <a:schemeClr val="accent3"/>
                      </a:solidFill>
                      <a:prstDash val="solid"/>
                      <a:round/>
                      <a:headEnd len="sm" w="sm" type="none"/>
                      <a:tailEnd len="sm" w="sm" type="none"/>
                    </a:lnT>
                    <a:lnB cap="flat" cmpd="sng" w="19050">
                      <a:solidFill>
                        <a:schemeClr val="accent3"/>
                      </a:solidFill>
                      <a:prstDash val="solid"/>
                      <a:round/>
                      <a:headEnd len="sm" w="sm" type="none"/>
                      <a:tailEnd len="sm" w="sm" type="none"/>
                    </a:lnB>
                    <a:solidFill>
                      <a:srgbClr val="674EA7"/>
                    </a:solidFill>
                  </a:tcPr>
                </a:tc>
              </a:tr>
              <a:tr h="376300">
                <a:tc rowSpan="2">
                  <a:txBody>
                    <a:bodyPr/>
                    <a:lstStyle/>
                    <a:p>
                      <a:pPr indent="0" lvl="0" marL="0" rtl="0" algn="ctr">
                        <a:spcBef>
                          <a:spcPts val="0"/>
                        </a:spcBef>
                        <a:spcAft>
                          <a:spcPts val="0"/>
                        </a:spcAft>
                        <a:buNone/>
                      </a:pPr>
                      <a:r>
                        <a:rPr b="1" lang="ar" sz="1200">
                          <a:latin typeface="Mada"/>
                          <a:ea typeface="Mada"/>
                          <a:cs typeface="Mada"/>
                          <a:sym typeface="Mada"/>
                        </a:rPr>
                        <a:t>Severe infection</a:t>
                      </a:r>
                      <a:endParaRPr b="1" sz="1200">
                        <a:latin typeface="Mada"/>
                        <a:ea typeface="Mada"/>
                        <a:cs typeface="Mada"/>
                        <a:sym typeface="Mada"/>
                      </a:endParaRPr>
                    </a:p>
                  </a:txBody>
                  <a:tcPr marT="91425" marB="91425" marR="91425" marL="91425" anchor="ctr">
                    <a:lnL cap="flat" cmpd="sng" w="19050">
                      <a:solidFill>
                        <a:schemeClr val="accent3"/>
                      </a:solidFill>
                      <a:prstDash val="solid"/>
                      <a:round/>
                      <a:headEnd len="sm" w="sm" type="none"/>
                      <a:tailEnd len="sm" w="sm" type="none"/>
                    </a:lnL>
                    <a:lnR cap="flat" cmpd="sng" w="19050">
                      <a:solidFill>
                        <a:schemeClr val="accent3"/>
                      </a:solidFill>
                      <a:prstDash val="solid"/>
                      <a:round/>
                      <a:headEnd len="sm" w="sm" type="none"/>
                      <a:tailEnd len="sm" w="sm" type="none"/>
                    </a:lnR>
                    <a:lnT cap="flat" cmpd="sng" w="19050">
                      <a:solidFill>
                        <a:schemeClr val="accent3"/>
                      </a:solidFill>
                      <a:prstDash val="solid"/>
                      <a:round/>
                      <a:headEnd len="sm" w="sm" type="none"/>
                      <a:tailEnd len="sm" w="sm" type="none"/>
                    </a:lnT>
                    <a:lnB cap="flat" cmpd="sng" w="19050">
                      <a:solidFill>
                        <a:schemeClr val="accent3"/>
                      </a:solidFill>
                      <a:prstDash val="solid"/>
                      <a:round/>
                      <a:headEnd len="sm" w="sm" type="none"/>
                      <a:tailEnd len="sm" w="sm" type="none"/>
                    </a:lnB>
                    <a:solidFill>
                      <a:schemeClr val="accent4"/>
                    </a:solidFill>
                  </a:tcPr>
                </a:tc>
                <a:tc>
                  <a:txBody>
                    <a:bodyPr/>
                    <a:lstStyle/>
                    <a:p>
                      <a:pPr indent="0" lvl="0" marL="0" rtl="0" algn="ctr">
                        <a:spcBef>
                          <a:spcPts val="0"/>
                        </a:spcBef>
                        <a:spcAft>
                          <a:spcPts val="0"/>
                        </a:spcAft>
                        <a:buNone/>
                      </a:pPr>
                      <a:r>
                        <a:rPr lang="ar" sz="1100">
                          <a:latin typeface="Mada"/>
                          <a:ea typeface="Mada"/>
                          <a:cs typeface="Mada"/>
                          <a:sym typeface="Mada"/>
                        </a:rPr>
                        <a:t>Patients who are hospitalized at noncritical wards with laboratory confirmed COVID-19.</a:t>
                      </a:r>
                      <a:endParaRPr sz="1100">
                        <a:latin typeface="Mada"/>
                        <a:ea typeface="Mada"/>
                        <a:cs typeface="Mada"/>
                        <a:sym typeface="Mada"/>
                      </a:endParaRPr>
                    </a:p>
                  </a:txBody>
                  <a:tcPr marT="91425" marB="91425" marR="91425" marL="91425" anchor="ctr">
                    <a:lnL cap="flat" cmpd="sng" w="19050">
                      <a:solidFill>
                        <a:schemeClr val="accent3"/>
                      </a:solidFill>
                      <a:prstDash val="solid"/>
                      <a:round/>
                      <a:headEnd len="sm" w="sm" type="none"/>
                      <a:tailEnd len="sm" w="sm" type="none"/>
                    </a:lnL>
                    <a:lnR cap="flat" cmpd="sng" w="19050">
                      <a:solidFill>
                        <a:schemeClr val="accent3"/>
                      </a:solidFill>
                      <a:prstDash val="solid"/>
                      <a:round/>
                      <a:headEnd len="sm" w="sm" type="none"/>
                      <a:tailEnd len="sm" w="sm" type="none"/>
                    </a:lnR>
                    <a:lnT cap="flat" cmpd="sng" w="19050">
                      <a:solidFill>
                        <a:schemeClr val="accent3"/>
                      </a:solidFill>
                      <a:prstDash val="solid"/>
                      <a:round/>
                      <a:headEnd len="sm" w="sm" type="none"/>
                      <a:tailEnd len="sm" w="sm" type="none"/>
                    </a:lnT>
                    <a:lnB cap="flat" cmpd="sng" w="19050">
                      <a:solidFill>
                        <a:schemeClr val="accent3"/>
                      </a:solidFill>
                      <a:prstDash val="solid"/>
                      <a:round/>
                      <a:headEnd len="sm" w="sm" type="none"/>
                      <a:tailEnd len="sm" w="sm" type="none"/>
                    </a:lnB>
                    <a:solidFill>
                      <a:srgbClr val="F3F3F3"/>
                    </a:solidFill>
                  </a:tcPr>
                </a:tc>
                <a:tc>
                  <a:txBody>
                    <a:bodyPr/>
                    <a:lstStyle/>
                    <a:p>
                      <a:pPr indent="0" lvl="0" marL="0" rtl="0" algn="just">
                        <a:spcBef>
                          <a:spcPts val="0"/>
                        </a:spcBef>
                        <a:spcAft>
                          <a:spcPts val="0"/>
                        </a:spcAft>
                        <a:buNone/>
                      </a:pPr>
                      <a:r>
                        <a:rPr lang="ar" sz="1000">
                          <a:latin typeface="Mada"/>
                          <a:ea typeface="Mada"/>
                          <a:cs typeface="Mada"/>
                          <a:sym typeface="Mada"/>
                        </a:rPr>
                        <a:t>Isolation should last until all of the following criteria are fulfilled: </a:t>
                      </a:r>
                      <a:endParaRPr sz="1000">
                        <a:latin typeface="Mada"/>
                        <a:ea typeface="Mada"/>
                        <a:cs typeface="Mada"/>
                        <a:sym typeface="Mada"/>
                      </a:endParaRPr>
                    </a:p>
                    <a:p>
                      <a:pPr indent="0" lvl="0" marL="0" rtl="0" algn="just">
                        <a:spcBef>
                          <a:spcPts val="0"/>
                        </a:spcBef>
                        <a:spcAft>
                          <a:spcPts val="0"/>
                        </a:spcAft>
                        <a:buNone/>
                      </a:pPr>
                      <a:r>
                        <a:rPr lang="ar" sz="1000">
                          <a:latin typeface="Mada"/>
                          <a:ea typeface="Mada"/>
                          <a:cs typeface="Mada"/>
                          <a:sym typeface="Mada"/>
                        </a:rPr>
                        <a:t>- At least 10 days have passed since the onset of symptoms AND recorded fever in the last 3 days without the use of antipyretics AND improvement of other symptoms (Cough, SOB and GI symptoms).</a:t>
                      </a:r>
                      <a:endParaRPr sz="1000">
                        <a:latin typeface="Mada"/>
                        <a:ea typeface="Mada"/>
                        <a:cs typeface="Mada"/>
                        <a:sym typeface="Mada"/>
                      </a:endParaRPr>
                    </a:p>
                    <a:p>
                      <a:pPr indent="0" lvl="0" marL="0" rtl="0" algn="just">
                        <a:spcBef>
                          <a:spcPts val="0"/>
                        </a:spcBef>
                        <a:spcAft>
                          <a:spcPts val="0"/>
                        </a:spcAft>
                        <a:buNone/>
                      </a:pPr>
                      <a:r>
                        <a:rPr lang="ar" sz="1000">
                          <a:latin typeface="Mada"/>
                          <a:ea typeface="Mada"/>
                          <a:cs typeface="Mada"/>
                          <a:sym typeface="Mada"/>
                        </a:rPr>
                        <a:t>- Patients can be discharged before recovery based on clinical criteria, per evaluation of the treating physician, home isolation should be continued until fulfilled the recovery criteria.</a:t>
                      </a:r>
                      <a:endParaRPr sz="1000">
                        <a:latin typeface="Mada"/>
                        <a:ea typeface="Mada"/>
                        <a:cs typeface="Mada"/>
                        <a:sym typeface="Mada"/>
                      </a:endParaRPr>
                    </a:p>
                  </a:txBody>
                  <a:tcPr marT="91425" marB="91425" marR="91425" marL="91425" anchor="ctr">
                    <a:lnL cap="flat" cmpd="sng" w="19050">
                      <a:solidFill>
                        <a:schemeClr val="accent3"/>
                      </a:solidFill>
                      <a:prstDash val="solid"/>
                      <a:round/>
                      <a:headEnd len="sm" w="sm" type="none"/>
                      <a:tailEnd len="sm" w="sm" type="none"/>
                    </a:lnL>
                    <a:lnR cap="flat" cmpd="sng" w="19050">
                      <a:solidFill>
                        <a:schemeClr val="accent3"/>
                      </a:solidFill>
                      <a:prstDash val="solid"/>
                      <a:round/>
                      <a:headEnd len="sm" w="sm" type="none"/>
                      <a:tailEnd len="sm" w="sm" type="none"/>
                    </a:lnR>
                    <a:lnT cap="flat" cmpd="sng" w="19050">
                      <a:solidFill>
                        <a:schemeClr val="accent3"/>
                      </a:solidFill>
                      <a:prstDash val="solid"/>
                      <a:round/>
                      <a:headEnd len="sm" w="sm" type="none"/>
                      <a:tailEnd len="sm" w="sm" type="none"/>
                    </a:lnT>
                    <a:lnB cap="flat" cmpd="sng" w="19050">
                      <a:solidFill>
                        <a:schemeClr val="accent3"/>
                      </a:solidFill>
                      <a:prstDash val="solid"/>
                      <a:round/>
                      <a:headEnd len="sm" w="sm" type="none"/>
                      <a:tailEnd len="sm" w="sm" type="none"/>
                    </a:lnB>
                  </a:tcPr>
                </a:tc>
              </a:tr>
              <a:tr h="526825">
                <a:tc vMerge="1"/>
                <a:tc>
                  <a:txBody>
                    <a:bodyPr/>
                    <a:lstStyle/>
                    <a:p>
                      <a:pPr indent="0" lvl="0" marL="0" rtl="0" algn="ctr">
                        <a:spcBef>
                          <a:spcPts val="0"/>
                        </a:spcBef>
                        <a:spcAft>
                          <a:spcPts val="0"/>
                        </a:spcAft>
                        <a:buNone/>
                      </a:pPr>
                      <a:r>
                        <a:rPr lang="ar" sz="1100">
                          <a:latin typeface="Mada"/>
                          <a:ea typeface="Mada"/>
                          <a:cs typeface="Mada"/>
                          <a:sym typeface="Mada"/>
                        </a:rPr>
                        <a:t>Immunocompromised and critical cases (ICU admitted patients).</a:t>
                      </a:r>
                      <a:endParaRPr sz="1100">
                        <a:latin typeface="Mada"/>
                        <a:ea typeface="Mada"/>
                        <a:cs typeface="Mada"/>
                        <a:sym typeface="Mada"/>
                      </a:endParaRPr>
                    </a:p>
                  </a:txBody>
                  <a:tcPr marT="91425" marB="91425" marR="91425" marL="91425" anchor="ctr">
                    <a:lnL cap="flat" cmpd="sng" w="19050">
                      <a:solidFill>
                        <a:schemeClr val="accent3"/>
                      </a:solidFill>
                      <a:prstDash val="solid"/>
                      <a:round/>
                      <a:headEnd len="sm" w="sm" type="none"/>
                      <a:tailEnd len="sm" w="sm" type="none"/>
                    </a:lnL>
                    <a:lnR cap="flat" cmpd="sng" w="19050">
                      <a:solidFill>
                        <a:schemeClr val="accent3"/>
                      </a:solidFill>
                      <a:prstDash val="solid"/>
                      <a:round/>
                      <a:headEnd len="sm" w="sm" type="none"/>
                      <a:tailEnd len="sm" w="sm" type="none"/>
                    </a:lnR>
                    <a:lnT cap="flat" cmpd="sng" w="19050">
                      <a:solidFill>
                        <a:schemeClr val="accent3"/>
                      </a:solidFill>
                      <a:prstDash val="solid"/>
                      <a:round/>
                      <a:headEnd len="sm" w="sm" type="none"/>
                      <a:tailEnd len="sm" w="sm" type="none"/>
                    </a:lnT>
                    <a:lnB cap="flat" cmpd="sng" w="19050">
                      <a:solidFill>
                        <a:schemeClr val="accent3"/>
                      </a:solidFill>
                      <a:prstDash val="solid"/>
                      <a:round/>
                      <a:headEnd len="sm" w="sm" type="none"/>
                      <a:tailEnd len="sm" w="sm" type="none"/>
                    </a:lnB>
                    <a:solidFill>
                      <a:srgbClr val="F3F3F3"/>
                    </a:solidFill>
                  </a:tcPr>
                </a:tc>
                <a:tc>
                  <a:txBody>
                    <a:bodyPr/>
                    <a:lstStyle/>
                    <a:p>
                      <a:pPr indent="0" lvl="0" marL="0" rtl="0" algn="just">
                        <a:spcBef>
                          <a:spcPts val="0"/>
                        </a:spcBef>
                        <a:spcAft>
                          <a:spcPts val="0"/>
                        </a:spcAft>
                        <a:buClr>
                          <a:schemeClr val="dk1"/>
                        </a:buClr>
                        <a:buSzPts val="1100"/>
                        <a:buFont typeface="Arial"/>
                        <a:buNone/>
                      </a:pPr>
                      <a:r>
                        <a:rPr lang="ar" sz="1000">
                          <a:latin typeface="Mada"/>
                          <a:ea typeface="Mada"/>
                          <a:cs typeface="Mada"/>
                          <a:sym typeface="Mada"/>
                        </a:rPr>
                        <a:t>Isolation should last until one of the following criteria fulfilled: </a:t>
                      </a:r>
                      <a:endParaRPr sz="1000">
                        <a:latin typeface="Mada"/>
                        <a:ea typeface="Mada"/>
                        <a:cs typeface="Mada"/>
                        <a:sym typeface="Mada"/>
                      </a:endParaRPr>
                    </a:p>
                    <a:p>
                      <a:pPr indent="0" lvl="0" marL="0" rtl="0" algn="just">
                        <a:spcBef>
                          <a:spcPts val="0"/>
                        </a:spcBef>
                        <a:spcAft>
                          <a:spcPts val="0"/>
                        </a:spcAft>
                        <a:buClr>
                          <a:schemeClr val="dk1"/>
                        </a:buClr>
                        <a:buSzPts val="1100"/>
                        <a:buFont typeface="Arial"/>
                        <a:buNone/>
                      </a:pPr>
                      <a:r>
                        <a:rPr lang="ar" sz="1000">
                          <a:latin typeface="Mada"/>
                          <a:ea typeface="Mada"/>
                          <a:cs typeface="Mada"/>
                          <a:sym typeface="Mada"/>
                        </a:rPr>
                        <a:t>- At least 21 days after symptoms onset AND resolution of fever at least 3 days. AND clinical improvement of symptoms other than fever (Cough, SOB and GI symptoms).</a:t>
                      </a:r>
                      <a:endParaRPr sz="1000">
                        <a:latin typeface="Mada"/>
                        <a:ea typeface="Mada"/>
                        <a:cs typeface="Mada"/>
                        <a:sym typeface="Mada"/>
                      </a:endParaRPr>
                    </a:p>
                    <a:p>
                      <a:pPr indent="0" lvl="0" marL="0" rtl="0" algn="just">
                        <a:spcBef>
                          <a:spcPts val="0"/>
                        </a:spcBef>
                        <a:spcAft>
                          <a:spcPts val="0"/>
                        </a:spcAft>
                        <a:buClr>
                          <a:schemeClr val="dk1"/>
                        </a:buClr>
                        <a:buSzPts val="1100"/>
                        <a:buFont typeface="Arial"/>
                        <a:buNone/>
                      </a:pPr>
                      <a:r>
                        <a:rPr b="1" lang="ar" sz="1000">
                          <a:latin typeface="Mada"/>
                          <a:ea typeface="Mada"/>
                          <a:cs typeface="Mada"/>
                          <a:sym typeface="Mada"/>
                        </a:rPr>
                        <a:t>OR</a:t>
                      </a:r>
                      <a:endParaRPr b="1" sz="1000">
                        <a:latin typeface="Mada"/>
                        <a:ea typeface="Mada"/>
                        <a:cs typeface="Mada"/>
                        <a:sym typeface="Mada"/>
                      </a:endParaRPr>
                    </a:p>
                    <a:p>
                      <a:pPr indent="0" lvl="0" marL="0" rtl="0" algn="just">
                        <a:spcBef>
                          <a:spcPts val="0"/>
                        </a:spcBef>
                        <a:spcAft>
                          <a:spcPts val="0"/>
                        </a:spcAft>
                        <a:buClr>
                          <a:schemeClr val="dk1"/>
                        </a:buClr>
                        <a:buSzPts val="1100"/>
                        <a:buFont typeface="Arial"/>
                        <a:buNone/>
                      </a:pPr>
                      <a:r>
                        <a:rPr lang="ar" sz="1000">
                          <a:latin typeface="Mada"/>
                          <a:ea typeface="Mada"/>
                          <a:cs typeface="Mada"/>
                          <a:sym typeface="Mada"/>
                        </a:rPr>
                        <a:t>- At least 3 days have passed since recovery (resolution of the fever without using fever reducing medication and symptoms improvement (Cough, SOB and GI symptoms) AND followed by 2 negative respiratory samples in 24 hours apart.</a:t>
                      </a:r>
                      <a:endParaRPr sz="1000">
                        <a:latin typeface="Mada"/>
                        <a:ea typeface="Mada"/>
                        <a:cs typeface="Mada"/>
                        <a:sym typeface="Mada"/>
                      </a:endParaRPr>
                    </a:p>
                  </a:txBody>
                  <a:tcPr marT="91425" marB="91425" marR="91425" marL="91425" anchor="ctr">
                    <a:lnL cap="flat" cmpd="sng" w="19050">
                      <a:solidFill>
                        <a:schemeClr val="accent3"/>
                      </a:solidFill>
                      <a:prstDash val="solid"/>
                      <a:round/>
                      <a:headEnd len="sm" w="sm" type="none"/>
                      <a:tailEnd len="sm" w="sm" type="none"/>
                    </a:lnL>
                    <a:lnR cap="flat" cmpd="sng" w="19050">
                      <a:solidFill>
                        <a:schemeClr val="accent3"/>
                      </a:solidFill>
                      <a:prstDash val="solid"/>
                      <a:round/>
                      <a:headEnd len="sm" w="sm" type="none"/>
                      <a:tailEnd len="sm" w="sm" type="none"/>
                    </a:lnR>
                    <a:lnT cap="flat" cmpd="sng" w="19050">
                      <a:solidFill>
                        <a:schemeClr val="accent3"/>
                      </a:solidFill>
                      <a:prstDash val="solid"/>
                      <a:round/>
                      <a:headEnd len="sm" w="sm" type="none"/>
                      <a:tailEnd len="sm" w="sm" type="none"/>
                    </a:lnT>
                    <a:lnB cap="flat" cmpd="sng" w="19050">
                      <a:solidFill>
                        <a:schemeClr val="accent3"/>
                      </a:solidFill>
                      <a:prstDash val="solid"/>
                      <a:round/>
                      <a:headEnd len="sm" w="sm" type="none"/>
                      <a:tailEnd len="sm" w="sm" type="none"/>
                    </a:lnB>
                  </a:tcPr>
                </a:tc>
              </a:tr>
              <a:tr h="376300">
                <a:tc>
                  <a:txBody>
                    <a:bodyPr/>
                    <a:lstStyle/>
                    <a:p>
                      <a:pPr indent="0" lvl="0" marL="0" rtl="0" algn="ctr">
                        <a:spcBef>
                          <a:spcPts val="0"/>
                        </a:spcBef>
                        <a:spcAft>
                          <a:spcPts val="0"/>
                        </a:spcAft>
                        <a:buNone/>
                      </a:pPr>
                      <a:r>
                        <a:rPr b="1" lang="ar" sz="1200">
                          <a:latin typeface="Mada"/>
                          <a:ea typeface="Mada"/>
                          <a:cs typeface="Mada"/>
                          <a:sym typeface="Mada"/>
                        </a:rPr>
                        <a:t>Mild confirmed cases</a:t>
                      </a:r>
                      <a:endParaRPr b="1" sz="1200">
                        <a:latin typeface="Mada"/>
                        <a:ea typeface="Mada"/>
                        <a:cs typeface="Mada"/>
                        <a:sym typeface="Mada"/>
                      </a:endParaRPr>
                    </a:p>
                  </a:txBody>
                  <a:tcPr marT="91425" marB="91425" marR="91425" marL="91425" anchor="ctr">
                    <a:lnL cap="flat" cmpd="sng" w="19050">
                      <a:solidFill>
                        <a:schemeClr val="accent3"/>
                      </a:solidFill>
                      <a:prstDash val="solid"/>
                      <a:round/>
                      <a:headEnd len="sm" w="sm" type="none"/>
                      <a:tailEnd len="sm" w="sm" type="none"/>
                    </a:lnL>
                    <a:lnR cap="flat" cmpd="sng" w="19050">
                      <a:solidFill>
                        <a:schemeClr val="accent3"/>
                      </a:solidFill>
                      <a:prstDash val="solid"/>
                      <a:round/>
                      <a:headEnd len="sm" w="sm" type="none"/>
                      <a:tailEnd len="sm" w="sm" type="none"/>
                    </a:lnR>
                    <a:lnT cap="flat" cmpd="sng" w="19050">
                      <a:solidFill>
                        <a:schemeClr val="accent3"/>
                      </a:solidFill>
                      <a:prstDash val="solid"/>
                      <a:round/>
                      <a:headEnd len="sm" w="sm" type="none"/>
                      <a:tailEnd len="sm" w="sm" type="none"/>
                    </a:lnT>
                    <a:lnB cap="flat" cmpd="sng" w="19050">
                      <a:solidFill>
                        <a:schemeClr val="accent3"/>
                      </a:solidFill>
                      <a:prstDash val="solid"/>
                      <a:round/>
                      <a:headEnd len="sm" w="sm" type="none"/>
                      <a:tailEnd len="sm" w="sm" type="none"/>
                    </a:lnB>
                    <a:solidFill>
                      <a:schemeClr val="accent4"/>
                    </a:solidFill>
                  </a:tcPr>
                </a:tc>
                <a:tc>
                  <a:txBody>
                    <a:bodyPr/>
                    <a:lstStyle/>
                    <a:p>
                      <a:pPr indent="0" lvl="0" marL="0" rtl="0" algn="ctr">
                        <a:spcBef>
                          <a:spcPts val="0"/>
                        </a:spcBef>
                        <a:spcAft>
                          <a:spcPts val="0"/>
                        </a:spcAft>
                        <a:buNone/>
                      </a:pPr>
                      <a:r>
                        <a:rPr lang="ar" sz="1100">
                          <a:latin typeface="Mada"/>
                          <a:ea typeface="Mada"/>
                          <a:cs typeface="Mada"/>
                          <a:sym typeface="Mada"/>
                        </a:rPr>
                        <a:t>Confirmed COVID-19 patients never hospitalized due to mild symptoms or asymptomatic presentation.</a:t>
                      </a:r>
                      <a:endParaRPr sz="1100">
                        <a:latin typeface="Mada"/>
                        <a:ea typeface="Mada"/>
                        <a:cs typeface="Mada"/>
                        <a:sym typeface="Mada"/>
                      </a:endParaRPr>
                    </a:p>
                  </a:txBody>
                  <a:tcPr marT="91425" marB="91425" marR="91425" marL="91425" anchor="ctr">
                    <a:lnL cap="flat" cmpd="sng" w="19050">
                      <a:solidFill>
                        <a:schemeClr val="accent3"/>
                      </a:solidFill>
                      <a:prstDash val="solid"/>
                      <a:round/>
                      <a:headEnd len="sm" w="sm" type="none"/>
                      <a:tailEnd len="sm" w="sm" type="none"/>
                    </a:lnL>
                    <a:lnR cap="flat" cmpd="sng" w="19050">
                      <a:solidFill>
                        <a:schemeClr val="accent3"/>
                      </a:solidFill>
                      <a:prstDash val="solid"/>
                      <a:round/>
                      <a:headEnd len="sm" w="sm" type="none"/>
                      <a:tailEnd len="sm" w="sm" type="none"/>
                    </a:lnR>
                    <a:lnT cap="flat" cmpd="sng" w="19050">
                      <a:solidFill>
                        <a:schemeClr val="accent3"/>
                      </a:solidFill>
                      <a:prstDash val="solid"/>
                      <a:round/>
                      <a:headEnd len="sm" w="sm" type="none"/>
                      <a:tailEnd len="sm" w="sm" type="none"/>
                    </a:lnT>
                    <a:lnB cap="flat" cmpd="sng" w="19050">
                      <a:solidFill>
                        <a:schemeClr val="accent3"/>
                      </a:solidFill>
                      <a:prstDash val="solid"/>
                      <a:round/>
                      <a:headEnd len="sm" w="sm" type="none"/>
                      <a:tailEnd len="sm" w="sm" type="none"/>
                    </a:lnB>
                    <a:solidFill>
                      <a:srgbClr val="F3F3F3"/>
                    </a:solidFill>
                  </a:tcPr>
                </a:tc>
                <a:tc>
                  <a:txBody>
                    <a:bodyPr/>
                    <a:lstStyle/>
                    <a:p>
                      <a:pPr indent="0" lvl="0" marL="0" rtl="0" algn="just">
                        <a:spcBef>
                          <a:spcPts val="0"/>
                        </a:spcBef>
                        <a:spcAft>
                          <a:spcPts val="0"/>
                        </a:spcAft>
                        <a:buNone/>
                      </a:pPr>
                      <a:r>
                        <a:rPr lang="ar" sz="1000">
                          <a:latin typeface="Mada"/>
                          <a:ea typeface="Mada"/>
                          <a:cs typeface="Mada"/>
                          <a:sym typeface="Mada"/>
                        </a:rPr>
                        <a:t>These patients can end self-isolation 10 days after the onset of symptoms AND resolution of fever for at least 3 days AND clinical improvement of other symptoms.</a:t>
                      </a:r>
                      <a:endParaRPr sz="1000">
                        <a:latin typeface="Mada"/>
                        <a:ea typeface="Mada"/>
                        <a:cs typeface="Mada"/>
                        <a:sym typeface="Mada"/>
                      </a:endParaRPr>
                    </a:p>
                    <a:p>
                      <a:pPr indent="0" lvl="0" marL="0" rtl="0" algn="just">
                        <a:spcBef>
                          <a:spcPts val="0"/>
                        </a:spcBef>
                        <a:spcAft>
                          <a:spcPts val="0"/>
                        </a:spcAft>
                        <a:buNone/>
                      </a:pPr>
                      <a:r>
                        <a:rPr lang="ar" sz="1000">
                          <a:latin typeface="Mada"/>
                          <a:ea typeface="Mada"/>
                          <a:cs typeface="Mada"/>
                          <a:sym typeface="Mada"/>
                        </a:rPr>
                        <a:t>For asymptomatic lab-confirmed cases 10 days have passed since the date of collection of the respiratory sample with the first positive PCR result.</a:t>
                      </a:r>
                      <a:endParaRPr sz="1000">
                        <a:latin typeface="Mada"/>
                        <a:ea typeface="Mada"/>
                        <a:cs typeface="Mada"/>
                        <a:sym typeface="Mada"/>
                      </a:endParaRPr>
                    </a:p>
                  </a:txBody>
                  <a:tcPr marT="91425" marB="91425" marR="91425" marL="91425" anchor="ctr">
                    <a:lnL cap="flat" cmpd="sng" w="19050">
                      <a:solidFill>
                        <a:schemeClr val="accent3"/>
                      </a:solidFill>
                      <a:prstDash val="solid"/>
                      <a:round/>
                      <a:headEnd len="sm" w="sm" type="none"/>
                      <a:tailEnd len="sm" w="sm" type="none"/>
                    </a:lnL>
                    <a:lnR cap="flat" cmpd="sng" w="19050">
                      <a:solidFill>
                        <a:schemeClr val="accent3"/>
                      </a:solidFill>
                      <a:prstDash val="solid"/>
                      <a:round/>
                      <a:headEnd len="sm" w="sm" type="none"/>
                      <a:tailEnd len="sm" w="sm" type="none"/>
                    </a:lnR>
                    <a:lnT cap="flat" cmpd="sng" w="19050">
                      <a:solidFill>
                        <a:schemeClr val="accent3"/>
                      </a:solidFill>
                      <a:prstDash val="solid"/>
                      <a:round/>
                      <a:headEnd len="sm" w="sm" type="none"/>
                      <a:tailEnd len="sm" w="sm" type="none"/>
                    </a:lnT>
                    <a:lnB cap="flat" cmpd="sng" w="19050">
                      <a:solidFill>
                        <a:schemeClr val="accent3"/>
                      </a:solidFill>
                      <a:prstDash val="solid"/>
                      <a:round/>
                      <a:headEnd len="sm" w="sm" type="none"/>
                      <a:tailEnd len="sm" w="sm" type="none"/>
                    </a:lnB>
                  </a:tcPr>
                </a:tc>
              </a:tr>
            </a:tbl>
          </a:graphicData>
        </a:graphic>
      </p:graphicFrame>
      <p:sp>
        <p:nvSpPr>
          <p:cNvPr id="1038" name="Google Shape;1038;p36"/>
          <p:cNvSpPr txBox="1"/>
          <p:nvPr/>
        </p:nvSpPr>
        <p:spPr>
          <a:xfrm>
            <a:off x="213750" y="952075"/>
            <a:ext cx="6456000" cy="523200"/>
          </a:xfrm>
          <a:prstGeom prst="rect">
            <a:avLst/>
          </a:prstGeom>
          <a:noFill/>
          <a:ln>
            <a:noFill/>
          </a:ln>
        </p:spPr>
        <p:txBody>
          <a:bodyPr anchorCtr="0" anchor="t" bIns="91425" lIns="91425" spcFirstLastPara="1" rIns="91425" wrap="square" tIns="91425">
            <a:spAutoFit/>
          </a:bodyPr>
          <a:lstStyle/>
          <a:p>
            <a:pPr indent="-368300" lvl="0" marL="457200" rtl="0" algn="l">
              <a:spcBef>
                <a:spcPts val="0"/>
              </a:spcBef>
              <a:spcAft>
                <a:spcPts val="0"/>
              </a:spcAft>
              <a:buClr>
                <a:schemeClr val="dk1"/>
              </a:buClr>
              <a:buSzPts val="2200"/>
              <a:buFont typeface="Mada"/>
              <a:buChar char="◄"/>
            </a:pPr>
            <a:r>
              <a:rPr b="1" lang="ar" sz="2200">
                <a:solidFill>
                  <a:schemeClr val="dk1"/>
                </a:solidFill>
                <a:highlight>
                  <a:schemeClr val="accent4"/>
                </a:highlight>
                <a:latin typeface="Mada"/>
                <a:ea typeface="Mada"/>
                <a:cs typeface="Mada"/>
                <a:sym typeface="Mada"/>
              </a:rPr>
              <a:t>Definition of COVID-19 Suspected Cases</a:t>
            </a:r>
            <a:endParaRPr b="1" sz="2200">
              <a:solidFill>
                <a:schemeClr val="dk1"/>
              </a:solidFill>
              <a:highlight>
                <a:schemeClr val="accent4"/>
              </a:highlight>
              <a:latin typeface="Mada"/>
              <a:ea typeface="Mada"/>
              <a:cs typeface="Mada"/>
              <a:sym typeface="Mada"/>
            </a:endParaRPr>
          </a:p>
        </p:txBody>
      </p:sp>
      <p:sp>
        <p:nvSpPr>
          <p:cNvPr id="1039" name="Google Shape;1039;p36"/>
          <p:cNvSpPr txBox="1"/>
          <p:nvPr/>
        </p:nvSpPr>
        <p:spPr>
          <a:xfrm>
            <a:off x="213750" y="5538670"/>
            <a:ext cx="6456000" cy="523200"/>
          </a:xfrm>
          <a:prstGeom prst="rect">
            <a:avLst/>
          </a:prstGeom>
          <a:noFill/>
          <a:ln>
            <a:noFill/>
          </a:ln>
        </p:spPr>
        <p:txBody>
          <a:bodyPr anchorCtr="0" anchor="t" bIns="91425" lIns="91425" spcFirstLastPara="1" rIns="91425" wrap="square" tIns="91425">
            <a:spAutoFit/>
          </a:bodyPr>
          <a:lstStyle/>
          <a:p>
            <a:pPr indent="-368300" lvl="0" marL="457200" rtl="0" algn="l">
              <a:spcBef>
                <a:spcPts val="0"/>
              </a:spcBef>
              <a:spcAft>
                <a:spcPts val="0"/>
              </a:spcAft>
              <a:buClr>
                <a:schemeClr val="dk1"/>
              </a:buClr>
              <a:buSzPts val="2200"/>
              <a:buFont typeface="Mada"/>
              <a:buChar char="◄"/>
            </a:pPr>
            <a:r>
              <a:rPr b="1" lang="ar" sz="2200">
                <a:solidFill>
                  <a:schemeClr val="dk1"/>
                </a:solidFill>
                <a:highlight>
                  <a:schemeClr val="accent4"/>
                </a:highlight>
                <a:latin typeface="Mada"/>
                <a:ea typeface="Mada"/>
                <a:cs typeface="Mada"/>
                <a:sym typeface="Mada"/>
              </a:rPr>
              <a:t>Definition of COVID-19 Confirmed Cases</a:t>
            </a:r>
            <a:endParaRPr b="1" sz="2200">
              <a:solidFill>
                <a:schemeClr val="dk1"/>
              </a:solidFill>
              <a:highlight>
                <a:schemeClr val="accent4"/>
              </a:highlight>
              <a:latin typeface="Mada"/>
              <a:ea typeface="Mada"/>
              <a:cs typeface="Mada"/>
              <a:sym typeface="Mada"/>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3" name="Shape 1043"/>
        <p:cNvGrpSpPr/>
        <p:nvPr/>
      </p:nvGrpSpPr>
      <p:grpSpPr>
        <a:xfrm>
          <a:off x="0" y="0"/>
          <a:ext cx="0" cy="0"/>
          <a:chOff x="0" y="0"/>
          <a:chExt cx="0" cy="0"/>
        </a:xfrm>
      </p:grpSpPr>
      <p:sp>
        <p:nvSpPr>
          <p:cNvPr id="1044" name="Google Shape;1044;p37"/>
          <p:cNvSpPr txBox="1"/>
          <p:nvPr>
            <p:ph idx="2" type="sldNum"/>
          </p:nvPr>
        </p:nvSpPr>
        <p:spPr>
          <a:xfrm>
            <a:off x="7106400" y="2"/>
            <a:ext cx="453600" cy="562200"/>
          </a:xfrm>
          <a:prstGeom prst="rect">
            <a:avLst/>
          </a:prstGeom>
        </p:spPr>
        <p:txBody>
          <a:bodyPr anchorCtr="0" anchor="ctr" bIns="111700" lIns="111700" spcFirstLastPara="1" rIns="111700" wrap="square" tIns="111700">
            <a:noAutofit/>
          </a:bodyPr>
          <a:lstStyle/>
          <a:p>
            <a:pPr indent="0" lvl="0" marL="0" rtl="0" algn="r">
              <a:spcBef>
                <a:spcPts val="0"/>
              </a:spcBef>
              <a:spcAft>
                <a:spcPts val="0"/>
              </a:spcAft>
              <a:buNone/>
            </a:pPr>
            <a:fld id="{00000000-1234-1234-1234-123412341234}" type="slidenum">
              <a:rPr lang="ar"/>
              <a:t>‹#›</a:t>
            </a:fld>
            <a:endParaRPr/>
          </a:p>
        </p:txBody>
      </p:sp>
      <p:cxnSp>
        <p:nvCxnSpPr>
          <p:cNvPr id="1045" name="Google Shape;1045;p37"/>
          <p:cNvCxnSpPr/>
          <p:nvPr/>
        </p:nvCxnSpPr>
        <p:spPr>
          <a:xfrm flipH="1" rot="10800000">
            <a:off x="1355300" y="588250"/>
            <a:ext cx="4827000" cy="12000"/>
          </a:xfrm>
          <a:prstGeom prst="straightConnector1">
            <a:avLst/>
          </a:prstGeom>
          <a:noFill/>
          <a:ln cap="flat" cmpd="sng" w="38100">
            <a:solidFill>
              <a:schemeClr val="accent1"/>
            </a:solidFill>
            <a:prstDash val="solid"/>
            <a:round/>
            <a:headEnd len="med" w="med" type="diamond"/>
            <a:tailEnd len="med" w="med" type="diamond"/>
          </a:ln>
        </p:spPr>
      </p:cxnSp>
      <p:cxnSp>
        <p:nvCxnSpPr>
          <p:cNvPr id="1046" name="Google Shape;1046;p37"/>
          <p:cNvCxnSpPr/>
          <p:nvPr/>
        </p:nvCxnSpPr>
        <p:spPr>
          <a:xfrm rot="10800000">
            <a:off x="8900" y="9773450"/>
            <a:ext cx="7612800" cy="0"/>
          </a:xfrm>
          <a:prstGeom prst="straightConnector1">
            <a:avLst/>
          </a:prstGeom>
          <a:noFill/>
          <a:ln cap="flat" cmpd="sng" w="28575">
            <a:solidFill>
              <a:schemeClr val="accent3"/>
            </a:solidFill>
            <a:prstDash val="dot"/>
            <a:round/>
            <a:headEnd len="med" w="med" type="none"/>
            <a:tailEnd len="med" w="med" type="none"/>
          </a:ln>
        </p:spPr>
      </p:cxnSp>
      <p:sp>
        <p:nvSpPr>
          <p:cNvPr id="1047" name="Google Shape;1047;p37"/>
          <p:cNvSpPr txBox="1"/>
          <p:nvPr/>
        </p:nvSpPr>
        <p:spPr>
          <a:xfrm>
            <a:off x="1355300" y="0"/>
            <a:ext cx="5085300" cy="412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sz="2600">
                <a:latin typeface="Mada"/>
                <a:ea typeface="Mada"/>
                <a:cs typeface="Mada"/>
                <a:sym typeface="Mada"/>
              </a:rPr>
              <a:t>COVID-19</a:t>
            </a:r>
            <a:endParaRPr b="1" sz="2600">
              <a:latin typeface="Mada"/>
              <a:ea typeface="Mada"/>
              <a:cs typeface="Mada"/>
              <a:sym typeface="Mada"/>
            </a:endParaRPr>
          </a:p>
        </p:txBody>
      </p:sp>
      <p:sp>
        <p:nvSpPr>
          <p:cNvPr id="1048" name="Google Shape;1048;p37"/>
          <p:cNvSpPr txBox="1"/>
          <p:nvPr/>
        </p:nvSpPr>
        <p:spPr>
          <a:xfrm>
            <a:off x="213750" y="952075"/>
            <a:ext cx="7149300" cy="492600"/>
          </a:xfrm>
          <a:prstGeom prst="rect">
            <a:avLst/>
          </a:prstGeom>
          <a:noFill/>
          <a:ln>
            <a:noFill/>
          </a:ln>
        </p:spPr>
        <p:txBody>
          <a:bodyPr anchorCtr="0" anchor="t" bIns="91425" lIns="91425" spcFirstLastPara="1" rIns="91425" wrap="square" tIns="91425">
            <a:spAutoFit/>
          </a:bodyPr>
          <a:lstStyle/>
          <a:p>
            <a:pPr indent="-355600" lvl="0" marL="457200" rtl="0" algn="l">
              <a:spcBef>
                <a:spcPts val="0"/>
              </a:spcBef>
              <a:spcAft>
                <a:spcPts val="0"/>
              </a:spcAft>
              <a:buClr>
                <a:schemeClr val="dk1"/>
              </a:buClr>
              <a:buSzPts val="2000"/>
              <a:buFont typeface="Mada"/>
              <a:buChar char="◄"/>
            </a:pPr>
            <a:r>
              <a:rPr b="1" lang="ar" sz="2000">
                <a:solidFill>
                  <a:schemeClr val="dk1"/>
                </a:solidFill>
                <a:highlight>
                  <a:schemeClr val="accent4"/>
                </a:highlight>
                <a:latin typeface="Mada"/>
                <a:ea typeface="Mada"/>
                <a:cs typeface="Mada"/>
                <a:sym typeface="Mada"/>
              </a:rPr>
              <a:t>Discontinuation of Isolation algorithm &amp; Triage checklist </a:t>
            </a:r>
            <a:endParaRPr b="1" sz="2000">
              <a:solidFill>
                <a:schemeClr val="dk1"/>
              </a:solidFill>
              <a:highlight>
                <a:schemeClr val="accent4"/>
              </a:highlight>
              <a:latin typeface="Mada"/>
              <a:ea typeface="Mada"/>
              <a:cs typeface="Mada"/>
              <a:sym typeface="Mada"/>
            </a:endParaRPr>
          </a:p>
        </p:txBody>
      </p:sp>
      <p:sp>
        <p:nvSpPr>
          <p:cNvPr id="1049" name="Google Shape;1049;p37"/>
          <p:cNvSpPr/>
          <p:nvPr/>
        </p:nvSpPr>
        <p:spPr>
          <a:xfrm>
            <a:off x="3977713" y="1673275"/>
            <a:ext cx="3153600" cy="4778100"/>
          </a:xfrm>
          <a:prstGeom prst="round2SameRect">
            <a:avLst>
              <a:gd fmla="val 16667" name="adj1"/>
              <a:gd fmla="val 0" name="adj2"/>
            </a:avLst>
          </a:prstGeom>
          <a:no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0" name="Google Shape;1050;p37"/>
          <p:cNvSpPr/>
          <p:nvPr/>
        </p:nvSpPr>
        <p:spPr>
          <a:xfrm>
            <a:off x="428688" y="1673275"/>
            <a:ext cx="3153600" cy="4778100"/>
          </a:xfrm>
          <a:prstGeom prst="round2SameRect">
            <a:avLst>
              <a:gd fmla="val 16667" name="adj1"/>
              <a:gd fmla="val 0" name="adj2"/>
            </a:avLst>
          </a:prstGeom>
          <a:no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051" name="Google Shape;1051;p37"/>
          <p:cNvGrpSpPr/>
          <p:nvPr/>
        </p:nvGrpSpPr>
        <p:grpSpPr>
          <a:xfrm>
            <a:off x="547695" y="1997369"/>
            <a:ext cx="2915590" cy="3775325"/>
            <a:chOff x="2100738" y="5346000"/>
            <a:chExt cx="3363625" cy="4355475"/>
          </a:xfrm>
        </p:grpSpPr>
        <p:pic>
          <p:nvPicPr>
            <p:cNvPr id="1052" name="Google Shape;1052;p37"/>
            <p:cNvPicPr preferRelativeResize="0"/>
            <p:nvPr/>
          </p:nvPicPr>
          <p:blipFill>
            <a:blip r:embed="rId3">
              <a:alphaModFix/>
            </a:blip>
            <a:stretch>
              <a:fillRect/>
            </a:stretch>
          </p:blipFill>
          <p:spPr>
            <a:xfrm>
              <a:off x="2100737" y="5346000"/>
              <a:ext cx="3363625" cy="3881099"/>
            </a:xfrm>
            <a:prstGeom prst="rect">
              <a:avLst/>
            </a:prstGeom>
            <a:noFill/>
            <a:ln>
              <a:noFill/>
            </a:ln>
          </p:spPr>
        </p:pic>
        <p:sp>
          <p:nvSpPr>
            <p:cNvPr id="1053" name="Google Shape;1053;p37"/>
            <p:cNvSpPr txBox="1"/>
            <p:nvPr/>
          </p:nvSpPr>
          <p:spPr>
            <a:xfrm>
              <a:off x="3282525" y="9137775"/>
              <a:ext cx="1026300" cy="5637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lang="ar" sz="500">
                  <a:solidFill>
                    <a:schemeClr val="dk1"/>
                  </a:solidFill>
                </a:rPr>
                <a:t>(</a:t>
              </a:r>
              <a:r>
                <a:rPr b="1" lang="ar" sz="500">
                  <a:solidFill>
                    <a:schemeClr val="dk1"/>
                  </a:solidFill>
                </a:rPr>
                <a:t>Excluding</a:t>
              </a:r>
              <a:r>
                <a:rPr lang="ar" sz="500">
                  <a:solidFill>
                    <a:schemeClr val="dk1"/>
                  </a:solidFill>
                </a:rPr>
                <a:t> </a:t>
              </a:r>
              <a:r>
                <a:rPr b="1" lang="ar" sz="500">
                  <a:solidFill>
                    <a:schemeClr val="dk1"/>
                  </a:solidFill>
                </a:rPr>
                <a:t>HCWs</a:t>
              </a:r>
              <a:r>
                <a:rPr lang="ar" sz="500">
                  <a:solidFill>
                    <a:schemeClr val="dk1"/>
                  </a:solidFill>
                </a:rPr>
                <a:t>)</a:t>
              </a:r>
              <a:endParaRPr sz="500">
                <a:solidFill>
                  <a:schemeClr val="dk1"/>
                </a:solidFill>
              </a:endParaRPr>
            </a:p>
            <a:p>
              <a:pPr indent="0" lvl="0" marL="0" rtl="0" algn="ctr">
                <a:spcBef>
                  <a:spcPts val="0"/>
                </a:spcBef>
                <a:spcAft>
                  <a:spcPts val="0"/>
                </a:spcAft>
                <a:buNone/>
              </a:pPr>
              <a:r>
                <a:t/>
              </a:r>
              <a:endParaRPr/>
            </a:p>
          </p:txBody>
        </p:sp>
      </p:grpSp>
      <p:sp>
        <p:nvSpPr>
          <p:cNvPr id="1054" name="Google Shape;1054;p37"/>
          <p:cNvSpPr/>
          <p:nvPr/>
        </p:nvSpPr>
        <p:spPr>
          <a:xfrm>
            <a:off x="428688" y="5350200"/>
            <a:ext cx="3153600" cy="1155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sz="1200">
                <a:solidFill>
                  <a:srgbClr val="6AA84F"/>
                </a:solidFill>
                <a:latin typeface="Mada"/>
                <a:ea typeface="Mada"/>
                <a:cs typeface="Mada"/>
                <a:sym typeface="Mada"/>
              </a:rPr>
              <a:t>This is the latest isolation algorithm, recovery and cessation of isolation is after 10 of the onset of symptoms, provided the patient had at least 3 days without symptoms.</a:t>
            </a:r>
            <a:endParaRPr b="1" sz="1200">
              <a:solidFill>
                <a:srgbClr val="6AA84F"/>
              </a:solidFill>
              <a:latin typeface="Mada"/>
              <a:ea typeface="Mada"/>
              <a:cs typeface="Mada"/>
              <a:sym typeface="Mada"/>
            </a:endParaRPr>
          </a:p>
        </p:txBody>
      </p:sp>
      <p:pic>
        <p:nvPicPr>
          <p:cNvPr id="1055" name="Google Shape;1055;p37"/>
          <p:cNvPicPr preferRelativeResize="0"/>
          <p:nvPr/>
        </p:nvPicPr>
        <p:blipFill>
          <a:blip r:embed="rId4">
            <a:alphaModFix/>
          </a:blip>
          <a:stretch>
            <a:fillRect/>
          </a:stretch>
        </p:blipFill>
        <p:spPr>
          <a:xfrm>
            <a:off x="4058238" y="2118326"/>
            <a:ext cx="2992549" cy="2851476"/>
          </a:xfrm>
          <a:prstGeom prst="rect">
            <a:avLst/>
          </a:prstGeom>
          <a:noFill/>
          <a:ln>
            <a:noFill/>
          </a:ln>
        </p:spPr>
      </p:pic>
      <p:sp>
        <p:nvSpPr>
          <p:cNvPr id="1056" name="Google Shape;1056;p37"/>
          <p:cNvSpPr/>
          <p:nvPr/>
        </p:nvSpPr>
        <p:spPr>
          <a:xfrm>
            <a:off x="3977713" y="4496750"/>
            <a:ext cx="3153600" cy="1155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ar" sz="1200">
                <a:solidFill>
                  <a:srgbClr val="999999"/>
                </a:solidFill>
                <a:latin typeface="Mada"/>
                <a:ea typeface="Mada"/>
                <a:cs typeface="Mada"/>
                <a:sym typeface="Mada"/>
              </a:rPr>
              <a:t>skipped by the doctor </a:t>
            </a:r>
            <a:endParaRPr sz="1200">
              <a:solidFill>
                <a:srgbClr val="999999"/>
              </a:solidFill>
              <a:latin typeface="Mada"/>
              <a:ea typeface="Mada"/>
              <a:cs typeface="Mada"/>
              <a:sym typeface="Mada"/>
            </a:endParaRPr>
          </a:p>
        </p:txBody>
      </p:sp>
      <p:sp>
        <p:nvSpPr>
          <p:cNvPr id="1057" name="Google Shape;1057;p37"/>
          <p:cNvSpPr/>
          <p:nvPr/>
        </p:nvSpPr>
        <p:spPr>
          <a:xfrm>
            <a:off x="204600" y="6794940"/>
            <a:ext cx="7124700" cy="2572800"/>
          </a:xfrm>
          <a:prstGeom prst="roundRect">
            <a:avLst>
              <a:gd fmla="val 16667" name="adj"/>
            </a:avLst>
          </a:prstGeom>
          <a:noFill/>
          <a:ln cap="flat" cmpd="sng" w="28575">
            <a:solidFill>
              <a:srgbClr val="EFEFEF"/>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ar" sz="2000">
                <a:solidFill>
                  <a:srgbClr val="F3F3F3"/>
                </a:solidFill>
                <a:latin typeface="Pacifico"/>
                <a:ea typeface="Pacifico"/>
                <a:cs typeface="Pacifico"/>
                <a:sym typeface="Pacifico"/>
              </a:rPr>
              <a:t>An area for your notes </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1" name="Shape 1061"/>
        <p:cNvGrpSpPr/>
        <p:nvPr/>
      </p:nvGrpSpPr>
      <p:grpSpPr>
        <a:xfrm>
          <a:off x="0" y="0"/>
          <a:ext cx="0" cy="0"/>
          <a:chOff x="0" y="0"/>
          <a:chExt cx="0" cy="0"/>
        </a:xfrm>
      </p:grpSpPr>
      <p:graphicFrame>
        <p:nvGraphicFramePr>
          <p:cNvPr id="1062" name="Google Shape;1062;p38"/>
          <p:cNvGraphicFramePr/>
          <p:nvPr/>
        </p:nvGraphicFramePr>
        <p:xfrm>
          <a:off x="189838" y="1104767"/>
          <a:ext cx="3000000" cy="3000000"/>
        </p:xfrm>
        <a:graphic>
          <a:graphicData uri="http://schemas.openxmlformats.org/drawingml/2006/table">
            <a:tbl>
              <a:tblPr>
                <a:noFill/>
                <a:tableStyleId>{60ABF50E-62AB-450F-9392-1785013A57F9}</a:tableStyleId>
              </a:tblPr>
              <a:tblGrid>
                <a:gridCol w="982825"/>
                <a:gridCol w="1034050"/>
                <a:gridCol w="5163450"/>
              </a:tblGrid>
              <a:tr h="353250">
                <a:tc rowSpan="3">
                  <a:txBody>
                    <a:bodyPr/>
                    <a:lstStyle/>
                    <a:p>
                      <a:pPr indent="0" lvl="0" marL="0" rtl="0" algn="l">
                        <a:spcBef>
                          <a:spcPts val="0"/>
                        </a:spcBef>
                        <a:spcAft>
                          <a:spcPts val="0"/>
                        </a:spcAft>
                        <a:buNone/>
                      </a:pPr>
                      <a:r>
                        <a:rPr b="1" lang="ar" sz="1200">
                          <a:solidFill>
                            <a:srgbClr val="FFFFFF"/>
                          </a:solidFill>
                          <a:latin typeface="Mada"/>
                          <a:ea typeface="Mada"/>
                          <a:cs typeface="Mada"/>
                          <a:sym typeface="Mada"/>
                        </a:rPr>
                        <a:t>Enteric (Typhoid) fever</a:t>
                      </a:r>
                      <a:endParaRPr b="1" sz="1200">
                        <a:solidFill>
                          <a:srgbClr val="FFFFFF"/>
                        </a:solidFill>
                        <a:latin typeface="Mada"/>
                        <a:ea typeface="Mada"/>
                        <a:cs typeface="Mada"/>
                        <a:sym typeface="Mada"/>
                      </a:endParaRPr>
                    </a:p>
                  </a:txBody>
                  <a:tcPr marT="91425" marB="91425" marR="91425" marL="91425" anchor="ctr">
                    <a:solidFill>
                      <a:schemeClr val="accent2"/>
                    </a:solidFill>
                  </a:tcPr>
                </a:tc>
                <a:tc>
                  <a:txBody>
                    <a:bodyPr/>
                    <a:lstStyle/>
                    <a:p>
                      <a:pPr indent="0" lvl="0" marL="0" rtl="0" algn="l">
                        <a:spcBef>
                          <a:spcPts val="0"/>
                        </a:spcBef>
                        <a:spcAft>
                          <a:spcPts val="0"/>
                        </a:spcAft>
                        <a:buNone/>
                      </a:pPr>
                      <a:r>
                        <a:rPr lang="ar" sz="1000">
                          <a:latin typeface="Mada"/>
                          <a:ea typeface="Mada"/>
                          <a:cs typeface="Mada"/>
                          <a:sym typeface="Mada"/>
                        </a:rPr>
                        <a:t>Clinical features</a:t>
                      </a:r>
                      <a:endParaRPr sz="1000">
                        <a:latin typeface="Mada"/>
                        <a:ea typeface="Mada"/>
                        <a:cs typeface="Mada"/>
                        <a:sym typeface="Mada"/>
                      </a:endParaRPr>
                    </a:p>
                  </a:txBody>
                  <a:tcPr marT="91425" marB="91425" marR="91425" marL="91425">
                    <a:solidFill>
                      <a:schemeClr val="accent4"/>
                    </a:solidFill>
                  </a:tcPr>
                </a:tc>
                <a:tc>
                  <a:txBody>
                    <a:bodyPr/>
                    <a:lstStyle/>
                    <a:p>
                      <a:pPr indent="0" lvl="0" marL="0" rtl="0" algn="l">
                        <a:spcBef>
                          <a:spcPts val="0"/>
                        </a:spcBef>
                        <a:spcAft>
                          <a:spcPts val="0"/>
                        </a:spcAft>
                        <a:buNone/>
                      </a:pPr>
                      <a:r>
                        <a:rPr lang="ar" sz="800">
                          <a:latin typeface="Mada"/>
                          <a:ea typeface="Mada"/>
                          <a:cs typeface="Mada"/>
                          <a:sym typeface="Mada"/>
                        </a:rPr>
                        <a:t>fever,Malaise, headache, abdominal pain, constipation or diarrhoea (Bloody),</a:t>
                      </a:r>
                      <a:endParaRPr sz="800">
                        <a:latin typeface="Mada"/>
                        <a:ea typeface="Mada"/>
                        <a:cs typeface="Mada"/>
                        <a:sym typeface="Mada"/>
                      </a:endParaRPr>
                    </a:p>
                    <a:p>
                      <a:pPr indent="0" lvl="0" marL="0" rtl="0" algn="l">
                        <a:spcBef>
                          <a:spcPts val="0"/>
                        </a:spcBef>
                        <a:spcAft>
                          <a:spcPts val="0"/>
                        </a:spcAft>
                        <a:buNone/>
                      </a:pPr>
                      <a:r>
                        <a:rPr lang="ar" sz="800">
                          <a:latin typeface="Mada"/>
                          <a:ea typeface="Mada"/>
                          <a:cs typeface="Mada"/>
                          <a:sym typeface="Mada"/>
                        </a:rPr>
                        <a:t>rose-colored spots on the chest (skin rash), enlarged spleen and liver.</a:t>
                      </a:r>
                      <a:endParaRPr sz="800">
                        <a:latin typeface="Mada"/>
                        <a:ea typeface="Mada"/>
                        <a:cs typeface="Mada"/>
                        <a:sym typeface="Mada"/>
                      </a:endParaRPr>
                    </a:p>
                  </a:txBody>
                  <a:tcPr marT="91425" marB="91425" marR="91425" marL="91425"/>
                </a:tc>
              </a:tr>
              <a:tr h="275100">
                <a:tc vMerge="1"/>
                <a:tc>
                  <a:txBody>
                    <a:bodyPr/>
                    <a:lstStyle/>
                    <a:p>
                      <a:pPr indent="0" lvl="0" marL="0" rtl="0" algn="l">
                        <a:spcBef>
                          <a:spcPts val="0"/>
                        </a:spcBef>
                        <a:spcAft>
                          <a:spcPts val="0"/>
                        </a:spcAft>
                        <a:buNone/>
                      </a:pPr>
                      <a:r>
                        <a:rPr lang="ar" sz="1000">
                          <a:latin typeface="Mada"/>
                          <a:ea typeface="Mada"/>
                          <a:cs typeface="Mada"/>
                          <a:sym typeface="Mada"/>
                        </a:rPr>
                        <a:t>Diagnosis</a:t>
                      </a:r>
                      <a:endParaRPr sz="1000">
                        <a:latin typeface="Mada"/>
                        <a:ea typeface="Mada"/>
                        <a:cs typeface="Mada"/>
                        <a:sym typeface="Mada"/>
                      </a:endParaRPr>
                    </a:p>
                  </a:txBody>
                  <a:tcPr marT="91425" marB="91425" marR="91425" marL="91425">
                    <a:solidFill>
                      <a:schemeClr val="accent4"/>
                    </a:solidFill>
                  </a:tcPr>
                </a:tc>
                <a:tc>
                  <a:txBody>
                    <a:bodyPr/>
                    <a:lstStyle/>
                    <a:p>
                      <a:pPr indent="0" lvl="0" marL="0" rtl="0" algn="l">
                        <a:spcBef>
                          <a:spcPts val="0"/>
                        </a:spcBef>
                        <a:spcAft>
                          <a:spcPts val="0"/>
                        </a:spcAft>
                        <a:buNone/>
                      </a:pPr>
                      <a:r>
                        <a:rPr lang="ar" sz="800">
                          <a:latin typeface="Mada"/>
                          <a:ea typeface="Mada"/>
                          <a:cs typeface="Mada"/>
                          <a:sym typeface="Mada"/>
                        </a:rPr>
                        <a:t>The best initial test is for blood and/or fecal leukocytes</a:t>
                      </a:r>
                      <a:endParaRPr sz="800">
                        <a:latin typeface="Mada"/>
                        <a:ea typeface="Mada"/>
                        <a:cs typeface="Mada"/>
                        <a:sym typeface="Mada"/>
                      </a:endParaRPr>
                    </a:p>
                  </a:txBody>
                  <a:tcPr marT="91425" marB="91425" marR="91425" marL="91425"/>
                </a:tc>
              </a:tr>
              <a:tr h="275100">
                <a:tc vMerge="1"/>
                <a:tc>
                  <a:txBody>
                    <a:bodyPr/>
                    <a:lstStyle/>
                    <a:p>
                      <a:pPr indent="0" lvl="0" marL="0" rtl="0" algn="l">
                        <a:spcBef>
                          <a:spcPts val="0"/>
                        </a:spcBef>
                        <a:spcAft>
                          <a:spcPts val="0"/>
                        </a:spcAft>
                        <a:buNone/>
                      </a:pPr>
                      <a:r>
                        <a:rPr lang="ar" sz="1000">
                          <a:latin typeface="Mada"/>
                          <a:ea typeface="Mada"/>
                          <a:cs typeface="Mada"/>
                          <a:sym typeface="Mada"/>
                        </a:rPr>
                        <a:t>Treatment</a:t>
                      </a:r>
                      <a:endParaRPr sz="1000">
                        <a:latin typeface="Mada"/>
                        <a:ea typeface="Mada"/>
                        <a:cs typeface="Mada"/>
                        <a:sym typeface="Mada"/>
                      </a:endParaRPr>
                    </a:p>
                  </a:txBody>
                  <a:tcPr marT="91425" marB="91425" marR="91425" marL="91425">
                    <a:lnB cap="flat" cmpd="sng" w="9525">
                      <a:solidFill>
                        <a:schemeClr val="accent1"/>
                      </a:solidFill>
                      <a:prstDash val="solid"/>
                      <a:round/>
                      <a:headEnd len="sm" w="sm" type="none"/>
                      <a:tailEnd len="sm" w="sm" type="none"/>
                    </a:lnB>
                    <a:solidFill>
                      <a:schemeClr val="accent4"/>
                    </a:solidFill>
                  </a:tcPr>
                </a:tc>
                <a:tc>
                  <a:txBody>
                    <a:bodyPr/>
                    <a:lstStyle/>
                    <a:p>
                      <a:pPr indent="0" lvl="0" marL="0" rtl="0" algn="l">
                        <a:spcBef>
                          <a:spcPts val="0"/>
                        </a:spcBef>
                        <a:spcAft>
                          <a:spcPts val="0"/>
                        </a:spcAft>
                        <a:buNone/>
                      </a:pPr>
                      <a:r>
                        <a:rPr lang="ar" sz="800">
                          <a:latin typeface="Mada"/>
                          <a:ea typeface="Mada"/>
                          <a:cs typeface="Mada"/>
                          <a:sym typeface="Mada"/>
                        </a:rPr>
                        <a:t>Fluoroquinolones, like ciprofloxacin are also effective (treatment of choice)</a:t>
                      </a:r>
                      <a:endParaRPr sz="800">
                        <a:latin typeface="Mada"/>
                        <a:ea typeface="Mada"/>
                        <a:cs typeface="Mada"/>
                        <a:sym typeface="Mada"/>
                      </a:endParaRPr>
                    </a:p>
                  </a:txBody>
                  <a:tcPr marT="91425" marB="91425" marR="91425" marL="91425">
                    <a:lnB cap="flat" cmpd="sng" w="9525">
                      <a:solidFill>
                        <a:schemeClr val="accent1"/>
                      </a:solidFill>
                      <a:prstDash val="solid"/>
                      <a:round/>
                      <a:headEnd len="sm" w="sm" type="none"/>
                      <a:tailEnd len="sm" w="sm" type="none"/>
                    </a:lnB>
                  </a:tcPr>
                </a:tc>
              </a:tr>
              <a:tr h="275100">
                <a:tc rowSpan="3">
                  <a:txBody>
                    <a:bodyPr/>
                    <a:lstStyle/>
                    <a:p>
                      <a:pPr indent="0" lvl="0" marL="0" rtl="0" algn="l">
                        <a:spcBef>
                          <a:spcPts val="0"/>
                        </a:spcBef>
                        <a:spcAft>
                          <a:spcPts val="0"/>
                        </a:spcAft>
                        <a:buNone/>
                      </a:pPr>
                      <a:r>
                        <a:rPr b="1" lang="ar" sz="1200">
                          <a:solidFill>
                            <a:srgbClr val="FFFFFF"/>
                          </a:solidFill>
                          <a:latin typeface="Mada"/>
                          <a:ea typeface="Mada"/>
                          <a:cs typeface="Mada"/>
                          <a:sym typeface="Mada"/>
                        </a:rPr>
                        <a:t>brucellosis</a:t>
                      </a:r>
                      <a:endParaRPr b="1" sz="1200">
                        <a:solidFill>
                          <a:srgbClr val="FFFFFF"/>
                        </a:solidFill>
                        <a:latin typeface="Mada"/>
                        <a:ea typeface="Mada"/>
                        <a:cs typeface="Mada"/>
                        <a:sym typeface="Mada"/>
                      </a:endParaRPr>
                    </a:p>
                  </a:txBody>
                  <a:tcPr marT="91425" marB="91425" marR="91425" marL="91425" anchor="ctr">
                    <a:solidFill>
                      <a:schemeClr val="accent2"/>
                    </a:solidFill>
                  </a:tcPr>
                </a:tc>
                <a:tc>
                  <a:txBody>
                    <a:bodyPr/>
                    <a:lstStyle/>
                    <a:p>
                      <a:pPr indent="0" lvl="0" marL="0" rtl="0" algn="l">
                        <a:spcBef>
                          <a:spcPts val="0"/>
                        </a:spcBef>
                        <a:spcAft>
                          <a:spcPts val="0"/>
                        </a:spcAft>
                        <a:buNone/>
                      </a:pPr>
                      <a:r>
                        <a:rPr lang="ar" sz="1000">
                          <a:solidFill>
                            <a:schemeClr val="dk1"/>
                          </a:solidFill>
                          <a:latin typeface="Mada"/>
                          <a:ea typeface="Mada"/>
                          <a:cs typeface="Mada"/>
                          <a:sym typeface="Mada"/>
                        </a:rPr>
                        <a:t>Clinical features </a:t>
                      </a:r>
                      <a:endParaRPr sz="1000">
                        <a:solidFill>
                          <a:schemeClr val="dk1"/>
                        </a:solidFill>
                        <a:latin typeface="Mada"/>
                        <a:ea typeface="Mada"/>
                        <a:cs typeface="Mada"/>
                        <a:sym typeface="Mada"/>
                      </a:endParaRPr>
                    </a:p>
                  </a:txBody>
                  <a:tcPr marT="91425" marB="91425" marR="91425" marL="91425">
                    <a:lnT cap="flat" cmpd="sng" w="9525">
                      <a:solidFill>
                        <a:schemeClr val="accent1"/>
                      </a:solidFill>
                      <a:prstDash val="solid"/>
                      <a:round/>
                      <a:headEnd len="sm" w="sm" type="none"/>
                      <a:tailEnd len="sm" w="sm" type="none"/>
                    </a:lnT>
                    <a:solidFill>
                      <a:schemeClr val="accent4"/>
                    </a:solidFill>
                  </a:tcPr>
                </a:tc>
                <a:tc>
                  <a:txBody>
                    <a:bodyPr/>
                    <a:lstStyle/>
                    <a:p>
                      <a:pPr indent="0" lvl="0" marL="0" rtl="0" algn="l">
                        <a:spcBef>
                          <a:spcPts val="0"/>
                        </a:spcBef>
                        <a:spcAft>
                          <a:spcPts val="0"/>
                        </a:spcAft>
                        <a:buNone/>
                      </a:pPr>
                      <a:r>
                        <a:rPr lang="ar" sz="800">
                          <a:latin typeface="Mada"/>
                          <a:ea typeface="Mada"/>
                          <a:cs typeface="Mada"/>
                          <a:sym typeface="Mada"/>
                        </a:rPr>
                        <a:t>Fever, Night sweats, Fatigue, Anorexia, Weight loss, Arthralgia, Low back pain, Depression</a:t>
                      </a:r>
                      <a:endParaRPr sz="800">
                        <a:latin typeface="Mada"/>
                        <a:ea typeface="Mada"/>
                        <a:cs typeface="Mada"/>
                        <a:sym typeface="Mada"/>
                      </a:endParaRPr>
                    </a:p>
                  </a:txBody>
                  <a:tcPr marT="91425" marB="91425" marR="91425" marL="91425">
                    <a:lnT cap="flat" cmpd="sng" w="9525">
                      <a:solidFill>
                        <a:schemeClr val="accent1"/>
                      </a:solidFill>
                      <a:prstDash val="solid"/>
                      <a:round/>
                      <a:headEnd len="sm" w="sm" type="none"/>
                      <a:tailEnd len="sm" w="sm" type="none"/>
                    </a:lnT>
                  </a:tcPr>
                </a:tc>
              </a:tr>
              <a:tr h="275100">
                <a:tc vMerge="1"/>
                <a:tc>
                  <a:txBody>
                    <a:bodyPr/>
                    <a:lstStyle/>
                    <a:p>
                      <a:pPr indent="0" lvl="0" marL="0" rtl="0" algn="l">
                        <a:spcBef>
                          <a:spcPts val="0"/>
                        </a:spcBef>
                        <a:spcAft>
                          <a:spcPts val="0"/>
                        </a:spcAft>
                        <a:buClr>
                          <a:schemeClr val="dk1"/>
                        </a:buClr>
                        <a:buSzPts val="1100"/>
                        <a:buFont typeface="Arial"/>
                        <a:buNone/>
                      </a:pPr>
                      <a:r>
                        <a:rPr lang="ar" sz="1000">
                          <a:solidFill>
                            <a:schemeClr val="dk1"/>
                          </a:solidFill>
                          <a:latin typeface="Mada"/>
                          <a:ea typeface="Mada"/>
                          <a:cs typeface="Mada"/>
                          <a:sym typeface="Mada"/>
                        </a:rPr>
                        <a:t>Diagnosis</a:t>
                      </a:r>
                      <a:endParaRPr sz="1000">
                        <a:solidFill>
                          <a:schemeClr val="dk1"/>
                        </a:solidFill>
                        <a:latin typeface="Mada"/>
                        <a:ea typeface="Mada"/>
                        <a:cs typeface="Mada"/>
                        <a:sym typeface="Mada"/>
                      </a:endParaRPr>
                    </a:p>
                  </a:txBody>
                  <a:tcPr marT="91425" marB="91425" marR="91425" marL="91425">
                    <a:solidFill>
                      <a:schemeClr val="accent4"/>
                    </a:solidFill>
                  </a:tcPr>
                </a:tc>
                <a:tc>
                  <a:txBody>
                    <a:bodyPr/>
                    <a:lstStyle/>
                    <a:p>
                      <a:pPr indent="0" lvl="0" marL="0" rtl="0" algn="l">
                        <a:spcBef>
                          <a:spcPts val="0"/>
                        </a:spcBef>
                        <a:spcAft>
                          <a:spcPts val="0"/>
                        </a:spcAft>
                        <a:buNone/>
                      </a:pPr>
                      <a:r>
                        <a:rPr lang="ar" sz="800">
                          <a:latin typeface="Mada"/>
                          <a:ea typeface="Mada"/>
                          <a:cs typeface="Mada"/>
                          <a:sym typeface="Mada"/>
                        </a:rPr>
                        <a:t>Diagnose with culture of blood, CSF, urine, marrow</a:t>
                      </a:r>
                      <a:endParaRPr sz="800">
                        <a:latin typeface="Mada"/>
                        <a:ea typeface="Mada"/>
                        <a:cs typeface="Mada"/>
                        <a:sym typeface="Mada"/>
                      </a:endParaRPr>
                    </a:p>
                  </a:txBody>
                  <a:tcPr marT="91425" marB="91425" marR="91425" marL="91425"/>
                </a:tc>
              </a:tr>
              <a:tr h="275100">
                <a:tc vMerge="1"/>
                <a:tc>
                  <a:txBody>
                    <a:bodyPr/>
                    <a:lstStyle/>
                    <a:p>
                      <a:pPr indent="0" lvl="0" marL="0" rtl="0" algn="l">
                        <a:spcBef>
                          <a:spcPts val="0"/>
                        </a:spcBef>
                        <a:spcAft>
                          <a:spcPts val="0"/>
                        </a:spcAft>
                        <a:buClr>
                          <a:schemeClr val="dk1"/>
                        </a:buClr>
                        <a:buSzPts val="1100"/>
                        <a:buFont typeface="Arial"/>
                        <a:buNone/>
                      </a:pPr>
                      <a:r>
                        <a:rPr lang="ar" sz="1000">
                          <a:solidFill>
                            <a:schemeClr val="dk1"/>
                          </a:solidFill>
                          <a:latin typeface="Mada"/>
                          <a:ea typeface="Mada"/>
                          <a:cs typeface="Mada"/>
                          <a:sym typeface="Mada"/>
                        </a:rPr>
                        <a:t>Treatment</a:t>
                      </a:r>
                      <a:endParaRPr sz="1000">
                        <a:latin typeface="Mada"/>
                        <a:ea typeface="Mada"/>
                        <a:cs typeface="Mada"/>
                        <a:sym typeface="Mada"/>
                      </a:endParaRPr>
                    </a:p>
                  </a:txBody>
                  <a:tcPr marT="91425" marB="91425" marR="91425" marL="91425">
                    <a:lnB cap="flat" cmpd="sng" w="9525">
                      <a:solidFill>
                        <a:schemeClr val="accent1"/>
                      </a:solidFill>
                      <a:prstDash val="solid"/>
                      <a:round/>
                      <a:headEnd len="sm" w="sm" type="none"/>
                      <a:tailEnd len="sm" w="sm" type="none"/>
                    </a:lnB>
                    <a:solidFill>
                      <a:schemeClr val="accent4"/>
                    </a:solidFill>
                  </a:tcPr>
                </a:tc>
                <a:tc>
                  <a:txBody>
                    <a:bodyPr/>
                    <a:lstStyle/>
                    <a:p>
                      <a:pPr indent="0" lvl="0" marL="0" rtl="0" algn="l">
                        <a:spcBef>
                          <a:spcPts val="0"/>
                        </a:spcBef>
                        <a:spcAft>
                          <a:spcPts val="0"/>
                        </a:spcAft>
                        <a:buNone/>
                      </a:pPr>
                      <a:r>
                        <a:rPr lang="ar" sz="800">
                          <a:latin typeface="Mada"/>
                          <a:ea typeface="Mada"/>
                          <a:cs typeface="Mada"/>
                          <a:sym typeface="Mada"/>
                        </a:rPr>
                        <a:t>Streptomycin (10 days) + Doxycycline for  6 weeks.</a:t>
                      </a:r>
                      <a:endParaRPr sz="800">
                        <a:latin typeface="Mada"/>
                        <a:ea typeface="Mada"/>
                        <a:cs typeface="Mada"/>
                        <a:sym typeface="Mada"/>
                      </a:endParaRPr>
                    </a:p>
                  </a:txBody>
                  <a:tcPr marT="91425" marB="91425" marR="91425" marL="91425">
                    <a:lnB cap="flat" cmpd="sng" w="9525">
                      <a:solidFill>
                        <a:schemeClr val="accent1"/>
                      </a:solidFill>
                      <a:prstDash val="solid"/>
                      <a:round/>
                      <a:headEnd len="sm" w="sm" type="none"/>
                      <a:tailEnd len="sm" w="sm" type="none"/>
                    </a:lnB>
                  </a:tcPr>
                </a:tc>
              </a:tr>
              <a:tr h="275100">
                <a:tc rowSpan="3">
                  <a:txBody>
                    <a:bodyPr/>
                    <a:lstStyle/>
                    <a:p>
                      <a:pPr indent="0" lvl="0" marL="0" rtl="0" algn="l">
                        <a:spcBef>
                          <a:spcPts val="0"/>
                        </a:spcBef>
                        <a:spcAft>
                          <a:spcPts val="0"/>
                        </a:spcAft>
                        <a:buNone/>
                      </a:pPr>
                      <a:r>
                        <a:rPr b="1" lang="ar" sz="1200">
                          <a:solidFill>
                            <a:srgbClr val="FFFFFF"/>
                          </a:solidFill>
                          <a:latin typeface="Mada"/>
                          <a:ea typeface="Mada"/>
                          <a:cs typeface="Mada"/>
                          <a:sym typeface="Mada"/>
                        </a:rPr>
                        <a:t>Dengue fever</a:t>
                      </a:r>
                      <a:endParaRPr b="1" sz="1200">
                        <a:solidFill>
                          <a:srgbClr val="FFFFFF"/>
                        </a:solidFill>
                        <a:latin typeface="Mada"/>
                        <a:ea typeface="Mada"/>
                        <a:cs typeface="Mada"/>
                        <a:sym typeface="Mada"/>
                      </a:endParaRPr>
                    </a:p>
                  </a:txBody>
                  <a:tcPr marT="91425" marB="91425" marR="91425" marL="91425" anchor="ctr">
                    <a:solidFill>
                      <a:schemeClr val="accent2"/>
                    </a:solidFill>
                  </a:tcPr>
                </a:tc>
                <a:tc>
                  <a:txBody>
                    <a:bodyPr/>
                    <a:lstStyle/>
                    <a:p>
                      <a:pPr indent="0" lvl="0" marL="0" rtl="0" algn="l">
                        <a:spcBef>
                          <a:spcPts val="0"/>
                        </a:spcBef>
                        <a:spcAft>
                          <a:spcPts val="0"/>
                        </a:spcAft>
                        <a:buNone/>
                      </a:pPr>
                      <a:r>
                        <a:rPr lang="ar" sz="1000">
                          <a:solidFill>
                            <a:schemeClr val="dk1"/>
                          </a:solidFill>
                          <a:latin typeface="Mada"/>
                          <a:ea typeface="Mada"/>
                          <a:cs typeface="Mada"/>
                          <a:sym typeface="Mada"/>
                        </a:rPr>
                        <a:t>Clinical features</a:t>
                      </a:r>
                      <a:endParaRPr sz="1000">
                        <a:latin typeface="Mada"/>
                        <a:ea typeface="Mada"/>
                        <a:cs typeface="Mada"/>
                        <a:sym typeface="Mada"/>
                      </a:endParaRPr>
                    </a:p>
                  </a:txBody>
                  <a:tcPr marT="91425" marB="91425" marR="91425" marL="91425">
                    <a:lnT cap="flat" cmpd="sng" w="9525">
                      <a:solidFill>
                        <a:schemeClr val="accent1"/>
                      </a:solidFill>
                      <a:prstDash val="solid"/>
                      <a:round/>
                      <a:headEnd len="sm" w="sm" type="none"/>
                      <a:tailEnd len="sm" w="sm" type="none"/>
                    </a:lnT>
                    <a:solidFill>
                      <a:schemeClr val="accent4"/>
                    </a:solidFill>
                  </a:tcPr>
                </a:tc>
                <a:tc>
                  <a:txBody>
                    <a:bodyPr/>
                    <a:lstStyle/>
                    <a:p>
                      <a:pPr indent="0" lvl="0" marL="0" rtl="0" algn="l">
                        <a:spcBef>
                          <a:spcPts val="0"/>
                        </a:spcBef>
                        <a:spcAft>
                          <a:spcPts val="0"/>
                        </a:spcAft>
                        <a:buNone/>
                      </a:pPr>
                      <a:r>
                        <a:rPr lang="ar" sz="800">
                          <a:latin typeface="Mada"/>
                          <a:ea typeface="Mada"/>
                          <a:cs typeface="Mada"/>
                          <a:sym typeface="Mada"/>
                        </a:rPr>
                        <a:t>Fever (abrupt onset), headache, Nausea/Vomiting, Rash, Hemorrhagic manifestations</a:t>
                      </a:r>
                      <a:endParaRPr sz="800">
                        <a:latin typeface="Mada"/>
                        <a:ea typeface="Mada"/>
                        <a:cs typeface="Mada"/>
                        <a:sym typeface="Mada"/>
                      </a:endParaRPr>
                    </a:p>
                  </a:txBody>
                  <a:tcPr marT="91425" marB="91425" marR="91425" marL="91425">
                    <a:lnT cap="flat" cmpd="sng" w="9525">
                      <a:solidFill>
                        <a:schemeClr val="accent1"/>
                      </a:solidFill>
                      <a:prstDash val="solid"/>
                      <a:round/>
                      <a:headEnd len="sm" w="sm" type="none"/>
                      <a:tailEnd len="sm" w="sm" type="none"/>
                    </a:lnT>
                  </a:tcPr>
                </a:tc>
              </a:tr>
              <a:tr h="275100">
                <a:tc vMerge="1"/>
                <a:tc>
                  <a:txBody>
                    <a:bodyPr/>
                    <a:lstStyle/>
                    <a:p>
                      <a:pPr indent="0" lvl="0" marL="0" rtl="0" algn="l">
                        <a:spcBef>
                          <a:spcPts val="0"/>
                        </a:spcBef>
                        <a:spcAft>
                          <a:spcPts val="0"/>
                        </a:spcAft>
                        <a:buClr>
                          <a:schemeClr val="dk1"/>
                        </a:buClr>
                        <a:buSzPts val="1100"/>
                        <a:buFont typeface="Arial"/>
                        <a:buNone/>
                      </a:pPr>
                      <a:r>
                        <a:rPr lang="ar" sz="1000">
                          <a:solidFill>
                            <a:schemeClr val="dk1"/>
                          </a:solidFill>
                          <a:latin typeface="Mada"/>
                          <a:ea typeface="Mada"/>
                          <a:cs typeface="Mada"/>
                          <a:sym typeface="Mada"/>
                        </a:rPr>
                        <a:t>Diagnosis</a:t>
                      </a:r>
                      <a:endParaRPr sz="1000">
                        <a:latin typeface="Mada"/>
                        <a:ea typeface="Mada"/>
                        <a:cs typeface="Mada"/>
                        <a:sym typeface="Mada"/>
                      </a:endParaRPr>
                    </a:p>
                  </a:txBody>
                  <a:tcPr marT="91425" marB="91425" marR="91425" marL="91425">
                    <a:solidFill>
                      <a:schemeClr val="accent4"/>
                    </a:solidFill>
                  </a:tcPr>
                </a:tc>
                <a:tc>
                  <a:txBody>
                    <a:bodyPr/>
                    <a:lstStyle/>
                    <a:p>
                      <a:pPr indent="0" lvl="0" marL="0" rtl="0" algn="l">
                        <a:spcBef>
                          <a:spcPts val="0"/>
                        </a:spcBef>
                        <a:spcAft>
                          <a:spcPts val="0"/>
                        </a:spcAft>
                        <a:buNone/>
                      </a:pPr>
                      <a:r>
                        <a:rPr lang="ar" sz="800">
                          <a:latin typeface="Mada"/>
                          <a:ea typeface="Mada"/>
                          <a:cs typeface="Mada"/>
                          <a:sym typeface="Mada"/>
                        </a:rPr>
                        <a:t>PCR, ELISA</a:t>
                      </a:r>
                      <a:endParaRPr sz="800">
                        <a:latin typeface="Mada"/>
                        <a:ea typeface="Mada"/>
                        <a:cs typeface="Mada"/>
                        <a:sym typeface="Mada"/>
                      </a:endParaRPr>
                    </a:p>
                  </a:txBody>
                  <a:tcPr marT="91425" marB="91425" marR="91425" marL="91425"/>
                </a:tc>
              </a:tr>
              <a:tr h="275100">
                <a:tc vMerge="1"/>
                <a:tc>
                  <a:txBody>
                    <a:bodyPr/>
                    <a:lstStyle/>
                    <a:p>
                      <a:pPr indent="0" lvl="0" marL="0" rtl="0" algn="l">
                        <a:spcBef>
                          <a:spcPts val="0"/>
                        </a:spcBef>
                        <a:spcAft>
                          <a:spcPts val="0"/>
                        </a:spcAft>
                        <a:buClr>
                          <a:schemeClr val="dk1"/>
                        </a:buClr>
                        <a:buSzPts val="1100"/>
                        <a:buFont typeface="Arial"/>
                        <a:buNone/>
                      </a:pPr>
                      <a:r>
                        <a:rPr lang="ar" sz="1000">
                          <a:solidFill>
                            <a:schemeClr val="dk1"/>
                          </a:solidFill>
                          <a:latin typeface="Mada"/>
                          <a:ea typeface="Mada"/>
                          <a:cs typeface="Mada"/>
                          <a:sym typeface="Mada"/>
                        </a:rPr>
                        <a:t>Treatment</a:t>
                      </a:r>
                      <a:endParaRPr sz="1000">
                        <a:latin typeface="Mada"/>
                        <a:ea typeface="Mada"/>
                        <a:cs typeface="Mada"/>
                        <a:sym typeface="Mada"/>
                      </a:endParaRPr>
                    </a:p>
                  </a:txBody>
                  <a:tcPr marT="91425" marB="91425" marR="91425" marL="91425">
                    <a:lnB cap="flat" cmpd="sng" w="9525">
                      <a:solidFill>
                        <a:schemeClr val="accent1"/>
                      </a:solidFill>
                      <a:prstDash val="solid"/>
                      <a:round/>
                      <a:headEnd len="sm" w="sm" type="none"/>
                      <a:tailEnd len="sm" w="sm" type="none"/>
                    </a:lnB>
                    <a:solidFill>
                      <a:schemeClr val="accent4"/>
                    </a:solidFill>
                  </a:tcPr>
                </a:tc>
                <a:tc>
                  <a:txBody>
                    <a:bodyPr/>
                    <a:lstStyle/>
                    <a:p>
                      <a:pPr indent="0" lvl="0" marL="0" rtl="0" algn="l">
                        <a:spcBef>
                          <a:spcPts val="0"/>
                        </a:spcBef>
                        <a:spcAft>
                          <a:spcPts val="0"/>
                        </a:spcAft>
                        <a:buNone/>
                      </a:pPr>
                      <a:r>
                        <a:rPr lang="ar" sz="800">
                          <a:latin typeface="Mada"/>
                          <a:ea typeface="Mada"/>
                          <a:cs typeface="Mada"/>
                          <a:sym typeface="Mada"/>
                        </a:rPr>
                        <a:t>Symptomatic treatment.</a:t>
                      </a:r>
                      <a:endParaRPr sz="800">
                        <a:latin typeface="Mada"/>
                        <a:ea typeface="Mada"/>
                        <a:cs typeface="Mada"/>
                        <a:sym typeface="Mada"/>
                      </a:endParaRPr>
                    </a:p>
                  </a:txBody>
                  <a:tcPr marT="91425" marB="91425" marR="91425" marL="91425">
                    <a:lnB cap="flat" cmpd="sng" w="9525">
                      <a:solidFill>
                        <a:schemeClr val="accent1"/>
                      </a:solidFill>
                      <a:prstDash val="solid"/>
                      <a:round/>
                      <a:headEnd len="sm" w="sm" type="none"/>
                      <a:tailEnd len="sm" w="sm" type="none"/>
                    </a:lnB>
                  </a:tcPr>
                </a:tc>
              </a:tr>
              <a:tr h="353250">
                <a:tc rowSpan="3">
                  <a:txBody>
                    <a:bodyPr/>
                    <a:lstStyle/>
                    <a:p>
                      <a:pPr indent="0" lvl="0" marL="0" rtl="0" algn="l">
                        <a:spcBef>
                          <a:spcPts val="0"/>
                        </a:spcBef>
                        <a:spcAft>
                          <a:spcPts val="0"/>
                        </a:spcAft>
                        <a:buNone/>
                      </a:pPr>
                      <a:r>
                        <a:rPr b="1" lang="ar" sz="1200">
                          <a:solidFill>
                            <a:srgbClr val="FFFFFF"/>
                          </a:solidFill>
                          <a:latin typeface="Mada"/>
                          <a:ea typeface="Mada"/>
                          <a:cs typeface="Mada"/>
                          <a:sym typeface="Mada"/>
                        </a:rPr>
                        <a:t>Rift valley fever</a:t>
                      </a:r>
                      <a:endParaRPr b="1" sz="1200">
                        <a:solidFill>
                          <a:srgbClr val="FFFFFF"/>
                        </a:solidFill>
                        <a:latin typeface="Mada"/>
                        <a:ea typeface="Mada"/>
                        <a:cs typeface="Mada"/>
                        <a:sym typeface="Mada"/>
                      </a:endParaRPr>
                    </a:p>
                  </a:txBody>
                  <a:tcPr marT="91425" marB="91425" marR="91425" marL="91425" anchor="ctr">
                    <a:solidFill>
                      <a:schemeClr val="accent2"/>
                    </a:solidFill>
                  </a:tcPr>
                </a:tc>
                <a:tc>
                  <a:txBody>
                    <a:bodyPr/>
                    <a:lstStyle/>
                    <a:p>
                      <a:pPr indent="0" lvl="0" marL="0" rtl="0" algn="l">
                        <a:spcBef>
                          <a:spcPts val="0"/>
                        </a:spcBef>
                        <a:spcAft>
                          <a:spcPts val="0"/>
                        </a:spcAft>
                        <a:buNone/>
                      </a:pPr>
                      <a:r>
                        <a:rPr lang="ar" sz="1000">
                          <a:solidFill>
                            <a:schemeClr val="dk1"/>
                          </a:solidFill>
                          <a:latin typeface="Mada"/>
                          <a:ea typeface="Mada"/>
                          <a:cs typeface="Mada"/>
                          <a:sym typeface="Mada"/>
                        </a:rPr>
                        <a:t>Clinical features</a:t>
                      </a:r>
                      <a:endParaRPr sz="1000">
                        <a:latin typeface="Mada"/>
                        <a:ea typeface="Mada"/>
                        <a:cs typeface="Mada"/>
                        <a:sym typeface="Mada"/>
                      </a:endParaRPr>
                    </a:p>
                  </a:txBody>
                  <a:tcPr marT="91425" marB="91425" marR="91425" marL="91425">
                    <a:lnT cap="flat" cmpd="sng" w="9525">
                      <a:solidFill>
                        <a:schemeClr val="accent1"/>
                      </a:solidFill>
                      <a:prstDash val="solid"/>
                      <a:round/>
                      <a:headEnd len="sm" w="sm" type="none"/>
                      <a:tailEnd len="sm" w="sm" type="none"/>
                    </a:lnT>
                    <a:solidFill>
                      <a:schemeClr val="accent4"/>
                    </a:solidFill>
                  </a:tcPr>
                </a:tc>
                <a:tc>
                  <a:txBody>
                    <a:bodyPr/>
                    <a:lstStyle/>
                    <a:p>
                      <a:pPr indent="0" lvl="0" marL="0" rtl="0" algn="l">
                        <a:spcBef>
                          <a:spcPts val="0"/>
                        </a:spcBef>
                        <a:spcAft>
                          <a:spcPts val="0"/>
                        </a:spcAft>
                        <a:buNone/>
                      </a:pPr>
                      <a:r>
                        <a:rPr lang="ar" sz="800">
                          <a:latin typeface="Mada"/>
                          <a:ea typeface="Mada"/>
                          <a:cs typeface="Mada"/>
                          <a:sym typeface="Mada"/>
                        </a:rPr>
                        <a:t>low-to-moderate–grade fever, Abdominal pain, Vomiting</a:t>
                      </a:r>
                      <a:r>
                        <a:rPr lang="ar" sz="800">
                          <a:latin typeface="Mada"/>
                          <a:ea typeface="Mada"/>
                          <a:cs typeface="Mada"/>
                          <a:sym typeface="Mada"/>
                        </a:rPr>
                        <a:t>, Diarrheaelevated liver enzyme levels progressing to </a:t>
                      </a:r>
                      <a:r>
                        <a:rPr lang="ar" sz="800">
                          <a:latin typeface="Mada"/>
                          <a:ea typeface="Mada"/>
                          <a:cs typeface="Mada"/>
                          <a:sym typeface="Mada"/>
                        </a:rPr>
                        <a:t>liver failure, encephalopathy or encephalitis,  (DIC), renal failure</a:t>
                      </a:r>
                      <a:endParaRPr sz="800">
                        <a:latin typeface="Mada"/>
                        <a:ea typeface="Mada"/>
                        <a:cs typeface="Mada"/>
                        <a:sym typeface="Mada"/>
                      </a:endParaRPr>
                    </a:p>
                  </a:txBody>
                  <a:tcPr marT="91425" marB="91425" marR="91425" marL="91425">
                    <a:lnT cap="flat" cmpd="sng" w="9525">
                      <a:solidFill>
                        <a:schemeClr val="accent1"/>
                      </a:solidFill>
                      <a:prstDash val="solid"/>
                      <a:round/>
                      <a:headEnd len="sm" w="sm" type="none"/>
                      <a:tailEnd len="sm" w="sm" type="none"/>
                    </a:lnT>
                  </a:tcPr>
                </a:tc>
              </a:tr>
              <a:tr h="275100">
                <a:tc vMerge="1"/>
                <a:tc>
                  <a:txBody>
                    <a:bodyPr/>
                    <a:lstStyle/>
                    <a:p>
                      <a:pPr indent="0" lvl="0" marL="0" rtl="0" algn="l">
                        <a:spcBef>
                          <a:spcPts val="0"/>
                        </a:spcBef>
                        <a:spcAft>
                          <a:spcPts val="0"/>
                        </a:spcAft>
                        <a:buClr>
                          <a:schemeClr val="dk1"/>
                        </a:buClr>
                        <a:buSzPts val="1100"/>
                        <a:buFont typeface="Arial"/>
                        <a:buNone/>
                      </a:pPr>
                      <a:r>
                        <a:rPr lang="ar" sz="1000">
                          <a:solidFill>
                            <a:schemeClr val="dk1"/>
                          </a:solidFill>
                          <a:latin typeface="Mada"/>
                          <a:ea typeface="Mada"/>
                          <a:cs typeface="Mada"/>
                          <a:sym typeface="Mada"/>
                        </a:rPr>
                        <a:t>Diagnosis</a:t>
                      </a:r>
                      <a:endParaRPr sz="1000">
                        <a:latin typeface="Mada"/>
                        <a:ea typeface="Mada"/>
                        <a:cs typeface="Mada"/>
                        <a:sym typeface="Mada"/>
                      </a:endParaRPr>
                    </a:p>
                  </a:txBody>
                  <a:tcPr marT="91425" marB="91425" marR="91425" marL="91425">
                    <a:solidFill>
                      <a:schemeClr val="accent4"/>
                    </a:solidFill>
                  </a:tcPr>
                </a:tc>
                <a:tc>
                  <a:txBody>
                    <a:bodyPr/>
                    <a:lstStyle/>
                    <a:p>
                      <a:pPr indent="0" lvl="0" marL="0" rtl="0" algn="l">
                        <a:spcBef>
                          <a:spcPts val="0"/>
                        </a:spcBef>
                        <a:spcAft>
                          <a:spcPts val="0"/>
                        </a:spcAft>
                        <a:buNone/>
                      </a:pPr>
                      <a:r>
                        <a:rPr lang="ar" sz="800">
                          <a:latin typeface="Mada"/>
                          <a:ea typeface="Mada"/>
                          <a:cs typeface="Mada"/>
                          <a:sym typeface="Mada"/>
                        </a:rPr>
                        <a:t>-</a:t>
                      </a:r>
                      <a:endParaRPr sz="800">
                        <a:latin typeface="Mada"/>
                        <a:ea typeface="Mada"/>
                        <a:cs typeface="Mada"/>
                        <a:sym typeface="Mada"/>
                      </a:endParaRPr>
                    </a:p>
                  </a:txBody>
                  <a:tcPr marT="91425" marB="91425" marR="91425" marL="91425"/>
                </a:tc>
              </a:tr>
              <a:tr h="275100">
                <a:tc vMerge="1"/>
                <a:tc>
                  <a:txBody>
                    <a:bodyPr/>
                    <a:lstStyle/>
                    <a:p>
                      <a:pPr indent="0" lvl="0" marL="0" rtl="0" algn="l">
                        <a:spcBef>
                          <a:spcPts val="0"/>
                        </a:spcBef>
                        <a:spcAft>
                          <a:spcPts val="0"/>
                        </a:spcAft>
                        <a:buClr>
                          <a:schemeClr val="dk1"/>
                        </a:buClr>
                        <a:buSzPts val="1100"/>
                        <a:buFont typeface="Arial"/>
                        <a:buNone/>
                      </a:pPr>
                      <a:r>
                        <a:rPr lang="ar" sz="1000">
                          <a:solidFill>
                            <a:schemeClr val="dk1"/>
                          </a:solidFill>
                          <a:latin typeface="Mada"/>
                          <a:ea typeface="Mada"/>
                          <a:cs typeface="Mada"/>
                          <a:sym typeface="Mada"/>
                        </a:rPr>
                        <a:t>Treatment</a:t>
                      </a:r>
                      <a:endParaRPr sz="1000">
                        <a:latin typeface="Mada"/>
                        <a:ea typeface="Mada"/>
                        <a:cs typeface="Mada"/>
                        <a:sym typeface="Mada"/>
                      </a:endParaRPr>
                    </a:p>
                  </a:txBody>
                  <a:tcPr marT="91425" marB="91425" marR="91425" marL="91425">
                    <a:lnB cap="flat" cmpd="sng" w="9525">
                      <a:solidFill>
                        <a:schemeClr val="accent1"/>
                      </a:solidFill>
                      <a:prstDash val="solid"/>
                      <a:round/>
                      <a:headEnd len="sm" w="sm" type="none"/>
                      <a:tailEnd len="sm" w="sm" type="none"/>
                    </a:lnB>
                    <a:solidFill>
                      <a:schemeClr val="accent4"/>
                    </a:solidFill>
                  </a:tcPr>
                </a:tc>
                <a:tc>
                  <a:txBody>
                    <a:bodyPr/>
                    <a:lstStyle/>
                    <a:p>
                      <a:pPr indent="0" lvl="0" marL="0" rtl="0" algn="l">
                        <a:spcBef>
                          <a:spcPts val="0"/>
                        </a:spcBef>
                        <a:spcAft>
                          <a:spcPts val="0"/>
                        </a:spcAft>
                        <a:buNone/>
                      </a:pPr>
                      <a:r>
                        <a:rPr lang="ar" sz="800">
                          <a:latin typeface="Mada"/>
                          <a:ea typeface="Mada"/>
                          <a:cs typeface="Mada"/>
                          <a:sym typeface="Mada"/>
                        </a:rPr>
                        <a:t>Treatment is symptomatic.</a:t>
                      </a:r>
                      <a:endParaRPr sz="800">
                        <a:latin typeface="Mada"/>
                        <a:ea typeface="Mada"/>
                        <a:cs typeface="Mada"/>
                        <a:sym typeface="Mada"/>
                      </a:endParaRPr>
                    </a:p>
                  </a:txBody>
                  <a:tcPr marT="91425" marB="91425" marR="91425" marL="91425">
                    <a:lnB cap="flat" cmpd="sng" w="9525">
                      <a:solidFill>
                        <a:schemeClr val="accent1"/>
                      </a:solidFill>
                      <a:prstDash val="solid"/>
                      <a:round/>
                      <a:headEnd len="sm" w="sm" type="none"/>
                      <a:tailEnd len="sm" w="sm" type="none"/>
                    </a:lnB>
                  </a:tcPr>
                </a:tc>
              </a:tr>
              <a:tr h="353250">
                <a:tc rowSpan="3">
                  <a:txBody>
                    <a:bodyPr/>
                    <a:lstStyle/>
                    <a:p>
                      <a:pPr indent="0" lvl="0" marL="0" rtl="0" algn="l">
                        <a:spcBef>
                          <a:spcPts val="0"/>
                        </a:spcBef>
                        <a:spcAft>
                          <a:spcPts val="0"/>
                        </a:spcAft>
                        <a:buNone/>
                      </a:pPr>
                      <a:r>
                        <a:rPr b="1" lang="ar" sz="1200">
                          <a:solidFill>
                            <a:srgbClr val="FFFFFF"/>
                          </a:solidFill>
                          <a:latin typeface="Mada"/>
                          <a:ea typeface="Mada"/>
                          <a:cs typeface="Mada"/>
                          <a:sym typeface="Mada"/>
                        </a:rPr>
                        <a:t>Visceral Leishmaniasis</a:t>
                      </a:r>
                      <a:endParaRPr b="1" sz="1200">
                        <a:solidFill>
                          <a:srgbClr val="FFFFFF"/>
                        </a:solidFill>
                        <a:latin typeface="Mada"/>
                        <a:ea typeface="Mada"/>
                        <a:cs typeface="Mada"/>
                        <a:sym typeface="Mada"/>
                      </a:endParaRPr>
                    </a:p>
                  </a:txBody>
                  <a:tcPr marT="91425" marB="91425" marR="91425" marL="91425" anchor="ctr">
                    <a:solidFill>
                      <a:schemeClr val="accent2"/>
                    </a:solidFill>
                  </a:tcPr>
                </a:tc>
                <a:tc>
                  <a:txBody>
                    <a:bodyPr/>
                    <a:lstStyle/>
                    <a:p>
                      <a:pPr indent="0" lvl="0" marL="0" rtl="0" algn="l">
                        <a:spcBef>
                          <a:spcPts val="0"/>
                        </a:spcBef>
                        <a:spcAft>
                          <a:spcPts val="0"/>
                        </a:spcAft>
                        <a:buNone/>
                      </a:pPr>
                      <a:r>
                        <a:rPr lang="ar" sz="1000">
                          <a:solidFill>
                            <a:schemeClr val="dk1"/>
                          </a:solidFill>
                          <a:latin typeface="Mada"/>
                          <a:ea typeface="Mada"/>
                          <a:cs typeface="Mada"/>
                          <a:sym typeface="Mada"/>
                        </a:rPr>
                        <a:t>Clinical features</a:t>
                      </a:r>
                      <a:endParaRPr sz="1000">
                        <a:latin typeface="Mada"/>
                        <a:ea typeface="Mada"/>
                        <a:cs typeface="Mada"/>
                        <a:sym typeface="Mada"/>
                      </a:endParaRPr>
                    </a:p>
                  </a:txBody>
                  <a:tcPr marT="91425" marB="91425" marR="91425" marL="91425">
                    <a:lnT cap="flat" cmpd="sng" w="9525">
                      <a:solidFill>
                        <a:schemeClr val="accent1"/>
                      </a:solidFill>
                      <a:prstDash val="solid"/>
                      <a:round/>
                      <a:headEnd len="sm" w="sm" type="none"/>
                      <a:tailEnd len="sm" w="sm" type="none"/>
                    </a:lnT>
                    <a:solidFill>
                      <a:schemeClr val="accent4"/>
                    </a:solidFill>
                  </a:tcPr>
                </a:tc>
                <a:tc>
                  <a:txBody>
                    <a:bodyPr/>
                    <a:lstStyle/>
                    <a:p>
                      <a:pPr indent="0" lvl="0" marL="0" rtl="0" algn="l">
                        <a:spcBef>
                          <a:spcPts val="0"/>
                        </a:spcBef>
                        <a:spcAft>
                          <a:spcPts val="0"/>
                        </a:spcAft>
                        <a:buNone/>
                      </a:pPr>
                      <a:r>
                        <a:rPr lang="ar" sz="800">
                          <a:latin typeface="Mada"/>
                          <a:ea typeface="Mada"/>
                          <a:cs typeface="Mada"/>
                          <a:sym typeface="Mada"/>
                        </a:rPr>
                        <a:t>Fever is common (first sign of infection) The liver and especially the spleen become enlarged The skin becomes rough and pigmented. profound pancytopenia develops</a:t>
                      </a:r>
                      <a:endParaRPr sz="800">
                        <a:latin typeface="Mada"/>
                        <a:ea typeface="Mada"/>
                        <a:cs typeface="Mada"/>
                        <a:sym typeface="Mada"/>
                      </a:endParaRPr>
                    </a:p>
                  </a:txBody>
                  <a:tcPr marT="91425" marB="91425" marR="91425" marL="91425">
                    <a:lnT cap="flat" cmpd="sng" w="9525">
                      <a:solidFill>
                        <a:schemeClr val="accent1"/>
                      </a:solidFill>
                      <a:prstDash val="solid"/>
                      <a:round/>
                      <a:headEnd len="sm" w="sm" type="none"/>
                      <a:tailEnd len="sm" w="sm" type="none"/>
                    </a:lnT>
                  </a:tcPr>
                </a:tc>
              </a:tr>
              <a:tr h="353250">
                <a:tc vMerge="1"/>
                <a:tc>
                  <a:txBody>
                    <a:bodyPr/>
                    <a:lstStyle/>
                    <a:p>
                      <a:pPr indent="0" lvl="0" marL="0" rtl="0" algn="l">
                        <a:spcBef>
                          <a:spcPts val="0"/>
                        </a:spcBef>
                        <a:spcAft>
                          <a:spcPts val="0"/>
                        </a:spcAft>
                        <a:buClr>
                          <a:schemeClr val="dk1"/>
                        </a:buClr>
                        <a:buSzPts val="1100"/>
                        <a:buFont typeface="Arial"/>
                        <a:buNone/>
                      </a:pPr>
                      <a:r>
                        <a:rPr lang="ar" sz="1000">
                          <a:solidFill>
                            <a:schemeClr val="dk1"/>
                          </a:solidFill>
                          <a:latin typeface="Mada"/>
                          <a:ea typeface="Mada"/>
                          <a:cs typeface="Mada"/>
                          <a:sym typeface="Mada"/>
                        </a:rPr>
                        <a:t>Diagnosis</a:t>
                      </a:r>
                      <a:endParaRPr sz="1000">
                        <a:latin typeface="Mada"/>
                        <a:ea typeface="Mada"/>
                        <a:cs typeface="Mada"/>
                        <a:sym typeface="Mada"/>
                      </a:endParaRPr>
                    </a:p>
                  </a:txBody>
                  <a:tcPr marT="91425" marB="91425" marR="91425" marL="91425">
                    <a:solidFill>
                      <a:schemeClr val="accent4"/>
                    </a:solidFill>
                  </a:tcPr>
                </a:tc>
                <a:tc>
                  <a:txBody>
                    <a:bodyPr/>
                    <a:lstStyle/>
                    <a:p>
                      <a:pPr indent="0" lvl="0" marL="0" rtl="0" algn="l">
                        <a:spcBef>
                          <a:spcPts val="0"/>
                        </a:spcBef>
                        <a:spcAft>
                          <a:spcPts val="0"/>
                        </a:spcAft>
                        <a:buNone/>
                      </a:pPr>
                      <a:r>
                        <a:rPr lang="ar" sz="800">
                          <a:latin typeface="Mada"/>
                          <a:ea typeface="Mada"/>
                          <a:cs typeface="Mada"/>
                          <a:sym typeface="Mada"/>
                        </a:rPr>
                        <a:t>Specific diagnosis is made by demonstrating the parasite in stained smears of aspirates of bone marrow, lymph node, spleen or liver.</a:t>
                      </a:r>
                      <a:endParaRPr sz="800">
                        <a:latin typeface="Mada"/>
                        <a:ea typeface="Mada"/>
                        <a:cs typeface="Mada"/>
                        <a:sym typeface="Mada"/>
                      </a:endParaRPr>
                    </a:p>
                  </a:txBody>
                  <a:tcPr marT="91425" marB="91425" marR="91425" marL="91425"/>
                </a:tc>
              </a:tr>
              <a:tr h="275100">
                <a:tc vMerge="1"/>
                <a:tc>
                  <a:txBody>
                    <a:bodyPr/>
                    <a:lstStyle/>
                    <a:p>
                      <a:pPr indent="0" lvl="0" marL="0" rtl="0" algn="l">
                        <a:spcBef>
                          <a:spcPts val="0"/>
                        </a:spcBef>
                        <a:spcAft>
                          <a:spcPts val="0"/>
                        </a:spcAft>
                        <a:buClr>
                          <a:schemeClr val="dk1"/>
                        </a:buClr>
                        <a:buSzPts val="1100"/>
                        <a:buFont typeface="Arial"/>
                        <a:buNone/>
                      </a:pPr>
                      <a:r>
                        <a:rPr lang="ar" sz="1000">
                          <a:solidFill>
                            <a:schemeClr val="dk1"/>
                          </a:solidFill>
                          <a:latin typeface="Mada"/>
                          <a:ea typeface="Mada"/>
                          <a:cs typeface="Mada"/>
                          <a:sym typeface="Mada"/>
                        </a:rPr>
                        <a:t>Treatment</a:t>
                      </a:r>
                      <a:endParaRPr sz="1000">
                        <a:latin typeface="Mada"/>
                        <a:ea typeface="Mada"/>
                        <a:cs typeface="Mada"/>
                        <a:sym typeface="Mada"/>
                      </a:endParaRPr>
                    </a:p>
                  </a:txBody>
                  <a:tcPr marT="91425" marB="91425" marR="91425" marL="91425">
                    <a:lnB cap="flat" cmpd="sng" w="9525">
                      <a:solidFill>
                        <a:schemeClr val="accent1"/>
                      </a:solidFill>
                      <a:prstDash val="solid"/>
                      <a:round/>
                      <a:headEnd len="sm" w="sm" type="none"/>
                      <a:tailEnd len="sm" w="sm" type="none"/>
                    </a:lnB>
                    <a:solidFill>
                      <a:schemeClr val="accent4"/>
                    </a:solidFill>
                  </a:tcPr>
                </a:tc>
                <a:tc>
                  <a:txBody>
                    <a:bodyPr/>
                    <a:lstStyle/>
                    <a:p>
                      <a:pPr indent="0" lvl="0" marL="0" rtl="0" algn="l">
                        <a:spcBef>
                          <a:spcPts val="0"/>
                        </a:spcBef>
                        <a:spcAft>
                          <a:spcPts val="0"/>
                        </a:spcAft>
                        <a:buNone/>
                      </a:pPr>
                      <a:r>
                        <a:rPr lang="ar" sz="800">
                          <a:latin typeface="Mada"/>
                          <a:ea typeface="Mada"/>
                          <a:cs typeface="Mada"/>
                          <a:sym typeface="Mada"/>
                        </a:rPr>
                        <a:t>pentavalent antimony salts (e.g. sodium stibogluconate and meglumine antimoniate).</a:t>
                      </a:r>
                      <a:endParaRPr sz="800">
                        <a:latin typeface="Mada"/>
                        <a:ea typeface="Mada"/>
                        <a:cs typeface="Mada"/>
                        <a:sym typeface="Mada"/>
                      </a:endParaRPr>
                    </a:p>
                  </a:txBody>
                  <a:tcPr marT="91425" marB="91425" marR="91425" marL="91425">
                    <a:lnB cap="flat" cmpd="sng" w="9525">
                      <a:solidFill>
                        <a:schemeClr val="accent1"/>
                      </a:solidFill>
                      <a:prstDash val="solid"/>
                      <a:round/>
                      <a:headEnd len="sm" w="sm" type="none"/>
                      <a:tailEnd len="sm" w="sm" type="none"/>
                    </a:lnB>
                  </a:tcPr>
                </a:tc>
              </a:tr>
              <a:tr h="275100">
                <a:tc rowSpan="3">
                  <a:txBody>
                    <a:bodyPr/>
                    <a:lstStyle/>
                    <a:p>
                      <a:pPr indent="0" lvl="0" marL="0" rtl="0" algn="l">
                        <a:spcBef>
                          <a:spcPts val="0"/>
                        </a:spcBef>
                        <a:spcAft>
                          <a:spcPts val="0"/>
                        </a:spcAft>
                        <a:buNone/>
                      </a:pPr>
                      <a:r>
                        <a:rPr b="1" lang="ar" sz="1200">
                          <a:solidFill>
                            <a:srgbClr val="FFFFFF"/>
                          </a:solidFill>
                          <a:latin typeface="Mada"/>
                          <a:ea typeface="Mada"/>
                          <a:cs typeface="Mada"/>
                          <a:sym typeface="Mada"/>
                        </a:rPr>
                        <a:t>Cutaneous Leishmaniasis</a:t>
                      </a:r>
                      <a:endParaRPr b="1" sz="1200">
                        <a:solidFill>
                          <a:srgbClr val="FFFFFF"/>
                        </a:solidFill>
                        <a:latin typeface="Mada"/>
                        <a:ea typeface="Mada"/>
                        <a:cs typeface="Mada"/>
                        <a:sym typeface="Mada"/>
                      </a:endParaRPr>
                    </a:p>
                  </a:txBody>
                  <a:tcPr marT="91425" marB="91425" marR="91425" marL="91425" anchor="ctr">
                    <a:lnB cap="flat" cmpd="sng" w="9525">
                      <a:solidFill>
                        <a:srgbClr val="9E9E9E"/>
                      </a:solidFill>
                      <a:prstDash val="solid"/>
                      <a:round/>
                      <a:headEnd len="sm" w="sm" type="none"/>
                      <a:tailEnd len="sm" w="sm" type="none"/>
                    </a:lnB>
                    <a:solidFill>
                      <a:schemeClr val="accent2"/>
                    </a:solidFill>
                  </a:tcPr>
                </a:tc>
                <a:tc>
                  <a:txBody>
                    <a:bodyPr/>
                    <a:lstStyle/>
                    <a:p>
                      <a:pPr indent="0" lvl="0" marL="0" rtl="0" algn="l">
                        <a:spcBef>
                          <a:spcPts val="0"/>
                        </a:spcBef>
                        <a:spcAft>
                          <a:spcPts val="0"/>
                        </a:spcAft>
                        <a:buNone/>
                      </a:pPr>
                      <a:r>
                        <a:rPr lang="ar" sz="1000">
                          <a:solidFill>
                            <a:schemeClr val="dk1"/>
                          </a:solidFill>
                          <a:latin typeface="Mada"/>
                          <a:ea typeface="Mada"/>
                          <a:cs typeface="Mada"/>
                          <a:sym typeface="Mada"/>
                        </a:rPr>
                        <a:t>Clinical features</a:t>
                      </a:r>
                      <a:endParaRPr sz="1000">
                        <a:latin typeface="Mada"/>
                        <a:ea typeface="Mada"/>
                        <a:cs typeface="Mada"/>
                        <a:sym typeface="Mada"/>
                      </a:endParaRPr>
                    </a:p>
                  </a:txBody>
                  <a:tcPr marT="91425" marB="91425" marR="91425" marL="91425">
                    <a:lnT cap="flat" cmpd="sng" w="9525">
                      <a:solidFill>
                        <a:schemeClr val="accent1"/>
                      </a:solidFill>
                      <a:prstDash val="solid"/>
                      <a:round/>
                      <a:headEnd len="sm" w="sm" type="none"/>
                      <a:tailEnd len="sm" w="sm" type="none"/>
                    </a:lnT>
                    <a:solidFill>
                      <a:schemeClr val="accent4"/>
                    </a:solidFill>
                  </a:tcPr>
                </a:tc>
                <a:tc>
                  <a:txBody>
                    <a:bodyPr/>
                    <a:lstStyle/>
                    <a:p>
                      <a:pPr indent="0" lvl="0" marL="0" rtl="0" algn="l">
                        <a:spcBef>
                          <a:spcPts val="0"/>
                        </a:spcBef>
                        <a:spcAft>
                          <a:spcPts val="0"/>
                        </a:spcAft>
                        <a:buNone/>
                      </a:pPr>
                      <a:r>
                        <a:rPr lang="ar" sz="800">
                          <a:latin typeface="Mada"/>
                          <a:ea typeface="Mada"/>
                          <a:cs typeface="Mada"/>
                          <a:sym typeface="Mada"/>
                        </a:rPr>
                        <a:t>Single or multiple painless nodules </a:t>
                      </a:r>
                      <a:endParaRPr sz="800">
                        <a:latin typeface="Mada"/>
                        <a:ea typeface="Mada"/>
                        <a:cs typeface="Mada"/>
                        <a:sym typeface="Mada"/>
                      </a:endParaRPr>
                    </a:p>
                  </a:txBody>
                  <a:tcPr marT="91425" marB="91425" marR="91425" marL="91425">
                    <a:lnT cap="flat" cmpd="sng" w="9525">
                      <a:solidFill>
                        <a:schemeClr val="accent1"/>
                      </a:solidFill>
                      <a:prstDash val="solid"/>
                      <a:round/>
                      <a:headEnd len="sm" w="sm" type="none"/>
                      <a:tailEnd len="sm" w="sm" type="none"/>
                    </a:lnT>
                  </a:tcPr>
                </a:tc>
              </a:tr>
              <a:tr h="275100">
                <a:tc vMerge="1"/>
                <a:tc>
                  <a:txBody>
                    <a:bodyPr/>
                    <a:lstStyle/>
                    <a:p>
                      <a:pPr indent="0" lvl="0" marL="0" rtl="0" algn="l">
                        <a:spcBef>
                          <a:spcPts val="0"/>
                        </a:spcBef>
                        <a:spcAft>
                          <a:spcPts val="0"/>
                        </a:spcAft>
                        <a:buClr>
                          <a:schemeClr val="dk1"/>
                        </a:buClr>
                        <a:buSzPts val="1100"/>
                        <a:buFont typeface="Arial"/>
                        <a:buNone/>
                      </a:pPr>
                      <a:r>
                        <a:rPr lang="ar" sz="1000">
                          <a:solidFill>
                            <a:schemeClr val="dk1"/>
                          </a:solidFill>
                          <a:latin typeface="Mada"/>
                          <a:ea typeface="Mada"/>
                          <a:cs typeface="Mada"/>
                          <a:sym typeface="Mada"/>
                        </a:rPr>
                        <a:t>Diagnosis</a:t>
                      </a:r>
                      <a:endParaRPr sz="1000">
                        <a:latin typeface="Mada"/>
                        <a:ea typeface="Mada"/>
                        <a:cs typeface="Mada"/>
                        <a:sym typeface="Mada"/>
                      </a:endParaRPr>
                    </a:p>
                  </a:txBody>
                  <a:tcPr marT="91425" marB="91425" marR="91425" marL="91425">
                    <a:solidFill>
                      <a:schemeClr val="accent4"/>
                    </a:solidFill>
                  </a:tcPr>
                </a:tc>
                <a:tc>
                  <a:txBody>
                    <a:bodyPr/>
                    <a:lstStyle/>
                    <a:p>
                      <a:pPr indent="0" lvl="0" marL="0" rtl="0" algn="l">
                        <a:spcBef>
                          <a:spcPts val="0"/>
                        </a:spcBef>
                        <a:spcAft>
                          <a:spcPts val="0"/>
                        </a:spcAft>
                        <a:buNone/>
                      </a:pPr>
                      <a:r>
                        <a:rPr lang="ar" sz="800">
                          <a:latin typeface="Mada"/>
                          <a:ea typeface="Mada"/>
                          <a:cs typeface="Mada"/>
                          <a:sym typeface="Mada"/>
                        </a:rPr>
                        <a:t>The diagnosis can often be made clinically in a patient who has been in an endemic area. </a:t>
                      </a:r>
                      <a:endParaRPr sz="800">
                        <a:latin typeface="Mada"/>
                        <a:ea typeface="Mada"/>
                        <a:cs typeface="Mada"/>
                        <a:sym typeface="Mada"/>
                      </a:endParaRPr>
                    </a:p>
                  </a:txBody>
                  <a:tcPr marT="91425" marB="91425" marR="91425" marL="91425"/>
                </a:tc>
              </a:tr>
              <a:tr h="275100">
                <a:tc vMerge="1"/>
                <a:tc>
                  <a:txBody>
                    <a:bodyPr/>
                    <a:lstStyle/>
                    <a:p>
                      <a:pPr indent="0" lvl="0" marL="0" rtl="0" algn="l">
                        <a:spcBef>
                          <a:spcPts val="0"/>
                        </a:spcBef>
                        <a:spcAft>
                          <a:spcPts val="0"/>
                        </a:spcAft>
                        <a:buClr>
                          <a:schemeClr val="dk1"/>
                        </a:buClr>
                        <a:buSzPts val="1100"/>
                        <a:buFont typeface="Arial"/>
                        <a:buNone/>
                      </a:pPr>
                      <a:r>
                        <a:rPr lang="ar" sz="1000">
                          <a:solidFill>
                            <a:schemeClr val="dk1"/>
                          </a:solidFill>
                          <a:latin typeface="Mada"/>
                          <a:ea typeface="Mada"/>
                          <a:cs typeface="Mada"/>
                          <a:sym typeface="Mada"/>
                        </a:rPr>
                        <a:t>Treatment</a:t>
                      </a:r>
                      <a:endParaRPr sz="1000">
                        <a:latin typeface="Mada"/>
                        <a:ea typeface="Mada"/>
                        <a:cs typeface="Mada"/>
                        <a:sym typeface="Mada"/>
                      </a:endParaRPr>
                    </a:p>
                  </a:txBody>
                  <a:tcPr marT="91425" marB="91425" marR="91425" marL="91425">
                    <a:lnB cap="flat" cmpd="sng" w="9525">
                      <a:solidFill>
                        <a:schemeClr val="accent1"/>
                      </a:solidFill>
                      <a:prstDash val="solid"/>
                      <a:round/>
                      <a:headEnd len="sm" w="sm" type="none"/>
                      <a:tailEnd len="sm" w="sm" type="none"/>
                    </a:lnB>
                    <a:solidFill>
                      <a:schemeClr val="accent4"/>
                    </a:solidFill>
                  </a:tcPr>
                </a:tc>
                <a:tc>
                  <a:txBody>
                    <a:bodyPr/>
                    <a:lstStyle/>
                    <a:p>
                      <a:pPr indent="0" lvl="0" marL="0" rtl="0" algn="l">
                        <a:spcBef>
                          <a:spcPts val="0"/>
                        </a:spcBef>
                        <a:spcAft>
                          <a:spcPts val="0"/>
                        </a:spcAft>
                        <a:buNone/>
                      </a:pPr>
                      <a:r>
                        <a:rPr lang="ar" sz="800">
                          <a:latin typeface="Mada"/>
                          <a:ea typeface="Mada"/>
                          <a:cs typeface="Mada"/>
                          <a:sym typeface="Mada"/>
                        </a:rPr>
                        <a:t>Large lesionss can be treated locally by curettage or topical antiparasitic agents.</a:t>
                      </a:r>
                      <a:endParaRPr sz="800">
                        <a:latin typeface="Mada"/>
                        <a:ea typeface="Mada"/>
                        <a:cs typeface="Mada"/>
                        <a:sym typeface="Mada"/>
                      </a:endParaRPr>
                    </a:p>
                  </a:txBody>
                  <a:tcPr marT="91425" marB="91425" marR="91425" marL="91425">
                    <a:lnB cap="flat" cmpd="sng" w="9525">
                      <a:solidFill>
                        <a:schemeClr val="accent1"/>
                      </a:solidFill>
                      <a:prstDash val="solid"/>
                      <a:round/>
                      <a:headEnd len="sm" w="sm" type="none"/>
                      <a:tailEnd len="sm" w="sm" type="none"/>
                    </a:lnB>
                  </a:tcPr>
                </a:tc>
              </a:tr>
              <a:tr h="275100">
                <a:tc rowSpan="3">
                  <a:txBody>
                    <a:bodyPr/>
                    <a:lstStyle/>
                    <a:p>
                      <a:pPr indent="0" lvl="0" marL="0" rtl="0" algn="l">
                        <a:spcBef>
                          <a:spcPts val="0"/>
                        </a:spcBef>
                        <a:spcAft>
                          <a:spcPts val="0"/>
                        </a:spcAft>
                        <a:buNone/>
                      </a:pPr>
                      <a:r>
                        <a:rPr b="1" lang="ar" sz="1200">
                          <a:solidFill>
                            <a:srgbClr val="FFFFFF"/>
                          </a:solidFill>
                          <a:latin typeface="Mada"/>
                          <a:ea typeface="Mada"/>
                          <a:cs typeface="Mada"/>
                          <a:sym typeface="Mada"/>
                        </a:rPr>
                        <a:t>MERS-coV</a:t>
                      </a:r>
                      <a:endParaRPr b="1" sz="1200">
                        <a:solidFill>
                          <a:srgbClr val="FFFFFF"/>
                        </a:solidFill>
                        <a:latin typeface="Mada"/>
                        <a:ea typeface="Mada"/>
                        <a:cs typeface="Mada"/>
                        <a:sym typeface="Mada"/>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chemeClr val="accent2"/>
                    </a:solidFill>
                  </a:tcPr>
                </a:tc>
                <a:tc>
                  <a:txBody>
                    <a:bodyPr/>
                    <a:lstStyle/>
                    <a:p>
                      <a:pPr indent="0" lvl="0" marL="0" rtl="0" algn="l">
                        <a:spcBef>
                          <a:spcPts val="0"/>
                        </a:spcBef>
                        <a:spcAft>
                          <a:spcPts val="0"/>
                        </a:spcAft>
                        <a:buNone/>
                      </a:pPr>
                      <a:r>
                        <a:rPr lang="ar" sz="1000">
                          <a:solidFill>
                            <a:schemeClr val="dk1"/>
                          </a:solidFill>
                          <a:latin typeface="Mada"/>
                          <a:ea typeface="Mada"/>
                          <a:cs typeface="Mada"/>
                          <a:sym typeface="Mada"/>
                        </a:rPr>
                        <a:t>Clinical features</a:t>
                      </a:r>
                      <a:endParaRPr sz="1000">
                        <a:latin typeface="Mada"/>
                        <a:ea typeface="Mada"/>
                        <a:cs typeface="Mada"/>
                        <a:sym typeface="Mad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rgbClr val="9E9E9E"/>
                      </a:solidFill>
                      <a:prstDash val="solid"/>
                      <a:round/>
                      <a:headEnd len="sm" w="sm" type="none"/>
                      <a:tailEnd len="sm" w="sm" type="none"/>
                    </a:lnB>
                    <a:solidFill>
                      <a:schemeClr val="accent4"/>
                    </a:solidFill>
                  </a:tcPr>
                </a:tc>
                <a:tc>
                  <a:txBody>
                    <a:bodyPr/>
                    <a:lstStyle/>
                    <a:p>
                      <a:pPr indent="0" lvl="0" marL="0" rtl="0" algn="l">
                        <a:spcBef>
                          <a:spcPts val="0"/>
                        </a:spcBef>
                        <a:spcAft>
                          <a:spcPts val="0"/>
                        </a:spcAft>
                        <a:buNone/>
                      </a:pPr>
                      <a:r>
                        <a:rPr lang="ar" sz="800">
                          <a:latin typeface="Mada"/>
                          <a:ea typeface="Mada"/>
                          <a:cs typeface="Mada"/>
                          <a:sym typeface="Mada"/>
                        </a:rPr>
                        <a:t>pneumonia or acute febrile illness</a:t>
                      </a:r>
                      <a:endParaRPr sz="800">
                        <a:latin typeface="Mada"/>
                        <a:ea typeface="Mada"/>
                        <a:cs typeface="Mada"/>
                        <a:sym typeface="Mad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rgbClr val="9E9E9E"/>
                      </a:solidFill>
                      <a:prstDash val="solid"/>
                      <a:round/>
                      <a:headEnd len="sm" w="sm" type="none"/>
                      <a:tailEnd len="sm" w="sm" type="none"/>
                    </a:lnB>
                  </a:tcPr>
                </a:tc>
              </a:tr>
              <a:tr h="275100">
                <a:tc vMerge="1"/>
                <a:tc>
                  <a:txBody>
                    <a:bodyPr/>
                    <a:lstStyle/>
                    <a:p>
                      <a:pPr indent="0" lvl="0" marL="0" rtl="0" algn="l">
                        <a:spcBef>
                          <a:spcPts val="0"/>
                        </a:spcBef>
                        <a:spcAft>
                          <a:spcPts val="0"/>
                        </a:spcAft>
                        <a:buClr>
                          <a:schemeClr val="dk1"/>
                        </a:buClr>
                        <a:buSzPts val="1100"/>
                        <a:buFont typeface="Arial"/>
                        <a:buNone/>
                      </a:pPr>
                      <a:r>
                        <a:rPr lang="ar" sz="1000">
                          <a:solidFill>
                            <a:schemeClr val="dk1"/>
                          </a:solidFill>
                          <a:latin typeface="Mada"/>
                          <a:ea typeface="Mada"/>
                          <a:cs typeface="Mada"/>
                          <a:sym typeface="Mada"/>
                        </a:rPr>
                        <a:t>Diagnosis</a:t>
                      </a:r>
                      <a:endParaRPr sz="1000">
                        <a:latin typeface="Mada"/>
                        <a:ea typeface="Mada"/>
                        <a:cs typeface="Mada"/>
                        <a:sym typeface="Mad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chemeClr val="accent4"/>
                    </a:solidFill>
                  </a:tcPr>
                </a:tc>
                <a:tc>
                  <a:txBody>
                    <a:bodyPr/>
                    <a:lstStyle/>
                    <a:p>
                      <a:pPr indent="0" lvl="0" marL="0" rtl="0" algn="l">
                        <a:spcBef>
                          <a:spcPts val="0"/>
                        </a:spcBef>
                        <a:spcAft>
                          <a:spcPts val="0"/>
                        </a:spcAft>
                        <a:buNone/>
                      </a:pPr>
                      <a:r>
                        <a:rPr lang="ar" sz="800">
                          <a:latin typeface="Mada"/>
                          <a:ea typeface="Mada"/>
                          <a:cs typeface="Mada"/>
                          <a:sym typeface="Mada"/>
                        </a:rPr>
                        <a:t> (rRT-PCR</a:t>
                      </a:r>
                      <a:endParaRPr sz="800">
                        <a:latin typeface="Mada"/>
                        <a:ea typeface="Mada"/>
                        <a:cs typeface="Mada"/>
                        <a:sym typeface="Mad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100000">
                <a:tc vMerge="1"/>
                <a:tc>
                  <a:txBody>
                    <a:bodyPr/>
                    <a:lstStyle/>
                    <a:p>
                      <a:pPr indent="0" lvl="0" marL="0" rtl="0" algn="l">
                        <a:spcBef>
                          <a:spcPts val="0"/>
                        </a:spcBef>
                        <a:spcAft>
                          <a:spcPts val="0"/>
                        </a:spcAft>
                        <a:buClr>
                          <a:schemeClr val="dk1"/>
                        </a:buClr>
                        <a:buSzPts val="1100"/>
                        <a:buFont typeface="Arial"/>
                        <a:buNone/>
                      </a:pPr>
                      <a:r>
                        <a:rPr lang="ar" sz="1000">
                          <a:solidFill>
                            <a:schemeClr val="dk1"/>
                          </a:solidFill>
                          <a:latin typeface="Mada"/>
                          <a:ea typeface="Mada"/>
                          <a:cs typeface="Mada"/>
                          <a:sym typeface="Mada"/>
                        </a:rPr>
                        <a:t>Treatment</a:t>
                      </a:r>
                      <a:endParaRPr sz="1000">
                        <a:latin typeface="Mada"/>
                        <a:ea typeface="Mada"/>
                        <a:cs typeface="Mada"/>
                        <a:sym typeface="Mad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chemeClr val="accent4"/>
                    </a:solidFill>
                  </a:tcPr>
                </a:tc>
                <a:tc>
                  <a:txBody>
                    <a:bodyPr/>
                    <a:lstStyle/>
                    <a:p>
                      <a:pPr indent="0" lvl="0" marL="0" rtl="0" algn="l">
                        <a:spcBef>
                          <a:spcPts val="0"/>
                        </a:spcBef>
                        <a:spcAft>
                          <a:spcPts val="0"/>
                        </a:spcAft>
                        <a:buNone/>
                      </a:pPr>
                      <a:r>
                        <a:rPr lang="ar" sz="800">
                          <a:latin typeface="Mada"/>
                          <a:ea typeface="Mada"/>
                          <a:cs typeface="Mada"/>
                          <a:sym typeface="Mada"/>
                        </a:rPr>
                        <a:t>Supportive</a:t>
                      </a:r>
                      <a:endParaRPr sz="800">
                        <a:latin typeface="Mada"/>
                        <a:ea typeface="Mada"/>
                        <a:cs typeface="Mada"/>
                        <a:sym typeface="Mad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bl>
          </a:graphicData>
        </a:graphic>
      </p:graphicFrame>
      <p:graphicFrame>
        <p:nvGraphicFramePr>
          <p:cNvPr id="1063" name="Google Shape;1063;p38"/>
          <p:cNvGraphicFramePr/>
          <p:nvPr/>
        </p:nvGraphicFramePr>
        <p:xfrm>
          <a:off x="189838" y="8526017"/>
          <a:ext cx="3000000" cy="3000000"/>
        </p:xfrm>
        <a:graphic>
          <a:graphicData uri="http://schemas.openxmlformats.org/drawingml/2006/table">
            <a:tbl>
              <a:tblPr>
                <a:noFill/>
                <a:tableStyleId>{60ABF50E-62AB-450F-9392-1785013A57F9}</a:tableStyleId>
              </a:tblPr>
              <a:tblGrid>
                <a:gridCol w="982825"/>
                <a:gridCol w="1034050"/>
                <a:gridCol w="5163450"/>
              </a:tblGrid>
              <a:tr h="202000">
                <a:tc rowSpan="3">
                  <a:txBody>
                    <a:bodyPr/>
                    <a:lstStyle/>
                    <a:p>
                      <a:pPr indent="0" lvl="0" marL="0" rtl="0" algn="ctr">
                        <a:spcBef>
                          <a:spcPts val="0"/>
                        </a:spcBef>
                        <a:spcAft>
                          <a:spcPts val="0"/>
                        </a:spcAft>
                        <a:buNone/>
                      </a:pPr>
                      <a:r>
                        <a:rPr b="1" lang="ar" sz="1200">
                          <a:solidFill>
                            <a:srgbClr val="FFFFFF"/>
                          </a:solidFill>
                          <a:latin typeface="Mada"/>
                          <a:ea typeface="Mada"/>
                          <a:cs typeface="Mada"/>
                          <a:sym typeface="Mada"/>
                        </a:rPr>
                        <a:t>COVID-19</a:t>
                      </a:r>
                      <a:endParaRPr b="1" sz="1200">
                        <a:solidFill>
                          <a:srgbClr val="FFFFFF"/>
                        </a:solidFill>
                        <a:latin typeface="Mada"/>
                        <a:ea typeface="Mada"/>
                        <a:cs typeface="Mada"/>
                        <a:sym typeface="Mada"/>
                      </a:endParaRPr>
                    </a:p>
                  </a:txBody>
                  <a:tcPr marT="91425" marB="91425" marR="91425" marL="91425" anchor="ctr">
                    <a:lnT cap="flat" cmpd="sng" w="9525">
                      <a:solidFill>
                        <a:schemeClr val="accent1"/>
                      </a:solidFill>
                      <a:prstDash val="solid"/>
                      <a:round/>
                      <a:headEnd len="sm" w="sm" type="none"/>
                      <a:tailEnd len="sm" w="sm" type="none"/>
                    </a:lnT>
                    <a:solidFill>
                      <a:schemeClr val="accent2"/>
                    </a:solidFill>
                  </a:tcPr>
                </a:tc>
                <a:tc>
                  <a:txBody>
                    <a:bodyPr/>
                    <a:lstStyle/>
                    <a:p>
                      <a:pPr indent="0" lvl="0" marL="0" rtl="0" algn="l">
                        <a:spcBef>
                          <a:spcPts val="0"/>
                        </a:spcBef>
                        <a:spcAft>
                          <a:spcPts val="0"/>
                        </a:spcAft>
                        <a:buNone/>
                      </a:pPr>
                      <a:r>
                        <a:rPr lang="ar" sz="1000">
                          <a:solidFill>
                            <a:schemeClr val="dk1"/>
                          </a:solidFill>
                          <a:latin typeface="Mada"/>
                          <a:ea typeface="Mada"/>
                          <a:cs typeface="Mada"/>
                          <a:sym typeface="Mada"/>
                        </a:rPr>
                        <a:t>Clinical features</a:t>
                      </a:r>
                      <a:endParaRPr sz="1000">
                        <a:latin typeface="Mada"/>
                        <a:ea typeface="Mada"/>
                        <a:cs typeface="Mada"/>
                        <a:sym typeface="Mada"/>
                      </a:endParaRPr>
                    </a:p>
                  </a:txBody>
                  <a:tcPr marT="91425" marB="91425" marR="91425" marL="91425">
                    <a:lnT cap="flat" cmpd="sng" w="9525">
                      <a:solidFill>
                        <a:schemeClr val="accent1"/>
                      </a:solidFill>
                      <a:prstDash val="solid"/>
                      <a:round/>
                      <a:headEnd len="sm" w="sm" type="none"/>
                      <a:tailEnd len="sm" w="sm" type="none"/>
                    </a:lnT>
                    <a:solidFill>
                      <a:schemeClr val="accent4"/>
                    </a:solidFill>
                  </a:tcPr>
                </a:tc>
                <a:tc>
                  <a:txBody>
                    <a:bodyPr/>
                    <a:lstStyle/>
                    <a:p>
                      <a:pPr indent="0" lvl="0" marL="0" rtl="0" algn="l">
                        <a:spcBef>
                          <a:spcPts val="0"/>
                        </a:spcBef>
                        <a:spcAft>
                          <a:spcPts val="0"/>
                        </a:spcAft>
                        <a:buNone/>
                      </a:pPr>
                      <a:r>
                        <a:rPr lang="ar" sz="800">
                          <a:latin typeface="Mada"/>
                          <a:ea typeface="Mada"/>
                          <a:cs typeface="Mada"/>
                          <a:sym typeface="Mada"/>
                        </a:rPr>
                        <a:t>Fever &amp; upper respiratory Sx</a:t>
                      </a:r>
                      <a:endParaRPr sz="800">
                        <a:latin typeface="Mada"/>
                        <a:ea typeface="Mada"/>
                        <a:cs typeface="Mada"/>
                        <a:sym typeface="Mada"/>
                      </a:endParaRPr>
                    </a:p>
                  </a:txBody>
                  <a:tcPr marT="91425" marB="91425" marR="91425" marL="91425">
                    <a:lnT cap="flat" cmpd="sng" w="9525">
                      <a:solidFill>
                        <a:schemeClr val="accent1"/>
                      </a:solidFill>
                      <a:prstDash val="solid"/>
                      <a:round/>
                      <a:headEnd len="sm" w="sm" type="none"/>
                      <a:tailEnd len="sm" w="sm" type="none"/>
                    </a:lnT>
                  </a:tcPr>
                </a:tc>
              </a:tr>
              <a:tr h="275100">
                <a:tc vMerge="1"/>
                <a:tc>
                  <a:txBody>
                    <a:bodyPr/>
                    <a:lstStyle/>
                    <a:p>
                      <a:pPr indent="0" lvl="0" marL="0" rtl="0" algn="l">
                        <a:spcBef>
                          <a:spcPts val="0"/>
                        </a:spcBef>
                        <a:spcAft>
                          <a:spcPts val="0"/>
                        </a:spcAft>
                        <a:buClr>
                          <a:schemeClr val="dk1"/>
                        </a:buClr>
                        <a:buSzPts val="1100"/>
                        <a:buFont typeface="Arial"/>
                        <a:buNone/>
                      </a:pPr>
                      <a:r>
                        <a:rPr lang="ar" sz="1000">
                          <a:solidFill>
                            <a:schemeClr val="dk1"/>
                          </a:solidFill>
                          <a:latin typeface="Mada"/>
                          <a:ea typeface="Mada"/>
                          <a:cs typeface="Mada"/>
                          <a:sym typeface="Mada"/>
                        </a:rPr>
                        <a:t>Diagnosis</a:t>
                      </a:r>
                      <a:endParaRPr sz="1000">
                        <a:latin typeface="Mada"/>
                        <a:ea typeface="Mada"/>
                        <a:cs typeface="Mada"/>
                        <a:sym typeface="Mada"/>
                      </a:endParaRPr>
                    </a:p>
                  </a:txBody>
                  <a:tcPr marT="91425" marB="91425" marR="91425" marL="91425">
                    <a:solidFill>
                      <a:schemeClr val="accent4"/>
                    </a:solidFill>
                  </a:tcPr>
                </a:tc>
                <a:tc>
                  <a:txBody>
                    <a:bodyPr/>
                    <a:lstStyle/>
                    <a:p>
                      <a:pPr indent="0" lvl="0" marL="0" rtl="0" algn="l">
                        <a:spcBef>
                          <a:spcPts val="0"/>
                        </a:spcBef>
                        <a:spcAft>
                          <a:spcPts val="0"/>
                        </a:spcAft>
                        <a:buNone/>
                      </a:pPr>
                      <a:r>
                        <a:rPr lang="ar" sz="800">
                          <a:latin typeface="Mada"/>
                          <a:ea typeface="Mada"/>
                          <a:cs typeface="Mada"/>
                          <a:sym typeface="Mada"/>
                        </a:rPr>
                        <a:t> RT-PCR</a:t>
                      </a:r>
                      <a:endParaRPr sz="800">
                        <a:latin typeface="Mada"/>
                        <a:ea typeface="Mada"/>
                        <a:cs typeface="Mada"/>
                        <a:sym typeface="Mada"/>
                      </a:endParaRPr>
                    </a:p>
                  </a:txBody>
                  <a:tcPr marT="91425" marB="91425" marR="91425" marL="91425"/>
                </a:tc>
              </a:tr>
              <a:tr h="100000">
                <a:tc vMerge="1"/>
                <a:tc>
                  <a:txBody>
                    <a:bodyPr/>
                    <a:lstStyle/>
                    <a:p>
                      <a:pPr indent="0" lvl="0" marL="0" rtl="0" algn="l">
                        <a:spcBef>
                          <a:spcPts val="0"/>
                        </a:spcBef>
                        <a:spcAft>
                          <a:spcPts val="0"/>
                        </a:spcAft>
                        <a:buClr>
                          <a:schemeClr val="dk1"/>
                        </a:buClr>
                        <a:buSzPts val="1100"/>
                        <a:buFont typeface="Arial"/>
                        <a:buNone/>
                      </a:pPr>
                      <a:r>
                        <a:rPr lang="ar" sz="1000">
                          <a:solidFill>
                            <a:schemeClr val="dk1"/>
                          </a:solidFill>
                          <a:latin typeface="Mada"/>
                          <a:ea typeface="Mada"/>
                          <a:cs typeface="Mada"/>
                          <a:sym typeface="Mada"/>
                        </a:rPr>
                        <a:t>Treatment</a:t>
                      </a:r>
                      <a:endParaRPr sz="1000">
                        <a:latin typeface="Mada"/>
                        <a:ea typeface="Mada"/>
                        <a:cs typeface="Mada"/>
                        <a:sym typeface="Mada"/>
                      </a:endParaRPr>
                    </a:p>
                  </a:txBody>
                  <a:tcPr marT="91425" marB="91425" marR="91425" marL="91425">
                    <a:solidFill>
                      <a:schemeClr val="accent4"/>
                    </a:solidFill>
                  </a:tcPr>
                </a:tc>
                <a:tc>
                  <a:txBody>
                    <a:bodyPr/>
                    <a:lstStyle/>
                    <a:p>
                      <a:pPr indent="0" lvl="0" marL="0" rtl="0" algn="l">
                        <a:spcBef>
                          <a:spcPts val="0"/>
                        </a:spcBef>
                        <a:spcAft>
                          <a:spcPts val="0"/>
                        </a:spcAft>
                        <a:buNone/>
                      </a:pPr>
                      <a:r>
                        <a:rPr lang="ar" sz="800">
                          <a:latin typeface="Mada"/>
                          <a:ea typeface="Mada"/>
                          <a:cs typeface="Mada"/>
                          <a:sym typeface="Mada"/>
                        </a:rPr>
                        <a:t>Mainly </a:t>
                      </a:r>
                      <a:r>
                        <a:rPr lang="ar" sz="800">
                          <a:latin typeface="Mada"/>
                          <a:ea typeface="Mada"/>
                          <a:cs typeface="Mada"/>
                          <a:sym typeface="Mada"/>
                        </a:rPr>
                        <a:t>Supportive, Steroids</a:t>
                      </a:r>
                      <a:endParaRPr sz="800">
                        <a:latin typeface="Mada"/>
                        <a:ea typeface="Mada"/>
                        <a:cs typeface="Mada"/>
                        <a:sym typeface="Mada"/>
                      </a:endParaRPr>
                    </a:p>
                  </a:txBody>
                  <a:tcPr marT="91425" marB="91425" marR="91425" marL="91425"/>
                </a:tc>
              </a:tr>
            </a:tbl>
          </a:graphicData>
        </a:graphic>
      </p:graphicFrame>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 name="Shape 114"/>
        <p:cNvGrpSpPr/>
        <p:nvPr/>
      </p:nvGrpSpPr>
      <p:grpSpPr>
        <a:xfrm>
          <a:off x="0" y="0"/>
          <a:ext cx="0" cy="0"/>
          <a:chOff x="0" y="0"/>
          <a:chExt cx="0" cy="0"/>
        </a:xfrm>
      </p:grpSpPr>
      <p:sp>
        <p:nvSpPr>
          <p:cNvPr id="115" name="Google Shape;115;p12"/>
          <p:cNvSpPr txBox="1"/>
          <p:nvPr>
            <p:ph idx="12" type="sldNum"/>
          </p:nvPr>
        </p:nvSpPr>
        <p:spPr>
          <a:xfrm>
            <a:off x="7106400" y="2"/>
            <a:ext cx="453600" cy="562200"/>
          </a:xfrm>
          <a:prstGeom prst="rect">
            <a:avLst/>
          </a:prstGeom>
        </p:spPr>
        <p:txBody>
          <a:bodyPr anchorCtr="0" anchor="ctr" bIns="111700" lIns="111700" spcFirstLastPara="1" rIns="111700" wrap="square" tIns="111700">
            <a:noAutofit/>
          </a:bodyPr>
          <a:lstStyle/>
          <a:p>
            <a:pPr indent="0" lvl="0" marL="0" rtl="0" algn="ctr">
              <a:spcBef>
                <a:spcPts val="0"/>
              </a:spcBef>
              <a:spcAft>
                <a:spcPts val="0"/>
              </a:spcAft>
              <a:buNone/>
            </a:pPr>
            <a:fld id="{00000000-1234-1234-1234-123412341234}" type="slidenum">
              <a:rPr lang="ar" sz="1700">
                <a:latin typeface="Mada"/>
                <a:ea typeface="Mada"/>
                <a:cs typeface="Mada"/>
                <a:sym typeface="Mada"/>
              </a:rPr>
              <a:t>‹#›</a:t>
            </a:fld>
            <a:endParaRPr sz="1700">
              <a:latin typeface="Mada"/>
              <a:ea typeface="Mada"/>
              <a:cs typeface="Mada"/>
              <a:sym typeface="Mada"/>
            </a:endParaRPr>
          </a:p>
        </p:txBody>
      </p:sp>
      <p:sp>
        <p:nvSpPr>
          <p:cNvPr id="116" name="Google Shape;116;p12"/>
          <p:cNvSpPr txBox="1"/>
          <p:nvPr/>
        </p:nvSpPr>
        <p:spPr>
          <a:xfrm>
            <a:off x="0" y="9817800"/>
            <a:ext cx="7343400" cy="874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ar" sz="1000">
                <a:solidFill>
                  <a:srgbClr val="6AA84F"/>
                </a:solidFill>
                <a:latin typeface="Mada"/>
                <a:ea typeface="Mada"/>
                <a:cs typeface="Mada"/>
                <a:sym typeface="Mada"/>
              </a:rPr>
              <a:t>1- We are not an endemic area of typhoid fever , most cases we see are immigrants . Citizens get the infection from food contamination by infected restaurant workers.</a:t>
            </a:r>
            <a:endParaRPr sz="1000">
              <a:solidFill>
                <a:srgbClr val="6AA84F"/>
              </a:solidFill>
              <a:latin typeface="Mada"/>
              <a:ea typeface="Mada"/>
              <a:cs typeface="Mada"/>
              <a:sym typeface="Mada"/>
            </a:endParaRPr>
          </a:p>
        </p:txBody>
      </p:sp>
      <p:sp>
        <p:nvSpPr>
          <p:cNvPr id="117" name="Google Shape;117;p12"/>
          <p:cNvSpPr txBox="1"/>
          <p:nvPr/>
        </p:nvSpPr>
        <p:spPr>
          <a:xfrm>
            <a:off x="1237350" y="-29025"/>
            <a:ext cx="5085300" cy="412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ar" sz="2600">
                <a:latin typeface="Mada"/>
                <a:ea typeface="Mada"/>
                <a:cs typeface="Mada"/>
                <a:sym typeface="Mada"/>
              </a:rPr>
              <a:t>Enteric (Typhoid) Fever</a:t>
            </a:r>
            <a:endParaRPr b="1" sz="2600">
              <a:latin typeface="Mada"/>
              <a:ea typeface="Mada"/>
              <a:cs typeface="Mada"/>
              <a:sym typeface="Mada"/>
            </a:endParaRPr>
          </a:p>
          <a:p>
            <a:pPr indent="0" lvl="0" marL="0" rtl="0" algn="ctr">
              <a:spcBef>
                <a:spcPts val="0"/>
              </a:spcBef>
              <a:spcAft>
                <a:spcPts val="0"/>
              </a:spcAft>
              <a:buClr>
                <a:schemeClr val="dk1"/>
              </a:buClr>
              <a:buSzPts val="1100"/>
              <a:buFont typeface="Arial"/>
              <a:buNone/>
            </a:pPr>
            <a:r>
              <a:t/>
            </a:r>
            <a:endParaRPr b="1" sz="2600">
              <a:latin typeface="Mada"/>
              <a:ea typeface="Mada"/>
              <a:cs typeface="Mada"/>
              <a:sym typeface="Mada"/>
            </a:endParaRPr>
          </a:p>
          <a:p>
            <a:pPr indent="0" lvl="0" marL="0" rtl="0" algn="ctr">
              <a:spcBef>
                <a:spcPts val="0"/>
              </a:spcBef>
              <a:spcAft>
                <a:spcPts val="0"/>
              </a:spcAft>
              <a:buNone/>
            </a:pPr>
            <a:r>
              <a:t/>
            </a:r>
            <a:endParaRPr b="1" sz="2600">
              <a:latin typeface="Mada"/>
              <a:ea typeface="Mada"/>
              <a:cs typeface="Mada"/>
              <a:sym typeface="Mada"/>
            </a:endParaRPr>
          </a:p>
        </p:txBody>
      </p:sp>
      <p:sp>
        <p:nvSpPr>
          <p:cNvPr id="118" name="Google Shape;118;p12"/>
          <p:cNvSpPr txBox="1"/>
          <p:nvPr/>
        </p:nvSpPr>
        <p:spPr>
          <a:xfrm>
            <a:off x="76200" y="1438575"/>
            <a:ext cx="5085300" cy="2706000"/>
          </a:xfrm>
          <a:prstGeom prst="rect">
            <a:avLst/>
          </a:prstGeom>
          <a:noFill/>
          <a:ln>
            <a:noFill/>
          </a:ln>
        </p:spPr>
        <p:txBody>
          <a:bodyPr anchorCtr="0" anchor="t" bIns="91425" lIns="91425" spcFirstLastPara="1" rIns="91425" wrap="square" tIns="91425">
            <a:spAutoFit/>
          </a:bodyPr>
          <a:lstStyle/>
          <a:p>
            <a:pPr indent="-304800" lvl="0" marL="457200" rtl="0" algn="l">
              <a:lnSpc>
                <a:spcPct val="115000"/>
              </a:lnSpc>
              <a:spcBef>
                <a:spcPts val="0"/>
              </a:spcBef>
              <a:spcAft>
                <a:spcPts val="0"/>
              </a:spcAft>
              <a:buClr>
                <a:schemeClr val="dk1"/>
              </a:buClr>
              <a:buSzPts val="1200"/>
              <a:buFont typeface="Mada"/>
              <a:buChar char="●"/>
            </a:pPr>
            <a:r>
              <a:rPr b="1" lang="ar" sz="1200">
                <a:solidFill>
                  <a:schemeClr val="dk1"/>
                </a:solidFill>
                <a:latin typeface="Mada"/>
                <a:ea typeface="Mada"/>
                <a:cs typeface="Mada"/>
                <a:sym typeface="Mada"/>
              </a:rPr>
              <a:t>Definition: </a:t>
            </a:r>
            <a:r>
              <a:rPr lang="ar" sz="1200">
                <a:solidFill>
                  <a:schemeClr val="dk1"/>
                </a:solidFill>
                <a:latin typeface="Mada"/>
                <a:ea typeface="Mada"/>
                <a:cs typeface="Mada"/>
                <a:sym typeface="Mada"/>
              </a:rPr>
              <a:t>Enteric fever is characterized by</a:t>
            </a:r>
            <a:r>
              <a:rPr b="1" lang="ar" sz="1200">
                <a:solidFill>
                  <a:schemeClr val="dk1"/>
                </a:solidFill>
                <a:latin typeface="Mada"/>
                <a:ea typeface="Mada"/>
                <a:cs typeface="Mada"/>
                <a:sym typeface="Mada"/>
              </a:rPr>
              <a:t> severe systemic illness </a:t>
            </a:r>
            <a:r>
              <a:rPr lang="ar" sz="1200">
                <a:solidFill>
                  <a:schemeClr val="dk1"/>
                </a:solidFill>
                <a:latin typeface="Mada"/>
                <a:ea typeface="Mada"/>
                <a:cs typeface="Mada"/>
                <a:sym typeface="Mada"/>
              </a:rPr>
              <a:t>with</a:t>
            </a:r>
            <a:r>
              <a:rPr b="1" lang="ar" sz="1200">
                <a:solidFill>
                  <a:schemeClr val="dk1"/>
                </a:solidFill>
                <a:latin typeface="Mada"/>
                <a:ea typeface="Mada"/>
                <a:cs typeface="Mada"/>
                <a:sym typeface="Mada"/>
              </a:rPr>
              <a:t> fever </a:t>
            </a:r>
            <a:r>
              <a:rPr lang="ar" sz="1200">
                <a:solidFill>
                  <a:schemeClr val="dk1"/>
                </a:solidFill>
                <a:latin typeface="Mada"/>
                <a:ea typeface="Mada"/>
                <a:cs typeface="Mada"/>
                <a:sym typeface="Mada"/>
              </a:rPr>
              <a:t>and</a:t>
            </a:r>
            <a:r>
              <a:rPr b="1" lang="ar" sz="1200">
                <a:solidFill>
                  <a:schemeClr val="dk1"/>
                </a:solidFill>
                <a:latin typeface="Mada"/>
                <a:ea typeface="Mada"/>
                <a:cs typeface="Mada"/>
                <a:sym typeface="Mada"/>
              </a:rPr>
              <a:t> abdominal pain</a:t>
            </a:r>
            <a:r>
              <a:rPr lang="ar" sz="1200">
                <a:solidFill>
                  <a:schemeClr val="dk1"/>
                </a:solidFill>
                <a:latin typeface="Mada"/>
                <a:ea typeface="Mada"/>
                <a:cs typeface="Mada"/>
                <a:sym typeface="Mada"/>
              </a:rPr>
              <a:t>.</a:t>
            </a:r>
            <a:endParaRPr sz="1200">
              <a:solidFill>
                <a:schemeClr val="dk1"/>
              </a:solidFill>
              <a:latin typeface="Mada"/>
              <a:ea typeface="Mada"/>
              <a:cs typeface="Mada"/>
              <a:sym typeface="Mada"/>
            </a:endParaRPr>
          </a:p>
          <a:p>
            <a:pPr indent="-304800" lvl="0" marL="457200" rtl="0" algn="l">
              <a:lnSpc>
                <a:spcPct val="115000"/>
              </a:lnSpc>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It is an acute febrile disease, caused by</a:t>
            </a:r>
            <a:r>
              <a:rPr lang="ar" sz="1200">
                <a:solidFill>
                  <a:srgbClr val="CC0000"/>
                </a:solidFill>
                <a:latin typeface="Mada"/>
                <a:ea typeface="Mada"/>
                <a:cs typeface="Mada"/>
                <a:sym typeface="Mada"/>
              </a:rPr>
              <a:t> </a:t>
            </a:r>
            <a:r>
              <a:rPr b="1" lang="ar" sz="1200">
                <a:solidFill>
                  <a:srgbClr val="CC0000"/>
                </a:solidFill>
                <a:latin typeface="Mada"/>
                <a:ea typeface="Mada"/>
                <a:cs typeface="Mada"/>
                <a:sym typeface="Mada"/>
              </a:rPr>
              <a:t>Salmonella typhi</a:t>
            </a:r>
            <a:r>
              <a:rPr b="1" lang="ar" sz="1200">
                <a:solidFill>
                  <a:schemeClr val="dk1"/>
                </a:solidFill>
                <a:latin typeface="Mada"/>
                <a:ea typeface="Mada"/>
                <a:cs typeface="Mada"/>
                <a:sym typeface="Mada"/>
              </a:rPr>
              <a:t> </a:t>
            </a:r>
            <a:r>
              <a:rPr lang="ar" sz="1200">
                <a:solidFill>
                  <a:schemeClr val="dk1"/>
                </a:solidFill>
                <a:latin typeface="Mada"/>
                <a:ea typeface="Mada"/>
                <a:cs typeface="Mada"/>
                <a:sym typeface="Mada"/>
              </a:rPr>
              <a:t>and                                                                                                </a:t>
            </a:r>
            <a:r>
              <a:rPr b="1" lang="ar" sz="1200">
                <a:solidFill>
                  <a:srgbClr val="CC0000"/>
                </a:solidFill>
                <a:latin typeface="Mada"/>
                <a:ea typeface="Mada"/>
                <a:cs typeface="Mada"/>
                <a:sym typeface="Mada"/>
              </a:rPr>
              <a:t>Salmonella. paratyphi A, B or C</a:t>
            </a:r>
            <a:endParaRPr b="1" sz="1200">
              <a:solidFill>
                <a:srgbClr val="CC0000"/>
              </a:solidFill>
              <a:latin typeface="Mada"/>
              <a:ea typeface="Mada"/>
              <a:cs typeface="Mada"/>
              <a:sym typeface="Mada"/>
            </a:endParaRPr>
          </a:p>
          <a:p>
            <a:pPr indent="-304800" lvl="0" marL="457200" rtl="0" algn="l">
              <a:lnSpc>
                <a:spcPct val="115000"/>
              </a:lnSpc>
              <a:spcBef>
                <a:spcPts val="0"/>
              </a:spcBef>
              <a:spcAft>
                <a:spcPts val="0"/>
              </a:spcAft>
              <a:buClr>
                <a:schemeClr val="dk1"/>
              </a:buClr>
              <a:buSzPts val="1200"/>
              <a:buFont typeface="Mada"/>
              <a:buChar char="●"/>
            </a:pPr>
            <a:r>
              <a:rPr b="1" lang="ar" sz="1200">
                <a:solidFill>
                  <a:schemeClr val="dk1"/>
                </a:solidFill>
                <a:latin typeface="Mada"/>
                <a:ea typeface="Mada"/>
                <a:cs typeface="Mada"/>
                <a:sym typeface="Mada"/>
              </a:rPr>
              <a:t>Humans </a:t>
            </a:r>
            <a:r>
              <a:rPr lang="ar" sz="1200">
                <a:solidFill>
                  <a:schemeClr val="dk1"/>
                </a:solidFill>
                <a:latin typeface="Mada"/>
                <a:ea typeface="Mada"/>
                <a:cs typeface="Mada"/>
                <a:sym typeface="Mada"/>
              </a:rPr>
              <a:t>are the only reservoir for </a:t>
            </a:r>
            <a:r>
              <a:rPr b="1" lang="ar" sz="1200">
                <a:solidFill>
                  <a:schemeClr val="dk1"/>
                </a:solidFill>
                <a:latin typeface="Mada"/>
                <a:ea typeface="Mada"/>
                <a:cs typeface="Mada"/>
                <a:sym typeface="Mada"/>
              </a:rPr>
              <a:t>S. Typhi and Infection.</a:t>
            </a:r>
            <a:endParaRPr b="1" sz="1200">
              <a:solidFill>
                <a:srgbClr val="073763"/>
              </a:solidFill>
              <a:latin typeface="Mada"/>
              <a:ea typeface="Mada"/>
              <a:cs typeface="Mada"/>
              <a:sym typeface="Mada"/>
            </a:endParaRPr>
          </a:p>
          <a:p>
            <a:pPr indent="-304800" lvl="0" marL="457200" rtl="0" algn="l">
              <a:lnSpc>
                <a:spcPct val="115000"/>
              </a:lnSpc>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Persons with typhoid fever </a:t>
            </a:r>
            <a:r>
              <a:rPr b="1" lang="ar" sz="1200">
                <a:solidFill>
                  <a:schemeClr val="dk1"/>
                </a:solidFill>
                <a:latin typeface="Mada"/>
                <a:ea typeface="Mada"/>
                <a:cs typeface="Mada"/>
                <a:sym typeface="Mada"/>
              </a:rPr>
              <a:t>carry the bacteria in their bloodstream</a:t>
            </a:r>
            <a:endParaRPr b="1" sz="1200">
              <a:solidFill>
                <a:schemeClr val="dk1"/>
              </a:solidFill>
              <a:latin typeface="Mada"/>
              <a:ea typeface="Mada"/>
              <a:cs typeface="Mada"/>
              <a:sym typeface="Mada"/>
            </a:endParaRPr>
          </a:p>
          <a:p>
            <a:pPr indent="0" lvl="0" marL="457200" rtl="0" algn="l">
              <a:lnSpc>
                <a:spcPct val="115000"/>
              </a:lnSpc>
              <a:spcBef>
                <a:spcPts val="0"/>
              </a:spcBef>
              <a:spcAft>
                <a:spcPts val="0"/>
              </a:spcAft>
              <a:buNone/>
            </a:pPr>
            <a:r>
              <a:rPr b="1" lang="ar" sz="1200">
                <a:solidFill>
                  <a:schemeClr val="dk1"/>
                </a:solidFill>
                <a:latin typeface="Mada"/>
                <a:ea typeface="Mada"/>
                <a:cs typeface="Mada"/>
                <a:sym typeface="Mada"/>
              </a:rPr>
              <a:t>and intestinal tract.</a:t>
            </a:r>
            <a:endParaRPr b="1" sz="1200">
              <a:solidFill>
                <a:srgbClr val="999999"/>
              </a:solidFill>
              <a:latin typeface="Mada"/>
              <a:ea typeface="Mada"/>
              <a:cs typeface="Mada"/>
              <a:sym typeface="Mada"/>
            </a:endParaRPr>
          </a:p>
          <a:p>
            <a:pPr indent="-304800" lvl="0" marL="457200" rtl="0" algn="l">
              <a:lnSpc>
                <a:spcPct val="115000"/>
              </a:lnSpc>
              <a:spcBef>
                <a:spcPts val="0"/>
              </a:spcBef>
              <a:spcAft>
                <a:spcPts val="0"/>
              </a:spcAft>
              <a:buClr>
                <a:schemeClr val="dk1"/>
              </a:buClr>
              <a:buSzPts val="1200"/>
              <a:buFont typeface="Mada"/>
              <a:buChar char="●"/>
            </a:pPr>
            <a:r>
              <a:rPr b="1" lang="ar" sz="1200">
                <a:solidFill>
                  <a:schemeClr val="dk1"/>
                </a:solidFill>
                <a:latin typeface="Mada"/>
                <a:ea typeface="Mada"/>
                <a:cs typeface="Mada"/>
                <a:sym typeface="Mada"/>
              </a:rPr>
              <a:t>Carriers</a:t>
            </a:r>
            <a:r>
              <a:rPr lang="ar" sz="1200">
                <a:solidFill>
                  <a:schemeClr val="dk1"/>
                </a:solidFill>
                <a:latin typeface="Mada"/>
                <a:ea typeface="Mada"/>
                <a:cs typeface="Mada"/>
                <a:sym typeface="Mada"/>
              </a:rPr>
              <a:t> recovering from typhoid fever </a:t>
            </a:r>
            <a:r>
              <a:rPr b="1" lang="ar" sz="1200">
                <a:solidFill>
                  <a:srgbClr val="CC0000"/>
                </a:solidFill>
                <a:latin typeface="Mada"/>
                <a:ea typeface="Mada"/>
                <a:cs typeface="Mada"/>
                <a:sym typeface="Mada"/>
              </a:rPr>
              <a:t>shed S. Typhi in their feces.</a:t>
            </a:r>
            <a:endParaRPr b="1" sz="1200">
              <a:solidFill>
                <a:srgbClr val="CC0000"/>
              </a:solidFill>
              <a:latin typeface="Mada"/>
              <a:ea typeface="Mada"/>
              <a:cs typeface="Mada"/>
              <a:sym typeface="Mada"/>
            </a:endParaRPr>
          </a:p>
          <a:p>
            <a:pPr indent="-304800" lvl="0" marL="457200" rtl="0" algn="l">
              <a:lnSpc>
                <a:spcPct val="115000"/>
              </a:lnSpc>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It is </a:t>
            </a:r>
            <a:r>
              <a:rPr b="1" lang="ar" sz="1200">
                <a:solidFill>
                  <a:schemeClr val="dk1"/>
                </a:solidFill>
                <a:latin typeface="Mada"/>
                <a:ea typeface="Mada"/>
                <a:cs typeface="Mada"/>
                <a:sym typeface="Mada"/>
              </a:rPr>
              <a:t>transmitted </a:t>
            </a:r>
            <a:r>
              <a:rPr lang="ar" sz="1200">
                <a:solidFill>
                  <a:schemeClr val="dk1"/>
                </a:solidFill>
                <a:latin typeface="Mada"/>
                <a:ea typeface="Mada"/>
                <a:cs typeface="Mada"/>
                <a:sym typeface="Mada"/>
              </a:rPr>
              <a:t>through</a:t>
            </a:r>
            <a:r>
              <a:rPr lang="ar" sz="1200">
                <a:solidFill>
                  <a:schemeClr val="dk1"/>
                </a:solidFill>
                <a:latin typeface="Mada"/>
                <a:ea typeface="Mada"/>
                <a:cs typeface="Mada"/>
                <a:sym typeface="Mada"/>
              </a:rPr>
              <a:t> direct contact with an infected individual or indirect contact</a:t>
            </a:r>
            <a:r>
              <a:rPr b="1" lang="ar" sz="1200">
                <a:solidFill>
                  <a:schemeClr val="dk1"/>
                </a:solidFill>
                <a:latin typeface="Mada"/>
                <a:ea typeface="Mada"/>
                <a:cs typeface="Mada"/>
                <a:sym typeface="Mada"/>
              </a:rPr>
              <a:t> via contaminated food or water.</a:t>
            </a:r>
            <a:r>
              <a:rPr b="1" baseline="30000" lang="ar" sz="1200">
                <a:solidFill>
                  <a:schemeClr val="dk1"/>
                </a:solidFill>
                <a:latin typeface="Mada"/>
                <a:ea typeface="Mada"/>
                <a:cs typeface="Mada"/>
                <a:sym typeface="Mada"/>
              </a:rPr>
              <a:t>1</a:t>
            </a:r>
            <a:endParaRPr b="1" baseline="30000" sz="1200">
              <a:solidFill>
                <a:schemeClr val="dk1"/>
              </a:solidFill>
              <a:latin typeface="Mada"/>
              <a:ea typeface="Mada"/>
              <a:cs typeface="Mada"/>
              <a:sym typeface="Mada"/>
            </a:endParaRPr>
          </a:p>
          <a:p>
            <a:pPr indent="-304800" lvl="0" marL="457200" rtl="0" algn="l">
              <a:lnSpc>
                <a:spcPct val="115000"/>
              </a:lnSpc>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Paratyphoid fever is associated with a milder and shorter illness, and complications are uncommon.</a:t>
            </a:r>
            <a:endParaRPr sz="1200">
              <a:solidFill>
                <a:schemeClr val="dk1"/>
              </a:solidFill>
              <a:latin typeface="Mada"/>
              <a:ea typeface="Mada"/>
              <a:cs typeface="Mada"/>
              <a:sym typeface="Mada"/>
            </a:endParaRPr>
          </a:p>
        </p:txBody>
      </p:sp>
      <p:sp>
        <p:nvSpPr>
          <p:cNvPr id="119" name="Google Shape;119;p12"/>
          <p:cNvSpPr txBox="1"/>
          <p:nvPr/>
        </p:nvSpPr>
        <p:spPr>
          <a:xfrm>
            <a:off x="205350" y="903000"/>
            <a:ext cx="3000000" cy="523200"/>
          </a:xfrm>
          <a:prstGeom prst="rect">
            <a:avLst/>
          </a:prstGeom>
          <a:noFill/>
          <a:ln>
            <a:noFill/>
          </a:ln>
        </p:spPr>
        <p:txBody>
          <a:bodyPr anchorCtr="0" anchor="t" bIns="91425" lIns="91425" spcFirstLastPara="1" rIns="91425" wrap="square" tIns="91425">
            <a:spAutoFit/>
          </a:bodyPr>
          <a:lstStyle/>
          <a:p>
            <a:pPr indent="-368300" lvl="0" marL="457200" rtl="0" algn="l">
              <a:spcBef>
                <a:spcPts val="0"/>
              </a:spcBef>
              <a:spcAft>
                <a:spcPts val="0"/>
              </a:spcAft>
              <a:buClr>
                <a:schemeClr val="dk1"/>
              </a:buClr>
              <a:buSzPts val="2200"/>
              <a:buFont typeface="Mada"/>
              <a:buChar char="◄"/>
            </a:pPr>
            <a:r>
              <a:rPr b="1" lang="ar" sz="2200">
                <a:solidFill>
                  <a:schemeClr val="dk1"/>
                </a:solidFill>
                <a:highlight>
                  <a:schemeClr val="accent4"/>
                </a:highlight>
                <a:latin typeface="Mada"/>
                <a:ea typeface="Mada"/>
                <a:cs typeface="Mada"/>
                <a:sym typeface="Mada"/>
              </a:rPr>
              <a:t>Introduction</a:t>
            </a:r>
            <a:endParaRPr b="1" sz="2200">
              <a:solidFill>
                <a:schemeClr val="dk1"/>
              </a:solidFill>
              <a:highlight>
                <a:schemeClr val="accent4"/>
              </a:highlight>
              <a:latin typeface="Mada"/>
              <a:ea typeface="Mada"/>
              <a:cs typeface="Mada"/>
              <a:sym typeface="Mada"/>
            </a:endParaRPr>
          </a:p>
        </p:txBody>
      </p:sp>
      <p:sp>
        <p:nvSpPr>
          <p:cNvPr id="120" name="Google Shape;120;p12"/>
          <p:cNvSpPr/>
          <p:nvPr/>
        </p:nvSpPr>
        <p:spPr>
          <a:xfrm>
            <a:off x="5145525" y="1042500"/>
            <a:ext cx="2288700" cy="3526800"/>
          </a:xfrm>
          <a:prstGeom prst="roundRect">
            <a:avLst>
              <a:gd fmla="val 16667" name="adj"/>
            </a:avLst>
          </a:prstGeom>
          <a:noFill/>
          <a:ln cap="flat" cmpd="sng" w="28575">
            <a:solidFill>
              <a:schemeClr val="accent4"/>
            </a:solidFill>
            <a:prstDash val="lgDashDot"/>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 name="Google Shape;121;p12"/>
          <p:cNvSpPr txBox="1"/>
          <p:nvPr/>
        </p:nvSpPr>
        <p:spPr>
          <a:xfrm>
            <a:off x="5161500" y="2410750"/>
            <a:ext cx="2288700" cy="16926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b="1" lang="ar" sz="1200">
                <a:solidFill>
                  <a:schemeClr val="accent1"/>
                </a:solidFill>
                <a:latin typeface="Mada"/>
                <a:ea typeface="Mada"/>
                <a:cs typeface="Mada"/>
                <a:sym typeface="Mada"/>
              </a:rPr>
              <a:t>Epidemiology of Typhoid fever</a:t>
            </a:r>
            <a:endParaRPr b="1" sz="1200">
              <a:solidFill>
                <a:schemeClr val="accent1"/>
              </a:solidFill>
              <a:latin typeface="Mada"/>
              <a:ea typeface="Mada"/>
              <a:cs typeface="Mada"/>
              <a:sym typeface="Mada"/>
            </a:endParaRPr>
          </a:p>
          <a:p>
            <a:pPr indent="0" lvl="0" marL="0" rtl="0" algn="l">
              <a:lnSpc>
                <a:spcPct val="115000"/>
              </a:lnSpc>
              <a:spcBef>
                <a:spcPts val="1000"/>
              </a:spcBef>
              <a:spcAft>
                <a:spcPts val="0"/>
              </a:spcAft>
              <a:buNone/>
            </a:pPr>
            <a:r>
              <a:rPr lang="ar" sz="1000">
                <a:latin typeface="Mada"/>
                <a:ea typeface="Mada"/>
                <a:cs typeface="Mada"/>
                <a:sym typeface="Mada"/>
              </a:rPr>
              <a:t>- More</a:t>
            </a:r>
            <a:r>
              <a:rPr b="1" lang="ar" sz="1000">
                <a:latin typeface="Mada"/>
                <a:ea typeface="Mada"/>
                <a:cs typeface="Mada"/>
                <a:sym typeface="Mada"/>
              </a:rPr>
              <a:t> common in children and young adults</a:t>
            </a:r>
            <a:endParaRPr b="1" sz="1000">
              <a:latin typeface="Mada"/>
              <a:ea typeface="Mada"/>
              <a:cs typeface="Mada"/>
              <a:sym typeface="Mada"/>
            </a:endParaRPr>
          </a:p>
          <a:p>
            <a:pPr indent="0" lvl="0" marL="0" rtl="0" algn="l">
              <a:lnSpc>
                <a:spcPct val="115000"/>
              </a:lnSpc>
              <a:spcBef>
                <a:spcPts val="0"/>
              </a:spcBef>
              <a:spcAft>
                <a:spcPts val="0"/>
              </a:spcAft>
              <a:buNone/>
            </a:pPr>
            <a:r>
              <a:rPr lang="ar" sz="1000">
                <a:latin typeface="Mada"/>
                <a:ea typeface="Mada"/>
                <a:cs typeface="Mada"/>
                <a:sym typeface="Mada"/>
              </a:rPr>
              <a:t>- Worldwide, enteric fever is most prevalent in  overcrowded areas with poor access to sanitation.</a:t>
            </a:r>
            <a:endParaRPr sz="1000">
              <a:latin typeface="Mada"/>
              <a:ea typeface="Mada"/>
              <a:cs typeface="Mada"/>
              <a:sym typeface="Mada"/>
            </a:endParaRPr>
          </a:p>
          <a:p>
            <a:pPr indent="0" lvl="0" marL="0" rtl="0" algn="l">
              <a:lnSpc>
                <a:spcPct val="115000"/>
              </a:lnSpc>
              <a:spcBef>
                <a:spcPts val="0"/>
              </a:spcBef>
              <a:spcAft>
                <a:spcPts val="0"/>
              </a:spcAft>
              <a:buNone/>
            </a:pPr>
            <a:r>
              <a:rPr lang="ar" sz="1000">
                <a:latin typeface="Mada"/>
                <a:ea typeface="Mada"/>
                <a:cs typeface="Mada"/>
                <a:sym typeface="Mada"/>
              </a:rPr>
              <a:t>- Incidence More than 100 cases per 100,000 person-years in :                               </a:t>
            </a:r>
            <a:r>
              <a:rPr b="1" lang="ar" sz="1000">
                <a:latin typeface="Mada"/>
                <a:ea typeface="Mada"/>
                <a:cs typeface="Mada"/>
                <a:sym typeface="Mada"/>
              </a:rPr>
              <a:t>South-central Asia</a:t>
            </a:r>
            <a:r>
              <a:rPr lang="ar" sz="1000">
                <a:latin typeface="Mada"/>
                <a:ea typeface="Mada"/>
                <a:cs typeface="Mada"/>
                <a:sym typeface="Mada"/>
              </a:rPr>
              <a:t>, </a:t>
            </a:r>
            <a:r>
              <a:rPr b="1" lang="ar" sz="1000">
                <a:latin typeface="Mada"/>
                <a:ea typeface="Mada"/>
                <a:cs typeface="Mada"/>
                <a:sym typeface="Mada"/>
              </a:rPr>
              <a:t>Southeast Asia</a:t>
            </a:r>
            <a:r>
              <a:rPr lang="ar" sz="1000">
                <a:latin typeface="Mada"/>
                <a:ea typeface="Mada"/>
                <a:cs typeface="Mada"/>
                <a:sym typeface="Mada"/>
              </a:rPr>
              <a:t>, and</a:t>
            </a:r>
            <a:r>
              <a:rPr b="1" lang="ar" sz="1000">
                <a:latin typeface="Mada"/>
                <a:ea typeface="Mada"/>
                <a:cs typeface="Mada"/>
                <a:sym typeface="Mada"/>
              </a:rPr>
              <a:t> southern Africa</a:t>
            </a:r>
            <a:r>
              <a:rPr lang="ar" sz="1000">
                <a:solidFill>
                  <a:srgbClr val="A64D79"/>
                </a:solidFill>
                <a:latin typeface="Mada"/>
                <a:ea typeface="Mada"/>
                <a:cs typeface="Mada"/>
                <a:sym typeface="Mada"/>
              </a:rPr>
              <a:t>.</a:t>
            </a:r>
            <a:endParaRPr sz="1000">
              <a:solidFill>
                <a:srgbClr val="A64D79"/>
              </a:solidFill>
              <a:latin typeface="Mada"/>
              <a:ea typeface="Mada"/>
              <a:cs typeface="Mada"/>
              <a:sym typeface="Mada"/>
            </a:endParaRPr>
          </a:p>
          <a:p>
            <a:pPr indent="0" lvl="0" marL="0" rtl="0" algn="ctr">
              <a:lnSpc>
                <a:spcPct val="115000"/>
              </a:lnSpc>
              <a:spcBef>
                <a:spcPts val="0"/>
              </a:spcBef>
              <a:spcAft>
                <a:spcPts val="0"/>
              </a:spcAft>
              <a:buNone/>
            </a:pPr>
            <a:r>
              <a:t/>
            </a:r>
            <a:endParaRPr b="1" sz="1200">
              <a:solidFill>
                <a:schemeClr val="accent1"/>
              </a:solidFill>
              <a:latin typeface="Mada"/>
              <a:ea typeface="Mada"/>
              <a:cs typeface="Mada"/>
              <a:sym typeface="Mada"/>
            </a:endParaRPr>
          </a:p>
        </p:txBody>
      </p:sp>
      <p:pic>
        <p:nvPicPr>
          <p:cNvPr id="122" name="Google Shape;122;p12"/>
          <p:cNvPicPr preferRelativeResize="0"/>
          <p:nvPr/>
        </p:nvPicPr>
        <p:blipFill>
          <a:blip r:embed="rId3">
            <a:alphaModFix/>
          </a:blip>
          <a:stretch>
            <a:fillRect/>
          </a:stretch>
        </p:blipFill>
        <p:spPr>
          <a:xfrm>
            <a:off x="5240663" y="1178012"/>
            <a:ext cx="2098426" cy="1176000"/>
          </a:xfrm>
          <a:prstGeom prst="rect">
            <a:avLst/>
          </a:prstGeom>
          <a:noFill/>
          <a:ln>
            <a:noFill/>
          </a:ln>
        </p:spPr>
      </p:pic>
      <p:sp>
        <p:nvSpPr>
          <p:cNvPr id="123" name="Google Shape;123;p12"/>
          <p:cNvSpPr txBox="1"/>
          <p:nvPr/>
        </p:nvSpPr>
        <p:spPr>
          <a:xfrm>
            <a:off x="229425" y="4446550"/>
            <a:ext cx="7065600" cy="4122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Clr>
                <a:srgbClr val="000000"/>
              </a:buClr>
              <a:buSzPts val="2200"/>
              <a:buFont typeface="Mada"/>
              <a:buChar char="◄"/>
            </a:pPr>
            <a:r>
              <a:rPr b="1" lang="ar" sz="2200">
                <a:solidFill>
                  <a:srgbClr val="000000"/>
                </a:solidFill>
                <a:highlight>
                  <a:schemeClr val="accent4"/>
                </a:highlight>
                <a:latin typeface="Mada"/>
                <a:ea typeface="Mada"/>
                <a:cs typeface="Mada"/>
                <a:sym typeface="Mada"/>
              </a:rPr>
              <a:t>Pathog</a:t>
            </a:r>
            <a:r>
              <a:rPr b="1" lang="ar" sz="2200">
                <a:solidFill>
                  <a:srgbClr val="000000"/>
                </a:solidFill>
                <a:highlight>
                  <a:schemeClr val="accent4"/>
                </a:highlight>
                <a:latin typeface="Mada"/>
                <a:ea typeface="Mada"/>
                <a:cs typeface="Mada"/>
                <a:sym typeface="Mada"/>
              </a:rPr>
              <a:t>enesis</a:t>
            </a:r>
            <a:endParaRPr b="1" baseline="30000" sz="2200">
              <a:solidFill>
                <a:srgbClr val="000000"/>
              </a:solidFill>
              <a:highlight>
                <a:srgbClr val="D0E0E3"/>
              </a:highlight>
              <a:latin typeface="Mada"/>
              <a:ea typeface="Mada"/>
              <a:cs typeface="Mada"/>
              <a:sym typeface="Mada"/>
            </a:endParaRPr>
          </a:p>
          <a:p>
            <a:pPr indent="0" lvl="0" marL="0" rtl="0" algn="l">
              <a:lnSpc>
                <a:spcPct val="115000"/>
              </a:lnSpc>
              <a:spcBef>
                <a:spcPts val="0"/>
              </a:spcBef>
              <a:spcAft>
                <a:spcPts val="0"/>
              </a:spcAft>
              <a:buNone/>
            </a:pPr>
            <a:r>
              <a:t/>
            </a:r>
            <a:endParaRPr sz="1200">
              <a:solidFill>
                <a:srgbClr val="000000"/>
              </a:solidFill>
              <a:latin typeface="Mada"/>
              <a:ea typeface="Mada"/>
              <a:cs typeface="Mada"/>
              <a:sym typeface="Mada"/>
            </a:endParaRPr>
          </a:p>
        </p:txBody>
      </p:sp>
      <p:sp>
        <p:nvSpPr>
          <p:cNvPr id="124" name="Google Shape;124;p12"/>
          <p:cNvSpPr/>
          <p:nvPr/>
        </p:nvSpPr>
        <p:spPr>
          <a:xfrm>
            <a:off x="345600" y="4994025"/>
            <a:ext cx="1559100" cy="2625900"/>
          </a:xfrm>
          <a:prstGeom prst="roundRect">
            <a:avLst>
              <a:gd fmla="val 16667" name="adj"/>
            </a:avLst>
          </a:prstGeom>
          <a:noFill/>
          <a:ln cap="flat" cmpd="sng" w="19050">
            <a:solidFill>
              <a:schemeClr val="accent1"/>
            </a:solidFill>
            <a:prstDash val="dot"/>
            <a:round/>
            <a:headEnd len="sm" w="sm" type="none"/>
            <a:tailEnd len="sm" w="sm" type="none"/>
          </a:ln>
        </p:spPr>
        <p:txBody>
          <a:bodyPr anchorCtr="0" anchor="ctr" bIns="91425" lIns="91425" spcFirstLastPara="1" rIns="136450" wrap="square" tIns="91425">
            <a:noAutofit/>
          </a:bodyPr>
          <a:lstStyle/>
          <a:p>
            <a:pPr indent="0" lvl="0" marL="0" rtl="0" algn="ctr">
              <a:spcBef>
                <a:spcPts val="0"/>
              </a:spcBef>
              <a:spcAft>
                <a:spcPts val="0"/>
              </a:spcAft>
              <a:buClr>
                <a:schemeClr val="dk1"/>
              </a:buClr>
              <a:buSzPts val="1100"/>
              <a:buFont typeface="Arial"/>
              <a:buNone/>
            </a:pPr>
            <a:r>
              <a:rPr lang="ar" sz="1200">
                <a:latin typeface="Mada"/>
                <a:ea typeface="Mada"/>
                <a:cs typeface="Mada"/>
                <a:sym typeface="Mada"/>
              </a:rPr>
              <a:t>organisms are ingested</a:t>
            </a:r>
            <a:r>
              <a:rPr b="1" lang="ar" sz="1200">
                <a:solidFill>
                  <a:srgbClr val="CC0000"/>
                </a:solidFill>
                <a:latin typeface="Mada"/>
                <a:ea typeface="Mada"/>
                <a:cs typeface="Mada"/>
                <a:sym typeface="Mada"/>
              </a:rPr>
              <a:t> and survive exposure to gastric acid</a:t>
            </a:r>
            <a:r>
              <a:rPr lang="ar" sz="1200">
                <a:solidFill>
                  <a:srgbClr val="A64D79"/>
                </a:solidFill>
                <a:latin typeface="Mada"/>
                <a:ea typeface="Mada"/>
                <a:cs typeface="Mada"/>
                <a:sym typeface="Mada"/>
              </a:rPr>
              <a:t> </a:t>
            </a:r>
            <a:r>
              <a:rPr lang="ar" sz="1200">
                <a:latin typeface="Mada"/>
                <a:ea typeface="Mada"/>
                <a:cs typeface="Mada"/>
                <a:sym typeface="Mada"/>
              </a:rPr>
              <a:t>before gaining access to the small bowel, where The organisms </a:t>
            </a:r>
            <a:r>
              <a:rPr lang="ar" sz="1200">
                <a:latin typeface="Mada"/>
                <a:ea typeface="Mada"/>
                <a:cs typeface="Mada"/>
                <a:sym typeface="Mada"/>
              </a:rPr>
              <a:t>penetrate </a:t>
            </a:r>
            <a:r>
              <a:rPr b="1" lang="ar" sz="1200">
                <a:latin typeface="Mada"/>
                <a:ea typeface="Mada"/>
                <a:cs typeface="Mada"/>
                <a:sym typeface="Mada"/>
              </a:rPr>
              <a:t>ileal mucosa </a:t>
            </a:r>
            <a:endParaRPr b="1" sz="1200">
              <a:latin typeface="Mada"/>
              <a:ea typeface="Mada"/>
              <a:cs typeface="Mada"/>
              <a:sym typeface="Mada"/>
            </a:endParaRPr>
          </a:p>
          <a:p>
            <a:pPr indent="0" lvl="0" marL="0" rtl="0" algn="ctr">
              <a:spcBef>
                <a:spcPts val="0"/>
              </a:spcBef>
              <a:spcAft>
                <a:spcPts val="0"/>
              </a:spcAft>
              <a:buClr>
                <a:schemeClr val="dk1"/>
              </a:buClr>
              <a:buSzPts val="1100"/>
              <a:buFont typeface="Arial"/>
              <a:buNone/>
            </a:pPr>
            <a:r>
              <a:rPr lang="ar" sz="1200">
                <a:solidFill>
                  <a:srgbClr val="1C4588"/>
                </a:solidFill>
                <a:latin typeface="Mada"/>
                <a:ea typeface="Mada"/>
                <a:cs typeface="Mada"/>
                <a:sym typeface="Mada"/>
              </a:rPr>
              <a:t>(invade the small bowel wall via peyer’s patches)</a:t>
            </a:r>
            <a:endParaRPr sz="1200">
              <a:solidFill>
                <a:srgbClr val="1C4588"/>
              </a:solidFill>
              <a:latin typeface="Mada"/>
              <a:ea typeface="Mada"/>
              <a:cs typeface="Mada"/>
              <a:sym typeface="Mada"/>
            </a:endParaRPr>
          </a:p>
        </p:txBody>
      </p:sp>
      <p:sp>
        <p:nvSpPr>
          <p:cNvPr id="125" name="Google Shape;125;p12"/>
          <p:cNvSpPr/>
          <p:nvPr/>
        </p:nvSpPr>
        <p:spPr>
          <a:xfrm>
            <a:off x="2122185" y="4994025"/>
            <a:ext cx="1559100" cy="2625900"/>
          </a:xfrm>
          <a:prstGeom prst="roundRect">
            <a:avLst>
              <a:gd fmla="val 16667" name="adj"/>
            </a:avLst>
          </a:prstGeom>
          <a:noFill/>
          <a:ln cap="flat" cmpd="sng" w="19050">
            <a:solidFill>
              <a:schemeClr val="accent1"/>
            </a:solidFill>
            <a:prstDash val="dot"/>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ar" sz="1200">
                <a:latin typeface="Mada"/>
                <a:ea typeface="Mada"/>
                <a:cs typeface="Mada"/>
                <a:sym typeface="Mada"/>
              </a:rPr>
              <a:t>Reach mesenteric lymph nodes, </a:t>
            </a:r>
            <a:r>
              <a:rPr b="1" lang="ar" sz="1200">
                <a:solidFill>
                  <a:srgbClr val="CC0000"/>
                </a:solidFill>
                <a:latin typeface="Mada"/>
                <a:ea typeface="Mada"/>
                <a:cs typeface="Mada"/>
                <a:sym typeface="Mada"/>
              </a:rPr>
              <a:t>multiply there</a:t>
            </a:r>
            <a:r>
              <a:rPr b="1" lang="ar" sz="1200">
                <a:latin typeface="Mada"/>
                <a:ea typeface="Mada"/>
                <a:cs typeface="Mada"/>
                <a:sym typeface="Mada"/>
              </a:rPr>
              <a:t> and invade blood stream.</a:t>
            </a:r>
            <a:endParaRPr b="1" sz="1200">
              <a:latin typeface="Mada"/>
              <a:ea typeface="Mada"/>
              <a:cs typeface="Mada"/>
              <a:sym typeface="Mada"/>
            </a:endParaRPr>
          </a:p>
          <a:p>
            <a:pPr indent="0" lvl="0" marL="0" rtl="0" algn="ctr">
              <a:spcBef>
                <a:spcPts val="0"/>
              </a:spcBef>
              <a:spcAft>
                <a:spcPts val="0"/>
              </a:spcAft>
              <a:buNone/>
            </a:pPr>
            <a:r>
              <a:rPr lang="ar" sz="1200">
                <a:latin typeface="Mada"/>
                <a:ea typeface="Mada"/>
                <a:cs typeface="Mada"/>
                <a:sym typeface="Mada"/>
              </a:rPr>
              <a:t>(disseminate via the lymphatic or haematogenous route)</a:t>
            </a:r>
            <a:endParaRPr sz="1200">
              <a:latin typeface="Mada"/>
              <a:ea typeface="Mada"/>
              <a:cs typeface="Mada"/>
              <a:sym typeface="Mada"/>
            </a:endParaRPr>
          </a:p>
        </p:txBody>
      </p:sp>
      <p:sp>
        <p:nvSpPr>
          <p:cNvPr id="126" name="Google Shape;126;p12"/>
          <p:cNvSpPr/>
          <p:nvPr/>
        </p:nvSpPr>
        <p:spPr>
          <a:xfrm>
            <a:off x="1902155" y="6130973"/>
            <a:ext cx="218400" cy="317400"/>
          </a:xfrm>
          <a:prstGeom prst="rightArrow">
            <a:avLst>
              <a:gd fmla="val 50000" name="adj1"/>
              <a:gd fmla="val 50000" name="adj2"/>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200">
              <a:latin typeface="Mada"/>
              <a:ea typeface="Mada"/>
              <a:cs typeface="Mada"/>
              <a:sym typeface="Mada"/>
            </a:endParaRPr>
          </a:p>
        </p:txBody>
      </p:sp>
      <p:sp>
        <p:nvSpPr>
          <p:cNvPr id="127" name="Google Shape;127;p12"/>
          <p:cNvSpPr/>
          <p:nvPr/>
        </p:nvSpPr>
        <p:spPr>
          <a:xfrm>
            <a:off x="3920450" y="4994025"/>
            <a:ext cx="1742700" cy="2625900"/>
          </a:xfrm>
          <a:prstGeom prst="roundRect">
            <a:avLst>
              <a:gd fmla="val 16667" name="adj"/>
            </a:avLst>
          </a:prstGeom>
          <a:noFill/>
          <a:ln cap="flat" cmpd="sng" w="19050">
            <a:solidFill>
              <a:schemeClr val="accent1"/>
            </a:solidFill>
            <a:prstDash val="dot"/>
            <a:round/>
            <a:headEnd len="sm" w="sm" type="none"/>
            <a:tailEnd len="sm" w="sm" type="none"/>
          </a:ln>
        </p:spPr>
        <p:txBody>
          <a:bodyPr anchorCtr="0" anchor="ctr" bIns="91425" lIns="91425" spcFirstLastPara="1" rIns="136450" wrap="square" tIns="91425">
            <a:noAutofit/>
          </a:bodyPr>
          <a:lstStyle/>
          <a:p>
            <a:pPr indent="0" lvl="0" marL="0" rtl="0" algn="ctr">
              <a:spcBef>
                <a:spcPts val="0"/>
              </a:spcBef>
              <a:spcAft>
                <a:spcPts val="0"/>
              </a:spcAft>
              <a:buClr>
                <a:schemeClr val="dk1"/>
              </a:buClr>
              <a:buSzPts val="1100"/>
              <a:buFont typeface="Arial"/>
              <a:buNone/>
            </a:pPr>
            <a:r>
              <a:rPr b="1" lang="ar" sz="1200">
                <a:latin typeface="Mada"/>
                <a:ea typeface="Mada"/>
                <a:cs typeface="Mada"/>
                <a:sym typeface="Mada"/>
              </a:rPr>
              <a:t>Infect (</a:t>
            </a:r>
            <a:r>
              <a:rPr b="1" lang="ar" sz="1200">
                <a:solidFill>
                  <a:srgbClr val="CC0000"/>
                </a:solidFill>
                <a:latin typeface="Mada"/>
                <a:ea typeface="Mada"/>
                <a:cs typeface="Mada"/>
                <a:sym typeface="Mada"/>
              </a:rPr>
              <a:t>reticuloendothelial tissues</a:t>
            </a:r>
            <a:r>
              <a:rPr b="1" lang="ar" sz="1200">
                <a:solidFill>
                  <a:schemeClr val="dk1"/>
                </a:solidFill>
                <a:latin typeface="Mada"/>
                <a:ea typeface="Mada"/>
                <a:cs typeface="Mada"/>
                <a:sym typeface="Mada"/>
              </a:rPr>
              <a:t>)</a:t>
            </a:r>
            <a:r>
              <a:rPr b="1" lang="ar" sz="1200">
                <a:solidFill>
                  <a:srgbClr val="6AA84F"/>
                </a:solidFill>
                <a:latin typeface="Mada"/>
                <a:ea typeface="Mada"/>
                <a:cs typeface="Mada"/>
                <a:sym typeface="Mada"/>
              </a:rPr>
              <a:t> </a:t>
            </a:r>
            <a:r>
              <a:rPr b="1" lang="ar" sz="1200">
                <a:latin typeface="Mada"/>
                <a:ea typeface="Mada"/>
                <a:cs typeface="Mada"/>
                <a:sym typeface="Mada"/>
              </a:rPr>
              <a:t>:</a:t>
            </a:r>
            <a:r>
              <a:rPr b="1" lang="ar" sz="1200">
                <a:latin typeface="Mada"/>
                <a:ea typeface="Mada"/>
                <a:cs typeface="Mada"/>
                <a:sym typeface="Mada"/>
              </a:rPr>
              <a:t> Liver, Gallbladder,, spleen, Kidney, Bone marrow.</a:t>
            </a:r>
            <a:endParaRPr b="1" baseline="30000" sz="1200">
              <a:latin typeface="Mada"/>
              <a:ea typeface="Mada"/>
              <a:cs typeface="Mada"/>
              <a:sym typeface="Mada"/>
            </a:endParaRPr>
          </a:p>
          <a:p>
            <a:pPr indent="0" lvl="0" marL="0" rtl="0" algn="ctr">
              <a:spcBef>
                <a:spcPts val="0"/>
              </a:spcBef>
              <a:spcAft>
                <a:spcPts val="0"/>
              </a:spcAft>
              <a:buClr>
                <a:schemeClr val="dk1"/>
              </a:buClr>
              <a:buSzPts val="1100"/>
              <a:buFont typeface="Arial"/>
              <a:buNone/>
            </a:pPr>
            <a:r>
              <a:rPr lang="ar" sz="1200">
                <a:latin typeface="Mada"/>
                <a:ea typeface="Mada"/>
                <a:cs typeface="Mada"/>
                <a:sym typeface="Mada"/>
              </a:rPr>
              <a:t> These</a:t>
            </a:r>
            <a:r>
              <a:rPr b="1" lang="ar" sz="1200">
                <a:latin typeface="Mada"/>
                <a:ea typeface="Mada"/>
                <a:cs typeface="Mada"/>
                <a:sym typeface="Mada"/>
              </a:rPr>
              <a:t> intracellular organisms</a:t>
            </a:r>
            <a:r>
              <a:rPr lang="ar" sz="1200">
                <a:latin typeface="Mada"/>
                <a:ea typeface="Mada"/>
                <a:cs typeface="Mada"/>
                <a:sym typeface="Mada"/>
              </a:rPr>
              <a:t> are likely sources for</a:t>
            </a:r>
            <a:r>
              <a:rPr b="1" lang="ar" sz="1200">
                <a:latin typeface="Mada"/>
                <a:ea typeface="Mada"/>
                <a:cs typeface="Mada"/>
                <a:sym typeface="Mada"/>
              </a:rPr>
              <a:t> relapsing </a:t>
            </a:r>
            <a:r>
              <a:rPr lang="ar" sz="1200">
                <a:latin typeface="Mada"/>
                <a:ea typeface="Mada"/>
                <a:cs typeface="Mada"/>
                <a:sym typeface="Mada"/>
              </a:rPr>
              <a:t>infection.</a:t>
            </a:r>
            <a:endParaRPr b="1" sz="1200">
              <a:latin typeface="Mada"/>
              <a:ea typeface="Mada"/>
              <a:cs typeface="Mada"/>
              <a:sym typeface="Mada"/>
            </a:endParaRPr>
          </a:p>
        </p:txBody>
      </p:sp>
      <p:sp>
        <p:nvSpPr>
          <p:cNvPr id="128" name="Google Shape;128;p12"/>
          <p:cNvSpPr/>
          <p:nvPr/>
        </p:nvSpPr>
        <p:spPr>
          <a:xfrm>
            <a:off x="5879100" y="4994025"/>
            <a:ext cx="1335300" cy="2625900"/>
          </a:xfrm>
          <a:prstGeom prst="roundRect">
            <a:avLst>
              <a:gd fmla="val 16667" name="adj"/>
            </a:avLst>
          </a:prstGeom>
          <a:noFill/>
          <a:ln cap="flat" cmpd="sng" w="19050">
            <a:solidFill>
              <a:schemeClr val="accent1"/>
            </a:solidFill>
            <a:prstDash val="dot"/>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ar" sz="1200">
                <a:latin typeface="Mada"/>
                <a:ea typeface="Mada"/>
                <a:cs typeface="Mada"/>
                <a:sym typeface="Mada"/>
              </a:rPr>
              <a:t>After 7-10 days bacilli pass into blood stream (secondary bacteremia)</a:t>
            </a:r>
            <a:endParaRPr sz="1200">
              <a:latin typeface="Mada"/>
              <a:ea typeface="Mada"/>
              <a:cs typeface="Mada"/>
              <a:sym typeface="Mada"/>
            </a:endParaRPr>
          </a:p>
        </p:txBody>
      </p:sp>
      <p:sp>
        <p:nvSpPr>
          <p:cNvPr id="129" name="Google Shape;129;p12"/>
          <p:cNvSpPr/>
          <p:nvPr/>
        </p:nvSpPr>
        <p:spPr>
          <a:xfrm>
            <a:off x="5660694" y="6130973"/>
            <a:ext cx="218400" cy="317400"/>
          </a:xfrm>
          <a:prstGeom prst="rightArrow">
            <a:avLst>
              <a:gd fmla="val 50000" name="adj1"/>
              <a:gd fmla="val 50000" name="adj2"/>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200">
              <a:latin typeface="Mada"/>
              <a:ea typeface="Mada"/>
              <a:cs typeface="Mada"/>
              <a:sym typeface="Mada"/>
            </a:endParaRPr>
          </a:p>
        </p:txBody>
      </p:sp>
      <p:sp>
        <p:nvSpPr>
          <p:cNvPr id="130" name="Google Shape;130;p12"/>
          <p:cNvSpPr/>
          <p:nvPr/>
        </p:nvSpPr>
        <p:spPr>
          <a:xfrm>
            <a:off x="3702043" y="6130973"/>
            <a:ext cx="218400" cy="317400"/>
          </a:xfrm>
          <a:prstGeom prst="rightArrow">
            <a:avLst>
              <a:gd fmla="val 50000" name="adj1"/>
              <a:gd fmla="val 50000" name="adj2"/>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200">
              <a:latin typeface="Mada"/>
              <a:ea typeface="Mada"/>
              <a:cs typeface="Mada"/>
              <a:sym typeface="Mada"/>
            </a:endParaRPr>
          </a:p>
        </p:txBody>
      </p:sp>
      <p:sp>
        <p:nvSpPr>
          <p:cNvPr id="131" name="Google Shape;131;p12"/>
          <p:cNvSpPr txBox="1"/>
          <p:nvPr/>
        </p:nvSpPr>
        <p:spPr>
          <a:xfrm>
            <a:off x="211650" y="7755192"/>
            <a:ext cx="3627600" cy="523200"/>
          </a:xfrm>
          <a:prstGeom prst="rect">
            <a:avLst/>
          </a:prstGeom>
          <a:noFill/>
          <a:ln>
            <a:noFill/>
          </a:ln>
        </p:spPr>
        <p:txBody>
          <a:bodyPr anchorCtr="0" anchor="t" bIns="91425" lIns="91425" spcFirstLastPara="1" rIns="91425" wrap="square" tIns="91425">
            <a:spAutoFit/>
          </a:bodyPr>
          <a:lstStyle/>
          <a:p>
            <a:pPr indent="-368300" lvl="0" marL="457200" rtl="0" algn="l">
              <a:spcBef>
                <a:spcPts val="0"/>
              </a:spcBef>
              <a:spcAft>
                <a:spcPts val="0"/>
              </a:spcAft>
              <a:buClr>
                <a:schemeClr val="dk1"/>
              </a:buClr>
              <a:buSzPts val="2200"/>
              <a:buFont typeface="Mada"/>
              <a:buChar char="◄"/>
            </a:pPr>
            <a:r>
              <a:rPr b="1" lang="ar" sz="2200">
                <a:solidFill>
                  <a:schemeClr val="dk1"/>
                </a:solidFill>
                <a:highlight>
                  <a:schemeClr val="accent4"/>
                </a:highlight>
                <a:latin typeface="Mada"/>
                <a:ea typeface="Mada"/>
                <a:cs typeface="Mada"/>
                <a:sym typeface="Mada"/>
              </a:rPr>
              <a:t>Differential diagnosis</a:t>
            </a:r>
            <a:endParaRPr sz="1200">
              <a:solidFill>
                <a:schemeClr val="dk1"/>
              </a:solidFill>
              <a:highlight>
                <a:schemeClr val="accent4"/>
              </a:highlight>
              <a:latin typeface="Mada"/>
              <a:ea typeface="Mada"/>
              <a:cs typeface="Mada"/>
              <a:sym typeface="Mada"/>
            </a:endParaRPr>
          </a:p>
        </p:txBody>
      </p:sp>
      <p:graphicFrame>
        <p:nvGraphicFramePr>
          <p:cNvPr id="132" name="Google Shape;132;p12"/>
          <p:cNvGraphicFramePr/>
          <p:nvPr/>
        </p:nvGraphicFramePr>
        <p:xfrm>
          <a:off x="290513" y="8333550"/>
          <a:ext cx="3000000" cy="3000000"/>
        </p:xfrm>
        <a:graphic>
          <a:graphicData uri="http://schemas.openxmlformats.org/drawingml/2006/table">
            <a:tbl>
              <a:tblPr>
                <a:noFill/>
                <a:tableStyleId>{60ABF50E-62AB-450F-9392-1785013A57F9}</a:tableStyleId>
              </a:tblPr>
              <a:tblGrid>
                <a:gridCol w="763825"/>
                <a:gridCol w="2725675"/>
                <a:gridCol w="697750"/>
                <a:gridCol w="2791725"/>
              </a:tblGrid>
              <a:tr h="381000">
                <a:tc>
                  <a:txBody>
                    <a:bodyPr/>
                    <a:lstStyle/>
                    <a:p>
                      <a:pPr indent="0" lvl="0" marL="0" rtl="0" algn="l">
                        <a:spcBef>
                          <a:spcPts val="0"/>
                        </a:spcBef>
                        <a:spcAft>
                          <a:spcPts val="0"/>
                        </a:spcAft>
                        <a:buNone/>
                      </a:pPr>
                      <a:r>
                        <a:t/>
                      </a:r>
                      <a:endParaRPr/>
                    </a:p>
                  </a:txBody>
                  <a:tcPr marT="91425" marB="91425" marR="91425" marL="91425">
                    <a:lnL cap="flat" cmpd="sng" w="28575">
                      <a:solidFill>
                        <a:schemeClr val="accent3"/>
                      </a:solidFill>
                      <a:prstDash val="solid"/>
                      <a:round/>
                      <a:headEnd len="sm" w="sm" type="none"/>
                      <a:tailEnd len="sm" w="sm" type="none"/>
                    </a:lnL>
                    <a:lnR cap="flat" cmpd="sng" w="28575">
                      <a:solidFill>
                        <a:schemeClr val="accent3"/>
                      </a:solidFill>
                      <a:prstDash val="solid"/>
                      <a:round/>
                      <a:headEnd len="sm" w="sm" type="none"/>
                      <a:tailEnd len="sm" w="sm" type="none"/>
                    </a:lnR>
                    <a:lnT cap="flat" cmpd="sng" w="28575">
                      <a:solidFill>
                        <a:schemeClr val="accent3"/>
                      </a:solidFill>
                      <a:prstDash val="solid"/>
                      <a:round/>
                      <a:headEnd len="sm" w="sm" type="none"/>
                      <a:tailEnd len="sm" w="sm" type="none"/>
                    </a:lnT>
                    <a:lnB cap="flat" cmpd="sng" w="28575">
                      <a:solidFill>
                        <a:schemeClr val="accent3"/>
                      </a:solidFill>
                      <a:prstDash val="solid"/>
                      <a:round/>
                      <a:headEnd len="sm" w="sm" type="none"/>
                      <a:tailEnd len="sm" w="sm" type="none"/>
                    </a:lnB>
                    <a:solidFill>
                      <a:srgbClr val="F3F3F3"/>
                    </a:solidFill>
                  </a:tcPr>
                </a:tc>
                <a:tc>
                  <a:txBody>
                    <a:bodyPr/>
                    <a:lstStyle/>
                    <a:p>
                      <a:pPr indent="0" lvl="0" marL="0" rtl="0" algn="ctr">
                        <a:spcBef>
                          <a:spcPts val="0"/>
                        </a:spcBef>
                        <a:spcAft>
                          <a:spcPts val="0"/>
                        </a:spcAft>
                        <a:buNone/>
                      </a:pPr>
                      <a:r>
                        <a:rPr b="1" lang="ar" sz="1200">
                          <a:solidFill>
                            <a:schemeClr val="dk1"/>
                          </a:solidFill>
                          <a:latin typeface="Mada"/>
                          <a:ea typeface="Mada"/>
                          <a:cs typeface="Mada"/>
                          <a:sym typeface="Mada"/>
                        </a:rPr>
                        <a:t>Brucellosis</a:t>
                      </a:r>
                      <a:endParaRPr b="1" sz="1200"/>
                    </a:p>
                  </a:txBody>
                  <a:tcPr marT="91425" marB="91425" marR="91425" marL="91425" anchor="ctr">
                    <a:lnL cap="flat" cmpd="sng" w="28575">
                      <a:solidFill>
                        <a:schemeClr val="accent3"/>
                      </a:solidFill>
                      <a:prstDash val="solid"/>
                      <a:round/>
                      <a:headEnd len="sm" w="sm" type="none"/>
                      <a:tailEnd len="sm" w="sm" type="none"/>
                    </a:lnL>
                    <a:lnR cap="flat" cmpd="sng" w="28575">
                      <a:solidFill>
                        <a:schemeClr val="accent3"/>
                      </a:solidFill>
                      <a:prstDash val="solid"/>
                      <a:round/>
                      <a:headEnd len="sm" w="sm" type="none"/>
                      <a:tailEnd len="sm" w="sm" type="none"/>
                    </a:lnR>
                    <a:lnT cap="flat" cmpd="sng" w="28575">
                      <a:solidFill>
                        <a:schemeClr val="accent3"/>
                      </a:solidFill>
                      <a:prstDash val="solid"/>
                      <a:round/>
                      <a:headEnd len="sm" w="sm" type="none"/>
                      <a:tailEnd len="sm" w="sm" type="none"/>
                    </a:lnT>
                    <a:lnB cap="flat" cmpd="sng" w="28575">
                      <a:solidFill>
                        <a:schemeClr val="accent3"/>
                      </a:solidFill>
                      <a:prstDash val="solid"/>
                      <a:round/>
                      <a:headEnd len="sm" w="sm" type="none"/>
                      <a:tailEnd len="sm" w="sm" type="none"/>
                    </a:lnB>
                    <a:solidFill>
                      <a:srgbClr val="F3F3F3"/>
                    </a:solidFill>
                  </a:tcPr>
                </a:tc>
                <a:tc>
                  <a:txBody>
                    <a:bodyPr/>
                    <a:lstStyle/>
                    <a:p>
                      <a:pPr indent="0" lvl="0" marL="0" rtl="0" algn="ctr">
                        <a:spcBef>
                          <a:spcPts val="0"/>
                        </a:spcBef>
                        <a:spcAft>
                          <a:spcPts val="0"/>
                        </a:spcAft>
                        <a:buNone/>
                      </a:pPr>
                      <a:r>
                        <a:t/>
                      </a:r>
                      <a:endParaRPr b="1" sz="1200"/>
                    </a:p>
                  </a:txBody>
                  <a:tcPr marT="91425" marB="91425" marR="91425" marL="91425" anchor="ctr">
                    <a:lnL cap="flat" cmpd="sng" w="28575">
                      <a:solidFill>
                        <a:schemeClr val="accent3"/>
                      </a:solidFill>
                      <a:prstDash val="solid"/>
                      <a:round/>
                      <a:headEnd len="sm" w="sm" type="none"/>
                      <a:tailEnd len="sm" w="sm" type="none"/>
                    </a:lnL>
                    <a:lnR cap="flat" cmpd="sng" w="28575">
                      <a:solidFill>
                        <a:schemeClr val="accent3"/>
                      </a:solidFill>
                      <a:prstDash val="solid"/>
                      <a:round/>
                      <a:headEnd len="sm" w="sm" type="none"/>
                      <a:tailEnd len="sm" w="sm" type="none"/>
                    </a:lnR>
                    <a:lnT cap="flat" cmpd="sng" w="28575">
                      <a:solidFill>
                        <a:schemeClr val="accent3"/>
                      </a:solidFill>
                      <a:prstDash val="solid"/>
                      <a:round/>
                      <a:headEnd len="sm" w="sm" type="none"/>
                      <a:tailEnd len="sm" w="sm" type="none"/>
                    </a:lnT>
                    <a:lnB cap="flat" cmpd="sng" w="28575">
                      <a:solidFill>
                        <a:schemeClr val="accent3"/>
                      </a:solidFill>
                      <a:prstDash val="solid"/>
                      <a:round/>
                      <a:headEnd len="sm" w="sm" type="none"/>
                      <a:tailEnd len="sm" w="sm" type="none"/>
                    </a:lnB>
                    <a:solidFill>
                      <a:srgbClr val="F3F3F3"/>
                    </a:solidFill>
                  </a:tcPr>
                </a:tc>
                <a:tc>
                  <a:txBody>
                    <a:bodyPr/>
                    <a:lstStyle/>
                    <a:p>
                      <a:pPr indent="0" lvl="0" marL="0" rtl="0" algn="ctr">
                        <a:spcBef>
                          <a:spcPts val="0"/>
                        </a:spcBef>
                        <a:spcAft>
                          <a:spcPts val="0"/>
                        </a:spcAft>
                        <a:buNone/>
                      </a:pPr>
                      <a:r>
                        <a:rPr b="1" lang="ar" sz="1200">
                          <a:solidFill>
                            <a:schemeClr val="dk1"/>
                          </a:solidFill>
                          <a:latin typeface="Mada"/>
                          <a:ea typeface="Mada"/>
                          <a:cs typeface="Mada"/>
                          <a:sym typeface="Mada"/>
                        </a:rPr>
                        <a:t>Lymphoma</a:t>
                      </a:r>
                      <a:endParaRPr b="1" sz="1200"/>
                    </a:p>
                  </a:txBody>
                  <a:tcPr marT="91425" marB="91425" marR="91425" marL="91425" anchor="ctr">
                    <a:lnL cap="flat" cmpd="sng" w="28575">
                      <a:solidFill>
                        <a:schemeClr val="accent3"/>
                      </a:solidFill>
                      <a:prstDash val="solid"/>
                      <a:round/>
                      <a:headEnd len="sm" w="sm" type="none"/>
                      <a:tailEnd len="sm" w="sm" type="none"/>
                    </a:lnL>
                    <a:lnR cap="flat" cmpd="sng" w="28575">
                      <a:solidFill>
                        <a:schemeClr val="accent3"/>
                      </a:solidFill>
                      <a:prstDash val="solid"/>
                      <a:round/>
                      <a:headEnd len="sm" w="sm" type="none"/>
                      <a:tailEnd len="sm" w="sm" type="none"/>
                    </a:lnR>
                    <a:lnT cap="flat" cmpd="sng" w="28575">
                      <a:solidFill>
                        <a:schemeClr val="accent3"/>
                      </a:solidFill>
                      <a:prstDash val="solid"/>
                      <a:round/>
                      <a:headEnd len="sm" w="sm" type="none"/>
                      <a:tailEnd len="sm" w="sm" type="none"/>
                    </a:lnT>
                    <a:lnB cap="flat" cmpd="sng" w="28575">
                      <a:solidFill>
                        <a:schemeClr val="accent3"/>
                      </a:solidFill>
                      <a:prstDash val="solid"/>
                      <a:round/>
                      <a:headEnd len="sm" w="sm" type="none"/>
                      <a:tailEnd len="sm" w="sm" type="none"/>
                    </a:lnB>
                    <a:solidFill>
                      <a:srgbClr val="F3F3F3"/>
                    </a:solidFill>
                  </a:tcPr>
                </a:tc>
              </a:tr>
              <a:tr h="381000">
                <a:tc>
                  <a:txBody>
                    <a:bodyPr/>
                    <a:lstStyle/>
                    <a:p>
                      <a:pPr indent="0" lvl="0" marL="0" rtl="0" algn="l">
                        <a:spcBef>
                          <a:spcPts val="0"/>
                        </a:spcBef>
                        <a:spcAft>
                          <a:spcPts val="0"/>
                        </a:spcAft>
                        <a:buNone/>
                      </a:pPr>
                      <a:r>
                        <a:t/>
                      </a:r>
                      <a:endParaRPr/>
                    </a:p>
                  </a:txBody>
                  <a:tcPr marT="91425" marB="91425" marR="91425" marL="91425">
                    <a:lnL cap="flat" cmpd="sng" w="28575">
                      <a:solidFill>
                        <a:schemeClr val="accent3"/>
                      </a:solidFill>
                      <a:prstDash val="solid"/>
                      <a:round/>
                      <a:headEnd len="sm" w="sm" type="none"/>
                      <a:tailEnd len="sm" w="sm" type="none"/>
                    </a:lnL>
                    <a:lnR cap="flat" cmpd="sng" w="28575">
                      <a:solidFill>
                        <a:schemeClr val="accent3"/>
                      </a:solidFill>
                      <a:prstDash val="solid"/>
                      <a:round/>
                      <a:headEnd len="sm" w="sm" type="none"/>
                      <a:tailEnd len="sm" w="sm" type="none"/>
                    </a:lnR>
                    <a:lnT cap="flat" cmpd="sng" w="28575">
                      <a:solidFill>
                        <a:schemeClr val="accent3"/>
                      </a:solidFill>
                      <a:prstDash val="solid"/>
                      <a:round/>
                      <a:headEnd len="sm" w="sm" type="none"/>
                      <a:tailEnd len="sm" w="sm" type="none"/>
                    </a:lnT>
                    <a:lnB cap="flat" cmpd="sng" w="28575">
                      <a:solidFill>
                        <a:schemeClr val="accent3"/>
                      </a:solidFill>
                      <a:prstDash val="solid"/>
                      <a:round/>
                      <a:headEnd len="sm" w="sm" type="none"/>
                      <a:tailEnd len="sm" w="sm" type="none"/>
                    </a:lnB>
                  </a:tcPr>
                </a:tc>
                <a:tc>
                  <a:txBody>
                    <a:bodyPr/>
                    <a:lstStyle/>
                    <a:p>
                      <a:pPr indent="0" lvl="0" marL="0" rtl="0" algn="ctr">
                        <a:spcBef>
                          <a:spcPts val="0"/>
                        </a:spcBef>
                        <a:spcAft>
                          <a:spcPts val="0"/>
                        </a:spcAft>
                        <a:buNone/>
                      </a:pPr>
                      <a:r>
                        <a:rPr b="1" lang="ar" sz="1200">
                          <a:solidFill>
                            <a:schemeClr val="dk1"/>
                          </a:solidFill>
                          <a:latin typeface="Mada"/>
                          <a:ea typeface="Mada"/>
                          <a:cs typeface="Mada"/>
                          <a:sym typeface="Mada"/>
                        </a:rPr>
                        <a:t>Tuberculosis</a:t>
                      </a:r>
                      <a:endParaRPr b="1" sz="1200"/>
                    </a:p>
                  </a:txBody>
                  <a:tcPr marT="91425" marB="91425" marR="91425" marL="91425" anchor="ctr">
                    <a:lnL cap="flat" cmpd="sng" w="28575">
                      <a:solidFill>
                        <a:schemeClr val="accent3"/>
                      </a:solidFill>
                      <a:prstDash val="solid"/>
                      <a:round/>
                      <a:headEnd len="sm" w="sm" type="none"/>
                      <a:tailEnd len="sm" w="sm" type="none"/>
                    </a:lnL>
                    <a:lnR cap="flat" cmpd="sng" w="28575">
                      <a:solidFill>
                        <a:schemeClr val="accent3"/>
                      </a:solidFill>
                      <a:prstDash val="solid"/>
                      <a:round/>
                      <a:headEnd len="sm" w="sm" type="none"/>
                      <a:tailEnd len="sm" w="sm" type="none"/>
                    </a:lnR>
                    <a:lnT cap="flat" cmpd="sng" w="28575">
                      <a:solidFill>
                        <a:schemeClr val="accent3"/>
                      </a:solidFill>
                      <a:prstDash val="solid"/>
                      <a:round/>
                      <a:headEnd len="sm" w="sm" type="none"/>
                      <a:tailEnd len="sm" w="sm" type="none"/>
                    </a:lnT>
                    <a:lnB cap="flat" cmpd="sng" w="28575">
                      <a:solidFill>
                        <a:schemeClr val="accent3"/>
                      </a:solidFill>
                      <a:prstDash val="solid"/>
                      <a:round/>
                      <a:headEnd len="sm" w="sm" type="none"/>
                      <a:tailEnd len="sm" w="sm" type="none"/>
                    </a:lnB>
                  </a:tcPr>
                </a:tc>
                <a:tc>
                  <a:txBody>
                    <a:bodyPr/>
                    <a:lstStyle/>
                    <a:p>
                      <a:pPr indent="0" lvl="0" marL="0" rtl="0" algn="ctr">
                        <a:spcBef>
                          <a:spcPts val="0"/>
                        </a:spcBef>
                        <a:spcAft>
                          <a:spcPts val="0"/>
                        </a:spcAft>
                        <a:buNone/>
                      </a:pPr>
                      <a:r>
                        <a:t/>
                      </a:r>
                      <a:endParaRPr b="1" sz="1200"/>
                    </a:p>
                  </a:txBody>
                  <a:tcPr marT="91425" marB="91425" marR="91425" marL="91425" anchor="ctr">
                    <a:lnL cap="flat" cmpd="sng" w="28575">
                      <a:solidFill>
                        <a:schemeClr val="accent3"/>
                      </a:solidFill>
                      <a:prstDash val="solid"/>
                      <a:round/>
                      <a:headEnd len="sm" w="sm" type="none"/>
                      <a:tailEnd len="sm" w="sm" type="none"/>
                    </a:lnL>
                    <a:lnR cap="flat" cmpd="sng" w="28575">
                      <a:solidFill>
                        <a:schemeClr val="accent3"/>
                      </a:solidFill>
                      <a:prstDash val="solid"/>
                      <a:round/>
                      <a:headEnd len="sm" w="sm" type="none"/>
                      <a:tailEnd len="sm" w="sm" type="none"/>
                    </a:lnR>
                    <a:lnT cap="flat" cmpd="sng" w="28575">
                      <a:solidFill>
                        <a:schemeClr val="accent3"/>
                      </a:solidFill>
                      <a:prstDash val="solid"/>
                      <a:round/>
                      <a:headEnd len="sm" w="sm" type="none"/>
                      <a:tailEnd len="sm" w="sm" type="none"/>
                    </a:lnT>
                    <a:lnB cap="flat" cmpd="sng" w="28575">
                      <a:solidFill>
                        <a:schemeClr val="accent3"/>
                      </a:solidFill>
                      <a:prstDash val="solid"/>
                      <a:round/>
                      <a:headEnd len="sm" w="sm" type="none"/>
                      <a:tailEnd len="sm" w="sm" type="none"/>
                    </a:lnB>
                  </a:tcPr>
                </a:tc>
                <a:tc>
                  <a:txBody>
                    <a:bodyPr/>
                    <a:lstStyle/>
                    <a:p>
                      <a:pPr indent="0" lvl="0" marL="0" rtl="0" algn="ctr">
                        <a:spcBef>
                          <a:spcPts val="0"/>
                        </a:spcBef>
                        <a:spcAft>
                          <a:spcPts val="0"/>
                        </a:spcAft>
                        <a:buNone/>
                      </a:pPr>
                      <a:r>
                        <a:rPr b="1" lang="ar" sz="1200">
                          <a:solidFill>
                            <a:schemeClr val="dk1"/>
                          </a:solidFill>
                          <a:latin typeface="Mada"/>
                          <a:ea typeface="Mada"/>
                          <a:cs typeface="Mada"/>
                          <a:sym typeface="Mada"/>
                        </a:rPr>
                        <a:t>Adult Still's disease</a:t>
                      </a:r>
                      <a:endParaRPr b="1" sz="1200"/>
                    </a:p>
                  </a:txBody>
                  <a:tcPr marT="91425" marB="91425" marR="91425" marL="91425" anchor="ctr">
                    <a:lnL cap="flat" cmpd="sng" w="28575">
                      <a:solidFill>
                        <a:schemeClr val="accent3"/>
                      </a:solidFill>
                      <a:prstDash val="solid"/>
                      <a:round/>
                      <a:headEnd len="sm" w="sm" type="none"/>
                      <a:tailEnd len="sm" w="sm" type="none"/>
                    </a:lnL>
                    <a:lnR cap="flat" cmpd="sng" w="28575">
                      <a:solidFill>
                        <a:schemeClr val="accent3"/>
                      </a:solidFill>
                      <a:prstDash val="solid"/>
                      <a:round/>
                      <a:headEnd len="sm" w="sm" type="none"/>
                      <a:tailEnd len="sm" w="sm" type="none"/>
                    </a:lnR>
                    <a:lnT cap="flat" cmpd="sng" w="28575">
                      <a:solidFill>
                        <a:schemeClr val="accent3"/>
                      </a:solidFill>
                      <a:prstDash val="solid"/>
                      <a:round/>
                      <a:headEnd len="sm" w="sm" type="none"/>
                      <a:tailEnd len="sm" w="sm" type="none"/>
                    </a:lnT>
                    <a:lnB cap="flat" cmpd="sng" w="28575">
                      <a:solidFill>
                        <a:schemeClr val="accent3"/>
                      </a:solidFill>
                      <a:prstDash val="solid"/>
                      <a:round/>
                      <a:headEnd len="sm" w="sm" type="none"/>
                      <a:tailEnd len="sm" w="sm" type="none"/>
                    </a:lnB>
                  </a:tcPr>
                </a:tc>
              </a:tr>
              <a:tr h="381000">
                <a:tc>
                  <a:txBody>
                    <a:bodyPr/>
                    <a:lstStyle/>
                    <a:p>
                      <a:pPr indent="0" lvl="0" marL="0" rtl="0" algn="l">
                        <a:spcBef>
                          <a:spcPts val="0"/>
                        </a:spcBef>
                        <a:spcAft>
                          <a:spcPts val="0"/>
                        </a:spcAft>
                        <a:buNone/>
                      </a:pPr>
                      <a:r>
                        <a:t/>
                      </a:r>
                      <a:endParaRPr/>
                    </a:p>
                  </a:txBody>
                  <a:tcPr marT="91425" marB="91425" marR="91425" marL="91425">
                    <a:lnL cap="flat" cmpd="sng" w="28575">
                      <a:solidFill>
                        <a:schemeClr val="accent3"/>
                      </a:solidFill>
                      <a:prstDash val="solid"/>
                      <a:round/>
                      <a:headEnd len="sm" w="sm" type="none"/>
                      <a:tailEnd len="sm" w="sm" type="none"/>
                    </a:lnL>
                    <a:lnR cap="flat" cmpd="sng" w="28575">
                      <a:solidFill>
                        <a:schemeClr val="accent3"/>
                      </a:solidFill>
                      <a:prstDash val="solid"/>
                      <a:round/>
                      <a:headEnd len="sm" w="sm" type="none"/>
                      <a:tailEnd len="sm" w="sm" type="none"/>
                    </a:lnR>
                    <a:lnT cap="flat" cmpd="sng" w="28575">
                      <a:solidFill>
                        <a:schemeClr val="accent3"/>
                      </a:solidFill>
                      <a:prstDash val="solid"/>
                      <a:round/>
                      <a:headEnd len="sm" w="sm" type="none"/>
                      <a:tailEnd len="sm" w="sm" type="none"/>
                    </a:lnT>
                    <a:lnB cap="flat" cmpd="sng" w="28575">
                      <a:solidFill>
                        <a:schemeClr val="accent3"/>
                      </a:solidFill>
                      <a:prstDash val="solid"/>
                      <a:round/>
                      <a:headEnd len="sm" w="sm" type="none"/>
                      <a:tailEnd len="sm" w="sm" type="none"/>
                    </a:lnB>
                    <a:solidFill>
                      <a:srgbClr val="F3F3F3"/>
                    </a:solidFill>
                  </a:tcPr>
                </a:tc>
                <a:tc>
                  <a:txBody>
                    <a:bodyPr/>
                    <a:lstStyle/>
                    <a:p>
                      <a:pPr indent="0" lvl="0" marL="0" rtl="0" algn="ctr">
                        <a:spcBef>
                          <a:spcPts val="0"/>
                        </a:spcBef>
                        <a:spcAft>
                          <a:spcPts val="0"/>
                        </a:spcAft>
                        <a:buNone/>
                      </a:pPr>
                      <a:r>
                        <a:rPr b="1" lang="ar" sz="1200">
                          <a:solidFill>
                            <a:schemeClr val="dk1"/>
                          </a:solidFill>
                          <a:latin typeface="Mada"/>
                          <a:ea typeface="Mada"/>
                          <a:cs typeface="Mada"/>
                          <a:sym typeface="Mada"/>
                        </a:rPr>
                        <a:t>Infective endocarditis </a:t>
                      </a:r>
                      <a:endParaRPr b="1" sz="1200"/>
                    </a:p>
                  </a:txBody>
                  <a:tcPr marT="91425" marB="91425" marR="91425" marL="91425" anchor="ctr">
                    <a:lnL cap="flat" cmpd="sng" w="28575">
                      <a:solidFill>
                        <a:schemeClr val="accent3"/>
                      </a:solidFill>
                      <a:prstDash val="solid"/>
                      <a:round/>
                      <a:headEnd len="sm" w="sm" type="none"/>
                      <a:tailEnd len="sm" w="sm" type="none"/>
                    </a:lnL>
                    <a:lnR cap="flat" cmpd="sng" w="28575">
                      <a:solidFill>
                        <a:schemeClr val="accent3"/>
                      </a:solidFill>
                      <a:prstDash val="solid"/>
                      <a:round/>
                      <a:headEnd len="sm" w="sm" type="none"/>
                      <a:tailEnd len="sm" w="sm" type="none"/>
                    </a:lnR>
                    <a:lnT cap="flat" cmpd="sng" w="28575">
                      <a:solidFill>
                        <a:schemeClr val="accent3"/>
                      </a:solidFill>
                      <a:prstDash val="solid"/>
                      <a:round/>
                      <a:headEnd len="sm" w="sm" type="none"/>
                      <a:tailEnd len="sm" w="sm" type="none"/>
                    </a:lnT>
                    <a:lnB cap="flat" cmpd="sng" w="28575">
                      <a:solidFill>
                        <a:schemeClr val="accent3"/>
                      </a:solidFill>
                      <a:prstDash val="solid"/>
                      <a:round/>
                      <a:headEnd len="sm" w="sm" type="none"/>
                      <a:tailEnd len="sm" w="sm" type="none"/>
                    </a:lnB>
                    <a:solidFill>
                      <a:srgbClr val="F3F3F3"/>
                    </a:solidFill>
                  </a:tcPr>
                </a:tc>
                <a:tc>
                  <a:txBody>
                    <a:bodyPr/>
                    <a:lstStyle/>
                    <a:p>
                      <a:pPr indent="0" lvl="0" marL="0" rtl="0" algn="ctr">
                        <a:spcBef>
                          <a:spcPts val="0"/>
                        </a:spcBef>
                        <a:spcAft>
                          <a:spcPts val="0"/>
                        </a:spcAft>
                        <a:buNone/>
                      </a:pPr>
                      <a:r>
                        <a:t/>
                      </a:r>
                      <a:endParaRPr b="1" sz="1200"/>
                    </a:p>
                  </a:txBody>
                  <a:tcPr marT="91425" marB="91425" marR="91425" marL="91425" anchor="ctr">
                    <a:lnL cap="flat" cmpd="sng" w="28575">
                      <a:solidFill>
                        <a:schemeClr val="accent3"/>
                      </a:solidFill>
                      <a:prstDash val="solid"/>
                      <a:round/>
                      <a:headEnd len="sm" w="sm" type="none"/>
                      <a:tailEnd len="sm" w="sm" type="none"/>
                    </a:lnL>
                    <a:lnR cap="flat" cmpd="sng" w="28575">
                      <a:solidFill>
                        <a:schemeClr val="accent3"/>
                      </a:solidFill>
                      <a:prstDash val="solid"/>
                      <a:round/>
                      <a:headEnd len="sm" w="sm" type="none"/>
                      <a:tailEnd len="sm" w="sm" type="none"/>
                    </a:lnR>
                    <a:lnT cap="flat" cmpd="sng" w="28575">
                      <a:solidFill>
                        <a:schemeClr val="accent3"/>
                      </a:solidFill>
                      <a:prstDash val="solid"/>
                      <a:round/>
                      <a:headEnd len="sm" w="sm" type="none"/>
                      <a:tailEnd len="sm" w="sm" type="none"/>
                    </a:lnT>
                    <a:lnB cap="flat" cmpd="sng" w="28575">
                      <a:solidFill>
                        <a:schemeClr val="accent3"/>
                      </a:solidFill>
                      <a:prstDash val="solid"/>
                      <a:round/>
                      <a:headEnd len="sm" w="sm" type="none"/>
                      <a:tailEnd len="sm" w="sm" type="none"/>
                    </a:lnB>
                    <a:solidFill>
                      <a:srgbClr val="F3F3F3"/>
                    </a:solidFill>
                  </a:tcPr>
                </a:tc>
                <a:tc>
                  <a:txBody>
                    <a:bodyPr/>
                    <a:lstStyle/>
                    <a:p>
                      <a:pPr indent="0" lvl="0" marL="0" rtl="0" algn="ctr">
                        <a:spcBef>
                          <a:spcPts val="0"/>
                        </a:spcBef>
                        <a:spcAft>
                          <a:spcPts val="0"/>
                        </a:spcAft>
                        <a:buNone/>
                      </a:pPr>
                      <a:r>
                        <a:rPr b="1" lang="ar" sz="1200">
                          <a:solidFill>
                            <a:schemeClr val="dk1"/>
                          </a:solidFill>
                          <a:latin typeface="Mada"/>
                          <a:ea typeface="Mada"/>
                          <a:cs typeface="Mada"/>
                          <a:sym typeface="Mada"/>
                        </a:rPr>
                        <a:t>Malaria</a:t>
                      </a:r>
                      <a:endParaRPr b="1" sz="1200"/>
                    </a:p>
                  </a:txBody>
                  <a:tcPr marT="91425" marB="91425" marR="91425" marL="91425" anchor="ctr">
                    <a:lnL cap="flat" cmpd="sng" w="28575">
                      <a:solidFill>
                        <a:schemeClr val="accent3"/>
                      </a:solidFill>
                      <a:prstDash val="solid"/>
                      <a:round/>
                      <a:headEnd len="sm" w="sm" type="none"/>
                      <a:tailEnd len="sm" w="sm" type="none"/>
                    </a:lnL>
                    <a:lnR cap="flat" cmpd="sng" w="28575">
                      <a:solidFill>
                        <a:schemeClr val="accent3"/>
                      </a:solidFill>
                      <a:prstDash val="solid"/>
                      <a:round/>
                      <a:headEnd len="sm" w="sm" type="none"/>
                      <a:tailEnd len="sm" w="sm" type="none"/>
                    </a:lnR>
                    <a:lnT cap="flat" cmpd="sng" w="28575">
                      <a:solidFill>
                        <a:schemeClr val="accent3"/>
                      </a:solidFill>
                      <a:prstDash val="solid"/>
                      <a:round/>
                      <a:headEnd len="sm" w="sm" type="none"/>
                      <a:tailEnd len="sm" w="sm" type="none"/>
                    </a:lnT>
                    <a:lnB cap="flat" cmpd="sng" w="28575">
                      <a:solidFill>
                        <a:schemeClr val="accent3"/>
                      </a:solidFill>
                      <a:prstDash val="solid"/>
                      <a:round/>
                      <a:headEnd len="sm" w="sm" type="none"/>
                      <a:tailEnd len="sm" w="sm" type="none"/>
                    </a:lnB>
                    <a:solidFill>
                      <a:srgbClr val="F3F3F3"/>
                    </a:solidFill>
                  </a:tcPr>
                </a:tc>
              </a:tr>
            </a:tbl>
          </a:graphicData>
        </a:graphic>
      </p:graphicFrame>
      <p:pic>
        <p:nvPicPr>
          <p:cNvPr id="133" name="Google Shape;133;p12"/>
          <p:cNvPicPr preferRelativeResize="0"/>
          <p:nvPr/>
        </p:nvPicPr>
        <p:blipFill>
          <a:blip r:embed="rId4">
            <a:alphaModFix/>
          </a:blip>
          <a:stretch>
            <a:fillRect/>
          </a:stretch>
        </p:blipFill>
        <p:spPr>
          <a:xfrm>
            <a:off x="496338" y="8350875"/>
            <a:ext cx="357775" cy="357775"/>
          </a:xfrm>
          <a:prstGeom prst="rect">
            <a:avLst/>
          </a:prstGeom>
          <a:noFill/>
          <a:ln>
            <a:noFill/>
          </a:ln>
        </p:spPr>
      </p:pic>
      <p:pic>
        <p:nvPicPr>
          <p:cNvPr id="134" name="Google Shape;134;p12"/>
          <p:cNvPicPr preferRelativeResize="0"/>
          <p:nvPr/>
        </p:nvPicPr>
        <p:blipFill>
          <a:blip r:embed="rId5">
            <a:alphaModFix/>
          </a:blip>
          <a:stretch>
            <a:fillRect/>
          </a:stretch>
        </p:blipFill>
        <p:spPr>
          <a:xfrm>
            <a:off x="486566" y="8740813"/>
            <a:ext cx="357772" cy="361425"/>
          </a:xfrm>
          <a:prstGeom prst="rect">
            <a:avLst/>
          </a:prstGeom>
          <a:noFill/>
          <a:ln>
            <a:noFill/>
          </a:ln>
        </p:spPr>
      </p:pic>
      <p:pic>
        <p:nvPicPr>
          <p:cNvPr id="135" name="Google Shape;135;p12"/>
          <p:cNvPicPr preferRelativeResize="0"/>
          <p:nvPr/>
        </p:nvPicPr>
        <p:blipFill>
          <a:blip r:embed="rId6">
            <a:alphaModFix/>
          </a:blip>
          <a:stretch>
            <a:fillRect/>
          </a:stretch>
        </p:blipFill>
        <p:spPr>
          <a:xfrm>
            <a:off x="512088" y="9159927"/>
            <a:ext cx="326275" cy="329650"/>
          </a:xfrm>
          <a:prstGeom prst="rect">
            <a:avLst/>
          </a:prstGeom>
          <a:noFill/>
          <a:ln>
            <a:noFill/>
          </a:ln>
        </p:spPr>
      </p:pic>
      <p:pic>
        <p:nvPicPr>
          <p:cNvPr id="136" name="Google Shape;136;p12"/>
          <p:cNvPicPr preferRelativeResize="0"/>
          <p:nvPr/>
        </p:nvPicPr>
        <p:blipFill>
          <a:blip r:embed="rId7">
            <a:alphaModFix/>
          </a:blip>
          <a:stretch>
            <a:fillRect/>
          </a:stretch>
        </p:blipFill>
        <p:spPr>
          <a:xfrm>
            <a:off x="3955426" y="8364975"/>
            <a:ext cx="326275" cy="329581"/>
          </a:xfrm>
          <a:prstGeom prst="rect">
            <a:avLst/>
          </a:prstGeom>
          <a:noFill/>
          <a:ln>
            <a:noFill/>
          </a:ln>
        </p:spPr>
      </p:pic>
      <p:pic>
        <p:nvPicPr>
          <p:cNvPr id="137" name="Google Shape;137;p12"/>
          <p:cNvPicPr preferRelativeResize="0"/>
          <p:nvPr/>
        </p:nvPicPr>
        <p:blipFill>
          <a:blip r:embed="rId8">
            <a:alphaModFix/>
          </a:blip>
          <a:stretch>
            <a:fillRect/>
          </a:stretch>
        </p:blipFill>
        <p:spPr>
          <a:xfrm>
            <a:off x="3955435" y="8763223"/>
            <a:ext cx="326275" cy="329608"/>
          </a:xfrm>
          <a:prstGeom prst="rect">
            <a:avLst/>
          </a:prstGeom>
          <a:noFill/>
          <a:ln>
            <a:noFill/>
          </a:ln>
        </p:spPr>
      </p:pic>
      <p:pic>
        <p:nvPicPr>
          <p:cNvPr id="138" name="Google Shape;138;p12"/>
          <p:cNvPicPr preferRelativeResize="0"/>
          <p:nvPr/>
        </p:nvPicPr>
        <p:blipFill>
          <a:blip r:embed="rId9">
            <a:alphaModFix/>
          </a:blip>
          <a:stretch>
            <a:fillRect/>
          </a:stretch>
        </p:blipFill>
        <p:spPr>
          <a:xfrm>
            <a:off x="3966752" y="9161505"/>
            <a:ext cx="303602" cy="306725"/>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7" name="Shape 1067"/>
        <p:cNvGrpSpPr/>
        <p:nvPr/>
      </p:nvGrpSpPr>
      <p:grpSpPr>
        <a:xfrm>
          <a:off x="0" y="0"/>
          <a:ext cx="0" cy="0"/>
          <a:chOff x="0" y="0"/>
          <a:chExt cx="0" cy="0"/>
        </a:xfrm>
      </p:grpSpPr>
      <p:sp>
        <p:nvSpPr>
          <p:cNvPr id="1068" name="Google Shape;1068;p39"/>
          <p:cNvSpPr/>
          <p:nvPr/>
        </p:nvSpPr>
        <p:spPr>
          <a:xfrm>
            <a:off x="1034725" y="10307950"/>
            <a:ext cx="5760900" cy="379200"/>
          </a:xfrm>
          <a:prstGeom prst="rect">
            <a:avLst/>
          </a:prstGeom>
          <a:noFill/>
          <a:ln>
            <a:noFill/>
          </a:ln>
        </p:spPr>
        <p:txBody>
          <a:bodyPr anchorCtr="0" anchor="ctr" bIns="91175" lIns="91175" spcFirstLastPara="1" rIns="91175" wrap="square" tIns="91175">
            <a:noAutofit/>
          </a:bodyPr>
          <a:lstStyle/>
          <a:p>
            <a:pPr indent="0" lvl="0" marL="0" rtl="0" algn="ctr">
              <a:spcBef>
                <a:spcPts val="0"/>
              </a:spcBef>
              <a:spcAft>
                <a:spcPts val="0"/>
              </a:spcAft>
              <a:buNone/>
            </a:pPr>
            <a:r>
              <a:rPr lang="ar" sz="1200">
                <a:solidFill>
                  <a:srgbClr val="FFFFFF"/>
                </a:solidFill>
                <a:latin typeface="Cabin"/>
                <a:ea typeface="Cabin"/>
                <a:cs typeface="Cabin"/>
                <a:sym typeface="Cabin"/>
              </a:rPr>
              <a:t>Answers: Q1:B | Q2:A | Q3:A | Q4:C | Q5:D</a:t>
            </a:r>
            <a:endParaRPr sz="1200">
              <a:solidFill>
                <a:srgbClr val="FFFFFF"/>
              </a:solidFill>
              <a:latin typeface="Cabin"/>
              <a:ea typeface="Cabin"/>
              <a:cs typeface="Cabin"/>
              <a:sym typeface="Cabin"/>
            </a:endParaRPr>
          </a:p>
        </p:txBody>
      </p:sp>
      <p:grpSp>
        <p:nvGrpSpPr>
          <p:cNvPr id="1069" name="Google Shape;1069;p39"/>
          <p:cNvGrpSpPr/>
          <p:nvPr/>
        </p:nvGrpSpPr>
        <p:grpSpPr>
          <a:xfrm>
            <a:off x="5686775" y="10392850"/>
            <a:ext cx="1411200" cy="209400"/>
            <a:chOff x="5686775" y="10392850"/>
            <a:chExt cx="1411200" cy="209400"/>
          </a:xfrm>
        </p:grpSpPr>
        <p:sp>
          <p:nvSpPr>
            <p:cNvPr id="1070" name="Google Shape;1070;p39">
              <a:hlinkClick r:id="rId3"/>
            </p:cNvPr>
            <p:cNvSpPr/>
            <p:nvPr/>
          </p:nvSpPr>
          <p:spPr>
            <a:xfrm>
              <a:off x="5686775" y="10392850"/>
              <a:ext cx="1411200" cy="209400"/>
            </a:xfrm>
            <a:prstGeom prst="roundRect">
              <a:avLst>
                <a:gd fmla="val 16667" name="adj"/>
              </a:avLst>
            </a:prstGeom>
            <a:noFill/>
            <a:ln cap="flat" cmpd="sng" w="9525">
              <a:solidFill>
                <a:srgbClr val="D9D9D9"/>
              </a:solidFill>
              <a:prstDash val="dot"/>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ar" sz="700">
                  <a:solidFill>
                    <a:srgbClr val="FFFFFF"/>
                  </a:solidFill>
                  <a:latin typeface="Mada"/>
                  <a:ea typeface="Mada"/>
                  <a:cs typeface="Mada"/>
                  <a:sym typeface="Mada"/>
                </a:rPr>
                <a:t>     Answers Explanation File! </a:t>
              </a:r>
              <a:endParaRPr b="1" sz="700" u="sng">
                <a:solidFill>
                  <a:srgbClr val="FFFFFF"/>
                </a:solidFill>
                <a:latin typeface="Mada"/>
                <a:ea typeface="Mada"/>
                <a:cs typeface="Mada"/>
                <a:sym typeface="Mada"/>
              </a:endParaRPr>
            </a:p>
          </p:txBody>
        </p:sp>
        <p:sp>
          <p:nvSpPr>
            <p:cNvPr id="1071" name="Google Shape;1071;p39"/>
            <p:cNvSpPr/>
            <p:nvPr/>
          </p:nvSpPr>
          <p:spPr>
            <a:xfrm>
              <a:off x="5726854" y="10413780"/>
              <a:ext cx="164700" cy="167400"/>
            </a:xfrm>
            <a:prstGeom prst="ellipse">
              <a:avLst/>
            </a:prstGeom>
            <a:solidFill>
              <a:srgbClr val="CFE2F3"/>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072" name="Google Shape;1072;p39"/>
            <p:cNvPicPr preferRelativeResize="0"/>
            <p:nvPr/>
          </p:nvPicPr>
          <p:blipFill>
            <a:blip r:embed="rId4">
              <a:alphaModFix/>
            </a:blip>
            <a:stretch>
              <a:fillRect/>
            </a:stretch>
          </p:blipFill>
          <p:spPr>
            <a:xfrm>
              <a:off x="5755003" y="10430983"/>
              <a:ext cx="108516" cy="133125"/>
            </a:xfrm>
            <a:prstGeom prst="rect">
              <a:avLst/>
            </a:prstGeom>
            <a:noFill/>
            <a:ln>
              <a:noFill/>
            </a:ln>
          </p:spPr>
        </p:pic>
      </p:grpSp>
      <p:sp>
        <p:nvSpPr>
          <p:cNvPr id="1073" name="Google Shape;1073;p39"/>
          <p:cNvSpPr txBox="1"/>
          <p:nvPr/>
        </p:nvSpPr>
        <p:spPr>
          <a:xfrm>
            <a:off x="7764500" y="1463725"/>
            <a:ext cx="8520600" cy="57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ar" sz="2800">
                <a:solidFill>
                  <a:srgbClr val="202729"/>
                </a:solidFill>
                <a:latin typeface="Proxima Nova"/>
                <a:ea typeface="Proxima Nova"/>
                <a:cs typeface="Proxima Nova"/>
                <a:sym typeface="Proxima Nova"/>
              </a:rPr>
              <a:t>Quiz </a:t>
            </a:r>
            <a:r>
              <a:rPr lang="ar" sz="2800">
                <a:solidFill>
                  <a:srgbClr val="202729"/>
                </a:solidFill>
                <a:latin typeface="Proxima Nova"/>
                <a:ea typeface="Proxima Nova"/>
                <a:cs typeface="Proxima Nova"/>
                <a:sym typeface="Proxima Nova"/>
              </a:rPr>
              <a:t>explanations</a:t>
            </a:r>
            <a:r>
              <a:rPr lang="ar" sz="2800">
                <a:solidFill>
                  <a:srgbClr val="202729"/>
                </a:solidFill>
                <a:latin typeface="Proxima Nova"/>
                <a:ea typeface="Proxima Nova"/>
                <a:cs typeface="Proxima Nova"/>
                <a:sym typeface="Proxima Nova"/>
              </a:rPr>
              <a:t>: </a:t>
            </a:r>
            <a:endParaRPr sz="2800">
              <a:solidFill>
                <a:srgbClr val="202729"/>
              </a:solidFill>
              <a:latin typeface="Proxima Nova"/>
              <a:ea typeface="Proxima Nova"/>
              <a:cs typeface="Proxima Nova"/>
              <a:sym typeface="Proxima Nova"/>
            </a:endParaRPr>
          </a:p>
        </p:txBody>
      </p:sp>
      <p:sp>
        <p:nvSpPr>
          <p:cNvPr id="1074" name="Google Shape;1074;p39"/>
          <p:cNvSpPr txBox="1"/>
          <p:nvPr/>
        </p:nvSpPr>
        <p:spPr>
          <a:xfrm>
            <a:off x="7764500" y="4783424"/>
            <a:ext cx="3279000" cy="2721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ar" sz="1000">
                <a:solidFill>
                  <a:srgbClr val="202729"/>
                </a:solidFill>
                <a:latin typeface="Proxima Nova"/>
                <a:ea typeface="Proxima Nova"/>
                <a:cs typeface="Proxima Nova"/>
                <a:sym typeface="Proxima Nova"/>
              </a:rPr>
              <a:t>Question 1: </a:t>
            </a:r>
            <a:endParaRPr b="1" sz="1000">
              <a:solidFill>
                <a:srgbClr val="202729"/>
              </a:solidFill>
              <a:latin typeface="Proxima Nova"/>
              <a:ea typeface="Proxima Nova"/>
              <a:cs typeface="Proxima Nova"/>
              <a:sym typeface="Proxima Nova"/>
            </a:endParaRPr>
          </a:p>
          <a:p>
            <a:pPr indent="0" lvl="0" marL="0" rtl="0" algn="l">
              <a:spcBef>
                <a:spcPts val="0"/>
              </a:spcBef>
              <a:spcAft>
                <a:spcPts val="0"/>
              </a:spcAft>
              <a:buNone/>
            </a:pPr>
            <a:r>
              <a:rPr b="1" lang="ar" sz="1000">
                <a:solidFill>
                  <a:srgbClr val="202729"/>
                </a:solidFill>
                <a:latin typeface="Proxima Nova"/>
                <a:ea typeface="Proxima Nova"/>
                <a:cs typeface="Proxima Nova"/>
                <a:sym typeface="Proxima Nova"/>
              </a:rPr>
              <a:t>The correct answer is X. </a:t>
            </a:r>
            <a:r>
              <a:rPr lang="ar" sz="1000">
                <a:solidFill>
                  <a:srgbClr val="202729"/>
                </a:solidFill>
                <a:latin typeface="Proxima Nova"/>
                <a:ea typeface="Proxima Nova"/>
                <a:cs typeface="Proxima Nova"/>
                <a:sym typeface="Proxima Nova"/>
              </a:rPr>
              <a:t>Explanation</a:t>
            </a:r>
            <a:endParaRPr sz="1000">
              <a:solidFill>
                <a:srgbClr val="202729"/>
              </a:solidFill>
              <a:latin typeface="Proxima Nova"/>
              <a:ea typeface="Proxima Nova"/>
              <a:cs typeface="Proxima Nova"/>
              <a:sym typeface="Proxima Nova"/>
            </a:endParaRPr>
          </a:p>
          <a:p>
            <a:pPr indent="0" lvl="0" marL="0" rtl="0" algn="l">
              <a:spcBef>
                <a:spcPts val="0"/>
              </a:spcBef>
              <a:spcAft>
                <a:spcPts val="0"/>
              </a:spcAft>
              <a:buNone/>
            </a:pPr>
            <a:r>
              <a:t/>
            </a:r>
            <a:endParaRPr sz="1000">
              <a:solidFill>
                <a:srgbClr val="202729"/>
              </a:solidFill>
              <a:latin typeface="Proxima Nova"/>
              <a:ea typeface="Proxima Nova"/>
              <a:cs typeface="Proxima Nova"/>
              <a:sym typeface="Proxima Nova"/>
            </a:endParaRPr>
          </a:p>
          <a:p>
            <a:pPr indent="0" lvl="0" marL="0" rtl="0" algn="l">
              <a:spcBef>
                <a:spcPts val="0"/>
              </a:spcBef>
              <a:spcAft>
                <a:spcPts val="0"/>
              </a:spcAft>
              <a:buNone/>
            </a:pPr>
            <a:r>
              <a:rPr b="1" lang="ar" sz="1000">
                <a:solidFill>
                  <a:srgbClr val="202729"/>
                </a:solidFill>
                <a:latin typeface="Proxima Nova"/>
                <a:ea typeface="Proxima Nova"/>
                <a:cs typeface="Proxima Nova"/>
                <a:sym typeface="Proxima Nova"/>
              </a:rPr>
              <a:t>Question 2: </a:t>
            </a:r>
            <a:endParaRPr b="1" sz="1000">
              <a:solidFill>
                <a:srgbClr val="202729"/>
              </a:solidFill>
              <a:latin typeface="Proxima Nova"/>
              <a:ea typeface="Proxima Nova"/>
              <a:cs typeface="Proxima Nova"/>
              <a:sym typeface="Proxima Nova"/>
            </a:endParaRPr>
          </a:p>
          <a:p>
            <a:pPr indent="0" lvl="0" marL="0" rtl="0" algn="l">
              <a:spcBef>
                <a:spcPts val="0"/>
              </a:spcBef>
              <a:spcAft>
                <a:spcPts val="0"/>
              </a:spcAft>
              <a:buNone/>
            </a:pPr>
            <a:r>
              <a:rPr b="1" lang="ar" sz="1000">
                <a:solidFill>
                  <a:srgbClr val="202729"/>
                </a:solidFill>
                <a:latin typeface="Proxima Nova"/>
                <a:ea typeface="Proxima Nova"/>
                <a:cs typeface="Proxima Nova"/>
                <a:sym typeface="Proxima Nova"/>
              </a:rPr>
              <a:t>The correct answer is X. </a:t>
            </a:r>
            <a:r>
              <a:rPr lang="ar" sz="1000">
                <a:solidFill>
                  <a:srgbClr val="202729"/>
                </a:solidFill>
                <a:latin typeface="Proxima Nova"/>
                <a:ea typeface="Proxima Nova"/>
                <a:cs typeface="Proxima Nova"/>
                <a:sym typeface="Proxima Nova"/>
              </a:rPr>
              <a:t>Explanation</a:t>
            </a:r>
            <a:endParaRPr sz="1000">
              <a:solidFill>
                <a:srgbClr val="202729"/>
              </a:solidFill>
              <a:latin typeface="Proxima Nova"/>
              <a:ea typeface="Proxima Nova"/>
              <a:cs typeface="Proxima Nova"/>
              <a:sym typeface="Proxima Nova"/>
            </a:endParaRPr>
          </a:p>
          <a:p>
            <a:pPr indent="0" lvl="0" marL="0" rtl="0" algn="l">
              <a:spcBef>
                <a:spcPts val="0"/>
              </a:spcBef>
              <a:spcAft>
                <a:spcPts val="0"/>
              </a:spcAft>
              <a:buNone/>
            </a:pPr>
            <a:r>
              <a:t/>
            </a:r>
            <a:endParaRPr sz="1000">
              <a:solidFill>
                <a:srgbClr val="202729"/>
              </a:solidFill>
              <a:latin typeface="Proxima Nova"/>
              <a:ea typeface="Proxima Nova"/>
              <a:cs typeface="Proxima Nova"/>
              <a:sym typeface="Proxima Nova"/>
            </a:endParaRPr>
          </a:p>
          <a:p>
            <a:pPr indent="0" lvl="0" marL="0" rtl="0" algn="l">
              <a:spcBef>
                <a:spcPts val="0"/>
              </a:spcBef>
              <a:spcAft>
                <a:spcPts val="0"/>
              </a:spcAft>
              <a:buClr>
                <a:schemeClr val="dk1"/>
              </a:buClr>
              <a:buSzPts val="1100"/>
              <a:buFont typeface="Arial"/>
              <a:buNone/>
            </a:pPr>
            <a:r>
              <a:rPr b="1" lang="ar" sz="1000">
                <a:solidFill>
                  <a:srgbClr val="202729"/>
                </a:solidFill>
                <a:latin typeface="Proxima Nova"/>
                <a:ea typeface="Proxima Nova"/>
                <a:cs typeface="Proxima Nova"/>
                <a:sym typeface="Proxima Nova"/>
              </a:rPr>
              <a:t>Question 3: </a:t>
            </a:r>
            <a:endParaRPr b="1" sz="1000">
              <a:solidFill>
                <a:srgbClr val="202729"/>
              </a:solidFill>
              <a:latin typeface="Proxima Nova"/>
              <a:ea typeface="Proxima Nova"/>
              <a:cs typeface="Proxima Nova"/>
              <a:sym typeface="Proxima Nova"/>
            </a:endParaRPr>
          </a:p>
          <a:p>
            <a:pPr indent="0" lvl="0" marL="0" rtl="0" algn="l">
              <a:spcBef>
                <a:spcPts val="0"/>
              </a:spcBef>
              <a:spcAft>
                <a:spcPts val="0"/>
              </a:spcAft>
              <a:buClr>
                <a:schemeClr val="dk1"/>
              </a:buClr>
              <a:buSzPts val="1100"/>
              <a:buFont typeface="Arial"/>
              <a:buNone/>
            </a:pPr>
            <a:r>
              <a:rPr b="1" lang="ar" sz="1000">
                <a:solidFill>
                  <a:srgbClr val="202729"/>
                </a:solidFill>
                <a:latin typeface="Proxima Nova"/>
                <a:ea typeface="Proxima Nova"/>
                <a:cs typeface="Proxima Nova"/>
                <a:sym typeface="Proxima Nova"/>
              </a:rPr>
              <a:t>The correct answer is X. </a:t>
            </a:r>
            <a:r>
              <a:rPr lang="ar" sz="1000">
                <a:solidFill>
                  <a:srgbClr val="202729"/>
                </a:solidFill>
                <a:latin typeface="Proxima Nova"/>
                <a:ea typeface="Proxima Nova"/>
                <a:cs typeface="Proxima Nova"/>
                <a:sym typeface="Proxima Nova"/>
              </a:rPr>
              <a:t>Explanation</a:t>
            </a:r>
            <a:endParaRPr sz="1000">
              <a:solidFill>
                <a:srgbClr val="202729"/>
              </a:solidFill>
              <a:latin typeface="Proxima Nova"/>
              <a:ea typeface="Proxima Nova"/>
              <a:cs typeface="Proxima Nova"/>
              <a:sym typeface="Proxima Nova"/>
            </a:endParaRPr>
          </a:p>
          <a:p>
            <a:pPr indent="0" lvl="0" marL="0" rtl="0" algn="l">
              <a:spcBef>
                <a:spcPts val="0"/>
              </a:spcBef>
              <a:spcAft>
                <a:spcPts val="0"/>
              </a:spcAft>
              <a:buClr>
                <a:schemeClr val="dk1"/>
              </a:buClr>
              <a:buSzPts val="1100"/>
              <a:buFont typeface="Arial"/>
              <a:buNone/>
            </a:pPr>
            <a:r>
              <a:t/>
            </a:r>
            <a:endParaRPr sz="1000">
              <a:solidFill>
                <a:srgbClr val="202729"/>
              </a:solidFill>
              <a:latin typeface="Proxima Nova"/>
              <a:ea typeface="Proxima Nova"/>
              <a:cs typeface="Proxima Nova"/>
              <a:sym typeface="Proxima Nova"/>
            </a:endParaRPr>
          </a:p>
          <a:p>
            <a:pPr indent="0" lvl="0" marL="0" rtl="0" algn="l">
              <a:spcBef>
                <a:spcPts val="0"/>
              </a:spcBef>
              <a:spcAft>
                <a:spcPts val="0"/>
              </a:spcAft>
              <a:buClr>
                <a:schemeClr val="dk1"/>
              </a:buClr>
              <a:buSzPts val="1100"/>
              <a:buFont typeface="Arial"/>
              <a:buNone/>
            </a:pPr>
            <a:r>
              <a:rPr b="1" lang="ar" sz="1000">
                <a:solidFill>
                  <a:srgbClr val="202729"/>
                </a:solidFill>
                <a:latin typeface="Proxima Nova"/>
                <a:ea typeface="Proxima Nova"/>
                <a:cs typeface="Proxima Nova"/>
                <a:sym typeface="Proxima Nova"/>
              </a:rPr>
              <a:t>Question 4: </a:t>
            </a:r>
            <a:endParaRPr b="1" sz="1000">
              <a:solidFill>
                <a:srgbClr val="202729"/>
              </a:solidFill>
              <a:latin typeface="Proxima Nova"/>
              <a:ea typeface="Proxima Nova"/>
              <a:cs typeface="Proxima Nova"/>
              <a:sym typeface="Proxima Nova"/>
            </a:endParaRPr>
          </a:p>
          <a:p>
            <a:pPr indent="0" lvl="0" marL="0" rtl="0" algn="l">
              <a:spcBef>
                <a:spcPts val="0"/>
              </a:spcBef>
              <a:spcAft>
                <a:spcPts val="0"/>
              </a:spcAft>
              <a:buClr>
                <a:schemeClr val="dk1"/>
              </a:buClr>
              <a:buSzPts val="1100"/>
              <a:buFont typeface="Arial"/>
              <a:buNone/>
            </a:pPr>
            <a:r>
              <a:rPr b="1" lang="ar" sz="1000">
                <a:solidFill>
                  <a:srgbClr val="202729"/>
                </a:solidFill>
                <a:latin typeface="Proxima Nova"/>
                <a:ea typeface="Proxima Nova"/>
                <a:cs typeface="Proxima Nova"/>
                <a:sym typeface="Proxima Nova"/>
              </a:rPr>
              <a:t>The correct answer is X. </a:t>
            </a:r>
            <a:r>
              <a:rPr lang="ar" sz="1000">
                <a:solidFill>
                  <a:srgbClr val="202729"/>
                </a:solidFill>
                <a:latin typeface="Proxima Nova"/>
                <a:ea typeface="Proxima Nova"/>
                <a:cs typeface="Proxima Nova"/>
                <a:sym typeface="Proxima Nova"/>
              </a:rPr>
              <a:t>Explanation</a:t>
            </a:r>
            <a:endParaRPr sz="1000">
              <a:solidFill>
                <a:srgbClr val="202729"/>
              </a:solidFill>
              <a:latin typeface="Proxima Nova"/>
              <a:ea typeface="Proxima Nova"/>
              <a:cs typeface="Proxima Nova"/>
              <a:sym typeface="Proxima Nova"/>
            </a:endParaRPr>
          </a:p>
          <a:p>
            <a:pPr indent="0" lvl="0" marL="0" rtl="0" algn="l">
              <a:spcBef>
                <a:spcPts val="0"/>
              </a:spcBef>
              <a:spcAft>
                <a:spcPts val="0"/>
              </a:spcAft>
              <a:buNone/>
            </a:pPr>
            <a:r>
              <a:t/>
            </a:r>
            <a:endParaRPr sz="1000">
              <a:solidFill>
                <a:srgbClr val="202729"/>
              </a:solidFill>
              <a:latin typeface="Proxima Nova"/>
              <a:ea typeface="Proxima Nova"/>
              <a:cs typeface="Proxima Nova"/>
              <a:sym typeface="Proxima Nova"/>
            </a:endParaRPr>
          </a:p>
          <a:p>
            <a:pPr indent="0" lvl="0" marL="0" rtl="0" algn="l">
              <a:spcBef>
                <a:spcPts val="0"/>
              </a:spcBef>
              <a:spcAft>
                <a:spcPts val="0"/>
              </a:spcAft>
              <a:buClr>
                <a:schemeClr val="dk1"/>
              </a:buClr>
              <a:buSzPts val="1100"/>
              <a:buFont typeface="Arial"/>
              <a:buNone/>
            </a:pPr>
            <a:r>
              <a:rPr b="1" lang="ar" sz="1000">
                <a:solidFill>
                  <a:srgbClr val="202729"/>
                </a:solidFill>
                <a:latin typeface="Proxima Nova"/>
                <a:ea typeface="Proxima Nova"/>
                <a:cs typeface="Proxima Nova"/>
                <a:sym typeface="Proxima Nova"/>
              </a:rPr>
              <a:t>Question 5: </a:t>
            </a:r>
            <a:endParaRPr b="1" sz="1000">
              <a:solidFill>
                <a:srgbClr val="202729"/>
              </a:solidFill>
              <a:latin typeface="Proxima Nova"/>
              <a:ea typeface="Proxima Nova"/>
              <a:cs typeface="Proxima Nova"/>
              <a:sym typeface="Proxima Nova"/>
            </a:endParaRPr>
          </a:p>
          <a:p>
            <a:pPr indent="0" lvl="0" marL="0" rtl="0" algn="l">
              <a:spcBef>
                <a:spcPts val="0"/>
              </a:spcBef>
              <a:spcAft>
                <a:spcPts val="0"/>
              </a:spcAft>
              <a:buClr>
                <a:schemeClr val="dk1"/>
              </a:buClr>
              <a:buSzPts val="1100"/>
              <a:buFont typeface="Arial"/>
              <a:buNone/>
            </a:pPr>
            <a:r>
              <a:rPr b="1" lang="ar" sz="1000">
                <a:solidFill>
                  <a:srgbClr val="202729"/>
                </a:solidFill>
                <a:latin typeface="Proxima Nova"/>
                <a:ea typeface="Proxima Nova"/>
                <a:cs typeface="Proxima Nova"/>
                <a:sym typeface="Proxima Nova"/>
              </a:rPr>
              <a:t>The correct answer is X. </a:t>
            </a:r>
            <a:r>
              <a:rPr lang="ar" sz="1000">
                <a:solidFill>
                  <a:srgbClr val="202729"/>
                </a:solidFill>
                <a:latin typeface="Proxima Nova"/>
                <a:ea typeface="Proxima Nova"/>
                <a:cs typeface="Proxima Nova"/>
                <a:sym typeface="Proxima Nova"/>
              </a:rPr>
              <a:t>Explanation</a:t>
            </a:r>
            <a:endParaRPr sz="1000">
              <a:solidFill>
                <a:srgbClr val="202729"/>
              </a:solidFill>
              <a:latin typeface="Proxima Nova"/>
              <a:ea typeface="Proxima Nova"/>
              <a:cs typeface="Proxima Nova"/>
              <a:sym typeface="Proxima Nova"/>
            </a:endParaRPr>
          </a:p>
          <a:p>
            <a:pPr indent="0" lvl="0" marL="0" rtl="0" algn="l">
              <a:spcBef>
                <a:spcPts val="0"/>
              </a:spcBef>
              <a:spcAft>
                <a:spcPts val="0"/>
              </a:spcAft>
              <a:buNone/>
            </a:pPr>
            <a:r>
              <a:t/>
            </a:r>
            <a:endParaRPr sz="1000">
              <a:solidFill>
                <a:srgbClr val="202729"/>
              </a:solidFill>
              <a:latin typeface="Proxima Nova"/>
              <a:ea typeface="Proxima Nova"/>
              <a:cs typeface="Proxima Nova"/>
              <a:sym typeface="Proxima Nova"/>
            </a:endParaRPr>
          </a:p>
          <a:p>
            <a:pPr indent="0" lvl="0" marL="0" rtl="0" algn="l">
              <a:spcBef>
                <a:spcPts val="0"/>
              </a:spcBef>
              <a:spcAft>
                <a:spcPts val="0"/>
              </a:spcAft>
              <a:buNone/>
            </a:pPr>
            <a:r>
              <a:t/>
            </a:r>
            <a:endParaRPr sz="1000">
              <a:solidFill>
                <a:srgbClr val="202729"/>
              </a:solidFill>
              <a:latin typeface="Proxima Nova"/>
              <a:ea typeface="Proxima Nova"/>
              <a:cs typeface="Proxima Nova"/>
              <a:sym typeface="Proxima Nova"/>
            </a:endParaRPr>
          </a:p>
          <a:p>
            <a:pPr indent="0" lvl="0" marL="0" rtl="0" algn="l">
              <a:lnSpc>
                <a:spcPct val="115000"/>
              </a:lnSpc>
              <a:spcBef>
                <a:spcPts val="0"/>
              </a:spcBef>
              <a:spcAft>
                <a:spcPts val="1600"/>
              </a:spcAft>
              <a:buNone/>
            </a:pPr>
            <a:r>
              <a:t/>
            </a:r>
            <a:endParaRPr sz="1800">
              <a:solidFill>
                <a:srgbClr val="616161"/>
              </a:solidFill>
              <a:latin typeface="Proxima Nova"/>
              <a:ea typeface="Proxima Nova"/>
              <a:cs typeface="Proxima Nova"/>
              <a:sym typeface="Proxima Nova"/>
            </a:endParaRPr>
          </a:p>
        </p:txBody>
      </p:sp>
      <p:sp>
        <p:nvSpPr>
          <p:cNvPr id="1075" name="Google Shape;1075;p39"/>
          <p:cNvSpPr txBox="1"/>
          <p:nvPr/>
        </p:nvSpPr>
        <p:spPr>
          <a:xfrm>
            <a:off x="162750" y="971775"/>
            <a:ext cx="7219200" cy="9193200"/>
          </a:xfrm>
          <a:prstGeom prst="rect">
            <a:avLst/>
          </a:prstGeom>
          <a:noFill/>
          <a:ln>
            <a:noFill/>
          </a:ln>
        </p:spPr>
        <p:txBody>
          <a:bodyPr anchorCtr="0" anchor="t" bIns="91425" lIns="91425" spcFirstLastPara="1" rIns="91425" wrap="square" tIns="91425">
            <a:noAutofit/>
          </a:bodyPr>
          <a:lstStyle/>
          <a:p>
            <a:pPr indent="0" lvl="0" marL="0" rtl="0" algn="just">
              <a:spcBef>
                <a:spcPts val="0"/>
              </a:spcBef>
              <a:spcAft>
                <a:spcPts val="0"/>
              </a:spcAft>
              <a:buNone/>
            </a:pPr>
            <a:r>
              <a:rPr b="1" lang="ar" sz="1100">
                <a:solidFill>
                  <a:schemeClr val="accent1"/>
                </a:solidFill>
                <a:latin typeface="Mada"/>
                <a:ea typeface="Mada"/>
                <a:cs typeface="Mada"/>
                <a:sym typeface="Mada"/>
              </a:rPr>
              <a:t>Q1: A 14-year-old girl is brought to the physician by her father because of fever, chills, abdominal pain, and profuse non-bloody diarrhea. Her symptoms began one week ago, when she had several days of low-grade fever and constipation. Her temperature is 39.3°C (102.8°F). Examination shows diffuse abdominal tenderness and mild hepatosplenomegaly. There is a faint salmon-colored maculopapular rash on her trunk and abdomen. Which of the following is the most likely causal organism?</a:t>
            </a:r>
            <a:endParaRPr b="1" sz="1100">
              <a:solidFill>
                <a:schemeClr val="accent1"/>
              </a:solidFill>
              <a:latin typeface="Mada"/>
              <a:ea typeface="Mada"/>
              <a:cs typeface="Mada"/>
              <a:sym typeface="Mada"/>
            </a:endParaRPr>
          </a:p>
          <a:p>
            <a:pPr indent="0" lvl="0" marL="0" rtl="0" algn="l">
              <a:spcBef>
                <a:spcPts val="0"/>
              </a:spcBef>
              <a:spcAft>
                <a:spcPts val="0"/>
              </a:spcAft>
              <a:buNone/>
            </a:pPr>
            <a:r>
              <a:rPr lang="ar" sz="1100">
                <a:solidFill>
                  <a:schemeClr val="dk1"/>
                </a:solidFill>
                <a:latin typeface="Mada"/>
                <a:ea typeface="Mada"/>
                <a:cs typeface="Mada"/>
                <a:sym typeface="Mada"/>
              </a:rPr>
              <a:t>A. Shigella</a:t>
            </a:r>
            <a:endParaRPr sz="1100">
              <a:solidFill>
                <a:schemeClr val="dk1"/>
              </a:solidFill>
              <a:latin typeface="Mada"/>
              <a:ea typeface="Mada"/>
              <a:cs typeface="Mada"/>
              <a:sym typeface="Mada"/>
            </a:endParaRPr>
          </a:p>
          <a:p>
            <a:pPr indent="0" lvl="0" marL="0" rtl="0" algn="l">
              <a:spcBef>
                <a:spcPts val="0"/>
              </a:spcBef>
              <a:spcAft>
                <a:spcPts val="0"/>
              </a:spcAft>
              <a:buNone/>
            </a:pPr>
            <a:r>
              <a:rPr lang="ar" sz="1100">
                <a:solidFill>
                  <a:schemeClr val="dk1"/>
                </a:solidFill>
                <a:latin typeface="Mada"/>
                <a:ea typeface="Mada"/>
                <a:cs typeface="Mada"/>
                <a:sym typeface="Mada"/>
              </a:rPr>
              <a:t>B. Salmonella Typhi</a:t>
            </a:r>
            <a:endParaRPr sz="1100">
              <a:solidFill>
                <a:schemeClr val="dk1"/>
              </a:solidFill>
              <a:latin typeface="Mada"/>
              <a:ea typeface="Mada"/>
              <a:cs typeface="Mada"/>
              <a:sym typeface="Mada"/>
            </a:endParaRPr>
          </a:p>
          <a:p>
            <a:pPr indent="0" lvl="0" marL="0" rtl="0" algn="l">
              <a:spcBef>
                <a:spcPts val="0"/>
              </a:spcBef>
              <a:spcAft>
                <a:spcPts val="0"/>
              </a:spcAft>
              <a:buNone/>
            </a:pPr>
            <a:r>
              <a:rPr lang="ar" sz="1100">
                <a:solidFill>
                  <a:schemeClr val="dk1"/>
                </a:solidFill>
                <a:latin typeface="Mada"/>
                <a:ea typeface="Mada"/>
                <a:cs typeface="Mada"/>
                <a:sym typeface="Mada"/>
              </a:rPr>
              <a:t>C. Complicated Brucellosis</a:t>
            </a:r>
            <a:endParaRPr sz="1100">
              <a:solidFill>
                <a:schemeClr val="dk1"/>
              </a:solidFill>
              <a:latin typeface="Mada"/>
              <a:ea typeface="Mada"/>
              <a:cs typeface="Mada"/>
              <a:sym typeface="Mada"/>
            </a:endParaRPr>
          </a:p>
          <a:p>
            <a:pPr indent="0" lvl="0" marL="0" rtl="0" algn="l">
              <a:spcBef>
                <a:spcPts val="0"/>
              </a:spcBef>
              <a:spcAft>
                <a:spcPts val="0"/>
              </a:spcAft>
              <a:buNone/>
            </a:pPr>
            <a:r>
              <a:rPr lang="ar" sz="1100">
                <a:solidFill>
                  <a:schemeClr val="dk1"/>
                </a:solidFill>
                <a:latin typeface="Mada"/>
                <a:ea typeface="Mada"/>
                <a:cs typeface="Mada"/>
                <a:sym typeface="Mada"/>
              </a:rPr>
              <a:t>D. Viral hemorrhagic Fever</a:t>
            </a:r>
            <a:endParaRPr sz="1100">
              <a:solidFill>
                <a:schemeClr val="dk1"/>
              </a:solidFill>
              <a:latin typeface="Mada"/>
              <a:ea typeface="Mada"/>
              <a:cs typeface="Mada"/>
              <a:sym typeface="Mada"/>
            </a:endParaRPr>
          </a:p>
          <a:p>
            <a:pPr indent="0" lvl="0" marL="0" rtl="0" algn="l">
              <a:spcBef>
                <a:spcPts val="0"/>
              </a:spcBef>
              <a:spcAft>
                <a:spcPts val="0"/>
              </a:spcAft>
              <a:buNone/>
            </a:pPr>
            <a:r>
              <a:t/>
            </a:r>
            <a:endParaRPr sz="1100">
              <a:solidFill>
                <a:schemeClr val="dk1"/>
              </a:solidFill>
              <a:latin typeface="Mada"/>
              <a:ea typeface="Mada"/>
              <a:cs typeface="Mada"/>
              <a:sym typeface="Mada"/>
            </a:endParaRPr>
          </a:p>
          <a:p>
            <a:pPr indent="0" lvl="0" marL="0" rtl="0" algn="just">
              <a:spcBef>
                <a:spcPts val="0"/>
              </a:spcBef>
              <a:spcAft>
                <a:spcPts val="0"/>
              </a:spcAft>
              <a:buNone/>
            </a:pPr>
            <a:r>
              <a:rPr b="1" lang="ar" sz="1100">
                <a:solidFill>
                  <a:schemeClr val="accent1"/>
                </a:solidFill>
                <a:latin typeface="Mada"/>
                <a:ea typeface="Mada"/>
                <a:cs typeface="Mada"/>
                <a:sym typeface="Mada"/>
              </a:rPr>
              <a:t>Q2: </a:t>
            </a:r>
            <a:r>
              <a:rPr b="1" lang="ar" sz="1100">
                <a:solidFill>
                  <a:schemeClr val="accent1"/>
                </a:solidFill>
                <a:latin typeface="Mada"/>
                <a:ea typeface="Mada"/>
                <a:cs typeface="Mada"/>
                <a:sym typeface="Mada"/>
              </a:rPr>
              <a:t>A 51-year-old man presents to accident and emergency with a lesion on his forearm. He mentions that he has spent the past three months travelling around South America and only returned home 3 days ago. While his lesion has been present for a few weeks he was reluctant to see a doctor in South America. On examination, there is a 3 × 3 cm erythematous ulcer on the left forearm with a raised edge. What</a:t>
            </a:r>
            <a:endParaRPr b="1" sz="1100">
              <a:solidFill>
                <a:schemeClr val="accent1"/>
              </a:solidFill>
              <a:latin typeface="Mada"/>
              <a:ea typeface="Mada"/>
              <a:cs typeface="Mada"/>
              <a:sym typeface="Mada"/>
            </a:endParaRPr>
          </a:p>
          <a:p>
            <a:pPr indent="0" lvl="0" marL="0" rtl="0" algn="just">
              <a:spcBef>
                <a:spcPts val="0"/>
              </a:spcBef>
              <a:spcAft>
                <a:spcPts val="0"/>
              </a:spcAft>
              <a:buClr>
                <a:schemeClr val="dk1"/>
              </a:buClr>
              <a:buSzPts val="1100"/>
              <a:buFont typeface="Arial"/>
              <a:buNone/>
            </a:pPr>
            <a:r>
              <a:rPr b="1" lang="ar" sz="1100">
                <a:solidFill>
                  <a:schemeClr val="accent1"/>
                </a:solidFill>
                <a:latin typeface="Mada"/>
                <a:ea typeface="Mada"/>
                <a:cs typeface="Mada"/>
                <a:sym typeface="Mada"/>
              </a:rPr>
              <a:t>is the most likely diagnosis?</a:t>
            </a:r>
            <a:endParaRPr b="1" sz="1100">
              <a:solidFill>
                <a:schemeClr val="accent1"/>
              </a:solidFill>
              <a:latin typeface="Mada"/>
              <a:ea typeface="Mada"/>
              <a:cs typeface="Mada"/>
              <a:sym typeface="Mada"/>
            </a:endParaRPr>
          </a:p>
          <a:p>
            <a:pPr indent="0" lvl="0" marL="0" rtl="0" algn="just">
              <a:spcBef>
                <a:spcPts val="0"/>
              </a:spcBef>
              <a:spcAft>
                <a:spcPts val="0"/>
              </a:spcAft>
              <a:buNone/>
            </a:pPr>
            <a:r>
              <a:t/>
            </a:r>
            <a:endParaRPr b="1" sz="1100">
              <a:solidFill>
                <a:schemeClr val="accent1"/>
              </a:solidFill>
              <a:latin typeface="Mada"/>
              <a:ea typeface="Mada"/>
              <a:cs typeface="Mada"/>
              <a:sym typeface="Mada"/>
            </a:endParaRPr>
          </a:p>
          <a:p>
            <a:pPr indent="0" lvl="0" marL="0" rtl="0" algn="l">
              <a:spcBef>
                <a:spcPts val="0"/>
              </a:spcBef>
              <a:spcAft>
                <a:spcPts val="0"/>
              </a:spcAft>
              <a:buNone/>
            </a:pPr>
            <a:r>
              <a:rPr lang="ar" sz="1100">
                <a:solidFill>
                  <a:schemeClr val="dk1"/>
                </a:solidFill>
                <a:latin typeface="Mada"/>
                <a:ea typeface="Mada"/>
                <a:cs typeface="Mada"/>
                <a:sym typeface="Mada"/>
              </a:rPr>
              <a:t>A. </a:t>
            </a:r>
            <a:r>
              <a:rPr lang="ar" sz="1100">
                <a:solidFill>
                  <a:schemeClr val="dk1"/>
                </a:solidFill>
                <a:latin typeface="Mada"/>
                <a:ea typeface="Mada"/>
                <a:cs typeface="Mada"/>
                <a:sym typeface="Mada"/>
              </a:rPr>
              <a:t>Leishmaniasis</a:t>
            </a:r>
            <a:endParaRPr sz="1100">
              <a:solidFill>
                <a:schemeClr val="dk1"/>
              </a:solidFill>
              <a:latin typeface="Mada"/>
              <a:ea typeface="Mada"/>
              <a:cs typeface="Mada"/>
              <a:sym typeface="Mada"/>
            </a:endParaRPr>
          </a:p>
          <a:p>
            <a:pPr indent="0" lvl="0" marL="0" rtl="0" algn="l">
              <a:spcBef>
                <a:spcPts val="0"/>
              </a:spcBef>
              <a:spcAft>
                <a:spcPts val="0"/>
              </a:spcAft>
              <a:buNone/>
            </a:pPr>
            <a:r>
              <a:rPr lang="ar" sz="1100">
                <a:solidFill>
                  <a:schemeClr val="dk1"/>
                </a:solidFill>
                <a:latin typeface="Mada"/>
                <a:ea typeface="Mada"/>
                <a:cs typeface="Mada"/>
                <a:sym typeface="Mada"/>
              </a:rPr>
              <a:t>B. </a:t>
            </a:r>
            <a:r>
              <a:rPr lang="ar" sz="1100">
                <a:solidFill>
                  <a:schemeClr val="dk1"/>
                </a:solidFill>
                <a:latin typeface="Mada"/>
                <a:ea typeface="Mada"/>
                <a:cs typeface="Mada"/>
                <a:sym typeface="Mada"/>
              </a:rPr>
              <a:t>African trypanosomiasis</a:t>
            </a:r>
            <a:endParaRPr sz="1100">
              <a:solidFill>
                <a:schemeClr val="dk1"/>
              </a:solidFill>
              <a:latin typeface="Mada"/>
              <a:ea typeface="Mada"/>
              <a:cs typeface="Mada"/>
              <a:sym typeface="Mada"/>
            </a:endParaRPr>
          </a:p>
          <a:p>
            <a:pPr indent="0" lvl="0" marL="0" rtl="0" algn="l">
              <a:spcBef>
                <a:spcPts val="0"/>
              </a:spcBef>
              <a:spcAft>
                <a:spcPts val="0"/>
              </a:spcAft>
              <a:buNone/>
            </a:pPr>
            <a:r>
              <a:rPr lang="ar" sz="1100">
                <a:solidFill>
                  <a:schemeClr val="dk1"/>
                </a:solidFill>
                <a:latin typeface="Mada"/>
                <a:ea typeface="Mada"/>
                <a:cs typeface="Mada"/>
                <a:sym typeface="Mada"/>
              </a:rPr>
              <a:t>C. </a:t>
            </a:r>
            <a:r>
              <a:rPr lang="ar" sz="1100">
                <a:solidFill>
                  <a:schemeClr val="dk1"/>
                </a:solidFill>
                <a:latin typeface="Mada"/>
                <a:ea typeface="Mada"/>
                <a:cs typeface="Mada"/>
                <a:sym typeface="Mada"/>
              </a:rPr>
              <a:t>Herpes zoster</a:t>
            </a:r>
            <a:endParaRPr sz="1100">
              <a:solidFill>
                <a:schemeClr val="dk1"/>
              </a:solidFill>
              <a:latin typeface="Mada"/>
              <a:ea typeface="Mada"/>
              <a:cs typeface="Mada"/>
              <a:sym typeface="Mada"/>
            </a:endParaRPr>
          </a:p>
          <a:p>
            <a:pPr indent="0" lvl="0" marL="0" rtl="0" algn="l">
              <a:spcBef>
                <a:spcPts val="0"/>
              </a:spcBef>
              <a:spcAft>
                <a:spcPts val="0"/>
              </a:spcAft>
              <a:buNone/>
            </a:pPr>
            <a:r>
              <a:rPr lang="ar" sz="1100">
                <a:solidFill>
                  <a:schemeClr val="dk1"/>
                </a:solidFill>
                <a:latin typeface="Mada"/>
                <a:ea typeface="Mada"/>
                <a:cs typeface="Mada"/>
                <a:sym typeface="Mada"/>
              </a:rPr>
              <a:t>D. </a:t>
            </a:r>
            <a:r>
              <a:rPr lang="ar" sz="1100">
                <a:solidFill>
                  <a:schemeClr val="dk1"/>
                </a:solidFill>
                <a:latin typeface="Mada"/>
                <a:ea typeface="Mada"/>
                <a:cs typeface="Mada"/>
                <a:sym typeface="Mada"/>
              </a:rPr>
              <a:t>Schistosomiasis</a:t>
            </a:r>
            <a:endParaRPr sz="1100">
              <a:solidFill>
                <a:schemeClr val="dk1"/>
              </a:solidFill>
              <a:latin typeface="Mada"/>
              <a:ea typeface="Mada"/>
              <a:cs typeface="Mada"/>
              <a:sym typeface="Mada"/>
            </a:endParaRPr>
          </a:p>
          <a:p>
            <a:pPr indent="0" lvl="0" marL="0" rtl="0" algn="l">
              <a:spcBef>
                <a:spcPts val="0"/>
              </a:spcBef>
              <a:spcAft>
                <a:spcPts val="0"/>
              </a:spcAft>
              <a:buNone/>
            </a:pPr>
            <a:r>
              <a:t/>
            </a:r>
            <a:endParaRPr sz="1100">
              <a:solidFill>
                <a:schemeClr val="dk1"/>
              </a:solidFill>
              <a:latin typeface="Mada"/>
              <a:ea typeface="Mada"/>
              <a:cs typeface="Mada"/>
              <a:sym typeface="Mada"/>
            </a:endParaRPr>
          </a:p>
          <a:p>
            <a:pPr indent="0" lvl="0" marL="0" rtl="0" algn="just">
              <a:spcBef>
                <a:spcPts val="0"/>
              </a:spcBef>
              <a:spcAft>
                <a:spcPts val="0"/>
              </a:spcAft>
              <a:buNone/>
            </a:pPr>
            <a:r>
              <a:rPr b="1" lang="ar" sz="1100">
                <a:solidFill>
                  <a:schemeClr val="accent1"/>
                </a:solidFill>
                <a:latin typeface="Mada"/>
                <a:ea typeface="Mada"/>
                <a:cs typeface="Mada"/>
                <a:sym typeface="Mada"/>
              </a:rPr>
              <a:t>Q3: A 40 year old man from Turkey presents with a history of chronic back pain and fever. On examination an MRI scan shows sacroiliitis. He has a long history of consuming unpasteurised milk and the initial work-up includes testing with a serum agglutination test, which comes back positive at high titre. What would be an appropriate initial antimicrobial regimen?</a:t>
            </a:r>
            <a:endParaRPr b="1" sz="1100">
              <a:solidFill>
                <a:schemeClr val="accent1"/>
              </a:solidFill>
              <a:latin typeface="Mada"/>
              <a:ea typeface="Mada"/>
              <a:cs typeface="Mada"/>
              <a:sym typeface="Mada"/>
            </a:endParaRPr>
          </a:p>
          <a:p>
            <a:pPr indent="0" lvl="0" marL="0" rtl="0" algn="l">
              <a:spcBef>
                <a:spcPts val="0"/>
              </a:spcBef>
              <a:spcAft>
                <a:spcPts val="0"/>
              </a:spcAft>
              <a:buNone/>
            </a:pPr>
            <a:r>
              <a:rPr lang="ar" sz="1100">
                <a:solidFill>
                  <a:schemeClr val="dk1"/>
                </a:solidFill>
                <a:latin typeface="Mada"/>
                <a:ea typeface="Mada"/>
                <a:cs typeface="Mada"/>
                <a:sym typeface="Mada"/>
              </a:rPr>
              <a:t>A- Streptomycin and Doxycycline</a:t>
            </a:r>
            <a:endParaRPr sz="1100">
              <a:solidFill>
                <a:schemeClr val="dk1"/>
              </a:solidFill>
              <a:latin typeface="Mada"/>
              <a:ea typeface="Mada"/>
              <a:cs typeface="Mada"/>
              <a:sym typeface="Mada"/>
            </a:endParaRPr>
          </a:p>
          <a:p>
            <a:pPr indent="0" lvl="0" marL="0" rtl="0" algn="l">
              <a:spcBef>
                <a:spcPts val="0"/>
              </a:spcBef>
              <a:spcAft>
                <a:spcPts val="0"/>
              </a:spcAft>
              <a:buNone/>
            </a:pPr>
            <a:r>
              <a:rPr lang="ar" sz="1100">
                <a:solidFill>
                  <a:schemeClr val="dk1"/>
                </a:solidFill>
                <a:latin typeface="Mada"/>
                <a:ea typeface="Mada"/>
                <a:cs typeface="Mada"/>
                <a:sym typeface="Mada"/>
              </a:rPr>
              <a:t>B- Rifampicin and isoniazid</a:t>
            </a:r>
            <a:endParaRPr sz="1100">
              <a:solidFill>
                <a:schemeClr val="dk1"/>
              </a:solidFill>
              <a:latin typeface="Mada"/>
              <a:ea typeface="Mada"/>
              <a:cs typeface="Mada"/>
              <a:sym typeface="Mada"/>
            </a:endParaRPr>
          </a:p>
          <a:p>
            <a:pPr indent="0" lvl="0" marL="0" rtl="0" algn="l">
              <a:spcBef>
                <a:spcPts val="0"/>
              </a:spcBef>
              <a:spcAft>
                <a:spcPts val="0"/>
              </a:spcAft>
              <a:buNone/>
            </a:pPr>
            <a:r>
              <a:rPr lang="ar" sz="1100">
                <a:solidFill>
                  <a:schemeClr val="dk1"/>
                </a:solidFill>
                <a:latin typeface="Mada"/>
                <a:ea typeface="Mada"/>
                <a:cs typeface="Mada"/>
                <a:sym typeface="Mada"/>
              </a:rPr>
              <a:t>C- Chloramphenicol</a:t>
            </a:r>
            <a:endParaRPr sz="1100">
              <a:solidFill>
                <a:schemeClr val="dk1"/>
              </a:solidFill>
              <a:latin typeface="Mada"/>
              <a:ea typeface="Mada"/>
              <a:cs typeface="Mada"/>
              <a:sym typeface="Mada"/>
            </a:endParaRPr>
          </a:p>
          <a:p>
            <a:pPr indent="0" lvl="0" marL="0" rtl="0" algn="l">
              <a:spcBef>
                <a:spcPts val="0"/>
              </a:spcBef>
              <a:spcAft>
                <a:spcPts val="0"/>
              </a:spcAft>
              <a:buNone/>
            </a:pPr>
            <a:r>
              <a:rPr lang="ar" sz="1100">
                <a:solidFill>
                  <a:schemeClr val="dk1"/>
                </a:solidFill>
                <a:latin typeface="Mada"/>
                <a:ea typeface="Mada"/>
                <a:cs typeface="Mada"/>
                <a:sym typeface="Mada"/>
              </a:rPr>
              <a:t>D- Metronidazole</a:t>
            </a:r>
            <a:endParaRPr sz="1100">
              <a:solidFill>
                <a:schemeClr val="dk1"/>
              </a:solidFill>
              <a:latin typeface="Mada"/>
              <a:ea typeface="Mada"/>
              <a:cs typeface="Mada"/>
              <a:sym typeface="Mada"/>
            </a:endParaRPr>
          </a:p>
          <a:p>
            <a:pPr indent="0" lvl="0" marL="0" rtl="0" algn="l">
              <a:spcBef>
                <a:spcPts val="0"/>
              </a:spcBef>
              <a:spcAft>
                <a:spcPts val="0"/>
              </a:spcAft>
              <a:buNone/>
            </a:pPr>
            <a:r>
              <a:t/>
            </a:r>
            <a:endParaRPr sz="1100">
              <a:solidFill>
                <a:schemeClr val="dk1"/>
              </a:solidFill>
              <a:latin typeface="Mada"/>
              <a:ea typeface="Mada"/>
              <a:cs typeface="Mada"/>
              <a:sym typeface="Mada"/>
            </a:endParaRPr>
          </a:p>
          <a:p>
            <a:pPr indent="0" lvl="0" marL="0" rtl="0" algn="just">
              <a:spcBef>
                <a:spcPts val="0"/>
              </a:spcBef>
              <a:spcAft>
                <a:spcPts val="0"/>
              </a:spcAft>
              <a:buNone/>
            </a:pPr>
            <a:r>
              <a:rPr b="1" lang="ar" sz="1100">
                <a:solidFill>
                  <a:schemeClr val="accent1"/>
                </a:solidFill>
                <a:latin typeface="Mada"/>
                <a:ea typeface="Mada"/>
                <a:cs typeface="Mada"/>
                <a:sym typeface="Mada"/>
              </a:rPr>
              <a:t>Q4: A previously healthy 32-year-old man comes to the emergency department because of a high-grade fever and malaise for 3 days. He has severe generalized joint and body pains refractory to acetaminophen. He also has a severe stabbing pain behind his eyes. He returned from a trip to Taiwan 1 week ago. He is sexually active and uses condoms inconsistently. His temperature is 38.7°C (101.7°F), pulse is 102/min, and blood pressure is 100/70 mm Hg. Examination shows nontender inguinal lymphadenopathy. There is a maculopapular rash over the trunk and extremities with some sparing of the skin over his back and groin. Abdominal examination shows no abnormalities. Urinalysis is normal. Which of the following measures is most likely to have prevented this patient’s condition?</a:t>
            </a:r>
            <a:endParaRPr b="1" sz="1100">
              <a:solidFill>
                <a:schemeClr val="accent1"/>
              </a:solidFill>
              <a:latin typeface="Mada"/>
              <a:ea typeface="Mada"/>
              <a:cs typeface="Mada"/>
              <a:sym typeface="Mada"/>
            </a:endParaRPr>
          </a:p>
          <a:p>
            <a:pPr indent="0" lvl="0" marL="0" rtl="0" algn="l">
              <a:spcBef>
                <a:spcPts val="0"/>
              </a:spcBef>
              <a:spcAft>
                <a:spcPts val="0"/>
              </a:spcAft>
              <a:buNone/>
            </a:pPr>
            <a:r>
              <a:rPr lang="ar" sz="1100">
                <a:solidFill>
                  <a:schemeClr val="dk1"/>
                </a:solidFill>
                <a:latin typeface="Mada"/>
                <a:ea typeface="Mada"/>
                <a:cs typeface="Mada"/>
                <a:sym typeface="Mada"/>
              </a:rPr>
              <a:t>A- Vaccination</a:t>
            </a:r>
            <a:endParaRPr sz="1100">
              <a:solidFill>
                <a:schemeClr val="dk1"/>
              </a:solidFill>
              <a:latin typeface="Mada"/>
              <a:ea typeface="Mada"/>
              <a:cs typeface="Mada"/>
              <a:sym typeface="Mada"/>
            </a:endParaRPr>
          </a:p>
          <a:p>
            <a:pPr indent="0" lvl="0" marL="0" rtl="0" algn="l">
              <a:spcBef>
                <a:spcPts val="0"/>
              </a:spcBef>
              <a:spcAft>
                <a:spcPts val="0"/>
              </a:spcAft>
              <a:buNone/>
            </a:pPr>
            <a:r>
              <a:rPr lang="ar" sz="1100">
                <a:solidFill>
                  <a:schemeClr val="dk1"/>
                </a:solidFill>
                <a:latin typeface="Mada"/>
                <a:ea typeface="Mada"/>
                <a:cs typeface="Mada"/>
                <a:sym typeface="Mada"/>
              </a:rPr>
              <a:t>B- pasteurizing the milk before drinking it</a:t>
            </a:r>
            <a:endParaRPr sz="1100">
              <a:solidFill>
                <a:schemeClr val="dk1"/>
              </a:solidFill>
              <a:latin typeface="Mada"/>
              <a:ea typeface="Mada"/>
              <a:cs typeface="Mada"/>
              <a:sym typeface="Mada"/>
            </a:endParaRPr>
          </a:p>
          <a:p>
            <a:pPr indent="0" lvl="0" marL="0" rtl="0" algn="l">
              <a:spcBef>
                <a:spcPts val="0"/>
              </a:spcBef>
              <a:spcAft>
                <a:spcPts val="0"/>
              </a:spcAft>
              <a:buNone/>
            </a:pPr>
            <a:r>
              <a:rPr lang="ar" sz="1100">
                <a:solidFill>
                  <a:schemeClr val="dk1"/>
                </a:solidFill>
                <a:latin typeface="Mada"/>
                <a:ea typeface="Mada"/>
                <a:cs typeface="Mada"/>
                <a:sym typeface="Mada"/>
              </a:rPr>
              <a:t>C- Mosquito repellent</a:t>
            </a:r>
            <a:endParaRPr sz="1100">
              <a:solidFill>
                <a:schemeClr val="dk1"/>
              </a:solidFill>
              <a:latin typeface="Mada"/>
              <a:ea typeface="Mada"/>
              <a:cs typeface="Mada"/>
              <a:sym typeface="Mada"/>
            </a:endParaRPr>
          </a:p>
          <a:p>
            <a:pPr indent="0" lvl="0" marL="0" rtl="0" algn="l">
              <a:spcBef>
                <a:spcPts val="0"/>
              </a:spcBef>
              <a:spcAft>
                <a:spcPts val="0"/>
              </a:spcAft>
              <a:buNone/>
            </a:pPr>
            <a:r>
              <a:rPr lang="ar" sz="1100">
                <a:solidFill>
                  <a:schemeClr val="dk1"/>
                </a:solidFill>
                <a:latin typeface="Mada"/>
                <a:ea typeface="Mada"/>
                <a:cs typeface="Mada"/>
                <a:sym typeface="Mada"/>
              </a:rPr>
              <a:t>D- prophylaxis with doxycycline</a:t>
            </a:r>
            <a:endParaRPr sz="1100">
              <a:solidFill>
                <a:schemeClr val="dk1"/>
              </a:solidFill>
              <a:latin typeface="Mada"/>
              <a:ea typeface="Mada"/>
              <a:cs typeface="Mada"/>
              <a:sym typeface="Mada"/>
            </a:endParaRPr>
          </a:p>
          <a:p>
            <a:pPr indent="0" lvl="0" marL="0" rtl="0" algn="l">
              <a:spcBef>
                <a:spcPts val="0"/>
              </a:spcBef>
              <a:spcAft>
                <a:spcPts val="0"/>
              </a:spcAft>
              <a:buNone/>
            </a:pPr>
            <a:r>
              <a:t/>
            </a:r>
            <a:endParaRPr sz="1100">
              <a:solidFill>
                <a:schemeClr val="dk1"/>
              </a:solidFill>
              <a:latin typeface="Mada"/>
              <a:ea typeface="Mada"/>
              <a:cs typeface="Mada"/>
              <a:sym typeface="Mada"/>
            </a:endParaRPr>
          </a:p>
          <a:p>
            <a:pPr indent="0" lvl="0" marL="0" rtl="0" algn="just">
              <a:spcBef>
                <a:spcPts val="0"/>
              </a:spcBef>
              <a:spcAft>
                <a:spcPts val="0"/>
              </a:spcAft>
              <a:buNone/>
            </a:pPr>
            <a:r>
              <a:rPr b="1" lang="ar" sz="1100">
                <a:solidFill>
                  <a:schemeClr val="accent1"/>
                </a:solidFill>
                <a:latin typeface="Mada"/>
                <a:ea typeface="Mada"/>
                <a:cs typeface="Mada"/>
                <a:sym typeface="Mada"/>
              </a:rPr>
              <a:t>Q5: A 24 year old female student presents  with fever and diffuse abdominal pain. She has not had diarrhoea. On examination, pulse is 56 beats/min, BP 97/54 mmHg and temperature 39.4°C. She has a tender right iliac fossa and small faint spots on her abdomen but no other skin lesions. What is the likeliest diagnosis?</a:t>
            </a:r>
            <a:endParaRPr b="1" sz="1100">
              <a:solidFill>
                <a:schemeClr val="accent1"/>
              </a:solidFill>
              <a:latin typeface="Mada"/>
              <a:ea typeface="Mada"/>
              <a:cs typeface="Mada"/>
              <a:sym typeface="Mada"/>
            </a:endParaRPr>
          </a:p>
          <a:p>
            <a:pPr indent="0" lvl="0" marL="0" rtl="0" algn="l">
              <a:spcBef>
                <a:spcPts val="0"/>
              </a:spcBef>
              <a:spcAft>
                <a:spcPts val="0"/>
              </a:spcAft>
              <a:buNone/>
            </a:pPr>
            <a:r>
              <a:rPr lang="ar" sz="1100">
                <a:solidFill>
                  <a:schemeClr val="dk1"/>
                </a:solidFill>
                <a:latin typeface="Mada"/>
                <a:ea typeface="Mada"/>
                <a:cs typeface="Mada"/>
                <a:sym typeface="Mada"/>
              </a:rPr>
              <a:t>A. Brucellosis</a:t>
            </a:r>
            <a:endParaRPr sz="1100">
              <a:solidFill>
                <a:schemeClr val="dk1"/>
              </a:solidFill>
              <a:latin typeface="Mada"/>
              <a:ea typeface="Mada"/>
              <a:cs typeface="Mada"/>
              <a:sym typeface="Mada"/>
            </a:endParaRPr>
          </a:p>
          <a:p>
            <a:pPr indent="0" lvl="0" marL="0" rtl="0" algn="l">
              <a:spcBef>
                <a:spcPts val="0"/>
              </a:spcBef>
              <a:spcAft>
                <a:spcPts val="0"/>
              </a:spcAft>
              <a:buNone/>
            </a:pPr>
            <a:r>
              <a:rPr lang="ar" sz="1100">
                <a:solidFill>
                  <a:schemeClr val="dk1"/>
                </a:solidFill>
                <a:latin typeface="Mada"/>
                <a:ea typeface="Mada"/>
                <a:cs typeface="Mada"/>
                <a:sym typeface="Mada"/>
              </a:rPr>
              <a:t>B. Dengue</a:t>
            </a:r>
            <a:endParaRPr sz="1100">
              <a:solidFill>
                <a:schemeClr val="dk1"/>
              </a:solidFill>
              <a:latin typeface="Mada"/>
              <a:ea typeface="Mada"/>
              <a:cs typeface="Mada"/>
              <a:sym typeface="Mada"/>
            </a:endParaRPr>
          </a:p>
          <a:p>
            <a:pPr indent="0" lvl="0" marL="0" rtl="0" algn="l">
              <a:spcBef>
                <a:spcPts val="0"/>
              </a:spcBef>
              <a:spcAft>
                <a:spcPts val="0"/>
              </a:spcAft>
              <a:buNone/>
            </a:pPr>
            <a:r>
              <a:rPr lang="ar" sz="1100">
                <a:solidFill>
                  <a:schemeClr val="dk1"/>
                </a:solidFill>
                <a:latin typeface="Mada"/>
                <a:ea typeface="Mada"/>
                <a:cs typeface="Mada"/>
                <a:sym typeface="Mada"/>
              </a:rPr>
              <a:t>C. Scrub typhus</a:t>
            </a:r>
            <a:endParaRPr sz="1100">
              <a:solidFill>
                <a:schemeClr val="dk1"/>
              </a:solidFill>
              <a:latin typeface="Mada"/>
              <a:ea typeface="Mada"/>
              <a:cs typeface="Mada"/>
              <a:sym typeface="Mada"/>
            </a:endParaRPr>
          </a:p>
          <a:p>
            <a:pPr indent="0" lvl="0" marL="0" rtl="0" algn="l">
              <a:spcBef>
                <a:spcPts val="0"/>
              </a:spcBef>
              <a:spcAft>
                <a:spcPts val="0"/>
              </a:spcAft>
              <a:buNone/>
            </a:pPr>
            <a:r>
              <a:rPr lang="ar" sz="1100">
                <a:solidFill>
                  <a:schemeClr val="dk1"/>
                </a:solidFill>
                <a:latin typeface="Mada"/>
                <a:ea typeface="Mada"/>
                <a:cs typeface="Mada"/>
                <a:sym typeface="Mada"/>
              </a:rPr>
              <a:t>D. Typhoid</a:t>
            </a:r>
            <a:endParaRPr sz="1300"/>
          </a:p>
        </p:txBody>
      </p:sp>
      <p:grpSp>
        <p:nvGrpSpPr>
          <p:cNvPr id="1076" name="Google Shape;1076;p39"/>
          <p:cNvGrpSpPr/>
          <p:nvPr/>
        </p:nvGrpSpPr>
        <p:grpSpPr>
          <a:xfrm rot="-2700000">
            <a:off x="46073" y="10376802"/>
            <a:ext cx="43266" cy="42168"/>
            <a:chOff x="4909609" y="6885946"/>
            <a:chExt cx="508206" cy="495298"/>
          </a:xfrm>
        </p:grpSpPr>
        <p:grpSp>
          <p:nvGrpSpPr>
            <p:cNvPr id="1077" name="Google Shape;1077;p39"/>
            <p:cNvGrpSpPr/>
            <p:nvPr/>
          </p:nvGrpSpPr>
          <p:grpSpPr>
            <a:xfrm>
              <a:off x="4909609" y="6885946"/>
              <a:ext cx="508206" cy="495298"/>
              <a:chOff x="481483" y="4193428"/>
              <a:chExt cx="322998" cy="346532"/>
            </a:xfrm>
          </p:grpSpPr>
          <p:grpSp>
            <p:nvGrpSpPr>
              <p:cNvPr id="1078" name="Google Shape;1078;p39"/>
              <p:cNvGrpSpPr/>
              <p:nvPr/>
            </p:nvGrpSpPr>
            <p:grpSpPr>
              <a:xfrm>
                <a:off x="481483" y="4193428"/>
                <a:ext cx="322998" cy="346532"/>
                <a:chOff x="-64406125" y="3362225"/>
                <a:chExt cx="318225" cy="314800"/>
              </a:xfrm>
            </p:grpSpPr>
            <p:sp>
              <p:nvSpPr>
                <p:cNvPr id="1079" name="Google Shape;1079;p39"/>
                <p:cNvSpPr/>
                <p:nvPr/>
              </p:nvSpPr>
              <p:spPr>
                <a:xfrm>
                  <a:off x="-64332100" y="3362225"/>
                  <a:ext cx="170150" cy="199025"/>
                </a:xfrm>
                <a:custGeom>
                  <a:rect b="b" l="l" r="r" t="t"/>
                  <a:pathLst>
                    <a:path extrusionOk="0" h="7961" w="6806">
                      <a:moveTo>
                        <a:pt x="4506" y="3266"/>
                      </a:moveTo>
                      <a:cubicBezTo>
                        <a:pt x="4569" y="3266"/>
                        <a:pt x="4601" y="3298"/>
                        <a:pt x="4632" y="3298"/>
                      </a:cubicBezTo>
                      <a:lnTo>
                        <a:pt x="5577" y="4621"/>
                      </a:lnTo>
                      <a:cubicBezTo>
                        <a:pt x="5420" y="5881"/>
                        <a:pt x="4664" y="7110"/>
                        <a:pt x="3403" y="7110"/>
                      </a:cubicBezTo>
                      <a:cubicBezTo>
                        <a:pt x="2206" y="7110"/>
                        <a:pt x="1419" y="5944"/>
                        <a:pt x="1261" y="4621"/>
                      </a:cubicBezTo>
                      <a:lnTo>
                        <a:pt x="2206" y="3298"/>
                      </a:lnTo>
                      <a:cubicBezTo>
                        <a:pt x="2238" y="3266"/>
                        <a:pt x="2269" y="3266"/>
                        <a:pt x="2301" y="3266"/>
                      </a:cubicBezTo>
                      <a:close/>
                      <a:moveTo>
                        <a:pt x="4055" y="1"/>
                      </a:moveTo>
                      <a:cubicBezTo>
                        <a:pt x="3400" y="1"/>
                        <a:pt x="2703" y="167"/>
                        <a:pt x="2049" y="494"/>
                      </a:cubicBezTo>
                      <a:cubicBezTo>
                        <a:pt x="1957" y="483"/>
                        <a:pt x="1867" y="478"/>
                        <a:pt x="1779" y="478"/>
                      </a:cubicBezTo>
                      <a:cubicBezTo>
                        <a:pt x="1354" y="478"/>
                        <a:pt x="976" y="600"/>
                        <a:pt x="662" y="809"/>
                      </a:cubicBezTo>
                      <a:cubicBezTo>
                        <a:pt x="347" y="1061"/>
                        <a:pt x="1" y="1534"/>
                        <a:pt x="1" y="2384"/>
                      </a:cubicBezTo>
                      <a:cubicBezTo>
                        <a:pt x="1" y="2857"/>
                        <a:pt x="95" y="3613"/>
                        <a:pt x="347" y="4621"/>
                      </a:cubicBezTo>
                      <a:cubicBezTo>
                        <a:pt x="473" y="4810"/>
                        <a:pt x="536" y="6070"/>
                        <a:pt x="1482" y="7078"/>
                      </a:cubicBezTo>
                      <a:cubicBezTo>
                        <a:pt x="2049" y="7646"/>
                        <a:pt x="2710" y="7961"/>
                        <a:pt x="3403" y="7961"/>
                      </a:cubicBezTo>
                      <a:cubicBezTo>
                        <a:pt x="5136" y="7961"/>
                        <a:pt x="6207" y="6417"/>
                        <a:pt x="6396" y="4621"/>
                      </a:cubicBezTo>
                      <a:cubicBezTo>
                        <a:pt x="6554" y="4085"/>
                        <a:pt x="6774" y="3046"/>
                        <a:pt x="6806" y="2447"/>
                      </a:cubicBezTo>
                      <a:cubicBezTo>
                        <a:pt x="6806" y="1565"/>
                        <a:pt x="6459" y="872"/>
                        <a:pt x="5703" y="431"/>
                      </a:cubicBezTo>
                      <a:cubicBezTo>
                        <a:pt x="5234" y="143"/>
                        <a:pt x="4662" y="1"/>
                        <a:pt x="4055" y="1"/>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E29578"/>
                    </a:solidFill>
                  </a:endParaRPr>
                </a:p>
              </p:txBody>
            </p:sp>
            <p:sp>
              <p:nvSpPr>
                <p:cNvPr id="1080" name="Google Shape;1080;p39"/>
                <p:cNvSpPr/>
                <p:nvPr/>
              </p:nvSpPr>
              <p:spPr>
                <a:xfrm>
                  <a:off x="-64406125" y="3559050"/>
                  <a:ext cx="318225" cy="117975"/>
                </a:xfrm>
                <a:custGeom>
                  <a:rect b="b" l="l" r="r" t="t"/>
                  <a:pathLst>
                    <a:path extrusionOk="0" h="4719" w="12729">
                      <a:moveTo>
                        <a:pt x="4474" y="1001"/>
                      </a:moveTo>
                      <a:lnTo>
                        <a:pt x="5797" y="2293"/>
                      </a:lnTo>
                      <a:lnTo>
                        <a:pt x="5199" y="2891"/>
                      </a:lnTo>
                      <a:lnTo>
                        <a:pt x="4002" y="1159"/>
                      </a:lnTo>
                      <a:cubicBezTo>
                        <a:pt x="4159" y="1096"/>
                        <a:pt x="4380" y="1064"/>
                        <a:pt x="4474" y="1001"/>
                      </a:cubicBezTo>
                      <a:close/>
                      <a:moveTo>
                        <a:pt x="8318" y="1001"/>
                      </a:moveTo>
                      <a:cubicBezTo>
                        <a:pt x="8475" y="1064"/>
                        <a:pt x="8633" y="1159"/>
                        <a:pt x="8790" y="1190"/>
                      </a:cubicBezTo>
                      <a:lnTo>
                        <a:pt x="7593" y="2891"/>
                      </a:lnTo>
                      <a:lnTo>
                        <a:pt x="6995" y="2293"/>
                      </a:lnTo>
                      <a:lnTo>
                        <a:pt x="8318" y="1001"/>
                      </a:lnTo>
                      <a:close/>
                      <a:moveTo>
                        <a:pt x="10681" y="3112"/>
                      </a:moveTo>
                      <a:cubicBezTo>
                        <a:pt x="10901" y="3112"/>
                        <a:pt x="11059" y="3301"/>
                        <a:pt x="11059" y="3553"/>
                      </a:cubicBezTo>
                      <a:cubicBezTo>
                        <a:pt x="11059" y="3742"/>
                        <a:pt x="10870" y="3931"/>
                        <a:pt x="10681" y="3931"/>
                      </a:cubicBezTo>
                      <a:lnTo>
                        <a:pt x="9578" y="3931"/>
                      </a:lnTo>
                      <a:cubicBezTo>
                        <a:pt x="9326" y="3931"/>
                        <a:pt x="9137" y="3742"/>
                        <a:pt x="9137" y="3553"/>
                      </a:cubicBezTo>
                      <a:cubicBezTo>
                        <a:pt x="9137" y="3301"/>
                        <a:pt x="9326" y="3112"/>
                        <a:pt x="9578" y="3112"/>
                      </a:cubicBezTo>
                      <a:close/>
                      <a:moveTo>
                        <a:pt x="4458" y="1"/>
                      </a:moveTo>
                      <a:cubicBezTo>
                        <a:pt x="4348" y="1"/>
                        <a:pt x="4238" y="40"/>
                        <a:pt x="4159" y="119"/>
                      </a:cubicBezTo>
                      <a:cubicBezTo>
                        <a:pt x="4065" y="245"/>
                        <a:pt x="3939" y="308"/>
                        <a:pt x="3781" y="308"/>
                      </a:cubicBezTo>
                      <a:lnTo>
                        <a:pt x="2395" y="308"/>
                      </a:lnTo>
                      <a:cubicBezTo>
                        <a:pt x="914" y="308"/>
                        <a:pt x="0" y="1442"/>
                        <a:pt x="0" y="2639"/>
                      </a:cubicBezTo>
                      <a:lnTo>
                        <a:pt x="0" y="4341"/>
                      </a:lnTo>
                      <a:cubicBezTo>
                        <a:pt x="0" y="4561"/>
                        <a:pt x="189" y="4719"/>
                        <a:pt x="441" y="4719"/>
                      </a:cubicBezTo>
                      <a:lnTo>
                        <a:pt x="12287" y="4719"/>
                      </a:lnTo>
                      <a:cubicBezTo>
                        <a:pt x="12508" y="4719"/>
                        <a:pt x="12665" y="4530"/>
                        <a:pt x="12665" y="4341"/>
                      </a:cubicBezTo>
                      <a:lnTo>
                        <a:pt x="12665" y="2639"/>
                      </a:lnTo>
                      <a:cubicBezTo>
                        <a:pt x="12728" y="1474"/>
                        <a:pt x="11783" y="371"/>
                        <a:pt x="10303" y="371"/>
                      </a:cubicBezTo>
                      <a:lnTo>
                        <a:pt x="8948" y="371"/>
                      </a:lnTo>
                      <a:cubicBezTo>
                        <a:pt x="8727" y="371"/>
                        <a:pt x="8664" y="277"/>
                        <a:pt x="8538" y="151"/>
                      </a:cubicBezTo>
                      <a:cubicBezTo>
                        <a:pt x="8456" y="52"/>
                        <a:pt x="8339" y="5"/>
                        <a:pt x="8219" y="5"/>
                      </a:cubicBezTo>
                      <a:cubicBezTo>
                        <a:pt x="8110" y="5"/>
                        <a:pt x="7998" y="44"/>
                        <a:pt x="7908" y="119"/>
                      </a:cubicBezTo>
                      <a:lnTo>
                        <a:pt x="6333" y="1694"/>
                      </a:lnTo>
                      <a:lnTo>
                        <a:pt x="4758" y="119"/>
                      </a:lnTo>
                      <a:cubicBezTo>
                        <a:pt x="4679" y="40"/>
                        <a:pt x="4569" y="1"/>
                        <a:pt x="4458" y="1"/>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E29578"/>
                    </a:solidFill>
                  </a:endParaRPr>
                </a:p>
              </p:txBody>
            </p:sp>
          </p:grpSp>
          <p:sp>
            <p:nvSpPr>
              <p:cNvPr id="1081" name="Google Shape;1081;p39"/>
              <p:cNvSpPr/>
              <p:nvPr/>
            </p:nvSpPr>
            <p:spPr>
              <a:xfrm>
                <a:off x="626168" y="4322035"/>
                <a:ext cx="33600" cy="33600"/>
              </a:xfrm>
              <a:prstGeom prst="ellipse">
                <a:avLst/>
              </a:prstGeom>
              <a:solidFill>
                <a:srgbClr val="FF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1082" name="Google Shape;1082;p39"/>
            <p:cNvPicPr preferRelativeResize="0"/>
            <p:nvPr/>
          </p:nvPicPr>
          <p:blipFill rotWithShape="1">
            <a:blip r:embed="rId5">
              <a:alphaModFix/>
            </a:blip>
            <a:srcRect b="-10" l="0" r="77307" t="10"/>
            <a:stretch/>
          </p:blipFill>
          <p:spPr>
            <a:xfrm flipH="1" rot="-5400000">
              <a:off x="5298115" y="7248199"/>
              <a:ext cx="27740" cy="134623"/>
            </a:xfrm>
            <a:prstGeom prst="rect">
              <a:avLst/>
            </a:prstGeom>
            <a:noFill/>
            <a:ln>
              <a:noFill/>
            </a:ln>
          </p:spPr>
        </p:pic>
        <p:pic>
          <p:nvPicPr>
            <p:cNvPr id="1083" name="Google Shape;1083;p39"/>
            <p:cNvPicPr preferRelativeResize="0"/>
            <p:nvPr/>
          </p:nvPicPr>
          <p:blipFill>
            <a:blip r:embed="rId6">
              <a:alphaModFix/>
            </a:blip>
            <a:stretch>
              <a:fillRect/>
            </a:stretch>
          </p:blipFill>
          <p:spPr>
            <a:xfrm>
              <a:off x="5107203" y="7221098"/>
              <a:ext cx="112997" cy="102640"/>
            </a:xfrm>
            <a:prstGeom prst="rect">
              <a:avLst/>
            </a:prstGeom>
            <a:noFill/>
            <a:ln>
              <a:noFill/>
            </a:ln>
          </p:spPr>
        </p:pic>
      </p:gr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7" name="Shape 1087"/>
        <p:cNvGrpSpPr/>
        <p:nvPr/>
      </p:nvGrpSpPr>
      <p:grpSpPr>
        <a:xfrm>
          <a:off x="0" y="0"/>
          <a:ext cx="0" cy="0"/>
          <a:chOff x="0" y="0"/>
          <a:chExt cx="0" cy="0"/>
        </a:xfrm>
      </p:grpSpPr>
      <p:sp>
        <p:nvSpPr>
          <p:cNvPr id="1088" name="Google Shape;1088;p40"/>
          <p:cNvSpPr/>
          <p:nvPr/>
        </p:nvSpPr>
        <p:spPr>
          <a:xfrm rot="1038027">
            <a:off x="-1032094" y="-70897"/>
            <a:ext cx="9170855" cy="6380359"/>
          </a:xfrm>
          <a:custGeom>
            <a:rect b="b" l="l" r="r" t="t"/>
            <a:pathLst>
              <a:path extrusionOk="0" h="85839" w="147419">
                <a:moveTo>
                  <a:pt x="91438" y="1"/>
                </a:moveTo>
                <a:cubicBezTo>
                  <a:pt x="85124" y="1"/>
                  <a:pt x="78560" y="733"/>
                  <a:pt x="71909" y="2340"/>
                </a:cubicBezTo>
                <a:cubicBezTo>
                  <a:pt x="32978" y="11742"/>
                  <a:pt x="1" y="57078"/>
                  <a:pt x="26152" y="80739"/>
                </a:cubicBezTo>
                <a:cubicBezTo>
                  <a:pt x="30212" y="84412"/>
                  <a:pt x="34137" y="85839"/>
                  <a:pt x="38055" y="85839"/>
                </a:cubicBezTo>
                <a:cubicBezTo>
                  <a:pt x="44874" y="85839"/>
                  <a:pt x="51672" y="81518"/>
                  <a:pt x="59118" y="77197"/>
                </a:cubicBezTo>
                <a:cubicBezTo>
                  <a:pt x="66562" y="72878"/>
                  <a:pt x="74655" y="68559"/>
                  <a:pt x="84062" y="68559"/>
                </a:cubicBezTo>
                <a:cubicBezTo>
                  <a:pt x="84374" y="68559"/>
                  <a:pt x="84688" y="68563"/>
                  <a:pt x="85003" y="68573"/>
                </a:cubicBezTo>
                <a:cubicBezTo>
                  <a:pt x="86667" y="68624"/>
                  <a:pt x="88304" y="68650"/>
                  <a:pt x="89914" y="68650"/>
                </a:cubicBezTo>
                <a:cubicBezTo>
                  <a:pt x="125227" y="68650"/>
                  <a:pt x="147419" y="56430"/>
                  <a:pt x="147113" y="35448"/>
                </a:cubicBezTo>
                <a:cubicBezTo>
                  <a:pt x="146850" y="17252"/>
                  <a:pt x="122087" y="1"/>
                  <a:pt x="91438" y="1"/>
                </a:cubicBezTo>
                <a:close/>
              </a:path>
            </a:pathLst>
          </a:custGeom>
          <a:solidFill>
            <a:srgbClr val="FFFFFF"/>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sz="1500"/>
          </a:p>
        </p:txBody>
      </p:sp>
      <p:sp>
        <p:nvSpPr>
          <p:cNvPr id="1089" name="Google Shape;1089;p40"/>
          <p:cNvSpPr/>
          <p:nvPr/>
        </p:nvSpPr>
        <p:spPr>
          <a:xfrm>
            <a:off x="5947693" y="3613243"/>
            <a:ext cx="358560" cy="334175"/>
          </a:xfrm>
          <a:custGeom>
            <a:rect b="b" l="l" r="r" t="t"/>
            <a:pathLst>
              <a:path extrusionOk="0" h="7296" w="7293">
                <a:moveTo>
                  <a:pt x="4475" y="369"/>
                </a:moveTo>
                <a:lnTo>
                  <a:pt x="4475" y="2640"/>
                </a:lnTo>
                <a:cubicBezTo>
                  <a:pt x="4475" y="2738"/>
                  <a:pt x="4555" y="2822"/>
                  <a:pt x="4658" y="2822"/>
                </a:cubicBezTo>
                <a:lnTo>
                  <a:pt x="6925" y="2822"/>
                </a:lnTo>
                <a:lnTo>
                  <a:pt x="6925" y="4475"/>
                </a:lnTo>
                <a:lnTo>
                  <a:pt x="4658" y="4475"/>
                </a:lnTo>
                <a:cubicBezTo>
                  <a:pt x="4555" y="4475"/>
                  <a:pt x="4475" y="4558"/>
                  <a:pt x="4475" y="4656"/>
                </a:cubicBezTo>
                <a:lnTo>
                  <a:pt x="4475" y="6928"/>
                </a:lnTo>
                <a:lnTo>
                  <a:pt x="2823" y="6928"/>
                </a:lnTo>
                <a:lnTo>
                  <a:pt x="2823" y="4656"/>
                </a:lnTo>
                <a:cubicBezTo>
                  <a:pt x="2823" y="4558"/>
                  <a:pt x="2739" y="4475"/>
                  <a:pt x="2637" y="4475"/>
                </a:cubicBezTo>
                <a:lnTo>
                  <a:pt x="369" y="4475"/>
                </a:lnTo>
                <a:lnTo>
                  <a:pt x="369" y="2822"/>
                </a:lnTo>
                <a:lnTo>
                  <a:pt x="2637" y="2822"/>
                </a:lnTo>
                <a:cubicBezTo>
                  <a:pt x="2739" y="2822"/>
                  <a:pt x="2823" y="2738"/>
                  <a:pt x="2823" y="2640"/>
                </a:cubicBezTo>
                <a:lnTo>
                  <a:pt x="2823" y="369"/>
                </a:lnTo>
                <a:close/>
                <a:moveTo>
                  <a:pt x="2637" y="1"/>
                </a:moveTo>
                <a:cubicBezTo>
                  <a:pt x="2535" y="1"/>
                  <a:pt x="2455" y="85"/>
                  <a:pt x="2455" y="186"/>
                </a:cubicBezTo>
                <a:lnTo>
                  <a:pt x="2455" y="2454"/>
                </a:lnTo>
                <a:lnTo>
                  <a:pt x="187" y="2454"/>
                </a:lnTo>
                <a:cubicBezTo>
                  <a:pt x="85" y="2454"/>
                  <a:pt x="1" y="2538"/>
                  <a:pt x="1" y="2640"/>
                </a:cubicBezTo>
                <a:lnTo>
                  <a:pt x="1" y="4656"/>
                </a:lnTo>
                <a:cubicBezTo>
                  <a:pt x="1" y="4759"/>
                  <a:pt x="85" y="4842"/>
                  <a:pt x="187" y="4842"/>
                </a:cubicBezTo>
                <a:lnTo>
                  <a:pt x="2455" y="4842"/>
                </a:lnTo>
                <a:lnTo>
                  <a:pt x="2455" y="7110"/>
                </a:lnTo>
                <a:cubicBezTo>
                  <a:pt x="2455" y="7212"/>
                  <a:pt x="2535" y="7296"/>
                  <a:pt x="2637" y="7296"/>
                </a:cubicBezTo>
                <a:lnTo>
                  <a:pt x="4658" y="7296"/>
                </a:lnTo>
                <a:cubicBezTo>
                  <a:pt x="4759" y="7296"/>
                  <a:pt x="4839" y="7212"/>
                  <a:pt x="4839" y="7110"/>
                </a:cubicBezTo>
                <a:lnTo>
                  <a:pt x="4839" y="4842"/>
                </a:lnTo>
                <a:lnTo>
                  <a:pt x="7111" y="4842"/>
                </a:lnTo>
                <a:cubicBezTo>
                  <a:pt x="7213" y="4842"/>
                  <a:pt x="7292" y="4759"/>
                  <a:pt x="7292" y="4656"/>
                </a:cubicBezTo>
                <a:lnTo>
                  <a:pt x="7292" y="2640"/>
                </a:lnTo>
                <a:cubicBezTo>
                  <a:pt x="7292" y="2538"/>
                  <a:pt x="7213" y="2454"/>
                  <a:pt x="7111" y="2454"/>
                </a:cubicBezTo>
                <a:lnTo>
                  <a:pt x="4839" y="2454"/>
                </a:lnTo>
                <a:lnTo>
                  <a:pt x="4839" y="186"/>
                </a:lnTo>
                <a:cubicBezTo>
                  <a:pt x="4839" y="85"/>
                  <a:pt x="4759" y="1"/>
                  <a:pt x="4658"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grpSp>
        <p:nvGrpSpPr>
          <p:cNvPr id="1090" name="Google Shape;1090;p40"/>
          <p:cNvGrpSpPr/>
          <p:nvPr/>
        </p:nvGrpSpPr>
        <p:grpSpPr>
          <a:xfrm>
            <a:off x="6209422" y="4496566"/>
            <a:ext cx="293559" cy="273484"/>
            <a:chOff x="4786297" y="2980907"/>
            <a:chExt cx="189564" cy="189564"/>
          </a:xfrm>
        </p:grpSpPr>
        <p:sp>
          <p:nvSpPr>
            <p:cNvPr id="1091" name="Google Shape;1091;p40"/>
            <p:cNvSpPr/>
            <p:nvPr/>
          </p:nvSpPr>
          <p:spPr>
            <a:xfrm>
              <a:off x="4792203" y="2986812"/>
              <a:ext cx="177881" cy="177881"/>
            </a:xfrm>
            <a:custGeom>
              <a:rect b="b" l="l" r="r" t="t"/>
              <a:pathLst>
                <a:path extrusionOk="0" h="5603" w="5603">
                  <a:moveTo>
                    <a:pt x="2800" y="0"/>
                  </a:moveTo>
                  <a:cubicBezTo>
                    <a:pt x="1253" y="0"/>
                    <a:pt x="1" y="1252"/>
                    <a:pt x="1" y="2799"/>
                  </a:cubicBezTo>
                  <a:cubicBezTo>
                    <a:pt x="1" y="4347"/>
                    <a:pt x="1253" y="5602"/>
                    <a:pt x="2800" y="5602"/>
                  </a:cubicBezTo>
                  <a:cubicBezTo>
                    <a:pt x="4347" y="5602"/>
                    <a:pt x="5603" y="4347"/>
                    <a:pt x="5603" y="2799"/>
                  </a:cubicBezTo>
                  <a:cubicBezTo>
                    <a:pt x="5603" y="1252"/>
                    <a:pt x="4347" y="0"/>
                    <a:pt x="2800" y="0"/>
                  </a:cubicBezTo>
                  <a:close/>
                </a:path>
              </a:pathLst>
            </a:custGeom>
            <a:solidFill>
              <a:srgbClr val="F9FBFC"/>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1092" name="Google Shape;1092;p40"/>
            <p:cNvSpPr/>
            <p:nvPr/>
          </p:nvSpPr>
          <p:spPr>
            <a:xfrm>
              <a:off x="4786297" y="2980907"/>
              <a:ext cx="189564" cy="189564"/>
            </a:xfrm>
            <a:custGeom>
              <a:rect b="b" l="l" r="r" t="t"/>
              <a:pathLst>
                <a:path extrusionOk="0" h="5971" w="5971">
                  <a:moveTo>
                    <a:pt x="2986" y="368"/>
                  </a:moveTo>
                  <a:cubicBezTo>
                    <a:pt x="4431" y="368"/>
                    <a:pt x="5607" y="1544"/>
                    <a:pt x="5607" y="2989"/>
                  </a:cubicBezTo>
                  <a:cubicBezTo>
                    <a:pt x="5607" y="4430"/>
                    <a:pt x="4431" y="5606"/>
                    <a:pt x="2986" y="5606"/>
                  </a:cubicBezTo>
                  <a:cubicBezTo>
                    <a:pt x="1545" y="5606"/>
                    <a:pt x="369" y="4430"/>
                    <a:pt x="369" y="2989"/>
                  </a:cubicBezTo>
                  <a:cubicBezTo>
                    <a:pt x="369" y="1544"/>
                    <a:pt x="1545" y="368"/>
                    <a:pt x="2986" y="368"/>
                  </a:cubicBezTo>
                  <a:close/>
                  <a:moveTo>
                    <a:pt x="2986" y="0"/>
                  </a:moveTo>
                  <a:cubicBezTo>
                    <a:pt x="1340" y="0"/>
                    <a:pt x="1" y="1340"/>
                    <a:pt x="1" y="2989"/>
                  </a:cubicBezTo>
                  <a:cubicBezTo>
                    <a:pt x="1" y="4635"/>
                    <a:pt x="1340" y="5971"/>
                    <a:pt x="2986" y="5971"/>
                  </a:cubicBezTo>
                  <a:cubicBezTo>
                    <a:pt x="4635" y="5971"/>
                    <a:pt x="5970" y="4635"/>
                    <a:pt x="5970" y="2989"/>
                  </a:cubicBezTo>
                  <a:cubicBezTo>
                    <a:pt x="5970" y="1340"/>
                    <a:pt x="4635" y="0"/>
                    <a:pt x="2986" y="0"/>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1093" name="Google Shape;1093;p40"/>
            <p:cNvSpPr/>
            <p:nvPr/>
          </p:nvSpPr>
          <p:spPr>
            <a:xfrm>
              <a:off x="4809188" y="3069898"/>
              <a:ext cx="143784" cy="11715"/>
            </a:xfrm>
            <a:custGeom>
              <a:rect b="b" l="l" r="r" t="t"/>
              <a:pathLst>
                <a:path extrusionOk="0" h="369" w="4529">
                  <a:moveTo>
                    <a:pt x="187" y="1"/>
                  </a:moveTo>
                  <a:cubicBezTo>
                    <a:pt x="84" y="1"/>
                    <a:pt x="1" y="85"/>
                    <a:pt x="1" y="186"/>
                  </a:cubicBezTo>
                  <a:cubicBezTo>
                    <a:pt x="1" y="285"/>
                    <a:pt x="84" y="369"/>
                    <a:pt x="187" y="369"/>
                  </a:cubicBezTo>
                  <a:lnTo>
                    <a:pt x="4347" y="369"/>
                  </a:lnTo>
                  <a:cubicBezTo>
                    <a:pt x="4449" y="369"/>
                    <a:pt x="4529" y="285"/>
                    <a:pt x="4529" y="186"/>
                  </a:cubicBezTo>
                  <a:cubicBezTo>
                    <a:pt x="4529" y="85"/>
                    <a:pt x="4449" y="1"/>
                    <a:pt x="4347"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grpSp>
      <p:grpSp>
        <p:nvGrpSpPr>
          <p:cNvPr id="1094" name="Google Shape;1094;p40"/>
          <p:cNvGrpSpPr/>
          <p:nvPr/>
        </p:nvGrpSpPr>
        <p:grpSpPr>
          <a:xfrm>
            <a:off x="6704840" y="2552164"/>
            <a:ext cx="322057" cy="273505"/>
            <a:chOff x="5099945" y="1562040"/>
            <a:chExt cx="215986" cy="196894"/>
          </a:xfrm>
        </p:grpSpPr>
        <p:sp>
          <p:nvSpPr>
            <p:cNvPr id="1095" name="Google Shape;1095;p40"/>
            <p:cNvSpPr/>
            <p:nvPr/>
          </p:nvSpPr>
          <p:spPr>
            <a:xfrm>
              <a:off x="5106408" y="1568074"/>
              <a:ext cx="202928" cy="184825"/>
            </a:xfrm>
            <a:custGeom>
              <a:rect b="b" l="l" r="r" t="t"/>
              <a:pathLst>
                <a:path extrusionOk="0" h="5605" w="6154">
                  <a:moveTo>
                    <a:pt x="3077" y="0"/>
                  </a:moveTo>
                  <a:cubicBezTo>
                    <a:pt x="2360" y="0"/>
                    <a:pt x="1642" y="274"/>
                    <a:pt x="1096" y="822"/>
                  </a:cubicBezTo>
                  <a:cubicBezTo>
                    <a:pt x="1" y="1918"/>
                    <a:pt x="1" y="3690"/>
                    <a:pt x="1096" y="4782"/>
                  </a:cubicBezTo>
                  <a:cubicBezTo>
                    <a:pt x="1642" y="5330"/>
                    <a:pt x="2360" y="5604"/>
                    <a:pt x="3077" y="5604"/>
                  </a:cubicBezTo>
                  <a:cubicBezTo>
                    <a:pt x="3794" y="5604"/>
                    <a:pt x="4511" y="5330"/>
                    <a:pt x="5058" y="4782"/>
                  </a:cubicBezTo>
                  <a:cubicBezTo>
                    <a:pt x="6153" y="3690"/>
                    <a:pt x="6153" y="1918"/>
                    <a:pt x="5058" y="822"/>
                  </a:cubicBezTo>
                  <a:cubicBezTo>
                    <a:pt x="4511" y="274"/>
                    <a:pt x="3794" y="0"/>
                    <a:pt x="3077" y="0"/>
                  </a:cubicBezTo>
                  <a:close/>
                </a:path>
              </a:pathLst>
            </a:custGeom>
            <a:solidFill>
              <a:srgbClr val="F3F3F3"/>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1096" name="Google Shape;1096;p40"/>
            <p:cNvSpPr/>
            <p:nvPr/>
          </p:nvSpPr>
          <p:spPr>
            <a:xfrm>
              <a:off x="5099945" y="1562040"/>
              <a:ext cx="215986" cy="196894"/>
            </a:xfrm>
            <a:custGeom>
              <a:rect b="b" l="l" r="r" t="t"/>
              <a:pathLst>
                <a:path extrusionOk="0" h="5971" w="6550">
                  <a:moveTo>
                    <a:pt x="3273" y="368"/>
                  </a:moveTo>
                  <a:cubicBezTo>
                    <a:pt x="3972" y="368"/>
                    <a:pt x="4631" y="641"/>
                    <a:pt x="5126" y="1136"/>
                  </a:cubicBezTo>
                  <a:cubicBezTo>
                    <a:pt x="6146" y="2156"/>
                    <a:pt x="6146" y="3816"/>
                    <a:pt x="5126" y="4838"/>
                  </a:cubicBezTo>
                  <a:cubicBezTo>
                    <a:pt x="4614" y="5348"/>
                    <a:pt x="3944" y="5603"/>
                    <a:pt x="3273" y="5603"/>
                  </a:cubicBezTo>
                  <a:cubicBezTo>
                    <a:pt x="2603" y="5603"/>
                    <a:pt x="1933" y="5348"/>
                    <a:pt x="1423" y="4838"/>
                  </a:cubicBezTo>
                  <a:cubicBezTo>
                    <a:pt x="401" y="3816"/>
                    <a:pt x="401" y="2156"/>
                    <a:pt x="1423" y="1136"/>
                  </a:cubicBezTo>
                  <a:cubicBezTo>
                    <a:pt x="1915" y="641"/>
                    <a:pt x="2574" y="368"/>
                    <a:pt x="3273" y="368"/>
                  </a:cubicBezTo>
                  <a:close/>
                  <a:moveTo>
                    <a:pt x="3273" y="0"/>
                  </a:moveTo>
                  <a:cubicBezTo>
                    <a:pt x="2476" y="0"/>
                    <a:pt x="1726" y="313"/>
                    <a:pt x="1161" y="874"/>
                  </a:cubicBezTo>
                  <a:cubicBezTo>
                    <a:pt x="0" y="2039"/>
                    <a:pt x="0" y="3932"/>
                    <a:pt x="1161" y="5096"/>
                  </a:cubicBezTo>
                  <a:cubicBezTo>
                    <a:pt x="1744" y="5679"/>
                    <a:pt x="2508" y="5970"/>
                    <a:pt x="3273" y="5970"/>
                  </a:cubicBezTo>
                  <a:cubicBezTo>
                    <a:pt x="4037" y="5970"/>
                    <a:pt x="4802" y="5679"/>
                    <a:pt x="5385" y="5096"/>
                  </a:cubicBezTo>
                  <a:cubicBezTo>
                    <a:pt x="6549" y="3932"/>
                    <a:pt x="6549" y="2039"/>
                    <a:pt x="5385" y="874"/>
                  </a:cubicBezTo>
                  <a:cubicBezTo>
                    <a:pt x="4820" y="313"/>
                    <a:pt x="4071" y="0"/>
                    <a:pt x="3273" y="0"/>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1097" name="Google Shape;1097;p40"/>
            <p:cNvSpPr/>
            <p:nvPr/>
          </p:nvSpPr>
          <p:spPr>
            <a:xfrm>
              <a:off x="5152771" y="1605930"/>
              <a:ext cx="110334" cy="109180"/>
            </a:xfrm>
            <a:custGeom>
              <a:rect b="b" l="l" r="r" t="t"/>
              <a:pathLst>
                <a:path extrusionOk="0" h="3311" w="3346">
                  <a:moveTo>
                    <a:pt x="200" y="1"/>
                  </a:moveTo>
                  <a:cubicBezTo>
                    <a:pt x="153" y="1"/>
                    <a:pt x="106" y="18"/>
                    <a:pt x="70" y="52"/>
                  </a:cubicBezTo>
                  <a:cubicBezTo>
                    <a:pt x="1" y="126"/>
                    <a:pt x="1" y="242"/>
                    <a:pt x="70" y="315"/>
                  </a:cubicBezTo>
                  <a:lnTo>
                    <a:pt x="3015" y="3256"/>
                  </a:lnTo>
                  <a:cubicBezTo>
                    <a:pt x="3050" y="3293"/>
                    <a:pt x="3094" y="3310"/>
                    <a:pt x="3141" y="3310"/>
                  </a:cubicBezTo>
                  <a:cubicBezTo>
                    <a:pt x="3189" y="3310"/>
                    <a:pt x="3237" y="3293"/>
                    <a:pt x="3272" y="3256"/>
                  </a:cubicBezTo>
                  <a:cubicBezTo>
                    <a:pt x="3346" y="3184"/>
                    <a:pt x="3346" y="3067"/>
                    <a:pt x="3272" y="2998"/>
                  </a:cubicBezTo>
                  <a:lnTo>
                    <a:pt x="328" y="52"/>
                  </a:lnTo>
                  <a:cubicBezTo>
                    <a:pt x="293" y="18"/>
                    <a:pt x="247" y="1"/>
                    <a:pt x="200"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grpSp>
      <p:grpSp>
        <p:nvGrpSpPr>
          <p:cNvPr id="1098" name="Google Shape;1098;p40"/>
          <p:cNvGrpSpPr/>
          <p:nvPr/>
        </p:nvGrpSpPr>
        <p:grpSpPr>
          <a:xfrm rot="5400000">
            <a:off x="5488874" y="5203886"/>
            <a:ext cx="458751" cy="192781"/>
            <a:chOff x="5427392" y="3652956"/>
            <a:chExt cx="296236" cy="133625"/>
          </a:xfrm>
        </p:grpSpPr>
        <p:sp>
          <p:nvSpPr>
            <p:cNvPr id="1099" name="Google Shape;1099;p40"/>
            <p:cNvSpPr/>
            <p:nvPr/>
          </p:nvSpPr>
          <p:spPr>
            <a:xfrm>
              <a:off x="5433170" y="3658734"/>
              <a:ext cx="284648" cy="122069"/>
            </a:xfrm>
            <a:custGeom>
              <a:rect b="b" l="l" r="r" t="t"/>
              <a:pathLst>
                <a:path extrusionOk="0" h="3845" w="8966">
                  <a:moveTo>
                    <a:pt x="4485" y="0"/>
                  </a:moveTo>
                  <a:cubicBezTo>
                    <a:pt x="2010" y="0"/>
                    <a:pt x="0" y="859"/>
                    <a:pt x="0" y="1923"/>
                  </a:cubicBezTo>
                  <a:cubicBezTo>
                    <a:pt x="0" y="2981"/>
                    <a:pt x="2010" y="3845"/>
                    <a:pt x="4485" y="3845"/>
                  </a:cubicBezTo>
                  <a:cubicBezTo>
                    <a:pt x="6961" y="3845"/>
                    <a:pt x="8966" y="2981"/>
                    <a:pt x="8966" y="1923"/>
                  </a:cubicBezTo>
                  <a:cubicBezTo>
                    <a:pt x="8966" y="859"/>
                    <a:pt x="6961" y="0"/>
                    <a:pt x="4485" y="0"/>
                  </a:cubicBezTo>
                  <a:close/>
                </a:path>
              </a:pathLst>
            </a:custGeom>
            <a:solidFill>
              <a:srgbClr val="F3F3F3"/>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1100" name="Google Shape;1100;p40"/>
            <p:cNvSpPr/>
            <p:nvPr/>
          </p:nvSpPr>
          <p:spPr>
            <a:xfrm>
              <a:off x="5427392" y="3652956"/>
              <a:ext cx="296236" cy="133625"/>
            </a:xfrm>
            <a:custGeom>
              <a:rect b="b" l="l" r="r" t="t"/>
              <a:pathLst>
                <a:path extrusionOk="0" h="4209" w="9331">
                  <a:moveTo>
                    <a:pt x="4667" y="368"/>
                  </a:moveTo>
                  <a:cubicBezTo>
                    <a:pt x="6997" y="368"/>
                    <a:pt x="8966" y="1162"/>
                    <a:pt x="8966" y="2105"/>
                  </a:cubicBezTo>
                  <a:cubicBezTo>
                    <a:pt x="8966" y="3047"/>
                    <a:pt x="6997" y="3840"/>
                    <a:pt x="4667" y="3840"/>
                  </a:cubicBezTo>
                  <a:cubicBezTo>
                    <a:pt x="2338" y="3840"/>
                    <a:pt x="367" y="3047"/>
                    <a:pt x="367" y="2105"/>
                  </a:cubicBezTo>
                  <a:cubicBezTo>
                    <a:pt x="367" y="1162"/>
                    <a:pt x="2338" y="368"/>
                    <a:pt x="4667" y="368"/>
                  </a:cubicBezTo>
                  <a:close/>
                  <a:moveTo>
                    <a:pt x="4667" y="1"/>
                  </a:moveTo>
                  <a:cubicBezTo>
                    <a:pt x="2049" y="1"/>
                    <a:pt x="1" y="925"/>
                    <a:pt x="1" y="2105"/>
                  </a:cubicBezTo>
                  <a:cubicBezTo>
                    <a:pt x="1" y="3284"/>
                    <a:pt x="2049" y="4208"/>
                    <a:pt x="4667" y="4208"/>
                  </a:cubicBezTo>
                  <a:cubicBezTo>
                    <a:pt x="7281" y="4208"/>
                    <a:pt x="9330" y="3284"/>
                    <a:pt x="9330" y="2105"/>
                  </a:cubicBezTo>
                  <a:cubicBezTo>
                    <a:pt x="9330" y="925"/>
                    <a:pt x="7281" y="1"/>
                    <a:pt x="4667"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1101" name="Google Shape;1101;p40"/>
            <p:cNvSpPr/>
            <p:nvPr/>
          </p:nvSpPr>
          <p:spPr>
            <a:xfrm>
              <a:off x="5569656" y="3679529"/>
              <a:ext cx="11715" cy="83718"/>
            </a:xfrm>
            <a:custGeom>
              <a:rect b="b" l="l" r="r" t="t"/>
              <a:pathLst>
                <a:path extrusionOk="0" h="2637" w="369">
                  <a:moveTo>
                    <a:pt x="186" y="1"/>
                  </a:moveTo>
                  <a:cubicBezTo>
                    <a:pt x="84" y="1"/>
                    <a:pt x="0" y="85"/>
                    <a:pt x="0" y="186"/>
                  </a:cubicBezTo>
                  <a:lnTo>
                    <a:pt x="0" y="2454"/>
                  </a:lnTo>
                  <a:cubicBezTo>
                    <a:pt x="0" y="2556"/>
                    <a:pt x="84" y="2637"/>
                    <a:pt x="186" y="2637"/>
                  </a:cubicBezTo>
                  <a:cubicBezTo>
                    <a:pt x="288" y="2637"/>
                    <a:pt x="368" y="2556"/>
                    <a:pt x="368" y="2454"/>
                  </a:cubicBezTo>
                  <a:lnTo>
                    <a:pt x="368" y="186"/>
                  </a:lnTo>
                  <a:cubicBezTo>
                    <a:pt x="368" y="85"/>
                    <a:pt x="288" y="1"/>
                    <a:pt x="186"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grpSp>
      <p:grpSp>
        <p:nvGrpSpPr>
          <p:cNvPr id="1102" name="Google Shape;1102;p40"/>
          <p:cNvGrpSpPr/>
          <p:nvPr/>
        </p:nvGrpSpPr>
        <p:grpSpPr>
          <a:xfrm>
            <a:off x="7172143" y="2638192"/>
            <a:ext cx="270649" cy="241377"/>
            <a:chOff x="7456777" y="1936895"/>
            <a:chExt cx="174770" cy="167309"/>
          </a:xfrm>
        </p:grpSpPr>
        <p:sp>
          <p:nvSpPr>
            <p:cNvPr id="1103" name="Google Shape;1103;p40"/>
            <p:cNvSpPr/>
            <p:nvPr/>
          </p:nvSpPr>
          <p:spPr>
            <a:xfrm>
              <a:off x="7463158" y="1942705"/>
              <a:ext cx="162039" cy="155626"/>
            </a:xfrm>
            <a:custGeom>
              <a:rect b="b" l="l" r="r" t="t"/>
              <a:pathLst>
                <a:path extrusionOk="0" h="4902" w="5104">
                  <a:moveTo>
                    <a:pt x="1133" y="1"/>
                  </a:moveTo>
                  <a:cubicBezTo>
                    <a:pt x="868" y="1"/>
                    <a:pt x="605" y="102"/>
                    <a:pt x="405" y="303"/>
                  </a:cubicBezTo>
                  <a:cubicBezTo>
                    <a:pt x="0" y="708"/>
                    <a:pt x="0" y="1359"/>
                    <a:pt x="405" y="1763"/>
                  </a:cubicBezTo>
                  <a:lnTo>
                    <a:pt x="3240" y="4599"/>
                  </a:lnTo>
                  <a:cubicBezTo>
                    <a:pt x="3442" y="4801"/>
                    <a:pt x="3706" y="4902"/>
                    <a:pt x="3970" y="4902"/>
                  </a:cubicBezTo>
                  <a:cubicBezTo>
                    <a:pt x="4234" y="4902"/>
                    <a:pt x="4498" y="4801"/>
                    <a:pt x="4700" y="4599"/>
                  </a:cubicBezTo>
                  <a:cubicBezTo>
                    <a:pt x="5104" y="4198"/>
                    <a:pt x="5104" y="3543"/>
                    <a:pt x="4700" y="3139"/>
                  </a:cubicBezTo>
                  <a:lnTo>
                    <a:pt x="1864" y="303"/>
                  </a:lnTo>
                  <a:cubicBezTo>
                    <a:pt x="1662" y="102"/>
                    <a:pt x="1397" y="1"/>
                    <a:pt x="1133" y="1"/>
                  </a:cubicBezTo>
                  <a:close/>
                </a:path>
              </a:pathLst>
            </a:custGeom>
            <a:solidFill>
              <a:srgbClr val="F9FBFC"/>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1104" name="Google Shape;1104;p40"/>
            <p:cNvSpPr/>
            <p:nvPr/>
          </p:nvSpPr>
          <p:spPr>
            <a:xfrm>
              <a:off x="7456777" y="1936895"/>
              <a:ext cx="174770" cy="167309"/>
            </a:xfrm>
            <a:custGeom>
              <a:rect b="b" l="l" r="r" t="t"/>
              <a:pathLst>
                <a:path extrusionOk="0" h="5270" w="5505">
                  <a:moveTo>
                    <a:pt x="1333" y="367"/>
                  </a:moveTo>
                  <a:cubicBezTo>
                    <a:pt x="1552" y="367"/>
                    <a:pt x="1770" y="450"/>
                    <a:pt x="1934" y="618"/>
                  </a:cubicBezTo>
                  <a:lnTo>
                    <a:pt x="4770" y="3453"/>
                  </a:lnTo>
                  <a:cubicBezTo>
                    <a:pt x="5101" y="3785"/>
                    <a:pt x="5101" y="4324"/>
                    <a:pt x="4770" y="4655"/>
                  </a:cubicBezTo>
                  <a:cubicBezTo>
                    <a:pt x="4612" y="4815"/>
                    <a:pt x="4392" y="4895"/>
                    <a:pt x="4172" y="4895"/>
                  </a:cubicBezTo>
                  <a:cubicBezTo>
                    <a:pt x="3952" y="4895"/>
                    <a:pt x="3732" y="4815"/>
                    <a:pt x="3572" y="4655"/>
                  </a:cubicBezTo>
                  <a:lnTo>
                    <a:pt x="733" y="1815"/>
                  </a:lnTo>
                  <a:cubicBezTo>
                    <a:pt x="402" y="1484"/>
                    <a:pt x="402" y="949"/>
                    <a:pt x="733" y="618"/>
                  </a:cubicBezTo>
                  <a:cubicBezTo>
                    <a:pt x="900" y="450"/>
                    <a:pt x="1115" y="367"/>
                    <a:pt x="1333" y="367"/>
                  </a:cubicBezTo>
                  <a:close/>
                  <a:moveTo>
                    <a:pt x="1334" y="0"/>
                  </a:moveTo>
                  <a:cubicBezTo>
                    <a:pt x="1022" y="0"/>
                    <a:pt x="711" y="119"/>
                    <a:pt x="474" y="355"/>
                  </a:cubicBezTo>
                  <a:cubicBezTo>
                    <a:pt x="1" y="832"/>
                    <a:pt x="1" y="1600"/>
                    <a:pt x="474" y="2077"/>
                  </a:cubicBezTo>
                  <a:lnTo>
                    <a:pt x="3310" y="4913"/>
                  </a:lnTo>
                  <a:cubicBezTo>
                    <a:pt x="3547" y="5150"/>
                    <a:pt x="3860" y="5270"/>
                    <a:pt x="4173" y="5270"/>
                  </a:cubicBezTo>
                  <a:cubicBezTo>
                    <a:pt x="4482" y="5270"/>
                    <a:pt x="4796" y="5150"/>
                    <a:pt x="5032" y="4913"/>
                  </a:cubicBezTo>
                  <a:cubicBezTo>
                    <a:pt x="5505" y="4440"/>
                    <a:pt x="5505" y="3668"/>
                    <a:pt x="5032" y="3195"/>
                  </a:cubicBezTo>
                  <a:lnTo>
                    <a:pt x="2193" y="355"/>
                  </a:lnTo>
                  <a:cubicBezTo>
                    <a:pt x="1956" y="119"/>
                    <a:pt x="1645" y="0"/>
                    <a:pt x="1334" y="0"/>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1105" name="Google Shape;1105;p40"/>
            <p:cNvSpPr/>
            <p:nvPr/>
          </p:nvSpPr>
          <p:spPr>
            <a:xfrm>
              <a:off x="7463158" y="1942705"/>
              <a:ext cx="105084" cy="101878"/>
            </a:xfrm>
            <a:custGeom>
              <a:rect b="b" l="l" r="r" t="t"/>
              <a:pathLst>
                <a:path extrusionOk="0" h="3209" w="3310">
                  <a:moveTo>
                    <a:pt x="1133" y="1"/>
                  </a:moveTo>
                  <a:cubicBezTo>
                    <a:pt x="868" y="1"/>
                    <a:pt x="605" y="102"/>
                    <a:pt x="405" y="303"/>
                  </a:cubicBezTo>
                  <a:cubicBezTo>
                    <a:pt x="0" y="708"/>
                    <a:pt x="0" y="1359"/>
                    <a:pt x="405" y="1763"/>
                  </a:cubicBezTo>
                  <a:lnTo>
                    <a:pt x="1850" y="3208"/>
                  </a:lnTo>
                  <a:lnTo>
                    <a:pt x="3309" y="1748"/>
                  </a:lnTo>
                  <a:lnTo>
                    <a:pt x="1864" y="303"/>
                  </a:lnTo>
                  <a:cubicBezTo>
                    <a:pt x="1662" y="102"/>
                    <a:pt x="1397" y="1"/>
                    <a:pt x="1133" y="1"/>
                  </a:cubicBezTo>
                  <a:close/>
                </a:path>
              </a:pathLst>
            </a:custGeom>
            <a:solidFill>
              <a:srgbClr val="3CC999"/>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1106" name="Google Shape;1106;p40"/>
            <p:cNvSpPr/>
            <p:nvPr/>
          </p:nvSpPr>
          <p:spPr>
            <a:xfrm>
              <a:off x="7456777" y="1937244"/>
              <a:ext cx="117244" cy="113243"/>
            </a:xfrm>
            <a:custGeom>
              <a:rect b="b" l="l" r="r" t="t"/>
              <a:pathLst>
                <a:path extrusionOk="0" h="3567" w="3693">
                  <a:moveTo>
                    <a:pt x="1333" y="356"/>
                  </a:moveTo>
                  <a:cubicBezTo>
                    <a:pt x="1552" y="356"/>
                    <a:pt x="1770" y="439"/>
                    <a:pt x="1934" y="607"/>
                  </a:cubicBezTo>
                  <a:lnTo>
                    <a:pt x="3252" y="1920"/>
                  </a:lnTo>
                  <a:lnTo>
                    <a:pt x="2051" y="3122"/>
                  </a:lnTo>
                  <a:lnTo>
                    <a:pt x="733" y="1804"/>
                  </a:lnTo>
                  <a:cubicBezTo>
                    <a:pt x="402" y="1473"/>
                    <a:pt x="402" y="938"/>
                    <a:pt x="733" y="607"/>
                  </a:cubicBezTo>
                  <a:cubicBezTo>
                    <a:pt x="900" y="439"/>
                    <a:pt x="1115" y="356"/>
                    <a:pt x="1333" y="356"/>
                  </a:cubicBezTo>
                  <a:close/>
                  <a:moveTo>
                    <a:pt x="1334" y="0"/>
                  </a:moveTo>
                  <a:cubicBezTo>
                    <a:pt x="1019" y="0"/>
                    <a:pt x="704" y="115"/>
                    <a:pt x="474" y="344"/>
                  </a:cubicBezTo>
                  <a:cubicBezTo>
                    <a:pt x="1" y="821"/>
                    <a:pt x="1" y="1589"/>
                    <a:pt x="474" y="2066"/>
                  </a:cubicBezTo>
                  <a:lnTo>
                    <a:pt x="1919" y="3511"/>
                  </a:lnTo>
                  <a:cubicBezTo>
                    <a:pt x="1956" y="3548"/>
                    <a:pt x="2003" y="3566"/>
                    <a:pt x="2051" y="3566"/>
                  </a:cubicBezTo>
                  <a:cubicBezTo>
                    <a:pt x="2098" y="3566"/>
                    <a:pt x="2145" y="3548"/>
                    <a:pt x="2182" y="3511"/>
                  </a:cubicBezTo>
                  <a:lnTo>
                    <a:pt x="3641" y="2052"/>
                  </a:lnTo>
                  <a:cubicBezTo>
                    <a:pt x="3674" y="2016"/>
                    <a:pt x="3692" y="1972"/>
                    <a:pt x="3692" y="1920"/>
                  </a:cubicBezTo>
                  <a:cubicBezTo>
                    <a:pt x="3692" y="1873"/>
                    <a:pt x="3674" y="1826"/>
                    <a:pt x="3641" y="1793"/>
                  </a:cubicBezTo>
                  <a:lnTo>
                    <a:pt x="2193" y="344"/>
                  </a:lnTo>
                  <a:cubicBezTo>
                    <a:pt x="1964" y="115"/>
                    <a:pt x="1649" y="0"/>
                    <a:pt x="1334" y="0"/>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grpSp>
      <p:grpSp>
        <p:nvGrpSpPr>
          <p:cNvPr id="1107" name="Google Shape;1107;p40"/>
          <p:cNvGrpSpPr/>
          <p:nvPr/>
        </p:nvGrpSpPr>
        <p:grpSpPr>
          <a:xfrm>
            <a:off x="6163360" y="5033579"/>
            <a:ext cx="264946" cy="241240"/>
            <a:chOff x="3923092" y="3421606"/>
            <a:chExt cx="171087" cy="167214"/>
          </a:xfrm>
        </p:grpSpPr>
        <p:sp>
          <p:nvSpPr>
            <p:cNvPr id="1108" name="Google Shape;1108;p40"/>
            <p:cNvSpPr/>
            <p:nvPr/>
          </p:nvSpPr>
          <p:spPr>
            <a:xfrm>
              <a:off x="3925759" y="3427448"/>
              <a:ext cx="162071" cy="155626"/>
            </a:xfrm>
            <a:custGeom>
              <a:rect b="b" l="l" r="r" t="t"/>
              <a:pathLst>
                <a:path extrusionOk="0" h="4902" w="5105">
                  <a:moveTo>
                    <a:pt x="1134" y="1"/>
                  </a:moveTo>
                  <a:cubicBezTo>
                    <a:pt x="869" y="1"/>
                    <a:pt x="605" y="101"/>
                    <a:pt x="405" y="303"/>
                  </a:cubicBezTo>
                  <a:cubicBezTo>
                    <a:pt x="1" y="704"/>
                    <a:pt x="1" y="1359"/>
                    <a:pt x="405" y="1763"/>
                  </a:cubicBezTo>
                  <a:lnTo>
                    <a:pt x="3240" y="4599"/>
                  </a:lnTo>
                  <a:cubicBezTo>
                    <a:pt x="3443" y="4801"/>
                    <a:pt x="3707" y="4902"/>
                    <a:pt x="3971" y="4902"/>
                  </a:cubicBezTo>
                  <a:cubicBezTo>
                    <a:pt x="4235" y="4902"/>
                    <a:pt x="4498" y="4801"/>
                    <a:pt x="4700" y="4599"/>
                  </a:cubicBezTo>
                  <a:cubicBezTo>
                    <a:pt x="5105" y="4194"/>
                    <a:pt x="5105" y="3544"/>
                    <a:pt x="4700" y="3139"/>
                  </a:cubicBezTo>
                  <a:lnTo>
                    <a:pt x="1864" y="303"/>
                  </a:lnTo>
                  <a:cubicBezTo>
                    <a:pt x="1663" y="101"/>
                    <a:pt x="1398" y="1"/>
                    <a:pt x="1134" y="1"/>
                  </a:cubicBezTo>
                  <a:close/>
                </a:path>
              </a:pathLst>
            </a:custGeom>
            <a:solidFill>
              <a:srgbClr val="F3F3F3"/>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1109" name="Google Shape;1109;p40"/>
            <p:cNvSpPr/>
            <p:nvPr/>
          </p:nvSpPr>
          <p:spPr>
            <a:xfrm>
              <a:off x="3923092" y="3421606"/>
              <a:ext cx="171087" cy="167214"/>
            </a:xfrm>
            <a:custGeom>
              <a:rect b="b" l="l" r="r" t="t"/>
              <a:pathLst>
                <a:path extrusionOk="0" h="5267" w="5389">
                  <a:moveTo>
                    <a:pt x="1217" y="368"/>
                  </a:moveTo>
                  <a:cubicBezTo>
                    <a:pt x="1436" y="368"/>
                    <a:pt x="1654" y="451"/>
                    <a:pt x="1817" y="615"/>
                  </a:cubicBezTo>
                  <a:lnTo>
                    <a:pt x="4653" y="3454"/>
                  </a:lnTo>
                  <a:cubicBezTo>
                    <a:pt x="4984" y="3782"/>
                    <a:pt x="4984" y="4321"/>
                    <a:pt x="4653" y="4652"/>
                  </a:cubicBezTo>
                  <a:cubicBezTo>
                    <a:pt x="4488" y="4817"/>
                    <a:pt x="4270" y="4900"/>
                    <a:pt x="4053" y="4900"/>
                  </a:cubicBezTo>
                  <a:cubicBezTo>
                    <a:pt x="3835" y="4900"/>
                    <a:pt x="3617" y="4817"/>
                    <a:pt x="3452" y="4652"/>
                  </a:cubicBezTo>
                  <a:lnTo>
                    <a:pt x="616" y="1816"/>
                  </a:lnTo>
                  <a:cubicBezTo>
                    <a:pt x="456" y="1656"/>
                    <a:pt x="369" y="1441"/>
                    <a:pt x="369" y="1216"/>
                  </a:cubicBezTo>
                  <a:cubicBezTo>
                    <a:pt x="369" y="990"/>
                    <a:pt x="456" y="775"/>
                    <a:pt x="616" y="615"/>
                  </a:cubicBezTo>
                  <a:cubicBezTo>
                    <a:pt x="784" y="451"/>
                    <a:pt x="999" y="368"/>
                    <a:pt x="1217" y="368"/>
                  </a:cubicBezTo>
                  <a:close/>
                  <a:moveTo>
                    <a:pt x="1215" y="0"/>
                  </a:moveTo>
                  <a:cubicBezTo>
                    <a:pt x="904" y="0"/>
                    <a:pt x="594" y="118"/>
                    <a:pt x="358" y="356"/>
                  </a:cubicBezTo>
                  <a:cubicBezTo>
                    <a:pt x="129" y="586"/>
                    <a:pt x="1" y="892"/>
                    <a:pt x="1" y="1216"/>
                  </a:cubicBezTo>
                  <a:cubicBezTo>
                    <a:pt x="1" y="1539"/>
                    <a:pt x="129" y="1845"/>
                    <a:pt x="358" y="2075"/>
                  </a:cubicBezTo>
                  <a:lnTo>
                    <a:pt x="3193" y="4914"/>
                  </a:lnTo>
                  <a:cubicBezTo>
                    <a:pt x="3430" y="5151"/>
                    <a:pt x="3744" y="5267"/>
                    <a:pt x="4053" y="5267"/>
                  </a:cubicBezTo>
                  <a:cubicBezTo>
                    <a:pt x="4366" y="5267"/>
                    <a:pt x="4679" y="5151"/>
                    <a:pt x="4915" y="4914"/>
                  </a:cubicBezTo>
                  <a:cubicBezTo>
                    <a:pt x="5389" y="4437"/>
                    <a:pt x="5389" y="3666"/>
                    <a:pt x="4915" y="3192"/>
                  </a:cubicBezTo>
                  <a:lnTo>
                    <a:pt x="2076" y="356"/>
                  </a:lnTo>
                  <a:cubicBezTo>
                    <a:pt x="1839" y="119"/>
                    <a:pt x="1527" y="0"/>
                    <a:pt x="1215" y="0"/>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1110" name="Google Shape;1110;p40"/>
            <p:cNvSpPr/>
            <p:nvPr/>
          </p:nvSpPr>
          <p:spPr>
            <a:xfrm>
              <a:off x="3925759" y="3427448"/>
              <a:ext cx="105116" cy="101878"/>
            </a:xfrm>
            <a:custGeom>
              <a:rect b="b" l="l" r="r" t="t"/>
              <a:pathLst>
                <a:path extrusionOk="0" h="3209" w="3311">
                  <a:moveTo>
                    <a:pt x="1134" y="1"/>
                  </a:moveTo>
                  <a:cubicBezTo>
                    <a:pt x="869" y="1"/>
                    <a:pt x="605" y="101"/>
                    <a:pt x="405" y="303"/>
                  </a:cubicBezTo>
                  <a:cubicBezTo>
                    <a:pt x="1" y="704"/>
                    <a:pt x="1" y="1359"/>
                    <a:pt x="405" y="1763"/>
                  </a:cubicBezTo>
                  <a:lnTo>
                    <a:pt x="1850" y="3208"/>
                  </a:lnTo>
                  <a:lnTo>
                    <a:pt x="3310" y="1748"/>
                  </a:lnTo>
                  <a:lnTo>
                    <a:pt x="1864" y="303"/>
                  </a:lnTo>
                  <a:cubicBezTo>
                    <a:pt x="1663" y="101"/>
                    <a:pt x="1398" y="1"/>
                    <a:pt x="1134" y="1"/>
                  </a:cubicBezTo>
                  <a:close/>
                </a:path>
              </a:pathLst>
            </a:custGeom>
            <a:solidFill>
              <a:srgbClr val="3CC999"/>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1111" name="Google Shape;1111;p40"/>
            <p:cNvSpPr/>
            <p:nvPr/>
          </p:nvSpPr>
          <p:spPr>
            <a:xfrm>
              <a:off x="3923092" y="3421606"/>
              <a:ext cx="114132" cy="113497"/>
            </a:xfrm>
            <a:custGeom>
              <a:rect b="b" l="l" r="r" t="t"/>
              <a:pathLst>
                <a:path extrusionOk="0" h="3575" w="3595">
                  <a:moveTo>
                    <a:pt x="1217" y="368"/>
                  </a:moveTo>
                  <a:cubicBezTo>
                    <a:pt x="1436" y="368"/>
                    <a:pt x="1654" y="451"/>
                    <a:pt x="1817" y="615"/>
                  </a:cubicBezTo>
                  <a:lnTo>
                    <a:pt x="3136" y="1932"/>
                  </a:lnTo>
                  <a:lnTo>
                    <a:pt x="1934" y="3134"/>
                  </a:lnTo>
                  <a:lnTo>
                    <a:pt x="616" y="1816"/>
                  </a:lnTo>
                  <a:cubicBezTo>
                    <a:pt x="456" y="1656"/>
                    <a:pt x="369" y="1441"/>
                    <a:pt x="369" y="1216"/>
                  </a:cubicBezTo>
                  <a:cubicBezTo>
                    <a:pt x="369" y="990"/>
                    <a:pt x="456" y="775"/>
                    <a:pt x="616" y="615"/>
                  </a:cubicBezTo>
                  <a:cubicBezTo>
                    <a:pt x="784" y="451"/>
                    <a:pt x="999" y="368"/>
                    <a:pt x="1217" y="368"/>
                  </a:cubicBezTo>
                  <a:close/>
                  <a:moveTo>
                    <a:pt x="1215" y="0"/>
                  </a:moveTo>
                  <a:cubicBezTo>
                    <a:pt x="904" y="0"/>
                    <a:pt x="594" y="118"/>
                    <a:pt x="358" y="356"/>
                  </a:cubicBezTo>
                  <a:cubicBezTo>
                    <a:pt x="129" y="586"/>
                    <a:pt x="1" y="892"/>
                    <a:pt x="1" y="1216"/>
                  </a:cubicBezTo>
                  <a:cubicBezTo>
                    <a:pt x="1" y="1539"/>
                    <a:pt x="129" y="1845"/>
                    <a:pt x="358" y="2075"/>
                  </a:cubicBezTo>
                  <a:lnTo>
                    <a:pt x="1803" y="3523"/>
                  </a:lnTo>
                  <a:cubicBezTo>
                    <a:pt x="1839" y="3556"/>
                    <a:pt x="1883" y="3575"/>
                    <a:pt x="1934" y="3575"/>
                  </a:cubicBezTo>
                  <a:cubicBezTo>
                    <a:pt x="1982" y="3575"/>
                    <a:pt x="2029" y="3556"/>
                    <a:pt x="2062" y="3523"/>
                  </a:cubicBezTo>
                  <a:lnTo>
                    <a:pt x="3525" y="2063"/>
                  </a:lnTo>
                  <a:cubicBezTo>
                    <a:pt x="3594" y="1991"/>
                    <a:pt x="3594" y="1875"/>
                    <a:pt x="3525" y="1801"/>
                  </a:cubicBezTo>
                  <a:lnTo>
                    <a:pt x="2076" y="356"/>
                  </a:lnTo>
                  <a:cubicBezTo>
                    <a:pt x="1839" y="119"/>
                    <a:pt x="1527" y="0"/>
                    <a:pt x="1215" y="0"/>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grpSp>
      <p:grpSp>
        <p:nvGrpSpPr>
          <p:cNvPr id="1112" name="Google Shape;1112;p40"/>
          <p:cNvGrpSpPr/>
          <p:nvPr/>
        </p:nvGrpSpPr>
        <p:grpSpPr>
          <a:xfrm>
            <a:off x="5778511" y="4598858"/>
            <a:ext cx="119616" cy="295152"/>
            <a:chOff x="6689991" y="3974566"/>
            <a:chExt cx="77242" cy="204583"/>
          </a:xfrm>
        </p:grpSpPr>
        <p:sp>
          <p:nvSpPr>
            <p:cNvPr id="1113" name="Google Shape;1113;p40"/>
            <p:cNvSpPr/>
            <p:nvPr/>
          </p:nvSpPr>
          <p:spPr>
            <a:xfrm>
              <a:off x="6695896" y="3980376"/>
              <a:ext cx="65527" cy="193025"/>
            </a:xfrm>
            <a:custGeom>
              <a:rect b="b" l="l" r="r" t="t"/>
              <a:pathLst>
                <a:path extrusionOk="0" h="6080" w="2064">
                  <a:moveTo>
                    <a:pt x="1030" y="0"/>
                  </a:moveTo>
                  <a:cubicBezTo>
                    <a:pt x="462" y="0"/>
                    <a:pt x="0" y="463"/>
                    <a:pt x="0" y="1034"/>
                  </a:cubicBezTo>
                  <a:lnTo>
                    <a:pt x="0" y="5046"/>
                  </a:lnTo>
                  <a:cubicBezTo>
                    <a:pt x="0" y="5617"/>
                    <a:pt x="462" y="6079"/>
                    <a:pt x="1030" y="6079"/>
                  </a:cubicBezTo>
                  <a:cubicBezTo>
                    <a:pt x="1602" y="6079"/>
                    <a:pt x="2064" y="5617"/>
                    <a:pt x="2064" y="5046"/>
                  </a:cubicBezTo>
                  <a:lnTo>
                    <a:pt x="2064" y="1034"/>
                  </a:lnTo>
                  <a:cubicBezTo>
                    <a:pt x="2064" y="463"/>
                    <a:pt x="1602" y="0"/>
                    <a:pt x="1030" y="0"/>
                  </a:cubicBezTo>
                  <a:close/>
                </a:path>
              </a:pathLst>
            </a:custGeom>
            <a:solidFill>
              <a:srgbClr val="F9FBFC"/>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1114" name="Google Shape;1114;p40"/>
            <p:cNvSpPr/>
            <p:nvPr/>
          </p:nvSpPr>
          <p:spPr>
            <a:xfrm>
              <a:off x="6689991" y="3974566"/>
              <a:ext cx="77242" cy="204581"/>
            </a:xfrm>
            <a:custGeom>
              <a:rect b="b" l="l" r="r" t="t"/>
              <a:pathLst>
                <a:path extrusionOk="0" h="6444" w="2433">
                  <a:moveTo>
                    <a:pt x="1216" y="369"/>
                  </a:moveTo>
                  <a:cubicBezTo>
                    <a:pt x="1686" y="369"/>
                    <a:pt x="2068" y="748"/>
                    <a:pt x="2068" y="1217"/>
                  </a:cubicBezTo>
                  <a:lnTo>
                    <a:pt x="2068" y="5229"/>
                  </a:lnTo>
                  <a:cubicBezTo>
                    <a:pt x="2068" y="5698"/>
                    <a:pt x="1686" y="6081"/>
                    <a:pt x="1216" y="6081"/>
                  </a:cubicBezTo>
                  <a:cubicBezTo>
                    <a:pt x="750" y="6081"/>
                    <a:pt x="368" y="5698"/>
                    <a:pt x="368" y="5229"/>
                  </a:cubicBezTo>
                  <a:lnTo>
                    <a:pt x="368" y="1217"/>
                  </a:lnTo>
                  <a:cubicBezTo>
                    <a:pt x="368" y="748"/>
                    <a:pt x="750" y="369"/>
                    <a:pt x="1216" y="369"/>
                  </a:cubicBezTo>
                  <a:close/>
                  <a:moveTo>
                    <a:pt x="1216" y="1"/>
                  </a:moveTo>
                  <a:cubicBezTo>
                    <a:pt x="546" y="1"/>
                    <a:pt x="0" y="547"/>
                    <a:pt x="0" y="1217"/>
                  </a:cubicBezTo>
                  <a:lnTo>
                    <a:pt x="0" y="5229"/>
                  </a:lnTo>
                  <a:cubicBezTo>
                    <a:pt x="0" y="5898"/>
                    <a:pt x="546" y="6444"/>
                    <a:pt x="1216" y="6444"/>
                  </a:cubicBezTo>
                  <a:cubicBezTo>
                    <a:pt x="1890" y="6444"/>
                    <a:pt x="2432" y="5898"/>
                    <a:pt x="2432" y="5229"/>
                  </a:cubicBezTo>
                  <a:lnTo>
                    <a:pt x="2432" y="1217"/>
                  </a:lnTo>
                  <a:cubicBezTo>
                    <a:pt x="2432" y="547"/>
                    <a:pt x="1890" y="1"/>
                    <a:pt x="1216"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1115" name="Google Shape;1115;p40"/>
            <p:cNvSpPr/>
            <p:nvPr/>
          </p:nvSpPr>
          <p:spPr>
            <a:xfrm>
              <a:off x="6695896" y="4075590"/>
              <a:ext cx="65527" cy="97814"/>
            </a:xfrm>
            <a:custGeom>
              <a:rect b="b" l="l" r="r" t="t"/>
              <a:pathLst>
                <a:path extrusionOk="0" h="3081" w="2064">
                  <a:moveTo>
                    <a:pt x="0" y="1"/>
                  </a:moveTo>
                  <a:lnTo>
                    <a:pt x="0" y="2047"/>
                  </a:lnTo>
                  <a:cubicBezTo>
                    <a:pt x="0" y="2618"/>
                    <a:pt x="462" y="3080"/>
                    <a:pt x="1030" y="3080"/>
                  </a:cubicBezTo>
                  <a:cubicBezTo>
                    <a:pt x="1602" y="3080"/>
                    <a:pt x="2064" y="2618"/>
                    <a:pt x="2064" y="2047"/>
                  </a:cubicBezTo>
                  <a:lnTo>
                    <a:pt x="2064" y="1"/>
                  </a:lnTo>
                  <a:close/>
                </a:path>
              </a:pathLst>
            </a:custGeom>
            <a:solidFill>
              <a:srgbClr val="F16880"/>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1116" name="Google Shape;1116;p40"/>
            <p:cNvSpPr/>
            <p:nvPr/>
          </p:nvSpPr>
          <p:spPr>
            <a:xfrm>
              <a:off x="6689991" y="4069811"/>
              <a:ext cx="77242" cy="109338"/>
            </a:xfrm>
            <a:custGeom>
              <a:rect b="b" l="l" r="r" t="t"/>
              <a:pathLst>
                <a:path extrusionOk="0" h="3444" w="2433">
                  <a:moveTo>
                    <a:pt x="2068" y="369"/>
                  </a:moveTo>
                  <a:lnTo>
                    <a:pt x="2068" y="2229"/>
                  </a:lnTo>
                  <a:cubicBezTo>
                    <a:pt x="2068" y="2698"/>
                    <a:pt x="1686" y="3081"/>
                    <a:pt x="1216" y="3081"/>
                  </a:cubicBezTo>
                  <a:cubicBezTo>
                    <a:pt x="750" y="3081"/>
                    <a:pt x="368" y="2698"/>
                    <a:pt x="368" y="2229"/>
                  </a:cubicBezTo>
                  <a:lnTo>
                    <a:pt x="368" y="369"/>
                  </a:lnTo>
                  <a:close/>
                  <a:moveTo>
                    <a:pt x="186" y="1"/>
                  </a:moveTo>
                  <a:cubicBezTo>
                    <a:pt x="84" y="1"/>
                    <a:pt x="0" y="85"/>
                    <a:pt x="0" y="183"/>
                  </a:cubicBezTo>
                  <a:lnTo>
                    <a:pt x="0" y="2229"/>
                  </a:lnTo>
                  <a:cubicBezTo>
                    <a:pt x="0" y="2898"/>
                    <a:pt x="546" y="3444"/>
                    <a:pt x="1216" y="3444"/>
                  </a:cubicBezTo>
                  <a:cubicBezTo>
                    <a:pt x="1890" y="3444"/>
                    <a:pt x="2432" y="2898"/>
                    <a:pt x="2432" y="2229"/>
                  </a:cubicBezTo>
                  <a:lnTo>
                    <a:pt x="2432" y="183"/>
                  </a:lnTo>
                  <a:cubicBezTo>
                    <a:pt x="2432" y="85"/>
                    <a:pt x="2352" y="1"/>
                    <a:pt x="2250"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grpSp>
      <p:grpSp>
        <p:nvGrpSpPr>
          <p:cNvPr id="1117" name="Google Shape;1117;p40"/>
          <p:cNvGrpSpPr/>
          <p:nvPr/>
        </p:nvGrpSpPr>
        <p:grpSpPr>
          <a:xfrm>
            <a:off x="5172773" y="5101445"/>
            <a:ext cx="119567" cy="295195"/>
            <a:chOff x="4308549" y="4159596"/>
            <a:chExt cx="77210" cy="204613"/>
          </a:xfrm>
        </p:grpSpPr>
        <p:sp>
          <p:nvSpPr>
            <p:cNvPr id="1118" name="Google Shape;1118;p40"/>
            <p:cNvSpPr/>
            <p:nvPr/>
          </p:nvSpPr>
          <p:spPr>
            <a:xfrm>
              <a:off x="4314454" y="4165406"/>
              <a:ext cx="65527" cy="193025"/>
            </a:xfrm>
            <a:custGeom>
              <a:rect b="b" l="l" r="r" t="t"/>
              <a:pathLst>
                <a:path extrusionOk="0" h="6080" w="2064">
                  <a:moveTo>
                    <a:pt x="1030" y="0"/>
                  </a:moveTo>
                  <a:cubicBezTo>
                    <a:pt x="462" y="0"/>
                    <a:pt x="0" y="463"/>
                    <a:pt x="0" y="1034"/>
                  </a:cubicBezTo>
                  <a:lnTo>
                    <a:pt x="0" y="5046"/>
                  </a:lnTo>
                  <a:cubicBezTo>
                    <a:pt x="0" y="5617"/>
                    <a:pt x="462" y="6079"/>
                    <a:pt x="1030" y="6079"/>
                  </a:cubicBezTo>
                  <a:cubicBezTo>
                    <a:pt x="1602" y="6079"/>
                    <a:pt x="2064" y="5617"/>
                    <a:pt x="2064" y="5046"/>
                  </a:cubicBezTo>
                  <a:lnTo>
                    <a:pt x="2064" y="1034"/>
                  </a:lnTo>
                  <a:cubicBezTo>
                    <a:pt x="2064" y="463"/>
                    <a:pt x="1602" y="0"/>
                    <a:pt x="1030" y="0"/>
                  </a:cubicBezTo>
                  <a:close/>
                </a:path>
              </a:pathLst>
            </a:custGeom>
            <a:solidFill>
              <a:srgbClr val="F3F3F3"/>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1119" name="Google Shape;1119;p40"/>
            <p:cNvSpPr/>
            <p:nvPr/>
          </p:nvSpPr>
          <p:spPr>
            <a:xfrm>
              <a:off x="4308549" y="4159596"/>
              <a:ext cx="77210" cy="204613"/>
            </a:xfrm>
            <a:custGeom>
              <a:rect b="b" l="l" r="r" t="t"/>
              <a:pathLst>
                <a:path extrusionOk="0" h="6445" w="2432">
                  <a:moveTo>
                    <a:pt x="1216" y="369"/>
                  </a:moveTo>
                  <a:cubicBezTo>
                    <a:pt x="1685" y="369"/>
                    <a:pt x="2068" y="747"/>
                    <a:pt x="2068" y="1217"/>
                  </a:cubicBezTo>
                  <a:lnTo>
                    <a:pt x="2068" y="5229"/>
                  </a:lnTo>
                  <a:cubicBezTo>
                    <a:pt x="2068" y="5698"/>
                    <a:pt x="1685" y="6076"/>
                    <a:pt x="1216" y="6076"/>
                  </a:cubicBezTo>
                  <a:cubicBezTo>
                    <a:pt x="750" y="6076"/>
                    <a:pt x="368" y="5698"/>
                    <a:pt x="368" y="5229"/>
                  </a:cubicBezTo>
                  <a:lnTo>
                    <a:pt x="368" y="1217"/>
                  </a:lnTo>
                  <a:cubicBezTo>
                    <a:pt x="368" y="747"/>
                    <a:pt x="750" y="369"/>
                    <a:pt x="1216" y="369"/>
                  </a:cubicBezTo>
                  <a:close/>
                  <a:moveTo>
                    <a:pt x="1216" y="1"/>
                  </a:moveTo>
                  <a:cubicBezTo>
                    <a:pt x="546" y="1"/>
                    <a:pt x="0" y="547"/>
                    <a:pt x="0" y="1217"/>
                  </a:cubicBezTo>
                  <a:lnTo>
                    <a:pt x="0" y="5229"/>
                  </a:lnTo>
                  <a:cubicBezTo>
                    <a:pt x="0" y="5898"/>
                    <a:pt x="546" y="6444"/>
                    <a:pt x="1216" y="6444"/>
                  </a:cubicBezTo>
                  <a:cubicBezTo>
                    <a:pt x="1890" y="6444"/>
                    <a:pt x="2432" y="5898"/>
                    <a:pt x="2432" y="5229"/>
                  </a:cubicBezTo>
                  <a:lnTo>
                    <a:pt x="2432" y="1217"/>
                  </a:lnTo>
                  <a:cubicBezTo>
                    <a:pt x="2432" y="547"/>
                    <a:pt x="1890" y="1"/>
                    <a:pt x="1216"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1120" name="Google Shape;1120;p40"/>
            <p:cNvSpPr/>
            <p:nvPr/>
          </p:nvSpPr>
          <p:spPr>
            <a:xfrm>
              <a:off x="4314454" y="4165406"/>
              <a:ext cx="65527" cy="97814"/>
            </a:xfrm>
            <a:custGeom>
              <a:rect b="b" l="l" r="r" t="t"/>
              <a:pathLst>
                <a:path extrusionOk="0" h="3081" w="2064">
                  <a:moveTo>
                    <a:pt x="1030" y="0"/>
                  </a:moveTo>
                  <a:cubicBezTo>
                    <a:pt x="462" y="0"/>
                    <a:pt x="0" y="463"/>
                    <a:pt x="0" y="1034"/>
                  </a:cubicBezTo>
                  <a:lnTo>
                    <a:pt x="0" y="3080"/>
                  </a:lnTo>
                  <a:lnTo>
                    <a:pt x="2064" y="3080"/>
                  </a:lnTo>
                  <a:lnTo>
                    <a:pt x="2064" y="1034"/>
                  </a:lnTo>
                  <a:cubicBezTo>
                    <a:pt x="2064" y="463"/>
                    <a:pt x="1602" y="0"/>
                    <a:pt x="1030" y="0"/>
                  </a:cubicBezTo>
                  <a:close/>
                </a:path>
              </a:pathLst>
            </a:custGeom>
            <a:solidFill>
              <a:srgbClr val="8AACDD"/>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1121" name="Google Shape;1121;p40"/>
            <p:cNvSpPr/>
            <p:nvPr/>
          </p:nvSpPr>
          <p:spPr>
            <a:xfrm>
              <a:off x="4308549" y="4159596"/>
              <a:ext cx="77210" cy="109370"/>
            </a:xfrm>
            <a:custGeom>
              <a:rect b="b" l="l" r="r" t="t"/>
              <a:pathLst>
                <a:path extrusionOk="0" h="3445" w="2432">
                  <a:moveTo>
                    <a:pt x="1216" y="369"/>
                  </a:moveTo>
                  <a:cubicBezTo>
                    <a:pt x="1685" y="369"/>
                    <a:pt x="2068" y="747"/>
                    <a:pt x="2068" y="1217"/>
                  </a:cubicBezTo>
                  <a:lnTo>
                    <a:pt x="2068" y="3077"/>
                  </a:lnTo>
                  <a:lnTo>
                    <a:pt x="368" y="3077"/>
                  </a:lnTo>
                  <a:lnTo>
                    <a:pt x="368" y="1217"/>
                  </a:lnTo>
                  <a:cubicBezTo>
                    <a:pt x="368" y="747"/>
                    <a:pt x="750" y="369"/>
                    <a:pt x="1216" y="369"/>
                  </a:cubicBezTo>
                  <a:close/>
                  <a:moveTo>
                    <a:pt x="1216" y="1"/>
                  </a:moveTo>
                  <a:cubicBezTo>
                    <a:pt x="546" y="1"/>
                    <a:pt x="0" y="547"/>
                    <a:pt x="0" y="1217"/>
                  </a:cubicBezTo>
                  <a:lnTo>
                    <a:pt x="0" y="3263"/>
                  </a:lnTo>
                  <a:cubicBezTo>
                    <a:pt x="0" y="3361"/>
                    <a:pt x="84" y="3445"/>
                    <a:pt x="186" y="3445"/>
                  </a:cubicBezTo>
                  <a:lnTo>
                    <a:pt x="2250" y="3445"/>
                  </a:lnTo>
                  <a:cubicBezTo>
                    <a:pt x="2352" y="3445"/>
                    <a:pt x="2432" y="3361"/>
                    <a:pt x="2432" y="3263"/>
                  </a:cubicBezTo>
                  <a:lnTo>
                    <a:pt x="2432" y="1217"/>
                  </a:lnTo>
                  <a:cubicBezTo>
                    <a:pt x="2432" y="547"/>
                    <a:pt x="1890" y="1"/>
                    <a:pt x="1216"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grpSp>
      <p:grpSp>
        <p:nvGrpSpPr>
          <p:cNvPr id="1122" name="Google Shape;1122;p40"/>
          <p:cNvGrpSpPr/>
          <p:nvPr/>
        </p:nvGrpSpPr>
        <p:grpSpPr>
          <a:xfrm>
            <a:off x="6605204" y="3485273"/>
            <a:ext cx="264691" cy="232289"/>
            <a:chOff x="4366946" y="1834186"/>
            <a:chExt cx="177537" cy="173778"/>
          </a:xfrm>
        </p:grpSpPr>
        <p:sp>
          <p:nvSpPr>
            <p:cNvPr id="1123" name="Google Shape;1123;p40"/>
            <p:cNvSpPr/>
            <p:nvPr/>
          </p:nvSpPr>
          <p:spPr>
            <a:xfrm>
              <a:off x="4369584" y="1840187"/>
              <a:ext cx="168304" cy="161676"/>
            </a:xfrm>
            <a:custGeom>
              <a:rect b="b" l="l" r="r" t="t"/>
              <a:pathLst>
                <a:path extrusionOk="0" h="4903" w="5104">
                  <a:moveTo>
                    <a:pt x="1134" y="1"/>
                  </a:moveTo>
                  <a:cubicBezTo>
                    <a:pt x="871" y="1"/>
                    <a:pt x="607" y="102"/>
                    <a:pt x="404" y="304"/>
                  </a:cubicBezTo>
                  <a:cubicBezTo>
                    <a:pt x="1" y="704"/>
                    <a:pt x="1" y="1360"/>
                    <a:pt x="404" y="1764"/>
                  </a:cubicBezTo>
                  <a:lnTo>
                    <a:pt x="3240" y="4600"/>
                  </a:lnTo>
                  <a:cubicBezTo>
                    <a:pt x="3442" y="4802"/>
                    <a:pt x="3707" y="4903"/>
                    <a:pt x="3972" y="4903"/>
                  </a:cubicBezTo>
                  <a:cubicBezTo>
                    <a:pt x="4237" y="4903"/>
                    <a:pt x="4501" y="4802"/>
                    <a:pt x="4704" y="4600"/>
                  </a:cubicBezTo>
                  <a:cubicBezTo>
                    <a:pt x="5104" y="4195"/>
                    <a:pt x="5104" y="3544"/>
                    <a:pt x="4704" y="3140"/>
                  </a:cubicBezTo>
                  <a:lnTo>
                    <a:pt x="1864" y="304"/>
                  </a:lnTo>
                  <a:cubicBezTo>
                    <a:pt x="1662" y="102"/>
                    <a:pt x="1398" y="1"/>
                    <a:pt x="1134" y="1"/>
                  </a:cubicBezTo>
                  <a:close/>
                </a:path>
              </a:pathLst>
            </a:custGeom>
            <a:solidFill>
              <a:srgbClr val="F3F3F3"/>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1124" name="Google Shape;1124;p40"/>
            <p:cNvSpPr/>
            <p:nvPr/>
          </p:nvSpPr>
          <p:spPr>
            <a:xfrm>
              <a:off x="4366946" y="1834186"/>
              <a:ext cx="177537" cy="173778"/>
            </a:xfrm>
            <a:custGeom>
              <a:rect b="b" l="l" r="r" t="t"/>
              <a:pathLst>
                <a:path extrusionOk="0" h="5270" w="5384">
                  <a:moveTo>
                    <a:pt x="1217" y="366"/>
                  </a:moveTo>
                  <a:cubicBezTo>
                    <a:pt x="1431" y="366"/>
                    <a:pt x="1649" y="450"/>
                    <a:pt x="1817" y="614"/>
                  </a:cubicBezTo>
                  <a:lnTo>
                    <a:pt x="4653" y="3453"/>
                  </a:lnTo>
                  <a:cubicBezTo>
                    <a:pt x="4984" y="3784"/>
                    <a:pt x="4984" y="4323"/>
                    <a:pt x="4653" y="4654"/>
                  </a:cubicBezTo>
                  <a:cubicBezTo>
                    <a:pt x="4487" y="4819"/>
                    <a:pt x="4268" y="4901"/>
                    <a:pt x="4050" y="4901"/>
                  </a:cubicBezTo>
                  <a:cubicBezTo>
                    <a:pt x="3833" y="4901"/>
                    <a:pt x="3616" y="4820"/>
                    <a:pt x="3451" y="4654"/>
                  </a:cubicBezTo>
                  <a:lnTo>
                    <a:pt x="616" y="1815"/>
                  </a:lnTo>
                  <a:cubicBezTo>
                    <a:pt x="456" y="1654"/>
                    <a:pt x="365" y="1444"/>
                    <a:pt x="365" y="1214"/>
                  </a:cubicBezTo>
                  <a:cubicBezTo>
                    <a:pt x="365" y="989"/>
                    <a:pt x="456" y="774"/>
                    <a:pt x="616" y="614"/>
                  </a:cubicBezTo>
                  <a:cubicBezTo>
                    <a:pt x="780" y="450"/>
                    <a:pt x="998" y="366"/>
                    <a:pt x="1217" y="366"/>
                  </a:cubicBezTo>
                  <a:close/>
                  <a:moveTo>
                    <a:pt x="1216" y="0"/>
                  </a:moveTo>
                  <a:cubicBezTo>
                    <a:pt x="904" y="0"/>
                    <a:pt x="592" y="118"/>
                    <a:pt x="353" y="355"/>
                  </a:cubicBezTo>
                  <a:cubicBezTo>
                    <a:pt x="125" y="584"/>
                    <a:pt x="0" y="890"/>
                    <a:pt x="0" y="1214"/>
                  </a:cubicBezTo>
                  <a:cubicBezTo>
                    <a:pt x="0" y="1538"/>
                    <a:pt x="125" y="1844"/>
                    <a:pt x="357" y="2074"/>
                  </a:cubicBezTo>
                  <a:lnTo>
                    <a:pt x="3193" y="4913"/>
                  </a:lnTo>
                  <a:cubicBezTo>
                    <a:pt x="3423" y="5142"/>
                    <a:pt x="3728" y="5269"/>
                    <a:pt x="4052" y="5269"/>
                  </a:cubicBezTo>
                  <a:cubicBezTo>
                    <a:pt x="4376" y="5269"/>
                    <a:pt x="4681" y="5142"/>
                    <a:pt x="4911" y="4913"/>
                  </a:cubicBezTo>
                  <a:cubicBezTo>
                    <a:pt x="5384" y="4439"/>
                    <a:pt x="5384" y="3668"/>
                    <a:pt x="4911" y="3191"/>
                  </a:cubicBezTo>
                  <a:lnTo>
                    <a:pt x="2075" y="355"/>
                  </a:lnTo>
                  <a:cubicBezTo>
                    <a:pt x="1839" y="118"/>
                    <a:pt x="1527" y="0"/>
                    <a:pt x="1216" y="0"/>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1125" name="Google Shape;1125;p40"/>
            <p:cNvSpPr/>
            <p:nvPr/>
          </p:nvSpPr>
          <p:spPr>
            <a:xfrm>
              <a:off x="4428774" y="1896080"/>
              <a:ext cx="109114" cy="105784"/>
            </a:xfrm>
            <a:custGeom>
              <a:rect b="b" l="l" r="r" t="t"/>
              <a:pathLst>
                <a:path extrusionOk="0" h="3208" w="3309">
                  <a:moveTo>
                    <a:pt x="1460" y="0"/>
                  </a:moveTo>
                  <a:lnTo>
                    <a:pt x="0" y="1459"/>
                  </a:lnTo>
                  <a:lnTo>
                    <a:pt x="1445" y="2905"/>
                  </a:lnTo>
                  <a:cubicBezTo>
                    <a:pt x="1647" y="3107"/>
                    <a:pt x="1912" y="3208"/>
                    <a:pt x="2177" y="3208"/>
                  </a:cubicBezTo>
                  <a:cubicBezTo>
                    <a:pt x="2442" y="3208"/>
                    <a:pt x="2706" y="3107"/>
                    <a:pt x="2909" y="2905"/>
                  </a:cubicBezTo>
                  <a:cubicBezTo>
                    <a:pt x="3309" y="2500"/>
                    <a:pt x="3309" y="1849"/>
                    <a:pt x="2909" y="1445"/>
                  </a:cubicBezTo>
                  <a:lnTo>
                    <a:pt x="1460" y="0"/>
                  </a:lnTo>
                  <a:close/>
                </a:path>
              </a:pathLst>
            </a:custGeom>
            <a:solidFill>
              <a:srgbClr val="8AACDD"/>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1126" name="Google Shape;1126;p40"/>
            <p:cNvSpPr/>
            <p:nvPr/>
          </p:nvSpPr>
          <p:spPr>
            <a:xfrm>
              <a:off x="4422179" y="1889914"/>
              <a:ext cx="122304" cy="118051"/>
            </a:xfrm>
            <a:custGeom>
              <a:rect b="b" l="l" r="r" t="t"/>
              <a:pathLst>
                <a:path extrusionOk="0" h="3580" w="3709">
                  <a:moveTo>
                    <a:pt x="1660" y="445"/>
                  </a:moveTo>
                  <a:lnTo>
                    <a:pt x="2978" y="1763"/>
                  </a:lnTo>
                  <a:cubicBezTo>
                    <a:pt x="3309" y="2094"/>
                    <a:pt x="3309" y="2633"/>
                    <a:pt x="2978" y="2964"/>
                  </a:cubicBezTo>
                  <a:cubicBezTo>
                    <a:pt x="2812" y="3129"/>
                    <a:pt x="2593" y="3211"/>
                    <a:pt x="2375" y="3211"/>
                  </a:cubicBezTo>
                  <a:cubicBezTo>
                    <a:pt x="2158" y="3211"/>
                    <a:pt x="1941" y="3130"/>
                    <a:pt x="1776" y="2964"/>
                  </a:cubicBezTo>
                  <a:lnTo>
                    <a:pt x="459" y="1646"/>
                  </a:lnTo>
                  <a:lnTo>
                    <a:pt x="1660" y="445"/>
                  </a:lnTo>
                  <a:close/>
                  <a:moveTo>
                    <a:pt x="1660" y="1"/>
                  </a:moveTo>
                  <a:cubicBezTo>
                    <a:pt x="1612" y="1"/>
                    <a:pt x="1565" y="23"/>
                    <a:pt x="1533" y="56"/>
                  </a:cubicBezTo>
                  <a:lnTo>
                    <a:pt x="73" y="1515"/>
                  </a:lnTo>
                  <a:cubicBezTo>
                    <a:pt x="0" y="1588"/>
                    <a:pt x="0" y="1705"/>
                    <a:pt x="73" y="1774"/>
                  </a:cubicBezTo>
                  <a:lnTo>
                    <a:pt x="1518" y="3223"/>
                  </a:lnTo>
                  <a:cubicBezTo>
                    <a:pt x="1755" y="3459"/>
                    <a:pt x="2064" y="3579"/>
                    <a:pt x="2377" y="3579"/>
                  </a:cubicBezTo>
                  <a:cubicBezTo>
                    <a:pt x="2690" y="3579"/>
                    <a:pt x="2999" y="3459"/>
                    <a:pt x="3236" y="3223"/>
                  </a:cubicBezTo>
                  <a:cubicBezTo>
                    <a:pt x="3709" y="2749"/>
                    <a:pt x="3709" y="1978"/>
                    <a:pt x="3236" y="1501"/>
                  </a:cubicBezTo>
                  <a:lnTo>
                    <a:pt x="1791" y="56"/>
                  </a:lnTo>
                  <a:cubicBezTo>
                    <a:pt x="1755" y="23"/>
                    <a:pt x="1711" y="1"/>
                    <a:pt x="1660"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grpSp>
      <p:grpSp>
        <p:nvGrpSpPr>
          <p:cNvPr id="1127" name="Google Shape;1127;p40"/>
          <p:cNvGrpSpPr/>
          <p:nvPr/>
        </p:nvGrpSpPr>
        <p:grpSpPr>
          <a:xfrm>
            <a:off x="6667556" y="4914767"/>
            <a:ext cx="270649" cy="241379"/>
            <a:chOff x="7373945" y="2491538"/>
            <a:chExt cx="174770" cy="167311"/>
          </a:xfrm>
        </p:grpSpPr>
        <p:sp>
          <p:nvSpPr>
            <p:cNvPr id="1128" name="Google Shape;1128;p40"/>
            <p:cNvSpPr/>
            <p:nvPr/>
          </p:nvSpPr>
          <p:spPr>
            <a:xfrm>
              <a:off x="7380295" y="2497317"/>
              <a:ext cx="162071" cy="155690"/>
            </a:xfrm>
            <a:custGeom>
              <a:rect b="b" l="l" r="r" t="t"/>
              <a:pathLst>
                <a:path extrusionOk="0" h="4904" w="5105">
                  <a:moveTo>
                    <a:pt x="3971" y="1"/>
                  </a:moveTo>
                  <a:cubicBezTo>
                    <a:pt x="3707" y="1"/>
                    <a:pt x="3442" y="102"/>
                    <a:pt x="3240" y="304"/>
                  </a:cubicBezTo>
                  <a:lnTo>
                    <a:pt x="404" y="3143"/>
                  </a:lnTo>
                  <a:cubicBezTo>
                    <a:pt x="0" y="3544"/>
                    <a:pt x="0" y="4199"/>
                    <a:pt x="404" y="4603"/>
                  </a:cubicBezTo>
                  <a:cubicBezTo>
                    <a:pt x="606" y="4803"/>
                    <a:pt x="870" y="4903"/>
                    <a:pt x="1134" y="4903"/>
                  </a:cubicBezTo>
                  <a:cubicBezTo>
                    <a:pt x="1398" y="4903"/>
                    <a:pt x="1662" y="4803"/>
                    <a:pt x="1864" y="4603"/>
                  </a:cubicBezTo>
                  <a:lnTo>
                    <a:pt x="4700" y="1764"/>
                  </a:lnTo>
                  <a:cubicBezTo>
                    <a:pt x="5104" y="1363"/>
                    <a:pt x="5104" y="708"/>
                    <a:pt x="4700" y="304"/>
                  </a:cubicBezTo>
                  <a:cubicBezTo>
                    <a:pt x="4500" y="102"/>
                    <a:pt x="4236" y="1"/>
                    <a:pt x="3971" y="1"/>
                  </a:cubicBezTo>
                  <a:close/>
                </a:path>
              </a:pathLst>
            </a:custGeom>
            <a:solidFill>
              <a:srgbClr val="F9FBFC"/>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1129" name="Google Shape;1129;p40"/>
            <p:cNvSpPr/>
            <p:nvPr/>
          </p:nvSpPr>
          <p:spPr>
            <a:xfrm>
              <a:off x="7373945" y="2491538"/>
              <a:ext cx="174770" cy="167309"/>
            </a:xfrm>
            <a:custGeom>
              <a:rect b="b" l="l" r="r" t="t"/>
              <a:pathLst>
                <a:path extrusionOk="0" h="5270" w="5505">
                  <a:moveTo>
                    <a:pt x="4172" y="370"/>
                  </a:moveTo>
                  <a:cubicBezTo>
                    <a:pt x="4387" y="370"/>
                    <a:pt x="4605" y="449"/>
                    <a:pt x="4772" y="617"/>
                  </a:cubicBezTo>
                  <a:cubicBezTo>
                    <a:pt x="5103" y="948"/>
                    <a:pt x="5103" y="1487"/>
                    <a:pt x="4772" y="1818"/>
                  </a:cubicBezTo>
                  <a:lnTo>
                    <a:pt x="1933" y="4654"/>
                  </a:lnTo>
                  <a:cubicBezTo>
                    <a:pt x="1767" y="4820"/>
                    <a:pt x="1550" y="4903"/>
                    <a:pt x="1333" y="4903"/>
                  </a:cubicBezTo>
                  <a:cubicBezTo>
                    <a:pt x="1116" y="4903"/>
                    <a:pt x="899" y="4820"/>
                    <a:pt x="735" y="4654"/>
                  </a:cubicBezTo>
                  <a:cubicBezTo>
                    <a:pt x="404" y="4323"/>
                    <a:pt x="404" y="3784"/>
                    <a:pt x="735" y="3453"/>
                  </a:cubicBezTo>
                  <a:lnTo>
                    <a:pt x="3571" y="617"/>
                  </a:lnTo>
                  <a:cubicBezTo>
                    <a:pt x="3735" y="449"/>
                    <a:pt x="3954" y="370"/>
                    <a:pt x="4172" y="370"/>
                  </a:cubicBezTo>
                  <a:close/>
                  <a:moveTo>
                    <a:pt x="4170" y="1"/>
                  </a:moveTo>
                  <a:cubicBezTo>
                    <a:pt x="3859" y="1"/>
                    <a:pt x="3547" y="120"/>
                    <a:pt x="3309" y="358"/>
                  </a:cubicBezTo>
                  <a:lnTo>
                    <a:pt x="473" y="3194"/>
                  </a:lnTo>
                  <a:cubicBezTo>
                    <a:pt x="0" y="3668"/>
                    <a:pt x="0" y="4439"/>
                    <a:pt x="473" y="4913"/>
                  </a:cubicBezTo>
                  <a:cubicBezTo>
                    <a:pt x="710" y="5149"/>
                    <a:pt x="1023" y="5269"/>
                    <a:pt x="1333" y="5269"/>
                  </a:cubicBezTo>
                  <a:cubicBezTo>
                    <a:pt x="1645" y="5269"/>
                    <a:pt x="1955" y="5149"/>
                    <a:pt x="2195" y="4913"/>
                  </a:cubicBezTo>
                  <a:lnTo>
                    <a:pt x="5031" y="2077"/>
                  </a:lnTo>
                  <a:cubicBezTo>
                    <a:pt x="5504" y="1603"/>
                    <a:pt x="5504" y="832"/>
                    <a:pt x="5031" y="358"/>
                  </a:cubicBezTo>
                  <a:cubicBezTo>
                    <a:pt x="4792" y="120"/>
                    <a:pt x="4481" y="1"/>
                    <a:pt x="4170"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1130" name="Google Shape;1130;p40"/>
            <p:cNvSpPr/>
            <p:nvPr/>
          </p:nvSpPr>
          <p:spPr>
            <a:xfrm>
              <a:off x="7380295" y="2551098"/>
              <a:ext cx="105052" cy="101909"/>
            </a:xfrm>
            <a:custGeom>
              <a:rect b="b" l="l" r="r" t="t"/>
              <a:pathLst>
                <a:path extrusionOk="0" h="3210" w="3309">
                  <a:moveTo>
                    <a:pt x="1850" y="1"/>
                  </a:moveTo>
                  <a:lnTo>
                    <a:pt x="404" y="1449"/>
                  </a:lnTo>
                  <a:cubicBezTo>
                    <a:pt x="0" y="1850"/>
                    <a:pt x="0" y="2505"/>
                    <a:pt x="404" y="2909"/>
                  </a:cubicBezTo>
                  <a:cubicBezTo>
                    <a:pt x="606" y="3109"/>
                    <a:pt x="870" y="3209"/>
                    <a:pt x="1134" y="3209"/>
                  </a:cubicBezTo>
                  <a:cubicBezTo>
                    <a:pt x="1398" y="3209"/>
                    <a:pt x="1662" y="3109"/>
                    <a:pt x="1864" y="2909"/>
                  </a:cubicBezTo>
                  <a:lnTo>
                    <a:pt x="3309" y="1460"/>
                  </a:lnTo>
                  <a:lnTo>
                    <a:pt x="1850" y="1"/>
                  </a:lnTo>
                  <a:close/>
                </a:path>
              </a:pathLst>
            </a:custGeom>
            <a:solidFill>
              <a:srgbClr val="8AACDD"/>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1131" name="Google Shape;1131;p40"/>
            <p:cNvSpPr/>
            <p:nvPr/>
          </p:nvSpPr>
          <p:spPr>
            <a:xfrm>
              <a:off x="7373945" y="2545415"/>
              <a:ext cx="117307" cy="113434"/>
            </a:xfrm>
            <a:custGeom>
              <a:rect b="b" l="l" r="r" t="t"/>
              <a:pathLst>
                <a:path extrusionOk="0" h="3573" w="3695">
                  <a:moveTo>
                    <a:pt x="2050" y="442"/>
                  </a:moveTo>
                  <a:lnTo>
                    <a:pt x="3251" y="1639"/>
                  </a:lnTo>
                  <a:lnTo>
                    <a:pt x="1933" y="2957"/>
                  </a:lnTo>
                  <a:cubicBezTo>
                    <a:pt x="1767" y="3123"/>
                    <a:pt x="1550" y="3206"/>
                    <a:pt x="1333" y="3206"/>
                  </a:cubicBezTo>
                  <a:cubicBezTo>
                    <a:pt x="1116" y="3206"/>
                    <a:pt x="899" y="3123"/>
                    <a:pt x="735" y="2957"/>
                  </a:cubicBezTo>
                  <a:cubicBezTo>
                    <a:pt x="404" y="2626"/>
                    <a:pt x="404" y="2087"/>
                    <a:pt x="735" y="1756"/>
                  </a:cubicBezTo>
                  <a:lnTo>
                    <a:pt x="2050" y="442"/>
                  </a:lnTo>
                  <a:close/>
                  <a:moveTo>
                    <a:pt x="2050" y="1"/>
                  </a:moveTo>
                  <a:cubicBezTo>
                    <a:pt x="2001" y="1"/>
                    <a:pt x="1953" y="18"/>
                    <a:pt x="1919" y="52"/>
                  </a:cubicBezTo>
                  <a:lnTo>
                    <a:pt x="473" y="1497"/>
                  </a:lnTo>
                  <a:cubicBezTo>
                    <a:pt x="0" y="1971"/>
                    <a:pt x="0" y="2742"/>
                    <a:pt x="473" y="3216"/>
                  </a:cubicBezTo>
                  <a:cubicBezTo>
                    <a:pt x="710" y="3452"/>
                    <a:pt x="1023" y="3572"/>
                    <a:pt x="1333" y="3572"/>
                  </a:cubicBezTo>
                  <a:cubicBezTo>
                    <a:pt x="1645" y="3572"/>
                    <a:pt x="1955" y="3452"/>
                    <a:pt x="2195" y="3216"/>
                  </a:cubicBezTo>
                  <a:lnTo>
                    <a:pt x="3640" y="1770"/>
                  </a:lnTo>
                  <a:cubicBezTo>
                    <a:pt x="3673" y="1738"/>
                    <a:pt x="3695" y="1690"/>
                    <a:pt x="3695" y="1639"/>
                  </a:cubicBezTo>
                  <a:cubicBezTo>
                    <a:pt x="3695" y="1592"/>
                    <a:pt x="3673" y="1545"/>
                    <a:pt x="3640" y="1512"/>
                  </a:cubicBezTo>
                  <a:lnTo>
                    <a:pt x="2181" y="52"/>
                  </a:lnTo>
                  <a:cubicBezTo>
                    <a:pt x="2146" y="18"/>
                    <a:pt x="2098" y="1"/>
                    <a:pt x="2050"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grpSp>
      <p:grpSp>
        <p:nvGrpSpPr>
          <p:cNvPr id="1132" name="Google Shape;1132;p40"/>
          <p:cNvGrpSpPr/>
          <p:nvPr/>
        </p:nvGrpSpPr>
        <p:grpSpPr>
          <a:xfrm>
            <a:off x="7081749" y="3128196"/>
            <a:ext cx="119616" cy="295152"/>
            <a:chOff x="7089311" y="1211098"/>
            <a:chExt cx="77242" cy="204583"/>
          </a:xfrm>
        </p:grpSpPr>
        <p:sp>
          <p:nvSpPr>
            <p:cNvPr id="1133" name="Google Shape;1133;p40"/>
            <p:cNvSpPr/>
            <p:nvPr/>
          </p:nvSpPr>
          <p:spPr>
            <a:xfrm>
              <a:off x="7095216" y="1216908"/>
              <a:ext cx="65527" cy="193025"/>
            </a:xfrm>
            <a:custGeom>
              <a:rect b="b" l="l" r="r" t="t"/>
              <a:pathLst>
                <a:path extrusionOk="0" h="6080" w="2064">
                  <a:moveTo>
                    <a:pt x="1030" y="0"/>
                  </a:moveTo>
                  <a:cubicBezTo>
                    <a:pt x="462" y="0"/>
                    <a:pt x="0" y="463"/>
                    <a:pt x="0" y="1034"/>
                  </a:cubicBezTo>
                  <a:lnTo>
                    <a:pt x="0" y="5046"/>
                  </a:lnTo>
                  <a:cubicBezTo>
                    <a:pt x="0" y="5617"/>
                    <a:pt x="462" y="6079"/>
                    <a:pt x="1030" y="6079"/>
                  </a:cubicBezTo>
                  <a:cubicBezTo>
                    <a:pt x="1602" y="6079"/>
                    <a:pt x="2064" y="5617"/>
                    <a:pt x="2064" y="5046"/>
                  </a:cubicBezTo>
                  <a:lnTo>
                    <a:pt x="2064" y="1034"/>
                  </a:lnTo>
                  <a:cubicBezTo>
                    <a:pt x="2064" y="463"/>
                    <a:pt x="1602" y="0"/>
                    <a:pt x="1030" y="0"/>
                  </a:cubicBezTo>
                  <a:close/>
                </a:path>
              </a:pathLst>
            </a:custGeom>
            <a:solidFill>
              <a:srgbClr val="F9FBFC"/>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1134" name="Google Shape;1134;p40"/>
            <p:cNvSpPr/>
            <p:nvPr/>
          </p:nvSpPr>
          <p:spPr>
            <a:xfrm>
              <a:off x="7089311" y="1211098"/>
              <a:ext cx="77242" cy="204581"/>
            </a:xfrm>
            <a:custGeom>
              <a:rect b="b" l="l" r="r" t="t"/>
              <a:pathLst>
                <a:path extrusionOk="0" h="6444" w="2433">
                  <a:moveTo>
                    <a:pt x="1216" y="369"/>
                  </a:moveTo>
                  <a:cubicBezTo>
                    <a:pt x="1686" y="369"/>
                    <a:pt x="2068" y="748"/>
                    <a:pt x="2068" y="1217"/>
                  </a:cubicBezTo>
                  <a:lnTo>
                    <a:pt x="2068" y="5229"/>
                  </a:lnTo>
                  <a:cubicBezTo>
                    <a:pt x="2068" y="5698"/>
                    <a:pt x="1686" y="6081"/>
                    <a:pt x="1216" y="6081"/>
                  </a:cubicBezTo>
                  <a:cubicBezTo>
                    <a:pt x="750" y="6081"/>
                    <a:pt x="368" y="5698"/>
                    <a:pt x="368" y="5229"/>
                  </a:cubicBezTo>
                  <a:lnTo>
                    <a:pt x="368" y="1217"/>
                  </a:lnTo>
                  <a:cubicBezTo>
                    <a:pt x="368" y="748"/>
                    <a:pt x="750" y="369"/>
                    <a:pt x="1216" y="369"/>
                  </a:cubicBezTo>
                  <a:close/>
                  <a:moveTo>
                    <a:pt x="1216" y="1"/>
                  </a:moveTo>
                  <a:cubicBezTo>
                    <a:pt x="546" y="1"/>
                    <a:pt x="0" y="547"/>
                    <a:pt x="0" y="1217"/>
                  </a:cubicBezTo>
                  <a:lnTo>
                    <a:pt x="0" y="5229"/>
                  </a:lnTo>
                  <a:cubicBezTo>
                    <a:pt x="0" y="5898"/>
                    <a:pt x="546" y="6444"/>
                    <a:pt x="1216" y="6444"/>
                  </a:cubicBezTo>
                  <a:cubicBezTo>
                    <a:pt x="1890" y="6444"/>
                    <a:pt x="2432" y="5898"/>
                    <a:pt x="2432" y="5229"/>
                  </a:cubicBezTo>
                  <a:lnTo>
                    <a:pt x="2432" y="1217"/>
                  </a:lnTo>
                  <a:cubicBezTo>
                    <a:pt x="2432" y="547"/>
                    <a:pt x="1890" y="1"/>
                    <a:pt x="1216"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1135" name="Google Shape;1135;p40"/>
            <p:cNvSpPr/>
            <p:nvPr/>
          </p:nvSpPr>
          <p:spPr>
            <a:xfrm>
              <a:off x="7095216" y="1312122"/>
              <a:ext cx="65527" cy="97814"/>
            </a:xfrm>
            <a:custGeom>
              <a:rect b="b" l="l" r="r" t="t"/>
              <a:pathLst>
                <a:path extrusionOk="0" h="3081" w="2064">
                  <a:moveTo>
                    <a:pt x="0" y="1"/>
                  </a:moveTo>
                  <a:lnTo>
                    <a:pt x="0" y="2047"/>
                  </a:lnTo>
                  <a:cubicBezTo>
                    <a:pt x="0" y="2618"/>
                    <a:pt x="462" y="3080"/>
                    <a:pt x="1030" y="3080"/>
                  </a:cubicBezTo>
                  <a:cubicBezTo>
                    <a:pt x="1602" y="3080"/>
                    <a:pt x="2064" y="2618"/>
                    <a:pt x="2064" y="2047"/>
                  </a:cubicBezTo>
                  <a:lnTo>
                    <a:pt x="2064" y="1"/>
                  </a:lnTo>
                  <a:close/>
                </a:path>
              </a:pathLst>
            </a:custGeom>
            <a:solidFill>
              <a:srgbClr val="F16880"/>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1136" name="Google Shape;1136;p40"/>
            <p:cNvSpPr/>
            <p:nvPr/>
          </p:nvSpPr>
          <p:spPr>
            <a:xfrm>
              <a:off x="7089311" y="1306343"/>
              <a:ext cx="77242" cy="109338"/>
            </a:xfrm>
            <a:custGeom>
              <a:rect b="b" l="l" r="r" t="t"/>
              <a:pathLst>
                <a:path extrusionOk="0" h="3444" w="2433">
                  <a:moveTo>
                    <a:pt x="2068" y="369"/>
                  </a:moveTo>
                  <a:lnTo>
                    <a:pt x="2068" y="2229"/>
                  </a:lnTo>
                  <a:cubicBezTo>
                    <a:pt x="2068" y="2698"/>
                    <a:pt x="1686" y="3081"/>
                    <a:pt x="1216" y="3081"/>
                  </a:cubicBezTo>
                  <a:cubicBezTo>
                    <a:pt x="750" y="3081"/>
                    <a:pt x="368" y="2698"/>
                    <a:pt x="368" y="2229"/>
                  </a:cubicBezTo>
                  <a:lnTo>
                    <a:pt x="368" y="369"/>
                  </a:lnTo>
                  <a:close/>
                  <a:moveTo>
                    <a:pt x="186" y="1"/>
                  </a:moveTo>
                  <a:cubicBezTo>
                    <a:pt x="84" y="1"/>
                    <a:pt x="0" y="85"/>
                    <a:pt x="0" y="183"/>
                  </a:cubicBezTo>
                  <a:lnTo>
                    <a:pt x="0" y="2229"/>
                  </a:lnTo>
                  <a:cubicBezTo>
                    <a:pt x="0" y="2898"/>
                    <a:pt x="546" y="3444"/>
                    <a:pt x="1216" y="3444"/>
                  </a:cubicBezTo>
                  <a:cubicBezTo>
                    <a:pt x="1890" y="3444"/>
                    <a:pt x="2432" y="2898"/>
                    <a:pt x="2432" y="2229"/>
                  </a:cubicBezTo>
                  <a:lnTo>
                    <a:pt x="2432" y="183"/>
                  </a:lnTo>
                  <a:cubicBezTo>
                    <a:pt x="2432" y="85"/>
                    <a:pt x="2352" y="1"/>
                    <a:pt x="2250"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grpSp>
      <p:grpSp>
        <p:nvGrpSpPr>
          <p:cNvPr id="1137" name="Google Shape;1137;p40"/>
          <p:cNvGrpSpPr/>
          <p:nvPr/>
        </p:nvGrpSpPr>
        <p:grpSpPr>
          <a:xfrm>
            <a:off x="6365407" y="3811305"/>
            <a:ext cx="1077922" cy="1072348"/>
            <a:chOff x="4332233" y="3324392"/>
            <a:chExt cx="1191206" cy="1180090"/>
          </a:xfrm>
        </p:grpSpPr>
        <p:sp>
          <p:nvSpPr>
            <p:cNvPr id="1138" name="Google Shape;1138;p40"/>
            <p:cNvSpPr/>
            <p:nvPr/>
          </p:nvSpPr>
          <p:spPr>
            <a:xfrm>
              <a:off x="4952024" y="4241729"/>
              <a:ext cx="170992" cy="167214"/>
            </a:xfrm>
            <a:custGeom>
              <a:rect b="b" l="l" r="r" t="t"/>
              <a:pathLst>
                <a:path extrusionOk="0" h="5267" w="5386">
                  <a:moveTo>
                    <a:pt x="1333" y="366"/>
                  </a:moveTo>
                  <a:cubicBezTo>
                    <a:pt x="1552" y="366"/>
                    <a:pt x="1767" y="450"/>
                    <a:pt x="1934" y="614"/>
                  </a:cubicBezTo>
                  <a:lnTo>
                    <a:pt x="4769" y="3453"/>
                  </a:lnTo>
                  <a:cubicBezTo>
                    <a:pt x="5101" y="3781"/>
                    <a:pt x="5101" y="4319"/>
                    <a:pt x="4769" y="4651"/>
                  </a:cubicBezTo>
                  <a:cubicBezTo>
                    <a:pt x="4604" y="4817"/>
                    <a:pt x="4386" y="4900"/>
                    <a:pt x="4169" y="4900"/>
                  </a:cubicBezTo>
                  <a:cubicBezTo>
                    <a:pt x="3952" y="4900"/>
                    <a:pt x="3734" y="4817"/>
                    <a:pt x="3568" y="4651"/>
                  </a:cubicBezTo>
                  <a:lnTo>
                    <a:pt x="733" y="1815"/>
                  </a:lnTo>
                  <a:cubicBezTo>
                    <a:pt x="401" y="1484"/>
                    <a:pt x="401" y="945"/>
                    <a:pt x="733" y="614"/>
                  </a:cubicBezTo>
                  <a:cubicBezTo>
                    <a:pt x="900" y="450"/>
                    <a:pt x="1115" y="366"/>
                    <a:pt x="1333" y="366"/>
                  </a:cubicBezTo>
                  <a:close/>
                  <a:moveTo>
                    <a:pt x="1333" y="0"/>
                  </a:moveTo>
                  <a:cubicBezTo>
                    <a:pt x="1022" y="0"/>
                    <a:pt x="711" y="119"/>
                    <a:pt x="474" y="355"/>
                  </a:cubicBezTo>
                  <a:cubicBezTo>
                    <a:pt x="1" y="829"/>
                    <a:pt x="1" y="1600"/>
                    <a:pt x="474" y="2074"/>
                  </a:cubicBezTo>
                  <a:lnTo>
                    <a:pt x="3310" y="4913"/>
                  </a:lnTo>
                  <a:cubicBezTo>
                    <a:pt x="3546" y="5149"/>
                    <a:pt x="3860" y="5266"/>
                    <a:pt x="4169" y="5266"/>
                  </a:cubicBezTo>
                  <a:cubicBezTo>
                    <a:pt x="4482" y="5266"/>
                    <a:pt x="4791" y="5149"/>
                    <a:pt x="5028" y="4913"/>
                  </a:cubicBezTo>
                  <a:cubicBezTo>
                    <a:pt x="5261" y="4680"/>
                    <a:pt x="5385" y="4378"/>
                    <a:pt x="5385" y="4050"/>
                  </a:cubicBezTo>
                  <a:cubicBezTo>
                    <a:pt x="5385" y="3726"/>
                    <a:pt x="5261" y="3420"/>
                    <a:pt x="5028" y="3191"/>
                  </a:cubicBezTo>
                  <a:lnTo>
                    <a:pt x="2192" y="355"/>
                  </a:lnTo>
                  <a:cubicBezTo>
                    <a:pt x="1956" y="119"/>
                    <a:pt x="1644" y="0"/>
                    <a:pt x="1333" y="0"/>
                  </a:cubicBezTo>
                  <a:close/>
                </a:path>
              </a:pathLst>
            </a:custGeom>
            <a:solidFill>
              <a:srgbClr val="2F497E"/>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1139" name="Google Shape;1139;p40"/>
            <p:cNvSpPr/>
            <p:nvPr/>
          </p:nvSpPr>
          <p:spPr>
            <a:xfrm>
              <a:off x="4952024" y="4241729"/>
              <a:ext cx="117815" cy="113466"/>
            </a:xfrm>
            <a:custGeom>
              <a:rect b="b" l="l" r="r" t="t"/>
              <a:pathLst>
                <a:path extrusionOk="0" h="3574" w="3711">
                  <a:moveTo>
                    <a:pt x="1333" y="366"/>
                  </a:moveTo>
                  <a:cubicBezTo>
                    <a:pt x="1552" y="366"/>
                    <a:pt x="1767" y="450"/>
                    <a:pt x="1934" y="614"/>
                  </a:cubicBezTo>
                  <a:lnTo>
                    <a:pt x="3252" y="1932"/>
                  </a:lnTo>
                  <a:lnTo>
                    <a:pt x="2050" y="3133"/>
                  </a:lnTo>
                  <a:lnTo>
                    <a:pt x="733" y="1815"/>
                  </a:lnTo>
                  <a:cubicBezTo>
                    <a:pt x="401" y="1484"/>
                    <a:pt x="401" y="945"/>
                    <a:pt x="733" y="614"/>
                  </a:cubicBezTo>
                  <a:cubicBezTo>
                    <a:pt x="900" y="450"/>
                    <a:pt x="1115" y="366"/>
                    <a:pt x="1333" y="366"/>
                  </a:cubicBezTo>
                  <a:close/>
                  <a:moveTo>
                    <a:pt x="1333" y="0"/>
                  </a:moveTo>
                  <a:cubicBezTo>
                    <a:pt x="1022" y="0"/>
                    <a:pt x="711" y="119"/>
                    <a:pt x="474" y="355"/>
                  </a:cubicBezTo>
                  <a:cubicBezTo>
                    <a:pt x="1" y="829"/>
                    <a:pt x="1" y="1600"/>
                    <a:pt x="474" y="2074"/>
                  </a:cubicBezTo>
                  <a:lnTo>
                    <a:pt x="1919" y="3522"/>
                  </a:lnTo>
                  <a:cubicBezTo>
                    <a:pt x="1956" y="3555"/>
                    <a:pt x="2000" y="3573"/>
                    <a:pt x="2050" y="3573"/>
                  </a:cubicBezTo>
                  <a:cubicBezTo>
                    <a:pt x="2098" y="3573"/>
                    <a:pt x="2145" y="3555"/>
                    <a:pt x="2178" y="3522"/>
                  </a:cubicBezTo>
                  <a:lnTo>
                    <a:pt x="3638" y="2059"/>
                  </a:lnTo>
                  <a:cubicBezTo>
                    <a:pt x="3710" y="1990"/>
                    <a:pt x="3710" y="1873"/>
                    <a:pt x="3638" y="1801"/>
                  </a:cubicBezTo>
                  <a:lnTo>
                    <a:pt x="2192" y="355"/>
                  </a:lnTo>
                  <a:cubicBezTo>
                    <a:pt x="1956" y="119"/>
                    <a:pt x="1644" y="0"/>
                    <a:pt x="1333" y="0"/>
                  </a:cubicBezTo>
                  <a:close/>
                </a:path>
              </a:pathLst>
            </a:custGeom>
            <a:solidFill>
              <a:srgbClr val="2F497E"/>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1140" name="Google Shape;1140;p40"/>
            <p:cNvSpPr/>
            <p:nvPr/>
          </p:nvSpPr>
          <p:spPr>
            <a:xfrm>
              <a:off x="4429415" y="3468498"/>
              <a:ext cx="1094019" cy="1030270"/>
            </a:xfrm>
            <a:custGeom>
              <a:rect b="b" l="l" r="r" t="t"/>
              <a:pathLst>
                <a:path extrusionOk="0" h="32452" w="34460">
                  <a:moveTo>
                    <a:pt x="8706" y="0"/>
                  </a:moveTo>
                  <a:cubicBezTo>
                    <a:pt x="7704" y="0"/>
                    <a:pt x="6842" y="241"/>
                    <a:pt x="6262" y="820"/>
                  </a:cubicBezTo>
                  <a:lnTo>
                    <a:pt x="2302" y="4784"/>
                  </a:lnTo>
                  <a:cubicBezTo>
                    <a:pt x="1" y="7085"/>
                    <a:pt x="3037" y="13855"/>
                    <a:pt x="5338" y="16159"/>
                  </a:cubicBezTo>
                  <a:lnTo>
                    <a:pt x="20055" y="30873"/>
                  </a:lnTo>
                  <a:cubicBezTo>
                    <a:pt x="21107" y="31925"/>
                    <a:pt x="22486" y="32451"/>
                    <a:pt x="23865" y="32451"/>
                  </a:cubicBezTo>
                  <a:cubicBezTo>
                    <a:pt x="25244" y="32451"/>
                    <a:pt x="26624" y="31925"/>
                    <a:pt x="27678" y="30873"/>
                  </a:cubicBezTo>
                  <a:lnTo>
                    <a:pt x="32355" y="26196"/>
                  </a:lnTo>
                  <a:cubicBezTo>
                    <a:pt x="34459" y="24092"/>
                    <a:pt x="34459" y="20677"/>
                    <a:pt x="32355" y="18573"/>
                  </a:cubicBezTo>
                  <a:lnTo>
                    <a:pt x="17641" y="3859"/>
                  </a:lnTo>
                  <a:cubicBezTo>
                    <a:pt x="15917" y="2135"/>
                    <a:pt x="11690" y="0"/>
                    <a:pt x="8706" y="0"/>
                  </a:cubicBezTo>
                  <a:close/>
                </a:path>
              </a:pathLst>
            </a:custGeom>
            <a:solidFill>
              <a:srgbClr val="F3F3F3"/>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1141" name="Google Shape;1141;p40"/>
            <p:cNvSpPr/>
            <p:nvPr/>
          </p:nvSpPr>
          <p:spPr>
            <a:xfrm>
              <a:off x="4419477" y="3462498"/>
              <a:ext cx="1093066" cy="1041985"/>
            </a:xfrm>
            <a:custGeom>
              <a:rect b="b" l="l" r="r" t="t"/>
              <a:pathLst>
                <a:path extrusionOk="0" h="32821" w="34430">
                  <a:moveTo>
                    <a:pt x="9025" y="372"/>
                  </a:moveTo>
                  <a:cubicBezTo>
                    <a:pt x="11911" y="372"/>
                    <a:pt x="16072" y="2428"/>
                    <a:pt x="17823" y="4176"/>
                  </a:cubicBezTo>
                  <a:lnTo>
                    <a:pt x="32537" y="18893"/>
                  </a:lnTo>
                  <a:cubicBezTo>
                    <a:pt x="33520" y="19876"/>
                    <a:pt x="34063" y="21183"/>
                    <a:pt x="34063" y="22573"/>
                  </a:cubicBezTo>
                  <a:cubicBezTo>
                    <a:pt x="34063" y="23964"/>
                    <a:pt x="33520" y="25271"/>
                    <a:pt x="32537" y="26254"/>
                  </a:cubicBezTo>
                  <a:lnTo>
                    <a:pt x="27860" y="30931"/>
                  </a:lnTo>
                  <a:cubicBezTo>
                    <a:pt x="26844" y="31947"/>
                    <a:pt x="25511" y="32455"/>
                    <a:pt x="24177" y="32455"/>
                  </a:cubicBezTo>
                  <a:cubicBezTo>
                    <a:pt x="22844" y="32455"/>
                    <a:pt x="21511" y="31947"/>
                    <a:pt x="20495" y="30931"/>
                  </a:cubicBezTo>
                  <a:lnTo>
                    <a:pt x="5782" y="16217"/>
                  </a:lnTo>
                  <a:cubicBezTo>
                    <a:pt x="3452" y="13888"/>
                    <a:pt x="576" y="7270"/>
                    <a:pt x="2746" y="5100"/>
                  </a:cubicBezTo>
                  <a:lnTo>
                    <a:pt x="6706" y="1140"/>
                  </a:lnTo>
                  <a:cubicBezTo>
                    <a:pt x="7249" y="597"/>
                    <a:pt x="8064" y="372"/>
                    <a:pt x="9025" y="372"/>
                  </a:cubicBezTo>
                  <a:close/>
                  <a:moveTo>
                    <a:pt x="9021" y="1"/>
                  </a:moveTo>
                  <a:cubicBezTo>
                    <a:pt x="7978" y="1"/>
                    <a:pt x="7071" y="257"/>
                    <a:pt x="6447" y="881"/>
                  </a:cubicBezTo>
                  <a:lnTo>
                    <a:pt x="2484" y="4842"/>
                  </a:lnTo>
                  <a:cubicBezTo>
                    <a:pt x="1" y="7324"/>
                    <a:pt x="3336" y="14288"/>
                    <a:pt x="5523" y="16476"/>
                  </a:cubicBezTo>
                  <a:lnTo>
                    <a:pt x="20237" y="31193"/>
                  </a:lnTo>
                  <a:cubicBezTo>
                    <a:pt x="21325" y="32278"/>
                    <a:pt x="22752" y="32821"/>
                    <a:pt x="24179" y="32821"/>
                  </a:cubicBezTo>
                  <a:cubicBezTo>
                    <a:pt x="25606" y="32821"/>
                    <a:pt x="27033" y="32278"/>
                    <a:pt x="28117" y="31193"/>
                  </a:cubicBezTo>
                  <a:lnTo>
                    <a:pt x="32799" y="26512"/>
                  </a:lnTo>
                  <a:cubicBezTo>
                    <a:pt x="33851" y="25460"/>
                    <a:pt x="34430" y="24063"/>
                    <a:pt x="34430" y="22573"/>
                  </a:cubicBezTo>
                  <a:cubicBezTo>
                    <a:pt x="34430" y="21084"/>
                    <a:pt x="33851" y="19686"/>
                    <a:pt x="32799" y="18631"/>
                  </a:cubicBezTo>
                  <a:lnTo>
                    <a:pt x="18082" y="3917"/>
                  </a:lnTo>
                  <a:cubicBezTo>
                    <a:pt x="16444" y="2279"/>
                    <a:pt x="12129" y="1"/>
                    <a:pt x="9021"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1142" name="Google Shape;1142;p40"/>
            <p:cNvSpPr/>
            <p:nvPr/>
          </p:nvSpPr>
          <p:spPr>
            <a:xfrm>
              <a:off x="4635239" y="3945104"/>
              <a:ext cx="831689" cy="502309"/>
            </a:xfrm>
            <a:custGeom>
              <a:rect b="b" l="l" r="r" t="t"/>
              <a:pathLst>
                <a:path extrusionOk="0" h="15822" w="26197">
                  <a:moveTo>
                    <a:pt x="1" y="1"/>
                  </a:moveTo>
                  <a:lnTo>
                    <a:pt x="14715" y="14718"/>
                  </a:lnTo>
                  <a:cubicBezTo>
                    <a:pt x="15450" y="15454"/>
                    <a:pt x="16416" y="15821"/>
                    <a:pt x="17381" y="15821"/>
                  </a:cubicBezTo>
                  <a:cubicBezTo>
                    <a:pt x="18347" y="15821"/>
                    <a:pt x="19313" y="15454"/>
                    <a:pt x="20048" y="14718"/>
                  </a:cubicBezTo>
                  <a:lnTo>
                    <a:pt x="24729" y="10037"/>
                  </a:lnTo>
                  <a:cubicBezTo>
                    <a:pt x="26196" y="8570"/>
                    <a:pt x="26196" y="6175"/>
                    <a:pt x="24725" y="4704"/>
                  </a:cubicBezTo>
                  <a:lnTo>
                    <a:pt x="20048" y="26"/>
                  </a:lnTo>
                  <a:lnTo>
                    <a:pt x="1" y="1"/>
                  </a:lnTo>
                  <a:close/>
                </a:path>
              </a:pathLst>
            </a:custGeom>
            <a:solidFill>
              <a:srgbClr val="F16880"/>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1143" name="Google Shape;1143;p40"/>
            <p:cNvSpPr/>
            <p:nvPr/>
          </p:nvSpPr>
          <p:spPr>
            <a:xfrm>
              <a:off x="4626826" y="3474276"/>
              <a:ext cx="874072" cy="838578"/>
            </a:xfrm>
            <a:custGeom>
              <a:rect b="b" l="l" r="r" t="t"/>
              <a:pathLst>
                <a:path extrusionOk="0" h="26414" w="27532">
                  <a:moveTo>
                    <a:pt x="2494" y="1"/>
                  </a:moveTo>
                  <a:cubicBezTo>
                    <a:pt x="1533" y="1"/>
                    <a:pt x="718" y="226"/>
                    <a:pt x="175" y="769"/>
                  </a:cubicBezTo>
                  <a:lnTo>
                    <a:pt x="0" y="943"/>
                  </a:lnTo>
                  <a:lnTo>
                    <a:pt x="13910" y="14849"/>
                  </a:lnTo>
                  <a:lnTo>
                    <a:pt x="20313" y="14856"/>
                  </a:lnTo>
                  <a:lnTo>
                    <a:pt x="24990" y="19534"/>
                  </a:lnTo>
                  <a:cubicBezTo>
                    <a:pt x="26461" y="21005"/>
                    <a:pt x="26461" y="23400"/>
                    <a:pt x="24994" y="24867"/>
                  </a:cubicBezTo>
                  <a:lnTo>
                    <a:pt x="24459" y="25402"/>
                  </a:lnTo>
                  <a:lnTo>
                    <a:pt x="25474" y="26414"/>
                  </a:lnTo>
                  <a:lnTo>
                    <a:pt x="26006" y="25883"/>
                  </a:lnTo>
                  <a:cubicBezTo>
                    <a:pt x="26989" y="24900"/>
                    <a:pt x="27532" y="23593"/>
                    <a:pt x="27532" y="22202"/>
                  </a:cubicBezTo>
                  <a:cubicBezTo>
                    <a:pt x="27532" y="20812"/>
                    <a:pt x="26989" y="19505"/>
                    <a:pt x="26006" y="18522"/>
                  </a:cubicBezTo>
                  <a:lnTo>
                    <a:pt x="11292" y="3805"/>
                  </a:lnTo>
                  <a:cubicBezTo>
                    <a:pt x="9541" y="2057"/>
                    <a:pt x="5380" y="1"/>
                    <a:pt x="2494" y="1"/>
                  </a:cubicBezTo>
                  <a:close/>
                </a:path>
              </a:pathLst>
            </a:custGeom>
            <a:solidFill>
              <a:srgbClr val="D9D9D9"/>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1144" name="Google Shape;1144;p40"/>
            <p:cNvSpPr/>
            <p:nvPr/>
          </p:nvSpPr>
          <p:spPr>
            <a:xfrm>
              <a:off x="4622762" y="3468498"/>
              <a:ext cx="900677" cy="848515"/>
            </a:xfrm>
            <a:custGeom>
              <a:rect b="b" l="l" r="r" t="t"/>
              <a:pathLst>
                <a:path extrusionOk="0" h="26727" w="28370">
                  <a:moveTo>
                    <a:pt x="2618" y="1"/>
                  </a:moveTo>
                  <a:cubicBezTo>
                    <a:pt x="1614" y="1"/>
                    <a:pt x="755" y="241"/>
                    <a:pt x="172" y="820"/>
                  </a:cubicBezTo>
                  <a:lnTo>
                    <a:pt x="1" y="994"/>
                  </a:lnTo>
                  <a:lnTo>
                    <a:pt x="128" y="1125"/>
                  </a:lnTo>
                  <a:lnTo>
                    <a:pt x="303" y="951"/>
                  </a:lnTo>
                  <a:cubicBezTo>
                    <a:pt x="846" y="408"/>
                    <a:pt x="1661" y="183"/>
                    <a:pt x="2622" y="183"/>
                  </a:cubicBezTo>
                  <a:cubicBezTo>
                    <a:pt x="5508" y="183"/>
                    <a:pt x="9669" y="2239"/>
                    <a:pt x="11420" y="3987"/>
                  </a:cubicBezTo>
                  <a:lnTo>
                    <a:pt x="26134" y="18704"/>
                  </a:lnTo>
                  <a:cubicBezTo>
                    <a:pt x="27117" y="19687"/>
                    <a:pt x="27660" y="20994"/>
                    <a:pt x="27660" y="22384"/>
                  </a:cubicBezTo>
                  <a:cubicBezTo>
                    <a:pt x="27660" y="23775"/>
                    <a:pt x="27117" y="25082"/>
                    <a:pt x="26134" y="26065"/>
                  </a:cubicBezTo>
                  <a:lnTo>
                    <a:pt x="25602" y="26596"/>
                  </a:lnTo>
                  <a:lnTo>
                    <a:pt x="25733" y="26727"/>
                  </a:lnTo>
                  <a:lnTo>
                    <a:pt x="26265" y="26196"/>
                  </a:lnTo>
                  <a:cubicBezTo>
                    <a:pt x="28369" y="24092"/>
                    <a:pt x="28369" y="20677"/>
                    <a:pt x="26265" y="18573"/>
                  </a:cubicBezTo>
                  <a:lnTo>
                    <a:pt x="11551" y="3859"/>
                  </a:lnTo>
                  <a:cubicBezTo>
                    <a:pt x="9826" y="2134"/>
                    <a:pt x="5600" y="1"/>
                    <a:pt x="2618" y="1"/>
                  </a:cubicBezTo>
                  <a:close/>
                </a:path>
              </a:pathLst>
            </a:custGeom>
            <a:solidFill>
              <a:srgbClr val="2A4271"/>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1145" name="Google Shape;1145;p40"/>
            <p:cNvSpPr/>
            <p:nvPr/>
          </p:nvSpPr>
          <p:spPr>
            <a:xfrm>
              <a:off x="5068413" y="3945707"/>
              <a:ext cx="398526" cy="335063"/>
            </a:xfrm>
            <a:custGeom>
              <a:rect b="b" l="l" r="r" t="t"/>
              <a:pathLst>
                <a:path extrusionOk="0" h="10554" w="12553">
                  <a:moveTo>
                    <a:pt x="1" y="0"/>
                  </a:moveTo>
                  <a:lnTo>
                    <a:pt x="10550" y="10553"/>
                  </a:lnTo>
                  <a:lnTo>
                    <a:pt x="11085" y="10018"/>
                  </a:lnTo>
                  <a:cubicBezTo>
                    <a:pt x="12552" y="8551"/>
                    <a:pt x="12552" y="6156"/>
                    <a:pt x="11081" y="4685"/>
                  </a:cubicBezTo>
                  <a:lnTo>
                    <a:pt x="6404" y="7"/>
                  </a:lnTo>
                  <a:lnTo>
                    <a:pt x="1" y="0"/>
                  </a:lnTo>
                  <a:close/>
                </a:path>
              </a:pathLst>
            </a:custGeom>
            <a:solidFill>
              <a:srgbClr val="D85D73"/>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1146" name="Google Shape;1146;p40"/>
            <p:cNvSpPr/>
            <p:nvPr/>
          </p:nvSpPr>
          <p:spPr>
            <a:xfrm>
              <a:off x="4526628" y="3740200"/>
              <a:ext cx="601552" cy="692508"/>
            </a:xfrm>
            <a:custGeom>
              <a:rect b="b" l="l" r="r" t="t"/>
              <a:pathLst>
                <a:path extrusionOk="0" h="21813" w="18948">
                  <a:moveTo>
                    <a:pt x="1369" y="0"/>
                  </a:moveTo>
                  <a:cubicBezTo>
                    <a:pt x="1238" y="0"/>
                    <a:pt x="1103" y="19"/>
                    <a:pt x="972" y="66"/>
                  </a:cubicBezTo>
                  <a:cubicBezTo>
                    <a:pt x="339" y="284"/>
                    <a:pt x="1" y="976"/>
                    <a:pt x="219" y="1610"/>
                  </a:cubicBezTo>
                  <a:cubicBezTo>
                    <a:pt x="947" y="3725"/>
                    <a:pt x="2039" y="5643"/>
                    <a:pt x="3135" y="6742"/>
                  </a:cubicBezTo>
                  <a:lnTo>
                    <a:pt x="17852" y="21456"/>
                  </a:lnTo>
                  <a:cubicBezTo>
                    <a:pt x="18089" y="21693"/>
                    <a:pt x="18398" y="21813"/>
                    <a:pt x="18707" y="21813"/>
                  </a:cubicBezTo>
                  <a:cubicBezTo>
                    <a:pt x="18791" y="21813"/>
                    <a:pt x="18872" y="21806"/>
                    <a:pt x="18948" y="21788"/>
                  </a:cubicBezTo>
                  <a:cubicBezTo>
                    <a:pt x="18660" y="21623"/>
                    <a:pt x="18383" y="21420"/>
                    <a:pt x="18136" y="21172"/>
                  </a:cubicBezTo>
                  <a:lnTo>
                    <a:pt x="3422" y="6455"/>
                  </a:lnTo>
                  <a:lnTo>
                    <a:pt x="6287" y="6458"/>
                  </a:lnTo>
                  <a:lnTo>
                    <a:pt x="4853" y="5024"/>
                  </a:lnTo>
                  <a:cubicBezTo>
                    <a:pt x="4027" y="4202"/>
                    <a:pt x="3109" y="2549"/>
                    <a:pt x="2516" y="820"/>
                  </a:cubicBezTo>
                  <a:cubicBezTo>
                    <a:pt x="2341" y="314"/>
                    <a:pt x="1871" y="0"/>
                    <a:pt x="1369" y="0"/>
                  </a:cubicBezTo>
                  <a:close/>
                </a:path>
              </a:pathLst>
            </a:custGeom>
            <a:solidFill>
              <a:srgbClr val="B7B7B7"/>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1147" name="Google Shape;1147;p40"/>
            <p:cNvSpPr/>
            <p:nvPr/>
          </p:nvSpPr>
          <p:spPr>
            <a:xfrm>
              <a:off x="4635239" y="3945104"/>
              <a:ext cx="527739" cy="486816"/>
            </a:xfrm>
            <a:custGeom>
              <a:rect b="b" l="l" r="r" t="t"/>
              <a:pathLst>
                <a:path extrusionOk="0" h="15334" w="16623">
                  <a:moveTo>
                    <a:pt x="1" y="1"/>
                  </a:moveTo>
                  <a:lnTo>
                    <a:pt x="14715" y="14718"/>
                  </a:lnTo>
                  <a:cubicBezTo>
                    <a:pt x="14962" y="14966"/>
                    <a:pt x="15239" y="15169"/>
                    <a:pt x="15527" y="15334"/>
                  </a:cubicBezTo>
                  <a:cubicBezTo>
                    <a:pt x="15756" y="15290"/>
                    <a:pt x="15970" y="15177"/>
                    <a:pt x="16145" y="15002"/>
                  </a:cubicBezTo>
                  <a:cubicBezTo>
                    <a:pt x="16619" y="14529"/>
                    <a:pt x="16622" y="13761"/>
                    <a:pt x="16145" y="13287"/>
                  </a:cubicBezTo>
                  <a:lnTo>
                    <a:pt x="2866" y="4"/>
                  </a:lnTo>
                  <a:lnTo>
                    <a:pt x="1" y="1"/>
                  </a:lnTo>
                  <a:close/>
                </a:path>
              </a:pathLst>
            </a:custGeom>
            <a:solidFill>
              <a:srgbClr val="CCCCCC"/>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1148" name="Google Shape;1148;p40"/>
            <p:cNvSpPr/>
            <p:nvPr/>
          </p:nvSpPr>
          <p:spPr>
            <a:xfrm>
              <a:off x="4332233" y="3324392"/>
              <a:ext cx="354143" cy="354016"/>
            </a:xfrm>
            <a:custGeom>
              <a:rect b="b" l="l" r="r" t="t"/>
              <a:pathLst>
                <a:path extrusionOk="0" h="11151" w="11155">
                  <a:moveTo>
                    <a:pt x="7607" y="0"/>
                  </a:moveTo>
                  <a:cubicBezTo>
                    <a:pt x="7597" y="0"/>
                    <a:pt x="7587" y="4"/>
                    <a:pt x="7579" y="11"/>
                  </a:cubicBezTo>
                  <a:lnTo>
                    <a:pt x="15" y="7576"/>
                  </a:lnTo>
                  <a:cubicBezTo>
                    <a:pt x="0" y="7590"/>
                    <a:pt x="0" y="7620"/>
                    <a:pt x="15" y="7634"/>
                  </a:cubicBezTo>
                  <a:lnTo>
                    <a:pt x="3532" y="11150"/>
                  </a:lnTo>
                  <a:lnTo>
                    <a:pt x="11154" y="3531"/>
                  </a:lnTo>
                  <a:lnTo>
                    <a:pt x="7638" y="11"/>
                  </a:lnTo>
                  <a:cubicBezTo>
                    <a:pt x="7629" y="4"/>
                    <a:pt x="7618" y="0"/>
                    <a:pt x="7607" y="0"/>
                  </a:cubicBezTo>
                  <a:close/>
                </a:path>
              </a:pathLst>
            </a:custGeom>
            <a:solidFill>
              <a:srgbClr val="8AACDD"/>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1149" name="Google Shape;1149;p40"/>
            <p:cNvSpPr/>
            <p:nvPr/>
          </p:nvSpPr>
          <p:spPr>
            <a:xfrm>
              <a:off x="4510119" y="3341918"/>
              <a:ext cx="176262" cy="158166"/>
            </a:xfrm>
            <a:custGeom>
              <a:rect b="b" l="l" r="r" t="t"/>
              <a:pathLst>
                <a:path extrusionOk="0" h="4982" w="5552">
                  <a:moveTo>
                    <a:pt x="2004" y="1"/>
                  </a:moveTo>
                  <a:cubicBezTo>
                    <a:pt x="1653" y="1"/>
                    <a:pt x="1301" y="134"/>
                    <a:pt x="1034" y="402"/>
                  </a:cubicBezTo>
                  <a:lnTo>
                    <a:pt x="0" y="1436"/>
                  </a:lnTo>
                  <a:lnTo>
                    <a:pt x="3549" y="4981"/>
                  </a:lnTo>
                  <a:lnTo>
                    <a:pt x="5551" y="2979"/>
                  </a:lnTo>
                  <a:lnTo>
                    <a:pt x="2977" y="402"/>
                  </a:lnTo>
                  <a:cubicBezTo>
                    <a:pt x="2708" y="134"/>
                    <a:pt x="2356" y="1"/>
                    <a:pt x="2004" y="1"/>
                  </a:cubicBezTo>
                  <a:close/>
                </a:path>
              </a:pathLst>
            </a:custGeom>
            <a:solidFill>
              <a:srgbClr val="6194D6"/>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1150" name="Google Shape;1150;p40"/>
            <p:cNvSpPr/>
            <p:nvPr/>
          </p:nvSpPr>
          <p:spPr>
            <a:xfrm>
              <a:off x="4339154" y="3336108"/>
              <a:ext cx="353096" cy="348207"/>
            </a:xfrm>
            <a:custGeom>
              <a:rect b="b" l="l" r="r" t="t"/>
              <a:pathLst>
                <a:path extrusionOk="0" h="10968" w="11122">
                  <a:moveTo>
                    <a:pt x="7391" y="366"/>
                  </a:moveTo>
                  <a:cubicBezTo>
                    <a:pt x="7697" y="366"/>
                    <a:pt x="7998" y="483"/>
                    <a:pt x="8231" y="716"/>
                  </a:cubicBezTo>
                  <a:lnTo>
                    <a:pt x="10678" y="3158"/>
                  </a:lnTo>
                  <a:lnTo>
                    <a:pt x="3314" y="10522"/>
                  </a:lnTo>
                  <a:lnTo>
                    <a:pt x="871" y="8076"/>
                  </a:lnTo>
                  <a:cubicBezTo>
                    <a:pt x="645" y="7851"/>
                    <a:pt x="521" y="7552"/>
                    <a:pt x="521" y="7236"/>
                  </a:cubicBezTo>
                  <a:cubicBezTo>
                    <a:pt x="521" y="6919"/>
                    <a:pt x="645" y="6617"/>
                    <a:pt x="871" y="6394"/>
                  </a:cubicBezTo>
                  <a:lnTo>
                    <a:pt x="6550" y="716"/>
                  </a:lnTo>
                  <a:cubicBezTo>
                    <a:pt x="6779" y="483"/>
                    <a:pt x="7085" y="366"/>
                    <a:pt x="7391" y="366"/>
                  </a:cubicBezTo>
                  <a:close/>
                  <a:moveTo>
                    <a:pt x="7390" y="1"/>
                  </a:moveTo>
                  <a:cubicBezTo>
                    <a:pt x="6991" y="1"/>
                    <a:pt x="6592" y="152"/>
                    <a:pt x="6288" y="454"/>
                  </a:cubicBezTo>
                  <a:lnTo>
                    <a:pt x="609" y="6132"/>
                  </a:lnTo>
                  <a:cubicBezTo>
                    <a:pt x="1" y="6740"/>
                    <a:pt x="1" y="7731"/>
                    <a:pt x="609" y="8335"/>
                  </a:cubicBezTo>
                  <a:lnTo>
                    <a:pt x="3186" y="10912"/>
                  </a:lnTo>
                  <a:cubicBezTo>
                    <a:pt x="3219" y="10945"/>
                    <a:pt x="3266" y="10967"/>
                    <a:pt x="3314" y="10967"/>
                  </a:cubicBezTo>
                  <a:cubicBezTo>
                    <a:pt x="3364" y="10967"/>
                    <a:pt x="3411" y="10945"/>
                    <a:pt x="3445" y="10912"/>
                  </a:cubicBezTo>
                  <a:lnTo>
                    <a:pt x="11067" y="3289"/>
                  </a:lnTo>
                  <a:cubicBezTo>
                    <a:pt x="11100" y="3257"/>
                    <a:pt x="11121" y="3210"/>
                    <a:pt x="11121" y="3158"/>
                  </a:cubicBezTo>
                  <a:cubicBezTo>
                    <a:pt x="11121" y="3111"/>
                    <a:pt x="11100" y="3064"/>
                    <a:pt x="11067" y="3031"/>
                  </a:cubicBezTo>
                  <a:lnTo>
                    <a:pt x="8490" y="454"/>
                  </a:lnTo>
                  <a:cubicBezTo>
                    <a:pt x="8188" y="152"/>
                    <a:pt x="7789" y="1"/>
                    <a:pt x="7390"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1151" name="Google Shape;1151;p40"/>
            <p:cNvSpPr/>
            <p:nvPr/>
          </p:nvSpPr>
          <p:spPr>
            <a:xfrm>
              <a:off x="4446432" y="3439004"/>
              <a:ext cx="125403" cy="124291"/>
            </a:xfrm>
            <a:custGeom>
              <a:rect b="b" l="l" r="r" t="t"/>
              <a:pathLst>
                <a:path extrusionOk="0" h="3915" w="3950">
                  <a:moveTo>
                    <a:pt x="200" y="0"/>
                  </a:moveTo>
                  <a:cubicBezTo>
                    <a:pt x="153" y="0"/>
                    <a:pt x="105" y="17"/>
                    <a:pt x="69" y="52"/>
                  </a:cubicBezTo>
                  <a:cubicBezTo>
                    <a:pt x="0" y="125"/>
                    <a:pt x="0" y="242"/>
                    <a:pt x="69" y="314"/>
                  </a:cubicBezTo>
                  <a:lnTo>
                    <a:pt x="3619" y="3860"/>
                  </a:lnTo>
                  <a:cubicBezTo>
                    <a:pt x="3651" y="3896"/>
                    <a:pt x="3698" y="3914"/>
                    <a:pt x="3745" y="3914"/>
                  </a:cubicBezTo>
                  <a:cubicBezTo>
                    <a:pt x="3794" y="3914"/>
                    <a:pt x="3841" y="3896"/>
                    <a:pt x="3877" y="3860"/>
                  </a:cubicBezTo>
                  <a:cubicBezTo>
                    <a:pt x="3950" y="3787"/>
                    <a:pt x="3950" y="3671"/>
                    <a:pt x="3877" y="3602"/>
                  </a:cubicBezTo>
                  <a:lnTo>
                    <a:pt x="331" y="52"/>
                  </a:lnTo>
                  <a:cubicBezTo>
                    <a:pt x="295" y="17"/>
                    <a:pt x="248" y="0"/>
                    <a:pt x="200" y="0"/>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1152" name="Google Shape;1152;p40"/>
            <p:cNvSpPr/>
            <p:nvPr/>
          </p:nvSpPr>
          <p:spPr>
            <a:xfrm>
              <a:off x="4415223" y="3470117"/>
              <a:ext cx="125434" cy="124260"/>
            </a:xfrm>
            <a:custGeom>
              <a:rect b="b" l="l" r="r" t="t"/>
              <a:pathLst>
                <a:path extrusionOk="0" h="3914" w="3951">
                  <a:moveTo>
                    <a:pt x="201" y="0"/>
                  </a:moveTo>
                  <a:cubicBezTo>
                    <a:pt x="154" y="0"/>
                    <a:pt x="107" y="19"/>
                    <a:pt x="73" y="55"/>
                  </a:cubicBezTo>
                  <a:cubicBezTo>
                    <a:pt x="0" y="128"/>
                    <a:pt x="0" y="244"/>
                    <a:pt x="73" y="313"/>
                  </a:cubicBezTo>
                  <a:lnTo>
                    <a:pt x="3619" y="3863"/>
                  </a:lnTo>
                  <a:cubicBezTo>
                    <a:pt x="3655" y="3895"/>
                    <a:pt x="3702" y="3914"/>
                    <a:pt x="3750" y="3914"/>
                  </a:cubicBezTo>
                  <a:cubicBezTo>
                    <a:pt x="3797" y="3914"/>
                    <a:pt x="3844" y="3895"/>
                    <a:pt x="3877" y="3863"/>
                  </a:cubicBezTo>
                  <a:cubicBezTo>
                    <a:pt x="3950" y="3790"/>
                    <a:pt x="3950" y="3673"/>
                    <a:pt x="3877" y="3601"/>
                  </a:cubicBezTo>
                  <a:lnTo>
                    <a:pt x="331" y="55"/>
                  </a:lnTo>
                  <a:cubicBezTo>
                    <a:pt x="295" y="19"/>
                    <a:pt x="248" y="0"/>
                    <a:pt x="201" y="0"/>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1153" name="Google Shape;1153;p40"/>
            <p:cNvSpPr/>
            <p:nvPr/>
          </p:nvSpPr>
          <p:spPr>
            <a:xfrm>
              <a:off x="4384110" y="3501294"/>
              <a:ext cx="125434" cy="124291"/>
            </a:xfrm>
            <a:custGeom>
              <a:rect b="b" l="l" r="r" t="t"/>
              <a:pathLst>
                <a:path extrusionOk="0" h="3915" w="3951">
                  <a:moveTo>
                    <a:pt x="201" y="0"/>
                  </a:moveTo>
                  <a:cubicBezTo>
                    <a:pt x="154" y="0"/>
                    <a:pt x="107" y="18"/>
                    <a:pt x="70" y="52"/>
                  </a:cubicBezTo>
                  <a:cubicBezTo>
                    <a:pt x="1" y="126"/>
                    <a:pt x="1" y="242"/>
                    <a:pt x="70" y="314"/>
                  </a:cubicBezTo>
                  <a:lnTo>
                    <a:pt x="3620" y="3860"/>
                  </a:lnTo>
                  <a:cubicBezTo>
                    <a:pt x="3652" y="3896"/>
                    <a:pt x="3699" y="3915"/>
                    <a:pt x="3747" y="3915"/>
                  </a:cubicBezTo>
                  <a:cubicBezTo>
                    <a:pt x="3794" y="3915"/>
                    <a:pt x="3841" y="3896"/>
                    <a:pt x="3878" y="3860"/>
                  </a:cubicBezTo>
                  <a:cubicBezTo>
                    <a:pt x="3951" y="3787"/>
                    <a:pt x="3951" y="3671"/>
                    <a:pt x="3878" y="3602"/>
                  </a:cubicBezTo>
                  <a:lnTo>
                    <a:pt x="332" y="52"/>
                  </a:lnTo>
                  <a:cubicBezTo>
                    <a:pt x="296" y="18"/>
                    <a:pt x="249" y="0"/>
                    <a:pt x="201" y="0"/>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1154" name="Google Shape;1154;p40"/>
            <p:cNvSpPr/>
            <p:nvPr/>
          </p:nvSpPr>
          <p:spPr>
            <a:xfrm>
              <a:off x="4352933" y="3532407"/>
              <a:ext cx="125403" cy="124260"/>
            </a:xfrm>
            <a:custGeom>
              <a:rect b="b" l="l" r="r" t="t"/>
              <a:pathLst>
                <a:path extrusionOk="0" h="3914" w="3950">
                  <a:moveTo>
                    <a:pt x="201" y="1"/>
                  </a:moveTo>
                  <a:cubicBezTo>
                    <a:pt x="154" y="1"/>
                    <a:pt x="108" y="19"/>
                    <a:pt x="73" y="55"/>
                  </a:cubicBezTo>
                  <a:cubicBezTo>
                    <a:pt x="0" y="128"/>
                    <a:pt x="0" y="245"/>
                    <a:pt x="73" y="314"/>
                  </a:cubicBezTo>
                  <a:lnTo>
                    <a:pt x="3619" y="3863"/>
                  </a:lnTo>
                  <a:cubicBezTo>
                    <a:pt x="3655" y="3896"/>
                    <a:pt x="3703" y="3914"/>
                    <a:pt x="3750" y="3914"/>
                  </a:cubicBezTo>
                  <a:cubicBezTo>
                    <a:pt x="3797" y="3914"/>
                    <a:pt x="3844" y="3896"/>
                    <a:pt x="3877" y="3863"/>
                  </a:cubicBezTo>
                  <a:cubicBezTo>
                    <a:pt x="3950" y="3790"/>
                    <a:pt x="3950" y="3674"/>
                    <a:pt x="3877" y="3601"/>
                  </a:cubicBezTo>
                  <a:lnTo>
                    <a:pt x="331" y="55"/>
                  </a:lnTo>
                  <a:cubicBezTo>
                    <a:pt x="295" y="19"/>
                    <a:pt x="248" y="1"/>
                    <a:pt x="201"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1155" name="Google Shape;1155;p40"/>
            <p:cNvSpPr/>
            <p:nvPr/>
          </p:nvSpPr>
          <p:spPr>
            <a:xfrm>
              <a:off x="4539803" y="3345537"/>
              <a:ext cx="125403" cy="124260"/>
            </a:xfrm>
            <a:custGeom>
              <a:rect b="b" l="l" r="r" t="t"/>
              <a:pathLst>
                <a:path extrusionOk="0" h="3914" w="3950">
                  <a:moveTo>
                    <a:pt x="201" y="0"/>
                  </a:moveTo>
                  <a:cubicBezTo>
                    <a:pt x="154" y="0"/>
                    <a:pt x="108" y="19"/>
                    <a:pt x="73" y="55"/>
                  </a:cubicBezTo>
                  <a:cubicBezTo>
                    <a:pt x="1" y="128"/>
                    <a:pt x="1" y="244"/>
                    <a:pt x="73" y="314"/>
                  </a:cubicBezTo>
                  <a:lnTo>
                    <a:pt x="3619" y="3863"/>
                  </a:lnTo>
                  <a:cubicBezTo>
                    <a:pt x="3655" y="3896"/>
                    <a:pt x="3702" y="3913"/>
                    <a:pt x="3750" y="3913"/>
                  </a:cubicBezTo>
                  <a:cubicBezTo>
                    <a:pt x="3797" y="3913"/>
                    <a:pt x="3845" y="3896"/>
                    <a:pt x="3877" y="3863"/>
                  </a:cubicBezTo>
                  <a:cubicBezTo>
                    <a:pt x="3950" y="3790"/>
                    <a:pt x="3950" y="3673"/>
                    <a:pt x="3877" y="3601"/>
                  </a:cubicBezTo>
                  <a:lnTo>
                    <a:pt x="332" y="55"/>
                  </a:lnTo>
                  <a:cubicBezTo>
                    <a:pt x="295" y="19"/>
                    <a:pt x="248" y="0"/>
                    <a:pt x="201" y="0"/>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1156" name="Google Shape;1156;p40"/>
            <p:cNvSpPr/>
            <p:nvPr/>
          </p:nvSpPr>
          <p:spPr>
            <a:xfrm>
              <a:off x="4508722" y="3376714"/>
              <a:ext cx="125434" cy="124291"/>
            </a:xfrm>
            <a:custGeom>
              <a:rect b="b" l="l" r="r" t="t"/>
              <a:pathLst>
                <a:path extrusionOk="0" h="3915" w="3951">
                  <a:moveTo>
                    <a:pt x="200" y="0"/>
                  </a:moveTo>
                  <a:cubicBezTo>
                    <a:pt x="153" y="0"/>
                    <a:pt x="106" y="18"/>
                    <a:pt x="69" y="53"/>
                  </a:cubicBezTo>
                  <a:cubicBezTo>
                    <a:pt x="0" y="125"/>
                    <a:pt x="0" y="241"/>
                    <a:pt x="69" y="315"/>
                  </a:cubicBezTo>
                  <a:lnTo>
                    <a:pt x="3618" y="3860"/>
                  </a:lnTo>
                  <a:cubicBezTo>
                    <a:pt x="3651" y="3897"/>
                    <a:pt x="3699" y="3914"/>
                    <a:pt x="3746" y="3914"/>
                  </a:cubicBezTo>
                  <a:cubicBezTo>
                    <a:pt x="3793" y="3914"/>
                    <a:pt x="3841" y="3897"/>
                    <a:pt x="3877" y="3860"/>
                  </a:cubicBezTo>
                  <a:cubicBezTo>
                    <a:pt x="3950" y="3787"/>
                    <a:pt x="3950" y="3670"/>
                    <a:pt x="3877" y="3601"/>
                  </a:cubicBezTo>
                  <a:lnTo>
                    <a:pt x="331" y="53"/>
                  </a:lnTo>
                  <a:cubicBezTo>
                    <a:pt x="295" y="18"/>
                    <a:pt x="248" y="0"/>
                    <a:pt x="200" y="0"/>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1157" name="Google Shape;1157;p40"/>
            <p:cNvSpPr/>
            <p:nvPr/>
          </p:nvSpPr>
          <p:spPr>
            <a:xfrm>
              <a:off x="4477513" y="3407827"/>
              <a:ext cx="125434" cy="124260"/>
            </a:xfrm>
            <a:custGeom>
              <a:rect b="b" l="l" r="r" t="t"/>
              <a:pathLst>
                <a:path extrusionOk="0" h="3914" w="3951">
                  <a:moveTo>
                    <a:pt x="202" y="0"/>
                  </a:moveTo>
                  <a:cubicBezTo>
                    <a:pt x="156" y="0"/>
                    <a:pt x="109" y="19"/>
                    <a:pt x="73" y="55"/>
                  </a:cubicBezTo>
                  <a:cubicBezTo>
                    <a:pt x="0" y="128"/>
                    <a:pt x="0" y="244"/>
                    <a:pt x="73" y="313"/>
                  </a:cubicBezTo>
                  <a:lnTo>
                    <a:pt x="3618" y="3863"/>
                  </a:lnTo>
                  <a:cubicBezTo>
                    <a:pt x="3655" y="3895"/>
                    <a:pt x="3702" y="3914"/>
                    <a:pt x="3749" y="3914"/>
                  </a:cubicBezTo>
                  <a:cubicBezTo>
                    <a:pt x="3797" y="3914"/>
                    <a:pt x="3845" y="3895"/>
                    <a:pt x="3877" y="3863"/>
                  </a:cubicBezTo>
                  <a:cubicBezTo>
                    <a:pt x="3950" y="3790"/>
                    <a:pt x="3950" y="3673"/>
                    <a:pt x="3877" y="3601"/>
                  </a:cubicBezTo>
                  <a:lnTo>
                    <a:pt x="332" y="55"/>
                  </a:lnTo>
                  <a:cubicBezTo>
                    <a:pt x="295" y="19"/>
                    <a:pt x="249" y="0"/>
                    <a:pt x="202" y="0"/>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1158" name="Google Shape;1158;p40"/>
            <p:cNvSpPr/>
            <p:nvPr/>
          </p:nvSpPr>
          <p:spPr>
            <a:xfrm>
              <a:off x="4814522" y="3680799"/>
              <a:ext cx="493610" cy="493515"/>
            </a:xfrm>
            <a:custGeom>
              <a:rect b="b" l="l" r="r" t="t"/>
              <a:pathLst>
                <a:path extrusionOk="0" h="15545" w="15548">
                  <a:moveTo>
                    <a:pt x="8340" y="1"/>
                  </a:moveTo>
                  <a:lnTo>
                    <a:pt x="0" y="8341"/>
                  </a:lnTo>
                  <a:lnTo>
                    <a:pt x="7208" y="15544"/>
                  </a:lnTo>
                  <a:lnTo>
                    <a:pt x="15548" y="7209"/>
                  </a:lnTo>
                  <a:lnTo>
                    <a:pt x="8340" y="1"/>
                  </a:lnTo>
                  <a:close/>
                </a:path>
              </a:pathLst>
            </a:custGeom>
            <a:solidFill>
              <a:srgbClr val="8AACDD"/>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1159" name="Google Shape;1159;p40"/>
            <p:cNvSpPr/>
            <p:nvPr/>
          </p:nvSpPr>
          <p:spPr>
            <a:xfrm>
              <a:off x="4941420" y="3680799"/>
              <a:ext cx="366715" cy="366747"/>
            </a:xfrm>
            <a:custGeom>
              <a:rect b="b" l="l" r="r" t="t"/>
              <a:pathLst>
                <a:path extrusionOk="0" h="11552" w="11551">
                  <a:moveTo>
                    <a:pt x="4343" y="1"/>
                  </a:moveTo>
                  <a:lnTo>
                    <a:pt x="0" y="4344"/>
                  </a:lnTo>
                  <a:lnTo>
                    <a:pt x="7208" y="11551"/>
                  </a:lnTo>
                  <a:lnTo>
                    <a:pt x="11551" y="7209"/>
                  </a:lnTo>
                  <a:lnTo>
                    <a:pt x="4343" y="1"/>
                  </a:lnTo>
                  <a:close/>
                </a:path>
              </a:pathLst>
            </a:custGeom>
            <a:solidFill>
              <a:srgbClr val="6194D6"/>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1160" name="Google Shape;1160;p40"/>
            <p:cNvSpPr/>
            <p:nvPr/>
          </p:nvSpPr>
          <p:spPr>
            <a:xfrm>
              <a:off x="4808712" y="3675021"/>
              <a:ext cx="505198" cy="505198"/>
            </a:xfrm>
            <a:custGeom>
              <a:rect b="b" l="l" r="r" t="t"/>
              <a:pathLst>
                <a:path extrusionOk="0" h="15913" w="15913">
                  <a:moveTo>
                    <a:pt x="8523" y="442"/>
                  </a:moveTo>
                  <a:lnTo>
                    <a:pt x="15469" y="7391"/>
                  </a:lnTo>
                  <a:lnTo>
                    <a:pt x="7391" y="15468"/>
                  </a:lnTo>
                  <a:lnTo>
                    <a:pt x="442" y="8523"/>
                  </a:lnTo>
                  <a:lnTo>
                    <a:pt x="8523" y="442"/>
                  </a:lnTo>
                  <a:close/>
                  <a:moveTo>
                    <a:pt x="8523" y="0"/>
                  </a:moveTo>
                  <a:cubicBezTo>
                    <a:pt x="8476" y="0"/>
                    <a:pt x="8428" y="17"/>
                    <a:pt x="8392" y="52"/>
                  </a:cubicBezTo>
                  <a:lnTo>
                    <a:pt x="56" y="8392"/>
                  </a:lnTo>
                  <a:cubicBezTo>
                    <a:pt x="19" y="8424"/>
                    <a:pt x="1" y="8471"/>
                    <a:pt x="1" y="8523"/>
                  </a:cubicBezTo>
                  <a:cubicBezTo>
                    <a:pt x="1" y="8570"/>
                    <a:pt x="19" y="8617"/>
                    <a:pt x="56" y="8649"/>
                  </a:cubicBezTo>
                  <a:lnTo>
                    <a:pt x="7260" y="15857"/>
                  </a:lnTo>
                  <a:cubicBezTo>
                    <a:pt x="7296" y="15894"/>
                    <a:pt x="7344" y="15912"/>
                    <a:pt x="7391" y="15912"/>
                  </a:cubicBezTo>
                  <a:cubicBezTo>
                    <a:pt x="7438" y="15912"/>
                    <a:pt x="7485" y="15894"/>
                    <a:pt x="7522" y="15857"/>
                  </a:cubicBezTo>
                  <a:lnTo>
                    <a:pt x="15857" y="7518"/>
                  </a:lnTo>
                  <a:cubicBezTo>
                    <a:pt x="15894" y="7485"/>
                    <a:pt x="15913" y="7438"/>
                    <a:pt x="15913" y="7391"/>
                  </a:cubicBezTo>
                  <a:cubicBezTo>
                    <a:pt x="15913" y="7339"/>
                    <a:pt x="15894" y="7295"/>
                    <a:pt x="15857" y="7259"/>
                  </a:cubicBezTo>
                  <a:lnTo>
                    <a:pt x="8654" y="52"/>
                  </a:lnTo>
                  <a:cubicBezTo>
                    <a:pt x="8618" y="17"/>
                    <a:pt x="8570" y="0"/>
                    <a:pt x="8523" y="0"/>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sz="1400"/>
            </a:p>
          </p:txBody>
        </p:sp>
        <p:sp>
          <p:nvSpPr>
            <p:cNvPr id="1161" name="Google Shape;1161;p40"/>
            <p:cNvSpPr/>
            <p:nvPr/>
          </p:nvSpPr>
          <p:spPr>
            <a:xfrm>
              <a:off x="4974343" y="3820619"/>
              <a:ext cx="200771" cy="200898"/>
            </a:xfrm>
            <a:custGeom>
              <a:rect b="b" l="l" r="r" t="t"/>
              <a:pathLst>
                <a:path extrusionOk="0" h="6328" w="6324">
                  <a:moveTo>
                    <a:pt x="1428" y="1"/>
                  </a:moveTo>
                  <a:lnTo>
                    <a:pt x="0" y="1429"/>
                  </a:lnTo>
                  <a:lnTo>
                    <a:pt x="1734" y="3164"/>
                  </a:lnTo>
                  <a:lnTo>
                    <a:pt x="0" y="4898"/>
                  </a:lnTo>
                  <a:lnTo>
                    <a:pt x="1428" y="6328"/>
                  </a:lnTo>
                  <a:lnTo>
                    <a:pt x="3164" y="4592"/>
                  </a:lnTo>
                  <a:lnTo>
                    <a:pt x="4896" y="6328"/>
                  </a:lnTo>
                  <a:lnTo>
                    <a:pt x="6324" y="4898"/>
                  </a:lnTo>
                  <a:lnTo>
                    <a:pt x="4590" y="3164"/>
                  </a:lnTo>
                  <a:lnTo>
                    <a:pt x="6324" y="1429"/>
                  </a:lnTo>
                  <a:lnTo>
                    <a:pt x="4896" y="1"/>
                  </a:lnTo>
                  <a:lnTo>
                    <a:pt x="3164" y="1738"/>
                  </a:lnTo>
                  <a:lnTo>
                    <a:pt x="1428" y="1"/>
                  </a:lnTo>
                  <a:close/>
                </a:path>
              </a:pathLst>
            </a:custGeom>
            <a:solidFill>
              <a:srgbClr val="F9FBFC"/>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1162" name="Google Shape;1162;p40"/>
            <p:cNvSpPr/>
            <p:nvPr/>
          </p:nvSpPr>
          <p:spPr>
            <a:xfrm>
              <a:off x="4981518" y="3820619"/>
              <a:ext cx="193596" cy="193660"/>
            </a:xfrm>
            <a:custGeom>
              <a:rect b="b" l="l" r="r" t="t"/>
              <a:pathLst>
                <a:path extrusionOk="0" h="6100" w="6098">
                  <a:moveTo>
                    <a:pt x="1202" y="1"/>
                  </a:moveTo>
                  <a:lnTo>
                    <a:pt x="1" y="1202"/>
                  </a:lnTo>
                  <a:lnTo>
                    <a:pt x="4897" y="6099"/>
                  </a:lnTo>
                  <a:lnTo>
                    <a:pt x="6098" y="4898"/>
                  </a:lnTo>
                  <a:lnTo>
                    <a:pt x="4364" y="3164"/>
                  </a:lnTo>
                  <a:lnTo>
                    <a:pt x="6098" y="1429"/>
                  </a:lnTo>
                  <a:lnTo>
                    <a:pt x="4670" y="1"/>
                  </a:lnTo>
                  <a:lnTo>
                    <a:pt x="2938" y="1738"/>
                  </a:lnTo>
                  <a:lnTo>
                    <a:pt x="1202" y="1"/>
                  </a:lnTo>
                  <a:close/>
                </a:path>
              </a:pathLst>
            </a:custGeom>
            <a:solidFill>
              <a:srgbClr val="D0E0FC"/>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1163" name="Google Shape;1163;p40"/>
            <p:cNvSpPr/>
            <p:nvPr/>
          </p:nvSpPr>
          <p:spPr>
            <a:xfrm>
              <a:off x="4967993" y="3814872"/>
              <a:ext cx="213597" cy="212423"/>
            </a:xfrm>
            <a:custGeom>
              <a:rect b="b" l="l" r="r" t="t"/>
              <a:pathLst>
                <a:path extrusionOk="0" h="6691" w="6728">
                  <a:moveTo>
                    <a:pt x="5096" y="441"/>
                  </a:moveTo>
                  <a:lnTo>
                    <a:pt x="6265" y="1610"/>
                  </a:lnTo>
                  <a:lnTo>
                    <a:pt x="4659" y="3214"/>
                  </a:lnTo>
                  <a:cubicBezTo>
                    <a:pt x="4590" y="3288"/>
                    <a:pt x="4590" y="3404"/>
                    <a:pt x="4659" y="3477"/>
                  </a:cubicBezTo>
                  <a:lnTo>
                    <a:pt x="6265" y="5079"/>
                  </a:lnTo>
                  <a:lnTo>
                    <a:pt x="5096" y="6247"/>
                  </a:lnTo>
                  <a:lnTo>
                    <a:pt x="3491" y="4645"/>
                  </a:lnTo>
                  <a:cubicBezTo>
                    <a:pt x="3457" y="4609"/>
                    <a:pt x="3410" y="4590"/>
                    <a:pt x="3363" y="4590"/>
                  </a:cubicBezTo>
                  <a:cubicBezTo>
                    <a:pt x="3316" y="4590"/>
                    <a:pt x="3269" y="4609"/>
                    <a:pt x="3233" y="4645"/>
                  </a:cubicBezTo>
                  <a:lnTo>
                    <a:pt x="1628" y="6247"/>
                  </a:lnTo>
                  <a:lnTo>
                    <a:pt x="459" y="5079"/>
                  </a:lnTo>
                  <a:lnTo>
                    <a:pt x="2065" y="3477"/>
                  </a:lnTo>
                  <a:cubicBezTo>
                    <a:pt x="2137" y="3404"/>
                    <a:pt x="2137" y="3288"/>
                    <a:pt x="2065" y="3214"/>
                  </a:cubicBezTo>
                  <a:lnTo>
                    <a:pt x="459" y="1610"/>
                  </a:lnTo>
                  <a:lnTo>
                    <a:pt x="1628" y="441"/>
                  </a:lnTo>
                  <a:lnTo>
                    <a:pt x="3233" y="2046"/>
                  </a:lnTo>
                  <a:cubicBezTo>
                    <a:pt x="3269" y="2083"/>
                    <a:pt x="3316" y="2101"/>
                    <a:pt x="3363" y="2101"/>
                  </a:cubicBezTo>
                  <a:cubicBezTo>
                    <a:pt x="3410" y="2101"/>
                    <a:pt x="3457" y="2083"/>
                    <a:pt x="3491" y="2046"/>
                  </a:cubicBezTo>
                  <a:lnTo>
                    <a:pt x="5096" y="441"/>
                  </a:lnTo>
                  <a:close/>
                  <a:moveTo>
                    <a:pt x="5096" y="0"/>
                  </a:moveTo>
                  <a:cubicBezTo>
                    <a:pt x="5049" y="0"/>
                    <a:pt x="5002" y="19"/>
                    <a:pt x="4965" y="51"/>
                  </a:cubicBezTo>
                  <a:lnTo>
                    <a:pt x="3364" y="1657"/>
                  </a:lnTo>
                  <a:lnTo>
                    <a:pt x="1759" y="51"/>
                  </a:lnTo>
                  <a:cubicBezTo>
                    <a:pt x="1724" y="18"/>
                    <a:pt x="1676" y="2"/>
                    <a:pt x="1628" y="2"/>
                  </a:cubicBezTo>
                  <a:cubicBezTo>
                    <a:pt x="1580" y="2"/>
                    <a:pt x="1533" y="18"/>
                    <a:pt x="1500" y="51"/>
                  </a:cubicBezTo>
                  <a:lnTo>
                    <a:pt x="69" y="1482"/>
                  </a:lnTo>
                  <a:cubicBezTo>
                    <a:pt x="0" y="1551"/>
                    <a:pt x="0" y="1667"/>
                    <a:pt x="69" y="1741"/>
                  </a:cubicBezTo>
                  <a:lnTo>
                    <a:pt x="1675" y="3345"/>
                  </a:lnTo>
                  <a:lnTo>
                    <a:pt x="69" y="4951"/>
                  </a:lnTo>
                  <a:cubicBezTo>
                    <a:pt x="0" y="5020"/>
                    <a:pt x="0" y="5136"/>
                    <a:pt x="69" y="5210"/>
                  </a:cubicBezTo>
                  <a:lnTo>
                    <a:pt x="1500" y="6637"/>
                  </a:lnTo>
                  <a:cubicBezTo>
                    <a:pt x="1533" y="6673"/>
                    <a:pt x="1580" y="6691"/>
                    <a:pt x="1628" y="6691"/>
                  </a:cubicBezTo>
                  <a:cubicBezTo>
                    <a:pt x="1679" y="6691"/>
                    <a:pt x="1722" y="6673"/>
                    <a:pt x="1759" y="6637"/>
                  </a:cubicBezTo>
                  <a:lnTo>
                    <a:pt x="3364" y="5031"/>
                  </a:lnTo>
                  <a:lnTo>
                    <a:pt x="4965" y="6637"/>
                  </a:lnTo>
                  <a:cubicBezTo>
                    <a:pt x="5002" y="6673"/>
                    <a:pt x="5049" y="6691"/>
                    <a:pt x="5096" y="6691"/>
                  </a:cubicBezTo>
                  <a:cubicBezTo>
                    <a:pt x="5144" y="6691"/>
                    <a:pt x="5191" y="6673"/>
                    <a:pt x="5227" y="6637"/>
                  </a:cubicBezTo>
                  <a:lnTo>
                    <a:pt x="6655" y="5210"/>
                  </a:lnTo>
                  <a:cubicBezTo>
                    <a:pt x="6727" y="5136"/>
                    <a:pt x="6727" y="5020"/>
                    <a:pt x="6655" y="4951"/>
                  </a:cubicBezTo>
                  <a:lnTo>
                    <a:pt x="5049" y="3345"/>
                  </a:lnTo>
                  <a:lnTo>
                    <a:pt x="6655" y="1741"/>
                  </a:lnTo>
                  <a:cubicBezTo>
                    <a:pt x="6727" y="1667"/>
                    <a:pt x="6727" y="1551"/>
                    <a:pt x="6655" y="1482"/>
                  </a:cubicBezTo>
                  <a:lnTo>
                    <a:pt x="5227" y="51"/>
                  </a:lnTo>
                  <a:cubicBezTo>
                    <a:pt x="5191" y="19"/>
                    <a:pt x="5144" y="0"/>
                    <a:pt x="5096" y="0"/>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grpSp>
      <p:grpSp>
        <p:nvGrpSpPr>
          <p:cNvPr id="1164" name="Google Shape;1164;p40"/>
          <p:cNvGrpSpPr/>
          <p:nvPr/>
        </p:nvGrpSpPr>
        <p:grpSpPr>
          <a:xfrm>
            <a:off x="6975080" y="3754525"/>
            <a:ext cx="458751" cy="192781"/>
            <a:chOff x="5427392" y="3652956"/>
            <a:chExt cx="296236" cy="133625"/>
          </a:xfrm>
        </p:grpSpPr>
        <p:sp>
          <p:nvSpPr>
            <p:cNvPr id="1165" name="Google Shape;1165;p40"/>
            <p:cNvSpPr/>
            <p:nvPr/>
          </p:nvSpPr>
          <p:spPr>
            <a:xfrm>
              <a:off x="5433170" y="3658734"/>
              <a:ext cx="284648" cy="122069"/>
            </a:xfrm>
            <a:custGeom>
              <a:rect b="b" l="l" r="r" t="t"/>
              <a:pathLst>
                <a:path extrusionOk="0" h="3845" w="8966">
                  <a:moveTo>
                    <a:pt x="4485" y="0"/>
                  </a:moveTo>
                  <a:cubicBezTo>
                    <a:pt x="2010" y="0"/>
                    <a:pt x="0" y="859"/>
                    <a:pt x="0" y="1923"/>
                  </a:cubicBezTo>
                  <a:cubicBezTo>
                    <a:pt x="0" y="2981"/>
                    <a:pt x="2010" y="3845"/>
                    <a:pt x="4485" y="3845"/>
                  </a:cubicBezTo>
                  <a:cubicBezTo>
                    <a:pt x="6961" y="3845"/>
                    <a:pt x="8966" y="2981"/>
                    <a:pt x="8966" y="1923"/>
                  </a:cubicBezTo>
                  <a:cubicBezTo>
                    <a:pt x="8966" y="859"/>
                    <a:pt x="6961" y="0"/>
                    <a:pt x="4485" y="0"/>
                  </a:cubicBezTo>
                  <a:close/>
                </a:path>
              </a:pathLst>
            </a:custGeom>
            <a:solidFill>
              <a:srgbClr val="F3F3F3"/>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1166" name="Google Shape;1166;p40"/>
            <p:cNvSpPr/>
            <p:nvPr/>
          </p:nvSpPr>
          <p:spPr>
            <a:xfrm>
              <a:off x="5427392" y="3652956"/>
              <a:ext cx="296236" cy="133625"/>
            </a:xfrm>
            <a:custGeom>
              <a:rect b="b" l="l" r="r" t="t"/>
              <a:pathLst>
                <a:path extrusionOk="0" h="4209" w="9331">
                  <a:moveTo>
                    <a:pt x="4667" y="368"/>
                  </a:moveTo>
                  <a:cubicBezTo>
                    <a:pt x="6997" y="368"/>
                    <a:pt x="8966" y="1162"/>
                    <a:pt x="8966" y="2105"/>
                  </a:cubicBezTo>
                  <a:cubicBezTo>
                    <a:pt x="8966" y="3047"/>
                    <a:pt x="6997" y="3840"/>
                    <a:pt x="4667" y="3840"/>
                  </a:cubicBezTo>
                  <a:cubicBezTo>
                    <a:pt x="2338" y="3840"/>
                    <a:pt x="367" y="3047"/>
                    <a:pt x="367" y="2105"/>
                  </a:cubicBezTo>
                  <a:cubicBezTo>
                    <a:pt x="367" y="1162"/>
                    <a:pt x="2338" y="368"/>
                    <a:pt x="4667" y="368"/>
                  </a:cubicBezTo>
                  <a:close/>
                  <a:moveTo>
                    <a:pt x="4667" y="1"/>
                  </a:moveTo>
                  <a:cubicBezTo>
                    <a:pt x="2049" y="1"/>
                    <a:pt x="1" y="925"/>
                    <a:pt x="1" y="2105"/>
                  </a:cubicBezTo>
                  <a:cubicBezTo>
                    <a:pt x="1" y="3284"/>
                    <a:pt x="2049" y="4208"/>
                    <a:pt x="4667" y="4208"/>
                  </a:cubicBezTo>
                  <a:cubicBezTo>
                    <a:pt x="7281" y="4208"/>
                    <a:pt x="9330" y="3284"/>
                    <a:pt x="9330" y="2105"/>
                  </a:cubicBezTo>
                  <a:cubicBezTo>
                    <a:pt x="9330" y="925"/>
                    <a:pt x="7281" y="1"/>
                    <a:pt x="4667"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1167" name="Google Shape;1167;p40"/>
            <p:cNvSpPr/>
            <p:nvPr/>
          </p:nvSpPr>
          <p:spPr>
            <a:xfrm>
              <a:off x="5569656" y="3679529"/>
              <a:ext cx="11715" cy="83718"/>
            </a:xfrm>
            <a:custGeom>
              <a:rect b="b" l="l" r="r" t="t"/>
              <a:pathLst>
                <a:path extrusionOk="0" h="2637" w="369">
                  <a:moveTo>
                    <a:pt x="186" y="1"/>
                  </a:moveTo>
                  <a:cubicBezTo>
                    <a:pt x="84" y="1"/>
                    <a:pt x="0" y="85"/>
                    <a:pt x="0" y="186"/>
                  </a:cubicBezTo>
                  <a:lnTo>
                    <a:pt x="0" y="2454"/>
                  </a:lnTo>
                  <a:cubicBezTo>
                    <a:pt x="0" y="2556"/>
                    <a:pt x="84" y="2637"/>
                    <a:pt x="186" y="2637"/>
                  </a:cubicBezTo>
                  <a:cubicBezTo>
                    <a:pt x="288" y="2637"/>
                    <a:pt x="368" y="2556"/>
                    <a:pt x="368" y="2454"/>
                  </a:cubicBezTo>
                  <a:lnTo>
                    <a:pt x="368" y="186"/>
                  </a:lnTo>
                  <a:cubicBezTo>
                    <a:pt x="368" y="85"/>
                    <a:pt x="288" y="1"/>
                    <a:pt x="186"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grpSp>
      <p:sp>
        <p:nvSpPr>
          <p:cNvPr id="1168" name="Google Shape;1168;p40"/>
          <p:cNvSpPr txBox="1"/>
          <p:nvPr/>
        </p:nvSpPr>
        <p:spPr>
          <a:xfrm>
            <a:off x="1984100" y="260850"/>
            <a:ext cx="4140000" cy="966300"/>
          </a:xfrm>
          <a:prstGeom prst="rect">
            <a:avLst/>
          </a:prstGeom>
          <a:noFill/>
          <a:ln>
            <a:noFill/>
          </a:ln>
        </p:spPr>
        <p:txBody>
          <a:bodyPr anchorCtr="0" anchor="ctr" bIns="91175" lIns="91175" spcFirstLastPara="1" rIns="91175" wrap="square" tIns="91175">
            <a:noAutofit/>
          </a:bodyPr>
          <a:lstStyle/>
          <a:p>
            <a:pPr indent="0" lvl="0" marL="0" rtl="0" algn="ctr">
              <a:spcBef>
                <a:spcPts val="0"/>
              </a:spcBef>
              <a:spcAft>
                <a:spcPts val="0"/>
              </a:spcAft>
              <a:buNone/>
            </a:pPr>
            <a:r>
              <a:rPr b="1" lang="ar" sz="5000">
                <a:solidFill>
                  <a:schemeClr val="accent1"/>
                </a:solidFill>
                <a:latin typeface="Mada"/>
                <a:ea typeface="Mada"/>
                <a:cs typeface="Mada"/>
                <a:sym typeface="Mada"/>
              </a:rPr>
              <a:t>THANKS!!</a:t>
            </a:r>
            <a:endParaRPr b="1" sz="5000">
              <a:solidFill>
                <a:schemeClr val="accent1"/>
              </a:solidFill>
              <a:latin typeface="Mada"/>
              <a:ea typeface="Mada"/>
              <a:cs typeface="Mada"/>
              <a:sym typeface="Mada"/>
            </a:endParaRPr>
          </a:p>
        </p:txBody>
      </p:sp>
      <p:grpSp>
        <p:nvGrpSpPr>
          <p:cNvPr id="1169" name="Google Shape;1169;p40"/>
          <p:cNvGrpSpPr/>
          <p:nvPr/>
        </p:nvGrpSpPr>
        <p:grpSpPr>
          <a:xfrm>
            <a:off x="795950" y="1012050"/>
            <a:ext cx="6516287" cy="2034468"/>
            <a:chOff x="799041" y="1280613"/>
            <a:chExt cx="6541800" cy="1767105"/>
          </a:xfrm>
        </p:grpSpPr>
        <p:sp>
          <p:nvSpPr>
            <p:cNvPr id="1170" name="Google Shape;1170;p40"/>
            <p:cNvSpPr txBox="1"/>
            <p:nvPr/>
          </p:nvSpPr>
          <p:spPr>
            <a:xfrm>
              <a:off x="799041" y="1280613"/>
              <a:ext cx="6541800" cy="901200"/>
            </a:xfrm>
            <a:prstGeom prst="rect">
              <a:avLst/>
            </a:prstGeom>
            <a:noFill/>
            <a:ln>
              <a:noFill/>
            </a:ln>
          </p:spPr>
          <p:txBody>
            <a:bodyPr anchorCtr="0" anchor="t" bIns="91175" lIns="91175" spcFirstLastPara="1" rIns="91175" wrap="square" tIns="91175">
              <a:noAutofit/>
            </a:bodyPr>
            <a:lstStyle/>
            <a:p>
              <a:pPr indent="0" lvl="0" marL="0" rtl="0" algn="ctr">
                <a:spcBef>
                  <a:spcPts val="0"/>
                </a:spcBef>
                <a:spcAft>
                  <a:spcPts val="0"/>
                </a:spcAft>
                <a:buNone/>
              </a:pPr>
              <a:r>
                <a:rPr lang="ar" sz="2400">
                  <a:latin typeface="Pacifico"/>
                  <a:ea typeface="Pacifico"/>
                  <a:cs typeface="Pacifico"/>
                  <a:sym typeface="Pacifico"/>
                </a:rPr>
                <a:t>This lecture was done by:</a:t>
              </a:r>
              <a:endParaRPr sz="2400">
                <a:latin typeface="Pacifico"/>
                <a:ea typeface="Pacifico"/>
                <a:cs typeface="Pacifico"/>
                <a:sym typeface="Pacifico"/>
              </a:endParaRPr>
            </a:p>
          </p:txBody>
        </p:sp>
        <p:sp>
          <p:nvSpPr>
            <p:cNvPr id="1171" name="Google Shape;1171;p40"/>
            <p:cNvSpPr txBox="1"/>
            <p:nvPr/>
          </p:nvSpPr>
          <p:spPr>
            <a:xfrm>
              <a:off x="1518924" y="2521819"/>
              <a:ext cx="5102100" cy="525900"/>
            </a:xfrm>
            <a:prstGeom prst="rect">
              <a:avLst/>
            </a:prstGeom>
            <a:noFill/>
            <a:ln>
              <a:noFill/>
            </a:ln>
          </p:spPr>
          <p:txBody>
            <a:bodyPr anchorCtr="0" anchor="t" bIns="91175" lIns="91175" spcFirstLastPara="1" rIns="91175" wrap="square" tIns="91175">
              <a:noAutofit/>
            </a:bodyPr>
            <a:lstStyle/>
            <a:p>
              <a:pPr indent="0" lvl="0" marL="0" rtl="0" algn="ctr">
                <a:spcBef>
                  <a:spcPts val="0"/>
                </a:spcBef>
                <a:spcAft>
                  <a:spcPts val="0"/>
                </a:spcAft>
                <a:buNone/>
              </a:pPr>
              <a:r>
                <a:t/>
              </a:r>
              <a:endParaRPr sz="2400">
                <a:latin typeface="Pacifico"/>
                <a:ea typeface="Pacifico"/>
                <a:cs typeface="Pacifico"/>
                <a:sym typeface="Pacifico"/>
              </a:endParaRPr>
            </a:p>
            <a:p>
              <a:pPr indent="0" lvl="0" marL="0" rtl="0" algn="ctr">
                <a:spcBef>
                  <a:spcPts val="0"/>
                </a:spcBef>
                <a:spcAft>
                  <a:spcPts val="0"/>
                </a:spcAft>
                <a:buNone/>
              </a:pPr>
              <a:r>
                <a:rPr lang="ar" sz="2400">
                  <a:latin typeface="Pacifico"/>
                  <a:ea typeface="Pacifico"/>
                  <a:cs typeface="Pacifico"/>
                  <a:sym typeface="Pacifico"/>
                </a:rPr>
                <a:t>Note taker:</a:t>
              </a:r>
              <a:endParaRPr sz="2400">
                <a:latin typeface="Pacifico"/>
                <a:ea typeface="Pacifico"/>
                <a:cs typeface="Pacifico"/>
                <a:sym typeface="Pacifico"/>
              </a:endParaRPr>
            </a:p>
          </p:txBody>
        </p:sp>
      </p:grpSp>
      <p:grpSp>
        <p:nvGrpSpPr>
          <p:cNvPr id="1172" name="Google Shape;1172;p40"/>
          <p:cNvGrpSpPr/>
          <p:nvPr/>
        </p:nvGrpSpPr>
        <p:grpSpPr>
          <a:xfrm>
            <a:off x="-1679310" y="5750031"/>
            <a:ext cx="10343669" cy="4602603"/>
            <a:chOff x="-1557559" y="5606217"/>
            <a:chExt cx="10384167" cy="4605366"/>
          </a:xfrm>
        </p:grpSpPr>
        <p:sp>
          <p:nvSpPr>
            <p:cNvPr id="1173" name="Google Shape;1173;p40"/>
            <p:cNvSpPr/>
            <p:nvPr/>
          </p:nvSpPr>
          <p:spPr>
            <a:xfrm rot="844026">
              <a:off x="-1318394" y="6118960"/>
              <a:ext cx="4315373" cy="2502029"/>
            </a:xfrm>
            <a:custGeom>
              <a:rect b="b" l="l" r="r" t="t"/>
              <a:pathLst>
                <a:path extrusionOk="0" h="85839" w="147419">
                  <a:moveTo>
                    <a:pt x="91438" y="1"/>
                  </a:moveTo>
                  <a:cubicBezTo>
                    <a:pt x="85124" y="1"/>
                    <a:pt x="78560" y="733"/>
                    <a:pt x="71909" y="2340"/>
                  </a:cubicBezTo>
                  <a:cubicBezTo>
                    <a:pt x="32978" y="11742"/>
                    <a:pt x="1" y="57078"/>
                    <a:pt x="26152" y="80739"/>
                  </a:cubicBezTo>
                  <a:cubicBezTo>
                    <a:pt x="30212" y="84412"/>
                    <a:pt x="34137" y="85839"/>
                    <a:pt x="38055" y="85839"/>
                  </a:cubicBezTo>
                  <a:cubicBezTo>
                    <a:pt x="44874" y="85839"/>
                    <a:pt x="51672" y="81518"/>
                    <a:pt x="59118" y="77197"/>
                  </a:cubicBezTo>
                  <a:cubicBezTo>
                    <a:pt x="66562" y="72878"/>
                    <a:pt x="74655" y="68559"/>
                    <a:pt x="84062" y="68559"/>
                  </a:cubicBezTo>
                  <a:cubicBezTo>
                    <a:pt x="84374" y="68559"/>
                    <a:pt x="84688" y="68563"/>
                    <a:pt x="85003" y="68573"/>
                  </a:cubicBezTo>
                  <a:cubicBezTo>
                    <a:pt x="86667" y="68624"/>
                    <a:pt x="88304" y="68650"/>
                    <a:pt x="89914" y="68650"/>
                  </a:cubicBezTo>
                  <a:cubicBezTo>
                    <a:pt x="125227" y="68650"/>
                    <a:pt x="147419" y="56430"/>
                    <a:pt x="147113" y="35448"/>
                  </a:cubicBezTo>
                  <a:cubicBezTo>
                    <a:pt x="146850" y="17252"/>
                    <a:pt x="122087" y="1"/>
                    <a:pt x="91438" y="1"/>
                  </a:cubicBezTo>
                  <a:close/>
                </a:path>
              </a:pathLst>
            </a:custGeom>
            <a:solidFill>
              <a:srgbClr val="FFFFFF"/>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sz="1500"/>
            </a:p>
          </p:txBody>
        </p:sp>
        <p:sp>
          <p:nvSpPr>
            <p:cNvPr id="1174" name="Google Shape;1174;p40"/>
            <p:cNvSpPr/>
            <p:nvPr/>
          </p:nvSpPr>
          <p:spPr>
            <a:xfrm rot="-9658027">
              <a:off x="4500214" y="6206605"/>
              <a:ext cx="4065076" cy="2283739"/>
            </a:xfrm>
            <a:custGeom>
              <a:rect b="b" l="l" r="r" t="t"/>
              <a:pathLst>
                <a:path extrusionOk="0" h="85839" w="147419">
                  <a:moveTo>
                    <a:pt x="91438" y="1"/>
                  </a:moveTo>
                  <a:cubicBezTo>
                    <a:pt x="85124" y="1"/>
                    <a:pt x="78560" y="733"/>
                    <a:pt x="71909" y="2340"/>
                  </a:cubicBezTo>
                  <a:cubicBezTo>
                    <a:pt x="32978" y="11742"/>
                    <a:pt x="1" y="57078"/>
                    <a:pt x="26152" y="80739"/>
                  </a:cubicBezTo>
                  <a:cubicBezTo>
                    <a:pt x="30212" y="84412"/>
                    <a:pt x="34137" y="85839"/>
                    <a:pt x="38055" y="85839"/>
                  </a:cubicBezTo>
                  <a:cubicBezTo>
                    <a:pt x="44874" y="85839"/>
                    <a:pt x="51672" y="81518"/>
                    <a:pt x="59118" y="77197"/>
                  </a:cubicBezTo>
                  <a:cubicBezTo>
                    <a:pt x="66562" y="72878"/>
                    <a:pt x="74655" y="68559"/>
                    <a:pt x="84062" y="68559"/>
                  </a:cubicBezTo>
                  <a:cubicBezTo>
                    <a:pt x="84374" y="68559"/>
                    <a:pt x="84688" y="68563"/>
                    <a:pt x="85003" y="68573"/>
                  </a:cubicBezTo>
                  <a:cubicBezTo>
                    <a:pt x="86667" y="68624"/>
                    <a:pt x="88304" y="68650"/>
                    <a:pt x="89914" y="68650"/>
                  </a:cubicBezTo>
                  <a:cubicBezTo>
                    <a:pt x="125227" y="68650"/>
                    <a:pt x="147419" y="56430"/>
                    <a:pt x="147113" y="35448"/>
                  </a:cubicBezTo>
                  <a:cubicBezTo>
                    <a:pt x="146850" y="17252"/>
                    <a:pt x="122087" y="1"/>
                    <a:pt x="91438" y="1"/>
                  </a:cubicBezTo>
                  <a:close/>
                </a:path>
              </a:pathLst>
            </a:custGeom>
            <a:solidFill>
              <a:srgbClr val="FFFFFF"/>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sz="1500"/>
            </a:p>
          </p:txBody>
        </p:sp>
        <p:sp>
          <p:nvSpPr>
            <p:cNvPr id="1175" name="Google Shape;1175;p40"/>
            <p:cNvSpPr/>
            <p:nvPr/>
          </p:nvSpPr>
          <p:spPr>
            <a:xfrm rot="-10142682">
              <a:off x="2186869" y="8368856"/>
              <a:ext cx="3760268" cy="1499130"/>
            </a:xfrm>
            <a:custGeom>
              <a:rect b="b" l="l" r="r" t="t"/>
              <a:pathLst>
                <a:path extrusionOk="0" h="85839" w="147419">
                  <a:moveTo>
                    <a:pt x="91438" y="1"/>
                  </a:moveTo>
                  <a:cubicBezTo>
                    <a:pt x="85124" y="1"/>
                    <a:pt x="78560" y="733"/>
                    <a:pt x="71909" y="2340"/>
                  </a:cubicBezTo>
                  <a:cubicBezTo>
                    <a:pt x="32978" y="11742"/>
                    <a:pt x="1" y="57078"/>
                    <a:pt x="26152" y="80739"/>
                  </a:cubicBezTo>
                  <a:cubicBezTo>
                    <a:pt x="30212" y="84412"/>
                    <a:pt x="34137" y="85839"/>
                    <a:pt x="38055" y="85839"/>
                  </a:cubicBezTo>
                  <a:cubicBezTo>
                    <a:pt x="44874" y="85839"/>
                    <a:pt x="51672" y="81518"/>
                    <a:pt x="59118" y="77197"/>
                  </a:cubicBezTo>
                  <a:cubicBezTo>
                    <a:pt x="66562" y="72878"/>
                    <a:pt x="74655" y="68559"/>
                    <a:pt x="84062" y="68559"/>
                  </a:cubicBezTo>
                  <a:cubicBezTo>
                    <a:pt x="84374" y="68559"/>
                    <a:pt x="84688" y="68563"/>
                    <a:pt x="85003" y="68573"/>
                  </a:cubicBezTo>
                  <a:cubicBezTo>
                    <a:pt x="86667" y="68624"/>
                    <a:pt x="88304" y="68650"/>
                    <a:pt x="89914" y="68650"/>
                  </a:cubicBezTo>
                  <a:cubicBezTo>
                    <a:pt x="125227" y="68650"/>
                    <a:pt x="147419" y="56430"/>
                    <a:pt x="147113" y="35448"/>
                  </a:cubicBezTo>
                  <a:cubicBezTo>
                    <a:pt x="146850" y="17252"/>
                    <a:pt x="122087" y="1"/>
                    <a:pt x="91438" y="1"/>
                  </a:cubicBezTo>
                  <a:close/>
                </a:path>
              </a:pathLst>
            </a:custGeom>
            <a:solidFill>
              <a:srgbClr val="FFFFFF"/>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sz="1500"/>
            </a:p>
          </p:txBody>
        </p:sp>
        <p:sp>
          <p:nvSpPr>
            <p:cNvPr id="1176" name="Google Shape;1176;p40"/>
            <p:cNvSpPr txBox="1"/>
            <p:nvPr/>
          </p:nvSpPr>
          <p:spPr>
            <a:xfrm>
              <a:off x="136688" y="6779083"/>
              <a:ext cx="2783400" cy="1227000"/>
            </a:xfrm>
            <a:prstGeom prst="rect">
              <a:avLst/>
            </a:prstGeom>
            <a:noFill/>
            <a:ln>
              <a:noFill/>
            </a:ln>
          </p:spPr>
          <p:txBody>
            <a:bodyPr anchorCtr="0" anchor="t" bIns="91175" lIns="91175" spcFirstLastPara="1" rIns="91175" wrap="square" tIns="91175">
              <a:noAutofit/>
            </a:bodyPr>
            <a:lstStyle/>
            <a:p>
              <a:pPr indent="0" lvl="0" marL="0" rtl="0" algn="ctr">
                <a:spcBef>
                  <a:spcPts val="0"/>
                </a:spcBef>
                <a:spcAft>
                  <a:spcPts val="0"/>
                </a:spcAft>
                <a:buNone/>
              </a:pPr>
              <a:r>
                <a:rPr b="1" lang="ar" sz="2000">
                  <a:latin typeface="Mada"/>
                  <a:ea typeface="Mada"/>
                  <a:cs typeface="Mada"/>
                  <a:sym typeface="Mada"/>
                </a:rPr>
                <a:t>Females co-leaders:</a:t>
              </a:r>
              <a:endParaRPr b="1" sz="2000">
                <a:latin typeface="Mada"/>
                <a:ea typeface="Mada"/>
                <a:cs typeface="Mada"/>
                <a:sym typeface="Mada"/>
              </a:endParaRPr>
            </a:p>
            <a:p>
              <a:pPr indent="0" lvl="0" marL="0" rtl="0" algn="ctr">
                <a:spcBef>
                  <a:spcPts val="0"/>
                </a:spcBef>
                <a:spcAft>
                  <a:spcPts val="0"/>
                </a:spcAft>
                <a:buNone/>
              </a:pPr>
              <a:r>
                <a:rPr lang="ar" sz="2000">
                  <a:latin typeface="Mada"/>
                  <a:ea typeface="Mada"/>
                  <a:cs typeface="Mada"/>
                  <a:sym typeface="Mada"/>
                </a:rPr>
                <a:t>Raghad AlKhashan </a:t>
              </a:r>
              <a:endParaRPr sz="2000">
                <a:latin typeface="Mada"/>
                <a:ea typeface="Mada"/>
                <a:cs typeface="Mada"/>
                <a:sym typeface="Mada"/>
              </a:endParaRPr>
            </a:p>
            <a:p>
              <a:pPr indent="0" lvl="0" marL="0" rtl="0" algn="ctr">
                <a:spcBef>
                  <a:spcPts val="0"/>
                </a:spcBef>
                <a:spcAft>
                  <a:spcPts val="0"/>
                </a:spcAft>
                <a:buNone/>
              </a:pPr>
              <a:r>
                <a:rPr lang="ar" sz="2000">
                  <a:latin typeface="Mada"/>
                  <a:ea typeface="Mada"/>
                  <a:cs typeface="Mada"/>
                  <a:sym typeface="Mada"/>
                </a:rPr>
                <a:t>Amirah Aldakhilallah</a:t>
              </a:r>
              <a:endParaRPr sz="2000">
                <a:latin typeface="Mada"/>
                <a:ea typeface="Mada"/>
                <a:cs typeface="Mada"/>
                <a:sym typeface="Mada"/>
              </a:endParaRPr>
            </a:p>
          </p:txBody>
        </p:sp>
        <p:sp>
          <p:nvSpPr>
            <p:cNvPr id="1177" name="Google Shape;1177;p40"/>
            <p:cNvSpPr txBox="1"/>
            <p:nvPr/>
          </p:nvSpPr>
          <p:spPr>
            <a:xfrm>
              <a:off x="4663425" y="6779086"/>
              <a:ext cx="2783400" cy="1627200"/>
            </a:xfrm>
            <a:prstGeom prst="rect">
              <a:avLst/>
            </a:prstGeom>
            <a:noFill/>
            <a:ln>
              <a:noFill/>
            </a:ln>
          </p:spPr>
          <p:txBody>
            <a:bodyPr anchorCtr="0" anchor="t" bIns="91175" lIns="91175" spcFirstLastPara="1" rIns="91175" wrap="square" tIns="91175">
              <a:noAutofit/>
            </a:bodyPr>
            <a:lstStyle/>
            <a:p>
              <a:pPr indent="0" lvl="0" marL="0" rtl="0" algn="ctr">
                <a:spcBef>
                  <a:spcPts val="0"/>
                </a:spcBef>
                <a:spcAft>
                  <a:spcPts val="0"/>
                </a:spcAft>
                <a:buNone/>
              </a:pPr>
              <a:r>
                <a:rPr b="1" lang="ar" sz="2000">
                  <a:latin typeface="Mada"/>
                  <a:ea typeface="Mada"/>
                  <a:cs typeface="Mada"/>
                  <a:sym typeface="Mada"/>
                </a:rPr>
                <a:t>Males co-leaders:</a:t>
              </a:r>
              <a:endParaRPr sz="2000">
                <a:latin typeface="Mada"/>
                <a:ea typeface="Mada"/>
                <a:cs typeface="Mada"/>
                <a:sym typeface="Mada"/>
              </a:endParaRPr>
            </a:p>
            <a:p>
              <a:pPr indent="0" lvl="0" marL="0" rtl="0" algn="ctr">
                <a:spcBef>
                  <a:spcPts val="0"/>
                </a:spcBef>
                <a:spcAft>
                  <a:spcPts val="0"/>
                </a:spcAft>
                <a:buNone/>
              </a:pPr>
              <a:r>
                <a:rPr lang="ar" sz="2000">
                  <a:latin typeface="Mada"/>
                  <a:ea typeface="Mada"/>
                  <a:cs typeface="Mada"/>
                  <a:sym typeface="Mada"/>
                </a:rPr>
                <a:t>Mashal AbaAlkhail</a:t>
              </a:r>
              <a:endParaRPr sz="2000">
                <a:latin typeface="Mada"/>
                <a:ea typeface="Mada"/>
                <a:cs typeface="Mada"/>
                <a:sym typeface="Mada"/>
              </a:endParaRPr>
            </a:p>
            <a:p>
              <a:pPr indent="0" lvl="0" marL="0" rtl="0" algn="ctr">
                <a:spcBef>
                  <a:spcPts val="0"/>
                </a:spcBef>
                <a:spcAft>
                  <a:spcPts val="0"/>
                </a:spcAft>
                <a:buClr>
                  <a:schemeClr val="dk1"/>
                </a:buClr>
                <a:buSzPts val="1100"/>
                <a:buFont typeface="Arial"/>
                <a:buNone/>
              </a:pPr>
              <a:r>
                <a:rPr lang="ar" sz="2000">
                  <a:solidFill>
                    <a:schemeClr val="dk1"/>
                  </a:solidFill>
                  <a:latin typeface="Mada"/>
                  <a:ea typeface="Mada"/>
                  <a:cs typeface="Mada"/>
                  <a:sym typeface="Mada"/>
                </a:rPr>
                <a:t>Nawaf Albhijan</a:t>
              </a:r>
              <a:endParaRPr sz="2000">
                <a:latin typeface="Mada"/>
                <a:ea typeface="Mada"/>
                <a:cs typeface="Mada"/>
                <a:sym typeface="Mada"/>
              </a:endParaRPr>
            </a:p>
            <a:p>
              <a:pPr indent="0" lvl="0" marL="0" rtl="0" algn="ctr">
                <a:spcBef>
                  <a:spcPts val="0"/>
                </a:spcBef>
                <a:spcAft>
                  <a:spcPts val="0"/>
                </a:spcAft>
                <a:buNone/>
              </a:pPr>
              <a:r>
                <a:t/>
              </a:r>
              <a:endParaRPr sz="2000">
                <a:latin typeface="Mada"/>
                <a:ea typeface="Mada"/>
                <a:cs typeface="Mada"/>
                <a:sym typeface="Mada"/>
              </a:endParaRPr>
            </a:p>
            <a:p>
              <a:pPr indent="0" lvl="0" marL="0" rtl="0" algn="ctr">
                <a:spcBef>
                  <a:spcPts val="0"/>
                </a:spcBef>
                <a:spcAft>
                  <a:spcPts val="0"/>
                </a:spcAft>
                <a:buNone/>
              </a:pPr>
              <a:r>
                <a:t/>
              </a:r>
              <a:endParaRPr b="1" sz="2000">
                <a:latin typeface="Mada"/>
                <a:ea typeface="Mada"/>
                <a:cs typeface="Mada"/>
                <a:sym typeface="Mada"/>
              </a:endParaRPr>
            </a:p>
          </p:txBody>
        </p:sp>
        <p:grpSp>
          <p:nvGrpSpPr>
            <p:cNvPr id="1178" name="Google Shape;1178;p40"/>
            <p:cNvGrpSpPr/>
            <p:nvPr/>
          </p:nvGrpSpPr>
          <p:grpSpPr>
            <a:xfrm>
              <a:off x="1656025" y="8761125"/>
              <a:ext cx="4020900" cy="998700"/>
              <a:chOff x="1656025" y="8761125"/>
              <a:chExt cx="4020900" cy="998700"/>
            </a:xfrm>
          </p:grpSpPr>
          <p:sp>
            <p:nvSpPr>
              <p:cNvPr id="1179" name="Google Shape;1179;p40"/>
              <p:cNvSpPr txBox="1"/>
              <p:nvPr/>
            </p:nvSpPr>
            <p:spPr>
              <a:xfrm>
                <a:off x="1656025" y="8761125"/>
                <a:ext cx="4020900" cy="998700"/>
              </a:xfrm>
              <a:prstGeom prst="rect">
                <a:avLst/>
              </a:prstGeom>
              <a:noFill/>
              <a:ln>
                <a:noFill/>
              </a:ln>
            </p:spPr>
            <p:txBody>
              <a:bodyPr anchorCtr="0" anchor="t" bIns="91175" lIns="91175" spcFirstLastPara="1" rIns="91175" wrap="square" tIns="91175">
                <a:noAutofit/>
              </a:bodyPr>
              <a:lstStyle/>
              <a:p>
                <a:pPr indent="0" lvl="0" marL="0" rtl="0" algn="ctr">
                  <a:spcBef>
                    <a:spcPts val="0"/>
                  </a:spcBef>
                  <a:spcAft>
                    <a:spcPts val="0"/>
                  </a:spcAft>
                  <a:buNone/>
                </a:pPr>
                <a:r>
                  <a:rPr lang="ar" sz="2000">
                    <a:latin typeface="Pacifico"/>
                    <a:ea typeface="Pacifico"/>
                    <a:cs typeface="Pacifico"/>
                    <a:sym typeface="Pacifico"/>
                  </a:rPr>
                  <a:t>Send us your feedback:</a:t>
                </a:r>
                <a:endParaRPr sz="2000">
                  <a:latin typeface="Pacifico"/>
                  <a:ea typeface="Pacifico"/>
                  <a:cs typeface="Pacifico"/>
                  <a:sym typeface="Pacifico"/>
                </a:endParaRPr>
              </a:p>
              <a:p>
                <a:pPr indent="0" lvl="0" marL="0" rtl="0" algn="ctr">
                  <a:spcBef>
                    <a:spcPts val="0"/>
                  </a:spcBef>
                  <a:spcAft>
                    <a:spcPts val="0"/>
                  </a:spcAft>
                  <a:buNone/>
                </a:pPr>
                <a:r>
                  <a:rPr lang="ar" sz="2000">
                    <a:latin typeface="Pacifico"/>
                    <a:ea typeface="Pacifico"/>
                    <a:cs typeface="Pacifico"/>
                    <a:sym typeface="Pacifico"/>
                  </a:rPr>
                  <a:t>We are all ears!</a:t>
                </a:r>
                <a:endParaRPr sz="2000">
                  <a:latin typeface="Pacifico"/>
                  <a:ea typeface="Pacifico"/>
                  <a:cs typeface="Pacifico"/>
                  <a:sym typeface="Pacifico"/>
                </a:endParaRPr>
              </a:p>
            </p:txBody>
          </p:sp>
          <p:pic>
            <p:nvPicPr>
              <p:cNvPr id="1180" name="Google Shape;1180;p40">
                <a:hlinkClick r:id="rId3"/>
              </p:cNvPr>
              <p:cNvPicPr preferRelativeResize="0"/>
              <p:nvPr/>
            </p:nvPicPr>
            <p:blipFill>
              <a:blip r:embed="rId4">
                <a:alphaModFix/>
              </a:blip>
              <a:stretch>
                <a:fillRect/>
              </a:stretch>
            </p:blipFill>
            <p:spPr>
              <a:xfrm>
                <a:off x="5035175" y="8789299"/>
                <a:ext cx="347000" cy="477591"/>
              </a:xfrm>
              <a:prstGeom prst="rect">
                <a:avLst/>
              </a:prstGeom>
              <a:noFill/>
              <a:ln>
                <a:noFill/>
              </a:ln>
            </p:spPr>
          </p:pic>
        </p:grpSp>
      </p:grpSp>
      <p:grpSp>
        <p:nvGrpSpPr>
          <p:cNvPr id="1181" name="Google Shape;1181;p40"/>
          <p:cNvGrpSpPr/>
          <p:nvPr/>
        </p:nvGrpSpPr>
        <p:grpSpPr>
          <a:xfrm>
            <a:off x="258081" y="3971276"/>
            <a:ext cx="1131856" cy="1357967"/>
            <a:chOff x="876055" y="2338940"/>
            <a:chExt cx="862498" cy="998652"/>
          </a:xfrm>
        </p:grpSpPr>
        <p:grpSp>
          <p:nvGrpSpPr>
            <p:cNvPr id="1182" name="Google Shape;1182;p40"/>
            <p:cNvGrpSpPr/>
            <p:nvPr/>
          </p:nvGrpSpPr>
          <p:grpSpPr>
            <a:xfrm>
              <a:off x="876055" y="2338940"/>
              <a:ext cx="431131" cy="998652"/>
              <a:chOff x="6094678" y="3600952"/>
              <a:chExt cx="431131" cy="998652"/>
            </a:xfrm>
          </p:grpSpPr>
          <p:sp>
            <p:nvSpPr>
              <p:cNvPr id="1183" name="Google Shape;1183;p40"/>
              <p:cNvSpPr/>
              <p:nvPr/>
            </p:nvSpPr>
            <p:spPr>
              <a:xfrm>
                <a:off x="6100456" y="3716294"/>
                <a:ext cx="419543" cy="877533"/>
              </a:xfrm>
              <a:custGeom>
                <a:rect b="b" l="l" r="r" t="t"/>
                <a:pathLst>
                  <a:path extrusionOk="0" h="27641" w="13215">
                    <a:moveTo>
                      <a:pt x="4481" y="0"/>
                    </a:moveTo>
                    <a:cubicBezTo>
                      <a:pt x="2006" y="0"/>
                      <a:pt x="0" y="5268"/>
                      <a:pt x="0" y="7739"/>
                    </a:cubicBezTo>
                    <a:lnTo>
                      <a:pt x="0" y="23545"/>
                    </a:lnTo>
                    <a:cubicBezTo>
                      <a:pt x="0" y="25805"/>
                      <a:pt x="1835" y="27640"/>
                      <a:pt x="4096" y="27640"/>
                    </a:cubicBezTo>
                    <a:lnTo>
                      <a:pt x="9120" y="27640"/>
                    </a:lnTo>
                    <a:cubicBezTo>
                      <a:pt x="11380" y="27640"/>
                      <a:pt x="13214" y="25805"/>
                      <a:pt x="13214" y="23545"/>
                    </a:cubicBezTo>
                    <a:lnTo>
                      <a:pt x="13214" y="7739"/>
                    </a:lnTo>
                    <a:cubicBezTo>
                      <a:pt x="13214" y="5268"/>
                      <a:pt x="11209" y="0"/>
                      <a:pt x="8737" y="0"/>
                    </a:cubicBezTo>
                    <a:close/>
                  </a:path>
                </a:pathLst>
              </a:custGeom>
              <a:solidFill>
                <a:srgbClr val="F9FB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4" name="Google Shape;1184;p40"/>
              <p:cNvSpPr/>
              <p:nvPr/>
            </p:nvSpPr>
            <p:spPr>
              <a:xfrm>
                <a:off x="6111790" y="3719754"/>
                <a:ext cx="408209" cy="874072"/>
              </a:xfrm>
              <a:custGeom>
                <a:rect b="b" l="l" r="r" t="t"/>
                <a:pathLst>
                  <a:path extrusionOk="0" h="27532" w="12858">
                    <a:moveTo>
                      <a:pt x="8992" y="1"/>
                    </a:moveTo>
                    <a:lnTo>
                      <a:pt x="8992" y="22981"/>
                    </a:lnTo>
                    <a:cubicBezTo>
                      <a:pt x="8992" y="24154"/>
                      <a:pt x="8042" y="25100"/>
                      <a:pt x="6873" y="25100"/>
                    </a:cubicBezTo>
                    <a:lnTo>
                      <a:pt x="1" y="25100"/>
                    </a:lnTo>
                    <a:cubicBezTo>
                      <a:pt x="641" y="26531"/>
                      <a:pt x="2071" y="27531"/>
                      <a:pt x="3739" y="27531"/>
                    </a:cubicBezTo>
                    <a:lnTo>
                      <a:pt x="8763" y="27531"/>
                    </a:lnTo>
                    <a:cubicBezTo>
                      <a:pt x="8842" y="27531"/>
                      <a:pt x="8916" y="27517"/>
                      <a:pt x="8992" y="27514"/>
                    </a:cubicBezTo>
                    <a:lnTo>
                      <a:pt x="8992" y="27517"/>
                    </a:lnTo>
                    <a:cubicBezTo>
                      <a:pt x="9054" y="27514"/>
                      <a:pt x="9116" y="27506"/>
                      <a:pt x="9178" y="27499"/>
                    </a:cubicBezTo>
                    <a:cubicBezTo>
                      <a:pt x="9312" y="27484"/>
                      <a:pt x="9443" y="27466"/>
                      <a:pt x="9571" y="27440"/>
                    </a:cubicBezTo>
                    <a:cubicBezTo>
                      <a:pt x="9662" y="27422"/>
                      <a:pt x="9749" y="27404"/>
                      <a:pt x="9836" y="27378"/>
                    </a:cubicBezTo>
                    <a:cubicBezTo>
                      <a:pt x="9920" y="27356"/>
                      <a:pt x="10000" y="27331"/>
                      <a:pt x="10080" y="27306"/>
                    </a:cubicBezTo>
                    <a:cubicBezTo>
                      <a:pt x="10179" y="27273"/>
                      <a:pt x="10273" y="27233"/>
                      <a:pt x="10368" y="27193"/>
                    </a:cubicBezTo>
                    <a:cubicBezTo>
                      <a:pt x="10455" y="27156"/>
                      <a:pt x="10546" y="27116"/>
                      <a:pt x="10630" y="27069"/>
                    </a:cubicBezTo>
                    <a:cubicBezTo>
                      <a:pt x="10732" y="27018"/>
                      <a:pt x="10834" y="26963"/>
                      <a:pt x="10928" y="26902"/>
                    </a:cubicBezTo>
                    <a:cubicBezTo>
                      <a:pt x="10983" y="26869"/>
                      <a:pt x="11034" y="26837"/>
                      <a:pt x="11088" y="26800"/>
                    </a:cubicBezTo>
                    <a:cubicBezTo>
                      <a:pt x="11219" y="26709"/>
                      <a:pt x="11343" y="26614"/>
                      <a:pt x="11463" y="26509"/>
                    </a:cubicBezTo>
                    <a:cubicBezTo>
                      <a:pt x="11481" y="26494"/>
                      <a:pt x="11500" y="26472"/>
                      <a:pt x="11518" y="26457"/>
                    </a:cubicBezTo>
                    <a:cubicBezTo>
                      <a:pt x="11631" y="26352"/>
                      <a:pt x="11737" y="26242"/>
                      <a:pt x="11839" y="26126"/>
                    </a:cubicBezTo>
                    <a:cubicBezTo>
                      <a:pt x="11864" y="26101"/>
                      <a:pt x="11886" y="26076"/>
                      <a:pt x="11908" y="26050"/>
                    </a:cubicBezTo>
                    <a:cubicBezTo>
                      <a:pt x="12024" y="25911"/>
                      <a:pt x="12130" y="25770"/>
                      <a:pt x="12224" y="25617"/>
                    </a:cubicBezTo>
                    <a:lnTo>
                      <a:pt x="12228" y="25613"/>
                    </a:lnTo>
                    <a:cubicBezTo>
                      <a:pt x="12326" y="25456"/>
                      <a:pt x="12410" y="25296"/>
                      <a:pt x="12486" y="25129"/>
                    </a:cubicBezTo>
                    <a:cubicBezTo>
                      <a:pt x="12490" y="25118"/>
                      <a:pt x="12497" y="25111"/>
                      <a:pt x="12501" y="25100"/>
                    </a:cubicBezTo>
                    <a:lnTo>
                      <a:pt x="12497" y="25100"/>
                    </a:lnTo>
                    <a:cubicBezTo>
                      <a:pt x="12726" y="24594"/>
                      <a:pt x="12857" y="24029"/>
                      <a:pt x="12857" y="23436"/>
                    </a:cubicBezTo>
                    <a:lnTo>
                      <a:pt x="12857" y="7630"/>
                    </a:lnTo>
                    <a:cubicBezTo>
                      <a:pt x="12857" y="5366"/>
                      <a:pt x="11176" y="758"/>
                      <a:pt x="8992" y="1"/>
                    </a:cubicBezTo>
                    <a:close/>
                  </a:path>
                </a:pathLst>
              </a:custGeom>
              <a:solidFill>
                <a:srgbClr val="373A5A">
                  <a:alpha val="187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5" name="Google Shape;1185;p40"/>
              <p:cNvSpPr/>
              <p:nvPr/>
            </p:nvSpPr>
            <p:spPr>
              <a:xfrm>
                <a:off x="6094678" y="3710389"/>
                <a:ext cx="431131" cy="889216"/>
              </a:xfrm>
              <a:custGeom>
                <a:rect b="b" l="l" r="r" t="t"/>
                <a:pathLst>
                  <a:path extrusionOk="0" h="28009" w="13580">
                    <a:moveTo>
                      <a:pt x="8919" y="368"/>
                    </a:moveTo>
                    <a:cubicBezTo>
                      <a:pt x="11224" y="368"/>
                      <a:pt x="13211" y="5439"/>
                      <a:pt x="13211" y="7925"/>
                    </a:cubicBezTo>
                    <a:lnTo>
                      <a:pt x="13211" y="23731"/>
                    </a:lnTo>
                    <a:cubicBezTo>
                      <a:pt x="13211" y="25887"/>
                      <a:pt x="11460" y="27641"/>
                      <a:pt x="9302" y="27641"/>
                    </a:cubicBezTo>
                    <a:lnTo>
                      <a:pt x="4278" y="27641"/>
                    </a:lnTo>
                    <a:cubicBezTo>
                      <a:pt x="2123" y="27641"/>
                      <a:pt x="369" y="25887"/>
                      <a:pt x="369" y="23731"/>
                    </a:cubicBezTo>
                    <a:lnTo>
                      <a:pt x="369" y="7925"/>
                    </a:lnTo>
                    <a:cubicBezTo>
                      <a:pt x="369" y="5439"/>
                      <a:pt x="2356" y="368"/>
                      <a:pt x="4663" y="368"/>
                    </a:cubicBezTo>
                    <a:close/>
                    <a:moveTo>
                      <a:pt x="4663" y="0"/>
                    </a:moveTo>
                    <a:cubicBezTo>
                      <a:pt x="1970" y="0"/>
                      <a:pt x="1" y="5563"/>
                      <a:pt x="1" y="7925"/>
                    </a:cubicBezTo>
                    <a:lnTo>
                      <a:pt x="1" y="23731"/>
                    </a:lnTo>
                    <a:cubicBezTo>
                      <a:pt x="1" y="26090"/>
                      <a:pt x="1919" y="28009"/>
                      <a:pt x="4278" y="28009"/>
                    </a:cubicBezTo>
                    <a:lnTo>
                      <a:pt x="9302" y="28009"/>
                    </a:lnTo>
                    <a:cubicBezTo>
                      <a:pt x="11660" y="28009"/>
                      <a:pt x="13579" y="26090"/>
                      <a:pt x="13579" y="23731"/>
                    </a:cubicBezTo>
                    <a:lnTo>
                      <a:pt x="13579" y="7925"/>
                    </a:lnTo>
                    <a:cubicBezTo>
                      <a:pt x="13579" y="5563"/>
                      <a:pt x="11609" y="0"/>
                      <a:pt x="8919" y="0"/>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6" name="Google Shape;1186;p40"/>
              <p:cNvSpPr/>
              <p:nvPr/>
            </p:nvSpPr>
            <p:spPr>
              <a:xfrm>
                <a:off x="6141253" y="3606730"/>
                <a:ext cx="337952" cy="157309"/>
              </a:xfrm>
              <a:custGeom>
                <a:rect b="b" l="l" r="r" t="t"/>
                <a:pathLst>
                  <a:path extrusionOk="0" h="4955" w="10645">
                    <a:moveTo>
                      <a:pt x="1795" y="0"/>
                    </a:moveTo>
                    <a:cubicBezTo>
                      <a:pt x="805" y="0"/>
                      <a:pt x="1" y="805"/>
                      <a:pt x="1" y="1795"/>
                    </a:cubicBezTo>
                    <a:lnTo>
                      <a:pt x="1" y="3171"/>
                    </a:lnTo>
                    <a:cubicBezTo>
                      <a:pt x="1" y="4157"/>
                      <a:pt x="798" y="4955"/>
                      <a:pt x="1785" y="4955"/>
                    </a:cubicBezTo>
                    <a:lnTo>
                      <a:pt x="8865" y="4955"/>
                    </a:lnTo>
                    <a:cubicBezTo>
                      <a:pt x="9848" y="4955"/>
                      <a:pt x="10644" y="4157"/>
                      <a:pt x="10644" y="3171"/>
                    </a:cubicBezTo>
                    <a:lnTo>
                      <a:pt x="10644" y="1795"/>
                    </a:lnTo>
                    <a:cubicBezTo>
                      <a:pt x="10644" y="805"/>
                      <a:pt x="9844" y="0"/>
                      <a:pt x="8850" y="0"/>
                    </a:cubicBezTo>
                    <a:close/>
                  </a:path>
                </a:pathLst>
              </a:custGeom>
              <a:solidFill>
                <a:srgbClr val="F1688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7" name="Google Shape;1187;p40"/>
              <p:cNvSpPr/>
              <p:nvPr/>
            </p:nvSpPr>
            <p:spPr>
              <a:xfrm>
                <a:off x="6397239" y="3606730"/>
                <a:ext cx="81972" cy="157309"/>
              </a:xfrm>
              <a:custGeom>
                <a:rect b="b" l="l" r="r" t="t"/>
                <a:pathLst>
                  <a:path extrusionOk="0" h="4955" w="2582">
                    <a:moveTo>
                      <a:pt x="1" y="0"/>
                    </a:moveTo>
                    <a:lnTo>
                      <a:pt x="1" y="4955"/>
                    </a:lnTo>
                    <a:lnTo>
                      <a:pt x="1632" y="4955"/>
                    </a:lnTo>
                    <a:cubicBezTo>
                      <a:pt x="2156" y="4955"/>
                      <a:pt x="2581" y="4529"/>
                      <a:pt x="2581" y="4004"/>
                    </a:cubicBezTo>
                    <a:lnTo>
                      <a:pt x="2581" y="1358"/>
                    </a:lnTo>
                    <a:cubicBezTo>
                      <a:pt x="2581" y="608"/>
                      <a:pt x="1978" y="0"/>
                      <a:pt x="1227" y="0"/>
                    </a:cubicBezTo>
                    <a:close/>
                  </a:path>
                </a:pathLst>
              </a:custGeom>
              <a:solidFill>
                <a:srgbClr val="D85D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8" name="Google Shape;1188;p40"/>
              <p:cNvSpPr/>
              <p:nvPr/>
            </p:nvSpPr>
            <p:spPr>
              <a:xfrm>
                <a:off x="6304439" y="3600952"/>
                <a:ext cx="11715" cy="168992"/>
              </a:xfrm>
              <a:custGeom>
                <a:rect b="b" l="l" r="r" t="t"/>
                <a:pathLst>
                  <a:path extrusionOk="0" h="5323" w="369">
                    <a:moveTo>
                      <a:pt x="183" y="1"/>
                    </a:moveTo>
                    <a:cubicBezTo>
                      <a:pt x="81" y="1"/>
                      <a:pt x="0" y="80"/>
                      <a:pt x="0" y="182"/>
                    </a:cubicBezTo>
                    <a:lnTo>
                      <a:pt x="0" y="5137"/>
                    </a:lnTo>
                    <a:cubicBezTo>
                      <a:pt x="0" y="5238"/>
                      <a:pt x="81" y="5322"/>
                      <a:pt x="183" y="5322"/>
                    </a:cubicBezTo>
                    <a:cubicBezTo>
                      <a:pt x="284" y="5322"/>
                      <a:pt x="368" y="5238"/>
                      <a:pt x="368" y="5137"/>
                    </a:cubicBezTo>
                    <a:lnTo>
                      <a:pt x="368" y="182"/>
                    </a:lnTo>
                    <a:cubicBezTo>
                      <a:pt x="368" y="80"/>
                      <a:pt x="284" y="1"/>
                      <a:pt x="183"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9" name="Google Shape;1189;p40"/>
              <p:cNvSpPr/>
              <p:nvPr/>
            </p:nvSpPr>
            <p:spPr>
              <a:xfrm>
                <a:off x="6260880" y="3600952"/>
                <a:ext cx="11683" cy="168992"/>
              </a:xfrm>
              <a:custGeom>
                <a:rect b="b" l="l" r="r" t="t"/>
                <a:pathLst>
                  <a:path extrusionOk="0" h="5323" w="368">
                    <a:moveTo>
                      <a:pt x="186" y="1"/>
                    </a:moveTo>
                    <a:cubicBezTo>
                      <a:pt x="84" y="1"/>
                      <a:pt x="1" y="80"/>
                      <a:pt x="1" y="182"/>
                    </a:cubicBezTo>
                    <a:lnTo>
                      <a:pt x="1" y="5137"/>
                    </a:lnTo>
                    <a:cubicBezTo>
                      <a:pt x="1" y="5238"/>
                      <a:pt x="84" y="5322"/>
                      <a:pt x="186" y="5322"/>
                    </a:cubicBezTo>
                    <a:cubicBezTo>
                      <a:pt x="285" y="5322"/>
                      <a:pt x="368" y="5238"/>
                      <a:pt x="368" y="5137"/>
                    </a:cubicBezTo>
                    <a:lnTo>
                      <a:pt x="368" y="182"/>
                    </a:lnTo>
                    <a:cubicBezTo>
                      <a:pt x="368" y="80"/>
                      <a:pt x="285" y="1"/>
                      <a:pt x="186"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0" name="Google Shape;1190;p40"/>
              <p:cNvSpPr/>
              <p:nvPr/>
            </p:nvSpPr>
            <p:spPr>
              <a:xfrm>
                <a:off x="6217417" y="3600952"/>
                <a:ext cx="11715" cy="168992"/>
              </a:xfrm>
              <a:custGeom>
                <a:rect b="b" l="l" r="r" t="t"/>
                <a:pathLst>
                  <a:path extrusionOk="0" h="5323" w="369">
                    <a:moveTo>
                      <a:pt x="182" y="1"/>
                    </a:moveTo>
                    <a:cubicBezTo>
                      <a:pt x="81" y="1"/>
                      <a:pt x="1" y="80"/>
                      <a:pt x="1" y="182"/>
                    </a:cubicBezTo>
                    <a:lnTo>
                      <a:pt x="1" y="5137"/>
                    </a:lnTo>
                    <a:cubicBezTo>
                      <a:pt x="1" y="5238"/>
                      <a:pt x="81" y="5322"/>
                      <a:pt x="182" y="5322"/>
                    </a:cubicBezTo>
                    <a:cubicBezTo>
                      <a:pt x="285" y="5322"/>
                      <a:pt x="368" y="5238"/>
                      <a:pt x="368" y="5137"/>
                    </a:cubicBezTo>
                    <a:lnTo>
                      <a:pt x="368" y="182"/>
                    </a:lnTo>
                    <a:cubicBezTo>
                      <a:pt x="368" y="80"/>
                      <a:pt x="285" y="1"/>
                      <a:pt x="182"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1" name="Google Shape;1191;p40"/>
              <p:cNvSpPr/>
              <p:nvPr/>
            </p:nvSpPr>
            <p:spPr>
              <a:xfrm>
                <a:off x="6173858" y="3600952"/>
                <a:ext cx="11683" cy="168992"/>
              </a:xfrm>
              <a:custGeom>
                <a:rect b="b" l="l" r="r" t="t"/>
                <a:pathLst>
                  <a:path extrusionOk="0" h="5323" w="368">
                    <a:moveTo>
                      <a:pt x="186" y="1"/>
                    </a:moveTo>
                    <a:cubicBezTo>
                      <a:pt x="84" y="1"/>
                      <a:pt x="0" y="80"/>
                      <a:pt x="0" y="182"/>
                    </a:cubicBezTo>
                    <a:lnTo>
                      <a:pt x="0" y="5137"/>
                    </a:lnTo>
                    <a:cubicBezTo>
                      <a:pt x="0" y="5238"/>
                      <a:pt x="84" y="5322"/>
                      <a:pt x="186" y="5322"/>
                    </a:cubicBezTo>
                    <a:cubicBezTo>
                      <a:pt x="288" y="5322"/>
                      <a:pt x="368" y="5238"/>
                      <a:pt x="368" y="5137"/>
                    </a:cubicBezTo>
                    <a:lnTo>
                      <a:pt x="368" y="182"/>
                    </a:lnTo>
                    <a:cubicBezTo>
                      <a:pt x="368" y="80"/>
                      <a:pt x="288" y="1"/>
                      <a:pt x="186"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2" name="Google Shape;1192;p40"/>
              <p:cNvSpPr/>
              <p:nvPr/>
            </p:nvSpPr>
            <p:spPr>
              <a:xfrm>
                <a:off x="6434925" y="3600952"/>
                <a:ext cx="11683" cy="168992"/>
              </a:xfrm>
              <a:custGeom>
                <a:rect b="b" l="l" r="r" t="t"/>
                <a:pathLst>
                  <a:path extrusionOk="0" h="5323" w="368">
                    <a:moveTo>
                      <a:pt x="183" y="1"/>
                    </a:moveTo>
                    <a:cubicBezTo>
                      <a:pt x="84" y="1"/>
                      <a:pt x="1" y="80"/>
                      <a:pt x="1" y="182"/>
                    </a:cubicBezTo>
                    <a:lnTo>
                      <a:pt x="1" y="5137"/>
                    </a:lnTo>
                    <a:cubicBezTo>
                      <a:pt x="1" y="5238"/>
                      <a:pt x="84" y="5322"/>
                      <a:pt x="183" y="5322"/>
                    </a:cubicBezTo>
                    <a:cubicBezTo>
                      <a:pt x="285" y="5322"/>
                      <a:pt x="368" y="5238"/>
                      <a:pt x="368" y="5137"/>
                    </a:cubicBezTo>
                    <a:lnTo>
                      <a:pt x="368" y="182"/>
                    </a:lnTo>
                    <a:cubicBezTo>
                      <a:pt x="368" y="80"/>
                      <a:pt x="285" y="1"/>
                      <a:pt x="183"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3" name="Google Shape;1193;p40"/>
              <p:cNvSpPr/>
              <p:nvPr/>
            </p:nvSpPr>
            <p:spPr>
              <a:xfrm>
                <a:off x="6391461" y="3600952"/>
                <a:ext cx="11620" cy="168992"/>
              </a:xfrm>
              <a:custGeom>
                <a:rect b="b" l="l" r="r" t="t"/>
                <a:pathLst>
                  <a:path extrusionOk="0" h="5323" w="366">
                    <a:moveTo>
                      <a:pt x="183" y="1"/>
                    </a:moveTo>
                    <a:cubicBezTo>
                      <a:pt x="81" y="1"/>
                      <a:pt x="1" y="80"/>
                      <a:pt x="1" y="182"/>
                    </a:cubicBezTo>
                    <a:lnTo>
                      <a:pt x="1" y="5137"/>
                    </a:lnTo>
                    <a:cubicBezTo>
                      <a:pt x="1" y="5238"/>
                      <a:pt x="81" y="5322"/>
                      <a:pt x="183" y="5322"/>
                    </a:cubicBezTo>
                    <a:cubicBezTo>
                      <a:pt x="285" y="5322"/>
                      <a:pt x="365" y="5238"/>
                      <a:pt x="365" y="5137"/>
                    </a:cubicBezTo>
                    <a:lnTo>
                      <a:pt x="365" y="182"/>
                    </a:lnTo>
                    <a:cubicBezTo>
                      <a:pt x="365" y="80"/>
                      <a:pt x="285" y="1"/>
                      <a:pt x="183"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4" name="Google Shape;1194;p40"/>
              <p:cNvSpPr/>
              <p:nvPr/>
            </p:nvSpPr>
            <p:spPr>
              <a:xfrm>
                <a:off x="6347903" y="3600952"/>
                <a:ext cx="11715" cy="168992"/>
              </a:xfrm>
              <a:custGeom>
                <a:rect b="b" l="l" r="r" t="t"/>
                <a:pathLst>
                  <a:path extrusionOk="0" h="5323" w="369">
                    <a:moveTo>
                      <a:pt x="186" y="1"/>
                    </a:moveTo>
                    <a:cubicBezTo>
                      <a:pt x="84" y="1"/>
                      <a:pt x="0" y="80"/>
                      <a:pt x="0" y="182"/>
                    </a:cubicBezTo>
                    <a:lnTo>
                      <a:pt x="0" y="5137"/>
                    </a:lnTo>
                    <a:cubicBezTo>
                      <a:pt x="0" y="5238"/>
                      <a:pt x="84" y="5322"/>
                      <a:pt x="186" y="5322"/>
                    </a:cubicBezTo>
                    <a:cubicBezTo>
                      <a:pt x="284" y="5322"/>
                      <a:pt x="368" y="5238"/>
                      <a:pt x="368" y="5137"/>
                    </a:cubicBezTo>
                    <a:lnTo>
                      <a:pt x="368" y="182"/>
                    </a:lnTo>
                    <a:cubicBezTo>
                      <a:pt x="368" y="80"/>
                      <a:pt x="284" y="1"/>
                      <a:pt x="186"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5" name="Google Shape;1195;p40"/>
              <p:cNvSpPr/>
              <p:nvPr/>
            </p:nvSpPr>
            <p:spPr>
              <a:xfrm>
                <a:off x="6135379" y="3600952"/>
                <a:ext cx="349730" cy="168992"/>
              </a:xfrm>
              <a:custGeom>
                <a:rect b="b" l="l" r="r" t="t"/>
                <a:pathLst>
                  <a:path extrusionOk="0" h="5323" w="11016">
                    <a:moveTo>
                      <a:pt x="9475" y="368"/>
                    </a:moveTo>
                    <a:cubicBezTo>
                      <a:pt x="10120" y="368"/>
                      <a:pt x="10648" y="892"/>
                      <a:pt x="10648" y="1540"/>
                    </a:cubicBezTo>
                    <a:lnTo>
                      <a:pt x="10648" y="4186"/>
                    </a:lnTo>
                    <a:cubicBezTo>
                      <a:pt x="10648" y="4609"/>
                      <a:pt x="10302" y="4954"/>
                      <a:pt x="9880" y="4954"/>
                    </a:cubicBezTo>
                    <a:lnTo>
                      <a:pt x="1136" y="4954"/>
                    </a:lnTo>
                    <a:cubicBezTo>
                      <a:pt x="713" y="4954"/>
                      <a:pt x="367" y="4609"/>
                      <a:pt x="367" y="4186"/>
                    </a:cubicBezTo>
                    <a:lnTo>
                      <a:pt x="367" y="1540"/>
                    </a:lnTo>
                    <a:cubicBezTo>
                      <a:pt x="367" y="892"/>
                      <a:pt x="896" y="368"/>
                      <a:pt x="1543" y="368"/>
                    </a:cubicBezTo>
                    <a:close/>
                    <a:moveTo>
                      <a:pt x="1543" y="1"/>
                    </a:moveTo>
                    <a:cubicBezTo>
                      <a:pt x="691" y="1"/>
                      <a:pt x="0" y="692"/>
                      <a:pt x="0" y="1540"/>
                    </a:cubicBezTo>
                    <a:lnTo>
                      <a:pt x="0" y="4186"/>
                    </a:lnTo>
                    <a:cubicBezTo>
                      <a:pt x="0" y="4813"/>
                      <a:pt x="510" y="5322"/>
                      <a:pt x="1136" y="5322"/>
                    </a:cubicBezTo>
                    <a:lnTo>
                      <a:pt x="9880" y="5322"/>
                    </a:lnTo>
                    <a:cubicBezTo>
                      <a:pt x="10506" y="5322"/>
                      <a:pt x="11015" y="4813"/>
                      <a:pt x="11015" y="4186"/>
                    </a:cubicBezTo>
                    <a:lnTo>
                      <a:pt x="11015" y="1540"/>
                    </a:lnTo>
                    <a:cubicBezTo>
                      <a:pt x="11015" y="692"/>
                      <a:pt x="10323" y="1"/>
                      <a:pt x="9475"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6" name="Google Shape;1196;p40"/>
              <p:cNvSpPr/>
              <p:nvPr/>
            </p:nvSpPr>
            <p:spPr>
              <a:xfrm>
                <a:off x="6100456" y="3979329"/>
                <a:ext cx="149912" cy="470847"/>
              </a:xfrm>
              <a:custGeom>
                <a:rect b="b" l="l" r="r" t="t"/>
                <a:pathLst>
                  <a:path extrusionOk="0" h="14831" w="4722">
                    <a:moveTo>
                      <a:pt x="0" y="0"/>
                    </a:moveTo>
                    <a:lnTo>
                      <a:pt x="0" y="14830"/>
                    </a:lnTo>
                    <a:lnTo>
                      <a:pt x="4722" y="14830"/>
                    </a:lnTo>
                    <a:lnTo>
                      <a:pt x="4722" y="0"/>
                    </a:lnTo>
                    <a:close/>
                  </a:path>
                </a:pathLst>
              </a:custGeom>
              <a:solidFill>
                <a:srgbClr val="8AAC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7" name="Google Shape;1197;p40"/>
              <p:cNvSpPr/>
              <p:nvPr/>
            </p:nvSpPr>
            <p:spPr>
              <a:xfrm>
                <a:off x="6094678" y="3973424"/>
                <a:ext cx="161595" cy="482657"/>
              </a:xfrm>
              <a:custGeom>
                <a:rect b="b" l="l" r="r" t="t"/>
                <a:pathLst>
                  <a:path extrusionOk="0" h="15203" w="5090">
                    <a:moveTo>
                      <a:pt x="4722" y="369"/>
                    </a:moveTo>
                    <a:lnTo>
                      <a:pt x="4722" y="14835"/>
                    </a:lnTo>
                    <a:lnTo>
                      <a:pt x="369" y="14835"/>
                    </a:lnTo>
                    <a:lnTo>
                      <a:pt x="369" y="369"/>
                    </a:lnTo>
                    <a:close/>
                    <a:moveTo>
                      <a:pt x="182" y="1"/>
                    </a:moveTo>
                    <a:cubicBezTo>
                      <a:pt x="85" y="1"/>
                      <a:pt x="1" y="85"/>
                      <a:pt x="1" y="186"/>
                    </a:cubicBezTo>
                    <a:lnTo>
                      <a:pt x="1" y="15016"/>
                    </a:lnTo>
                    <a:cubicBezTo>
                      <a:pt x="1" y="15119"/>
                      <a:pt x="85" y="15202"/>
                      <a:pt x="182" y="15202"/>
                    </a:cubicBezTo>
                    <a:lnTo>
                      <a:pt x="4904" y="15202"/>
                    </a:lnTo>
                    <a:cubicBezTo>
                      <a:pt x="5006" y="15202"/>
                      <a:pt x="5090" y="15119"/>
                      <a:pt x="5090" y="15016"/>
                    </a:cubicBezTo>
                    <a:lnTo>
                      <a:pt x="5090" y="186"/>
                    </a:lnTo>
                    <a:cubicBezTo>
                      <a:pt x="5090" y="85"/>
                      <a:pt x="5006" y="1"/>
                      <a:pt x="4904"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8" name="Google Shape;1198;p40"/>
              <p:cNvSpPr/>
              <p:nvPr/>
            </p:nvSpPr>
            <p:spPr>
              <a:xfrm>
                <a:off x="6100456" y="3979329"/>
                <a:ext cx="149912" cy="121625"/>
              </a:xfrm>
              <a:custGeom>
                <a:rect b="b" l="l" r="r" t="t"/>
                <a:pathLst>
                  <a:path extrusionOk="0" h="3831" w="4722">
                    <a:moveTo>
                      <a:pt x="0" y="0"/>
                    </a:moveTo>
                    <a:lnTo>
                      <a:pt x="0" y="3830"/>
                    </a:lnTo>
                    <a:lnTo>
                      <a:pt x="4722" y="3830"/>
                    </a:lnTo>
                    <a:lnTo>
                      <a:pt x="4722" y="0"/>
                    </a:ln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9" name="Google Shape;1199;p40"/>
              <p:cNvSpPr/>
              <p:nvPr/>
            </p:nvSpPr>
            <p:spPr>
              <a:xfrm>
                <a:off x="6094678" y="3973424"/>
                <a:ext cx="161595" cy="133403"/>
              </a:xfrm>
              <a:custGeom>
                <a:rect b="b" l="l" r="r" t="t"/>
                <a:pathLst>
                  <a:path extrusionOk="0" h="4202" w="5090">
                    <a:moveTo>
                      <a:pt x="4722" y="369"/>
                    </a:moveTo>
                    <a:lnTo>
                      <a:pt x="4722" y="3834"/>
                    </a:lnTo>
                    <a:lnTo>
                      <a:pt x="369" y="3834"/>
                    </a:lnTo>
                    <a:lnTo>
                      <a:pt x="369" y="369"/>
                    </a:lnTo>
                    <a:close/>
                    <a:moveTo>
                      <a:pt x="182" y="1"/>
                    </a:moveTo>
                    <a:cubicBezTo>
                      <a:pt x="85" y="1"/>
                      <a:pt x="1" y="85"/>
                      <a:pt x="1" y="186"/>
                    </a:cubicBezTo>
                    <a:lnTo>
                      <a:pt x="1" y="4016"/>
                    </a:lnTo>
                    <a:cubicBezTo>
                      <a:pt x="1" y="4118"/>
                      <a:pt x="85" y="4201"/>
                      <a:pt x="182" y="4201"/>
                    </a:cubicBezTo>
                    <a:lnTo>
                      <a:pt x="4904" y="4201"/>
                    </a:lnTo>
                    <a:cubicBezTo>
                      <a:pt x="5006" y="4201"/>
                      <a:pt x="5090" y="4118"/>
                      <a:pt x="5090" y="4016"/>
                    </a:cubicBezTo>
                    <a:lnTo>
                      <a:pt x="5090" y="186"/>
                    </a:lnTo>
                    <a:cubicBezTo>
                      <a:pt x="5090" y="85"/>
                      <a:pt x="5006" y="1"/>
                      <a:pt x="4904"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200" name="Google Shape;1200;p40"/>
            <p:cNvGrpSpPr/>
            <p:nvPr/>
          </p:nvGrpSpPr>
          <p:grpSpPr>
            <a:xfrm>
              <a:off x="1396606" y="2521080"/>
              <a:ext cx="341947" cy="634395"/>
              <a:chOff x="5257252" y="2296731"/>
              <a:chExt cx="543549" cy="1048934"/>
            </a:xfrm>
          </p:grpSpPr>
          <p:sp>
            <p:nvSpPr>
              <p:cNvPr id="1201" name="Google Shape;1201;p40"/>
              <p:cNvSpPr/>
              <p:nvPr/>
            </p:nvSpPr>
            <p:spPr>
              <a:xfrm>
                <a:off x="5291675" y="2427700"/>
                <a:ext cx="477900" cy="912000"/>
              </a:xfrm>
              <a:prstGeom prst="roundRect">
                <a:avLst>
                  <a:gd fmla="val 16667" name="adj"/>
                </a:avLst>
              </a:prstGeom>
              <a:solidFill>
                <a:srgbClr val="F3F3F3"/>
              </a:solidFill>
              <a:ln cap="flat" cmpd="sng" w="9525">
                <a:solidFill>
                  <a:srgbClr val="8AACD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2" name="Google Shape;1202;p40"/>
              <p:cNvSpPr/>
              <p:nvPr/>
            </p:nvSpPr>
            <p:spPr>
              <a:xfrm>
                <a:off x="5364720" y="2583799"/>
                <a:ext cx="192930" cy="65559"/>
              </a:xfrm>
              <a:custGeom>
                <a:rect b="b" l="l" r="r" t="t"/>
                <a:pathLst>
                  <a:path extrusionOk="0" h="2065" w="6077">
                    <a:moveTo>
                      <a:pt x="1035" y="1"/>
                    </a:moveTo>
                    <a:cubicBezTo>
                      <a:pt x="463" y="1"/>
                      <a:pt x="1" y="463"/>
                      <a:pt x="1" y="1031"/>
                    </a:cubicBezTo>
                    <a:cubicBezTo>
                      <a:pt x="1" y="1602"/>
                      <a:pt x="463" y="2064"/>
                      <a:pt x="1035" y="2064"/>
                    </a:cubicBezTo>
                    <a:lnTo>
                      <a:pt x="5046" y="2064"/>
                    </a:lnTo>
                    <a:cubicBezTo>
                      <a:pt x="5614" y="2064"/>
                      <a:pt x="6076" y="1602"/>
                      <a:pt x="6076" y="1031"/>
                    </a:cubicBezTo>
                    <a:cubicBezTo>
                      <a:pt x="6076" y="463"/>
                      <a:pt x="5614" y="1"/>
                      <a:pt x="5046" y="1"/>
                    </a:cubicBezTo>
                    <a:close/>
                  </a:path>
                </a:pathLst>
              </a:custGeom>
              <a:solidFill>
                <a:srgbClr val="F9FB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3" name="Google Shape;1203;p40"/>
              <p:cNvSpPr/>
              <p:nvPr/>
            </p:nvSpPr>
            <p:spPr>
              <a:xfrm>
                <a:off x="5358974" y="2577894"/>
                <a:ext cx="204581" cy="77273"/>
              </a:xfrm>
              <a:custGeom>
                <a:rect b="b" l="l" r="r" t="t"/>
                <a:pathLst>
                  <a:path extrusionOk="0" h="2434" w="6444">
                    <a:moveTo>
                      <a:pt x="5227" y="369"/>
                    </a:moveTo>
                    <a:cubicBezTo>
                      <a:pt x="5694" y="369"/>
                      <a:pt x="6076" y="751"/>
                      <a:pt x="6076" y="1217"/>
                    </a:cubicBezTo>
                    <a:cubicBezTo>
                      <a:pt x="6076" y="1686"/>
                      <a:pt x="5694" y="2065"/>
                      <a:pt x="5227" y="2065"/>
                    </a:cubicBezTo>
                    <a:lnTo>
                      <a:pt x="1216" y="2065"/>
                    </a:lnTo>
                    <a:cubicBezTo>
                      <a:pt x="746" y="2065"/>
                      <a:pt x="365" y="1686"/>
                      <a:pt x="365" y="1217"/>
                    </a:cubicBezTo>
                    <a:cubicBezTo>
                      <a:pt x="365" y="751"/>
                      <a:pt x="746" y="369"/>
                      <a:pt x="1216" y="369"/>
                    </a:cubicBezTo>
                    <a:close/>
                    <a:moveTo>
                      <a:pt x="1216" y="1"/>
                    </a:moveTo>
                    <a:cubicBezTo>
                      <a:pt x="543" y="1"/>
                      <a:pt x="0" y="547"/>
                      <a:pt x="0" y="1217"/>
                    </a:cubicBezTo>
                    <a:cubicBezTo>
                      <a:pt x="0" y="1887"/>
                      <a:pt x="543" y="2433"/>
                      <a:pt x="1216" y="2433"/>
                    </a:cubicBezTo>
                    <a:lnTo>
                      <a:pt x="5227" y="2433"/>
                    </a:lnTo>
                    <a:cubicBezTo>
                      <a:pt x="5897" y="2433"/>
                      <a:pt x="6443" y="1887"/>
                      <a:pt x="6443" y="1217"/>
                    </a:cubicBezTo>
                    <a:cubicBezTo>
                      <a:pt x="6443" y="547"/>
                      <a:pt x="5897" y="1"/>
                      <a:pt x="5227"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4" name="Google Shape;1204;p40"/>
              <p:cNvSpPr/>
              <p:nvPr/>
            </p:nvSpPr>
            <p:spPr>
              <a:xfrm>
                <a:off x="5364720" y="2583799"/>
                <a:ext cx="97814" cy="65559"/>
              </a:xfrm>
              <a:custGeom>
                <a:rect b="b" l="l" r="r" t="t"/>
                <a:pathLst>
                  <a:path extrusionOk="0" h="2065" w="3081">
                    <a:moveTo>
                      <a:pt x="1035" y="1"/>
                    </a:moveTo>
                    <a:cubicBezTo>
                      <a:pt x="463" y="1"/>
                      <a:pt x="1" y="463"/>
                      <a:pt x="1" y="1031"/>
                    </a:cubicBezTo>
                    <a:cubicBezTo>
                      <a:pt x="1" y="1602"/>
                      <a:pt x="463" y="2064"/>
                      <a:pt x="1035" y="2064"/>
                    </a:cubicBezTo>
                    <a:lnTo>
                      <a:pt x="3081" y="2064"/>
                    </a:lnTo>
                    <a:lnTo>
                      <a:pt x="3081" y="1"/>
                    </a:lnTo>
                    <a:close/>
                  </a:path>
                </a:pathLst>
              </a:custGeom>
              <a:solidFill>
                <a:srgbClr val="F1688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5" name="Google Shape;1205;p40"/>
              <p:cNvSpPr/>
              <p:nvPr/>
            </p:nvSpPr>
            <p:spPr>
              <a:xfrm>
                <a:off x="5358974" y="2577894"/>
                <a:ext cx="109370" cy="77273"/>
              </a:xfrm>
              <a:custGeom>
                <a:rect b="b" l="l" r="r" t="t"/>
                <a:pathLst>
                  <a:path extrusionOk="0" h="2434" w="3445">
                    <a:moveTo>
                      <a:pt x="3076" y="369"/>
                    </a:moveTo>
                    <a:lnTo>
                      <a:pt x="3076" y="2065"/>
                    </a:lnTo>
                    <a:lnTo>
                      <a:pt x="1216" y="2065"/>
                    </a:lnTo>
                    <a:cubicBezTo>
                      <a:pt x="746" y="2065"/>
                      <a:pt x="365" y="1686"/>
                      <a:pt x="365" y="1217"/>
                    </a:cubicBezTo>
                    <a:cubicBezTo>
                      <a:pt x="365" y="751"/>
                      <a:pt x="746" y="369"/>
                      <a:pt x="1216" y="369"/>
                    </a:cubicBezTo>
                    <a:close/>
                    <a:moveTo>
                      <a:pt x="1216" y="1"/>
                    </a:moveTo>
                    <a:cubicBezTo>
                      <a:pt x="543" y="1"/>
                      <a:pt x="0" y="547"/>
                      <a:pt x="0" y="1217"/>
                    </a:cubicBezTo>
                    <a:cubicBezTo>
                      <a:pt x="0" y="1887"/>
                      <a:pt x="543" y="2433"/>
                      <a:pt x="1216" y="2433"/>
                    </a:cubicBezTo>
                    <a:lnTo>
                      <a:pt x="3262" y="2433"/>
                    </a:lnTo>
                    <a:cubicBezTo>
                      <a:pt x="3360" y="2433"/>
                      <a:pt x="3444" y="2353"/>
                      <a:pt x="3444" y="2250"/>
                    </a:cubicBezTo>
                    <a:lnTo>
                      <a:pt x="3444" y="187"/>
                    </a:lnTo>
                    <a:cubicBezTo>
                      <a:pt x="3444" y="85"/>
                      <a:pt x="3360" y="1"/>
                      <a:pt x="3262"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6" name="Google Shape;1206;p40"/>
              <p:cNvSpPr/>
              <p:nvPr/>
            </p:nvSpPr>
            <p:spPr>
              <a:xfrm>
                <a:off x="5448060" y="2955667"/>
                <a:ext cx="162071" cy="155658"/>
              </a:xfrm>
              <a:custGeom>
                <a:rect b="b" l="l" r="r" t="t"/>
                <a:pathLst>
                  <a:path extrusionOk="0" h="4903" w="5105">
                    <a:moveTo>
                      <a:pt x="1133" y="1"/>
                    </a:moveTo>
                    <a:cubicBezTo>
                      <a:pt x="868" y="1"/>
                      <a:pt x="603" y="102"/>
                      <a:pt x="401" y="304"/>
                    </a:cubicBezTo>
                    <a:cubicBezTo>
                      <a:pt x="0" y="708"/>
                      <a:pt x="0" y="1360"/>
                      <a:pt x="401" y="1764"/>
                    </a:cubicBezTo>
                    <a:lnTo>
                      <a:pt x="3241" y="4600"/>
                    </a:lnTo>
                    <a:cubicBezTo>
                      <a:pt x="3443" y="4802"/>
                      <a:pt x="3706" y="4903"/>
                      <a:pt x="3970" y="4903"/>
                    </a:cubicBezTo>
                    <a:cubicBezTo>
                      <a:pt x="4234" y="4903"/>
                      <a:pt x="4498" y="4802"/>
                      <a:pt x="4701" y="4600"/>
                    </a:cubicBezTo>
                    <a:cubicBezTo>
                      <a:pt x="5104" y="4199"/>
                      <a:pt x="5104" y="3544"/>
                      <a:pt x="4701" y="3140"/>
                    </a:cubicBezTo>
                    <a:lnTo>
                      <a:pt x="1865" y="304"/>
                    </a:lnTo>
                    <a:cubicBezTo>
                      <a:pt x="1662" y="102"/>
                      <a:pt x="1398" y="1"/>
                      <a:pt x="1133" y="1"/>
                    </a:cubicBezTo>
                    <a:close/>
                  </a:path>
                </a:pathLst>
              </a:custGeom>
              <a:solidFill>
                <a:srgbClr val="F9FB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7" name="Google Shape;1207;p40"/>
              <p:cNvSpPr/>
              <p:nvPr/>
            </p:nvSpPr>
            <p:spPr>
              <a:xfrm>
                <a:off x="5441710" y="2949857"/>
                <a:ext cx="174770" cy="167341"/>
              </a:xfrm>
              <a:custGeom>
                <a:rect b="b" l="l" r="r" t="t"/>
                <a:pathLst>
                  <a:path extrusionOk="0" h="5271" w="5505">
                    <a:moveTo>
                      <a:pt x="1333" y="367"/>
                    </a:moveTo>
                    <a:cubicBezTo>
                      <a:pt x="1551" y="367"/>
                      <a:pt x="1766" y="450"/>
                      <a:pt x="1934" y="618"/>
                    </a:cubicBezTo>
                    <a:lnTo>
                      <a:pt x="4770" y="3454"/>
                    </a:lnTo>
                    <a:cubicBezTo>
                      <a:pt x="5101" y="3785"/>
                      <a:pt x="5101" y="4324"/>
                      <a:pt x="4770" y="4655"/>
                    </a:cubicBezTo>
                    <a:cubicBezTo>
                      <a:pt x="4604" y="4821"/>
                      <a:pt x="4386" y="4904"/>
                      <a:pt x="4169" y="4904"/>
                    </a:cubicBezTo>
                    <a:cubicBezTo>
                      <a:pt x="3952" y="4904"/>
                      <a:pt x="3736" y="4821"/>
                      <a:pt x="3572" y="4655"/>
                    </a:cubicBezTo>
                    <a:lnTo>
                      <a:pt x="732" y="1816"/>
                    </a:lnTo>
                    <a:cubicBezTo>
                      <a:pt x="401" y="1488"/>
                      <a:pt x="401" y="949"/>
                      <a:pt x="732" y="618"/>
                    </a:cubicBezTo>
                    <a:cubicBezTo>
                      <a:pt x="899" y="450"/>
                      <a:pt x="1114" y="367"/>
                      <a:pt x="1333" y="367"/>
                    </a:cubicBezTo>
                    <a:close/>
                    <a:moveTo>
                      <a:pt x="1333" y="1"/>
                    </a:moveTo>
                    <a:cubicBezTo>
                      <a:pt x="1022" y="1"/>
                      <a:pt x="711" y="119"/>
                      <a:pt x="474" y="356"/>
                    </a:cubicBezTo>
                    <a:cubicBezTo>
                      <a:pt x="0" y="833"/>
                      <a:pt x="0" y="1601"/>
                      <a:pt x="474" y="2078"/>
                    </a:cubicBezTo>
                    <a:lnTo>
                      <a:pt x="3310" y="4914"/>
                    </a:lnTo>
                    <a:cubicBezTo>
                      <a:pt x="3546" y="5150"/>
                      <a:pt x="3859" y="5270"/>
                      <a:pt x="4168" y="5270"/>
                    </a:cubicBezTo>
                    <a:cubicBezTo>
                      <a:pt x="4481" y="5270"/>
                      <a:pt x="4791" y="5150"/>
                      <a:pt x="5032" y="4914"/>
                    </a:cubicBezTo>
                    <a:cubicBezTo>
                      <a:pt x="5504" y="4440"/>
                      <a:pt x="5504" y="3669"/>
                      <a:pt x="5032" y="3195"/>
                    </a:cubicBezTo>
                    <a:lnTo>
                      <a:pt x="2192" y="356"/>
                    </a:lnTo>
                    <a:cubicBezTo>
                      <a:pt x="1956" y="119"/>
                      <a:pt x="1644" y="1"/>
                      <a:pt x="1333"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8" name="Google Shape;1208;p40"/>
              <p:cNvSpPr/>
              <p:nvPr/>
            </p:nvSpPr>
            <p:spPr>
              <a:xfrm>
                <a:off x="5505048" y="3009481"/>
                <a:ext cx="105084" cy="101846"/>
              </a:xfrm>
              <a:custGeom>
                <a:rect b="b" l="l" r="r" t="t"/>
                <a:pathLst>
                  <a:path extrusionOk="0" h="3208" w="3310">
                    <a:moveTo>
                      <a:pt x="1460" y="0"/>
                    </a:moveTo>
                    <a:lnTo>
                      <a:pt x="1" y="1459"/>
                    </a:lnTo>
                    <a:lnTo>
                      <a:pt x="1446" y="2905"/>
                    </a:lnTo>
                    <a:cubicBezTo>
                      <a:pt x="1648" y="3107"/>
                      <a:pt x="1911" y="3208"/>
                      <a:pt x="2175" y="3208"/>
                    </a:cubicBezTo>
                    <a:cubicBezTo>
                      <a:pt x="2439" y="3208"/>
                      <a:pt x="2703" y="3107"/>
                      <a:pt x="2906" y="2905"/>
                    </a:cubicBezTo>
                    <a:cubicBezTo>
                      <a:pt x="3309" y="2504"/>
                      <a:pt x="3309" y="1849"/>
                      <a:pt x="2906" y="1445"/>
                    </a:cubicBezTo>
                    <a:lnTo>
                      <a:pt x="1460" y="0"/>
                    </a:lnTo>
                    <a:close/>
                  </a:path>
                </a:pathLst>
              </a:custGeom>
              <a:solidFill>
                <a:srgbClr val="F1688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9" name="Google Shape;1209;p40"/>
              <p:cNvSpPr/>
              <p:nvPr/>
            </p:nvSpPr>
            <p:spPr>
              <a:xfrm>
                <a:off x="5499143" y="3003671"/>
                <a:ext cx="117339" cy="113529"/>
              </a:xfrm>
              <a:custGeom>
                <a:rect b="b" l="l" r="r" t="t"/>
                <a:pathLst>
                  <a:path extrusionOk="0" h="3576" w="3696">
                    <a:moveTo>
                      <a:pt x="1646" y="441"/>
                    </a:moveTo>
                    <a:lnTo>
                      <a:pt x="2961" y="1759"/>
                    </a:lnTo>
                    <a:cubicBezTo>
                      <a:pt x="3292" y="2090"/>
                      <a:pt x="3292" y="2629"/>
                      <a:pt x="2961" y="2960"/>
                    </a:cubicBezTo>
                    <a:cubicBezTo>
                      <a:pt x="2795" y="3126"/>
                      <a:pt x="2577" y="3209"/>
                      <a:pt x="2360" y="3209"/>
                    </a:cubicBezTo>
                    <a:cubicBezTo>
                      <a:pt x="2143" y="3209"/>
                      <a:pt x="1927" y="3126"/>
                      <a:pt x="1763" y="2960"/>
                    </a:cubicBezTo>
                    <a:lnTo>
                      <a:pt x="444" y="1642"/>
                    </a:lnTo>
                    <a:lnTo>
                      <a:pt x="1646" y="441"/>
                    </a:lnTo>
                    <a:close/>
                    <a:moveTo>
                      <a:pt x="1646" y="0"/>
                    </a:moveTo>
                    <a:cubicBezTo>
                      <a:pt x="1595" y="0"/>
                      <a:pt x="1551" y="19"/>
                      <a:pt x="1515" y="52"/>
                    </a:cubicBezTo>
                    <a:lnTo>
                      <a:pt x="56" y="1511"/>
                    </a:lnTo>
                    <a:cubicBezTo>
                      <a:pt x="19" y="1548"/>
                      <a:pt x="1" y="1595"/>
                      <a:pt x="1" y="1642"/>
                    </a:cubicBezTo>
                    <a:cubicBezTo>
                      <a:pt x="1" y="1690"/>
                      <a:pt x="19" y="1737"/>
                      <a:pt x="56" y="1773"/>
                    </a:cubicBezTo>
                    <a:lnTo>
                      <a:pt x="1501" y="3219"/>
                    </a:lnTo>
                    <a:cubicBezTo>
                      <a:pt x="1737" y="3455"/>
                      <a:pt x="2050" y="3575"/>
                      <a:pt x="2359" y="3575"/>
                    </a:cubicBezTo>
                    <a:cubicBezTo>
                      <a:pt x="2672" y="3575"/>
                      <a:pt x="2982" y="3455"/>
                      <a:pt x="3223" y="3219"/>
                    </a:cubicBezTo>
                    <a:cubicBezTo>
                      <a:pt x="3695" y="2745"/>
                      <a:pt x="3695" y="1974"/>
                      <a:pt x="3223" y="1500"/>
                    </a:cubicBezTo>
                    <a:lnTo>
                      <a:pt x="1773" y="52"/>
                    </a:lnTo>
                    <a:cubicBezTo>
                      <a:pt x="1741" y="19"/>
                      <a:pt x="1694" y="0"/>
                      <a:pt x="1646" y="0"/>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0" name="Google Shape;1210;p40"/>
              <p:cNvSpPr/>
              <p:nvPr/>
            </p:nvSpPr>
            <p:spPr>
              <a:xfrm>
                <a:off x="5391071" y="3085740"/>
                <a:ext cx="65590" cy="193025"/>
              </a:xfrm>
              <a:custGeom>
                <a:rect b="b" l="l" r="r" t="t"/>
                <a:pathLst>
                  <a:path extrusionOk="0" h="6080" w="2066">
                    <a:moveTo>
                      <a:pt x="1031" y="1"/>
                    </a:moveTo>
                    <a:cubicBezTo>
                      <a:pt x="463" y="1"/>
                      <a:pt x="1" y="463"/>
                      <a:pt x="1" y="1034"/>
                    </a:cubicBezTo>
                    <a:lnTo>
                      <a:pt x="1" y="5046"/>
                    </a:lnTo>
                    <a:cubicBezTo>
                      <a:pt x="1" y="5617"/>
                      <a:pt x="463" y="6079"/>
                      <a:pt x="1031" y="6079"/>
                    </a:cubicBezTo>
                    <a:cubicBezTo>
                      <a:pt x="1603" y="6079"/>
                      <a:pt x="2065" y="5617"/>
                      <a:pt x="2065" y="5046"/>
                    </a:cubicBezTo>
                    <a:lnTo>
                      <a:pt x="2065" y="1034"/>
                    </a:lnTo>
                    <a:cubicBezTo>
                      <a:pt x="2065" y="463"/>
                      <a:pt x="1603" y="1"/>
                      <a:pt x="1031" y="1"/>
                    </a:cubicBezTo>
                    <a:close/>
                  </a:path>
                </a:pathLst>
              </a:custGeom>
              <a:solidFill>
                <a:srgbClr val="F9FB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1" name="Google Shape;1211;p40"/>
              <p:cNvSpPr/>
              <p:nvPr/>
            </p:nvSpPr>
            <p:spPr>
              <a:xfrm>
                <a:off x="5385198" y="3079930"/>
                <a:ext cx="77242" cy="204613"/>
              </a:xfrm>
              <a:custGeom>
                <a:rect b="b" l="l" r="r" t="t"/>
                <a:pathLst>
                  <a:path extrusionOk="0" h="6445" w="2433">
                    <a:moveTo>
                      <a:pt x="1216" y="369"/>
                    </a:moveTo>
                    <a:cubicBezTo>
                      <a:pt x="1686" y="369"/>
                      <a:pt x="2064" y="747"/>
                      <a:pt x="2064" y="1217"/>
                    </a:cubicBezTo>
                    <a:lnTo>
                      <a:pt x="2064" y="5229"/>
                    </a:lnTo>
                    <a:cubicBezTo>
                      <a:pt x="2064" y="5698"/>
                      <a:pt x="1686" y="6076"/>
                      <a:pt x="1216" y="6076"/>
                    </a:cubicBezTo>
                    <a:cubicBezTo>
                      <a:pt x="750" y="6076"/>
                      <a:pt x="368" y="5698"/>
                      <a:pt x="368" y="5229"/>
                    </a:cubicBezTo>
                    <a:lnTo>
                      <a:pt x="368" y="1217"/>
                    </a:lnTo>
                    <a:cubicBezTo>
                      <a:pt x="368" y="747"/>
                      <a:pt x="750" y="369"/>
                      <a:pt x="1216" y="369"/>
                    </a:cubicBezTo>
                    <a:close/>
                    <a:moveTo>
                      <a:pt x="1216" y="1"/>
                    </a:moveTo>
                    <a:cubicBezTo>
                      <a:pt x="547" y="1"/>
                      <a:pt x="1" y="547"/>
                      <a:pt x="1" y="1217"/>
                    </a:cubicBezTo>
                    <a:lnTo>
                      <a:pt x="1" y="5229"/>
                    </a:lnTo>
                    <a:cubicBezTo>
                      <a:pt x="1" y="5898"/>
                      <a:pt x="547" y="6444"/>
                      <a:pt x="1216" y="6444"/>
                    </a:cubicBezTo>
                    <a:cubicBezTo>
                      <a:pt x="1886" y="6444"/>
                      <a:pt x="2432" y="5898"/>
                      <a:pt x="2432" y="5229"/>
                    </a:cubicBezTo>
                    <a:lnTo>
                      <a:pt x="2432" y="1217"/>
                    </a:lnTo>
                    <a:cubicBezTo>
                      <a:pt x="2432" y="547"/>
                      <a:pt x="1886" y="1"/>
                      <a:pt x="1216"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2" name="Google Shape;1212;p40"/>
              <p:cNvSpPr/>
              <p:nvPr/>
            </p:nvSpPr>
            <p:spPr>
              <a:xfrm>
                <a:off x="5391071" y="3085740"/>
                <a:ext cx="65590" cy="97814"/>
              </a:xfrm>
              <a:custGeom>
                <a:rect b="b" l="l" r="r" t="t"/>
                <a:pathLst>
                  <a:path extrusionOk="0" h="3081" w="2066">
                    <a:moveTo>
                      <a:pt x="1031" y="1"/>
                    </a:moveTo>
                    <a:cubicBezTo>
                      <a:pt x="463" y="1"/>
                      <a:pt x="1" y="463"/>
                      <a:pt x="1" y="1034"/>
                    </a:cubicBezTo>
                    <a:lnTo>
                      <a:pt x="1" y="3080"/>
                    </a:lnTo>
                    <a:lnTo>
                      <a:pt x="2065" y="3080"/>
                    </a:lnTo>
                    <a:lnTo>
                      <a:pt x="2065" y="1034"/>
                    </a:lnTo>
                    <a:cubicBezTo>
                      <a:pt x="2065" y="463"/>
                      <a:pt x="1603" y="1"/>
                      <a:pt x="1031" y="1"/>
                    </a:cubicBezTo>
                    <a:close/>
                  </a:path>
                </a:pathLst>
              </a:custGeom>
              <a:solidFill>
                <a:srgbClr val="8AAC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3" name="Google Shape;1213;p40"/>
              <p:cNvSpPr/>
              <p:nvPr/>
            </p:nvSpPr>
            <p:spPr>
              <a:xfrm>
                <a:off x="5385198" y="3079930"/>
                <a:ext cx="77242" cy="109370"/>
              </a:xfrm>
              <a:custGeom>
                <a:rect b="b" l="l" r="r" t="t"/>
                <a:pathLst>
                  <a:path extrusionOk="0" h="3445" w="2433">
                    <a:moveTo>
                      <a:pt x="1216" y="369"/>
                    </a:moveTo>
                    <a:cubicBezTo>
                      <a:pt x="1686" y="369"/>
                      <a:pt x="2064" y="747"/>
                      <a:pt x="2064" y="1217"/>
                    </a:cubicBezTo>
                    <a:lnTo>
                      <a:pt x="2064" y="3077"/>
                    </a:lnTo>
                    <a:lnTo>
                      <a:pt x="368" y="3077"/>
                    </a:lnTo>
                    <a:lnTo>
                      <a:pt x="368" y="1217"/>
                    </a:lnTo>
                    <a:cubicBezTo>
                      <a:pt x="368" y="747"/>
                      <a:pt x="750" y="369"/>
                      <a:pt x="1216" y="369"/>
                    </a:cubicBezTo>
                    <a:close/>
                    <a:moveTo>
                      <a:pt x="1216" y="1"/>
                    </a:moveTo>
                    <a:cubicBezTo>
                      <a:pt x="547" y="1"/>
                      <a:pt x="1" y="547"/>
                      <a:pt x="1" y="1217"/>
                    </a:cubicBezTo>
                    <a:lnTo>
                      <a:pt x="1" y="3263"/>
                    </a:lnTo>
                    <a:cubicBezTo>
                      <a:pt x="1" y="3365"/>
                      <a:pt x="85" y="3445"/>
                      <a:pt x="186" y="3445"/>
                    </a:cubicBezTo>
                    <a:lnTo>
                      <a:pt x="2250" y="3445"/>
                    </a:lnTo>
                    <a:cubicBezTo>
                      <a:pt x="2352" y="3445"/>
                      <a:pt x="2432" y="3365"/>
                      <a:pt x="2432" y="3263"/>
                    </a:cubicBezTo>
                    <a:lnTo>
                      <a:pt x="2432" y="1217"/>
                    </a:lnTo>
                    <a:cubicBezTo>
                      <a:pt x="2432" y="547"/>
                      <a:pt x="1886" y="1"/>
                      <a:pt x="1216"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4" name="Google Shape;1214;p40"/>
              <p:cNvSpPr/>
              <p:nvPr/>
            </p:nvSpPr>
            <p:spPr>
              <a:xfrm>
                <a:off x="5657472" y="2918363"/>
                <a:ext cx="65559" cy="193057"/>
              </a:xfrm>
              <a:custGeom>
                <a:rect b="b" l="l" r="r" t="t"/>
                <a:pathLst>
                  <a:path extrusionOk="0" h="6081" w="2065">
                    <a:moveTo>
                      <a:pt x="1035" y="1"/>
                    </a:moveTo>
                    <a:cubicBezTo>
                      <a:pt x="463" y="1"/>
                      <a:pt x="0" y="463"/>
                      <a:pt x="0" y="1035"/>
                    </a:cubicBezTo>
                    <a:lnTo>
                      <a:pt x="0" y="5046"/>
                    </a:lnTo>
                    <a:cubicBezTo>
                      <a:pt x="0" y="5618"/>
                      <a:pt x="463" y="6081"/>
                      <a:pt x="1035" y="6081"/>
                    </a:cubicBezTo>
                    <a:cubicBezTo>
                      <a:pt x="1603" y="6081"/>
                      <a:pt x="2065" y="5618"/>
                      <a:pt x="2065" y="5046"/>
                    </a:cubicBezTo>
                    <a:lnTo>
                      <a:pt x="2065" y="1035"/>
                    </a:lnTo>
                    <a:cubicBezTo>
                      <a:pt x="2065" y="463"/>
                      <a:pt x="1603" y="1"/>
                      <a:pt x="1035" y="1"/>
                    </a:cubicBezTo>
                    <a:close/>
                  </a:path>
                </a:pathLst>
              </a:custGeom>
              <a:solidFill>
                <a:srgbClr val="F9FB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5" name="Google Shape;1215;p40"/>
              <p:cNvSpPr/>
              <p:nvPr/>
            </p:nvSpPr>
            <p:spPr>
              <a:xfrm>
                <a:off x="5651693" y="2912617"/>
                <a:ext cx="77242" cy="204581"/>
              </a:xfrm>
              <a:custGeom>
                <a:rect b="b" l="l" r="r" t="t"/>
                <a:pathLst>
                  <a:path extrusionOk="0" h="6444" w="2433">
                    <a:moveTo>
                      <a:pt x="1217" y="365"/>
                    </a:moveTo>
                    <a:cubicBezTo>
                      <a:pt x="1686" y="365"/>
                      <a:pt x="2065" y="746"/>
                      <a:pt x="2065" y="1216"/>
                    </a:cubicBezTo>
                    <a:lnTo>
                      <a:pt x="2065" y="5227"/>
                    </a:lnTo>
                    <a:cubicBezTo>
                      <a:pt x="2065" y="5697"/>
                      <a:pt x="1686" y="6076"/>
                      <a:pt x="1217" y="6076"/>
                    </a:cubicBezTo>
                    <a:cubicBezTo>
                      <a:pt x="747" y="6076"/>
                      <a:pt x="369" y="5697"/>
                      <a:pt x="369" y="5227"/>
                    </a:cubicBezTo>
                    <a:lnTo>
                      <a:pt x="369" y="1216"/>
                    </a:lnTo>
                    <a:cubicBezTo>
                      <a:pt x="369" y="746"/>
                      <a:pt x="747" y="365"/>
                      <a:pt x="1217" y="365"/>
                    </a:cubicBezTo>
                    <a:close/>
                    <a:moveTo>
                      <a:pt x="1217" y="0"/>
                    </a:moveTo>
                    <a:cubicBezTo>
                      <a:pt x="547" y="0"/>
                      <a:pt x="1" y="546"/>
                      <a:pt x="1" y="1216"/>
                    </a:cubicBezTo>
                    <a:lnTo>
                      <a:pt x="1" y="5227"/>
                    </a:lnTo>
                    <a:cubicBezTo>
                      <a:pt x="1" y="5897"/>
                      <a:pt x="547" y="6443"/>
                      <a:pt x="1217" y="6443"/>
                    </a:cubicBezTo>
                    <a:cubicBezTo>
                      <a:pt x="1886" y="6443"/>
                      <a:pt x="2432" y="5897"/>
                      <a:pt x="2432" y="5227"/>
                    </a:cubicBezTo>
                    <a:lnTo>
                      <a:pt x="2432" y="1216"/>
                    </a:lnTo>
                    <a:cubicBezTo>
                      <a:pt x="2432" y="546"/>
                      <a:pt x="1886" y="0"/>
                      <a:pt x="1217" y="0"/>
                    </a:cubicBezTo>
                    <a:close/>
                  </a:path>
                </a:pathLst>
              </a:custGeom>
              <a:solidFill>
                <a:srgbClr val="2F497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6" name="Google Shape;1216;p40"/>
              <p:cNvSpPr/>
              <p:nvPr/>
            </p:nvSpPr>
            <p:spPr>
              <a:xfrm>
                <a:off x="5657472" y="3013640"/>
                <a:ext cx="65559" cy="97782"/>
              </a:xfrm>
              <a:custGeom>
                <a:rect b="b" l="l" r="r" t="t"/>
                <a:pathLst>
                  <a:path extrusionOk="0" h="3080" w="2065">
                    <a:moveTo>
                      <a:pt x="0" y="0"/>
                    </a:moveTo>
                    <a:lnTo>
                      <a:pt x="0" y="2045"/>
                    </a:lnTo>
                    <a:cubicBezTo>
                      <a:pt x="0" y="2617"/>
                      <a:pt x="463" y="3080"/>
                      <a:pt x="1035" y="3080"/>
                    </a:cubicBezTo>
                    <a:cubicBezTo>
                      <a:pt x="1603" y="3080"/>
                      <a:pt x="2065" y="2617"/>
                      <a:pt x="2065" y="2045"/>
                    </a:cubicBezTo>
                    <a:lnTo>
                      <a:pt x="2065" y="0"/>
                    </a:lnTo>
                    <a:close/>
                  </a:path>
                </a:pathLst>
              </a:custGeom>
              <a:solidFill>
                <a:srgbClr val="8AAC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7" name="Google Shape;1217;p40"/>
              <p:cNvSpPr/>
              <p:nvPr/>
            </p:nvSpPr>
            <p:spPr>
              <a:xfrm>
                <a:off x="5651693" y="3007830"/>
                <a:ext cx="77242" cy="109370"/>
              </a:xfrm>
              <a:custGeom>
                <a:rect b="b" l="l" r="r" t="t"/>
                <a:pathLst>
                  <a:path extrusionOk="0" h="3445" w="2433">
                    <a:moveTo>
                      <a:pt x="2065" y="365"/>
                    </a:moveTo>
                    <a:lnTo>
                      <a:pt x="2065" y="2228"/>
                    </a:lnTo>
                    <a:cubicBezTo>
                      <a:pt x="2065" y="2698"/>
                      <a:pt x="1686" y="3077"/>
                      <a:pt x="1217" y="3077"/>
                    </a:cubicBezTo>
                    <a:cubicBezTo>
                      <a:pt x="747" y="3077"/>
                      <a:pt x="369" y="2698"/>
                      <a:pt x="369" y="2228"/>
                    </a:cubicBezTo>
                    <a:lnTo>
                      <a:pt x="369" y="365"/>
                    </a:lnTo>
                    <a:close/>
                    <a:moveTo>
                      <a:pt x="182" y="0"/>
                    </a:moveTo>
                    <a:cubicBezTo>
                      <a:pt x="81" y="0"/>
                      <a:pt x="1" y="81"/>
                      <a:pt x="1" y="183"/>
                    </a:cubicBezTo>
                    <a:lnTo>
                      <a:pt x="1" y="2228"/>
                    </a:lnTo>
                    <a:cubicBezTo>
                      <a:pt x="1" y="2898"/>
                      <a:pt x="547" y="3444"/>
                      <a:pt x="1217" y="3444"/>
                    </a:cubicBezTo>
                    <a:cubicBezTo>
                      <a:pt x="1886" y="3444"/>
                      <a:pt x="2432" y="2898"/>
                      <a:pt x="2432" y="2228"/>
                    </a:cubicBezTo>
                    <a:lnTo>
                      <a:pt x="2432" y="183"/>
                    </a:lnTo>
                    <a:cubicBezTo>
                      <a:pt x="2432" y="81"/>
                      <a:pt x="2349" y="0"/>
                      <a:pt x="2247" y="0"/>
                    </a:cubicBezTo>
                    <a:close/>
                  </a:path>
                </a:pathLst>
              </a:custGeom>
              <a:solidFill>
                <a:srgbClr val="2F497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8" name="Google Shape;1218;p40"/>
              <p:cNvSpPr/>
              <p:nvPr/>
            </p:nvSpPr>
            <p:spPr>
              <a:xfrm>
                <a:off x="5549654" y="2616468"/>
                <a:ext cx="162071" cy="155690"/>
              </a:xfrm>
              <a:custGeom>
                <a:rect b="b" l="l" r="r" t="t"/>
                <a:pathLst>
                  <a:path extrusionOk="0" h="4904" w="5105">
                    <a:moveTo>
                      <a:pt x="3970" y="1"/>
                    </a:moveTo>
                    <a:cubicBezTo>
                      <a:pt x="3706" y="1"/>
                      <a:pt x="3442" y="102"/>
                      <a:pt x="3240" y="304"/>
                    </a:cubicBezTo>
                    <a:lnTo>
                      <a:pt x="401" y="3144"/>
                    </a:lnTo>
                    <a:cubicBezTo>
                      <a:pt x="1" y="3544"/>
                      <a:pt x="1" y="4199"/>
                      <a:pt x="401" y="4603"/>
                    </a:cubicBezTo>
                    <a:cubicBezTo>
                      <a:pt x="603" y="4804"/>
                      <a:pt x="868" y="4904"/>
                      <a:pt x="1133" y="4904"/>
                    </a:cubicBezTo>
                    <a:cubicBezTo>
                      <a:pt x="1398" y="4904"/>
                      <a:pt x="1662" y="4804"/>
                      <a:pt x="1864" y="4603"/>
                    </a:cubicBezTo>
                    <a:lnTo>
                      <a:pt x="4700" y="1764"/>
                    </a:lnTo>
                    <a:cubicBezTo>
                      <a:pt x="5104" y="1363"/>
                      <a:pt x="5104" y="708"/>
                      <a:pt x="4700" y="304"/>
                    </a:cubicBezTo>
                    <a:cubicBezTo>
                      <a:pt x="4498" y="102"/>
                      <a:pt x="4234" y="1"/>
                      <a:pt x="3970" y="1"/>
                    </a:cubicBezTo>
                    <a:close/>
                  </a:path>
                </a:pathLst>
              </a:custGeom>
              <a:solidFill>
                <a:srgbClr val="F9FB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9" name="Google Shape;1219;p40"/>
              <p:cNvSpPr/>
              <p:nvPr/>
            </p:nvSpPr>
            <p:spPr>
              <a:xfrm>
                <a:off x="5546987" y="2610690"/>
                <a:ext cx="171087" cy="167309"/>
              </a:xfrm>
              <a:custGeom>
                <a:rect b="b" l="l" r="r" t="t"/>
                <a:pathLst>
                  <a:path extrusionOk="0" h="5270" w="5389">
                    <a:moveTo>
                      <a:pt x="4052" y="377"/>
                    </a:moveTo>
                    <a:cubicBezTo>
                      <a:pt x="4272" y="377"/>
                      <a:pt x="4493" y="457"/>
                      <a:pt x="4653" y="617"/>
                    </a:cubicBezTo>
                    <a:cubicBezTo>
                      <a:pt x="4984" y="948"/>
                      <a:pt x="4984" y="1487"/>
                      <a:pt x="4653" y="1819"/>
                    </a:cubicBezTo>
                    <a:lnTo>
                      <a:pt x="1817" y="4654"/>
                    </a:lnTo>
                    <a:cubicBezTo>
                      <a:pt x="1651" y="4820"/>
                      <a:pt x="1434" y="4903"/>
                      <a:pt x="1216" y="4903"/>
                    </a:cubicBezTo>
                    <a:cubicBezTo>
                      <a:pt x="999" y="4903"/>
                      <a:pt x="781" y="4820"/>
                      <a:pt x="616" y="4654"/>
                    </a:cubicBezTo>
                    <a:cubicBezTo>
                      <a:pt x="456" y="4494"/>
                      <a:pt x="368" y="4283"/>
                      <a:pt x="368" y="4053"/>
                    </a:cubicBezTo>
                    <a:cubicBezTo>
                      <a:pt x="368" y="3828"/>
                      <a:pt x="456" y="3613"/>
                      <a:pt x="616" y="3453"/>
                    </a:cubicBezTo>
                    <a:lnTo>
                      <a:pt x="3452" y="617"/>
                    </a:lnTo>
                    <a:cubicBezTo>
                      <a:pt x="3612" y="457"/>
                      <a:pt x="3832" y="377"/>
                      <a:pt x="4052" y="377"/>
                    </a:cubicBezTo>
                    <a:close/>
                    <a:moveTo>
                      <a:pt x="4053" y="1"/>
                    </a:moveTo>
                    <a:cubicBezTo>
                      <a:pt x="3741" y="1"/>
                      <a:pt x="3430" y="120"/>
                      <a:pt x="3193" y="359"/>
                    </a:cubicBezTo>
                    <a:lnTo>
                      <a:pt x="357" y="3195"/>
                    </a:lnTo>
                    <a:cubicBezTo>
                      <a:pt x="128" y="3423"/>
                      <a:pt x="1" y="3729"/>
                      <a:pt x="1" y="4053"/>
                    </a:cubicBezTo>
                    <a:cubicBezTo>
                      <a:pt x="1" y="4378"/>
                      <a:pt x="128" y="4683"/>
                      <a:pt x="357" y="4912"/>
                    </a:cubicBezTo>
                    <a:cubicBezTo>
                      <a:pt x="594" y="5149"/>
                      <a:pt x="903" y="5270"/>
                      <a:pt x="1217" y="5270"/>
                    </a:cubicBezTo>
                    <a:cubicBezTo>
                      <a:pt x="1530" y="5270"/>
                      <a:pt x="1839" y="5149"/>
                      <a:pt x="2076" y="4912"/>
                    </a:cubicBezTo>
                    <a:lnTo>
                      <a:pt x="4915" y="2077"/>
                    </a:lnTo>
                    <a:cubicBezTo>
                      <a:pt x="5388" y="1604"/>
                      <a:pt x="5388" y="832"/>
                      <a:pt x="4915" y="359"/>
                    </a:cubicBezTo>
                    <a:cubicBezTo>
                      <a:pt x="4676" y="120"/>
                      <a:pt x="4364" y="1"/>
                      <a:pt x="4053"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0" name="Google Shape;1220;p40"/>
              <p:cNvSpPr/>
              <p:nvPr/>
            </p:nvSpPr>
            <p:spPr>
              <a:xfrm>
                <a:off x="5606516" y="2616468"/>
                <a:ext cx="105211" cy="102005"/>
              </a:xfrm>
              <a:custGeom>
                <a:rect b="b" l="l" r="r" t="t"/>
                <a:pathLst>
                  <a:path extrusionOk="0" h="3213" w="3314">
                    <a:moveTo>
                      <a:pt x="2179" y="1"/>
                    </a:moveTo>
                    <a:cubicBezTo>
                      <a:pt x="1915" y="1"/>
                      <a:pt x="1651" y="102"/>
                      <a:pt x="1449" y="304"/>
                    </a:cubicBezTo>
                    <a:lnTo>
                      <a:pt x="1" y="1753"/>
                    </a:lnTo>
                    <a:lnTo>
                      <a:pt x="1464" y="3213"/>
                    </a:lnTo>
                    <a:lnTo>
                      <a:pt x="2909" y="1764"/>
                    </a:lnTo>
                    <a:cubicBezTo>
                      <a:pt x="3313" y="1363"/>
                      <a:pt x="3313" y="708"/>
                      <a:pt x="2909" y="304"/>
                    </a:cubicBezTo>
                    <a:cubicBezTo>
                      <a:pt x="2707" y="102"/>
                      <a:pt x="2443" y="1"/>
                      <a:pt x="2179" y="1"/>
                    </a:cubicBezTo>
                    <a:close/>
                  </a:path>
                </a:pathLst>
              </a:custGeom>
              <a:solidFill>
                <a:srgbClr val="32CC9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1" name="Google Shape;1221;p40"/>
              <p:cNvSpPr/>
              <p:nvPr/>
            </p:nvSpPr>
            <p:spPr>
              <a:xfrm>
                <a:off x="5600166" y="2610690"/>
                <a:ext cx="117910" cy="113561"/>
              </a:xfrm>
              <a:custGeom>
                <a:rect b="b" l="l" r="r" t="t"/>
                <a:pathLst>
                  <a:path extrusionOk="0" h="3577" w="3714">
                    <a:moveTo>
                      <a:pt x="2377" y="369"/>
                    </a:moveTo>
                    <a:cubicBezTo>
                      <a:pt x="2595" y="369"/>
                      <a:pt x="2812" y="452"/>
                      <a:pt x="2978" y="617"/>
                    </a:cubicBezTo>
                    <a:cubicBezTo>
                      <a:pt x="3309" y="948"/>
                      <a:pt x="3309" y="1487"/>
                      <a:pt x="2978" y="1819"/>
                    </a:cubicBezTo>
                    <a:lnTo>
                      <a:pt x="1664" y="3133"/>
                    </a:lnTo>
                    <a:lnTo>
                      <a:pt x="463" y="1935"/>
                    </a:lnTo>
                    <a:lnTo>
                      <a:pt x="1777" y="617"/>
                    </a:lnTo>
                    <a:cubicBezTo>
                      <a:pt x="1942" y="452"/>
                      <a:pt x="2160" y="369"/>
                      <a:pt x="2377" y="369"/>
                    </a:cubicBezTo>
                    <a:close/>
                    <a:moveTo>
                      <a:pt x="2379" y="1"/>
                    </a:moveTo>
                    <a:cubicBezTo>
                      <a:pt x="2068" y="1"/>
                      <a:pt x="1756" y="120"/>
                      <a:pt x="1518" y="359"/>
                    </a:cubicBezTo>
                    <a:lnTo>
                      <a:pt x="73" y="1804"/>
                    </a:lnTo>
                    <a:cubicBezTo>
                      <a:pt x="0" y="1876"/>
                      <a:pt x="0" y="1993"/>
                      <a:pt x="73" y="2062"/>
                    </a:cubicBezTo>
                    <a:lnTo>
                      <a:pt x="1533" y="3522"/>
                    </a:lnTo>
                    <a:cubicBezTo>
                      <a:pt x="1570" y="3558"/>
                      <a:pt x="1617" y="3576"/>
                      <a:pt x="1664" y="3576"/>
                    </a:cubicBezTo>
                    <a:cubicBezTo>
                      <a:pt x="1708" y="3576"/>
                      <a:pt x="1755" y="3558"/>
                      <a:pt x="1791" y="3522"/>
                    </a:cubicBezTo>
                    <a:lnTo>
                      <a:pt x="3240" y="2077"/>
                    </a:lnTo>
                    <a:cubicBezTo>
                      <a:pt x="3713" y="1604"/>
                      <a:pt x="3713" y="832"/>
                      <a:pt x="3240" y="359"/>
                    </a:cubicBezTo>
                    <a:cubicBezTo>
                      <a:pt x="3001" y="120"/>
                      <a:pt x="2690" y="1"/>
                      <a:pt x="2379"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2" name="Google Shape;1222;p40"/>
              <p:cNvSpPr/>
              <p:nvPr/>
            </p:nvSpPr>
            <p:spPr>
              <a:xfrm>
                <a:off x="5538669" y="3140379"/>
                <a:ext cx="162071" cy="155626"/>
              </a:xfrm>
              <a:custGeom>
                <a:rect b="b" l="l" r="r" t="t"/>
                <a:pathLst>
                  <a:path extrusionOk="0" h="4902" w="5105">
                    <a:moveTo>
                      <a:pt x="3970" y="0"/>
                    </a:moveTo>
                    <a:cubicBezTo>
                      <a:pt x="3706" y="0"/>
                      <a:pt x="3442" y="101"/>
                      <a:pt x="3240" y="303"/>
                    </a:cubicBezTo>
                    <a:lnTo>
                      <a:pt x="401" y="3139"/>
                    </a:lnTo>
                    <a:cubicBezTo>
                      <a:pt x="1" y="3543"/>
                      <a:pt x="1" y="4199"/>
                      <a:pt x="401" y="4599"/>
                    </a:cubicBezTo>
                    <a:cubicBezTo>
                      <a:pt x="603" y="4800"/>
                      <a:pt x="868" y="4901"/>
                      <a:pt x="1133" y="4901"/>
                    </a:cubicBezTo>
                    <a:cubicBezTo>
                      <a:pt x="1398" y="4901"/>
                      <a:pt x="1662" y="4800"/>
                      <a:pt x="1864" y="4599"/>
                    </a:cubicBezTo>
                    <a:lnTo>
                      <a:pt x="4700" y="1763"/>
                    </a:lnTo>
                    <a:cubicBezTo>
                      <a:pt x="5104" y="1359"/>
                      <a:pt x="5104" y="707"/>
                      <a:pt x="4700" y="303"/>
                    </a:cubicBezTo>
                    <a:cubicBezTo>
                      <a:pt x="4498" y="101"/>
                      <a:pt x="4234" y="0"/>
                      <a:pt x="3970" y="0"/>
                    </a:cubicBezTo>
                    <a:close/>
                  </a:path>
                </a:pathLst>
              </a:custGeom>
              <a:solidFill>
                <a:srgbClr val="F9FB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3" name="Google Shape;1223;p40"/>
              <p:cNvSpPr/>
              <p:nvPr/>
            </p:nvSpPr>
            <p:spPr>
              <a:xfrm>
                <a:off x="5532224" y="3134569"/>
                <a:ext cx="174865" cy="167309"/>
              </a:xfrm>
              <a:custGeom>
                <a:rect b="b" l="l" r="r" t="t"/>
                <a:pathLst>
                  <a:path extrusionOk="0" h="5270" w="5508">
                    <a:moveTo>
                      <a:pt x="4172" y="366"/>
                    </a:moveTo>
                    <a:cubicBezTo>
                      <a:pt x="4390" y="366"/>
                      <a:pt x="4609" y="450"/>
                      <a:pt x="4772" y="617"/>
                    </a:cubicBezTo>
                    <a:cubicBezTo>
                      <a:pt x="5103" y="945"/>
                      <a:pt x="5103" y="1484"/>
                      <a:pt x="4772" y="1815"/>
                    </a:cubicBezTo>
                    <a:lnTo>
                      <a:pt x="1936" y="4654"/>
                    </a:lnTo>
                    <a:cubicBezTo>
                      <a:pt x="1776" y="4814"/>
                      <a:pt x="1556" y="4895"/>
                      <a:pt x="1336" y="4895"/>
                    </a:cubicBezTo>
                    <a:cubicBezTo>
                      <a:pt x="1115" y="4895"/>
                      <a:pt x="895" y="4814"/>
                      <a:pt x="735" y="4654"/>
                    </a:cubicBezTo>
                    <a:cubicBezTo>
                      <a:pt x="404" y="4323"/>
                      <a:pt x="404" y="3784"/>
                      <a:pt x="735" y="3453"/>
                    </a:cubicBezTo>
                    <a:lnTo>
                      <a:pt x="3571" y="617"/>
                    </a:lnTo>
                    <a:cubicBezTo>
                      <a:pt x="3738" y="450"/>
                      <a:pt x="3957" y="366"/>
                      <a:pt x="4172" y="366"/>
                    </a:cubicBezTo>
                    <a:close/>
                    <a:moveTo>
                      <a:pt x="4172" y="0"/>
                    </a:moveTo>
                    <a:cubicBezTo>
                      <a:pt x="3860" y="0"/>
                      <a:pt x="3549" y="119"/>
                      <a:pt x="3312" y="355"/>
                    </a:cubicBezTo>
                    <a:lnTo>
                      <a:pt x="477" y="3194"/>
                    </a:lnTo>
                    <a:cubicBezTo>
                      <a:pt x="0" y="3668"/>
                      <a:pt x="0" y="4439"/>
                      <a:pt x="477" y="4913"/>
                    </a:cubicBezTo>
                    <a:cubicBezTo>
                      <a:pt x="713" y="5149"/>
                      <a:pt x="1023" y="5269"/>
                      <a:pt x="1336" y="5269"/>
                    </a:cubicBezTo>
                    <a:cubicBezTo>
                      <a:pt x="1645" y="5269"/>
                      <a:pt x="1958" y="5149"/>
                      <a:pt x="2195" y="4913"/>
                    </a:cubicBezTo>
                    <a:lnTo>
                      <a:pt x="5034" y="2077"/>
                    </a:lnTo>
                    <a:cubicBezTo>
                      <a:pt x="5508" y="1600"/>
                      <a:pt x="5508" y="832"/>
                      <a:pt x="5034" y="355"/>
                    </a:cubicBezTo>
                    <a:cubicBezTo>
                      <a:pt x="4795" y="119"/>
                      <a:pt x="4483" y="0"/>
                      <a:pt x="4172" y="0"/>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4" name="Google Shape;1224;p40"/>
              <p:cNvSpPr/>
              <p:nvPr/>
            </p:nvSpPr>
            <p:spPr>
              <a:xfrm>
                <a:off x="5595531" y="3140379"/>
                <a:ext cx="105211" cy="101846"/>
              </a:xfrm>
              <a:custGeom>
                <a:rect b="b" l="l" r="r" t="t"/>
                <a:pathLst>
                  <a:path extrusionOk="0" h="3208" w="3314">
                    <a:moveTo>
                      <a:pt x="2179" y="0"/>
                    </a:moveTo>
                    <a:cubicBezTo>
                      <a:pt x="1915" y="0"/>
                      <a:pt x="1651" y="101"/>
                      <a:pt x="1449" y="303"/>
                    </a:cubicBezTo>
                    <a:lnTo>
                      <a:pt x="1" y="1748"/>
                    </a:lnTo>
                    <a:lnTo>
                      <a:pt x="1464" y="3208"/>
                    </a:lnTo>
                    <a:lnTo>
                      <a:pt x="2909" y="1763"/>
                    </a:lnTo>
                    <a:cubicBezTo>
                      <a:pt x="3313" y="1359"/>
                      <a:pt x="3313" y="707"/>
                      <a:pt x="2909" y="303"/>
                    </a:cubicBezTo>
                    <a:cubicBezTo>
                      <a:pt x="2707" y="101"/>
                      <a:pt x="2443" y="0"/>
                      <a:pt x="2179" y="0"/>
                    </a:cubicBezTo>
                    <a:close/>
                  </a:path>
                </a:pathLst>
              </a:custGeom>
              <a:solidFill>
                <a:srgbClr val="32CC9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5" name="Google Shape;1225;p40"/>
              <p:cNvSpPr/>
              <p:nvPr/>
            </p:nvSpPr>
            <p:spPr>
              <a:xfrm>
                <a:off x="5589752" y="3134569"/>
                <a:ext cx="117339" cy="113561"/>
              </a:xfrm>
              <a:custGeom>
                <a:rect b="b" l="l" r="r" t="t"/>
                <a:pathLst>
                  <a:path extrusionOk="0" h="3577" w="3696">
                    <a:moveTo>
                      <a:pt x="2359" y="369"/>
                    </a:moveTo>
                    <a:cubicBezTo>
                      <a:pt x="2577" y="369"/>
                      <a:pt x="2794" y="451"/>
                      <a:pt x="2960" y="617"/>
                    </a:cubicBezTo>
                    <a:cubicBezTo>
                      <a:pt x="3291" y="945"/>
                      <a:pt x="3291" y="1484"/>
                      <a:pt x="2960" y="1815"/>
                    </a:cubicBezTo>
                    <a:lnTo>
                      <a:pt x="1646" y="3132"/>
                    </a:lnTo>
                    <a:lnTo>
                      <a:pt x="445" y="1931"/>
                    </a:lnTo>
                    <a:lnTo>
                      <a:pt x="1759" y="617"/>
                    </a:lnTo>
                    <a:cubicBezTo>
                      <a:pt x="1924" y="451"/>
                      <a:pt x="2142" y="369"/>
                      <a:pt x="2359" y="369"/>
                    </a:cubicBezTo>
                    <a:close/>
                    <a:moveTo>
                      <a:pt x="2360" y="0"/>
                    </a:moveTo>
                    <a:cubicBezTo>
                      <a:pt x="2048" y="0"/>
                      <a:pt x="1737" y="119"/>
                      <a:pt x="1500" y="355"/>
                    </a:cubicBezTo>
                    <a:lnTo>
                      <a:pt x="55" y="1804"/>
                    </a:lnTo>
                    <a:cubicBezTo>
                      <a:pt x="19" y="1837"/>
                      <a:pt x="1" y="1884"/>
                      <a:pt x="1" y="1931"/>
                    </a:cubicBezTo>
                    <a:cubicBezTo>
                      <a:pt x="1" y="1982"/>
                      <a:pt x="19" y="2030"/>
                      <a:pt x="55" y="2062"/>
                    </a:cubicBezTo>
                    <a:lnTo>
                      <a:pt x="1515" y="3522"/>
                    </a:lnTo>
                    <a:cubicBezTo>
                      <a:pt x="1552" y="3559"/>
                      <a:pt x="1599" y="3577"/>
                      <a:pt x="1646" y="3577"/>
                    </a:cubicBezTo>
                    <a:cubicBezTo>
                      <a:pt x="1690" y="3577"/>
                      <a:pt x="1737" y="3559"/>
                      <a:pt x="1773" y="3522"/>
                    </a:cubicBezTo>
                    <a:lnTo>
                      <a:pt x="3222" y="2077"/>
                    </a:lnTo>
                    <a:cubicBezTo>
                      <a:pt x="3696" y="1600"/>
                      <a:pt x="3696" y="832"/>
                      <a:pt x="3222" y="355"/>
                    </a:cubicBezTo>
                    <a:cubicBezTo>
                      <a:pt x="2983" y="119"/>
                      <a:pt x="2671" y="0"/>
                      <a:pt x="2360" y="0"/>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6" name="Google Shape;1226;p40"/>
              <p:cNvSpPr/>
              <p:nvPr/>
            </p:nvSpPr>
            <p:spPr>
              <a:xfrm>
                <a:off x="5630675" y="2485200"/>
                <a:ext cx="131403" cy="231653"/>
              </a:xfrm>
              <a:custGeom>
                <a:rect b="b" l="l" r="r" t="t"/>
                <a:pathLst>
                  <a:path extrusionOk="0" h="7423" w="4139">
                    <a:moveTo>
                      <a:pt x="0" y="0"/>
                    </a:moveTo>
                    <a:lnTo>
                      <a:pt x="0" y="4994"/>
                    </a:lnTo>
                    <a:lnTo>
                      <a:pt x="557" y="4438"/>
                    </a:lnTo>
                    <a:cubicBezTo>
                      <a:pt x="557" y="4434"/>
                      <a:pt x="560" y="4434"/>
                      <a:pt x="560" y="4434"/>
                    </a:cubicBezTo>
                    <a:cubicBezTo>
                      <a:pt x="565" y="4431"/>
                      <a:pt x="565" y="4426"/>
                      <a:pt x="568" y="4426"/>
                    </a:cubicBezTo>
                    <a:lnTo>
                      <a:pt x="568" y="4423"/>
                    </a:lnTo>
                    <a:lnTo>
                      <a:pt x="572" y="4423"/>
                    </a:lnTo>
                    <a:cubicBezTo>
                      <a:pt x="809" y="4194"/>
                      <a:pt x="1114" y="4081"/>
                      <a:pt x="1417" y="4081"/>
                    </a:cubicBezTo>
                    <a:cubicBezTo>
                      <a:pt x="1726" y="4081"/>
                      <a:pt x="2032" y="4197"/>
                      <a:pt x="2268" y="4426"/>
                    </a:cubicBezTo>
                    <a:cubicBezTo>
                      <a:pt x="2272" y="4431"/>
                      <a:pt x="2272" y="4431"/>
                      <a:pt x="2275" y="4434"/>
                    </a:cubicBezTo>
                    <a:lnTo>
                      <a:pt x="2279" y="4438"/>
                    </a:lnTo>
                    <a:cubicBezTo>
                      <a:pt x="2516" y="4674"/>
                      <a:pt x="2632" y="4984"/>
                      <a:pt x="2632" y="5296"/>
                    </a:cubicBezTo>
                    <a:cubicBezTo>
                      <a:pt x="2632" y="5606"/>
                      <a:pt x="2516" y="5919"/>
                      <a:pt x="2279" y="6156"/>
                    </a:cubicBezTo>
                    <a:lnTo>
                      <a:pt x="1009" y="7423"/>
                    </a:lnTo>
                    <a:lnTo>
                      <a:pt x="4139" y="7423"/>
                    </a:lnTo>
                    <a:lnTo>
                      <a:pt x="4139" y="2454"/>
                    </a:lnTo>
                    <a:cubicBezTo>
                      <a:pt x="3764" y="1293"/>
                      <a:pt x="2847" y="375"/>
                      <a:pt x="1689" y="0"/>
                    </a:cubicBezTo>
                    <a:close/>
                  </a:path>
                </a:pathLst>
              </a:cu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7" name="Google Shape;1227;p40"/>
              <p:cNvSpPr/>
              <p:nvPr/>
            </p:nvSpPr>
            <p:spPr>
              <a:xfrm>
                <a:off x="5630676" y="2704348"/>
                <a:ext cx="12509" cy="12509"/>
              </a:xfrm>
              <a:custGeom>
                <a:rect b="b" l="l" r="r" t="t"/>
                <a:pathLst>
                  <a:path extrusionOk="0" h="394" w="394">
                    <a:moveTo>
                      <a:pt x="0" y="1"/>
                    </a:moveTo>
                    <a:lnTo>
                      <a:pt x="0" y="394"/>
                    </a:lnTo>
                    <a:lnTo>
                      <a:pt x="394" y="394"/>
                    </a:lnTo>
                    <a:lnTo>
                      <a:pt x="0" y="1"/>
                    </a:lnTo>
                    <a:close/>
                  </a:path>
                </a:pathLst>
              </a:custGeom>
              <a:solidFill>
                <a:srgbClr val="E0E1E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8" name="Google Shape;1228;p40"/>
              <p:cNvSpPr/>
              <p:nvPr/>
            </p:nvSpPr>
            <p:spPr>
              <a:xfrm>
                <a:off x="5630676" y="2610753"/>
                <a:ext cx="72353" cy="29017"/>
              </a:xfrm>
              <a:custGeom>
                <a:rect b="b" l="l" r="r" t="t"/>
                <a:pathLst>
                  <a:path extrusionOk="0" h="914" w="2279">
                    <a:moveTo>
                      <a:pt x="557" y="357"/>
                    </a:moveTo>
                    <a:lnTo>
                      <a:pt x="0" y="913"/>
                    </a:lnTo>
                    <a:lnTo>
                      <a:pt x="0" y="913"/>
                    </a:lnTo>
                    <a:lnTo>
                      <a:pt x="557" y="357"/>
                    </a:lnTo>
                    <a:close/>
                    <a:moveTo>
                      <a:pt x="2275" y="353"/>
                    </a:moveTo>
                    <a:lnTo>
                      <a:pt x="2279" y="357"/>
                    </a:lnTo>
                    <a:lnTo>
                      <a:pt x="2275" y="353"/>
                    </a:lnTo>
                    <a:close/>
                    <a:moveTo>
                      <a:pt x="568" y="345"/>
                    </a:moveTo>
                    <a:cubicBezTo>
                      <a:pt x="565" y="345"/>
                      <a:pt x="565" y="350"/>
                      <a:pt x="560" y="353"/>
                    </a:cubicBezTo>
                    <a:cubicBezTo>
                      <a:pt x="565" y="350"/>
                      <a:pt x="565" y="345"/>
                      <a:pt x="568" y="345"/>
                    </a:cubicBezTo>
                    <a:close/>
                    <a:moveTo>
                      <a:pt x="572" y="342"/>
                    </a:moveTo>
                    <a:lnTo>
                      <a:pt x="568" y="342"/>
                    </a:lnTo>
                    <a:lnTo>
                      <a:pt x="572" y="342"/>
                    </a:lnTo>
                    <a:close/>
                    <a:moveTo>
                      <a:pt x="1417" y="0"/>
                    </a:moveTo>
                    <a:lnTo>
                      <a:pt x="1417" y="0"/>
                    </a:lnTo>
                    <a:cubicBezTo>
                      <a:pt x="1726" y="0"/>
                      <a:pt x="2032" y="116"/>
                      <a:pt x="2268" y="345"/>
                    </a:cubicBezTo>
                    <a:cubicBezTo>
                      <a:pt x="2032" y="116"/>
                      <a:pt x="1726" y="0"/>
                      <a:pt x="1417" y="0"/>
                    </a:cubicBezTo>
                    <a:close/>
                  </a:path>
                </a:pathLst>
              </a:custGeom>
              <a:solidFill>
                <a:srgbClr val="2A427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9" name="Google Shape;1229;p40"/>
              <p:cNvSpPr/>
              <p:nvPr/>
            </p:nvSpPr>
            <p:spPr>
              <a:xfrm>
                <a:off x="5630676" y="2622405"/>
                <a:ext cx="74543" cy="87750"/>
              </a:xfrm>
              <a:custGeom>
                <a:rect b="b" l="l" r="r" t="t"/>
                <a:pathLst>
                  <a:path extrusionOk="0" h="2764" w="2348">
                    <a:moveTo>
                      <a:pt x="1417" y="0"/>
                    </a:moveTo>
                    <a:cubicBezTo>
                      <a:pt x="1202" y="0"/>
                      <a:pt x="983" y="81"/>
                      <a:pt x="816" y="248"/>
                    </a:cubicBezTo>
                    <a:lnTo>
                      <a:pt x="0" y="1067"/>
                    </a:lnTo>
                    <a:lnTo>
                      <a:pt x="0" y="2061"/>
                    </a:lnTo>
                    <a:lnTo>
                      <a:pt x="703" y="2764"/>
                    </a:lnTo>
                    <a:lnTo>
                      <a:pt x="2017" y="1450"/>
                    </a:lnTo>
                    <a:cubicBezTo>
                      <a:pt x="2348" y="1118"/>
                      <a:pt x="2348" y="579"/>
                      <a:pt x="2017" y="248"/>
                    </a:cubicBezTo>
                    <a:cubicBezTo>
                      <a:pt x="1853" y="81"/>
                      <a:pt x="1635" y="0"/>
                      <a:pt x="1417" y="0"/>
                    </a:cubicBezTo>
                    <a:close/>
                  </a:path>
                </a:pathLst>
              </a:custGeom>
              <a:solidFill>
                <a:srgbClr val="2DB78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0" name="Google Shape;1230;p40"/>
              <p:cNvSpPr/>
              <p:nvPr/>
            </p:nvSpPr>
            <p:spPr>
              <a:xfrm>
                <a:off x="5630676" y="2610753"/>
                <a:ext cx="83559" cy="106100"/>
              </a:xfrm>
              <a:custGeom>
                <a:rect b="b" l="l" r="r" t="t"/>
                <a:pathLst>
                  <a:path extrusionOk="0" h="3342" w="2632">
                    <a:moveTo>
                      <a:pt x="1417" y="0"/>
                    </a:moveTo>
                    <a:cubicBezTo>
                      <a:pt x="1114" y="0"/>
                      <a:pt x="809" y="113"/>
                      <a:pt x="572" y="342"/>
                    </a:cubicBezTo>
                    <a:lnTo>
                      <a:pt x="568" y="342"/>
                    </a:lnTo>
                    <a:lnTo>
                      <a:pt x="568" y="345"/>
                    </a:lnTo>
                    <a:cubicBezTo>
                      <a:pt x="565" y="345"/>
                      <a:pt x="565" y="350"/>
                      <a:pt x="560" y="353"/>
                    </a:cubicBezTo>
                    <a:cubicBezTo>
                      <a:pt x="560" y="353"/>
                      <a:pt x="557" y="353"/>
                      <a:pt x="557" y="357"/>
                    </a:cubicBezTo>
                    <a:lnTo>
                      <a:pt x="0" y="913"/>
                    </a:lnTo>
                    <a:lnTo>
                      <a:pt x="0" y="1434"/>
                    </a:lnTo>
                    <a:lnTo>
                      <a:pt x="816" y="615"/>
                    </a:lnTo>
                    <a:cubicBezTo>
                      <a:pt x="983" y="448"/>
                      <a:pt x="1202" y="367"/>
                      <a:pt x="1417" y="367"/>
                    </a:cubicBezTo>
                    <a:cubicBezTo>
                      <a:pt x="1635" y="367"/>
                      <a:pt x="1853" y="448"/>
                      <a:pt x="2017" y="615"/>
                    </a:cubicBezTo>
                    <a:cubicBezTo>
                      <a:pt x="2348" y="946"/>
                      <a:pt x="2348" y="1485"/>
                      <a:pt x="2017" y="1817"/>
                    </a:cubicBezTo>
                    <a:lnTo>
                      <a:pt x="703" y="3131"/>
                    </a:lnTo>
                    <a:lnTo>
                      <a:pt x="0" y="2428"/>
                    </a:lnTo>
                    <a:lnTo>
                      <a:pt x="0" y="2949"/>
                    </a:lnTo>
                    <a:lnTo>
                      <a:pt x="394" y="3342"/>
                    </a:lnTo>
                    <a:lnTo>
                      <a:pt x="1009" y="3342"/>
                    </a:lnTo>
                    <a:lnTo>
                      <a:pt x="2279" y="2075"/>
                    </a:lnTo>
                    <a:cubicBezTo>
                      <a:pt x="2516" y="1838"/>
                      <a:pt x="2632" y="1525"/>
                      <a:pt x="2632" y="1215"/>
                    </a:cubicBezTo>
                    <a:cubicBezTo>
                      <a:pt x="2632" y="903"/>
                      <a:pt x="2516" y="593"/>
                      <a:pt x="2279" y="357"/>
                    </a:cubicBezTo>
                    <a:lnTo>
                      <a:pt x="2275" y="353"/>
                    </a:lnTo>
                    <a:cubicBezTo>
                      <a:pt x="2272" y="350"/>
                      <a:pt x="2272" y="350"/>
                      <a:pt x="2268" y="345"/>
                    </a:cubicBezTo>
                    <a:cubicBezTo>
                      <a:pt x="2032" y="116"/>
                      <a:pt x="1726" y="0"/>
                      <a:pt x="1417" y="0"/>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1" name="Google Shape;1231;p40"/>
              <p:cNvSpPr/>
              <p:nvPr/>
            </p:nvSpPr>
            <p:spPr>
              <a:xfrm>
                <a:off x="5630688" y="2992810"/>
                <a:ext cx="131403" cy="352855"/>
              </a:xfrm>
              <a:custGeom>
                <a:rect b="b" l="l" r="r" t="t"/>
                <a:pathLst>
                  <a:path extrusionOk="0" h="10813" w="4139">
                    <a:moveTo>
                      <a:pt x="0" y="1"/>
                    </a:moveTo>
                    <a:lnTo>
                      <a:pt x="0" y="5035"/>
                    </a:lnTo>
                    <a:lnTo>
                      <a:pt x="211" y="4820"/>
                    </a:lnTo>
                    <a:cubicBezTo>
                      <a:pt x="448" y="4583"/>
                      <a:pt x="761" y="4467"/>
                      <a:pt x="1071" y="4467"/>
                    </a:cubicBezTo>
                    <a:cubicBezTo>
                      <a:pt x="1383" y="4467"/>
                      <a:pt x="1693" y="4583"/>
                      <a:pt x="1933" y="4820"/>
                    </a:cubicBezTo>
                    <a:cubicBezTo>
                      <a:pt x="2170" y="5057"/>
                      <a:pt x="2286" y="5369"/>
                      <a:pt x="2286" y="5680"/>
                    </a:cubicBezTo>
                    <a:cubicBezTo>
                      <a:pt x="2286" y="5992"/>
                      <a:pt x="2170" y="6302"/>
                      <a:pt x="1933" y="6542"/>
                    </a:cubicBezTo>
                    <a:lnTo>
                      <a:pt x="0" y="8475"/>
                    </a:lnTo>
                    <a:lnTo>
                      <a:pt x="0" y="10812"/>
                    </a:lnTo>
                    <a:lnTo>
                      <a:pt x="1362" y="10812"/>
                    </a:lnTo>
                    <a:cubicBezTo>
                      <a:pt x="1464" y="10812"/>
                      <a:pt x="1565" y="10808"/>
                      <a:pt x="1664" y="10797"/>
                    </a:cubicBezTo>
                    <a:cubicBezTo>
                      <a:pt x="2821" y="10408"/>
                      <a:pt x="3735" y="9494"/>
                      <a:pt x="4125" y="8336"/>
                    </a:cubicBezTo>
                    <a:cubicBezTo>
                      <a:pt x="4135" y="8238"/>
                      <a:pt x="4139" y="8136"/>
                      <a:pt x="4139" y="8034"/>
                    </a:cubicBezTo>
                    <a:lnTo>
                      <a:pt x="4139" y="1"/>
                    </a:lnTo>
                    <a:lnTo>
                      <a:pt x="3094" y="1"/>
                    </a:lnTo>
                    <a:lnTo>
                      <a:pt x="3094" y="656"/>
                    </a:lnTo>
                    <a:lnTo>
                      <a:pt x="3094" y="2701"/>
                    </a:lnTo>
                    <a:cubicBezTo>
                      <a:pt x="3094" y="3371"/>
                      <a:pt x="2548" y="3917"/>
                      <a:pt x="1879" y="3917"/>
                    </a:cubicBezTo>
                    <a:cubicBezTo>
                      <a:pt x="1209" y="3917"/>
                      <a:pt x="663" y="3371"/>
                      <a:pt x="663" y="2701"/>
                    </a:cubicBezTo>
                    <a:lnTo>
                      <a:pt x="663" y="1"/>
                    </a:lnTo>
                    <a:close/>
                  </a:path>
                </a:pathLst>
              </a:cu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2" name="Google Shape;1232;p40"/>
              <p:cNvSpPr/>
              <p:nvPr/>
            </p:nvSpPr>
            <p:spPr>
              <a:xfrm>
                <a:off x="5663377" y="2992813"/>
                <a:ext cx="53907" cy="15048"/>
              </a:xfrm>
              <a:custGeom>
                <a:rect b="b" l="l" r="r" t="t"/>
                <a:pathLst>
                  <a:path extrusionOk="0" h="474" w="1698">
                    <a:moveTo>
                      <a:pt x="1" y="1"/>
                    </a:moveTo>
                    <a:lnTo>
                      <a:pt x="1" y="473"/>
                    </a:lnTo>
                    <a:lnTo>
                      <a:pt x="1697" y="473"/>
                    </a:lnTo>
                    <a:lnTo>
                      <a:pt x="1697" y="1"/>
                    </a:lnTo>
                    <a:close/>
                  </a:path>
                </a:pathLst>
              </a:custGeom>
              <a:solidFill>
                <a:srgbClr val="E0E1E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3" name="Google Shape;1233;p40"/>
              <p:cNvSpPr/>
              <p:nvPr/>
            </p:nvSpPr>
            <p:spPr>
              <a:xfrm>
                <a:off x="5651693" y="2992813"/>
                <a:ext cx="77242" cy="20858"/>
              </a:xfrm>
              <a:custGeom>
                <a:rect b="b" l="l" r="r" t="t"/>
                <a:pathLst>
                  <a:path extrusionOk="0" h="657" w="2433">
                    <a:moveTo>
                      <a:pt x="1" y="1"/>
                    </a:moveTo>
                    <a:lnTo>
                      <a:pt x="1" y="656"/>
                    </a:lnTo>
                    <a:cubicBezTo>
                      <a:pt x="1" y="554"/>
                      <a:pt x="81" y="473"/>
                      <a:pt x="182" y="473"/>
                    </a:cubicBezTo>
                    <a:lnTo>
                      <a:pt x="369" y="473"/>
                    </a:lnTo>
                    <a:lnTo>
                      <a:pt x="369" y="1"/>
                    </a:lnTo>
                    <a:close/>
                    <a:moveTo>
                      <a:pt x="2065" y="1"/>
                    </a:moveTo>
                    <a:lnTo>
                      <a:pt x="2065" y="473"/>
                    </a:lnTo>
                    <a:lnTo>
                      <a:pt x="2247" y="473"/>
                    </a:lnTo>
                    <a:cubicBezTo>
                      <a:pt x="2349" y="473"/>
                      <a:pt x="2432" y="554"/>
                      <a:pt x="2432" y="656"/>
                    </a:cubicBezTo>
                    <a:lnTo>
                      <a:pt x="2432" y="1"/>
                    </a:ln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4" name="Google Shape;1234;p40"/>
              <p:cNvSpPr/>
              <p:nvPr/>
            </p:nvSpPr>
            <p:spPr>
              <a:xfrm>
                <a:off x="5663377" y="3019386"/>
                <a:ext cx="53907" cy="86131"/>
              </a:xfrm>
              <a:custGeom>
                <a:rect b="b" l="l" r="r" t="t"/>
                <a:pathLst>
                  <a:path extrusionOk="0" h="2713" w="1698">
                    <a:moveTo>
                      <a:pt x="1" y="1"/>
                    </a:moveTo>
                    <a:lnTo>
                      <a:pt x="1" y="1864"/>
                    </a:lnTo>
                    <a:cubicBezTo>
                      <a:pt x="1" y="2334"/>
                      <a:pt x="379" y="2713"/>
                      <a:pt x="849" y="2713"/>
                    </a:cubicBezTo>
                    <a:cubicBezTo>
                      <a:pt x="1318" y="2713"/>
                      <a:pt x="1697" y="2334"/>
                      <a:pt x="1697" y="1864"/>
                    </a:cubicBezTo>
                    <a:lnTo>
                      <a:pt x="1697" y="1"/>
                    </a:lnTo>
                    <a:close/>
                  </a:path>
                </a:pathLst>
              </a:custGeom>
              <a:solidFill>
                <a:srgbClr val="8AAC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5" name="Google Shape;1235;p40"/>
              <p:cNvSpPr/>
              <p:nvPr/>
            </p:nvSpPr>
            <p:spPr>
              <a:xfrm>
                <a:off x="5651693" y="3007830"/>
                <a:ext cx="77242" cy="109370"/>
              </a:xfrm>
              <a:custGeom>
                <a:rect b="b" l="l" r="r" t="t"/>
                <a:pathLst>
                  <a:path extrusionOk="0" h="3445" w="2433">
                    <a:moveTo>
                      <a:pt x="2065" y="365"/>
                    </a:moveTo>
                    <a:lnTo>
                      <a:pt x="2065" y="2228"/>
                    </a:lnTo>
                    <a:cubicBezTo>
                      <a:pt x="2065" y="2698"/>
                      <a:pt x="1686" y="3077"/>
                      <a:pt x="1217" y="3077"/>
                    </a:cubicBezTo>
                    <a:cubicBezTo>
                      <a:pt x="747" y="3077"/>
                      <a:pt x="369" y="2698"/>
                      <a:pt x="369" y="2228"/>
                    </a:cubicBezTo>
                    <a:lnTo>
                      <a:pt x="369" y="365"/>
                    </a:lnTo>
                    <a:close/>
                    <a:moveTo>
                      <a:pt x="182" y="0"/>
                    </a:moveTo>
                    <a:cubicBezTo>
                      <a:pt x="81" y="0"/>
                      <a:pt x="1" y="81"/>
                      <a:pt x="1" y="183"/>
                    </a:cubicBezTo>
                    <a:lnTo>
                      <a:pt x="1" y="2228"/>
                    </a:lnTo>
                    <a:cubicBezTo>
                      <a:pt x="1" y="2898"/>
                      <a:pt x="547" y="3444"/>
                      <a:pt x="1217" y="3444"/>
                    </a:cubicBezTo>
                    <a:cubicBezTo>
                      <a:pt x="1886" y="3444"/>
                      <a:pt x="2432" y="2898"/>
                      <a:pt x="2432" y="2228"/>
                    </a:cubicBezTo>
                    <a:lnTo>
                      <a:pt x="2432" y="183"/>
                    </a:lnTo>
                    <a:cubicBezTo>
                      <a:pt x="2432" y="81"/>
                      <a:pt x="2349" y="0"/>
                      <a:pt x="2247" y="0"/>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6" name="Google Shape;1236;p40"/>
              <p:cNvSpPr/>
              <p:nvPr/>
            </p:nvSpPr>
            <p:spPr>
              <a:xfrm>
                <a:off x="5630676" y="3239212"/>
                <a:ext cx="3016" cy="6159"/>
              </a:xfrm>
              <a:custGeom>
                <a:rect b="b" l="l" r="r" t="t"/>
                <a:pathLst>
                  <a:path extrusionOk="0" h="194" w="95">
                    <a:moveTo>
                      <a:pt x="0" y="0"/>
                    </a:moveTo>
                    <a:lnTo>
                      <a:pt x="0" y="194"/>
                    </a:lnTo>
                    <a:lnTo>
                      <a:pt x="95" y="95"/>
                    </a:lnTo>
                    <a:lnTo>
                      <a:pt x="0" y="0"/>
                    </a:lnTo>
                    <a:close/>
                  </a:path>
                </a:pathLst>
              </a:custGeom>
              <a:solidFill>
                <a:srgbClr val="E0E1E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7" name="Google Shape;1237;p40"/>
              <p:cNvSpPr/>
              <p:nvPr/>
            </p:nvSpPr>
            <p:spPr>
              <a:xfrm>
                <a:off x="5630676" y="3200479"/>
                <a:ext cx="61368" cy="61431"/>
              </a:xfrm>
              <a:custGeom>
                <a:rect b="b" l="l" r="r" t="t"/>
                <a:pathLst>
                  <a:path extrusionOk="0" h="1935" w="1933">
                    <a:moveTo>
                      <a:pt x="1933" y="1"/>
                    </a:moveTo>
                    <a:lnTo>
                      <a:pt x="484" y="1446"/>
                    </a:lnTo>
                    <a:cubicBezTo>
                      <a:pt x="448" y="1483"/>
                      <a:pt x="401" y="1501"/>
                      <a:pt x="357" y="1501"/>
                    </a:cubicBezTo>
                    <a:cubicBezTo>
                      <a:pt x="310" y="1501"/>
                      <a:pt x="263" y="1483"/>
                      <a:pt x="226" y="1446"/>
                    </a:cubicBezTo>
                    <a:lnTo>
                      <a:pt x="95" y="1315"/>
                    </a:lnTo>
                    <a:lnTo>
                      <a:pt x="0" y="1414"/>
                    </a:lnTo>
                    <a:lnTo>
                      <a:pt x="0" y="1934"/>
                    </a:lnTo>
                    <a:lnTo>
                      <a:pt x="1933" y="1"/>
                    </a:lnTo>
                    <a:close/>
                  </a:path>
                </a:pathLst>
              </a:custGeom>
              <a:solidFill>
                <a:srgbClr val="2A427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8" name="Google Shape;1238;p40"/>
              <p:cNvSpPr/>
              <p:nvPr/>
            </p:nvSpPr>
            <p:spPr>
              <a:xfrm>
                <a:off x="5630676" y="3146189"/>
                <a:ext cx="63558" cy="87845"/>
              </a:xfrm>
              <a:custGeom>
                <a:rect b="b" l="l" r="r" t="t"/>
                <a:pathLst>
                  <a:path extrusionOk="0" h="2767" w="2002">
                    <a:moveTo>
                      <a:pt x="1071" y="0"/>
                    </a:moveTo>
                    <a:cubicBezTo>
                      <a:pt x="852" y="0"/>
                      <a:pt x="637" y="84"/>
                      <a:pt x="470" y="251"/>
                    </a:cubicBezTo>
                    <a:lnTo>
                      <a:pt x="0" y="721"/>
                    </a:lnTo>
                    <a:lnTo>
                      <a:pt x="0" y="2410"/>
                    </a:lnTo>
                    <a:lnTo>
                      <a:pt x="357" y="2766"/>
                    </a:lnTo>
                    <a:lnTo>
                      <a:pt x="1671" y="1449"/>
                    </a:lnTo>
                    <a:cubicBezTo>
                      <a:pt x="2002" y="1118"/>
                      <a:pt x="2002" y="579"/>
                      <a:pt x="1671" y="251"/>
                    </a:cubicBezTo>
                    <a:cubicBezTo>
                      <a:pt x="1508" y="84"/>
                      <a:pt x="1289" y="0"/>
                      <a:pt x="1071" y="0"/>
                    </a:cubicBezTo>
                    <a:close/>
                  </a:path>
                </a:pathLst>
              </a:custGeom>
              <a:solidFill>
                <a:srgbClr val="2DB78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9" name="Google Shape;1239;p40"/>
              <p:cNvSpPr/>
              <p:nvPr/>
            </p:nvSpPr>
            <p:spPr>
              <a:xfrm>
                <a:off x="5630676" y="3134601"/>
                <a:ext cx="72575" cy="113529"/>
              </a:xfrm>
              <a:custGeom>
                <a:rect b="b" l="l" r="r" t="t"/>
                <a:pathLst>
                  <a:path extrusionOk="0" h="3576" w="2286">
                    <a:moveTo>
                      <a:pt x="1071" y="1"/>
                    </a:moveTo>
                    <a:cubicBezTo>
                      <a:pt x="761" y="1"/>
                      <a:pt x="448" y="117"/>
                      <a:pt x="211" y="354"/>
                    </a:cubicBezTo>
                    <a:lnTo>
                      <a:pt x="0" y="569"/>
                    </a:lnTo>
                    <a:lnTo>
                      <a:pt x="0" y="1086"/>
                    </a:lnTo>
                    <a:lnTo>
                      <a:pt x="470" y="616"/>
                    </a:lnTo>
                    <a:cubicBezTo>
                      <a:pt x="637" y="449"/>
                      <a:pt x="852" y="365"/>
                      <a:pt x="1071" y="365"/>
                    </a:cubicBezTo>
                    <a:cubicBezTo>
                      <a:pt x="1289" y="365"/>
                      <a:pt x="1508" y="449"/>
                      <a:pt x="1671" y="616"/>
                    </a:cubicBezTo>
                    <a:cubicBezTo>
                      <a:pt x="2002" y="944"/>
                      <a:pt x="2002" y="1483"/>
                      <a:pt x="1671" y="1814"/>
                    </a:cubicBezTo>
                    <a:lnTo>
                      <a:pt x="357" y="3131"/>
                    </a:lnTo>
                    <a:lnTo>
                      <a:pt x="0" y="2775"/>
                    </a:lnTo>
                    <a:lnTo>
                      <a:pt x="0" y="3295"/>
                    </a:lnTo>
                    <a:lnTo>
                      <a:pt x="95" y="3390"/>
                    </a:lnTo>
                    <a:lnTo>
                      <a:pt x="226" y="3521"/>
                    </a:lnTo>
                    <a:cubicBezTo>
                      <a:pt x="263" y="3558"/>
                      <a:pt x="310" y="3576"/>
                      <a:pt x="357" y="3576"/>
                    </a:cubicBezTo>
                    <a:cubicBezTo>
                      <a:pt x="401" y="3576"/>
                      <a:pt x="448" y="3558"/>
                      <a:pt x="484" y="3521"/>
                    </a:cubicBezTo>
                    <a:lnTo>
                      <a:pt x="1933" y="2076"/>
                    </a:lnTo>
                    <a:cubicBezTo>
                      <a:pt x="2170" y="1836"/>
                      <a:pt x="2286" y="1526"/>
                      <a:pt x="2286" y="1214"/>
                    </a:cubicBezTo>
                    <a:cubicBezTo>
                      <a:pt x="2286" y="903"/>
                      <a:pt x="2170" y="591"/>
                      <a:pt x="1933" y="354"/>
                    </a:cubicBezTo>
                    <a:cubicBezTo>
                      <a:pt x="1693" y="117"/>
                      <a:pt x="1383" y="1"/>
                      <a:pt x="1071"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0" name="Google Shape;1240;p40"/>
              <p:cNvSpPr/>
              <p:nvPr/>
            </p:nvSpPr>
            <p:spPr>
              <a:xfrm>
                <a:off x="5284313" y="2475386"/>
                <a:ext cx="489451" cy="870278"/>
              </a:xfrm>
              <a:custGeom>
                <a:rect b="b" l="l" r="r" t="t"/>
                <a:pathLst>
                  <a:path extrusionOk="0" h="27663" w="15417">
                    <a:moveTo>
                      <a:pt x="15049" y="368"/>
                    </a:moveTo>
                    <a:lnTo>
                      <a:pt x="15049" y="24517"/>
                    </a:lnTo>
                    <a:cubicBezTo>
                      <a:pt x="15049" y="26050"/>
                      <a:pt x="13804" y="27295"/>
                      <a:pt x="12272" y="27295"/>
                    </a:cubicBezTo>
                    <a:lnTo>
                      <a:pt x="3145" y="27295"/>
                    </a:lnTo>
                    <a:cubicBezTo>
                      <a:pt x="1617" y="27295"/>
                      <a:pt x="368" y="26050"/>
                      <a:pt x="368" y="24517"/>
                    </a:cubicBezTo>
                    <a:lnTo>
                      <a:pt x="368" y="368"/>
                    </a:lnTo>
                    <a:close/>
                    <a:moveTo>
                      <a:pt x="186" y="1"/>
                    </a:moveTo>
                    <a:cubicBezTo>
                      <a:pt x="84" y="1"/>
                      <a:pt x="0" y="84"/>
                      <a:pt x="0" y="186"/>
                    </a:cubicBezTo>
                    <a:lnTo>
                      <a:pt x="0" y="24517"/>
                    </a:lnTo>
                    <a:cubicBezTo>
                      <a:pt x="0" y="26250"/>
                      <a:pt x="1413" y="27662"/>
                      <a:pt x="3145" y="27662"/>
                    </a:cubicBezTo>
                    <a:lnTo>
                      <a:pt x="12272" y="27662"/>
                    </a:lnTo>
                    <a:cubicBezTo>
                      <a:pt x="14004" y="27662"/>
                      <a:pt x="15417" y="26250"/>
                      <a:pt x="15417" y="24517"/>
                    </a:cubicBezTo>
                    <a:lnTo>
                      <a:pt x="15417" y="186"/>
                    </a:lnTo>
                    <a:cubicBezTo>
                      <a:pt x="15417" y="84"/>
                      <a:pt x="15333" y="1"/>
                      <a:pt x="15235"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1" name="Google Shape;1241;p40"/>
              <p:cNvSpPr/>
              <p:nvPr/>
            </p:nvSpPr>
            <p:spPr>
              <a:xfrm>
                <a:off x="5284080" y="2302604"/>
                <a:ext cx="490054" cy="130863"/>
              </a:xfrm>
              <a:custGeom>
                <a:rect b="b" l="l" r="r" t="t"/>
                <a:pathLst>
                  <a:path extrusionOk="0" h="4122" w="15436">
                    <a:moveTo>
                      <a:pt x="1351" y="1"/>
                    </a:moveTo>
                    <a:cubicBezTo>
                      <a:pt x="605" y="1"/>
                      <a:pt x="0" y="605"/>
                      <a:pt x="0" y="1352"/>
                    </a:cubicBezTo>
                    <a:lnTo>
                      <a:pt x="0" y="4122"/>
                    </a:lnTo>
                    <a:lnTo>
                      <a:pt x="15435" y="4122"/>
                    </a:lnTo>
                    <a:lnTo>
                      <a:pt x="15435" y="1352"/>
                    </a:lnTo>
                    <a:cubicBezTo>
                      <a:pt x="15435" y="605"/>
                      <a:pt x="14827" y="1"/>
                      <a:pt x="14081" y="1"/>
                    </a:cubicBezTo>
                    <a:close/>
                  </a:path>
                </a:pathLst>
              </a:custGeom>
              <a:solidFill>
                <a:srgbClr val="8AAC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2" name="Google Shape;1242;p40"/>
              <p:cNvSpPr/>
              <p:nvPr/>
            </p:nvSpPr>
            <p:spPr>
              <a:xfrm>
                <a:off x="5630676" y="2302604"/>
                <a:ext cx="143467" cy="130863"/>
              </a:xfrm>
              <a:custGeom>
                <a:rect b="b" l="l" r="r" t="t"/>
                <a:pathLst>
                  <a:path extrusionOk="0" h="4122" w="4519">
                    <a:moveTo>
                      <a:pt x="0" y="1"/>
                    </a:moveTo>
                    <a:lnTo>
                      <a:pt x="0" y="4122"/>
                    </a:lnTo>
                    <a:lnTo>
                      <a:pt x="4518" y="4122"/>
                    </a:lnTo>
                    <a:lnTo>
                      <a:pt x="4518" y="1188"/>
                    </a:lnTo>
                    <a:cubicBezTo>
                      <a:pt x="4518" y="533"/>
                      <a:pt x="3986" y="1"/>
                      <a:pt x="3331" y="1"/>
                    </a:cubicBezTo>
                    <a:close/>
                  </a:path>
                </a:pathLst>
              </a:custGeom>
              <a:solidFill>
                <a:srgbClr val="373A5A">
                  <a:alpha val="187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3" name="Google Shape;1243;p40"/>
              <p:cNvSpPr/>
              <p:nvPr/>
            </p:nvSpPr>
            <p:spPr>
              <a:xfrm>
                <a:off x="5523208" y="2296731"/>
                <a:ext cx="11683" cy="142515"/>
              </a:xfrm>
              <a:custGeom>
                <a:rect b="b" l="l" r="r" t="t"/>
                <a:pathLst>
                  <a:path extrusionOk="0" h="4489" w="368">
                    <a:moveTo>
                      <a:pt x="185" y="1"/>
                    </a:moveTo>
                    <a:cubicBezTo>
                      <a:pt x="84" y="1"/>
                      <a:pt x="0" y="84"/>
                      <a:pt x="0" y="186"/>
                    </a:cubicBezTo>
                    <a:lnTo>
                      <a:pt x="0" y="4307"/>
                    </a:lnTo>
                    <a:cubicBezTo>
                      <a:pt x="0" y="4409"/>
                      <a:pt x="84" y="4489"/>
                      <a:pt x="185" y="4489"/>
                    </a:cubicBezTo>
                    <a:cubicBezTo>
                      <a:pt x="288" y="4489"/>
                      <a:pt x="368" y="4409"/>
                      <a:pt x="368" y="4307"/>
                    </a:cubicBezTo>
                    <a:lnTo>
                      <a:pt x="368" y="186"/>
                    </a:lnTo>
                    <a:cubicBezTo>
                      <a:pt x="368" y="84"/>
                      <a:pt x="288" y="1"/>
                      <a:pt x="185"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4" name="Google Shape;1244;p40"/>
              <p:cNvSpPr/>
              <p:nvPr/>
            </p:nvSpPr>
            <p:spPr>
              <a:xfrm>
                <a:off x="5479141" y="2296731"/>
                <a:ext cx="11715" cy="142515"/>
              </a:xfrm>
              <a:custGeom>
                <a:rect b="b" l="l" r="r" t="t"/>
                <a:pathLst>
                  <a:path extrusionOk="0" h="4489" w="369">
                    <a:moveTo>
                      <a:pt x="187" y="1"/>
                    </a:moveTo>
                    <a:cubicBezTo>
                      <a:pt x="85" y="1"/>
                      <a:pt x="1" y="84"/>
                      <a:pt x="1" y="186"/>
                    </a:cubicBezTo>
                    <a:lnTo>
                      <a:pt x="1" y="4307"/>
                    </a:lnTo>
                    <a:cubicBezTo>
                      <a:pt x="1" y="4409"/>
                      <a:pt x="85" y="4489"/>
                      <a:pt x="187" y="4489"/>
                    </a:cubicBezTo>
                    <a:cubicBezTo>
                      <a:pt x="285" y="4489"/>
                      <a:pt x="369" y="4409"/>
                      <a:pt x="369" y="4307"/>
                    </a:cubicBezTo>
                    <a:lnTo>
                      <a:pt x="369" y="186"/>
                    </a:lnTo>
                    <a:cubicBezTo>
                      <a:pt x="369" y="84"/>
                      <a:pt x="285" y="1"/>
                      <a:pt x="187"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5" name="Google Shape;1245;p40"/>
              <p:cNvSpPr/>
              <p:nvPr/>
            </p:nvSpPr>
            <p:spPr>
              <a:xfrm>
                <a:off x="5435138" y="2296731"/>
                <a:ext cx="11715" cy="142515"/>
              </a:xfrm>
              <a:custGeom>
                <a:rect b="b" l="l" r="r" t="t"/>
                <a:pathLst>
                  <a:path extrusionOk="0" h="4489" w="369">
                    <a:moveTo>
                      <a:pt x="182" y="1"/>
                    </a:moveTo>
                    <a:cubicBezTo>
                      <a:pt x="84" y="1"/>
                      <a:pt x="0" y="84"/>
                      <a:pt x="0" y="186"/>
                    </a:cubicBezTo>
                    <a:lnTo>
                      <a:pt x="0" y="4307"/>
                    </a:lnTo>
                    <a:cubicBezTo>
                      <a:pt x="0" y="4409"/>
                      <a:pt x="84" y="4489"/>
                      <a:pt x="182" y="4489"/>
                    </a:cubicBezTo>
                    <a:cubicBezTo>
                      <a:pt x="284" y="4489"/>
                      <a:pt x="368" y="4409"/>
                      <a:pt x="368" y="4307"/>
                    </a:cubicBezTo>
                    <a:lnTo>
                      <a:pt x="368" y="186"/>
                    </a:lnTo>
                    <a:cubicBezTo>
                      <a:pt x="368" y="84"/>
                      <a:pt x="284" y="1"/>
                      <a:pt x="182"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6" name="Google Shape;1246;p40"/>
              <p:cNvSpPr/>
              <p:nvPr/>
            </p:nvSpPr>
            <p:spPr>
              <a:xfrm>
                <a:off x="5391071" y="2296731"/>
                <a:ext cx="11715" cy="142515"/>
              </a:xfrm>
              <a:custGeom>
                <a:rect b="b" l="l" r="r" t="t"/>
                <a:pathLst>
                  <a:path extrusionOk="0" h="4489" w="369">
                    <a:moveTo>
                      <a:pt x="183" y="1"/>
                    </a:moveTo>
                    <a:cubicBezTo>
                      <a:pt x="85" y="1"/>
                      <a:pt x="1" y="84"/>
                      <a:pt x="1" y="186"/>
                    </a:cubicBezTo>
                    <a:lnTo>
                      <a:pt x="1" y="4307"/>
                    </a:lnTo>
                    <a:cubicBezTo>
                      <a:pt x="1" y="4409"/>
                      <a:pt x="85" y="4489"/>
                      <a:pt x="183" y="4489"/>
                    </a:cubicBezTo>
                    <a:cubicBezTo>
                      <a:pt x="285" y="4489"/>
                      <a:pt x="369" y="4409"/>
                      <a:pt x="369" y="4307"/>
                    </a:cubicBezTo>
                    <a:lnTo>
                      <a:pt x="369" y="186"/>
                    </a:lnTo>
                    <a:cubicBezTo>
                      <a:pt x="369" y="84"/>
                      <a:pt x="285" y="1"/>
                      <a:pt x="183"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7" name="Google Shape;1247;p40"/>
              <p:cNvSpPr/>
              <p:nvPr/>
            </p:nvSpPr>
            <p:spPr>
              <a:xfrm>
                <a:off x="5347068" y="2296731"/>
                <a:ext cx="11715" cy="142515"/>
              </a:xfrm>
              <a:custGeom>
                <a:rect b="b" l="l" r="r" t="t"/>
                <a:pathLst>
                  <a:path extrusionOk="0" h="4489" w="369">
                    <a:moveTo>
                      <a:pt x="182" y="1"/>
                    </a:moveTo>
                    <a:cubicBezTo>
                      <a:pt x="80" y="1"/>
                      <a:pt x="0" y="84"/>
                      <a:pt x="0" y="186"/>
                    </a:cubicBezTo>
                    <a:lnTo>
                      <a:pt x="0" y="4307"/>
                    </a:lnTo>
                    <a:cubicBezTo>
                      <a:pt x="0" y="4409"/>
                      <a:pt x="80" y="4489"/>
                      <a:pt x="182" y="4489"/>
                    </a:cubicBezTo>
                    <a:cubicBezTo>
                      <a:pt x="284" y="4489"/>
                      <a:pt x="368" y="4409"/>
                      <a:pt x="368" y="4307"/>
                    </a:cubicBezTo>
                    <a:lnTo>
                      <a:pt x="368" y="186"/>
                    </a:lnTo>
                    <a:cubicBezTo>
                      <a:pt x="368" y="84"/>
                      <a:pt x="284" y="1"/>
                      <a:pt x="182"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8" name="Google Shape;1248;p40"/>
              <p:cNvSpPr/>
              <p:nvPr/>
            </p:nvSpPr>
            <p:spPr>
              <a:xfrm>
                <a:off x="5303033" y="2299048"/>
                <a:ext cx="11588" cy="140197"/>
              </a:xfrm>
              <a:custGeom>
                <a:rect b="b" l="l" r="r" t="t"/>
                <a:pathLst>
                  <a:path extrusionOk="0" h="4416" w="365">
                    <a:moveTo>
                      <a:pt x="183" y="0"/>
                    </a:moveTo>
                    <a:cubicBezTo>
                      <a:pt x="80" y="0"/>
                      <a:pt x="0" y="84"/>
                      <a:pt x="0" y="182"/>
                    </a:cubicBezTo>
                    <a:lnTo>
                      <a:pt x="0" y="4234"/>
                    </a:lnTo>
                    <a:cubicBezTo>
                      <a:pt x="0" y="4336"/>
                      <a:pt x="80" y="4416"/>
                      <a:pt x="183" y="4416"/>
                    </a:cubicBezTo>
                    <a:cubicBezTo>
                      <a:pt x="284" y="4416"/>
                      <a:pt x="364" y="4336"/>
                      <a:pt x="364" y="4234"/>
                    </a:cubicBezTo>
                    <a:lnTo>
                      <a:pt x="364" y="182"/>
                    </a:lnTo>
                    <a:cubicBezTo>
                      <a:pt x="364" y="84"/>
                      <a:pt x="284" y="0"/>
                      <a:pt x="183" y="0"/>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9" name="Google Shape;1249;p40"/>
              <p:cNvSpPr/>
              <p:nvPr/>
            </p:nvSpPr>
            <p:spPr>
              <a:xfrm>
                <a:off x="5655376" y="2296731"/>
                <a:ext cx="11620" cy="142515"/>
              </a:xfrm>
              <a:custGeom>
                <a:rect b="b" l="l" r="r" t="t"/>
                <a:pathLst>
                  <a:path extrusionOk="0" h="4489" w="366">
                    <a:moveTo>
                      <a:pt x="183" y="1"/>
                    </a:moveTo>
                    <a:cubicBezTo>
                      <a:pt x="81" y="1"/>
                      <a:pt x="1" y="84"/>
                      <a:pt x="1" y="186"/>
                    </a:cubicBezTo>
                    <a:lnTo>
                      <a:pt x="1" y="4307"/>
                    </a:lnTo>
                    <a:cubicBezTo>
                      <a:pt x="1" y="4409"/>
                      <a:pt x="81" y="4489"/>
                      <a:pt x="183" y="4489"/>
                    </a:cubicBezTo>
                    <a:cubicBezTo>
                      <a:pt x="285" y="4489"/>
                      <a:pt x="365" y="4409"/>
                      <a:pt x="365" y="4307"/>
                    </a:cubicBezTo>
                    <a:lnTo>
                      <a:pt x="365" y="186"/>
                    </a:lnTo>
                    <a:cubicBezTo>
                      <a:pt x="365" y="84"/>
                      <a:pt x="285" y="1"/>
                      <a:pt x="183"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0" name="Google Shape;1250;p40"/>
              <p:cNvSpPr/>
              <p:nvPr/>
            </p:nvSpPr>
            <p:spPr>
              <a:xfrm>
                <a:off x="5611373" y="2296731"/>
                <a:ext cx="11588" cy="142515"/>
              </a:xfrm>
              <a:custGeom>
                <a:rect b="b" l="l" r="r" t="t"/>
                <a:pathLst>
                  <a:path extrusionOk="0" h="4489" w="365">
                    <a:moveTo>
                      <a:pt x="182" y="1"/>
                    </a:moveTo>
                    <a:cubicBezTo>
                      <a:pt x="81" y="1"/>
                      <a:pt x="0" y="84"/>
                      <a:pt x="0" y="186"/>
                    </a:cubicBezTo>
                    <a:lnTo>
                      <a:pt x="0" y="4307"/>
                    </a:lnTo>
                    <a:cubicBezTo>
                      <a:pt x="0" y="4409"/>
                      <a:pt x="81" y="4489"/>
                      <a:pt x="182" y="4489"/>
                    </a:cubicBezTo>
                    <a:cubicBezTo>
                      <a:pt x="284" y="4489"/>
                      <a:pt x="365" y="4409"/>
                      <a:pt x="365" y="4307"/>
                    </a:cubicBezTo>
                    <a:lnTo>
                      <a:pt x="365" y="186"/>
                    </a:lnTo>
                    <a:cubicBezTo>
                      <a:pt x="365" y="84"/>
                      <a:pt x="284" y="1"/>
                      <a:pt x="182"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1" name="Google Shape;1251;p40"/>
              <p:cNvSpPr/>
              <p:nvPr/>
            </p:nvSpPr>
            <p:spPr>
              <a:xfrm>
                <a:off x="5567211" y="2296731"/>
                <a:ext cx="11715" cy="142515"/>
              </a:xfrm>
              <a:custGeom>
                <a:rect b="b" l="l" r="r" t="t"/>
                <a:pathLst>
                  <a:path extrusionOk="0" h="4489" w="369">
                    <a:moveTo>
                      <a:pt x="187" y="1"/>
                    </a:moveTo>
                    <a:cubicBezTo>
                      <a:pt x="84" y="1"/>
                      <a:pt x="1" y="84"/>
                      <a:pt x="1" y="186"/>
                    </a:cubicBezTo>
                    <a:lnTo>
                      <a:pt x="1" y="4307"/>
                    </a:lnTo>
                    <a:cubicBezTo>
                      <a:pt x="1" y="4409"/>
                      <a:pt x="84" y="4489"/>
                      <a:pt x="187" y="4489"/>
                    </a:cubicBezTo>
                    <a:cubicBezTo>
                      <a:pt x="288" y="4489"/>
                      <a:pt x="368" y="4409"/>
                      <a:pt x="368" y="4307"/>
                    </a:cubicBezTo>
                    <a:lnTo>
                      <a:pt x="368" y="186"/>
                    </a:lnTo>
                    <a:cubicBezTo>
                      <a:pt x="368" y="84"/>
                      <a:pt x="288" y="1"/>
                      <a:pt x="187"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2" name="Google Shape;1252;p40"/>
              <p:cNvSpPr/>
              <p:nvPr/>
            </p:nvSpPr>
            <p:spPr>
              <a:xfrm>
                <a:off x="5743446" y="2298699"/>
                <a:ext cx="11715" cy="140546"/>
              </a:xfrm>
              <a:custGeom>
                <a:rect b="b" l="l" r="r" t="t"/>
                <a:pathLst>
                  <a:path extrusionOk="0" h="4427" w="369">
                    <a:moveTo>
                      <a:pt x="183" y="1"/>
                    </a:moveTo>
                    <a:cubicBezTo>
                      <a:pt x="81" y="1"/>
                      <a:pt x="1" y="80"/>
                      <a:pt x="1" y="182"/>
                    </a:cubicBezTo>
                    <a:lnTo>
                      <a:pt x="1" y="4245"/>
                    </a:lnTo>
                    <a:cubicBezTo>
                      <a:pt x="1" y="4347"/>
                      <a:pt x="81" y="4427"/>
                      <a:pt x="183" y="4427"/>
                    </a:cubicBezTo>
                    <a:cubicBezTo>
                      <a:pt x="285" y="4427"/>
                      <a:pt x="369" y="4347"/>
                      <a:pt x="369" y="4245"/>
                    </a:cubicBezTo>
                    <a:lnTo>
                      <a:pt x="369" y="182"/>
                    </a:lnTo>
                    <a:cubicBezTo>
                      <a:pt x="369" y="80"/>
                      <a:pt x="285" y="1"/>
                      <a:pt x="183"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3" name="Google Shape;1253;p40"/>
              <p:cNvSpPr/>
              <p:nvPr/>
            </p:nvSpPr>
            <p:spPr>
              <a:xfrm>
                <a:off x="5699443" y="2296731"/>
                <a:ext cx="11715" cy="142515"/>
              </a:xfrm>
              <a:custGeom>
                <a:rect b="b" l="l" r="r" t="t"/>
                <a:pathLst>
                  <a:path extrusionOk="0" h="4489" w="369">
                    <a:moveTo>
                      <a:pt x="182" y="1"/>
                    </a:moveTo>
                    <a:cubicBezTo>
                      <a:pt x="81" y="1"/>
                      <a:pt x="0" y="84"/>
                      <a:pt x="0" y="186"/>
                    </a:cubicBezTo>
                    <a:lnTo>
                      <a:pt x="0" y="4307"/>
                    </a:lnTo>
                    <a:cubicBezTo>
                      <a:pt x="0" y="4409"/>
                      <a:pt x="81" y="4489"/>
                      <a:pt x="182" y="4489"/>
                    </a:cubicBezTo>
                    <a:cubicBezTo>
                      <a:pt x="284" y="4489"/>
                      <a:pt x="368" y="4409"/>
                      <a:pt x="368" y="4307"/>
                    </a:cubicBezTo>
                    <a:lnTo>
                      <a:pt x="368" y="186"/>
                    </a:lnTo>
                    <a:cubicBezTo>
                      <a:pt x="368" y="84"/>
                      <a:pt x="284" y="1"/>
                      <a:pt x="182"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4" name="Google Shape;1254;p40"/>
              <p:cNvSpPr/>
              <p:nvPr/>
            </p:nvSpPr>
            <p:spPr>
              <a:xfrm>
                <a:off x="5263062" y="2433439"/>
                <a:ext cx="531961" cy="41970"/>
              </a:xfrm>
              <a:custGeom>
                <a:rect b="b" l="l" r="r" t="t"/>
                <a:pathLst>
                  <a:path extrusionOk="0" h="1322" w="16756">
                    <a:moveTo>
                      <a:pt x="662" y="1"/>
                    </a:moveTo>
                    <a:cubicBezTo>
                      <a:pt x="298" y="1"/>
                      <a:pt x="0" y="295"/>
                      <a:pt x="0" y="660"/>
                    </a:cubicBezTo>
                    <a:cubicBezTo>
                      <a:pt x="0" y="1027"/>
                      <a:pt x="298" y="1322"/>
                      <a:pt x="662" y="1322"/>
                    </a:cubicBezTo>
                    <a:lnTo>
                      <a:pt x="16097" y="1322"/>
                    </a:lnTo>
                    <a:cubicBezTo>
                      <a:pt x="16461" y="1322"/>
                      <a:pt x="16756" y="1027"/>
                      <a:pt x="16756" y="660"/>
                    </a:cubicBezTo>
                    <a:cubicBezTo>
                      <a:pt x="16756" y="295"/>
                      <a:pt x="16461" y="1"/>
                      <a:pt x="16097" y="1"/>
                    </a:cubicBezTo>
                    <a:close/>
                  </a:path>
                </a:pathLst>
              </a:custGeom>
              <a:solidFill>
                <a:srgbClr val="8AAC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5" name="Google Shape;1255;p40"/>
              <p:cNvSpPr/>
              <p:nvPr/>
            </p:nvSpPr>
            <p:spPr>
              <a:xfrm>
                <a:off x="5630676" y="2433439"/>
                <a:ext cx="164357" cy="41970"/>
              </a:xfrm>
              <a:custGeom>
                <a:rect b="b" l="l" r="r" t="t"/>
                <a:pathLst>
                  <a:path extrusionOk="0" h="1322" w="5177">
                    <a:moveTo>
                      <a:pt x="0" y="1"/>
                    </a:moveTo>
                    <a:lnTo>
                      <a:pt x="0" y="1322"/>
                    </a:lnTo>
                    <a:lnTo>
                      <a:pt x="4518" y="1322"/>
                    </a:lnTo>
                    <a:cubicBezTo>
                      <a:pt x="4882" y="1322"/>
                      <a:pt x="5177" y="1027"/>
                      <a:pt x="5177" y="660"/>
                    </a:cubicBezTo>
                    <a:cubicBezTo>
                      <a:pt x="5177" y="295"/>
                      <a:pt x="4882" y="1"/>
                      <a:pt x="4518" y="1"/>
                    </a:cubicBezTo>
                    <a:close/>
                  </a:path>
                </a:pathLst>
              </a:custGeom>
              <a:solidFill>
                <a:srgbClr val="373A5A">
                  <a:alpha val="187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6" name="Google Shape;1256;p40"/>
              <p:cNvSpPr/>
              <p:nvPr/>
            </p:nvSpPr>
            <p:spPr>
              <a:xfrm>
                <a:off x="5257252" y="2427693"/>
                <a:ext cx="543549" cy="53526"/>
              </a:xfrm>
              <a:custGeom>
                <a:rect b="b" l="l" r="r" t="t"/>
                <a:pathLst>
                  <a:path extrusionOk="0" h="1686" w="17121">
                    <a:moveTo>
                      <a:pt x="16280" y="364"/>
                    </a:moveTo>
                    <a:cubicBezTo>
                      <a:pt x="16542" y="364"/>
                      <a:pt x="16756" y="578"/>
                      <a:pt x="16756" y="841"/>
                    </a:cubicBezTo>
                    <a:cubicBezTo>
                      <a:pt x="16756" y="1106"/>
                      <a:pt x="16542" y="1318"/>
                      <a:pt x="16280" y="1318"/>
                    </a:cubicBezTo>
                    <a:lnTo>
                      <a:pt x="845" y="1318"/>
                    </a:lnTo>
                    <a:cubicBezTo>
                      <a:pt x="580" y="1318"/>
                      <a:pt x="368" y="1106"/>
                      <a:pt x="368" y="841"/>
                    </a:cubicBezTo>
                    <a:cubicBezTo>
                      <a:pt x="368" y="578"/>
                      <a:pt x="580" y="364"/>
                      <a:pt x="845" y="364"/>
                    </a:cubicBezTo>
                    <a:close/>
                    <a:moveTo>
                      <a:pt x="845" y="0"/>
                    </a:moveTo>
                    <a:cubicBezTo>
                      <a:pt x="380" y="0"/>
                      <a:pt x="1" y="378"/>
                      <a:pt x="1" y="841"/>
                    </a:cubicBezTo>
                    <a:cubicBezTo>
                      <a:pt x="1" y="1306"/>
                      <a:pt x="380" y="1685"/>
                      <a:pt x="845" y="1685"/>
                    </a:cubicBezTo>
                    <a:lnTo>
                      <a:pt x="16280" y="1685"/>
                    </a:lnTo>
                    <a:cubicBezTo>
                      <a:pt x="16746" y="1685"/>
                      <a:pt x="17121" y="1306"/>
                      <a:pt x="17121" y="841"/>
                    </a:cubicBezTo>
                    <a:cubicBezTo>
                      <a:pt x="17121" y="378"/>
                      <a:pt x="16746" y="0"/>
                      <a:pt x="16280" y="0"/>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7" name="Google Shape;1257;p40"/>
              <p:cNvSpPr/>
              <p:nvPr/>
            </p:nvSpPr>
            <p:spPr>
              <a:xfrm>
                <a:off x="5278174" y="2296731"/>
                <a:ext cx="501706" cy="142515"/>
              </a:xfrm>
              <a:custGeom>
                <a:rect b="b" l="l" r="r" t="t"/>
                <a:pathLst>
                  <a:path extrusionOk="0" h="4489" w="15803">
                    <a:moveTo>
                      <a:pt x="14434" y="368"/>
                    </a:moveTo>
                    <a:cubicBezTo>
                      <a:pt x="14988" y="368"/>
                      <a:pt x="15435" y="819"/>
                      <a:pt x="15435" y="1373"/>
                    </a:cubicBezTo>
                    <a:lnTo>
                      <a:pt x="15435" y="4125"/>
                    </a:lnTo>
                    <a:lnTo>
                      <a:pt x="368" y="4125"/>
                    </a:lnTo>
                    <a:lnTo>
                      <a:pt x="368" y="1373"/>
                    </a:lnTo>
                    <a:cubicBezTo>
                      <a:pt x="368" y="819"/>
                      <a:pt x="820" y="368"/>
                      <a:pt x="1373" y="368"/>
                    </a:cubicBezTo>
                    <a:close/>
                    <a:moveTo>
                      <a:pt x="1373" y="1"/>
                    </a:moveTo>
                    <a:cubicBezTo>
                      <a:pt x="616" y="1"/>
                      <a:pt x="0" y="616"/>
                      <a:pt x="0" y="1373"/>
                    </a:cubicBezTo>
                    <a:lnTo>
                      <a:pt x="0" y="4307"/>
                    </a:lnTo>
                    <a:cubicBezTo>
                      <a:pt x="0" y="4409"/>
                      <a:pt x="84" y="4489"/>
                      <a:pt x="186" y="4489"/>
                    </a:cubicBezTo>
                    <a:lnTo>
                      <a:pt x="15621" y="4489"/>
                    </a:lnTo>
                    <a:cubicBezTo>
                      <a:pt x="15722" y="4489"/>
                      <a:pt x="15803" y="4409"/>
                      <a:pt x="15803" y="4307"/>
                    </a:cubicBezTo>
                    <a:lnTo>
                      <a:pt x="15803" y="1373"/>
                    </a:lnTo>
                    <a:cubicBezTo>
                      <a:pt x="15803" y="616"/>
                      <a:pt x="15188" y="1"/>
                      <a:pt x="14434"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8" name="Google Shape;1258;p40"/>
              <p:cNvSpPr/>
              <p:nvPr/>
            </p:nvSpPr>
            <p:spPr>
              <a:xfrm>
                <a:off x="5290207" y="2722730"/>
                <a:ext cx="477800" cy="264330"/>
              </a:xfrm>
              <a:custGeom>
                <a:rect b="b" l="l" r="r" t="t"/>
                <a:pathLst>
                  <a:path extrusionOk="0" h="8326" w="15050">
                    <a:moveTo>
                      <a:pt x="0" y="0"/>
                    </a:moveTo>
                    <a:lnTo>
                      <a:pt x="0" y="8325"/>
                    </a:lnTo>
                    <a:lnTo>
                      <a:pt x="15049" y="8325"/>
                    </a:lnTo>
                    <a:lnTo>
                      <a:pt x="15049" y="0"/>
                    </a:lnTo>
                    <a:close/>
                  </a:path>
                </a:pathLst>
              </a:custGeom>
              <a:solidFill>
                <a:srgbClr val="F1688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9" name="Google Shape;1259;p40"/>
              <p:cNvSpPr/>
              <p:nvPr/>
            </p:nvSpPr>
            <p:spPr>
              <a:xfrm>
                <a:off x="5284302" y="2716825"/>
                <a:ext cx="489451" cy="276013"/>
              </a:xfrm>
              <a:custGeom>
                <a:rect b="b" l="l" r="r" t="t"/>
                <a:pathLst>
                  <a:path extrusionOk="0" h="8694" w="15417">
                    <a:moveTo>
                      <a:pt x="15049" y="368"/>
                    </a:moveTo>
                    <a:lnTo>
                      <a:pt x="15049" y="8326"/>
                    </a:lnTo>
                    <a:lnTo>
                      <a:pt x="368" y="8326"/>
                    </a:lnTo>
                    <a:lnTo>
                      <a:pt x="368" y="368"/>
                    </a:lnTo>
                    <a:close/>
                    <a:moveTo>
                      <a:pt x="186" y="1"/>
                    </a:moveTo>
                    <a:cubicBezTo>
                      <a:pt x="84" y="1"/>
                      <a:pt x="0" y="84"/>
                      <a:pt x="0" y="186"/>
                    </a:cubicBezTo>
                    <a:lnTo>
                      <a:pt x="0" y="8511"/>
                    </a:lnTo>
                    <a:cubicBezTo>
                      <a:pt x="0" y="8610"/>
                      <a:pt x="84" y="8694"/>
                      <a:pt x="186" y="8694"/>
                    </a:cubicBezTo>
                    <a:lnTo>
                      <a:pt x="15235" y="8694"/>
                    </a:lnTo>
                    <a:cubicBezTo>
                      <a:pt x="15333" y="8694"/>
                      <a:pt x="15417" y="8610"/>
                      <a:pt x="15417" y="8511"/>
                    </a:cubicBezTo>
                    <a:lnTo>
                      <a:pt x="15417" y="186"/>
                    </a:lnTo>
                    <a:cubicBezTo>
                      <a:pt x="15417" y="84"/>
                      <a:pt x="15333" y="1"/>
                      <a:pt x="15235"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0" name="Google Shape;1260;p40"/>
              <p:cNvSpPr/>
              <p:nvPr/>
            </p:nvSpPr>
            <p:spPr>
              <a:xfrm>
                <a:off x="5625225" y="2729025"/>
                <a:ext cx="137350" cy="251882"/>
              </a:xfrm>
              <a:custGeom>
                <a:rect b="b" l="l" r="r" t="t"/>
                <a:pathLst>
                  <a:path extrusionOk="0" h="8326" w="4326">
                    <a:moveTo>
                      <a:pt x="0" y="0"/>
                    </a:moveTo>
                    <a:lnTo>
                      <a:pt x="0" y="8325"/>
                    </a:lnTo>
                    <a:lnTo>
                      <a:pt x="4325" y="8325"/>
                    </a:lnTo>
                    <a:lnTo>
                      <a:pt x="4325" y="0"/>
                    </a:lnTo>
                    <a:close/>
                  </a:path>
                </a:pathLst>
              </a:custGeom>
              <a:solidFill>
                <a:srgbClr val="D85D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1" name="Google Shape;1261;p40"/>
              <p:cNvSpPr/>
              <p:nvPr/>
            </p:nvSpPr>
            <p:spPr>
              <a:xfrm>
                <a:off x="5377801" y="2778988"/>
                <a:ext cx="302458" cy="60035"/>
              </a:xfrm>
              <a:custGeom>
                <a:rect b="b" l="l" r="r" t="t"/>
                <a:pathLst>
                  <a:path extrusionOk="0" h="1891" w="9527">
                    <a:moveTo>
                      <a:pt x="0" y="1"/>
                    </a:moveTo>
                    <a:lnTo>
                      <a:pt x="0" y="1891"/>
                    </a:lnTo>
                    <a:lnTo>
                      <a:pt x="9527" y="1891"/>
                    </a:lnTo>
                    <a:lnTo>
                      <a:pt x="9527" y="1"/>
                    </a:lnTo>
                    <a:close/>
                  </a:path>
                </a:pathLst>
              </a:custGeom>
              <a:solidFill>
                <a:srgbClr val="8AAC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2" name="Google Shape;1262;p40"/>
              <p:cNvSpPr/>
              <p:nvPr/>
            </p:nvSpPr>
            <p:spPr>
              <a:xfrm>
                <a:off x="5372022" y="2773241"/>
                <a:ext cx="314046" cy="71559"/>
              </a:xfrm>
              <a:custGeom>
                <a:rect b="b" l="l" r="r" t="t"/>
                <a:pathLst>
                  <a:path extrusionOk="0" h="2254" w="9892">
                    <a:moveTo>
                      <a:pt x="9527" y="368"/>
                    </a:moveTo>
                    <a:lnTo>
                      <a:pt x="9527" y="1889"/>
                    </a:lnTo>
                    <a:lnTo>
                      <a:pt x="369" y="1889"/>
                    </a:lnTo>
                    <a:lnTo>
                      <a:pt x="369" y="368"/>
                    </a:lnTo>
                    <a:close/>
                    <a:moveTo>
                      <a:pt x="182" y="0"/>
                    </a:moveTo>
                    <a:cubicBezTo>
                      <a:pt x="85" y="0"/>
                      <a:pt x="1" y="80"/>
                      <a:pt x="1" y="182"/>
                    </a:cubicBezTo>
                    <a:lnTo>
                      <a:pt x="1" y="2072"/>
                    </a:lnTo>
                    <a:cubicBezTo>
                      <a:pt x="1" y="2173"/>
                      <a:pt x="85" y="2253"/>
                      <a:pt x="182" y="2253"/>
                    </a:cubicBezTo>
                    <a:lnTo>
                      <a:pt x="9709" y="2253"/>
                    </a:lnTo>
                    <a:cubicBezTo>
                      <a:pt x="9811" y="2253"/>
                      <a:pt x="9891" y="2173"/>
                      <a:pt x="9891" y="2072"/>
                    </a:cubicBezTo>
                    <a:lnTo>
                      <a:pt x="9891" y="182"/>
                    </a:lnTo>
                    <a:cubicBezTo>
                      <a:pt x="9891" y="80"/>
                      <a:pt x="9811" y="0"/>
                      <a:pt x="9709" y="0"/>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3" name="Google Shape;1263;p40"/>
              <p:cNvSpPr/>
              <p:nvPr/>
            </p:nvSpPr>
            <p:spPr>
              <a:xfrm>
                <a:off x="5396881" y="3189272"/>
                <a:ext cx="8921" cy="73559"/>
              </a:xfrm>
              <a:custGeom>
                <a:rect b="b" l="l" r="r" t="t"/>
                <a:pathLst>
                  <a:path extrusionOk="0" h="2317" w="281">
                    <a:moveTo>
                      <a:pt x="0" y="1"/>
                    </a:moveTo>
                    <a:lnTo>
                      <a:pt x="0" y="1785"/>
                    </a:lnTo>
                    <a:cubicBezTo>
                      <a:pt x="0" y="1985"/>
                      <a:pt x="70" y="2170"/>
                      <a:pt x="186" y="2316"/>
                    </a:cubicBezTo>
                    <a:cubicBezTo>
                      <a:pt x="248" y="2170"/>
                      <a:pt x="280" y="2014"/>
                      <a:pt x="280" y="1846"/>
                    </a:cubicBezTo>
                    <a:lnTo>
                      <a:pt x="280" y="1"/>
                    </a:lnTo>
                    <a:close/>
                  </a:path>
                </a:pathLst>
              </a:custGeom>
              <a:solidFill>
                <a:srgbClr val="FBFC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4" name="Google Shape;1264;p40"/>
              <p:cNvSpPr/>
              <p:nvPr/>
            </p:nvSpPr>
            <p:spPr>
              <a:xfrm>
                <a:off x="5383706" y="2784893"/>
                <a:ext cx="22096" cy="48320"/>
              </a:xfrm>
              <a:custGeom>
                <a:rect b="b" l="l" r="r" t="t"/>
                <a:pathLst>
                  <a:path extrusionOk="0" h="1522" w="696">
                    <a:moveTo>
                      <a:pt x="1" y="1"/>
                    </a:moveTo>
                    <a:lnTo>
                      <a:pt x="1" y="1522"/>
                    </a:lnTo>
                    <a:lnTo>
                      <a:pt x="695" y="1522"/>
                    </a:lnTo>
                    <a:lnTo>
                      <a:pt x="695" y="1"/>
                    </a:lnTo>
                    <a:close/>
                  </a:path>
                </a:pathLst>
              </a:custGeom>
              <a:solidFill>
                <a:srgbClr val="373A5A">
                  <a:alpha val="187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5" name="Google Shape;1265;p40"/>
              <p:cNvSpPr/>
              <p:nvPr/>
            </p:nvSpPr>
            <p:spPr>
              <a:xfrm>
                <a:off x="5372022" y="2773241"/>
                <a:ext cx="33779" cy="71559"/>
              </a:xfrm>
              <a:custGeom>
                <a:rect b="b" l="l" r="r" t="t"/>
                <a:pathLst>
                  <a:path extrusionOk="0" h="2254" w="1064">
                    <a:moveTo>
                      <a:pt x="182" y="0"/>
                    </a:moveTo>
                    <a:cubicBezTo>
                      <a:pt x="85" y="0"/>
                      <a:pt x="1" y="80"/>
                      <a:pt x="1" y="182"/>
                    </a:cubicBezTo>
                    <a:lnTo>
                      <a:pt x="1" y="2072"/>
                    </a:lnTo>
                    <a:cubicBezTo>
                      <a:pt x="1" y="2173"/>
                      <a:pt x="85" y="2253"/>
                      <a:pt x="182" y="2253"/>
                    </a:cubicBezTo>
                    <a:lnTo>
                      <a:pt x="1063" y="2253"/>
                    </a:lnTo>
                    <a:lnTo>
                      <a:pt x="1063" y="1889"/>
                    </a:lnTo>
                    <a:lnTo>
                      <a:pt x="369" y="1889"/>
                    </a:lnTo>
                    <a:lnTo>
                      <a:pt x="369" y="368"/>
                    </a:lnTo>
                    <a:lnTo>
                      <a:pt x="1063" y="368"/>
                    </a:lnTo>
                    <a:lnTo>
                      <a:pt x="1063" y="0"/>
                    </a:lnTo>
                    <a:close/>
                  </a:path>
                </a:pathLst>
              </a:custGeom>
              <a:solidFill>
                <a:srgbClr val="373A5A">
                  <a:alpha val="187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6" name="Google Shape;1266;p40"/>
              <p:cNvSpPr/>
              <p:nvPr/>
            </p:nvSpPr>
            <p:spPr>
              <a:xfrm>
                <a:off x="5358974" y="2577894"/>
                <a:ext cx="46828" cy="77273"/>
              </a:xfrm>
              <a:custGeom>
                <a:rect b="b" l="l" r="r" t="t"/>
                <a:pathLst>
                  <a:path extrusionOk="0" h="2434" w="1475">
                    <a:moveTo>
                      <a:pt x="1216" y="1"/>
                    </a:moveTo>
                    <a:cubicBezTo>
                      <a:pt x="543" y="1"/>
                      <a:pt x="0" y="547"/>
                      <a:pt x="0" y="1217"/>
                    </a:cubicBezTo>
                    <a:cubicBezTo>
                      <a:pt x="0" y="1887"/>
                      <a:pt x="543" y="2433"/>
                      <a:pt x="1216" y="2433"/>
                    </a:cubicBezTo>
                    <a:lnTo>
                      <a:pt x="1474" y="2433"/>
                    </a:lnTo>
                    <a:lnTo>
                      <a:pt x="1474" y="2065"/>
                    </a:lnTo>
                    <a:lnTo>
                      <a:pt x="1216" y="2065"/>
                    </a:lnTo>
                    <a:cubicBezTo>
                      <a:pt x="746" y="2065"/>
                      <a:pt x="365" y="1686"/>
                      <a:pt x="365" y="1217"/>
                    </a:cubicBezTo>
                    <a:cubicBezTo>
                      <a:pt x="365" y="751"/>
                      <a:pt x="746" y="369"/>
                      <a:pt x="1216" y="369"/>
                    </a:cubicBezTo>
                    <a:lnTo>
                      <a:pt x="1474" y="369"/>
                    </a:lnTo>
                    <a:lnTo>
                      <a:pt x="1474" y="1"/>
                    </a:ln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1267" name="Google Shape;1267;p40"/>
          <p:cNvSpPr txBox="1"/>
          <p:nvPr/>
        </p:nvSpPr>
        <p:spPr>
          <a:xfrm>
            <a:off x="2272800" y="1437574"/>
            <a:ext cx="3014400" cy="618000"/>
          </a:xfrm>
          <a:prstGeom prst="rect">
            <a:avLst/>
          </a:prstGeom>
          <a:noFill/>
          <a:ln>
            <a:noFill/>
          </a:ln>
        </p:spPr>
        <p:txBody>
          <a:bodyPr anchorCtr="0" anchor="t" bIns="91175" lIns="91175" spcFirstLastPara="1" rIns="91175" wrap="square" tIns="91175">
            <a:noAutofit/>
          </a:bodyPr>
          <a:lstStyle/>
          <a:p>
            <a:pPr indent="-342900" lvl="0" marL="457200" rtl="0" algn="ctr">
              <a:spcBef>
                <a:spcPts val="0"/>
              </a:spcBef>
              <a:spcAft>
                <a:spcPts val="0"/>
              </a:spcAft>
              <a:buSzPts val="1800"/>
              <a:buFont typeface="Mada"/>
              <a:buChar char="-"/>
            </a:pPr>
            <a:r>
              <a:rPr lang="ar" sz="1800">
                <a:latin typeface="Mada"/>
                <a:ea typeface="Mada"/>
                <a:cs typeface="Mada"/>
                <a:sym typeface="Mada"/>
              </a:rPr>
              <a:t>Abdulaziz Alshoumar</a:t>
            </a:r>
            <a:endParaRPr sz="1800">
              <a:latin typeface="Mada"/>
              <a:ea typeface="Mada"/>
              <a:cs typeface="Mada"/>
              <a:sym typeface="Mada"/>
            </a:endParaRPr>
          </a:p>
          <a:p>
            <a:pPr indent="-342900" lvl="0" marL="457200" rtl="0" algn="ctr">
              <a:spcBef>
                <a:spcPts val="0"/>
              </a:spcBef>
              <a:spcAft>
                <a:spcPts val="0"/>
              </a:spcAft>
              <a:buSzPts val="1800"/>
              <a:buFont typeface="Mada"/>
              <a:buChar char="-"/>
            </a:pPr>
            <a:r>
              <a:rPr lang="ar" sz="1800">
                <a:latin typeface="Mada"/>
                <a:ea typeface="Mada"/>
                <a:cs typeface="Mada"/>
                <a:sym typeface="Mada"/>
              </a:rPr>
              <a:t>Mohammed Alhumud</a:t>
            </a:r>
            <a:endParaRPr sz="1800">
              <a:latin typeface="Mada"/>
              <a:ea typeface="Mada"/>
              <a:cs typeface="Mada"/>
              <a:sym typeface="Mada"/>
            </a:endParaRPr>
          </a:p>
          <a:p>
            <a:pPr indent="-342900" lvl="0" marL="457200" rtl="0" algn="ctr">
              <a:spcBef>
                <a:spcPts val="0"/>
              </a:spcBef>
              <a:spcAft>
                <a:spcPts val="0"/>
              </a:spcAft>
              <a:buSzPts val="1800"/>
              <a:buFont typeface="Mada"/>
              <a:buChar char="-"/>
            </a:pPr>
            <a:r>
              <a:rPr lang="ar" sz="1800">
                <a:latin typeface="Mada"/>
                <a:ea typeface="Mada"/>
                <a:cs typeface="Mada"/>
                <a:sym typeface="Mada"/>
              </a:rPr>
              <a:t>Abdulrahman Bedaiwi</a:t>
            </a:r>
            <a:endParaRPr sz="1800">
              <a:latin typeface="Mada"/>
              <a:ea typeface="Mada"/>
              <a:cs typeface="Mada"/>
              <a:sym typeface="Mada"/>
            </a:endParaRPr>
          </a:p>
        </p:txBody>
      </p:sp>
      <p:sp>
        <p:nvSpPr>
          <p:cNvPr id="1268" name="Google Shape;1268;p40"/>
          <p:cNvSpPr txBox="1"/>
          <p:nvPr/>
        </p:nvSpPr>
        <p:spPr>
          <a:xfrm>
            <a:off x="2264475" y="3232249"/>
            <a:ext cx="3014400" cy="618000"/>
          </a:xfrm>
          <a:prstGeom prst="rect">
            <a:avLst/>
          </a:prstGeom>
          <a:noFill/>
          <a:ln>
            <a:noFill/>
          </a:ln>
        </p:spPr>
        <p:txBody>
          <a:bodyPr anchorCtr="0" anchor="t" bIns="91175" lIns="91175" spcFirstLastPara="1" rIns="91175" wrap="square" tIns="91175">
            <a:noAutofit/>
          </a:bodyPr>
          <a:lstStyle/>
          <a:p>
            <a:pPr indent="-342900" lvl="0" marL="457200" rtl="0" algn="ctr">
              <a:spcBef>
                <a:spcPts val="0"/>
              </a:spcBef>
              <a:spcAft>
                <a:spcPts val="0"/>
              </a:spcAft>
              <a:buClr>
                <a:schemeClr val="dk1"/>
              </a:buClr>
              <a:buSzPts val="1800"/>
              <a:buFont typeface="Mada"/>
              <a:buChar char="-"/>
            </a:pPr>
            <a:r>
              <a:rPr lang="ar" sz="1800">
                <a:solidFill>
                  <a:schemeClr val="dk1"/>
                </a:solidFill>
                <a:latin typeface="Mada"/>
                <a:ea typeface="Mada"/>
                <a:cs typeface="Mada"/>
                <a:sym typeface="Mada"/>
              </a:rPr>
              <a:t>Abdulaziz Alshomar</a:t>
            </a:r>
            <a:endParaRPr sz="1800">
              <a:solidFill>
                <a:schemeClr val="dk1"/>
              </a:solidFill>
              <a:latin typeface="Mada"/>
              <a:ea typeface="Mada"/>
              <a:cs typeface="Mada"/>
              <a:sym typeface="Mada"/>
            </a:endParaRPr>
          </a:p>
          <a:p>
            <a:pPr indent="-342900" lvl="0" marL="457200" rtl="0" algn="ctr">
              <a:spcBef>
                <a:spcPts val="0"/>
              </a:spcBef>
              <a:spcAft>
                <a:spcPts val="0"/>
              </a:spcAft>
              <a:buClr>
                <a:schemeClr val="dk1"/>
              </a:buClr>
              <a:buSzPts val="1800"/>
              <a:buFont typeface="Mada"/>
              <a:buChar char="-"/>
            </a:pPr>
            <a:r>
              <a:rPr lang="ar" sz="1800">
                <a:solidFill>
                  <a:schemeClr val="dk1"/>
                </a:solidFill>
                <a:latin typeface="Mada"/>
                <a:ea typeface="Mada"/>
                <a:cs typeface="Mada"/>
                <a:sym typeface="Mada"/>
              </a:rPr>
              <a:t>Mohammed Alhumud</a:t>
            </a:r>
            <a:endParaRPr sz="1800">
              <a:latin typeface="Mada"/>
              <a:ea typeface="Mada"/>
              <a:cs typeface="Mada"/>
              <a:sym typeface="Mada"/>
            </a:endParaRPr>
          </a:p>
        </p:txBody>
      </p:sp>
      <p:grpSp>
        <p:nvGrpSpPr>
          <p:cNvPr id="1269" name="Google Shape;1269;p40"/>
          <p:cNvGrpSpPr/>
          <p:nvPr/>
        </p:nvGrpSpPr>
        <p:grpSpPr>
          <a:xfrm>
            <a:off x="5083590" y="1868205"/>
            <a:ext cx="197844" cy="192770"/>
            <a:chOff x="4909609" y="6885946"/>
            <a:chExt cx="508206" cy="495298"/>
          </a:xfrm>
        </p:grpSpPr>
        <p:grpSp>
          <p:nvGrpSpPr>
            <p:cNvPr id="1270" name="Google Shape;1270;p40"/>
            <p:cNvGrpSpPr/>
            <p:nvPr/>
          </p:nvGrpSpPr>
          <p:grpSpPr>
            <a:xfrm>
              <a:off x="4909609" y="6885946"/>
              <a:ext cx="508206" cy="495298"/>
              <a:chOff x="481483" y="4193428"/>
              <a:chExt cx="322998" cy="346532"/>
            </a:xfrm>
          </p:grpSpPr>
          <p:grpSp>
            <p:nvGrpSpPr>
              <p:cNvPr id="1271" name="Google Shape;1271;p40"/>
              <p:cNvGrpSpPr/>
              <p:nvPr/>
            </p:nvGrpSpPr>
            <p:grpSpPr>
              <a:xfrm>
                <a:off x="481483" y="4193428"/>
                <a:ext cx="322998" cy="346532"/>
                <a:chOff x="-64406125" y="3362225"/>
                <a:chExt cx="318225" cy="314800"/>
              </a:xfrm>
            </p:grpSpPr>
            <p:sp>
              <p:nvSpPr>
                <p:cNvPr id="1272" name="Google Shape;1272;p40"/>
                <p:cNvSpPr/>
                <p:nvPr/>
              </p:nvSpPr>
              <p:spPr>
                <a:xfrm>
                  <a:off x="-64332100" y="3362225"/>
                  <a:ext cx="170150" cy="199025"/>
                </a:xfrm>
                <a:custGeom>
                  <a:rect b="b" l="l" r="r" t="t"/>
                  <a:pathLst>
                    <a:path extrusionOk="0" h="7961" w="6806">
                      <a:moveTo>
                        <a:pt x="4506" y="3266"/>
                      </a:moveTo>
                      <a:cubicBezTo>
                        <a:pt x="4569" y="3266"/>
                        <a:pt x="4601" y="3298"/>
                        <a:pt x="4632" y="3298"/>
                      </a:cubicBezTo>
                      <a:lnTo>
                        <a:pt x="5577" y="4621"/>
                      </a:lnTo>
                      <a:cubicBezTo>
                        <a:pt x="5420" y="5881"/>
                        <a:pt x="4664" y="7110"/>
                        <a:pt x="3403" y="7110"/>
                      </a:cubicBezTo>
                      <a:cubicBezTo>
                        <a:pt x="2206" y="7110"/>
                        <a:pt x="1419" y="5944"/>
                        <a:pt x="1261" y="4621"/>
                      </a:cubicBezTo>
                      <a:lnTo>
                        <a:pt x="2206" y="3298"/>
                      </a:lnTo>
                      <a:cubicBezTo>
                        <a:pt x="2238" y="3266"/>
                        <a:pt x="2269" y="3266"/>
                        <a:pt x="2301" y="3266"/>
                      </a:cubicBezTo>
                      <a:close/>
                      <a:moveTo>
                        <a:pt x="4055" y="1"/>
                      </a:moveTo>
                      <a:cubicBezTo>
                        <a:pt x="3400" y="1"/>
                        <a:pt x="2703" y="167"/>
                        <a:pt x="2049" y="494"/>
                      </a:cubicBezTo>
                      <a:cubicBezTo>
                        <a:pt x="1957" y="483"/>
                        <a:pt x="1867" y="478"/>
                        <a:pt x="1779" y="478"/>
                      </a:cubicBezTo>
                      <a:cubicBezTo>
                        <a:pt x="1354" y="478"/>
                        <a:pt x="976" y="600"/>
                        <a:pt x="662" y="809"/>
                      </a:cubicBezTo>
                      <a:cubicBezTo>
                        <a:pt x="347" y="1061"/>
                        <a:pt x="1" y="1534"/>
                        <a:pt x="1" y="2384"/>
                      </a:cubicBezTo>
                      <a:cubicBezTo>
                        <a:pt x="1" y="2857"/>
                        <a:pt x="95" y="3613"/>
                        <a:pt x="347" y="4621"/>
                      </a:cubicBezTo>
                      <a:cubicBezTo>
                        <a:pt x="473" y="4810"/>
                        <a:pt x="536" y="6070"/>
                        <a:pt x="1482" y="7078"/>
                      </a:cubicBezTo>
                      <a:cubicBezTo>
                        <a:pt x="2049" y="7646"/>
                        <a:pt x="2710" y="7961"/>
                        <a:pt x="3403" y="7961"/>
                      </a:cubicBezTo>
                      <a:cubicBezTo>
                        <a:pt x="5136" y="7961"/>
                        <a:pt x="6207" y="6417"/>
                        <a:pt x="6396" y="4621"/>
                      </a:cubicBezTo>
                      <a:cubicBezTo>
                        <a:pt x="6554" y="4085"/>
                        <a:pt x="6774" y="3046"/>
                        <a:pt x="6806" y="2447"/>
                      </a:cubicBezTo>
                      <a:cubicBezTo>
                        <a:pt x="6806" y="1565"/>
                        <a:pt x="6459" y="872"/>
                        <a:pt x="5703" y="431"/>
                      </a:cubicBezTo>
                      <a:cubicBezTo>
                        <a:pt x="5234" y="143"/>
                        <a:pt x="4662" y="1"/>
                        <a:pt x="4055" y="1"/>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E29578"/>
                    </a:solidFill>
                  </a:endParaRPr>
                </a:p>
              </p:txBody>
            </p:sp>
            <p:sp>
              <p:nvSpPr>
                <p:cNvPr id="1273" name="Google Shape;1273;p40"/>
                <p:cNvSpPr/>
                <p:nvPr/>
              </p:nvSpPr>
              <p:spPr>
                <a:xfrm>
                  <a:off x="-64406125" y="3559050"/>
                  <a:ext cx="318225" cy="117975"/>
                </a:xfrm>
                <a:custGeom>
                  <a:rect b="b" l="l" r="r" t="t"/>
                  <a:pathLst>
                    <a:path extrusionOk="0" h="4719" w="12729">
                      <a:moveTo>
                        <a:pt x="4474" y="1001"/>
                      </a:moveTo>
                      <a:lnTo>
                        <a:pt x="5797" y="2293"/>
                      </a:lnTo>
                      <a:lnTo>
                        <a:pt x="5199" y="2891"/>
                      </a:lnTo>
                      <a:lnTo>
                        <a:pt x="4002" y="1159"/>
                      </a:lnTo>
                      <a:cubicBezTo>
                        <a:pt x="4159" y="1096"/>
                        <a:pt x="4380" y="1064"/>
                        <a:pt x="4474" y="1001"/>
                      </a:cubicBezTo>
                      <a:close/>
                      <a:moveTo>
                        <a:pt x="8318" y="1001"/>
                      </a:moveTo>
                      <a:cubicBezTo>
                        <a:pt x="8475" y="1064"/>
                        <a:pt x="8633" y="1159"/>
                        <a:pt x="8790" y="1190"/>
                      </a:cubicBezTo>
                      <a:lnTo>
                        <a:pt x="7593" y="2891"/>
                      </a:lnTo>
                      <a:lnTo>
                        <a:pt x="6995" y="2293"/>
                      </a:lnTo>
                      <a:lnTo>
                        <a:pt x="8318" y="1001"/>
                      </a:lnTo>
                      <a:close/>
                      <a:moveTo>
                        <a:pt x="10681" y="3112"/>
                      </a:moveTo>
                      <a:cubicBezTo>
                        <a:pt x="10901" y="3112"/>
                        <a:pt x="11059" y="3301"/>
                        <a:pt x="11059" y="3553"/>
                      </a:cubicBezTo>
                      <a:cubicBezTo>
                        <a:pt x="11059" y="3742"/>
                        <a:pt x="10870" y="3931"/>
                        <a:pt x="10681" y="3931"/>
                      </a:cubicBezTo>
                      <a:lnTo>
                        <a:pt x="9578" y="3931"/>
                      </a:lnTo>
                      <a:cubicBezTo>
                        <a:pt x="9326" y="3931"/>
                        <a:pt x="9137" y="3742"/>
                        <a:pt x="9137" y="3553"/>
                      </a:cubicBezTo>
                      <a:cubicBezTo>
                        <a:pt x="9137" y="3301"/>
                        <a:pt x="9326" y="3112"/>
                        <a:pt x="9578" y="3112"/>
                      </a:cubicBezTo>
                      <a:close/>
                      <a:moveTo>
                        <a:pt x="4458" y="1"/>
                      </a:moveTo>
                      <a:cubicBezTo>
                        <a:pt x="4348" y="1"/>
                        <a:pt x="4238" y="40"/>
                        <a:pt x="4159" y="119"/>
                      </a:cubicBezTo>
                      <a:cubicBezTo>
                        <a:pt x="4065" y="245"/>
                        <a:pt x="3939" y="308"/>
                        <a:pt x="3781" y="308"/>
                      </a:cubicBezTo>
                      <a:lnTo>
                        <a:pt x="2395" y="308"/>
                      </a:lnTo>
                      <a:cubicBezTo>
                        <a:pt x="914" y="308"/>
                        <a:pt x="0" y="1442"/>
                        <a:pt x="0" y="2639"/>
                      </a:cubicBezTo>
                      <a:lnTo>
                        <a:pt x="0" y="4341"/>
                      </a:lnTo>
                      <a:cubicBezTo>
                        <a:pt x="0" y="4561"/>
                        <a:pt x="189" y="4719"/>
                        <a:pt x="441" y="4719"/>
                      </a:cubicBezTo>
                      <a:lnTo>
                        <a:pt x="12287" y="4719"/>
                      </a:lnTo>
                      <a:cubicBezTo>
                        <a:pt x="12508" y="4719"/>
                        <a:pt x="12665" y="4530"/>
                        <a:pt x="12665" y="4341"/>
                      </a:cubicBezTo>
                      <a:lnTo>
                        <a:pt x="12665" y="2639"/>
                      </a:lnTo>
                      <a:cubicBezTo>
                        <a:pt x="12728" y="1474"/>
                        <a:pt x="11783" y="371"/>
                        <a:pt x="10303" y="371"/>
                      </a:cubicBezTo>
                      <a:lnTo>
                        <a:pt x="8948" y="371"/>
                      </a:lnTo>
                      <a:cubicBezTo>
                        <a:pt x="8727" y="371"/>
                        <a:pt x="8664" y="277"/>
                        <a:pt x="8538" y="151"/>
                      </a:cubicBezTo>
                      <a:cubicBezTo>
                        <a:pt x="8456" y="52"/>
                        <a:pt x="8339" y="5"/>
                        <a:pt x="8219" y="5"/>
                      </a:cubicBezTo>
                      <a:cubicBezTo>
                        <a:pt x="8110" y="5"/>
                        <a:pt x="7998" y="44"/>
                        <a:pt x="7908" y="119"/>
                      </a:cubicBezTo>
                      <a:lnTo>
                        <a:pt x="6333" y="1694"/>
                      </a:lnTo>
                      <a:lnTo>
                        <a:pt x="4758" y="119"/>
                      </a:lnTo>
                      <a:cubicBezTo>
                        <a:pt x="4679" y="40"/>
                        <a:pt x="4569" y="1"/>
                        <a:pt x="4458" y="1"/>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E29578"/>
                    </a:solidFill>
                  </a:endParaRPr>
                </a:p>
              </p:txBody>
            </p:sp>
          </p:grpSp>
          <p:sp>
            <p:nvSpPr>
              <p:cNvPr id="1274" name="Google Shape;1274;p40"/>
              <p:cNvSpPr/>
              <p:nvPr/>
            </p:nvSpPr>
            <p:spPr>
              <a:xfrm>
                <a:off x="626168" y="4322035"/>
                <a:ext cx="33600" cy="33600"/>
              </a:xfrm>
              <a:prstGeom prst="ellipse">
                <a:avLst/>
              </a:prstGeom>
              <a:solidFill>
                <a:srgbClr val="FF0000"/>
              </a:solid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1275" name="Google Shape;1275;p40"/>
            <p:cNvPicPr preferRelativeResize="0"/>
            <p:nvPr/>
          </p:nvPicPr>
          <p:blipFill rotWithShape="1">
            <a:blip r:embed="rId5">
              <a:alphaModFix/>
            </a:blip>
            <a:srcRect b="-10" l="0" r="77307" t="10"/>
            <a:stretch/>
          </p:blipFill>
          <p:spPr>
            <a:xfrm flipH="1" rot="-5400000">
              <a:off x="5298115" y="7248199"/>
              <a:ext cx="27740" cy="134623"/>
            </a:xfrm>
            <a:prstGeom prst="rect">
              <a:avLst/>
            </a:prstGeom>
            <a:noFill/>
            <a:ln>
              <a:noFill/>
            </a:ln>
          </p:spPr>
        </p:pic>
        <p:pic>
          <p:nvPicPr>
            <p:cNvPr id="1276" name="Google Shape;1276;p40"/>
            <p:cNvPicPr preferRelativeResize="0"/>
            <p:nvPr/>
          </p:nvPicPr>
          <p:blipFill>
            <a:blip r:embed="rId6">
              <a:alphaModFix/>
            </a:blip>
            <a:stretch>
              <a:fillRect/>
            </a:stretch>
          </p:blipFill>
          <p:spPr>
            <a:xfrm>
              <a:off x="5107203" y="7221098"/>
              <a:ext cx="112997" cy="102640"/>
            </a:xfrm>
            <a:prstGeom prst="rect">
              <a:avLst/>
            </a:prstGeom>
            <a:noFill/>
            <a:ln>
              <a:noFill/>
            </a:ln>
          </p:spPr>
        </p:pic>
      </p:grpSp>
      <p:grpSp>
        <p:nvGrpSpPr>
          <p:cNvPr id="1277" name="Google Shape;1277;p40"/>
          <p:cNvGrpSpPr/>
          <p:nvPr/>
        </p:nvGrpSpPr>
        <p:grpSpPr>
          <a:xfrm>
            <a:off x="5069703" y="3671073"/>
            <a:ext cx="197844" cy="192770"/>
            <a:chOff x="4909609" y="6885946"/>
            <a:chExt cx="508206" cy="495298"/>
          </a:xfrm>
        </p:grpSpPr>
        <p:grpSp>
          <p:nvGrpSpPr>
            <p:cNvPr id="1278" name="Google Shape;1278;p40"/>
            <p:cNvGrpSpPr/>
            <p:nvPr/>
          </p:nvGrpSpPr>
          <p:grpSpPr>
            <a:xfrm>
              <a:off x="4909609" y="6885946"/>
              <a:ext cx="508206" cy="495298"/>
              <a:chOff x="481483" y="4193428"/>
              <a:chExt cx="322998" cy="346532"/>
            </a:xfrm>
          </p:grpSpPr>
          <p:grpSp>
            <p:nvGrpSpPr>
              <p:cNvPr id="1279" name="Google Shape;1279;p40"/>
              <p:cNvGrpSpPr/>
              <p:nvPr/>
            </p:nvGrpSpPr>
            <p:grpSpPr>
              <a:xfrm>
                <a:off x="481483" y="4193428"/>
                <a:ext cx="322998" cy="346532"/>
                <a:chOff x="-64406125" y="3362225"/>
                <a:chExt cx="318225" cy="314800"/>
              </a:xfrm>
            </p:grpSpPr>
            <p:sp>
              <p:nvSpPr>
                <p:cNvPr id="1280" name="Google Shape;1280;p40"/>
                <p:cNvSpPr/>
                <p:nvPr/>
              </p:nvSpPr>
              <p:spPr>
                <a:xfrm>
                  <a:off x="-64332100" y="3362225"/>
                  <a:ext cx="170150" cy="199025"/>
                </a:xfrm>
                <a:custGeom>
                  <a:rect b="b" l="l" r="r" t="t"/>
                  <a:pathLst>
                    <a:path extrusionOk="0" h="7961" w="6806">
                      <a:moveTo>
                        <a:pt x="4506" y="3266"/>
                      </a:moveTo>
                      <a:cubicBezTo>
                        <a:pt x="4569" y="3266"/>
                        <a:pt x="4601" y="3298"/>
                        <a:pt x="4632" y="3298"/>
                      </a:cubicBezTo>
                      <a:lnTo>
                        <a:pt x="5577" y="4621"/>
                      </a:lnTo>
                      <a:cubicBezTo>
                        <a:pt x="5420" y="5881"/>
                        <a:pt x="4664" y="7110"/>
                        <a:pt x="3403" y="7110"/>
                      </a:cubicBezTo>
                      <a:cubicBezTo>
                        <a:pt x="2206" y="7110"/>
                        <a:pt x="1419" y="5944"/>
                        <a:pt x="1261" y="4621"/>
                      </a:cubicBezTo>
                      <a:lnTo>
                        <a:pt x="2206" y="3298"/>
                      </a:lnTo>
                      <a:cubicBezTo>
                        <a:pt x="2238" y="3266"/>
                        <a:pt x="2269" y="3266"/>
                        <a:pt x="2301" y="3266"/>
                      </a:cubicBezTo>
                      <a:close/>
                      <a:moveTo>
                        <a:pt x="4055" y="1"/>
                      </a:moveTo>
                      <a:cubicBezTo>
                        <a:pt x="3400" y="1"/>
                        <a:pt x="2703" y="167"/>
                        <a:pt x="2049" y="494"/>
                      </a:cubicBezTo>
                      <a:cubicBezTo>
                        <a:pt x="1957" y="483"/>
                        <a:pt x="1867" y="478"/>
                        <a:pt x="1779" y="478"/>
                      </a:cubicBezTo>
                      <a:cubicBezTo>
                        <a:pt x="1354" y="478"/>
                        <a:pt x="976" y="600"/>
                        <a:pt x="662" y="809"/>
                      </a:cubicBezTo>
                      <a:cubicBezTo>
                        <a:pt x="347" y="1061"/>
                        <a:pt x="1" y="1534"/>
                        <a:pt x="1" y="2384"/>
                      </a:cubicBezTo>
                      <a:cubicBezTo>
                        <a:pt x="1" y="2857"/>
                        <a:pt x="95" y="3613"/>
                        <a:pt x="347" y="4621"/>
                      </a:cubicBezTo>
                      <a:cubicBezTo>
                        <a:pt x="473" y="4810"/>
                        <a:pt x="536" y="6070"/>
                        <a:pt x="1482" y="7078"/>
                      </a:cubicBezTo>
                      <a:cubicBezTo>
                        <a:pt x="2049" y="7646"/>
                        <a:pt x="2710" y="7961"/>
                        <a:pt x="3403" y="7961"/>
                      </a:cubicBezTo>
                      <a:cubicBezTo>
                        <a:pt x="5136" y="7961"/>
                        <a:pt x="6207" y="6417"/>
                        <a:pt x="6396" y="4621"/>
                      </a:cubicBezTo>
                      <a:cubicBezTo>
                        <a:pt x="6554" y="4085"/>
                        <a:pt x="6774" y="3046"/>
                        <a:pt x="6806" y="2447"/>
                      </a:cubicBezTo>
                      <a:cubicBezTo>
                        <a:pt x="6806" y="1565"/>
                        <a:pt x="6459" y="872"/>
                        <a:pt x="5703" y="431"/>
                      </a:cubicBezTo>
                      <a:cubicBezTo>
                        <a:pt x="5234" y="143"/>
                        <a:pt x="4662" y="1"/>
                        <a:pt x="4055" y="1"/>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E29578"/>
                    </a:solidFill>
                  </a:endParaRPr>
                </a:p>
              </p:txBody>
            </p:sp>
            <p:sp>
              <p:nvSpPr>
                <p:cNvPr id="1281" name="Google Shape;1281;p40"/>
                <p:cNvSpPr/>
                <p:nvPr/>
              </p:nvSpPr>
              <p:spPr>
                <a:xfrm>
                  <a:off x="-64406125" y="3559050"/>
                  <a:ext cx="318225" cy="117975"/>
                </a:xfrm>
                <a:custGeom>
                  <a:rect b="b" l="l" r="r" t="t"/>
                  <a:pathLst>
                    <a:path extrusionOk="0" h="4719" w="12729">
                      <a:moveTo>
                        <a:pt x="4474" y="1001"/>
                      </a:moveTo>
                      <a:lnTo>
                        <a:pt x="5797" y="2293"/>
                      </a:lnTo>
                      <a:lnTo>
                        <a:pt x="5199" y="2891"/>
                      </a:lnTo>
                      <a:lnTo>
                        <a:pt x="4002" y="1159"/>
                      </a:lnTo>
                      <a:cubicBezTo>
                        <a:pt x="4159" y="1096"/>
                        <a:pt x="4380" y="1064"/>
                        <a:pt x="4474" y="1001"/>
                      </a:cubicBezTo>
                      <a:close/>
                      <a:moveTo>
                        <a:pt x="8318" y="1001"/>
                      </a:moveTo>
                      <a:cubicBezTo>
                        <a:pt x="8475" y="1064"/>
                        <a:pt x="8633" y="1159"/>
                        <a:pt x="8790" y="1190"/>
                      </a:cubicBezTo>
                      <a:lnTo>
                        <a:pt x="7593" y="2891"/>
                      </a:lnTo>
                      <a:lnTo>
                        <a:pt x="6995" y="2293"/>
                      </a:lnTo>
                      <a:lnTo>
                        <a:pt x="8318" y="1001"/>
                      </a:lnTo>
                      <a:close/>
                      <a:moveTo>
                        <a:pt x="10681" y="3112"/>
                      </a:moveTo>
                      <a:cubicBezTo>
                        <a:pt x="10901" y="3112"/>
                        <a:pt x="11059" y="3301"/>
                        <a:pt x="11059" y="3553"/>
                      </a:cubicBezTo>
                      <a:cubicBezTo>
                        <a:pt x="11059" y="3742"/>
                        <a:pt x="10870" y="3931"/>
                        <a:pt x="10681" y="3931"/>
                      </a:cubicBezTo>
                      <a:lnTo>
                        <a:pt x="9578" y="3931"/>
                      </a:lnTo>
                      <a:cubicBezTo>
                        <a:pt x="9326" y="3931"/>
                        <a:pt x="9137" y="3742"/>
                        <a:pt x="9137" y="3553"/>
                      </a:cubicBezTo>
                      <a:cubicBezTo>
                        <a:pt x="9137" y="3301"/>
                        <a:pt x="9326" y="3112"/>
                        <a:pt x="9578" y="3112"/>
                      </a:cubicBezTo>
                      <a:close/>
                      <a:moveTo>
                        <a:pt x="4458" y="1"/>
                      </a:moveTo>
                      <a:cubicBezTo>
                        <a:pt x="4348" y="1"/>
                        <a:pt x="4238" y="40"/>
                        <a:pt x="4159" y="119"/>
                      </a:cubicBezTo>
                      <a:cubicBezTo>
                        <a:pt x="4065" y="245"/>
                        <a:pt x="3939" y="308"/>
                        <a:pt x="3781" y="308"/>
                      </a:cubicBezTo>
                      <a:lnTo>
                        <a:pt x="2395" y="308"/>
                      </a:lnTo>
                      <a:cubicBezTo>
                        <a:pt x="914" y="308"/>
                        <a:pt x="0" y="1442"/>
                        <a:pt x="0" y="2639"/>
                      </a:cubicBezTo>
                      <a:lnTo>
                        <a:pt x="0" y="4341"/>
                      </a:lnTo>
                      <a:cubicBezTo>
                        <a:pt x="0" y="4561"/>
                        <a:pt x="189" y="4719"/>
                        <a:pt x="441" y="4719"/>
                      </a:cubicBezTo>
                      <a:lnTo>
                        <a:pt x="12287" y="4719"/>
                      </a:lnTo>
                      <a:cubicBezTo>
                        <a:pt x="12508" y="4719"/>
                        <a:pt x="12665" y="4530"/>
                        <a:pt x="12665" y="4341"/>
                      </a:cubicBezTo>
                      <a:lnTo>
                        <a:pt x="12665" y="2639"/>
                      </a:lnTo>
                      <a:cubicBezTo>
                        <a:pt x="12728" y="1474"/>
                        <a:pt x="11783" y="371"/>
                        <a:pt x="10303" y="371"/>
                      </a:cubicBezTo>
                      <a:lnTo>
                        <a:pt x="8948" y="371"/>
                      </a:lnTo>
                      <a:cubicBezTo>
                        <a:pt x="8727" y="371"/>
                        <a:pt x="8664" y="277"/>
                        <a:pt x="8538" y="151"/>
                      </a:cubicBezTo>
                      <a:cubicBezTo>
                        <a:pt x="8456" y="52"/>
                        <a:pt x="8339" y="5"/>
                        <a:pt x="8219" y="5"/>
                      </a:cubicBezTo>
                      <a:cubicBezTo>
                        <a:pt x="8110" y="5"/>
                        <a:pt x="7998" y="44"/>
                        <a:pt x="7908" y="119"/>
                      </a:cubicBezTo>
                      <a:lnTo>
                        <a:pt x="6333" y="1694"/>
                      </a:lnTo>
                      <a:lnTo>
                        <a:pt x="4758" y="119"/>
                      </a:lnTo>
                      <a:cubicBezTo>
                        <a:pt x="4679" y="40"/>
                        <a:pt x="4569" y="1"/>
                        <a:pt x="4458" y="1"/>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E29578"/>
                    </a:solidFill>
                  </a:endParaRPr>
                </a:p>
              </p:txBody>
            </p:sp>
          </p:grpSp>
          <p:sp>
            <p:nvSpPr>
              <p:cNvPr id="1282" name="Google Shape;1282;p40"/>
              <p:cNvSpPr/>
              <p:nvPr/>
            </p:nvSpPr>
            <p:spPr>
              <a:xfrm>
                <a:off x="626168" y="4322035"/>
                <a:ext cx="33600" cy="33600"/>
              </a:xfrm>
              <a:prstGeom prst="ellipse">
                <a:avLst/>
              </a:prstGeom>
              <a:solidFill>
                <a:srgbClr val="FF0000"/>
              </a:solid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1283" name="Google Shape;1283;p40"/>
            <p:cNvPicPr preferRelativeResize="0"/>
            <p:nvPr/>
          </p:nvPicPr>
          <p:blipFill rotWithShape="1">
            <a:blip r:embed="rId5">
              <a:alphaModFix/>
            </a:blip>
            <a:srcRect b="-10" l="0" r="77307" t="10"/>
            <a:stretch/>
          </p:blipFill>
          <p:spPr>
            <a:xfrm flipH="1" rot="-5400000">
              <a:off x="5298115" y="7248199"/>
              <a:ext cx="27740" cy="134623"/>
            </a:xfrm>
            <a:prstGeom prst="rect">
              <a:avLst/>
            </a:prstGeom>
            <a:noFill/>
            <a:ln>
              <a:noFill/>
            </a:ln>
          </p:spPr>
        </p:pic>
        <p:pic>
          <p:nvPicPr>
            <p:cNvPr id="1284" name="Google Shape;1284;p40"/>
            <p:cNvPicPr preferRelativeResize="0"/>
            <p:nvPr/>
          </p:nvPicPr>
          <p:blipFill>
            <a:blip r:embed="rId6">
              <a:alphaModFix/>
            </a:blip>
            <a:stretch>
              <a:fillRect/>
            </a:stretch>
          </p:blipFill>
          <p:spPr>
            <a:xfrm>
              <a:off x="5107203" y="7221098"/>
              <a:ext cx="112997" cy="102640"/>
            </a:xfrm>
            <a:prstGeom prst="rect">
              <a:avLst/>
            </a:prstGeom>
            <a:noFill/>
            <a:ln>
              <a:noFill/>
            </a:ln>
          </p:spPr>
        </p:pic>
      </p:gr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 name="Shape 142"/>
        <p:cNvGrpSpPr/>
        <p:nvPr/>
      </p:nvGrpSpPr>
      <p:grpSpPr>
        <a:xfrm>
          <a:off x="0" y="0"/>
          <a:ext cx="0" cy="0"/>
          <a:chOff x="0" y="0"/>
          <a:chExt cx="0" cy="0"/>
        </a:xfrm>
      </p:grpSpPr>
      <p:sp>
        <p:nvSpPr>
          <p:cNvPr id="143" name="Google Shape;143;p13"/>
          <p:cNvSpPr txBox="1"/>
          <p:nvPr>
            <p:ph idx="2" type="sldNum"/>
          </p:nvPr>
        </p:nvSpPr>
        <p:spPr>
          <a:xfrm>
            <a:off x="7106400" y="2"/>
            <a:ext cx="453600" cy="562200"/>
          </a:xfrm>
          <a:prstGeom prst="rect">
            <a:avLst/>
          </a:prstGeom>
        </p:spPr>
        <p:txBody>
          <a:bodyPr anchorCtr="0" anchor="ctr" bIns="111700" lIns="111700" spcFirstLastPara="1" rIns="111700" wrap="square" tIns="111700">
            <a:noAutofit/>
          </a:bodyPr>
          <a:lstStyle/>
          <a:p>
            <a:pPr indent="0" lvl="0" marL="0" rtl="0" algn="r">
              <a:spcBef>
                <a:spcPts val="0"/>
              </a:spcBef>
              <a:spcAft>
                <a:spcPts val="0"/>
              </a:spcAft>
              <a:buNone/>
            </a:pPr>
            <a:fld id="{00000000-1234-1234-1234-123412341234}" type="slidenum">
              <a:rPr lang="ar"/>
              <a:t>‹#›</a:t>
            </a:fld>
            <a:endParaRPr/>
          </a:p>
        </p:txBody>
      </p:sp>
      <p:cxnSp>
        <p:nvCxnSpPr>
          <p:cNvPr id="144" name="Google Shape;144;p13"/>
          <p:cNvCxnSpPr/>
          <p:nvPr/>
        </p:nvCxnSpPr>
        <p:spPr>
          <a:xfrm flipH="1" rot="10800000">
            <a:off x="1355300" y="588250"/>
            <a:ext cx="4827000" cy="12000"/>
          </a:xfrm>
          <a:prstGeom prst="straightConnector1">
            <a:avLst/>
          </a:prstGeom>
          <a:noFill/>
          <a:ln cap="flat" cmpd="sng" w="38100">
            <a:solidFill>
              <a:schemeClr val="accent1"/>
            </a:solidFill>
            <a:prstDash val="solid"/>
            <a:round/>
            <a:headEnd len="med" w="med" type="diamond"/>
            <a:tailEnd len="med" w="med" type="diamond"/>
          </a:ln>
        </p:spPr>
      </p:cxnSp>
      <p:cxnSp>
        <p:nvCxnSpPr>
          <p:cNvPr id="145" name="Google Shape;145;p13"/>
          <p:cNvCxnSpPr/>
          <p:nvPr/>
        </p:nvCxnSpPr>
        <p:spPr>
          <a:xfrm rot="10800000">
            <a:off x="8900" y="10002050"/>
            <a:ext cx="7612800" cy="0"/>
          </a:xfrm>
          <a:prstGeom prst="straightConnector1">
            <a:avLst/>
          </a:prstGeom>
          <a:noFill/>
          <a:ln cap="flat" cmpd="sng" w="28575">
            <a:solidFill>
              <a:schemeClr val="accent3"/>
            </a:solidFill>
            <a:prstDash val="dot"/>
            <a:round/>
            <a:headEnd len="med" w="med" type="none"/>
            <a:tailEnd len="med" w="med" type="none"/>
          </a:ln>
        </p:spPr>
      </p:cxnSp>
      <p:sp>
        <p:nvSpPr>
          <p:cNvPr id="146" name="Google Shape;146;p13"/>
          <p:cNvSpPr txBox="1"/>
          <p:nvPr/>
        </p:nvSpPr>
        <p:spPr>
          <a:xfrm>
            <a:off x="1355300" y="0"/>
            <a:ext cx="5085300" cy="412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ar" sz="2600">
                <a:latin typeface="Mada"/>
                <a:ea typeface="Mada"/>
                <a:cs typeface="Mada"/>
                <a:sym typeface="Mada"/>
              </a:rPr>
              <a:t>Enteric (Typhoid) Fever</a:t>
            </a:r>
            <a:endParaRPr b="1" sz="2600">
              <a:latin typeface="Mada"/>
              <a:ea typeface="Mada"/>
              <a:cs typeface="Mada"/>
              <a:sym typeface="Mada"/>
            </a:endParaRPr>
          </a:p>
          <a:p>
            <a:pPr indent="0" lvl="0" marL="0" rtl="0" algn="ctr">
              <a:spcBef>
                <a:spcPts val="0"/>
              </a:spcBef>
              <a:spcAft>
                <a:spcPts val="0"/>
              </a:spcAft>
              <a:buClr>
                <a:schemeClr val="dk1"/>
              </a:buClr>
              <a:buSzPts val="1100"/>
              <a:buFont typeface="Arial"/>
              <a:buNone/>
            </a:pPr>
            <a:r>
              <a:t/>
            </a:r>
            <a:endParaRPr b="1" sz="2600">
              <a:latin typeface="Mada"/>
              <a:ea typeface="Mada"/>
              <a:cs typeface="Mada"/>
              <a:sym typeface="Mada"/>
            </a:endParaRPr>
          </a:p>
          <a:p>
            <a:pPr indent="0" lvl="0" marL="0" rtl="0" algn="ctr">
              <a:spcBef>
                <a:spcPts val="0"/>
              </a:spcBef>
              <a:spcAft>
                <a:spcPts val="0"/>
              </a:spcAft>
              <a:buNone/>
            </a:pPr>
            <a:r>
              <a:t/>
            </a:r>
            <a:endParaRPr b="1" sz="2600">
              <a:latin typeface="Mada"/>
              <a:ea typeface="Mada"/>
              <a:cs typeface="Mada"/>
              <a:sym typeface="Mada"/>
            </a:endParaRPr>
          </a:p>
        </p:txBody>
      </p:sp>
      <p:sp>
        <p:nvSpPr>
          <p:cNvPr id="147" name="Google Shape;147;p13"/>
          <p:cNvSpPr/>
          <p:nvPr/>
        </p:nvSpPr>
        <p:spPr>
          <a:xfrm>
            <a:off x="12120187" y="3523161"/>
            <a:ext cx="2554200" cy="450000"/>
          </a:xfrm>
          <a:prstGeom prst="chevron">
            <a:avLst>
              <a:gd fmla="val 50000" name="adj"/>
            </a:avLst>
          </a:prstGeom>
          <a:solidFill>
            <a:schemeClr val="accent4"/>
          </a:solidFill>
          <a:ln>
            <a:noFill/>
          </a:ln>
        </p:spPr>
        <p:txBody>
          <a:bodyPr anchorCtr="0" anchor="ctr" bIns="91425" lIns="91425" spcFirstLastPara="1" rIns="91425" wrap="square" tIns="91425">
            <a:noAutofit/>
          </a:bodyPr>
          <a:lstStyle/>
          <a:p>
            <a:pPr indent="0" lvl="0" marL="0" rtl="0" algn="ctr">
              <a:spcBef>
                <a:spcPts val="0"/>
              </a:spcBef>
              <a:spcAft>
                <a:spcPts val="0"/>
              </a:spcAft>
              <a:buSzPts val="1100"/>
              <a:buNone/>
            </a:pPr>
            <a:r>
              <a:rPr b="1" lang="ar">
                <a:solidFill>
                  <a:schemeClr val="accent1"/>
                </a:solidFill>
                <a:latin typeface="Cabin"/>
                <a:ea typeface="Cabin"/>
                <a:cs typeface="Cabin"/>
                <a:sym typeface="Cabin"/>
              </a:rPr>
              <a:t>third week of illness</a:t>
            </a:r>
            <a:endParaRPr b="1">
              <a:solidFill>
                <a:schemeClr val="accent1"/>
              </a:solidFill>
              <a:latin typeface="Cabin"/>
              <a:ea typeface="Cabin"/>
              <a:cs typeface="Cabin"/>
              <a:sym typeface="Cabin"/>
            </a:endParaRPr>
          </a:p>
        </p:txBody>
      </p:sp>
      <p:sp>
        <p:nvSpPr>
          <p:cNvPr id="148" name="Google Shape;148;p13"/>
          <p:cNvSpPr/>
          <p:nvPr/>
        </p:nvSpPr>
        <p:spPr>
          <a:xfrm>
            <a:off x="7754475" y="3518350"/>
            <a:ext cx="2409300" cy="459600"/>
          </a:xfrm>
          <a:prstGeom prst="homePlat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SzPts val="1100"/>
              <a:buNone/>
            </a:pPr>
            <a:r>
              <a:rPr b="1" lang="ar">
                <a:solidFill>
                  <a:srgbClr val="FFFFFF"/>
                </a:solidFill>
                <a:latin typeface="Cabin"/>
                <a:ea typeface="Cabin"/>
                <a:cs typeface="Cabin"/>
                <a:sym typeface="Cabin"/>
              </a:rPr>
              <a:t>first week of illness</a:t>
            </a:r>
            <a:endParaRPr b="1">
              <a:solidFill>
                <a:srgbClr val="FFFFFF"/>
              </a:solidFill>
              <a:latin typeface="Cabin"/>
              <a:ea typeface="Cabin"/>
              <a:cs typeface="Cabin"/>
              <a:sym typeface="Cabin"/>
            </a:endParaRPr>
          </a:p>
        </p:txBody>
      </p:sp>
      <p:sp>
        <p:nvSpPr>
          <p:cNvPr id="149" name="Google Shape;149;p13"/>
          <p:cNvSpPr/>
          <p:nvPr/>
        </p:nvSpPr>
        <p:spPr>
          <a:xfrm>
            <a:off x="9838430" y="3518359"/>
            <a:ext cx="2554200" cy="459600"/>
          </a:xfrm>
          <a:prstGeom prst="chevron">
            <a:avLst>
              <a:gd fmla="val 50000" name="adj"/>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Clr>
                <a:srgbClr val="000000"/>
              </a:buClr>
              <a:buSzPts val="1100"/>
              <a:buFont typeface="Arial"/>
              <a:buNone/>
            </a:pPr>
            <a:r>
              <a:rPr b="1" lang="ar">
                <a:solidFill>
                  <a:srgbClr val="FFFFFF"/>
                </a:solidFill>
                <a:latin typeface="Cabin"/>
                <a:ea typeface="Cabin"/>
                <a:cs typeface="Cabin"/>
                <a:sym typeface="Cabin"/>
              </a:rPr>
              <a:t>second week of illness</a:t>
            </a:r>
            <a:endParaRPr b="1">
              <a:solidFill>
                <a:srgbClr val="FFFFFF"/>
              </a:solidFill>
              <a:latin typeface="Cabin"/>
              <a:ea typeface="Cabin"/>
              <a:cs typeface="Cabin"/>
              <a:sym typeface="Cabin"/>
            </a:endParaRPr>
          </a:p>
        </p:txBody>
      </p:sp>
      <p:sp>
        <p:nvSpPr>
          <p:cNvPr id="150" name="Google Shape;150;p13"/>
          <p:cNvSpPr txBox="1"/>
          <p:nvPr/>
        </p:nvSpPr>
        <p:spPr>
          <a:xfrm>
            <a:off x="7841925" y="3952050"/>
            <a:ext cx="2175000" cy="1871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ar" sz="1200">
                <a:latin typeface="Mada"/>
                <a:ea typeface="Mada"/>
                <a:cs typeface="Mada"/>
                <a:sym typeface="Mada"/>
              </a:rPr>
              <a:t>- rising ("stepwise") fever and bacteremia develop.</a:t>
            </a:r>
            <a:endParaRPr sz="1200">
              <a:latin typeface="Mada"/>
              <a:ea typeface="Mada"/>
              <a:cs typeface="Mada"/>
              <a:sym typeface="Mada"/>
            </a:endParaRPr>
          </a:p>
          <a:p>
            <a:pPr indent="0" lvl="0" marL="0" rtl="0" algn="l">
              <a:spcBef>
                <a:spcPts val="1000"/>
              </a:spcBef>
              <a:spcAft>
                <a:spcPts val="0"/>
              </a:spcAft>
              <a:buNone/>
            </a:pPr>
            <a:r>
              <a:rPr lang="ar" sz="1200">
                <a:latin typeface="Mada"/>
                <a:ea typeface="Mada"/>
                <a:cs typeface="Mada"/>
                <a:sym typeface="Mada"/>
              </a:rPr>
              <a:t>- While chills are typical, frank rigors are rare.</a:t>
            </a:r>
            <a:endParaRPr sz="1200">
              <a:latin typeface="Mada"/>
              <a:ea typeface="Mada"/>
              <a:cs typeface="Mada"/>
              <a:sym typeface="Mada"/>
            </a:endParaRPr>
          </a:p>
          <a:p>
            <a:pPr indent="0" lvl="0" marL="0" rtl="0" algn="l">
              <a:spcBef>
                <a:spcPts val="1000"/>
              </a:spcBef>
              <a:spcAft>
                <a:spcPts val="0"/>
              </a:spcAft>
              <a:buNone/>
            </a:pPr>
            <a:r>
              <a:rPr lang="ar" sz="1200">
                <a:latin typeface="Mada"/>
                <a:ea typeface="Mada"/>
                <a:cs typeface="Mada"/>
                <a:sym typeface="Mada"/>
              </a:rPr>
              <a:t>- </a:t>
            </a:r>
            <a:r>
              <a:rPr b="1" lang="ar" sz="1200">
                <a:solidFill>
                  <a:srgbClr val="CC0000"/>
                </a:solidFill>
                <a:latin typeface="Mada"/>
                <a:ea typeface="Mada"/>
                <a:cs typeface="Mada"/>
                <a:sym typeface="Mada"/>
              </a:rPr>
              <a:t>relative bradycardia</a:t>
            </a:r>
            <a:r>
              <a:rPr b="1" baseline="30000" lang="ar" sz="1200">
                <a:solidFill>
                  <a:srgbClr val="CC0000"/>
                </a:solidFill>
                <a:latin typeface="Mada"/>
                <a:ea typeface="Mada"/>
                <a:cs typeface="Mada"/>
                <a:sym typeface="Mada"/>
              </a:rPr>
              <a:t>1</a:t>
            </a:r>
            <a:r>
              <a:rPr lang="ar" sz="1200">
                <a:latin typeface="Mada"/>
                <a:ea typeface="Mada"/>
                <a:cs typeface="Mada"/>
                <a:sym typeface="Mada"/>
              </a:rPr>
              <a:t> or pulse-temperature dissociation may be observed.</a:t>
            </a:r>
            <a:endParaRPr sz="1200">
              <a:solidFill>
                <a:srgbClr val="1C4587"/>
              </a:solidFill>
              <a:latin typeface="Mada"/>
              <a:ea typeface="Mada"/>
              <a:cs typeface="Mada"/>
              <a:sym typeface="Mada"/>
            </a:endParaRPr>
          </a:p>
        </p:txBody>
      </p:sp>
      <p:sp>
        <p:nvSpPr>
          <p:cNvPr id="151" name="Google Shape;151;p13"/>
          <p:cNvSpPr txBox="1"/>
          <p:nvPr/>
        </p:nvSpPr>
        <p:spPr>
          <a:xfrm>
            <a:off x="52950" y="9970250"/>
            <a:ext cx="7560000" cy="874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ar" sz="1000">
                <a:solidFill>
                  <a:srgbClr val="6AA84F"/>
                </a:solidFill>
                <a:latin typeface="Mada"/>
                <a:ea typeface="Mada"/>
                <a:cs typeface="Mada"/>
                <a:sym typeface="Mada"/>
              </a:rPr>
              <a:t>1- Normally, increase in the temperature will increase the HR(1c° → ↑HR by 10 - 15 beats per minute) , however, if a patient is febrile (39°) and his heart rate is 70-</a:t>
            </a:r>
            <a:r>
              <a:rPr lang="ar" sz="1000">
                <a:solidFill>
                  <a:srgbClr val="6AA84F"/>
                </a:solidFill>
                <a:latin typeface="Mada"/>
                <a:ea typeface="Mada"/>
                <a:cs typeface="Mada"/>
                <a:sym typeface="Mada"/>
              </a:rPr>
              <a:t>80 </a:t>
            </a:r>
            <a:r>
              <a:rPr lang="ar" sz="1000">
                <a:solidFill>
                  <a:srgbClr val="6AA84F"/>
                </a:solidFill>
                <a:latin typeface="Mada"/>
                <a:ea typeface="Mada"/>
                <a:cs typeface="Mada"/>
                <a:sym typeface="Mada"/>
              </a:rPr>
              <a:t>and he’s not on rate controlling drugs (e.g Beta blockers) then this is called relative bradycardia </a:t>
            </a:r>
            <a:endParaRPr sz="1000">
              <a:solidFill>
                <a:srgbClr val="A64D79"/>
              </a:solidFill>
              <a:latin typeface="Mada"/>
              <a:ea typeface="Mada"/>
              <a:cs typeface="Mada"/>
              <a:sym typeface="Mada"/>
            </a:endParaRPr>
          </a:p>
        </p:txBody>
      </p:sp>
      <p:sp>
        <p:nvSpPr>
          <p:cNvPr id="152" name="Google Shape;152;p13"/>
          <p:cNvSpPr txBox="1"/>
          <p:nvPr/>
        </p:nvSpPr>
        <p:spPr>
          <a:xfrm>
            <a:off x="10051725" y="3952050"/>
            <a:ext cx="2175000" cy="1871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ar" sz="1200">
                <a:latin typeface="Mada"/>
                <a:ea typeface="Mada"/>
                <a:cs typeface="Mada"/>
                <a:sym typeface="Mada"/>
              </a:rPr>
              <a:t>- abdominal pain develops</a:t>
            </a:r>
            <a:endParaRPr sz="1200">
              <a:latin typeface="Mada"/>
              <a:ea typeface="Mada"/>
              <a:cs typeface="Mada"/>
              <a:sym typeface="Mada"/>
            </a:endParaRPr>
          </a:p>
          <a:p>
            <a:pPr indent="0" lvl="0" marL="0" rtl="0" algn="l">
              <a:spcBef>
                <a:spcPts val="1000"/>
              </a:spcBef>
              <a:spcAft>
                <a:spcPts val="0"/>
              </a:spcAft>
              <a:buNone/>
            </a:pPr>
            <a:r>
              <a:rPr lang="ar" sz="1200">
                <a:latin typeface="Mada"/>
                <a:ea typeface="Mada"/>
                <a:cs typeface="Mada"/>
                <a:sym typeface="Mada"/>
              </a:rPr>
              <a:t>- </a:t>
            </a:r>
            <a:r>
              <a:rPr b="1" lang="ar" sz="1200">
                <a:solidFill>
                  <a:srgbClr val="CC0000"/>
                </a:solidFill>
                <a:latin typeface="Mada"/>
                <a:ea typeface="Mada"/>
                <a:cs typeface="Mada"/>
                <a:sym typeface="Mada"/>
              </a:rPr>
              <a:t>"rose spots"</a:t>
            </a:r>
            <a:r>
              <a:rPr lang="ar" sz="1200">
                <a:latin typeface="Mada"/>
                <a:ea typeface="Mada"/>
                <a:cs typeface="Mada"/>
                <a:sym typeface="Mada"/>
              </a:rPr>
              <a:t> (faint salmon colored macules on the trunk and abdomen) may be seen.</a:t>
            </a:r>
            <a:endParaRPr sz="1200">
              <a:solidFill>
                <a:srgbClr val="1C4587"/>
              </a:solidFill>
              <a:latin typeface="Mada"/>
              <a:ea typeface="Mada"/>
              <a:cs typeface="Mada"/>
              <a:sym typeface="Mada"/>
            </a:endParaRPr>
          </a:p>
          <a:p>
            <a:pPr indent="0" lvl="0" marL="0" rtl="0" algn="l">
              <a:spcBef>
                <a:spcPts val="1000"/>
              </a:spcBef>
              <a:spcAft>
                <a:spcPts val="1000"/>
              </a:spcAft>
              <a:buNone/>
            </a:pPr>
            <a:r>
              <a:t/>
            </a:r>
            <a:endParaRPr sz="1200">
              <a:latin typeface="Mada"/>
              <a:ea typeface="Mada"/>
              <a:cs typeface="Mada"/>
              <a:sym typeface="Mada"/>
            </a:endParaRPr>
          </a:p>
        </p:txBody>
      </p:sp>
      <p:sp>
        <p:nvSpPr>
          <p:cNvPr id="153" name="Google Shape;153;p13"/>
          <p:cNvSpPr txBox="1"/>
          <p:nvPr/>
        </p:nvSpPr>
        <p:spPr>
          <a:xfrm>
            <a:off x="12261525" y="3952050"/>
            <a:ext cx="2554200" cy="236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ar" sz="1200">
                <a:latin typeface="Mada"/>
                <a:ea typeface="Mada"/>
                <a:cs typeface="Mada"/>
                <a:sym typeface="Mada"/>
              </a:rPr>
              <a:t>- </a:t>
            </a:r>
            <a:r>
              <a:rPr b="1" lang="ar" sz="1200">
                <a:latin typeface="Mada"/>
                <a:ea typeface="Mada"/>
                <a:cs typeface="Mada"/>
                <a:sym typeface="Mada"/>
              </a:rPr>
              <a:t>hepatosplenomegaly</a:t>
            </a:r>
            <a:endParaRPr b="1" sz="1200">
              <a:latin typeface="Mada"/>
              <a:ea typeface="Mada"/>
              <a:cs typeface="Mada"/>
              <a:sym typeface="Mada"/>
            </a:endParaRPr>
          </a:p>
          <a:p>
            <a:pPr indent="0" lvl="0" marL="0" rtl="0" algn="l">
              <a:spcBef>
                <a:spcPts val="1000"/>
              </a:spcBef>
              <a:spcAft>
                <a:spcPts val="0"/>
              </a:spcAft>
              <a:buNone/>
            </a:pPr>
            <a:r>
              <a:rPr lang="ar" sz="1200">
                <a:latin typeface="Mada"/>
                <a:ea typeface="Mada"/>
                <a:cs typeface="Mada"/>
                <a:sym typeface="Mada"/>
              </a:rPr>
              <a:t>- intestinal bleeding</a:t>
            </a:r>
            <a:endParaRPr sz="1200">
              <a:latin typeface="Mada"/>
              <a:ea typeface="Mada"/>
              <a:cs typeface="Mada"/>
              <a:sym typeface="Mada"/>
            </a:endParaRPr>
          </a:p>
          <a:p>
            <a:pPr indent="0" lvl="0" marL="0" rtl="0" algn="l">
              <a:spcBef>
                <a:spcPts val="1000"/>
              </a:spcBef>
              <a:spcAft>
                <a:spcPts val="0"/>
              </a:spcAft>
              <a:buNone/>
            </a:pPr>
            <a:r>
              <a:rPr lang="ar" sz="1200">
                <a:latin typeface="Mada"/>
                <a:ea typeface="Mada"/>
                <a:cs typeface="Mada"/>
                <a:sym typeface="Mada"/>
              </a:rPr>
              <a:t>- </a:t>
            </a:r>
            <a:r>
              <a:rPr b="1" lang="ar" sz="1200">
                <a:latin typeface="Mada"/>
                <a:ea typeface="Mada"/>
                <a:cs typeface="Mada"/>
                <a:sym typeface="Mada"/>
              </a:rPr>
              <a:t>perforation</a:t>
            </a:r>
            <a:r>
              <a:rPr lang="ar" sz="1200">
                <a:latin typeface="Mada"/>
                <a:ea typeface="Mada"/>
                <a:cs typeface="Mada"/>
                <a:sym typeface="Mada"/>
              </a:rPr>
              <a:t> due to ileocecal lymphatic hyperplasia of the Peyer's patches may occur</a:t>
            </a:r>
            <a:endParaRPr sz="1200">
              <a:latin typeface="Mada"/>
              <a:ea typeface="Mada"/>
              <a:cs typeface="Mada"/>
              <a:sym typeface="Mada"/>
            </a:endParaRPr>
          </a:p>
          <a:p>
            <a:pPr indent="0" lvl="0" marL="0" rtl="0" algn="l">
              <a:spcBef>
                <a:spcPts val="1000"/>
              </a:spcBef>
              <a:spcAft>
                <a:spcPts val="0"/>
              </a:spcAft>
              <a:buNone/>
            </a:pPr>
            <a:r>
              <a:rPr lang="ar" sz="1200">
                <a:latin typeface="Mada"/>
                <a:ea typeface="Mada"/>
                <a:cs typeface="Mada"/>
                <a:sym typeface="Mada"/>
              </a:rPr>
              <a:t>- Together with secondary Bacteremia and peritonitis</a:t>
            </a:r>
            <a:endParaRPr sz="1200">
              <a:latin typeface="Mada"/>
              <a:ea typeface="Mada"/>
              <a:cs typeface="Mada"/>
              <a:sym typeface="Mada"/>
            </a:endParaRPr>
          </a:p>
          <a:p>
            <a:pPr indent="0" lvl="0" marL="0" rtl="0" algn="l">
              <a:spcBef>
                <a:spcPts val="1000"/>
              </a:spcBef>
              <a:spcAft>
                <a:spcPts val="1000"/>
              </a:spcAft>
              <a:buNone/>
            </a:pPr>
            <a:r>
              <a:rPr lang="ar" sz="1200">
                <a:latin typeface="Mada"/>
                <a:ea typeface="Mada"/>
                <a:cs typeface="Mada"/>
                <a:sym typeface="Mada"/>
              </a:rPr>
              <a:t>-Septic shock or an altered level of consciousness may develop</a:t>
            </a:r>
            <a:endParaRPr sz="1200">
              <a:latin typeface="Mada"/>
              <a:ea typeface="Mada"/>
              <a:cs typeface="Mada"/>
              <a:sym typeface="Mada"/>
            </a:endParaRPr>
          </a:p>
        </p:txBody>
      </p:sp>
      <p:sp>
        <p:nvSpPr>
          <p:cNvPr id="154" name="Google Shape;154;p13"/>
          <p:cNvSpPr txBox="1"/>
          <p:nvPr/>
        </p:nvSpPr>
        <p:spPr>
          <a:xfrm>
            <a:off x="229425" y="5626525"/>
            <a:ext cx="3756600" cy="1108200"/>
          </a:xfrm>
          <a:prstGeom prst="rect">
            <a:avLst/>
          </a:prstGeom>
          <a:noFill/>
          <a:ln>
            <a:noFill/>
          </a:ln>
        </p:spPr>
        <p:txBody>
          <a:bodyPr anchorCtr="0" anchor="t" bIns="91425" lIns="91425" spcFirstLastPara="1" rIns="91425" wrap="square" tIns="91425">
            <a:spAutoFit/>
          </a:bodyPr>
          <a:lstStyle/>
          <a:p>
            <a:pPr indent="-304800" lvl="0" marL="457200" rtl="0" algn="l">
              <a:spcBef>
                <a:spcPts val="0"/>
              </a:spcBef>
              <a:spcAft>
                <a:spcPts val="0"/>
              </a:spcAft>
              <a:buClr>
                <a:schemeClr val="dk1"/>
              </a:buClr>
              <a:buSzPts val="1200"/>
              <a:buFont typeface="Mada"/>
              <a:buChar char="●"/>
            </a:pPr>
            <a:r>
              <a:rPr b="1" lang="ar" sz="1200">
                <a:solidFill>
                  <a:srgbClr val="CC0000"/>
                </a:solidFill>
                <a:latin typeface="Mada"/>
                <a:ea typeface="Mada"/>
                <a:cs typeface="Mada"/>
                <a:sym typeface="Mada"/>
              </a:rPr>
              <a:t>Rose spots</a:t>
            </a:r>
            <a:r>
              <a:rPr lang="ar" sz="1200">
                <a:solidFill>
                  <a:schemeClr val="dk1"/>
                </a:solidFill>
                <a:latin typeface="Mada"/>
                <a:ea typeface="Mada"/>
                <a:cs typeface="Mada"/>
                <a:sym typeface="Mada"/>
              </a:rPr>
              <a:t>: 2 -4 mm in diameter raised discrete irregular blanching pink maculae’s found on the chest, trunk and abdomen</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Appear in crops</a:t>
            </a:r>
            <a:r>
              <a:rPr baseline="30000" lang="ar" sz="1200">
                <a:solidFill>
                  <a:schemeClr val="dk1"/>
                </a:solidFill>
                <a:latin typeface="Mada"/>
                <a:ea typeface="Mada"/>
                <a:cs typeface="Mada"/>
                <a:sym typeface="Mada"/>
              </a:rPr>
              <a:t>  </a:t>
            </a:r>
            <a:r>
              <a:rPr lang="ar" sz="1200">
                <a:solidFill>
                  <a:schemeClr val="dk1"/>
                </a:solidFill>
                <a:latin typeface="Mada"/>
                <a:ea typeface="Mada"/>
                <a:cs typeface="Mada"/>
                <a:sym typeface="Mada"/>
              </a:rPr>
              <a:t>of up to a dozen at a time</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Fade after 3 – 4 days</a:t>
            </a:r>
            <a:endParaRPr sz="1200">
              <a:solidFill>
                <a:schemeClr val="dk1"/>
              </a:solidFill>
              <a:latin typeface="Mada"/>
              <a:ea typeface="Mada"/>
              <a:cs typeface="Mada"/>
              <a:sym typeface="Mada"/>
            </a:endParaRPr>
          </a:p>
        </p:txBody>
      </p:sp>
      <p:sp>
        <p:nvSpPr>
          <p:cNvPr id="155" name="Google Shape;155;p13"/>
          <p:cNvSpPr txBox="1"/>
          <p:nvPr/>
        </p:nvSpPr>
        <p:spPr>
          <a:xfrm>
            <a:off x="229425" y="5155925"/>
            <a:ext cx="3756600" cy="523200"/>
          </a:xfrm>
          <a:prstGeom prst="rect">
            <a:avLst/>
          </a:prstGeom>
          <a:noFill/>
          <a:ln>
            <a:noFill/>
          </a:ln>
        </p:spPr>
        <p:txBody>
          <a:bodyPr anchorCtr="0" anchor="t" bIns="91425" lIns="91425" spcFirstLastPara="1" rIns="91425" wrap="square" tIns="91425">
            <a:spAutoFit/>
          </a:bodyPr>
          <a:lstStyle/>
          <a:p>
            <a:pPr indent="-368300" lvl="0" marL="457200" rtl="0" algn="l">
              <a:spcBef>
                <a:spcPts val="0"/>
              </a:spcBef>
              <a:spcAft>
                <a:spcPts val="0"/>
              </a:spcAft>
              <a:buClr>
                <a:schemeClr val="dk1"/>
              </a:buClr>
              <a:buSzPts val="2200"/>
              <a:buFont typeface="Mada"/>
              <a:buChar char="◄"/>
            </a:pPr>
            <a:r>
              <a:rPr b="1" lang="ar" sz="2200">
                <a:solidFill>
                  <a:schemeClr val="dk1"/>
                </a:solidFill>
                <a:highlight>
                  <a:schemeClr val="accent4"/>
                </a:highlight>
                <a:latin typeface="Mada"/>
                <a:ea typeface="Mada"/>
                <a:cs typeface="Mada"/>
                <a:sym typeface="Mada"/>
              </a:rPr>
              <a:t>Rash in typhoid</a:t>
            </a:r>
            <a:endParaRPr b="1" sz="2200">
              <a:solidFill>
                <a:schemeClr val="dk1"/>
              </a:solidFill>
              <a:highlight>
                <a:schemeClr val="accent4"/>
              </a:highlight>
              <a:latin typeface="Mada"/>
              <a:ea typeface="Mada"/>
              <a:cs typeface="Mada"/>
              <a:sym typeface="Mada"/>
            </a:endParaRPr>
          </a:p>
        </p:txBody>
      </p:sp>
      <p:sp>
        <p:nvSpPr>
          <p:cNvPr id="156" name="Google Shape;156;p13"/>
          <p:cNvSpPr/>
          <p:nvPr/>
        </p:nvSpPr>
        <p:spPr>
          <a:xfrm>
            <a:off x="3905250" y="5257800"/>
            <a:ext cx="3461700" cy="1605900"/>
          </a:xfrm>
          <a:prstGeom prst="roundRect">
            <a:avLst>
              <a:gd fmla="val 16667" name="adj"/>
            </a:avLst>
          </a:prstGeom>
          <a:no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57" name="Google Shape;157;p13"/>
          <p:cNvPicPr preferRelativeResize="0"/>
          <p:nvPr/>
        </p:nvPicPr>
        <p:blipFill>
          <a:blip r:embed="rId3">
            <a:alphaModFix/>
          </a:blip>
          <a:stretch>
            <a:fillRect/>
          </a:stretch>
        </p:blipFill>
        <p:spPr>
          <a:xfrm>
            <a:off x="5952800" y="5426450"/>
            <a:ext cx="1269000" cy="1108200"/>
          </a:xfrm>
          <a:prstGeom prst="rect">
            <a:avLst/>
          </a:prstGeom>
          <a:noFill/>
          <a:ln>
            <a:noFill/>
          </a:ln>
        </p:spPr>
      </p:pic>
      <p:sp>
        <p:nvSpPr>
          <p:cNvPr id="158" name="Google Shape;158;p13"/>
          <p:cNvSpPr/>
          <p:nvPr/>
        </p:nvSpPr>
        <p:spPr>
          <a:xfrm>
            <a:off x="6574975" y="5967550"/>
            <a:ext cx="381000" cy="375900"/>
          </a:xfrm>
          <a:prstGeom prst="ellipse">
            <a:avLst/>
          </a:prstGeom>
          <a:noFill/>
          <a:ln cap="flat" cmpd="sng" w="9525">
            <a:solidFill>
              <a:srgbClr val="CC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 name="Google Shape;159;p13"/>
          <p:cNvSpPr txBox="1"/>
          <p:nvPr/>
        </p:nvSpPr>
        <p:spPr>
          <a:xfrm>
            <a:off x="-5822175" y="7003500"/>
            <a:ext cx="5384100" cy="1293000"/>
          </a:xfrm>
          <a:prstGeom prst="rect">
            <a:avLst/>
          </a:prstGeom>
          <a:noFill/>
          <a:ln>
            <a:noFill/>
          </a:ln>
        </p:spPr>
        <p:txBody>
          <a:bodyPr anchorCtr="0" anchor="t" bIns="91425" lIns="91425" spcFirstLastPara="1" rIns="91425" wrap="square" tIns="91425">
            <a:spAutoFit/>
          </a:bodyPr>
          <a:lstStyle/>
          <a:p>
            <a:pPr indent="-368300" lvl="0" marL="457200" rtl="0" algn="l">
              <a:spcBef>
                <a:spcPts val="0"/>
              </a:spcBef>
              <a:spcAft>
                <a:spcPts val="0"/>
              </a:spcAft>
              <a:buClr>
                <a:schemeClr val="dk1"/>
              </a:buClr>
              <a:buSzPts val="2200"/>
              <a:buFont typeface="Mada"/>
              <a:buChar char="◄"/>
            </a:pPr>
            <a:r>
              <a:rPr b="1" lang="ar" sz="2200">
                <a:solidFill>
                  <a:schemeClr val="dk1"/>
                </a:solidFill>
                <a:highlight>
                  <a:schemeClr val="accent4"/>
                </a:highlight>
                <a:latin typeface="Mada"/>
                <a:ea typeface="Mada"/>
                <a:cs typeface="Mada"/>
                <a:sym typeface="Mada"/>
              </a:rPr>
              <a:t>Complications</a:t>
            </a:r>
            <a:endParaRPr b="1" sz="2200">
              <a:solidFill>
                <a:schemeClr val="dk1"/>
              </a:solidFill>
              <a:highlight>
                <a:schemeClr val="accent4"/>
              </a:highlight>
              <a:latin typeface="Mada"/>
              <a:ea typeface="Mada"/>
              <a:cs typeface="Mada"/>
              <a:sym typeface="Mada"/>
            </a:endParaRPr>
          </a:p>
          <a:p>
            <a:pPr indent="0" lvl="0" marL="0" rtl="0" algn="l">
              <a:spcBef>
                <a:spcPts val="0"/>
              </a:spcBef>
              <a:spcAft>
                <a:spcPts val="0"/>
              </a:spcAft>
              <a:buNone/>
            </a:pPr>
            <a:r>
              <a:t/>
            </a:r>
            <a:endParaRPr b="1" sz="3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b="1" lang="ar" sz="1200">
                <a:solidFill>
                  <a:schemeClr val="dk1"/>
                </a:solidFill>
                <a:latin typeface="Mada"/>
                <a:ea typeface="Mada"/>
                <a:cs typeface="Mada"/>
                <a:sym typeface="Mada"/>
              </a:rPr>
              <a:t>Pneumonia</a:t>
            </a:r>
            <a:r>
              <a:rPr b="1" lang="ar" sz="1200">
                <a:solidFill>
                  <a:schemeClr val="dk1"/>
                </a:solidFill>
                <a:latin typeface="Mada"/>
                <a:ea typeface="Mada"/>
                <a:cs typeface="Mada"/>
                <a:sym typeface="Mada"/>
              </a:rPr>
              <a:t>, meningitis, osteomyelitis.</a:t>
            </a:r>
            <a:r>
              <a:rPr b="1" baseline="30000" lang="ar" sz="1200">
                <a:solidFill>
                  <a:srgbClr val="1C4588"/>
                </a:solidFill>
                <a:latin typeface="Mada"/>
                <a:ea typeface="Mada"/>
                <a:cs typeface="Mada"/>
                <a:sym typeface="Mada"/>
              </a:rPr>
              <a:t>2</a:t>
            </a:r>
            <a:endParaRPr b="1" baseline="30000" sz="1200">
              <a:solidFill>
                <a:srgbClr val="1C4588"/>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Severe </a:t>
            </a:r>
            <a:r>
              <a:rPr b="1" lang="ar" sz="1200">
                <a:solidFill>
                  <a:schemeClr val="dk1"/>
                </a:solidFill>
                <a:latin typeface="Mada"/>
                <a:ea typeface="Mada"/>
                <a:cs typeface="Mada"/>
                <a:sym typeface="Mada"/>
              </a:rPr>
              <a:t>intestinal hemorrhage and intestinal perforation </a:t>
            </a:r>
            <a:r>
              <a:rPr lang="ar" sz="1100">
                <a:solidFill>
                  <a:srgbClr val="A64D79"/>
                </a:solidFill>
                <a:latin typeface="Mada"/>
                <a:ea typeface="Mada"/>
                <a:cs typeface="Mada"/>
                <a:sym typeface="Mada"/>
              </a:rPr>
              <a:t>(necrosis of the Peyer's patches) usually occurs in the ileum during the third week.</a:t>
            </a:r>
            <a:endParaRPr sz="1100">
              <a:solidFill>
                <a:srgbClr val="A64D79"/>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If not treated can be fatal.</a:t>
            </a:r>
            <a:endParaRPr sz="1200">
              <a:solidFill>
                <a:schemeClr val="dk1"/>
              </a:solidFill>
              <a:latin typeface="Mada"/>
              <a:ea typeface="Mada"/>
              <a:cs typeface="Mada"/>
              <a:sym typeface="Mada"/>
            </a:endParaRPr>
          </a:p>
        </p:txBody>
      </p:sp>
      <p:sp>
        <p:nvSpPr>
          <p:cNvPr id="160" name="Google Shape;160;p13"/>
          <p:cNvSpPr/>
          <p:nvPr/>
        </p:nvSpPr>
        <p:spPr>
          <a:xfrm>
            <a:off x="185975" y="2364775"/>
            <a:ext cx="2175000" cy="2706000"/>
          </a:xfrm>
          <a:prstGeom prst="roundRect">
            <a:avLst>
              <a:gd fmla="val 16667" name="adj"/>
            </a:avLst>
          </a:prstGeom>
          <a:noFill/>
          <a:ln cap="flat" cmpd="sng" w="2857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 name="Google Shape;161;p13"/>
          <p:cNvSpPr/>
          <p:nvPr/>
        </p:nvSpPr>
        <p:spPr>
          <a:xfrm>
            <a:off x="471413" y="1995475"/>
            <a:ext cx="1604100" cy="369300"/>
          </a:xfrm>
          <a:prstGeom prst="snip2SameRect">
            <a:avLst>
              <a:gd fmla="val 16667" name="adj1"/>
              <a:gd fmla="val 0" name="adj2"/>
            </a:avLst>
          </a:prstGeom>
          <a:solidFill>
            <a:schemeClr val="accent1"/>
          </a:solidFill>
          <a:ln cap="flat" cmpd="sng" w="2857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ar" sz="1300">
                <a:solidFill>
                  <a:srgbClr val="FFFFFF"/>
                </a:solidFill>
                <a:latin typeface="Mada"/>
                <a:ea typeface="Mada"/>
                <a:cs typeface="Mada"/>
                <a:sym typeface="Mada"/>
              </a:rPr>
              <a:t>1st week of illness</a:t>
            </a:r>
            <a:endParaRPr b="1" sz="1300">
              <a:solidFill>
                <a:srgbClr val="FFFFFF"/>
              </a:solidFill>
              <a:latin typeface="Mada"/>
              <a:ea typeface="Mada"/>
              <a:cs typeface="Mada"/>
              <a:sym typeface="Mada"/>
            </a:endParaRPr>
          </a:p>
        </p:txBody>
      </p:sp>
      <p:sp>
        <p:nvSpPr>
          <p:cNvPr id="162" name="Google Shape;162;p13"/>
          <p:cNvSpPr txBox="1"/>
          <p:nvPr/>
        </p:nvSpPr>
        <p:spPr>
          <a:xfrm>
            <a:off x="43325" y="2453450"/>
            <a:ext cx="2309700" cy="2617200"/>
          </a:xfrm>
          <a:prstGeom prst="rect">
            <a:avLst/>
          </a:prstGeom>
          <a:noFill/>
          <a:ln>
            <a:noFill/>
          </a:ln>
        </p:spPr>
        <p:txBody>
          <a:bodyPr anchorCtr="0" anchor="ctr" bIns="91425" lIns="91425" spcFirstLastPara="1" rIns="91425" wrap="square" tIns="91425">
            <a:noAutofit/>
          </a:bodyPr>
          <a:lstStyle/>
          <a:p>
            <a:pPr indent="-304800" lvl="0" marL="457200" rtl="0" algn="l">
              <a:spcBef>
                <a:spcPts val="1000"/>
              </a:spcBef>
              <a:spcAft>
                <a:spcPts val="0"/>
              </a:spcAft>
              <a:buClr>
                <a:schemeClr val="dk1"/>
              </a:buClr>
              <a:buSzPts val="1200"/>
              <a:buFont typeface="Mada"/>
              <a:buChar char="●"/>
            </a:pPr>
            <a:r>
              <a:rPr lang="ar" sz="1200">
                <a:solidFill>
                  <a:schemeClr val="dk1"/>
                </a:solidFill>
                <a:latin typeface="Mada"/>
                <a:ea typeface="Mada"/>
                <a:cs typeface="Mada"/>
                <a:sym typeface="Mada"/>
              </a:rPr>
              <a:t>R</a:t>
            </a:r>
            <a:r>
              <a:rPr lang="ar" sz="1200">
                <a:solidFill>
                  <a:schemeClr val="dk1"/>
                </a:solidFill>
                <a:latin typeface="Mada"/>
                <a:ea typeface="Mada"/>
                <a:cs typeface="Mada"/>
                <a:sym typeface="Mada"/>
              </a:rPr>
              <a:t>ising ("stepwise") </a:t>
            </a:r>
            <a:r>
              <a:rPr b="1" lang="ar" sz="1200">
                <a:latin typeface="Mada"/>
                <a:ea typeface="Mada"/>
                <a:cs typeface="Mada"/>
                <a:sym typeface="Mada"/>
              </a:rPr>
              <a:t>fever </a:t>
            </a:r>
            <a:r>
              <a:rPr lang="ar" sz="1200">
                <a:latin typeface="Mada"/>
                <a:ea typeface="Mada"/>
                <a:cs typeface="Mada"/>
                <a:sym typeface="Mada"/>
              </a:rPr>
              <a:t>reaching</a:t>
            </a:r>
            <a:r>
              <a:rPr b="1" lang="ar" sz="1200">
                <a:latin typeface="Mada"/>
                <a:ea typeface="Mada"/>
                <a:cs typeface="Mada"/>
                <a:sym typeface="Mada"/>
              </a:rPr>
              <a:t> &gt;40</a:t>
            </a:r>
            <a:r>
              <a:rPr b="1" lang="ar" sz="1200">
                <a:latin typeface="Mada"/>
                <a:ea typeface="Mada"/>
                <a:cs typeface="Mada"/>
                <a:sym typeface="Mada"/>
              </a:rPr>
              <a:t>°C</a:t>
            </a:r>
            <a:r>
              <a:rPr lang="ar" sz="1200">
                <a:latin typeface="Mada"/>
                <a:ea typeface="Mada"/>
                <a:cs typeface="Mada"/>
                <a:sym typeface="Mada"/>
              </a:rPr>
              <a:t> </a:t>
            </a:r>
            <a:r>
              <a:rPr lang="ar" sz="1200">
                <a:solidFill>
                  <a:schemeClr val="dk1"/>
                </a:solidFill>
                <a:latin typeface="Mada"/>
                <a:ea typeface="Mada"/>
                <a:cs typeface="Mada"/>
                <a:sym typeface="Mada"/>
              </a:rPr>
              <a:t>and bacteremia develop.</a:t>
            </a:r>
            <a:endParaRPr sz="1200">
              <a:solidFill>
                <a:schemeClr val="dk1"/>
              </a:solidFill>
              <a:latin typeface="Mada"/>
              <a:ea typeface="Mada"/>
              <a:cs typeface="Mada"/>
              <a:sym typeface="Mada"/>
            </a:endParaRPr>
          </a:p>
          <a:p>
            <a:pPr indent="-304800" lvl="0" marL="457200" rtl="0" algn="l">
              <a:spcBef>
                <a:spcPts val="1000"/>
              </a:spcBef>
              <a:spcAft>
                <a:spcPts val="0"/>
              </a:spcAft>
              <a:buClr>
                <a:schemeClr val="dk1"/>
              </a:buClr>
              <a:buSzPts val="1200"/>
              <a:buFont typeface="Mada"/>
              <a:buChar char="●"/>
            </a:pPr>
            <a:r>
              <a:rPr lang="ar" sz="1200">
                <a:solidFill>
                  <a:schemeClr val="dk1"/>
                </a:solidFill>
                <a:latin typeface="Mada"/>
                <a:ea typeface="Mada"/>
                <a:cs typeface="Mada"/>
                <a:sym typeface="Mada"/>
              </a:rPr>
              <a:t>While</a:t>
            </a:r>
            <a:r>
              <a:rPr b="1" lang="ar" sz="1200">
                <a:solidFill>
                  <a:srgbClr val="CC0000"/>
                </a:solidFill>
                <a:latin typeface="Mada"/>
                <a:ea typeface="Mada"/>
                <a:cs typeface="Mada"/>
                <a:sym typeface="Mada"/>
              </a:rPr>
              <a:t> chills are typical,</a:t>
            </a:r>
            <a:r>
              <a:rPr lang="ar" sz="1200">
                <a:solidFill>
                  <a:schemeClr val="dk1"/>
                </a:solidFill>
                <a:latin typeface="Mada"/>
                <a:ea typeface="Mada"/>
                <a:cs typeface="Mada"/>
                <a:sym typeface="Mada"/>
              </a:rPr>
              <a:t> frank </a:t>
            </a:r>
            <a:r>
              <a:rPr b="1" lang="ar" sz="1200">
                <a:solidFill>
                  <a:schemeClr val="dk1"/>
                </a:solidFill>
                <a:latin typeface="Mada"/>
                <a:ea typeface="Mada"/>
                <a:cs typeface="Mada"/>
                <a:sym typeface="Mada"/>
              </a:rPr>
              <a:t>rigors are rare</a:t>
            </a:r>
            <a:r>
              <a:rPr lang="ar" sz="1200">
                <a:solidFill>
                  <a:schemeClr val="dk1"/>
                </a:solidFill>
                <a:latin typeface="Mada"/>
                <a:ea typeface="Mada"/>
                <a:cs typeface="Mada"/>
                <a:sym typeface="Mada"/>
              </a:rPr>
              <a:t>.</a:t>
            </a:r>
            <a:endParaRPr sz="1200">
              <a:solidFill>
                <a:schemeClr val="dk1"/>
              </a:solidFill>
              <a:latin typeface="Mada"/>
              <a:ea typeface="Mada"/>
              <a:cs typeface="Mada"/>
              <a:sym typeface="Mada"/>
            </a:endParaRPr>
          </a:p>
          <a:p>
            <a:pPr indent="-304800" lvl="0" marL="457200" rtl="0" algn="l">
              <a:spcBef>
                <a:spcPts val="1000"/>
              </a:spcBef>
              <a:spcAft>
                <a:spcPts val="0"/>
              </a:spcAft>
              <a:buClr>
                <a:schemeClr val="dk1"/>
              </a:buClr>
              <a:buSzPts val="1200"/>
              <a:buFont typeface="Mada"/>
              <a:buChar char="●"/>
            </a:pPr>
            <a:r>
              <a:rPr b="1" lang="ar" sz="1200">
                <a:solidFill>
                  <a:srgbClr val="CC0000"/>
                </a:solidFill>
                <a:latin typeface="Mada"/>
                <a:ea typeface="Mada"/>
                <a:cs typeface="Mada"/>
                <a:sym typeface="Mada"/>
              </a:rPr>
              <a:t>R</a:t>
            </a:r>
            <a:r>
              <a:rPr b="1" lang="ar" sz="1200">
                <a:solidFill>
                  <a:srgbClr val="CC0000"/>
                </a:solidFill>
                <a:latin typeface="Mada"/>
                <a:ea typeface="Mada"/>
                <a:cs typeface="Mada"/>
                <a:sym typeface="Mada"/>
              </a:rPr>
              <a:t>elative bradycardia</a:t>
            </a:r>
            <a:r>
              <a:rPr b="1" baseline="30000" lang="ar" sz="1200">
                <a:solidFill>
                  <a:srgbClr val="CC0000"/>
                </a:solidFill>
                <a:latin typeface="Mada"/>
                <a:ea typeface="Mada"/>
                <a:cs typeface="Mada"/>
                <a:sym typeface="Mada"/>
              </a:rPr>
              <a:t>1</a:t>
            </a:r>
            <a:r>
              <a:rPr lang="ar" sz="1200">
                <a:solidFill>
                  <a:schemeClr val="dk1"/>
                </a:solidFill>
                <a:latin typeface="Mada"/>
                <a:ea typeface="Mada"/>
                <a:cs typeface="Mada"/>
                <a:sym typeface="Mada"/>
              </a:rPr>
              <a:t> or pulse-temperature dissociation may be observed.</a:t>
            </a:r>
            <a:endParaRPr sz="1200">
              <a:solidFill>
                <a:srgbClr val="A64D79"/>
              </a:solidFill>
              <a:latin typeface="Mada"/>
              <a:ea typeface="Mada"/>
              <a:cs typeface="Mada"/>
              <a:sym typeface="Mada"/>
            </a:endParaRPr>
          </a:p>
        </p:txBody>
      </p:sp>
      <p:sp>
        <p:nvSpPr>
          <p:cNvPr id="163" name="Google Shape;163;p13"/>
          <p:cNvSpPr/>
          <p:nvPr/>
        </p:nvSpPr>
        <p:spPr>
          <a:xfrm>
            <a:off x="2741400" y="2364799"/>
            <a:ext cx="2175000" cy="2706000"/>
          </a:xfrm>
          <a:prstGeom prst="roundRect">
            <a:avLst>
              <a:gd fmla="val 16667" name="adj"/>
            </a:avLst>
          </a:prstGeom>
          <a:noFill/>
          <a:ln cap="flat" cmpd="sng" w="2857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 name="Google Shape;164;p13"/>
          <p:cNvSpPr/>
          <p:nvPr/>
        </p:nvSpPr>
        <p:spPr>
          <a:xfrm>
            <a:off x="3026850" y="1995488"/>
            <a:ext cx="1604100" cy="369300"/>
          </a:xfrm>
          <a:prstGeom prst="snip2SameRect">
            <a:avLst>
              <a:gd fmla="val 16667" name="adj1"/>
              <a:gd fmla="val 0" name="adj2"/>
            </a:avLst>
          </a:prstGeom>
          <a:solidFill>
            <a:schemeClr val="accent1"/>
          </a:solidFill>
          <a:ln cap="flat" cmpd="sng" w="2857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ar" sz="1200">
                <a:solidFill>
                  <a:srgbClr val="FFFFFF"/>
                </a:solidFill>
                <a:latin typeface="Mada"/>
                <a:ea typeface="Mada"/>
                <a:cs typeface="Mada"/>
                <a:sym typeface="Mada"/>
              </a:rPr>
              <a:t>2nd</a:t>
            </a:r>
            <a:r>
              <a:rPr b="1" lang="ar" sz="1200">
                <a:solidFill>
                  <a:srgbClr val="FFFFFF"/>
                </a:solidFill>
                <a:latin typeface="Mada"/>
                <a:ea typeface="Mada"/>
                <a:cs typeface="Mada"/>
                <a:sym typeface="Mada"/>
              </a:rPr>
              <a:t> </a:t>
            </a:r>
            <a:r>
              <a:rPr b="1" lang="ar" sz="1300">
                <a:solidFill>
                  <a:srgbClr val="FFFFFF"/>
                </a:solidFill>
                <a:latin typeface="Mada"/>
                <a:ea typeface="Mada"/>
                <a:cs typeface="Mada"/>
                <a:sym typeface="Mada"/>
              </a:rPr>
              <a:t>w</a:t>
            </a:r>
            <a:r>
              <a:rPr b="1" lang="ar" sz="1300">
                <a:solidFill>
                  <a:srgbClr val="FFFFFF"/>
                </a:solidFill>
                <a:latin typeface="Mada"/>
                <a:ea typeface="Mada"/>
                <a:cs typeface="Mada"/>
                <a:sym typeface="Mada"/>
              </a:rPr>
              <a:t>eek of illness</a:t>
            </a:r>
            <a:endParaRPr b="1" sz="1300">
              <a:solidFill>
                <a:srgbClr val="FFFFFF"/>
              </a:solidFill>
              <a:latin typeface="Mada"/>
              <a:ea typeface="Mada"/>
              <a:cs typeface="Mada"/>
              <a:sym typeface="Mada"/>
            </a:endParaRPr>
          </a:p>
        </p:txBody>
      </p:sp>
      <p:sp>
        <p:nvSpPr>
          <p:cNvPr id="165" name="Google Shape;165;p13"/>
          <p:cNvSpPr txBox="1"/>
          <p:nvPr/>
        </p:nvSpPr>
        <p:spPr>
          <a:xfrm>
            <a:off x="2733450" y="2453475"/>
            <a:ext cx="2175000" cy="2536500"/>
          </a:xfrm>
          <a:prstGeom prst="rect">
            <a:avLst/>
          </a:prstGeom>
          <a:noFill/>
          <a:ln>
            <a:noFill/>
          </a:ln>
        </p:spPr>
        <p:txBody>
          <a:bodyPr anchorCtr="0" anchor="ctr" bIns="91425" lIns="91425" spcFirstLastPara="1" rIns="91425" wrap="square" tIns="91425">
            <a:noAutofit/>
          </a:bodyPr>
          <a:lstStyle/>
          <a:p>
            <a:pPr indent="-304800" lvl="0" marL="457200" rtl="0" algn="l">
              <a:spcBef>
                <a:spcPts val="1000"/>
              </a:spcBef>
              <a:spcAft>
                <a:spcPts val="0"/>
              </a:spcAft>
              <a:buClr>
                <a:schemeClr val="dk1"/>
              </a:buClr>
              <a:buSzPts val="1200"/>
              <a:buFont typeface="Mada"/>
              <a:buChar char="●"/>
            </a:pPr>
            <a:r>
              <a:rPr b="1" lang="ar" sz="1200">
                <a:solidFill>
                  <a:schemeClr val="dk1"/>
                </a:solidFill>
                <a:latin typeface="Mada"/>
                <a:ea typeface="Mada"/>
                <a:cs typeface="Mada"/>
                <a:sym typeface="Mada"/>
              </a:rPr>
              <a:t>A</a:t>
            </a:r>
            <a:r>
              <a:rPr b="1" lang="ar" sz="1200">
                <a:solidFill>
                  <a:schemeClr val="dk1"/>
                </a:solidFill>
                <a:latin typeface="Mada"/>
                <a:ea typeface="Mada"/>
                <a:cs typeface="Mada"/>
                <a:sym typeface="Mada"/>
              </a:rPr>
              <a:t>bdominal pain</a:t>
            </a:r>
            <a:r>
              <a:rPr lang="ar" sz="1200">
                <a:solidFill>
                  <a:schemeClr val="dk1"/>
                </a:solidFill>
                <a:latin typeface="Mada"/>
                <a:ea typeface="Mada"/>
                <a:cs typeface="Mada"/>
                <a:sym typeface="Mada"/>
              </a:rPr>
              <a:t> develops</a:t>
            </a:r>
            <a:endParaRPr sz="1200">
              <a:solidFill>
                <a:schemeClr val="dk1"/>
              </a:solidFill>
              <a:latin typeface="Mada"/>
              <a:ea typeface="Mada"/>
              <a:cs typeface="Mada"/>
              <a:sym typeface="Mada"/>
            </a:endParaRPr>
          </a:p>
          <a:p>
            <a:pPr indent="-304800" lvl="0" marL="457200" rtl="0" algn="l">
              <a:spcBef>
                <a:spcPts val="1000"/>
              </a:spcBef>
              <a:spcAft>
                <a:spcPts val="1000"/>
              </a:spcAft>
              <a:buClr>
                <a:schemeClr val="dk1"/>
              </a:buClr>
              <a:buSzPts val="1200"/>
              <a:buFont typeface="Mada"/>
              <a:buChar char="●"/>
            </a:pPr>
            <a:r>
              <a:rPr b="1" lang="ar" sz="1200">
                <a:solidFill>
                  <a:srgbClr val="CC0000"/>
                </a:solidFill>
                <a:latin typeface="Mada"/>
                <a:ea typeface="Mada"/>
                <a:cs typeface="Mada"/>
                <a:sym typeface="Mada"/>
              </a:rPr>
              <a:t>Macular Rash "Rose Spots"</a:t>
            </a:r>
            <a:r>
              <a:rPr lang="ar" sz="1200">
                <a:solidFill>
                  <a:schemeClr val="dk1"/>
                </a:solidFill>
                <a:latin typeface="Mada"/>
                <a:ea typeface="Mada"/>
                <a:cs typeface="Mada"/>
                <a:sym typeface="Mada"/>
              </a:rPr>
              <a:t> (faint salmon colored macules on the </a:t>
            </a:r>
            <a:r>
              <a:rPr b="1" lang="ar" sz="1200">
                <a:solidFill>
                  <a:schemeClr val="dk1"/>
                </a:solidFill>
                <a:latin typeface="Mada"/>
                <a:ea typeface="Mada"/>
                <a:cs typeface="Mada"/>
                <a:sym typeface="Mada"/>
              </a:rPr>
              <a:t>trunk </a:t>
            </a:r>
            <a:r>
              <a:rPr lang="ar" sz="1200">
                <a:solidFill>
                  <a:schemeClr val="dk1"/>
                </a:solidFill>
                <a:latin typeface="Mada"/>
                <a:ea typeface="Mada"/>
                <a:cs typeface="Mada"/>
                <a:sym typeface="Mada"/>
              </a:rPr>
              <a:t>and </a:t>
            </a:r>
            <a:r>
              <a:rPr b="1" lang="ar" sz="1200">
                <a:solidFill>
                  <a:schemeClr val="dk1"/>
                </a:solidFill>
                <a:latin typeface="Mada"/>
                <a:ea typeface="Mada"/>
                <a:cs typeface="Mada"/>
                <a:sym typeface="Mada"/>
              </a:rPr>
              <a:t>abdomen</a:t>
            </a:r>
            <a:r>
              <a:rPr lang="ar" sz="1200">
                <a:solidFill>
                  <a:schemeClr val="dk1"/>
                </a:solidFill>
                <a:latin typeface="Mada"/>
                <a:ea typeface="Mada"/>
                <a:cs typeface="Mada"/>
                <a:sym typeface="Mada"/>
              </a:rPr>
              <a:t>) may be seen, </a:t>
            </a:r>
            <a:r>
              <a:rPr lang="ar" sz="1200">
                <a:solidFill>
                  <a:srgbClr val="6AA84F"/>
                </a:solidFill>
                <a:latin typeface="Mada"/>
                <a:ea typeface="Mada"/>
                <a:cs typeface="Mada"/>
                <a:sym typeface="Mada"/>
              </a:rPr>
              <a:t>n</a:t>
            </a:r>
            <a:r>
              <a:rPr lang="ar" sz="1200">
                <a:solidFill>
                  <a:srgbClr val="6AA84F"/>
                </a:solidFill>
                <a:latin typeface="Mada"/>
                <a:ea typeface="Mada"/>
                <a:cs typeface="Mada"/>
                <a:sym typeface="Mada"/>
              </a:rPr>
              <a:t>ot always present but if a febrile pt presented with rose spots this is highly suggestive of typhoid fever.</a:t>
            </a:r>
            <a:endParaRPr sz="1200">
              <a:solidFill>
                <a:srgbClr val="6AA84F"/>
              </a:solidFill>
              <a:latin typeface="Mada"/>
              <a:ea typeface="Mada"/>
              <a:cs typeface="Mada"/>
              <a:sym typeface="Mada"/>
            </a:endParaRPr>
          </a:p>
        </p:txBody>
      </p:sp>
      <p:sp>
        <p:nvSpPr>
          <p:cNvPr id="166" name="Google Shape;166;p13"/>
          <p:cNvSpPr/>
          <p:nvPr/>
        </p:nvSpPr>
        <p:spPr>
          <a:xfrm>
            <a:off x="5256000" y="2364799"/>
            <a:ext cx="2175000" cy="2706000"/>
          </a:xfrm>
          <a:prstGeom prst="roundRect">
            <a:avLst>
              <a:gd fmla="val 16667" name="adj"/>
            </a:avLst>
          </a:prstGeom>
          <a:noFill/>
          <a:ln cap="flat" cmpd="sng" w="2857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 name="Google Shape;167;p13"/>
          <p:cNvSpPr/>
          <p:nvPr/>
        </p:nvSpPr>
        <p:spPr>
          <a:xfrm>
            <a:off x="5541450" y="1995488"/>
            <a:ext cx="1604100" cy="369300"/>
          </a:xfrm>
          <a:prstGeom prst="snip2SameRect">
            <a:avLst>
              <a:gd fmla="val 16667" name="adj1"/>
              <a:gd fmla="val 0" name="adj2"/>
            </a:avLst>
          </a:prstGeom>
          <a:solidFill>
            <a:schemeClr val="accent1"/>
          </a:solidFill>
          <a:ln cap="flat" cmpd="sng" w="2857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ar" sz="1200">
                <a:solidFill>
                  <a:srgbClr val="FFFFFF"/>
                </a:solidFill>
                <a:latin typeface="Mada"/>
                <a:ea typeface="Mada"/>
                <a:cs typeface="Mada"/>
                <a:sym typeface="Mada"/>
              </a:rPr>
              <a:t>3rd</a:t>
            </a:r>
            <a:r>
              <a:rPr b="1" lang="ar" sz="1200">
                <a:solidFill>
                  <a:srgbClr val="FFFFFF"/>
                </a:solidFill>
                <a:latin typeface="Mada"/>
                <a:ea typeface="Mada"/>
                <a:cs typeface="Mada"/>
                <a:sym typeface="Mada"/>
              </a:rPr>
              <a:t> </a:t>
            </a:r>
            <a:r>
              <a:rPr b="1" lang="ar" sz="1300">
                <a:solidFill>
                  <a:srgbClr val="FFFFFF"/>
                </a:solidFill>
                <a:latin typeface="Mada"/>
                <a:ea typeface="Mada"/>
                <a:cs typeface="Mada"/>
                <a:sym typeface="Mada"/>
              </a:rPr>
              <a:t>week of illness</a:t>
            </a:r>
            <a:endParaRPr b="1" sz="1300">
              <a:solidFill>
                <a:srgbClr val="FFFFFF"/>
              </a:solidFill>
              <a:latin typeface="Mada"/>
              <a:ea typeface="Mada"/>
              <a:cs typeface="Mada"/>
              <a:sym typeface="Mada"/>
            </a:endParaRPr>
          </a:p>
        </p:txBody>
      </p:sp>
      <p:sp>
        <p:nvSpPr>
          <p:cNvPr id="168" name="Google Shape;168;p13"/>
          <p:cNvSpPr txBox="1"/>
          <p:nvPr/>
        </p:nvSpPr>
        <p:spPr>
          <a:xfrm>
            <a:off x="5113350" y="2377263"/>
            <a:ext cx="2309700" cy="2706000"/>
          </a:xfrm>
          <a:prstGeom prst="rect">
            <a:avLst/>
          </a:prstGeom>
          <a:noFill/>
          <a:ln>
            <a:noFill/>
          </a:ln>
        </p:spPr>
        <p:txBody>
          <a:bodyPr anchorCtr="0" anchor="t" bIns="91425" lIns="91425" spcFirstLastPara="1" rIns="91425" wrap="square" tIns="91425">
            <a:spAutoFit/>
          </a:bodyPr>
          <a:lstStyle/>
          <a:p>
            <a:pPr indent="-304800" lvl="0" marL="457200" rtl="0" algn="l">
              <a:lnSpc>
                <a:spcPct val="115000"/>
              </a:lnSpc>
              <a:spcBef>
                <a:spcPts val="0"/>
              </a:spcBef>
              <a:spcAft>
                <a:spcPts val="0"/>
              </a:spcAft>
              <a:buClr>
                <a:srgbClr val="CC0000"/>
              </a:buClr>
              <a:buSzPts val="1200"/>
              <a:buFont typeface="Mada"/>
              <a:buChar char="●"/>
            </a:pPr>
            <a:r>
              <a:rPr b="1" lang="ar" sz="1200">
                <a:solidFill>
                  <a:srgbClr val="CC0000"/>
                </a:solidFill>
                <a:latin typeface="Mada"/>
                <a:ea typeface="Mada"/>
                <a:cs typeface="Mada"/>
                <a:sym typeface="Mada"/>
              </a:rPr>
              <a:t>H</a:t>
            </a:r>
            <a:r>
              <a:rPr b="1" lang="ar" sz="1200">
                <a:solidFill>
                  <a:srgbClr val="CC0000"/>
                </a:solidFill>
                <a:latin typeface="Mada"/>
                <a:ea typeface="Mada"/>
                <a:cs typeface="Mada"/>
                <a:sym typeface="Mada"/>
              </a:rPr>
              <a:t>epatosplenomegaly</a:t>
            </a:r>
            <a:endParaRPr b="1" sz="1200">
              <a:solidFill>
                <a:srgbClr val="CC0000"/>
              </a:solidFill>
              <a:latin typeface="Mada"/>
              <a:ea typeface="Mada"/>
              <a:cs typeface="Mada"/>
              <a:sym typeface="Mada"/>
            </a:endParaRPr>
          </a:p>
          <a:p>
            <a:pPr indent="-304800" lvl="0" marL="457200" rtl="0" algn="l">
              <a:lnSpc>
                <a:spcPct val="115000"/>
              </a:lnSpc>
              <a:spcBef>
                <a:spcPts val="0"/>
              </a:spcBef>
              <a:spcAft>
                <a:spcPts val="0"/>
              </a:spcAft>
              <a:buClr>
                <a:schemeClr val="dk1"/>
              </a:buClr>
              <a:buSzPts val="1200"/>
              <a:buFont typeface="Mada"/>
              <a:buChar char="●"/>
            </a:pPr>
            <a:r>
              <a:rPr b="1" lang="ar" sz="1200">
                <a:solidFill>
                  <a:schemeClr val="dk1"/>
                </a:solidFill>
                <a:latin typeface="Mada"/>
                <a:ea typeface="Mada"/>
                <a:cs typeface="Mada"/>
                <a:sym typeface="Mada"/>
              </a:rPr>
              <a:t>Intestinal bleeding</a:t>
            </a:r>
            <a:endParaRPr b="1" sz="1200">
              <a:solidFill>
                <a:schemeClr val="dk1"/>
              </a:solidFill>
              <a:latin typeface="Mada"/>
              <a:ea typeface="Mada"/>
              <a:cs typeface="Mada"/>
              <a:sym typeface="Mada"/>
            </a:endParaRPr>
          </a:p>
          <a:p>
            <a:pPr indent="-304800" lvl="0" marL="457200" rtl="0" algn="l">
              <a:lnSpc>
                <a:spcPct val="115000"/>
              </a:lnSpc>
              <a:spcBef>
                <a:spcPts val="0"/>
              </a:spcBef>
              <a:spcAft>
                <a:spcPts val="0"/>
              </a:spcAft>
              <a:buClr>
                <a:schemeClr val="dk1"/>
              </a:buClr>
              <a:buSzPts val="1200"/>
              <a:buFont typeface="Mada"/>
              <a:buChar char="●"/>
            </a:pPr>
            <a:r>
              <a:rPr b="1" lang="ar" sz="1200">
                <a:solidFill>
                  <a:schemeClr val="dk1"/>
                </a:solidFill>
                <a:latin typeface="Mada"/>
                <a:ea typeface="Mada"/>
                <a:cs typeface="Mada"/>
                <a:sym typeface="Mada"/>
              </a:rPr>
              <a:t>Perforation</a:t>
            </a:r>
            <a:r>
              <a:rPr lang="ar" sz="1200">
                <a:solidFill>
                  <a:schemeClr val="dk1"/>
                </a:solidFill>
                <a:latin typeface="Mada"/>
                <a:ea typeface="Mada"/>
                <a:cs typeface="Mada"/>
                <a:sym typeface="Mada"/>
              </a:rPr>
              <a:t> due to ileocecal lymphatic hyperplasia of the</a:t>
            </a:r>
            <a:r>
              <a:rPr b="1" lang="ar" sz="1200">
                <a:solidFill>
                  <a:schemeClr val="dk1"/>
                </a:solidFill>
                <a:latin typeface="Mada"/>
                <a:ea typeface="Mada"/>
                <a:cs typeface="Mada"/>
                <a:sym typeface="Mada"/>
              </a:rPr>
              <a:t> Peyer's patches </a:t>
            </a:r>
            <a:r>
              <a:rPr lang="ar" sz="1200">
                <a:solidFill>
                  <a:schemeClr val="dk1"/>
                </a:solidFill>
                <a:latin typeface="Mada"/>
                <a:ea typeface="Mada"/>
                <a:cs typeface="Mada"/>
                <a:sym typeface="Mada"/>
              </a:rPr>
              <a:t>may occur</a:t>
            </a:r>
            <a:endParaRPr sz="1200">
              <a:solidFill>
                <a:schemeClr val="dk1"/>
              </a:solidFill>
              <a:latin typeface="Mada"/>
              <a:ea typeface="Mada"/>
              <a:cs typeface="Mada"/>
              <a:sym typeface="Mada"/>
            </a:endParaRPr>
          </a:p>
          <a:p>
            <a:pPr indent="-304800" lvl="0" marL="457200" rtl="0" algn="l">
              <a:lnSpc>
                <a:spcPct val="115000"/>
              </a:lnSpc>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Together with secondary Bacteremia and peritonitis</a:t>
            </a:r>
            <a:endParaRPr sz="1200">
              <a:solidFill>
                <a:schemeClr val="dk1"/>
              </a:solidFill>
              <a:latin typeface="Mada"/>
              <a:ea typeface="Mada"/>
              <a:cs typeface="Mada"/>
              <a:sym typeface="Mada"/>
            </a:endParaRPr>
          </a:p>
          <a:p>
            <a:pPr indent="-304800" lvl="0" marL="457200" rtl="0" algn="l">
              <a:lnSpc>
                <a:spcPct val="115000"/>
              </a:lnSpc>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Septic shock or an altered level of consciousness may develop</a:t>
            </a:r>
            <a:endParaRPr sz="1200">
              <a:solidFill>
                <a:schemeClr val="dk1"/>
              </a:solidFill>
              <a:latin typeface="Mada"/>
              <a:ea typeface="Mada"/>
              <a:cs typeface="Mada"/>
              <a:sym typeface="Mada"/>
            </a:endParaRPr>
          </a:p>
        </p:txBody>
      </p:sp>
      <p:sp>
        <p:nvSpPr>
          <p:cNvPr id="169" name="Google Shape;169;p13"/>
          <p:cNvSpPr/>
          <p:nvPr/>
        </p:nvSpPr>
        <p:spPr>
          <a:xfrm>
            <a:off x="2376500" y="3567125"/>
            <a:ext cx="295200" cy="222000"/>
          </a:xfrm>
          <a:prstGeom prst="stripedRightArrow">
            <a:avLst>
              <a:gd fmla="val 50000" name="adj1"/>
              <a:gd fmla="val 50000" name="adj2"/>
            </a:avLst>
          </a:prstGeom>
          <a:solidFill>
            <a:schemeClr val="accent4"/>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 name="Google Shape;170;p13"/>
          <p:cNvSpPr/>
          <p:nvPr/>
        </p:nvSpPr>
        <p:spPr>
          <a:xfrm>
            <a:off x="4934625" y="3572575"/>
            <a:ext cx="295200" cy="222000"/>
          </a:xfrm>
          <a:prstGeom prst="stripedRightArrow">
            <a:avLst>
              <a:gd fmla="val 50000" name="adj1"/>
              <a:gd fmla="val 50000" name="adj2"/>
            </a:avLst>
          </a:prstGeom>
          <a:solidFill>
            <a:schemeClr val="accent4"/>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71" name="Google Shape;171;p13"/>
          <p:cNvPicPr preferRelativeResize="0"/>
          <p:nvPr/>
        </p:nvPicPr>
        <p:blipFill rotWithShape="1">
          <a:blip r:embed="rId4">
            <a:alphaModFix/>
          </a:blip>
          <a:srcRect b="0" l="0" r="0" t="19008"/>
          <a:stretch/>
        </p:blipFill>
        <p:spPr>
          <a:xfrm>
            <a:off x="3986025" y="5379196"/>
            <a:ext cx="1972760" cy="1202700"/>
          </a:xfrm>
          <a:prstGeom prst="rect">
            <a:avLst/>
          </a:prstGeom>
          <a:noFill/>
          <a:ln>
            <a:noFill/>
          </a:ln>
        </p:spPr>
      </p:pic>
      <p:sp>
        <p:nvSpPr>
          <p:cNvPr id="172" name="Google Shape;172;p13"/>
          <p:cNvSpPr txBox="1"/>
          <p:nvPr/>
        </p:nvSpPr>
        <p:spPr>
          <a:xfrm>
            <a:off x="185975" y="819150"/>
            <a:ext cx="5167200" cy="523200"/>
          </a:xfrm>
          <a:prstGeom prst="rect">
            <a:avLst/>
          </a:prstGeom>
          <a:noFill/>
          <a:ln>
            <a:noFill/>
          </a:ln>
        </p:spPr>
        <p:txBody>
          <a:bodyPr anchorCtr="0" anchor="t" bIns="91425" lIns="91425" spcFirstLastPara="1" rIns="91425" wrap="square" tIns="91425">
            <a:spAutoFit/>
          </a:bodyPr>
          <a:lstStyle/>
          <a:p>
            <a:pPr indent="-368300" lvl="0" marL="457200" rtl="0" algn="l">
              <a:spcBef>
                <a:spcPts val="0"/>
              </a:spcBef>
              <a:spcAft>
                <a:spcPts val="0"/>
              </a:spcAft>
              <a:buClr>
                <a:schemeClr val="dk1"/>
              </a:buClr>
              <a:buSzPts val="2200"/>
              <a:buFont typeface="Mada"/>
              <a:buChar char="◄"/>
            </a:pPr>
            <a:r>
              <a:rPr b="1" lang="ar" sz="2200">
                <a:solidFill>
                  <a:schemeClr val="dk1"/>
                </a:solidFill>
                <a:highlight>
                  <a:schemeClr val="accent4"/>
                </a:highlight>
                <a:latin typeface="Mada"/>
                <a:ea typeface="Mada"/>
                <a:cs typeface="Mada"/>
                <a:sym typeface="Mada"/>
              </a:rPr>
              <a:t>Clinical presentation</a:t>
            </a:r>
            <a:endParaRPr b="1" baseline="30000" sz="2200">
              <a:solidFill>
                <a:schemeClr val="dk1"/>
              </a:solidFill>
              <a:highlight>
                <a:srgbClr val="D0E0E3"/>
              </a:highlight>
              <a:latin typeface="Mada"/>
              <a:ea typeface="Mada"/>
              <a:cs typeface="Mada"/>
              <a:sym typeface="Mada"/>
            </a:endParaRPr>
          </a:p>
        </p:txBody>
      </p:sp>
      <p:sp>
        <p:nvSpPr>
          <p:cNvPr id="173" name="Google Shape;173;p13"/>
          <p:cNvSpPr txBox="1"/>
          <p:nvPr/>
        </p:nvSpPr>
        <p:spPr>
          <a:xfrm>
            <a:off x="229425" y="1243225"/>
            <a:ext cx="6345600" cy="738900"/>
          </a:xfrm>
          <a:prstGeom prst="rect">
            <a:avLst/>
          </a:prstGeom>
          <a:noFill/>
          <a:ln>
            <a:noFill/>
          </a:ln>
        </p:spPr>
        <p:txBody>
          <a:bodyPr anchorCtr="0" anchor="t" bIns="91425" lIns="91425" spcFirstLastPara="1" rIns="91425" wrap="square" tIns="91425">
            <a:spAutoFit/>
          </a:bodyPr>
          <a:lstStyle/>
          <a:p>
            <a:pPr indent="-304800" lvl="0" marL="457200" rtl="0" algn="l">
              <a:spcBef>
                <a:spcPts val="0"/>
              </a:spcBef>
              <a:spcAft>
                <a:spcPts val="0"/>
              </a:spcAft>
              <a:buSzPts val="1200"/>
              <a:buFont typeface="Mada"/>
              <a:buChar char="❖"/>
            </a:pPr>
            <a:r>
              <a:rPr lang="ar" sz="1200">
                <a:latin typeface="Mada"/>
                <a:ea typeface="Mada"/>
                <a:cs typeface="Mada"/>
                <a:sym typeface="Mada"/>
              </a:rPr>
              <a:t>Incubation period of 5 to 21 days.</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b="1" lang="ar" sz="1200">
                <a:latin typeface="Mada"/>
                <a:ea typeface="Mada"/>
                <a:cs typeface="Mada"/>
                <a:sym typeface="Mada"/>
              </a:rPr>
              <a:t>Diarrhea and constipation </a:t>
            </a:r>
            <a:r>
              <a:rPr lang="ar" sz="1200">
                <a:latin typeface="Mada"/>
                <a:ea typeface="Mada"/>
                <a:cs typeface="Mada"/>
                <a:sym typeface="Mada"/>
              </a:rPr>
              <a:t>appear to occur with approximately </a:t>
            </a:r>
            <a:r>
              <a:rPr b="1" lang="ar" sz="1200">
                <a:latin typeface="Mada"/>
                <a:ea typeface="Mada"/>
                <a:cs typeface="Mada"/>
                <a:sym typeface="Mada"/>
              </a:rPr>
              <a:t>equal </a:t>
            </a:r>
            <a:r>
              <a:rPr lang="ar" sz="1200">
                <a:latin typeface="Mada"/>
                <a:ea typeface="Mada"/>
                <a:cs typeface="Mada"/>
                <a:sym typeface="Mada"/>
              </a:rPr>
              <a:t>frequency.</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Headache is a frequent symptom.</a:t>
            </a:r>
            <a:endParaRPr sz="1200">
              <a:latin typeface="Mada"/>
              <a:ea typeface="Mada"/>
              <a:cs typeface="Mada"/>
              <a:sym typeface="Mada"/>
            </a:endParaRPr>
          </a:p>
        </p:txBody>
      </p:sp>
      <p:sp>
        <p:nvSpPr>
          <p:cNvPr id="174" name="Google Shape;174;p13"/>
          <p:cNvSpPr txBox="1"/>
          <p:nvPr/>
        </p:nvSpPr>
        <p:spPr>
          <a:xfrm>
            <a:off x="229425" y="6667650"/>
            <a:ext cx="3000000" cy="523200"/>
          </a:xfrm>
          <a:prstGeom prst="rect">
            <a:avLst/>
          </a:prstGeom>
          <a:noFill/>
          <a:ln>
            <a:noFill/>
          </a:ln>
        </p:spPr>
        <p:txBody>
          <a:bodyPr anchorCtr="0" anchor="t" bIns="91425" lIns="91425" spcFirstLastPara="1" rIns="91425" wrap="square" tIns="91425">
            <a:spAutoFit/>
          </a:bodyPr>
          <a:lstStyle/>
          <a:p>
            <a:pPr indent="-368300" lvl="0" marL="457200" rtl="0" algn="l">
              <a:spcBef>
                <a:spcPts val="0"/>
              </a:spcBef>
              <a:spcAft>
                <a:spcPts val="0"/>
              </a:spcAft>
              <a:buClr>
                <a:srgbClr val="CC0000"/>
              </a:buClr>
              <a:buSzPts val="2200"/>
              <a:buFont typeface="Mada"/>
              <a:buChar char="◄"/>
            </a:pPr>
            <a:r>
              <a:rPr b="1" lang="ar" sz="2200">
                <a:solidFill>
                  <a:srgbClr val="CC0000"/>
                </a:solidFill>
                <a:highlight>
                  <a:schemeClr val="accent4"/>
                </a:highlight>
                <a:latin typeface="Mada"/>
                <a:ea typeface="Mada"/>
                <a:cs typeface="Mada"/>
                <a:sym typeface="Mada"/>
              </a:rPr>
              <a:t>Carriers</a:t>
            </a:r>
            <a:endParaRPr b="1" baseline="30000" sz="2200">
              <a:solidFill>
                <a:srgbClr val="CC0000"/>
              </a:solidFill>
              <a:highlight>
                <a:schemeClr val="accent4"/>
              </a:highlight>
              <a:latin typeface="Mada"/>
              <a:ea typeface="Mada"/>
              <a:cs typeface="Mada"/>
              <a:sym typeface="Mada"/>
            </a:endParaRPr>
          </a:p>
        </p:txBody>
      </p:sp>
      <p:sp>
        <p:nvSpPr>
          <p:cNvPr id="175" name="Google Shape;175;p13"/>
          <p:cNvSpPr/>
          <p:nvPr/>
        </p:nvSpPr>
        <p:spPr>
          <a:xfrm>
            <a:off x="131850" y="7235863"/>
            <a:ext cx="7296300" cy="2536500"/>
          </a:xfrm>
          <a:prstGeom prst="snip1Rect">
            <a:avLst>
              <a:gd fmla="val 16667" name="adj"/>
            </a:avLst>
          </a:prstGeom>
          <a:noFill/>
          <a:ln cap="flat" cmpd="sng" w="28575">
            <a:solidFill>
              <a:schemeClr val="accent2"/>
            </a:solidFill>
            <a:prstDash val="lgDashDot"/>
            <a:round/>
            <a:headEnd len="sm" w="sm" type="none"/>
            <a:tailEnd len="sm" w="sm" type="none"/>
          </a:ln>
        </p:spPr>
        <p:txBody>
          <a:bodyPr anchorCtr="0" anchor="b" bIns="91425" lIns="91425" spcFirstLastPara="1" rIns="91425" wrap="square" tIns="91425">
            <a:noAutofit/>
          </a:bodyPr>
          <a:lstStyle/>
          <a:p>
            <a:pPr indent="0" lvl="0" marL="457200" rtl="0" algn="l">
              <a:spcBef>
                <a:spcPts val="0"/>
              </a:spcBef>
              <a:spcAft>
                <a:spcPts val="0"/>
              </a:spcAft>
              <a:buClr>
                <a:schemeClr val="dk1"/>
              </a:buClr>
              <a:buSzPts val="1100"/>
              <a:buFont typeface="Arial"/>
              <a:buNone/>
            </a:pPr>
            <a:r>
              <a:t/>
            </a:r>
            <a:endParaRPr b="1" sz="1200">
              <a:solidFill>
                <a:schemeClr val="dk1"/>
              </a:solidFill>
              <a:highlight>
                <a:srgbClr val="D0E0E3"/>
              </a:highlight>
              <a:latin typeface="Mada"/>
              <a:ea typeface="Mada"/>
              <a:cs typeface="Mada"/>
              <a:sym typeface="Mada"/>
            </a:endParaRPr>
          </a:p>
          <a:p>
            <a:pPr indent="-304800" lvl="0" marL="457200" rtl="0" algn="l">
              <a:spcBef>
                <a:spcPts val="0"/>
              </a:spcBef>
              <a:spcAft>
                <a:spcPts val="0"/>
              </a:spcAft>
              <a:buClr>
                <a:srgbClr val="000000"/>
              </a:buClr>
              <a:buSzPts val="1200"/>
              <a:buFont typeface="Mada"/>
              <a:buChar char="●"/>
            </a:pPr>
            <a:r>
              <a:rPr b="1" lang="ar" sz="1200">
                <a:latin typeface="Mada"/>
                <a:ea typeface="Mada"/>
                <a:cs typeface="Mada"/>
                <a:sym typeface="Mada"/>
              </a:rPr>
              <a:t>Chronic Salmonella carriage</a:t>
            </a:r>
            <a:r>
              <a:rPr lang="ar" sz="1200">
                <a:latin typeface="Mada"/>
                <a:ea typeface="Mada"/>
                <a:cs typeface="Mada"/>
                <a:sym typeface="Mada"/>
              </a:rPr>
              <a:t>: Excretion of the organism in stool or urine</a:t>
            </a:r>
            <a:r>
              <a:rPr b="1" lang="ar" sz="1200">
                <a:latin typeface="Mada"/>
                <a:ea typeface="Mada"/>
                <a:cs typeface="Mada"/>
                <a:sym typeface="Mada"/>
              </a:rPr>
              <a:t> &gt;12 months</a:t>
            </a:r>
            <a:r>
              <a:rPr lang="ar" sz="1200">
                <a:latin typeface="Mada"/>
                <a:ea typeface="Mada"/>
                <a:cs typeface="Mada"/>
                <a:sym typeface="Mada"/>
              </a:rPr>
              <a:t> after acute infection.</a:t>
            </a:r>
            <a:endParaRPr sz="1200">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5%</a:t>
            </a:r>
            <a:r>
              <a:rPr lang="ar" sz="1200">
                <a:solidFill>
                  <a:srgbClr val="C27BA0"/>
                </a:solidFill>
                <a:latin typeface="Mada"/>
                <a:ea typeface="Mada"/>
                <a:cs typeface="Mada"/>
                <a:sym typeface="Mada"/>
              </a:rPr>
              <a:t> </a:t>
            </a:r>
            <a:r>
              <a:rPr lang="ar" sz="1200">
                <a:solidFill>
                  <a:srgbClr val="A64D79"/>
                </a:solidFill>
                <a:latin typeface="Mada"/>
                <a:ea typeface="Mada"/>
                <a:cs typeface="Mada"/>
                <a:sym typeface="Mada"/>
              </a:rPr>
              <a:t>(1-6%)</a:t>
            </a:r>
            <a:r>
              <a:rPr lang="ar" sz="1200">
                <a:solidFill>
                  <a:schemeClr val="dk1"/>
                </a:solidFill>
                <a:latin typeface="Mada"/>
                <a:ea typeface="Mada"/>
                <a:cs typeface="Mada"/>
                <a:sym typeface="Mada"/>
              </a:rPr>
              <a:t> of the survivors </a:t>
            </a:r>
            <a:r>
              <a:rPr lang="ar" sz="1200">
                <a:solidFill>
                  <a:srgbClr val="6AA84F"/>
                </a:solidFill>
                <a:latin typeface="Mada"/>
                <a:ea typeface="Mada"/>
                <a:cs typeface="Mada"/>
                <a:sym typeface="Mada"/>
              </a:rPr>
              <a:t>(Asymptomatic) </a:t>
            </a:r>
            <a:r>
              <a:rPr lang="ar" sz="1200">
                <a:solidFill>
                  <a:schemeClr val="dk1"/>
                </a:solidFill>
                <a:latin typeface="Mada"/>
                <a:ea typeface="Mada"/>
                <a:cs typeface="Mada"/>
                <a:sym typeface="Mada"/>
              </a:rPr>
              <a:t>continue to excrete the organism for months</a:t>
            </a:r>
            <a:r>
              <a:rPr lang="ar" sz="1200">
                <a:solidFill>
                  <a:srgbClr val="1C4588"/>
                </a:solidFill>
                <a:latin typeface="Mada"/>
                <a:ea typeface="Mada"/>
                <a:cs typeface="Mada"/>
                <a:sym typeface="Mada"/>
              </a:rPr>
              <a:t>.</a:t>
            </a:r>
            <a:endParaRPr sz="1200">
              <a:solidFill>
                <a:srgbClr val="1C4588"/>
              </a:solidFill>
              <a:latin typeface="Mada"/>
              <a:ea typeface="Mada"/>
              <a:cs typeface="Mada"/>
              <a:sym typeface="Mada"/>
            </a:endParaRPr>
          </a:p>
          <a:p>
            <a:pPr indent="-304800" lvl="0" marL="457200" rtl="0" algn="l">
              <a:spcBef>
                <a:spcPts val="0"/>
              </a:spcBef>
              <a:spcAft>
                <a:spcPts val="0"/>
              </a:spcAft>
              <a:buClr>
                <a:srgbClr val="000000"/>
              </a:buClr>
              <a:buSzPts val="1200"/>
              <a:buFont typeface="Mada"/>
              <a:buChar char="●"/>
            </a:pPr>
            <a:r>
              <a:rPr lang="ar" sz="1200">
                <a:latin typeface="Mada"/>
                <a:ea typeface="Mada"/>
                <a:cs typeface="Mada"/>
                <a:sym typeface="Mada"/>
              </a:rPr>
              <a:t>Chronic carriers represent an</a:t>
            </a:r>
            <a:r>
              <a:rPr b="1" lang="ar" sz="1200">
                <a:latin typeface="Mada"/>
                <a:ea typeface="Mada"/>
                <a:cs typeface="Mada"/>
                <a:sym typeface="Mada"/>
              </a:rPr>
              <a:t> infectious risk to others</a:t>
            </a:r>
            <a:r>
              <a:rPr lang="ar" sz="1200">
                <a:latin typeface="Mada"/>
                <a:ea typeface="Mada"/>
                <a:cs typeface="Mada"/>
                <a:sym typeface="Mada"/>
              </a:rPr>
              <a:t>, particularly in the setting of food preparation.</a:t>
            </a:r>
            <a:endParaRPr sz="1200">
              <a:latin typeface="Mada"/>
              <a:ea typeface="Mada"/>
              <a:cs typeface="Mada"/>
              <a:sym typeface="Mada"/>
            </a:endParaRPr>
          </a:p>
          <a:p>
            <a:pPr indent="-304800" lvl="0" marL="457200" rtl="0" algn="l">
              <a:spcBef>
                <a:spcPts val="0"/>
              </a:spcBef>
              <a:spcAft>
                <a:spcPts val="0"/>
              </a:spcAft>
              <a:buClr>
                <a:srgbClr val="6AA84F"/>
              </a:buClr>
              <a:buSzPts val="1200"/>
              <a:buFont typeface="Mada"/>
              <a:buChar char="●"/>
            </a:pPr>
            <a:r>
              <a:rPr lang="ar" sz="1200">
                <a:solidFill>
                  <a:srgbClr val="6AA84F"/>
                </a:solidFill>
                <a:latin typeface="Mada"/>
                <a:ea typeface="Mada"/>
                <a:cs typeface="Mada"/>
                <a:sym typeface="Mada"/>
              </a:rPr>
              <a:t>Important to keep in mind the food handlers, screening may be done for health check up every 6 months, and there are vaccines for salmonella that can be given.</a:t>
            </a:r>
            <a:endParaRPr sz="1200">
              <a:solidFill>
                <a:srgbClr val="6AA84F"/>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In carriers, the bacteria</a:t>
            </a:r>
            <a:r>
              <a:rPr b="1" lang="ar" sz="1200">
                <a:solidFill>
                  <a:schemeClr val="dk1"/>
                </a:solidFill>
                <a:latin typeface="Mada"/>
                <a:ea typeface="Mada"/>
                <a:cs typeface="Mada"/>
                <a:sym typeface="Mada"/>
              </a:rPr>
              <a:t> remain in the gallbladder</a:t>
            </a:r>
            <a:r>
              <a:rPr lang="ar" sz="1200">
                <a:solidFill>
                  <a:schemeClr val="dk1"/>
                </a:solidFill>
                <a:latin typeface="Mada"/>
                <a:ea typeface="Mada"/>
                <a:cs typeface="Mada"/>
                <a:sym typeface="Mada"/>
              </a:rPr>
              <a:t> and are shed into the intestine</a:t>
            </a:r>
            <a:r>
              <a:rPr lang="ar" sz="1200">
                <a:solidFill>
                  <a:srgbClr val="1C4588"/>
                </a:solidFill>
                <a:latin typeface="Mada"/>
                <a:ea typeface="Mada"/>
                <a:cs typeface="Mada"/>
                <a:sym typeface="Mada"/>
              </a:rPr>
              <a:t> (in chronic carriers, there is an increased</a:t>
            </a:r>
            <a:r>
              <a:rPr b="1" lang="ar" sz="1200">
                <a:solidFill>
                  <a:srgbClr val="CC0000"/>
                </a:solidFill>
                <a:latin typeface="Mada"/>
                <a:ea typeface="Mada"/>
                <a:cs typeface="Mada"/>
                <a:sym typeface="Mada"/>
              </a:rPr>
              <a:t> risk for gallbladder Cancer</a:t>
            </a:r>
            <a:r>
              <a:rPr lang="ar" sz="1200">
                <a:solidFill>
                  <a:srgbClr val="1C4588"/>
                </a:solidFill>
                <a:latin typeface="Mada"/>
                <a:ea typeface="Mada"/>
                <a:cs typeface="Mada"/>
                <a:sym typeface="Mada"/>
              </a:rPr>
              <a:t>).</a:t>
            </a:r>
            <a:endParaRPr sz="1200">
              <a:solidFill>
                <a:srgbClr val="3C78D8"/>
              </a:solidFill>
              <a:latin typeface="Mada"/>
              <a:ea typeface="Mada"/>
              <a:cs typeface="Mada"/>
              <a:sym typeface="Mada"/>
            </a:endParaRPr>
          </a:p>
          <a:p>
            <a:pPr indent="-304800" lvl="0" marL="457200" rtl="0" algn="l">
              <a:spcBef>
                <a:spcPts val="0"/>
              </a:spcBef>
              <a:spcAft>
                <a:spcPts val="0"/>
              </a:spcAft>
              <a:buClr>
                <a:srgbClr val="1C4588"/>
              </a:buClr>
              <a:buSzPts val="1200"/>
              <a:buFont typeface="Mada"/>
              <a:buChar char="●"/>
            </a:pPr>
            <a:r>
              <a:rPr lang="ar" sz="1200">
                <a:solidFill>
                  <a:srgbClr val="1C4588"/>
                </a:solidFill>
                <a:latin typeface="Mada"/>
                <a:ea typeface="Mada"/>
                <a:cs typeface="Mada"/>
                <a:sym typeface="Mada"/>
              </a:rPr>
              <a:t>In parts of the Middle East and Africa where urinary schistosomiasis is prevalent, chronic carriage of S. typhi in the urinary bladder is also common. </a:t>
            </a:r>
            <a:endParaRPr sz="1200">
              <a:solidFill>
                <a:srgbClr val="6AA84F"/>
              </a:solidFill>
              <a:latin typeface="Mada"/>
              <a:ea typeface="Mada"/>
              <a:cs typeface="Mada"/>
              <a:sym typeface="Mada"/>
            </a:endParaRPr>
          </a:p>
          <a:p>
            <a:pPr indent="-304800" lvl="0" marL="457200" rtl="0" algn="l">
              <a:spcBef>
                <a:spcPts val="0"/>
              </a:spcBef>
              <a:spcAft>
                <a:spcPts val="0"/>
              </a:spcAft>
              <a:buClr>
                <a:srgbClr val="000000"/>
              </a:buClr>
              <a:buSzPts val="1200"/>
              <a:buFont typeface="Mada"/>
              <a:buChar char="●"/>
            </a:pPr>
            <a:r>
              <a:rPr b="1" lang="ar" sz="1200">
                <a:latin typeface="Mada"/>
                <a:ea typeface="Mada"/>
                <a:cs typeface="Mada"/>
                <a:sym typeface="Mada"/>
              </a:rPr>
              <a:t>Fluoroquinolone therapy</a:t>
            </a:r>
            <a:r>
              <a:rPr lang="ar" sz="1200">
                <a:latin typeface="Mada"/>
                <a:ea typeface="Mada"/>
                <a:cs typeface="Mada"/>
                <a:sym typeface="Mada"/>
              </a:rPr>
              <a:t> (eg, </a:t>
            </a:r>
            <a:r>
              <a:rPr b="1" lang="ar" sz="1200">
                <a:solidFill>
                  <a:srgbClr val="CC0000"/>
                </a:solidFill>
                <a:latin typeface="Mada"/>
                <a:ea typeface="Mada"/>
                <a:cs typeface="Mada"/>
                <a:sym typeface="Mada"/>
              </a:rPr>
              <a:t>ciprofloxacin </a:t>
            </a:r>
            <a:r>
              <a:rPr lang="ar" sz="1200">
                <a:latin typeface="Mada"/>
                <a:ea typeface="Mada"/>
                <a:cs typeface="Mada"/>
                <a:sym typeface="Mada"/>
              </a:rPr>
              <a:t>500 to 750 mg orally twice daily for 14 - 28 days eliminated carriage in 90 to 93 percent of cases.)</a:t>
            </a:r>
            <a:endParaRPr sz="1200">
              <a:latin typeface="Mada"/>
              <a:ea typeface="Mada"/>
              <a:cs typeface="Mada"/>
              <a:sym typeface="Mada"/>
            </a:endParaRPr>
          </a:p>
        </p:txBody>
      </p:sp>
      <p:sp>
        <p:nvSpPr>
          <p:cNvPr id="176" name="Google Shape;176;p13"/>
          <p:cNvSpPr txBox="1"/>
          <p:nvPr/>
        </p:nvSpPr>
        <p:spPr>
          <a:xfrm>
            <a:off x="5087025" y="6469613"/>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ar" u="sng">
                <a:solidFill>
                  <a:schemeClr val="accent1"/>
                </a:solidFill>
                <a:latin typeface="Mada"/>
                <a:ea typeface="Mada"/>
                <a:cs typeface="Mada"/>
                <a:sym typeface="Mada"/>
              </a:rPr>
              <a:t>Rose spots</a:t>
            </a:r>
            <a:endParaRPr b="1" u="sng">
              <a:solidFill>
                <a:schemeClr val="accent1"/>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0" name="Shape 180"/>
        <p:cNvGrpSpPr/>
        <p:nvPr/>
      </p:nvGrpSpPr>
      <p:grpSpPr>
        <a:xfrm>
          <a:off x="0" y="0"/>
          <a:ext cx="0" cy="0"/>
          <a:chOff x="0" y="0"/>
          <a:chExt cx="0" cy="0"/>
        </a:xfrm>
      </p:grpSpPr>
      <p:sp>
        <p:nvSpPr>
          <p:cNvPr id="181" name="Google Shape;181;p14"/>
          <p:cNvSpPr txBox="1"/>
          <p:nvPr>
            <p:ph idx="2" type="sldNum"/>
          </p:nvPr>
        </p:nvSpPr>
        <p:spPr>
          <a:xfrm>
            <a:off x="7106400" y="2"/>
            <a:ext cx="453600" cy="562200"/>
          </a:xfrm>
          <a:prstGeom prst="rect">
            <a:avLst/>
          </a:prstGeom>
        </p:spPr>
        <p:txBody>
          <a:bodyPr anchorCtr="0" anchor="ctr" bIns="111700" lIns="111700" spcFirstLastPara="1" rIns="111700" wrap="square" tIns="111700">
            <a:noAutofit/>
          </a:bodyPr>
          <a:lstStyle/>
          <a:p>
            <a:pPr indent="0" lvl="0" marL="0" rtl="0" algn="r">
              <a:spcBef>
                <a:spcPts val="0"/>
              </a:spcBef>
              <a:spcAft>
                <a:spcPts val="0"/>
              </a:spcAft>
              <a:buNone/>
            </a:pPr>
            <a:fld id="{00000000-1234-1234-1234-123412341234}" type="slidenum">
              <a:rPr lang="ar"/>
              <a:t>‹#›</a:t>
            </a:fld>
            <a:endParaRPr/>
          </a:p>
        </p:txBody>
      </p:sp>
      <p:cxnSp>
        <p:nvCxnSpPr>
          <p:cNvPr id="182" name="Google Shape;182;p14"/>
          <p:cNvCxnSpPr/>
          <p:nvPr/>
        </p:nvCxnSpPr>
        <p:spPr>
          <a:xfrm flipH="1" rot="10800000">
            <a:off x="1355300" y="588250"/>
            <a:ext cx="4827000" cy="12000"/>
          </a:xfrm>
          <a:prstGeom prst="straightConnector1">
            <a:avLst/>
          </a:prstGeom>
          <a:noFill/>
          <a:ln cap="flat" cmpd="sng" w="38100">
            <a:solidFill>
              <a:schemeClr val="accent1"/>
            </a:solidFill>
            <a:prstDash val="solid"/>
            <a:round/>
            <a:headEnd len="med" w="med" type="diamond"/>
            <a:tailEnd len="med" w="med" type="diamond"/>
          </a:ln>
        </p:spPr>
      </p:cxnSp>
      <p:sp>
        <p:nvSpPr>
          <p:cNvPr id="183" name="Google Shape;183;p14"/>
          <p:cNvSpPr txBox="1"/>
          <p:nvPr/>
        </p:nvSpPr>
        <p:spPr>
          <a:xfrm>
            <a:off x="1355300" y="0"/>
            <a:ext cx="5085300" cy="412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sz="2600">
                <a:latin typeface="Mada"/>
                <a:ea typeface="Mada"/>
                <a:cs typeface="Mada"/>
                <a:sym typeface="Mada"/>
              </a:rPr>
              <a:t>Enteric (Typhoid) Fever</a:t>
            </a:r>
            <a:endParaRPr b="1" sz="2600">
              <a:latin typeface="Mada"/>
              <a:ea typeface="Mada"/>
              <a:cs typeface="Mada"/>
              <a:sym typeface="Mada"/>
            </a:endParaRPr>
          </a:p>
        </p:txBody>
      </p:sp>
      <p:sp>
        <p:nvSpPr>
          <p:cNvPr id="184" name="Google Shape;184;p14"/>
          <p:cNvSpPr txBox="1"/>
          <p:nvPr/>
        </p:nvSpPr>
        <p:spPr>
          <a:xfrm>
            <a:off x="229425" y="1128628"/>
            <a:ext cx="7065600" cy="3621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b="1" sz="1000">
              <a:solidFill>
                <a:srgbClr val="A64D79"/>
              </a:solidFill>
              <a:latin typeface="Mada"/>
              <a:ea typeface="Mada"/>
              <a:cs typeface="Mada"/>
              <a:sym typeface="Mada"/>
            </a:endParaRPr>
          </a:p>
          <a:p>
            <a:pPr indent="0" lvl="0" marL="0" rtl="0" algn="l">
              <a:spcBef>
                <a:spcPts val="0"/>
              </a:spcBef>
              <a:spcAft>
                <a:spcPts val="0"/>
              </a:spcAft>
              <a:buNone/>
            </a:pPr>
            <a:r>
              <a:t/>
            </a:r>
            <a:endParaRPr sz="500">
              <a:solidFill>
                <a:srgbClr val="1C4588"/>
              </a:solidFill>
              <a:latin typeface="Mada"/>
              <a:ea typeface="Mada"/>
              <a:cs typeface="Mada"/>
              <a:sym typeface="Mada"/>
            </a:endParaRPr>
          </a:p>
          <a:p>
            <a:pPr indent="0" lvl="0" marL="914400" rtl="0" algn="l">
              <a:spcBef>
                <a:spcPts val="0"/>
              </a:spcBef>
              <a:spcAft>
                <a:spcPts val="0"/>
              </a:spcAft>
              <a:buNone/>
            </a:pPr>
            <a:r>
              <a:t/>
            </a:r>
            <a:endParaRPr sz="300">
              <a:solidFill>
                <a:srgbClr val="1C4588"/>
              </a:solidFill>
              <a:latin typeface="Mada"/>
              <a:ea typeface="Mada"/>
              <a:cs typeface="Mada"/>
              <a:sym typeface="Mada"/>
            </a:endParaRPr>
          </a:p>
          <a:p>
            <a:pPr indent="0" lvl="0" marL="0" rtl="0" algn="l">
              <a:spcBef>
                <a:spcPts val="0"/>
              </a:spcBef>
              <a:spcAft>
                <a:spcPts val="0"/>
              </a:spcAft>
              <a:buNone/>
            </a:pPr>
            <a:r>
              <a:t/>
            </a:r>
            <a:endParaRPr b="1" sz="300">
              <a:solidFill>
                <a:srgbClr val="000000"/>
              </a:solidFill>
              <a:highlight>
                <a:srgbClr val="D0E0E3"/>
              </a:highlight>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Febrile patient living in, traveling from, or visiting from an endemic area.</a:t>
            </a:r>
            <a:endParaRPr sz="1200">
              <a:latin typeface="Mada"/>
              <a:ea typeface="Mada"/>
              <a:cs typeface="Mada"/>
              <a:sym typeface="Mada"/>
            </a:endParaRPr>
          </a:p>
          <a:p>
            <a:pPr indent="-304800" lvl="0" marL="457200" rtl="0" algn="l">
              <a:spcBef>
                <a:spcPts val="0"/>
              </a:spcBef>
              <a:spcAft>
                <a:spcPts val="0"/>
              </a:spcAft>
              <a:buClr>
                <a:srgbClr val="000000"/>
              </a:buClr>
              <a:buSzPts val="1200"/>
              <a:buFont typeface="Mada"/>
              <a:buChar char="●"/>
            </a:pPr>
            <a:r>
              <a:rPr b="1" lang="ar" sz="1200">
                <a:latin typeface="Mada"/>
                <a:ea typeface="Mada"/>
                <a:cs typeface="Mada"/>
                <a:sym typeface="Mada"/>
              </a:rPr>
              <a:t>WBC</a:t>
            </a:r>
            <a:r>
              <a:rPr lang="ar" sz="1200">
                <a:solidFill>
                  <a:srgbClr val="000000"/>
                </a:solidFill>
                <a:latin typeface="Mada"/>
                <a:ea typeface="Mada"/>
                <a:cs typeface="Mada"/>
                <a:sym typeface="Mada"/>
              </a:rPr>
              <a:t> </a:t>
            </a:r>
            <a:r>
              <a:rPr lang="ar" sz="1200">
                <a:solidFill>
                  <a:srgbClr val="6AA84F"/>
                </a:solidFill>
                <a:latin typeface="Mada"/>
                <a:ea typeface="Mada"/>
                <a:cs typeface="Mada"/>
                <a:sym typeface="Mada"/>
              </a:rPr>
              <a:t>(</a:t>
            </a:r>
            <a:r>
              <a:rPr lang="ar" sz="1200">
                <a:solidFill>
                  <a:srgbClr val="6AA84F"/>
                </a:solidFill>
                <a:latin typeface="Mada"/>
                <a:ea typeface="Mada"/>
                <a:cs typeface="Mada"/>
                <a:sym typeface="Mada"/>
              </a:rPr>
              <a:t>sometimes there is </a:t>
            </a:r>
            <a:r>
              <a:rPr b="1" lang="ar" sz="1200">
                <a:solidFill>
                  <a:srgbClr val="6AA84F"/>
                </a:solidFill>
                <a:latin typeface="Mada"/>
                <a:ea typeface="Mada"/>
                <a:cs typeface="Mada"/>
                <a:sym typeface="Mada"/>
              </a:rPr>
              <a:t>leukopenia</a:t>
            </a:r>
            <a:r>
              <a:rPr lang="ar" sz="1200">
                <a:solidFill>
                  <a:srgbClr val="6AA84F"/>
                </a:solidFill>
                <a:latin typeface="Mada"/>
                <a:ea typeface="Mada"/>
                <a:cs typeface="Mada"/>
                <a:sym typeface="Mada"/>
              </a:rPr>
              <a:t>, if</a:t>
            </a:r>
            <a:r>
              <a:rPr b="1" lang="ar" sz="1200">
                <a:solidFill>
                  <a:srgbClr val="6AA84F"/>
                </a:solidFill>
                <a:latin typeface="Mada"/>
                <a:ea typeface="Mada"/>
                <a:cs typeface="Mada"/>
                <a:sym typeface="Mada"/>
              </a:rPr>
              <a:t> bone marrow is involved</a:t>
            </a:r>
            <a:r>
              <a:rPr lang="ar" sz="1200">
                <a:solidFill>
                  <a:srgbClr val="6AA84F"/>
                </a:solidFill>
                <a:latin typeface="Mada"/>
                <a:ea typeface="Mada"/>
                <a:cs typeface="Mada"/>
                <a:sym typeface="Mada"/>
              </a:rPr>
              <a:t> there will be </a:t>
            </a:r>
            <a:r>
              <a:rPr b="1" lang="ar" sz="1200">
                <a:solidFill>
                  <a:srgbClr val="6AA84F"/>
                </a:solidFill>
                <a:latin typeface="Mada"/>
                <a:ea typeface="Mada"/>
                <a:cs typeface="Mada"/>
                <a:sym typeface="Mada"/>
              </a:rPr>
              <a:t>pancytopenia</a:t>
            </a:r>
            <a:r>
              <a:rPr lang="ar" sz="1200">
                <a:solidFill>
                  <a:srgbClr val="6AA84F"/>
                </a:solidFill>
                <a:latin typeface="Mada"/>
                <a:ea typeface="Mada"/>
                <a:cs typeface="Mada"/>
                <a:sym typeface="Mada"/>
              </a:rPr>
              <a:t>)</a:t>
            </a:r>
            <a:endParaRPr sz="1200">
              <a:solidFill>
                <a:srgbClr val="6AA84F"/>
              </a:solidFill>
              <a:latin typeface="Mada"/>
              <a:ea typeface="Mada"/>
              <a:cs typeface="Mada"/>
              <a:sym typeface="Mada"/>
            </a:endParaRPr>
          </a:p>
          <a:p>
            <a:pPr indent="-304800" lvl="0" marL="457200" rtl="0" algn="l">
              <a:spcBef>
                <a:spcPts val="0"/>
              </a:spcBef>
              <a:spcAft>
                <a:spcPts val="0"/>
              </a:spcAft>
              <a:buClr>
                <a:srgbClr val="000000"/>
              </a:buClr>
              <a:buSzPts val="1200"/>
              <a:buFont typeface="Mada"/>
              <a:buChar char="●"/>
            </a:pPr>
            <a:r>
              <a:rPr lang="ar" sz="1200">
                <a:solidFill>
                  <a:srgbClr val="000000"/>
                </a:solidFill>
                <a:latin typeface="Mada"/>
                <a:ea typeface="Mada"/>
                <a:cs typeface="Mada"/>
                <a:sym typeface="Mada"/>
              </a:rPr>
              <a:t>ESR </a:t>
            </a:r>
            <a:r>
              <a:rPr lang="ar" sz="1200">
                <a:solidFill>
                  <a:srgbClr val="6AA84F"/>
                </a:solidFill>
                <a:latin typeface="Mada"/>
                <a:ea typeface="Mada"/>
                <a:cs typeface="Mada"/>
                <a:sym typeface="Mada"/>
              </a:rPr>
              <a:t>(high)</a:t>
            </a:r>
            <a:endParaRPr sz="1200">
              <a:solidFill>
                <a:srgbClr val="6AA84F"/>
              </a:solidFill>
              <a:latin typeface="Mada"/>
              <a:ea typeface="Mada"/>
              <a:cs typeface="Mada"/>
              <a:sym typeface="Mada"/>
            </a:endParaRPr>
          </a:p>
          <a:p>
            <a:pPr indent="-304800" lvl="0" marL="457200" rtl="0" algn="l">
              <a:spcBef>
                <a:spcPts val="0"/>
              </a:spcBef>
              <a:spcAft>
                <a:spcPts val="0"/>
              </a:spcAft>
              <a:buClr>
                <a:srgbClr val="000000"/>
              </a:buClr>
              <a:buSzPts val="1200"/>
              <a:buFont typeface="Mada"/>
              <a:buChar char="●"/>
            </a:pPr>
            <a:r>
              <a:rPr b="1" lang="ar" sz="1200">
                <a:solidFill>
                  <a:srgbClr val="CC0000"/>
                </a:solidFill>
                <a:latin typeface="Mada"/>
                <a:ea typeface="Mada"/>
                <a:cs typeface="Mada"/>
                <a:sym typeface="Mada"/>
              </a:rPr>
              <a:t>Blood culture:</a:t>
            </a:r>
            <a:r>
              <a:rPr lang="ar" sz="1200">
                <a:solidFill>
                  <a:srgbClr val="A64D79"/>
                </a:solidFill>
                <a:latin typeface="Mada"/>
                <a:ea typeface="Mada"/>
                <a:cs typeface="Mada"/>
                <a:sym typeface="Mada"/>
              </a:rPr>
              <a:t> </a:t>
            </a:r>
            <a:r>
              <a:rPr b="1" lang="ar" sz="1200">
                <a:solidFill>
                  <a:srgbClr val="1C4588"/>
                </a:solidFill>
                <a:latin typeface="Mada"/>
                <a:ea typeface="Mada"/>
                <a:cs typeface="Mada"/>
                <a:sym typeface="Mada"/>
              </a:rPr>
              <a:t>Most important diagnostic tool at disease onset.</a:t>
            </a:r>
            <a:endParaRPr sz="1200">
              <a:solidFill>
                <a:srgbClr val="1C4588"/>
              </a:solidFill>
              <a:latin typeface="Mada"/>
              <a:ea typeface="Mada"/>
              <a:cs typeface="Mada"/>
              <a:sym typeface="Mada"/>
            </a:endParaRPr>
          </a:p>
          <a:p>
            <a:pPr indent="-304800" lvl="0" marL="457200" rtl="0" algn="l">
              <a:spcBef>
                <a:spcPts val="0"/>
              </a:spcBef>
              <a:spcAft>
                <a:spcPts val="0"/>
              </a:spcAft>
              <a:buClr>
                <a:srgbClr val="000000"/>
              </a:buClr>
              <a:buSzPts val="1200"/>
              <a:buFont typeface="Mada"/>
              <a:buChar char="●"/>
            </a:pPr>
            <a:r>
              <a:rPr b="1" lang="ar" sz="1200">
                <a:solidFill>
                  <a:srgbClr val="CC0000"/>
                </a:solidFill>
                <a:latin typeface="Mada"/>
                <a:ea typeface="Mada"/>
                <a:cs typeface="Mada"/>
                <a:sym typeface="Mada"/>
              </a:rPr>
              <a:t>B</a:t>
            </a:r>
            <a:r>
              <a:rPr b="1" lang="ar" sz="1200">
                <a:solidFill>
                  <a:srgbClr val="CC0000"/>
                </a:solidFill>
                <a:latin typeface="Mada"/>
                <a:ea typeface="Mada"/>
                <a:cs typeface="Mada"/>
                <a:sym typeface="Mada"/>
              </a:rPr>
              <a:t>one marrow culture:</a:t>
            </a:r>
            <a:r>
              <a:rPr b="1" lang="ar" sz="1200">
                <a:solidFill>
                  <a:srgbClr val="A64D79"/>
                </a:solidFill>
                <a:latin typeface="Mada"/>
                <a:ea typeface="Mada"/>
                <a:cs typeface="Mada"/>
                <a:sym typeface="Mada"/>
              </a:rPr>
              <a:t> </a:t>
            </a:r>
            <a:r>
              <a:rPr b="1" lang="ar" sz="1200">
                <a:solidFill>
                  <a:srgbClr val="CC0000"/>
                </a:solidFill>
                <a:latin typeface="Mada"/>
                <a:ea typeface="Mada"/>
                <a:cs typeface="Mada"/>
                <a:sym typeface="Mada"/>
              </a:rPr>
              <a:t>the most sensitive culture</a:t>
            </a:r>
            <a:r>
              <a:rPr b="1" lang="ar" sz="1200">
                <a:solidFill>
                  <a:schemeClr val="dk1"/>
                </a:solidFill>
                <a:latin typeface="Mada"/>
                <a:ea typeface="Mada"/>
                <a:cs typeface="Mada"/>
                <a:sym typeface="Mada"/>
              </a:rPr>
              <a:t> but is invasive procedure</a:t>
            </a:r>
            <a:endParaRPr b="1" sz="1200">
              <a:solidFill>
                <a:schemeClr val="dk1"/>
              </a:solidFill>
              <a:latin typeface="Mada"/>
              <a:ea typeface="Mada"/>
              <a:cs typeface="Mada"/>
              <a:sym typeface="Mada"/>
            </a:endParaRPr>
          </a:p>
          <a:p>
            <a:pPr indent="-304800" lvl="0" marL="457200" rtl="0" algn="l">
              <a:spcBef>
                <a:spcPts val="0"/>
              </a:spcBef>
              <a:spcAft>
                <a:spcPts val="0"/>
              </a:spcAft>
              <a:buClr>
                <a:srgbClr val="000000"/>
              </a:buClr>
              <a:buSzPts val="1200"/>
              <a:buFont typeface="Mada"/>
              <a:buChar char="●"/>
            </a:pPr>
            <a:r>
              <a:rPr b="1" lang="ar" sz="1200">
                <a:latin typeface="Mada"/>
                <a:ea typeface="Mada"/>
                <a:cs typeface="Mada"/>
                <a:sym typeface="Mada"/>
              </a:rPr>
              <a:t>Stool cultures:</a:t>
            </a:r>
            <a:r>
              <a:rPr lang="ar" sz="1200">
                <a:latin typeface="Mada"/>
                <a:ea typeface="Mada"/>
                <a:cs typeface="Mada"/>
                <a:sym typeface="Mada"/>
              </a:rPr>
              <a:t> Positive in 30 to 40 % </a:t>
            </a:r>
            <a:r>
              <a:rPr lang="ar" sz="1200">
                <a:solidFill>
                  <a:srgbClr val="1C4588"/>
                </a:solidFill>
                <a:latin typeface="Mada"/>
                <a:ea typeface="Mada"/>
                <a:cs typeface="Mada"/>
                <a:sym typeface="Mada"/>
              </a:rPr>
              <a:t>.</a:t>
            </a:r>
            <a:r>
              <a:rPr lang="ar" sz="1200">
                <a:solidFill>
                  <a:srgbClr val="1C4588"/>
                </a:solidFill>
                <a:latin typeface="Mada"/>
                <a:ea typeface="Mada"/>
                <a:cs typeface="Mada"/>
                <a:sym typeface="Mada"/>
              </a:rPr>
              <a:t>often positive in the second and third weeks.</a:t>
            </a:r>
            <a:endParaRPr sz="1200">
              <a:solidFill>
                <a:srgbClr val="1C4588"/>
              </a:solidFill>
              <a:latin typeface="Mada"/>
              <a:ea typeface="Mada"/>
              <a:cs typeface="Mada"/>
              <a:sym typeface="Mada"/>
            </a:endParaRPr>
          </a:p>
          <a:p>
            <a:pPr indent="-304800" lvl="0" marL="457200" rtl="0" algn="l">
              <a:spcBef>
                <a:spcPts val="0"/>
              </a:spcBef>
              <a:spcAft>
                <a:spcPts val="0"/>
              </a:spcAft>
              <a:buClr>
                <a:srgbClr val="000000"/>
              </a:buClr>
              <a:buSzPts val="1200"/>
              <a:buFont typeface="Mada"/>
              <a:buChar char="●"/>
            </a:pPr>
            <a:r>
              <a:rPr b="1" lang="ar" sz="1200">
                <a:solidFill>
                  <a:srgbClr val="CC0000"/>
                </a:solidFill>
                <a:latin typeface="Mada"/>
                <a:ea typeface="Mada"/>
                <a:cs typeface="Mada"/>
                <a:sym typeface="Mada"/>
              </a:rPr>
              <a:t>Widal test</a:t>
            </a:r>
            <a:r>
              <a:rPr b="1" lang="ar" sz="1200">
                <a:solidFill>
                  <a:srgbClr val="CC0000"/>
                </a:solidFill>
                <a:latin typeface="Mada"/>
                <a:ea typeface="Mada"/>
                <a:cs typeface="Mada"/>
                <a:sym typeface="Mada"/>
              </a:rPr>
              <a:t> (commonly ordered)</a:t>
            </a:r>
            <a:r>
              <a:rPr b="1" lang="ar" sz="1200">
                <a:solidFill>
                  <a:srgbClr val="CC0000"/>
                </a:solidFill>
                <a:latin typeface="Mada"/>
                <a:ea typeface="Mada"/>
                <a:cs typeface="Mada"/>
                <a:sym typeface="Mada"/>
              </a:rPr>
              <a:t> and is basically USELESS. DO NOT ORDER IT</a:t>
            </a:r>
            <a:r>
              <a:rPr lang="ar" sz="1200">
                <a:solidFill>
                  <a:srgbClr val="CC0000"/>
                </a:solidFill>
                <a:latin typeface="Mada"/>
                <a:ea typeface="Mada"/>
                <a:cs typeface="Mada"/>
                <a:sym typeface="Mada"/>
              </a:rPr>
              <a:t> </a:t>
            </a:r>
            <a:r>
              <a:rPr lang="ar" sz="1200">
                <a:solidFill>
                  <a:srgbClr val="000000"/>
                </a:solidFill>
                <a:latin typeface="Mada"/>
                <a:ea typeface="Mada"/>
                <a:cs typeface="Mada"/>
                <a:sym typeface="Mada"/>
              </a:rPr>
              <a:t>(serum agglutination test). It has cross reactions– false positives. Also false negatives.</a:t>
            </a:r>
            <a:r>
              <a:rPr lang="ar" sz="1200">
                <a:solidFill>
                  <a:srgbClr val="000000"/>
                </a:solidFill>
                <a:latin typeface="Mada"/>
                <a:ea typeface="Mada"/>
                <a:cs typeface="Mada"/>
                <a:sym typeface="Mada"/>
              </a:rPr>
              <a:t> </a:t>
            </a:r>
            <a:r>
              <a:rPr lang="ar" sz="1200">
                <a:latin typeface="Mada"/>
                <a:ea typeface="Mada"/>
                <a:cs typeface="Mada"/>
                <a:sym typeface="Mada"/>
              </a:rPr>
              <a:t>Limited clinical utility in endemic areas because </a:t>
            </a:r>
            <a:r>
              <a:rPr b="1" lang="ar" sz="1200">
                <a:latin typeface="Mada"/>
                <a:ea typeface="Mada"/>
                <a:cs typeface="Mada"/>
                <a:sym typeface="Mada"/>
              </a:rPr>
              <a:t>positive results may represent previous infection. </a:t>
            </a:r>
            <a:endParaRPr b="1" sz="1200">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In many cases the diagnosis of enteric fever is made presumptively in patients with protracted fever without alternative explanation.</a:t>
            </a:r>
            <a:endParaRPr sz="700">
              <a:latin typeface="Mada"/>
              <a:ea typeface="Mada"/>
              <a:cs typeface="Mada"/>
              <a:sym typeface="Mada"/>
            </a:endParaRPr>
          </a:p>
          <a:p>
            <a:pPr indent="0" lvl="0" marL="914400" rtl="0" algn="l">
              <a:spcBef>
                <a:spcPts val="0"/>
              </a:spcBef>
              <a:spcAft>
                <a:spcPts val="0"/>
              </a:spcAft>
              <a:buNone/>
            </a:pPr>
            <a:r>
              <a:t/>
            </a:r>
            <a:endParaRPr sz="300">
              <a:solidFill>
                <a:srgbClr val="000000"/>
              </a:solidFill>
              <a:latin typeface="Mada"/>
              <a:ea typeface="Mada"/>
              <a:cs typeface="Mada"/>
              <a:sym typeface="Mada"/>
            </a:endParaRPr>
          </a:p>
          <a:p>
            <a:pPr indent="-368300" lvl="0" marL="457200" rtl="0" algn="l">
              <a:spcBef>
                <a:spcPts val="0"/>
              </a:spcBef>
              <a:spcAft>
                <a:spcPts val="0"/>
              </a:spcAft>
              <a:buClr>
                <a:srgbClr val="000000"/>
              </a:buClr>
              <a:buSzPts val="2200"/>
              <a:buFont typeface="Mada"/>
              <a:buChar char="◄"/>
            </a:pPr>
            <a:r>
              <a:rPr b="1" lang="ar" sz="2200">
                <a:solidFill>
                  <a:srgbClr val="000000"/>
                </a:solidFill>
                <a:highlight>
                  <a:schemeClr val="accent4"/>
                </a:highlight>
                <a:latin typeface="Mada"/>
                <a:ea typeface="Mada"/>
                <a:cs typeface="Mada"/>
                <a:sym typeface="Mada"/>
              </a:rPr>
              <a:t>Blood Culture</a:t>
            </a:r>
            <a:endParaRPr b="1" sz="300">
              <a:solidFill>
                <a:srgbClr val="000000"/>
              </a:solidFill>
              <a:highlight>
                <a:schemeClr val="accent4"/>
              </a:highlight>
              <a:latin typeface="Mada"/>
              <a:ea typeface="Mada"/>
              <a:cs typeface="Mada"/>
              <a:sym typeface="Mada"/>
            </a:endParaRPr>
          </a:p>
          <a:p>
            <a:pPr indent="0" lvl="0" marL="457200" rtl="0" algn="l">
              <a:spcBef>
                <a:spcPts val="0"/>
              </a:spcBef>
              <a:spcAft>
                <a:spcPts val="0"/>
              </a:spcAft>
              <a:buClr>
                <a:srgbClr val="000000"/>
              </a:buClr>
              <a:buSzPts val="1100"/>
              <a:buFont typeface="Arial"/>
              <a:buNone/>
            </a:pPr>
            <a:r>
              <a:t/>
            </a:r>
            <a:endParaRPr b="1" sz="300">
              <a:solidFill>
                <a:srgbClr val="000000"/>
              </a:solidFill>
              <a:highlight>
                <a:srgbClr val="D0E0E3"/>
              </a:highlight>
              <a:latin typeface="Mada"/>
              <a:ea typeface="Mada"/>
              <a:cs typeface="Mada"/>
              <a:sym typeface="Mada"/>
            </a:endParaRPr>
          </a:p>
          <a:p>
            <a:pPr indent="-304800" lvl="0" marL="457200" rtl="0" algn="l">
              <a:spcBef>
                <a:spcPts val="0"/>
              </a:spcBef>
              <a:spcAft>
                <a:spcPts val="0"/>
              </a:spcAft>
              <a:buClr>
                <a:srgbClr val="000000"/>
              </a:buClr>
              <a:buSzPts val="1200"/>
              <a:buFont typeface="Mada"/>
              <a:buChar char="●"/>
            </a:pPr>
            <a:r>
              <a:rPr lang="ar" sz="1200">
                <a:solidFill>
                  <a:srgbClr val="000000"/>
                </a:solidFill>
                <a:latin typeface="Mada"/>
                <a:ea typeface="Mada"/>
                <a:cs typeface="Mada"/>
                <a:sym typeface="Mada"/>
              </a:rPr>
              <a:t>Bacteremia occurs early in the disease, Blood Cultures are positive in:</a:t>
            </a:r>
            <a:endParaRPr sz="300">
              <a:solidFill>
                <a:srgbClr val="000000"/>
              </a:solidFill>
              <a:latin typeface="Mada"/>
              <a:ea typeface="Mada"/>
              <a:cs typeface="Mada"/>
              <a:sym typeface="Mada"/>
            </a:endParaRPr>
          </a:p>
          <a:p>
            <a:pPr indent="0" lvl="0" marL="914400" rtl="0" algn="l">
              <a:spcBef>
                <a:spcPts val="0"/>
              </a:spcBef>
              <a:spcAft>
                <a:spcPts val="0"/>
              </a:spcAft>
              <a:buNone/>
            </a:pPr>
            <a:r>
              <a:t/>
            </a:r>
            <a:endParaRPr sz="300">
              <a:solidFill>
                <a:srgbClr val="000000"/>
              </a:solidFill>
              <a:latin typeface="Mada"/>
              <a:ea typeface="Mada"/>
              <a:cs typeface="Mada"/>
              <a:sym typeface="Mada"/>
            </a:endParaRPr>
          </a:p>
          <a:p>
            <a:pPr indent="-304800" lvl="0" marL="457200" rtl="0" algn="l">
              <a:spcBef>
                <a:spcPts val="0"/>
              </a:spcBef>
              <a:spcAft>
                <a:spcPts val="0"/>
              </a:spcAft>
              <a:buClr>
                <a:srgbClr val="CC0000"/>
              </a:buClr>
              <a:buSzPts val="1200"/>
              <a:buFont typeface="Mada"/>
              <a:buChar char="●"/>
            </a:pPr>
            <a:r>
              <a:rPr b="1" lang="ar" sz="1200">
                <a:solidFill>
                  <a:srgbClr val="CC0000"/>
                </a:solidFill>
                <a:latin typeface="Mada"/>
                <a:ea typeface="Mada"/>
                <a:cs typeface="Mada"/>
                <a:sym typeface="Mada"/>
              </a:rPr>
              <a:t>1st week in 90%</a:t>
            </a:r>
            <a:endParaRPr b="1" sz="1200">
              <a:solidFill>
                <a:srgbClr val="CC0000"/>
              </a:solidFill>
              <a:latin typeface="Mada"/>
              <a:ea typeface="Mada"/>
              <a:cs typeface="Mada"/>
              <a:sym typeface="Mada"/>
            </a:endParaRPr>
          </a:p>
          <a:p>
            <a:pPr indent="-304800" lvl="0" marL="457200" rtl="0" algn="l">
              <a:spcBef>
                <a:spcPts val="0"/>
              </a:spcBef>
              <a:spcAft>
                <a:spcPts val="0"/>
              </a:spcAft>
              <a:buClr>
                <a:srgbClr val="000000"/>
              </a:buClr>
              <a:buSzPts val="1200"/>
              <a:buFont typeface="Mada"/>
              <a:buChar char="●"/>
            </a:pPr>
            <a:r>
              <a:rPr lang="ar" sz="1200">
                <a:solidFill>
                  <a:srgbClr val="000000"/>
                </a:solidFill>
                <a:latin typeface="Mada"/>
                <a:ea typeface="Mada"/>
                <a:cs typeface="Mada"/>
                <a:sym typeface="Mada"/>
              </a:rPr>
              <a:t>2nd week in 75%</a:t>
            </a:r>
            <a:endParaRPr sz="1200">
              <a:solidFill>
                <a:srgbClr val="000000"/>
              </a:solidFill>
              <a:highlight>
                <a:schemeClr val="accent4"/>
              </a:highlight>
              <a:latin typeface="Mada"/>
              <a:ea typeface="Mada"/>
              <a:cs typeface="Mada"/>
              <a:sym typeface="Mada"/>
            </a:endParaRPr>
          </a:p>
        </p:txBody>
      </p:sp>
      <p:graphicFrame>
        <p:nvGraphicFramePr>
          <p:cNvPr id="185" name="Google Shape;185;p14"/>
          <p:cNvGraphicFramePr/>
          <p:nvPr/>
        </p:nvGraphicFramePr>
        <p:xfrm>
          <a:off x="213750" y="5140635"/>
          <a:ext cx="3000000" cy="3000000"/>
        </p:xfrm>
        <a:graphic>
          <a:graphicData uri="http://schemas.openxmlformats.org/drawingml/2006/table">
            <a:tbl>
              <a:tblPr>
                <a:noFill/>
                <a:tableStyleId>{60ABF50E-62AB-450F-9392-1785013A57F9}</a:tableStyleId>
              </a:tblPr>
              <a:tblGrid>
                <a:gridCol w="3571800"/>
                <a:gridCol w="3560700"/>
              </a:tblGrid>
              <a:tr h="363825">
                <a:tc>
                  <a:txBody>
                    <a:bodyPr/>
                    <a:lstStyle/>
                    <a:p>
                      <a:pPr indent="0" lvl="0" marL="0" rtl="0" algn="ctr">
                        <a:spcBef>
                          <a:spcPts val="0"/>
                        </a:spcBef>
                        <a:spcAft>
                          <a:spcPts val="0"/>
                        </a:spcAft>
                        <a:buNone/>
                      </a:pPr>
                      <a:r>
                        <a:rPr b="1" lang="ar">
                          <a:latin typeface="Mada"/>
                          <a:ea typeface="Mada"/>
                          <a:cs typeface="Mada"/>
                          <a:sym typeface="Mada"/>
                        </a:rPr>
                        <a:t>Treatment</a:t>
                      </a:r>
                      <a:endParaRPr b="1">
                        <a:latin typeface="Mada"/>
                        <a:ea typeface="Mada"/>
                        <a:cs typeface="Mada"/>
                        <a:sym typeface="Mada"/>
                      </a:endParaRPr>
                    </a:p>
                  </a:txBody>
                  <a:tcPr marT="91425" marB="91425" marR="91425" marL="91425" anchor="ctr">
                    <a:lnL cap="flat" cmpd="sng" w="19050">
                      <a:solidFill>
                        <a:schemeClr val="accent1"/>
                      </a:solidFill>
                      <a:prstDash val="solid"/>
                      <a:round/>
                      <a:headEnd len="sm" w="sm" type="none"/>
                      <a:tailEnd len="sm" w="sm" type="none"/>
                    </a:lnL>
                    <a:lnR cap="flat" cmpd="sng" w="19050">
                      <a:solidFill>
                        <a:schemeClr val="accent1"/>
                      </a:solidFill>
                      <a:prstDash val="solid"/>
                      <a:round/>
                      <a:headEnd len="sm" w="sm" type="none"/>
                      <a:tailEnd len="sm" w="sm" type="none"/>
                    </a:lnR>
                    <a:lnT cap="flat" cmpd="sng" w="19050">
                      <a:solidFill>
                        <a:schemeClr val="accent1"/>
                      </a:solidFill>
                      <a:prstDash val="solid"/>
                      <a:round/>
                      <a:headEnd len="sm" w="sm" type="none"/>
                      <a:tailEnd len="sm" w="sm" type="none"/>
                    </a:lnT>
                    <a:lnB cap="flat" cmpd="sng" w="19050">
                      <a:solidFill>
                        <a:schemeClr val="accent1"/>
                      </a:solidFill>
                      <a:prstDash val="solid"/>
                      <a:round/>
                      <a:headEnd len="sm" w="sm" type="none"/>
                      <a:tailEnd len="sm" w="sm" type="none"/>
                    </a:lnB>
                    <a:solidFill>
                      <a:schemeClr val="accent4"/>
                    </a:solidFill>
                  </a:tcPr>
                </a:tc>
                <a:tc>
                  <a:txBody>
                    <a:bodyPr/>
                    <a:lstStyle/>
                    <a:p>
                      <a:pPr indent="0" lvl="0" marL="0" rtl="0" algn="ctr">
                        <a:spcBef>
                          <a:spcPts val="0"/>
                        </a:spcBef>
                        <a:spcAft>
                          <a:spcPts val="0"/>
                        </a:spcAft>
                        <a:buNone/>
                      </a:pPr>
                      <a:r>
                        <a:rPr b="1" lang="ar">
                          <a:latin typeface="Mada"/>
                          <a:ea typeface="Mada"/>
                          <a:cs typeface="Mada"/>
                          <a:sym typeface="Mada"/>
                        </a:rPr>
                        <a:t>Prevention &amp; control</a:t>
                      </a:r>
                      <a:endParaRPr b="1">
                        <a:latin typeface="Mada"/>
                        <a:ea typeface="Mada"/>
                        <a:cs typeface="Mada"/>
                        <a:sym typeface="Mada"/>
                      </a:endParaRPr>
                    </a:p>
                    <a:p>
                      <a:pPr indent="0" lvl="0" marL="0" rtl="0" algn="ctr">
                        <a:spcBef>
                          <a:spcPts val="0"/>
                        </a:spcBef>
                        <a:spcAft>
                          <a:spcPts val="0"/>
                        </a:spcAft>
                        <a:buNone/>
                      </a:pPr>
                      <a:r>
                        <a:rPr b="1" lang="ar" sz="1000">
                          <a:latin typeface="Mada"/>
                          <a:ea typeface="Mada"/>
                          <a:cs typeface="Mada"/>
                          <a:sym typeface="Mada"/>
                        </a:rPr>
                        <a:t>(WHO 2009)</a:t>
                      </a:r>
                      <a:endParaRPr b="1" sz="1000">
                        <a:latin typeface="Mada"/>
                        <a:ea typeface="Mada"/>
                        <a:cs typeface="Mada"/>
                        <a:sym typeface="Mada"/>
                      </a:endParaRPr>
                    </a:p>
                  </a:txBody>
                  <a:tcPr marT="91425" marB="91425" marR="91425" marL="91425" anchor="ctr">
                    <a:lnL cap="flat" cmpd="sng" w="19050">
                      <a:solidFill>
                        <a:schemeClr val="accent1"/>
                      </a:solidFill>
                      <a:prstDash val="solid"/>
                      <a:round/>
                      <a:headEnd len="sm" w="sm" type="none"/>
                      <a:tailEnd len="sm" w="sm" type="none"/>
                    </a:lnL>
                    <a:lnR cap="flat" cmpd="sng" w="19050">
                      <a:solidFill>
                        <a:schemeClr val="accent1"/>
                      </a:solidFill>
                      <a:prstDash val="solid"/>
                      <a:round/>
                      <a:headEnd len="sm" w="sm" type="none"/>
                      <a:tailEnd len="sm" w="sm" type="none"/>
                    </a:lnR>
                    <a:lnT cap="flat" cmpd="sng" w="19050">
                      <a:solidFill>
                        <a:schemeClr val="accent1"/>
                      </a:solidFill>
                      <a:prstDash val="solid"/>
                      <a:round/>
                      <a:headEnd len="sm" w="sm" type="none"/>
                      <a:tailEnd len="sm" w="sm" type="none"/>
                    </a:lnT>
                    <a:lnB cap="flat" cmpd="sng" w="19050">
                      <a:solidFill>
                        <a:schemeClr val="accent1"/>
                      </a:solidFill>
                      <a:prstDash val="solid"/>
                      <a:round/>
                      <a:headEnd len="sm" w="sm" type="none"/>
                      <a:tailEnd len="sm" w="sm" type="none"/>
                    </a:lnB>
                    <a:solidFill>
                      <a:schemeClr val="accent4"/>
                    </a:solidFill>
                  </a:tcPr>
                </a:tc>
              </a:tr>
              <a:tr h="1491425">
                <a:tc>
                  <a:txBody>
                    <a:bodyPr/>
                    <a:lstStyle/>
                    <a:p>
                      <a:pPr indent="-234600" lvl="0" marL="316800" rtl="0" algn="l">
                        <a:spcBef>
                          <a:spcPts val="0"/>
                        </a:spcBef>
                        <a:spcAft>
                          <a:spcPts val="0"/>
                        </a:spcAft>
                        <a:buClr>
                          <a:srgbClr val="CC0000"/>
                        </a:buClr>
                        <a:buSzPts val="1200"/>
                        <a:buFont typeface="Mada"/>
                        <a:buChar char="●"/>
                      </a:pPr>
                      <a:r>
                        <a:rPr b="1" lang="ar" sz="1200">
                          <a:solidFill>
                            <a:srgbClr val="CC0000"/>
                          </a:solidFill>
                          <a:latin typeface="Mada"/>
                          <a:ea typeface="Mada"/>
                          <a:cs typeface="Mada"/>
                          <a:sym typeface="Mada"/>
                        </a:rPr>
                        <a:t>Fluoroquinolones (e.g: ciprofloxacin) </a:t>
                      </a:r>
                      <a:r>
                        <a:rPr b="1" lang="ar" sz="1200">
                          <a:latin typeface="Mada"/>
                          <a:ea typeface="Mada"/>
                          <a:cs typeface="Mada"/>
                          <a:sym typeface="Mada"/>
                        </a:rPr>
                        <a:t>are the</a:t>
                      </a:r>
                      <a:r>
                        <a:rPr b="1" lang="ar" sz="1200">
                          <a:solidFill>
                            <a:srgbClr val="CC0000"/>
                          </a:solidFill>
                          <a:latin typeface="Mada"/>
                          <a:ea typeface="Mada"/>
                          <a:cs typeface="Mada"/>
                          <a:sym typeface="Mada"/>
                        </a:rPr>
                        <a:t> drugs of choice</a:t>
                      </a:r>
                      <a:r>
                        <a:rPr b="1" lang="ar" sz="1200">
                          <a:solidFill>
                            <a:schemeClr val="dk1"/>
                          </a:solidFill>
                          <a:latin typeface="Mada"/>
                          <a:ea typeface="Mada"/>
                          <a:cs typeface="Mada"/>
                          <a:sym typeface="Mada"/>
                        </a:rPr>
                        <a:t> for empiric therapy.</a:t>
                      </a:r>
                      <a:endParaRPr b="1" sz="1200">
                        <a:solidFill>
                          <a:schemeClr val="dk1"/>
                        </a:solidFill>
                        <a:latin typeface="Mada"/>
                        <a:ea typeface="Mada"/>
                        <a:cs typeface="Mada"/>
                        <a:sym typeface="Mada"/>
                      </a:endParaRPr>
                    </a:p>
                    <a:p>
                      <a:pPr indent="-234600" lvl="0" marL="316800" rtl="0" algn="l">
                        <a:spcBef>
                          <a:spcPts val="0"/>
                        </a:spcBef>
                        <a:spcAft>
                          <a:spcPts val="0"/>
                        </a:spcAft>
                        <a:buSzPts val="1200"/>
                        <a:buFont typeface="Mada"/>
                        <a:buChar char="●"/>
                      </a:pPr>
                      <a:r>
                        <a:rPr b="1" lang="ar" sz="1200">
                          <a:latin typeface="Mada"/>
                          <a:ea typeface="Mada"/>
                          <a:cs typeface="Mada"/>
                          <a:sym typeface="Mada"/>
                        </a:rPr>
                        <a:t>3rd </a:t>
                      </a:r>
                      <a:r>
                        <a:rPr lang="ar" sz="1200">
                          <a:latin typeface="Mada"/>
                          <a:ea typeface="Mada"/>
                          <a:cs typeface="Mada"/>
                          <a:sym typeface="Mada"/>
                        </a:rPr>
                        <a:t>generation </a:t>
                      </a:r>
                      <a:r>
                        <a:rPr b="1" lang="ar" sz="1200">
                          <a:latin typeface="Mada"/>
                          <a:ea typeface="Mada"/>
                          <a:cs typeface="Mada"/>
                          <a:sym typeface="Mada"/>
                        </a:rPr>
                        <a:t>cephalosporins are effective</a:t>
                      </a:r>
                      <a:r>
                        <a:rPr lang="ar" sz="1200">
                          <a:latin typeface="Mada"/>
                          <a:ea typeface="Mada"/>
                          <a:cs typeface="Mada"/>
                          <a:sym typeface="Mada"/>
                        </a:rPr>
                        <a:t>, like </a:t>
                      </a:r>
                      <a:r>
                        <a:rPr b="1" lang="ar" sz="1200">
                          <a:solidFill>
                            <a:srgbClr val="CC0000"/>
                          </a:solidFill>
                          <a:latin typeface="Mada"/>
                          <a:ea typeface="Mada"/>
                          <a:cs typeface="Mada"/>
                          <a:sym typeface="Mada"/>
                        </a:rPr>
                        <a:t>Ceftriaxone</a:t>
                      </a:r>
                      <a:r>
                        <a:rPr b="1" lang="ar" sz="1200">
                          <a:latin typeface="Mada"/>
                          <a:ea typeface="Mada"/>
                          <a:cs typeface="Mada"/>
                          <a:sym typeface="Mada"/>
                        </a:rPr>
                        <a:t> 2gm Twice daily.</a:t>
                      </a:r>
                      <a:r>
                        <a:rPr b="1" lang="ar" sz="1200">
                          <a:solidFill>
                            <a:srgbClr val="A64D79"/>
                          </a:solidFill>
                          <a:latin typeface="Mada"/>
                          <a:ea typeface="Mada"/>
                          <a:cs typeface="Mada"/>
                          <a:sym typeface="Mada"/>
                        </a:rPr>
                        <a:t> </a:t>
                      </a:r>
                      <a:r>
                        <a:rPr b="1" lang="ar" sz="1200">
                          <a:solidFill>
                            <a:srgbClr val="CC0000"/>
                          </a:solidFill>
                          <a:latin typeface="Mada"/>
                          <a:ea typeface="Mada"/>
                          <a:cs typeface="Mada"/>
                          <a:sym typeface="Mada"/>
                        </a:rPr>
                        <a:t>(2nd choice)</a:t>
                      </a:r>
                      <a:endParaRPr b="1" sz="1200">
                        <a:solidFill>
                          <a:srgbClr val="CC0000"/>
                        </a:solidFill>
                        <a:latin typeface="Mada"/>
                        <a:ea typeface="Mada"/>
                        <a:cs typeface="Mada"/>
                        <a:sym typeface="Mada"/>
                      </a:endParaRPr>
                    </a:p>
                    <a:p>
                      <a:pPr indent="-234600" lvl="0" marL="316800" rtl="0" algn="l">
                        <a:spcBef>
                          <a:spcPts val="0"/>
                        </a:spcBef>
                        <a:spcAft>
                          <a:spcPts val="0"/>
                        </a:spcAft>
                        <a:buSzPts val="1200"/>
                        <a:buFont typeface="Mada"/>
                        <a:buChar char="●"/>
                      </a:pPr>
                      <a:r>
                        <a:rPr lang="ar" sz="1200">
                          <a:latin typeface="Mada"/>
                          <a:ea typeface="Mada"/>
                          <a:cs typeface="Mada"/>
                          <a:sym typeface="Mada"/>
                        </a:rPr>
                        <a:t>ESBL </a:t>
                      </a:r>
                      <a:r>
                        <a:rPr lang="ar" sz="1000">
                          <a:solidFill>
                            <a:srgbClr val="999999"/>
                          </a:solidFill>
                          <a:latin typeface="Mada"/>
                          <a:ea typeface="Mada"/>
                          <a:cs typeface="Mada"/>
                          <a:sym typeface="Mada"/>
                        </a:rPr>
                        <a:t>(Extended Spectrum Beta-Lactamase)</a:t>
                      </a:r>
                      <a:r>
                        <a:rPr lang="ar" sz="1200">
                          <a:latin typeface="Mada"/>
                          <a:ea typeface="Mada"/>
                          <a:cs typeface="Mada"/>
                          <a:sym typeface="Mada"/>
                        </a:rPr>
                        <a:t> </a:t>
                      </a:r>
                      <a:r>
                        <a:rPr lang="ar" sz="1200">
                          <a:latin typeface="Mada"/>
                          <a:ea typeface="Mada"/>
                          <a:cs typeface="Mada"/>
                          <a:sym typeface="Mada"/>
                        </a:rPr>
                        <a:t>in Pakistan</a:t>
                      </a:r>
                      <a:endParaRPr sz="1200">
                        <a:latin typeface="Mada"/>
                        <a:ea typeface="Mada"/>
                        <a:cs typeface="Mada"/>
                        <a:sym typeface="Mada"/>
                      </a:endParaRPr>
                    </a:p>
                    <a:p>
                      <a:pPr indent="-234600" lvl="0" marL="316800" rtl="0" algn="l">
                        <a:spcBef>
                          <a:spcPts val="0"/>
                        </a:spcBef>
                        <a:spcAft>
                          <a:spcPts val="0"/>
                        </a:spcAft>
                        <a:buSzPts val="1200"/>
                        <a:buFont typeface="Mada"/>
                        <a:buChar char="●"/>
                      </a:pPr>
                      <a:r>
                        <a:rPr lang="ar" sz="1200">
                          <a:latin typeface="Mada"/>
                          <a:ea typeface="Mada"/>
                          <a:cs typeface="Mada"/>
                          <a:sym typeface="Mada"/>
                        </a:rPr>
                        <a:t>Fever may continue for several days after starting antibiotics</a:t>
                      </a:r>
                      <a:endParaRPr sz="1200">
                        <a:latin typeface="Mada"/>
                        <a:ea typeface="Mada"/>
                        <a:cs typeface="Mada"/>
                        <a:sym typeface="Mada"/>
                      </a:endParaRPr>
                    </a:p>
                    <a:p>
                      <a:pPr indent="-234600" lvl="0" marL="316800" rtl="0" algn="l">
                        <a:spcBef>
                          <a:spcPts val="0"/>
                        </a:spcBef>
                        <a:spcAft>
                          <a:spcPts val="0"/>
                        </a:spcAft>
                        <a:buSzPts val="1200"/>
                        <a:buFont typeface="Mada"/>
                        <a:buChar char="●"/>
                      </a:pPr>
                      <a:r>
                        <a:rPr lang="ar" sz="1200">
                          <a:latin typeface="Mada"/>
                          <a:ea typeface="Mada"/>
                          <a:cs typeface="Mada"/>
                          <a:sym typeface="Mada"/>
                        </a:rPr>
                        <a:t>The majority are cured with antibiotics.</a:t>
                      </a:r>
                      <a:endParaRPr sz="1200">
                        <a:latin typeface="Mada"/>
                        <a:ea typeface="Mada"/>
                        <a:cs typeface="Mada"/>
                        <a:sym typeface="Mada"/>
                      </a:endParaRPr>
                    </a:p>
                    <a:p>
                      <a:pPr indent="-234600" lvl="0" marL="316800" rtl="0" algn="l">
                        <a:spcBef>
                          <a:spcPts val="0"/>
                        </a:spcBef>
                        <a:spcAft>
                          <a:spcPts val="0"/>
                        </a:spcAft>
                        <a:buSzPts val="1200"/>
                        <a:buFont typeface="Mada"/>
                        <a:buChar char="●"/>
                      </a:pPr>
                      <a:r>
                        <a:rPr b="1" lang="ar" sz="1200">
                          <a:latin typeface="Mada"/>
                          <a:ea typeface="Mada"/>
                          <a:cs typeface="Mada"/>
                          <a:sym typeface="Mada"/>
                        </a:rPr>
                        <a:t>10% may relapse</a:t>
                      </a:r>
                      <a:r>
                        <a:rPr lang="ar" sz="1200">
                          <a:latin typeface="Mada"/>
                          <a:ea typeface="Mada"/>
                          <a:cs typeface="Mada"/>
                          <a:sym typeface="Mada"/>
                        </a:rPr>
                        <a:t>. (</a:t>
                      </a:r>
                      <a:r>
                        <a:rPr lang="ar" sz="1200">
                          <a:latin typeface="Mada"/>
                          <a:ea typeface="Mada"/>
                          <a:cs typeface="Mada"/>
                          <a:sym typeface="Mada"/>
                        </a:rPr>
                        <a:t>typically occurs</a:t>
                      </a:r>
                      <a:r>
                        <a:rPr b="1" lang="ar" sz="1200">
                          <a:solidFill>
                            <a:srgbClr val="CC0000"/>
                          </a:solidFill>
                          <a:latin typeface="Mada"/>
                          <a:ea typeface="Mada"/>
                          <a:cs typeface="Mada"/>
                          <a:sym typeface="Mada"/>
                        </a:rPr>
                        <a:t> two to three weeks</a:t>
                      </a:r>
                      <a:r>
                        <a:rPr lang="ar" sz="1200">
                          <a:latin typeface="Mada"/>
                          <a:ea typeface="Mada"/>
                          <a:cs typeface="Mada"/>
                          <a:sym typeface="Mada"/>
                        </a:rPr>
                        <a:t> after resolution of fever.)</a:t>
                      </a:r>
                      <a:endParaRPr sz="1200">
                        <a:solidFill>
                          <a:srgbClr val="A64D79"/>
                        </a:solidFill>
                        <a:latin typeface="Mada"/>
                        <a:ea typeface="Mada"/>
                        <a:cs typeface="Mada"/>
                        <a:sym typeface="Mada"/>
                      </a:endParaRPr>
                    </a:p>
                  </a:txBody>
                  <a:tcPr marT="91425" marB="91425" marR="91425" marL="91425" anchor="ctr">
                    <a:lnL cap="flat" cmpd="sng" w="19050">
                      <a:solidFill>
                        <a:schemeClr val="accent1"/>
                      </a:solidFill>
                      <a:prstDash val="solid"/>
                      <a:round/>
                      <a:headEnd len="sm" w="sm" type="none"/>
                      <a:tailEnd len="sm" w="sm" type="none"/>
                    </a:lnL>
                    <a:lnR cap="flat" cmpd="sng" w="19050">
                      <a:solidFill>
                        <a:schemeClr val="accent1"/>
                      </a:solidFill>
                      <a:prstDash val="solid"/>
                      <a:round/>
                      <a:headEnd len="sm" w="sm" type="none"/>
                      <a:tailEnd len="sm" w="sm" type="none"/>
                    </a:lnR>
                    <a:lnT cap="flat" cmpd="sng" w="19050">
                      <a:solidFill>
                        <a:schemeClr val="accent1"/>
                      </a:solidFill>
                      <a:prstDash val="solid"/>
                      <a:round/>
                      <a:headEnd len="sm" w="sm" type="none"/>
                      <a:tailEnd len="sm" w="sm" type="none"/>
                    </a:lnT>
                    <a:lnB cap="flat" cmpd="sng" w="19050">
                      <a:solidFill>
                        <a:schemeClr val="accent1"/>
                      </a:solidFill>
                      <a:prstDash val="solid"/>
                      <a:round/>
                      <a:headEnd len="sm" w="sm" type="none"/>
                      <a:tailEnd len="sm" w="sm" type="none"/>
                    </a:lnB>
                  </a:tcPr>
                </a:tc>
                <a:tc>
                  <a:txBody>
                    <a:bodyPr/>
                    <a:lstStyle/>
                    <a:p>
                      <a:pPr indent="-304800" lvl="0" marL="457200" rtl="0" algn="l">
                        <a:spcBef>
                          <a:spcPts val="0"/>
                        </a:spcBef>
                        <a:spcAft>
                          <a:spcPts val="0"/>
                        </a:spcAft>
                        <a:buSzPts val="1200"/>
                        <a:buFont typeface="Mada"/>
                        <a:buChar char="●"/>
                      </a:pPr>
                      <a:r>
                        <a:rPr b="1" lang="ar" sz="1200">
                          <a:latin typeface="Mada"/>
                          <a:ea typeface="Mada"/>
                          <a:cs typeface="Mada"/>
                          <a:sym typeface="Mada"/>
                        </a:rPr>
                        <a:t>Food and water safety: </a:t>
                      </a:r>
                      <a:r>
                        <a:rPr lang="ar" sz="1200">
                          <a:latin typeface="Mada"/>
                          <a:ea typeface="Mada"/>
                          <a:cs typeface="Mada"/>
                          <a:sym typeface="Mada"/>
                        </a:rPr>
                        <a:t>avoid ingestion of contaminated food or water</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Access to fresh water, prioritization of sanitation and hygiene</a:t>
                      </a:r>
                      <a:endParaRPr sz="1200">
                        <a:latin typeface="Mada"/>
                        <a:ea typeface="Mada"/>
                        <a:cs typeface="Mada"/>
                        <a:sym typeface="Mada"/>
                      </a:endParaRPr>
                    </a:p>
                    <a:p>
                      <a:pPr indent="0" lvl="0" marL="0" rtl="0" algn="l">
                        <a:spcBef>
                          <a:spcPts val="0"/>
                        </a:spcBef>
                        <a:spcAft>
                          <a:spcPts val="0"/>
                        </a:spcAft>
                        <a:buNone/>
                      </a:pPr>
                      <a:r>
                        <a:rPr b="1" lang="ar" sz="1200">
                          <a:latin typeface="Mada"/>
                          <a:ea typeface="Mada"/>
                          <a:cs typeface="Mada"/>
                          <a:sym typeface="Mada"/>
                        </a:rPr>
                        <a:t>Control measures:</a:t>
                      </a:r>
                      <a:endParaRPr b="1" sz="1200">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Health education</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Antibiotic treatment</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Excluding disease carriers from food handling.</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b="1" lang="ar" sz="1200">
                          <a:latin typeface="Mada"/>
                          <a:ea typeface="Mada"/>
                          <a:cs typeface="Mada"/>
                          <a:sym typeface="Mada"/>
                        </a:rPr>
                        <a:t>A vaccine is available</a:t>
                      </a:r>
                      <a:r>
                        <a:rPr lang="ar" sz="1200">
                          <a:latin typeface="Mada"/>
                          <a:ea typeface="Mada"/>
                          <a:cs typeface="Mada"/>
                          <a:sym typeface="Mada"/>
                        </a:rPr>
                        <a:t> recommended for travelers to high risk areas. It does not provide full protection </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b="1" lang="ar" sz="1200">
                          <a:latin typeface="Mada"/>
                          <a:ea typeface="Mada"/>
                          <a:cs typeface="Mada"/>
                          <a:sym typeface="Mada"/>
                        </a:rPr>
                        <a:t>None are completely effective</a:t>
                      </a:r>
                      <a:r>
                        <a:rPr lang="ar" sz="1200">
                          <a:latin typeface="Mada"/>
                          <a:ea typeface="Mada"/>
                          <a:cs typeface="Mada"/>
                          <a:sym typeface="Mada"/>
                        </a:rPr>
                        <a:t> against S. Typhi and none have been demonstrated to provide protection against paratyphoid fever caused by S. Paratyphi A.</a:t>
                      </a:r>
                      <a:endParaRPr sz="1200">
                        <a:latin typeface="Mada"/>
                        <a:ea typeface="Mada"/>
                        <a:cs typeface="Mada"/>
                        <a:sym typeface="Mada"/>
                      </a:endParaRPr>
                    </a:p>
                  </a:txBody>
                  <a:tcPr marT="91425" marB="91425" marR="91425" marL="91425">
                    <a:lnL cap="flat" cmpd="sng" w="19050">
                      <a:solidFill>
                        <a:schemeClr val="accent1"/>
                      </a:solidFill>
                      <a:prstDash val="solid"/>
                      <a:round/>
                      <a:headEnd len="sm" w="sm" type="none"/>
                      <a:tailEnd len="sm" w="sm" type="none"/>
                    </a:lnL>
                    <a:lnR cap="flat" cmpd="sng" w="19050">
                      <a:solidFill>
                        <a:schemeClr val="accent1"/>
                      </a:solidFill>
                      <a:prstDash val="solid"/>
                      <a:round/>
                      <a:headEnd len="sm" w="sm" type="none"/>
                      <a:tailEnd len="sm" w="sm" type="none"/>
                    </a:lnR>
                    <a:lnT cap="flat" cmpd="sng" w="19050">
                      <a:solidFill>
                        <a:schemeClr val="accent1"/>
                      </a:solidFill>
                      <a:prstDash val="solid"/>
                      <a:round/>
                      <a:headEnd len="sm" w="sm" type="none"/>
                      <a:tailEnd len="sm" w="sm" type="none"/>
                    </a:lnT>
                    <a:lnB cap="flat" cmpd="sng" w="19050">
                      <a:solidFill>
                        <a:schemeClr val="accent1"/>
                      </a:solidFill>
                      <a:prstDash val="solid"/>
                      <a:round/>
                      <a:headEnd len="sm" w="sm" type="none"/>
                      <a:tailEnd len="sm" w="sm" type="none"/>
                    </a:lnB>
                  </a:tcPr>
                </a:tc>
              </a:tr>
            </a:tbl>
          </a:graphicData>
        </a:graphic>
      </p:graphicFrame>
      <p:sp>
        <p:nvSpPr>
          <p:cNvPr id="186" name="Google Shape;186;p14"/>
          <p:cNvSpPr txBox="1"/>
          <p:nvPr/>
        </p:nvSpPr>
        <p:spPr>
          <a:xfrm>
            <a:off x="217025" y="4597615"/>
            <a:ext cx="4827000" cy="450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Clr>
                <a:srgbClr val="000000"/>
              </a:buClr>
              <a:buSzPts val="2200"/>
              <a:buFont typeface="Mada"/>
              <a:buChar char="◄"/>
            </a:pPr>
            <a:r>
              <a:rPr b="1" lang="ar" sz="2200">
                <a:solidFill>
                  <a:srgbClr val="000000"/>
                </a:solidFill>
                <a:highlight>
                  <a:schemeClr val="accent4"/>
                </a:highlight>
                <a:latin typeface="Mada"/>
                <a:ea typeface="Mada"/>
                <a:cs typeface="Mada"/>
                <a:sym typeface="Mada"/>
              </a:rPr>
              <a:t>Treatment and prevention</a:t>
            </a:r>
            <a:endParaRPr b="1" sz="300">
              <a:solidFill>
                <a:srgbClr val="000000"/>
              </a:solidFill>
              <a:highlight>
                <a:schemeClr val="accent4"/>
              </a:highlight>
              <a:latin typeface="Mada"/>
              <a:ea typeface="Mada"/>
              <a:cs typeface="Mada"/>
              <a:sym typeface="Mada"/>
            </a:endParaRPr>
          </a:p>
        </p:txBody>
      </p:sp>
      <p:sp>
        <p:nvSpPr>
          <p:cNvPr id="187" name="Google Shape;187;p14"/>
          <p:cNvSpPr txBox="1"/>
          <p:nvPr/>
        </p:nvSpPr>
        <p:spPr>
          <a:xfrm>
            <a:off x="2468025" y="4114600"/>
            <a:ext cx="4827000" cy="5232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Clr>
                <a:srgbClr val="000000"/>
              </a:buClr>
              <a:buSzPts val="1200"/>
              <a:buFont typeface="Mada"/>
              <a:buChar char="●"/>
            </a:pPr>
            <a:r>
              <a:rPr lang="ar" sz="1200">
                <a:latin typeface="Mada"/>
                <a:ea typeface="Mada"/>
                <a:cs typeface="Mada"/>
                <a:sym typeface="Mada"/>
              </a:rPr>
              <a:t>3</a:t>
            </a:r>
            <a:r>
              <a:rPr baseline="30000" lang="ar" sz="1200">
                <a:latin typeface="Mada"/>
                <a:ea typeface="Mada"/>
                <a:cs typeface="Mada"/>
                <a:sym typeface="Mada"/>
              </a:rPr>
              <a:t>rd</a:t>
            </a:r>
            <a:r>
              <a:rPr lang="ar" sz="1200">
                <a:latin typeface="Mada"/>
                <a:ea typeface="Mada"/>
                <a:cs typeface="Mada"/>
                <a:sym typeface="Mada"/>
              </a:rPr>
              <a:t> week in 60%</a:t>
            </a:r>
            <a:endParaRPr sz="1200">
              <a:latin typeface="Mada"/>
              <a:ea typeface="Mada"/>
              <a:cs typeface="Mada"/>
              <a:sym typeface="Mada"/>
            </a:endParaRPr>
          </a:p>
          <a:p>
            <a:pPr indent="-304800" lvl="0" marL="457200" rtl="0" algn="l">
              <a:spcBef>
                <a:spcPts val="0"/>
              </a:spcBef>
              <a:spcAft>
                <a:spcPts val="0"/>
              </a:spcAft>
              <a:buClr>
                <a:srgbClr val="000000"/>
              </a:buClr>
              <a:buSzPts val="1200"/>
              <a:buFont typeface="Mada"/>
              <a:buChar char="●"/>
            </a:pPr>
            <a:r>
              <a:rPr lang="ar" sz="1200">
                <a:latin typeface="Mada"/>
                <a:ea typeface="Mada"/>
                <a:cs typeface="Mada"/>
                <a:sym typeface="Mada"/>
              </a:rPr>
              <a:t>4</a:t>
            </a:r>
            <a:r>
              <a:rPr baseline="30000" lang="ar" sz="1200">
                <a:latin typeface="Mada"/>
                <a:ea typeface="Mada"/>
                <a:cs typeface="Mada"/>
                <a:sym typeface="Mada"/>
              </a:rPr>
              <a:t>th</a:t>
            </a:r>
            <a:r>
              <a:rPr lang="ar" sz="1200">
                <a:latin typeface="Mada"/>
                <a:ea typeface="Mada"/>
                <a:cs typeface="Mada"/>
                <a:sym typeface="Mada"/>
              </a:rPr>
              <a:t> week in 25%</a:t>
            </a:r>
            <a:r>
              <a:rPr lang="ar" sz="1100">
                <a:solidFill>
                  <a:srgbClr val="6AA84F"/>
                </a:solidFill>
                <a:latin typeface="Mada"/>
                <a:ea typeface="Mada"/>
                <a:cs typeface="Mada"/>
                <a:sym typeface="Mada"/>
              </a:rPr>
              <a:t> (bone marrow cultures are preferred in this stage)</a:t>
            </a:r>
            <a:endParaRPr sz="1100">
              <a:solidFill>
                <a:srgbClr val="6AA84F"/>
              </a:solidFill>
              <a:latin typeface="Mada"/>
              <a:ea typeface="Mada"/>
              <a:cs typeface="Mada"/>
              <a:sym typeface="Mada"/>
            </a:endParaRPr>
          </a:p>
        </p:txBody>
      </p:sp>
      <p:cxnSp>
        <p:nvCxnSpPr>
          <p:cNvPr id="188" name="Google Shape;188;p14"/>
          <p:cNvCxnSpPr/>
          <p:nvPr/>
        </p:nvCxnSpPr>
        <p:spPr>
          <a:xfrm rot="10800000">
            <a:off x="8900" y="10078250"/>
            <a:ext cx="7612800" cy="0"/>
          </a:xfrm>
          <a:prstGeom prst="straightConnector1">
            <a:avLst/>
          </a:prstGeom>
          <a:noFill/>
          <a:ln cap="flat" cmpd="sng" w="28575">
            <a:solidFill>
              <a:schemeClr val="accent3"/>
            </a:solidFill>
            <a:prstDash val="dot"/>
            <a:round/>
            <a:headEnd len="med" w="med" type="none"/>
            <a:tailEnd len="med" w="med" type="none"/>
          </a:ln>
        </p:spPr>
      </p:cxnSp>
      <p:sp>
        <p:nvSpPr>
          <p:cNvPr id="189" name="Google Shape;189;p14"/>
          <p:cNvSpPr txBox="1"/>
          <p:nvPr/>
        </p:nvSpPr>
        <p:spPr>
          <a:xfrm>
            <a:off x="52950" y="10836950"/>
            <a:ext cx="7560000" cy="693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ar" sz="1000">
                <a:solidFill>
                  <a:srgbClr val="1C4588"/>
                </a:solidFill>
                <a:latin typeface="Mada"/>
                <a:ea typeface="Mada"/>
                <a:cs typeface="Mada"/>
                <a:sym typeface="Mada"/>
              </a:rPr>
              <a:t>1</a:t>
            </a:r>
            <a:r>
              <a:rPr lang="ar" sz="1000">
                <a:solidFill>
                  <a:srgbClr val="1C4588"/>
                </a:solidFill>
                <a:latin typeface="Mada"/>
                <a:ea typeface="Mada"/>
                <a:cs typeface="Mada"/>
                <a:sym typeface="Mada"/>
              </a:rPr>
              <a:t>- in patients with sickle cell disease</a:t>
            </a:r>
            <a:endParaRPr sz="1000">
              <a:solidFill>
                <a:srgbClr val="A64D79"/>
              </a:solidFill>
              <a:latin typeface="Mada"/>
              <a:ea typeface="Mada"/>
              <a:cs typeface="Mada"/>
              <a:sym typeface="Mada"/>
            </a:endParaRPr>
          </a:p>
        </p:txBody>
      </p:sp>
      <p:sp>
        <p:nvSpPr>
          <p:cNvPr id="190" name="Google Shape;190;p14"/>
          <p:cNvSpPr txBox="1"/>
          <p:nvPr/>
        </p:nvSpPr>
        <p:spPr>
          <a:xfrm>
            <a:off x="-4600200" y="7655225"/>
            <a:ext cx="3000000" cy="2639700"/>
          </a:xfrm>
          <a:prstGeom prst="rect">
            <a:avLst/>
          </a:prstGeom>
          <a:noFill/>
          <a:ln>
            <a:noFill/>
          </a:ln>
        </p:spPr>
        <p:txBody>
          <a:bodyPr anchorCtr="0" anchor="t" bIns="91425" lIns="91425" spcFirstLastPara="1" rIns="91425" wrap="square" tIns="91425">
            <a:spAutoFit/>
          </a:bodyPr>
          <a:lstStyle/>
          <a:p>
            <a:pPr indent="-292100" lvl="0" marL="457200" rtl="0" algn="l">
              <a:lnSpc>
                <a:spcPct val="115000"/>
              </a:lnSpc>
              <a:spcBef>
                <a:spcPts val="1000"/>
              </a:spcBef>
              <a:spcAft>
                <a:spcPts val="0"/>
              </a:spcAft>
              <a:buSzPts val="1000"/>
              <a:buFont typeface="Century Gothic"/>
              <a:buChar char="●"/>
            </a:pPr>
            <a:r>
              <a:rPr b="1" lang="ar" sz="1000">
                <a:solidFill>
                  <a:srgbClr val="002060"/>
                </a:solidFill>
                <a:latin typeface="Century Gothic"/>
                <a:ea typeface="Century Gothic"/>
                <a:cs typeface="Century Gothic"/>
                <a:sym typeface="Century Gothic"/>
              </a:rPr>
              <a:t>Chronic Salmonella carriage: E</a:t>
            </a:r>
            <a:r>
              <a:rPr lang="ar" sz="1000">
                <a:solidFill>
                  <a:srgbClr val="404040"/>
                </a:solidFill>
                <a:latin typeface="Century Gothic"/>
                <a:ea typeface="Century Gothic"/>
                <a:cs typeface="Century Gothic"/>
                <a:sym typeface="Century Gothic"/>
              </a:rPr>
              <a:t>xcretion of the organism in stool or urine &gt;12 months after acute infection.</a:t>
            </a:r>
            <a:endParaRPr sz="1000">
              <a:solidFill>
                <a:srgbClr val="404040"/>
              </a:solidFill>
              <a:latin typeface="Century Gothic"/>
              <a:ea typeface="Century Gothic"/>
              <a:cs typeface="Century Gothic"/>
              <a:sym typeface="Century Gothic"/>
            </a:endParaRPr>
          </a:p>
          <a:p>
            <a:pPr indent="-292100" lvl="0" marL="457200" rtl="0" algn="l">
              <a:lnSpc>
                <a:spcPct val="115000"/>
              </a:lnSpc>
              <a:spcBef>
                <a:spcPts val="0"/>
              </a:spcBef>
              <a:spcAft>
                <a:spcPts val="0"/>
              </a:spcAft>
              <a:buSzPts val="1000"/>
              <a:buFont typeface="Century Gothic"/>
              <a:buChar char="●"/>
            </a:pPr>
            <a:r>
              <a:rPr lang="ar" sz="1000">
                <a:solidFill>
                  <a:srgbClr val="404040"/>
                </a:solidFill>
                <a:latin typeface="Century Gothic"/>
                <a:ea typeface="Century Gothic"/>
                <a:cs typeface="Century Gothic"/>
                <a:sym typeface="Century Gothic"/>
              </a:rPr>
              <a:t>Rates of chronic carriage after S. Typhi infection range from </a:t>
            </a:r>
            <a:r>
              <a:rPr b="1" lang="ar" sz="1000">
                <a:solidFill>
                  <a:srgbClr val="0070C0"/>
                </a:solidFill>
                <a:latin typeface="Century Gothic"/>
                <a:ea typeface="Century Gothic"/>
                <a:cs typeface="Century Gothic"/>
                <a:sym typeface="Century Gothic"/>
              </a:rPr>
              <a:t>1 to 6 percent.</a:t>
            </a:r>
            <a:endParaRPr b="1" sz="1000">
              <a:solidFill>
                <a:srgbClr val="0070C0"/>
              </a:solidFill>
              <a:latin typeface="Century Gothic"/>
              <a:ea typeface="Century Gothic"/>
              <a:cs typeface="Century Gothic"/>
              <a:sym typeface="Century Gothic"/>
            </a:endParaRPr>
          </a:p>
          <a:p>
            <a:pPr indent="-292100" lvl="0" marL="457200" rtl="0" algn="l">
              <a:lnSpc>
                <a:spcPct val="115000"/>
              </a:lnSpc>
              <a:spcBef>
                <a:spcPts val="0"/>
              </a:spcBef>
              <a:spcAft>
                <a:spcPts val="0"/>
              </a:spcAft>
              <a:buSzPts val="1000"/>
              <a:buFont typeface="Century Gothic"/>
              <a:buChar char="●"/>
            </a:pPr>
            <a:r>
              <a:rPr lang="ar" sz="1000">
                <a:solidFill>
                  <a:srgbClr val="404040"/>
                </a:solidFill>
                <a:latin typeface="Century Gothic"/>
                <a:ea typeface="Century Gothic"/>
                <a:cs typeface="Century Gothic"/>
                <a:sym typeface="Century Gothic"/>
              </a:rPr>
              <a:t>Chronic carriers represent an infectious risk to others, particularly in the setting of food preparation.</a:t>
            </a:r>
            <a:endParaRPr sz="1000">
              <a:solidFill>
                <a:srgbClr val="404040"/>
              </a:solidFill>
              <a:latin typeface="Century Gothic"/>
              <a:ea typeface="Century Gothic"/>
              <a:cs typeface="Century Gothic"/>
              <a:sym typeface="Century Gothic"/>
            </a:endParaRPr>
          </a:p>
          <a:p>
            <a:pPr indent="-292100" lvl="0" marL="457200" rtl="0" algn="l">
              <a:lnSpc>
                <a:spcPct val="115000"/>
              </a:lnSpc>
              <a:spcBef>
                <a:spcPts val="0"/>
              </a:spcBef>
              <a:spcAft>
                <a:spcPts val="0"/>
              </a:spcAft>
              <a:buSzPts val="1000"/>
              <a:buFont typeface="Century Gothic"/>
              <a:buChar char="●"/>
            </a:pPr>
            <a:r>
              <a:rPr lang="ar" sz="1000">
                <a:solidFill>
                  <a:srgbClr val="C00000"/>
                </a:solidFill>
                <a:latin typeface="Century Gothic"/>
                <a:ea typeface="Century Gothic"/>
                <a:cs typeface="Century Gothic"/>
                <a:sym typeface="Century Gothic"/>
              </a:rPr>
              <a:t>Fluoroquinolone therapy (eg, ciprofloxacin 500 to 750 mg orally twice daily for 14 - 28 days eliminated carriage in 90 to 93 percent of cases.</a:t>
            </a:r>
            <a:endParaRPr sz="1000">
              <a:solidFill>
                <a:srgbClr val="A53010"/>
              </a:solidFill>
            </a:endParaRPr>
          </a:p>
        </p:txBody>
      </p:sp>
      <p:sp>
        <p:nvSpPr>
          <p:cNvPr id="191" name="Google Shape;191;p14"/>
          <p:cNvSpPr txBox="1"/>
          <p:nvPr/>
        </p:nvSpPr>
        <p:spPr>
          <a:xfrm>
            <a:off x="213750" y="8763875"/>
            <a:ext cx="7065600" cy="1323600"/>
          </a:xfrm>
          <a:prstGeom prst="rect">
            <a:avLst/>
          </a:prstGeom>
          <a:noFill/>
          <a:ln>
            <a:noFill/>
          </a:ln>
        </p:spPr>
        <p:txBody>
          <a:bodyPr anchorCtr="0" anchor="t" bIns="91425" lIns="91425" spcFirstLastPara="1" rIns="91425" wrap="square" tIns="91425">
            <a:spAutoFit/>
          </a:bodyPr>
          <a:lstStyle/>
          <a:p>
            <a:pPr indent="-368300" lvl="0" marL="457200" rtl="0" algn="l">
              <a:spcBef>
                <a:spcPts val="0"/>
              </a:spcBef>
              <a:spcAft>
                <a:spcPts val="0"/>
              </a:spcAft>
              <a:buClr>
                <a:srgbClr val="000000"/>
              </a:buClr>
              <a:buSzPts val="2200"/>
              <a:buFont typeface="Mada"/>
              <a:buChar char="◄"/>
            </a:pPr>
            <a:r>
              <a:rPr b="1" lang="ar" sz="2200">
                <a:highlight>
                  <a:schemeClr val="accent4"/>
                </a:highlight>
                <a:latin typeface="Mada"/>
                <a:ea typeface="Mada"/>
                <a:cs typeface="Mada"/>
                <a:sym typeface="Mada"/>
              </a:rPr>
              <a:t>Complications</a:t>
            </a:r>
            <a:endParaRPr b="1" sz="2200">
              <a:highlight>
                <a:schemeClr val="accent4"/>
              </a:highlight>
              <a:latin typeface="Mada"/>
              <a:ea typeface="Mada"/>
              <a:cs typeface="Mada"/>
              <a:sym typeface="Mada"/>
            </a:endParaRPr>
          </a:p>
          <a:p>
            <a:pPr indent="0" lvl="0" marL="0" rtl="0" algn="l">
              <a:spcBef>
                <a:spcPts val="0"/>
              </a:spcBef>
              <a:spcAft>
                <a:spcPts val="0"/>
              </a:spcAft>
              <a:buNone/>
            </a:pPr>
            <a:r>
              <a:t/>
            </a:r>
            <a:endParaRPr b="1" sz="300">
              <a:latin typeface="Mada"/>
              <a:ea typeface="Mada"/>
              <a:cs typeface="Mada"/>
              <a:sym typeface="Mada"/>
            </a:endParaRPr>
          </a:p>
          <a:p>
            <a:pPr indent="-304800" lvl="0" marL="457200" rtl="0" algn="l">
              <a:spcBef>
                <a:spcPts val="0"/>
              </a:spcBef>
              <a:spcAft>
                <a:spcPts val="0"/>
              </a:spcAft>
              <a:buClr>
                <a:srgbClr val="CC0000"/>
              </a:buClr>
              <a:buSzPts val="1200"/>
              <a:buFont typeface="Mada"/>
              <a:buChar char="●"/>
            </a:pPr>
            <a:r>
              <a:rPr b="1" lang="ar" sz="1200">
                <a:solidFill>
                  <a:srgbClr val="CC0000"/>
                </a:solidFill>
                <a:latin typeface="Mada"/>
                <a:ea typeface="Mada"/>
                <a:cs typeface="Mada"/>
                <a:sym typeface="Mada"/>
              </a:rPr>
              <a:t>Pneumonia, meningitis, osteomyelitis.</a:t>
            </a:r>
            <a:endParaRPr b="1" baseline="30000" sz="1200">
              <a:solidFill>
                <a:srgbClr val="CC0000"/>
              </a:solidFill>
              <a:latin typeface="Mada"/>
              <a:ea typeface="Mada"/>
              <a:cs typeface="Mada"/>
              <a:sym typeface="Mada"/>
            </a:endParaRPr>
          </a:p>
          <a:p>
            <a:pPr indent="-304800" lvl="0" marL="457200" rtl="0" algn="l">
              <a:spcBef>
                <a:spcPts val="0"/>
              </a:spcBef>
              <a:spcAft>
                <a:spcPts val="0"/>
              </a:spcAft>
              <a:buClr>
                <a:srgbClr val="000000"/>
              </a:buClr>
              <a:buSzPts val="1200"/>
              <a:buFont typeface="Mada"/>
              <a:buChar char="●"/>
            </a:pPr>
            <a:r>
              <a:rPr lang="ar" sz="1200">
                <a:latin typeface="Mada"/>
                <a:ea typeface="Mada"/>
                <a:cs typeface="Mada"/>
                <a:sym typeface="Mada"/>
              </a:rPr>
              <a:t>Severe </a:t>
            </a:r>
            <a:r>
              <a:rPr b="1" lang="ar" sz="1200">
                <a:latin typeface="Mada"/>
                <a:ea typeface="Mada"/>
                <a:cs typeface="Mada"/>
                <a:sym typeface="Mada"/>
              </a:rPr>
              <a:t>intestinal hemorrhage and </a:t>
            </a:r>
            <a:r>
              <a:rPr b="1" lang="ar" sz="1200">
                <a:solidFill>
                  <a:srgbClr val="CC0000"/>
                </a:solidFill>
                <a:latin typeface="Mada"/>
                <a:ea typeface="Mada"/>
                <a:cs typeface="Mada"/>
                <a:sym typeface="Mada"/>
              </a:rPr>
              <a:t>intestinal</a:t>
            </a:r>
            <a:r>
              <a:rPr b="1" lang="ar" sz="1200">
                <a:latin typeface="Mada"/>
                <a:ea typeface="Mada"/>
                <a:cs typeface="Mada"/>
                <a:sym typeface="Mada"/>
              </a:rPr>
              <a:t> </a:t>
            </a:r>
            <a:r>
              <a:rPr b="1" lang="ar" sz="1200">
                <a:solidFill>
                  <a:srgbClr val="CC0000"/>
                </a:solidFill>
                <a:latin typeface="Mada"/>
                <a:ea typeface="Mada"/>
                <a:cs typeface="Mada"/>
                <a:sym typeface="Mada"/>
              </a:rPr>
              <a:t>perforation</a:t>
            </a:r>
            <a:r>
              <a:rPr b="1" lang="ar" sz="1300">
                <a:latin typeface="Mada"/>
                <a:ea typeface="Mada"/>
                <a:cs typeface="Mada"/>
                <a:sym typeface="Mada"/>
              </a:rPr>
              <a:t> </a:t>
            </a:r>
            <a:r>
              <a:rPr lang="ar" sz="1200">
                <a:latin typeface="Mada"/>
                <a:ea typeface="Mada"/>
                <a:cs typeface="Mada"/>
                <a:sym typeface="Mada"/>
              </a:rPr>
              <a:t>(necrosis of the Peyer's patches) usually occurs in the ileum during the third week.</a:t>
            </a:r>
            <a:endParaRPr sz="1200">
              <a:latin typeface="Mada"/>
              <a:ea typeface="Mada"/>
              <a:cs typeface="Mada"/>
              <a:sym typeface="Mada"/>
            </a:endParaRPr>
          </a:p>
          <a:p>
            <a:pPr indent="-304800" lvl="0" marL="457200" rtl="0" algn="l">
              <a:spcBef>
                <a:spcPts val="0"/>
              </a:spcBef>
              <a:spcAft>
                <a:spcPts val="0"/>
              </a:spcAft>
              <a:buClr>
                <a:srgbClr val="000000"/>
              </a:buClr>
              <a:buSzPts val="1200"/>
              <a:buFont typeface="Mada"/>
              <a:buChar char="●"/>
            </a:pPr>
            <a:r>
              <a:rPr lang="ar" sz="1200">
                <a:latin typeface="Mada"/>
                <a:ea typeface="Mada"/>
                <a:cs typeface="Mada"/>
                <a:sym typeface="Mada"/>
              </a:rPr>
              <a:t>If not treated can be fatal.</a:t>
            </a:r>
            <a:endParaRPr sz="1200">
              <a:latin typeface="Mada"/>
              <a:ea typeface="Mada"/>
              <a:cs typeface="Mada"/>
              <a:sym typeface="Mada"/>
            </a:endParaRPr>
          </a:p>
        </p:txBody>
      </p:sp>
      <p:sp>
        <p:nvSpPr>
          <p:cNvPr id="192" name="Google Shape;192;p14"/>
          <p:cNvSpPr txBox="1"/>
          <p:nvPr/>
        </p:nvSpPr>
        <p:spPr>
          <a:xfrm>
            <a:off x="152400" y="1066800"/>
            <a:ext cx="3000000" cy="523200"/>
          </a:xfrm>
          <a:prstGeom prst="rect">
            <a:avLst/>
          </a:prstGeom>
          <a:noFill/>
          <a:ln>
            <a:noFill/>
          </a:ln>
        </p:spPr>
        <p:txBody>
          <a:bodyPr anchorCtr="0" anchor="t" bIns="91425" lIns="91425" spcFirstLastPara="1" rIns="91425" wrap="square" tIns="91425">
            <a:spAutoFit/>
          </a:bodyPr>
          <a:lstStyle/>
          <a:p>
            <a:pPr indent="-368300" lvl="0" marL="457200" rtl="0" algn="l">
              <a:spcBef>
                <a:spcPts val="0"/>
              </a:spcBef>
              <a:spcAft>
                <a:spcPts val="0"/>
              </a:spcAft>
              <a:buClr>
                <a:schemeClr val="dk1"/>
              </a:buClr>
              <a:buSzPts val="2200"/>
              <a:buFont typeface="Mada"/>
              <a:buChar char="◄"/>
            </a:pPr>
            <a:r>
              <a:rPr b="1" lang="ar" sz="2200">
                <a:solidFill>
                  <a:schemeClr val="dk1"/>
                </a:solidFill>
                <a:highlight>
                  <a:schemeClr val="accent4"/>
                </a:highlight>
                <a:latin typeface="Mada"/>
                <a:ea typeface="Mada"/>
                <a:cs typeface="Mada"/>
                <a:sym typeface="Mada"/>
              </a:rPr>
              <a:t>Diagnosis</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6" name="Shape 196"/>
        <p:cNvGrpSpPr/>
        <p:nvPr/>
      </p:nvGrpSpPr>
      <p:grpSpPr>
        <a:xfrm>
          <a:off x="0" y="0"/>
          <a:ext cx="0" cy="0"/>
          <a:chOff x="0" y="0"/>
          <a:chExt cx="0" cy="0"/>
        </a:xfrm>
      </p:grpSpPr>
      <p:sp>
        <p:nvSpPr>
          <p:cNvPr id="197" name="Google Shape;197;p15"/>
          <p:cNvSpPr txBox="1"/>
          <p:nvPr>
            <p:ph idx="2" type="sldNum"/>
          </p:nvPr>
        </p:nvSpPr>
        <p:spPr>
          <a:xfrm>
            <a:off x="7162244" y="0"/>
            <a:ext cx="397800" cy="492900"/>
          </a:xfrm>
          <a:prstGeom prst="rect">
            <a:avLst/>
          </a:prstGeom>
        </p:spPr>
        <p:txBody>
          <a:bodyPr anchorCtr="0" anchor="ctr" bIns="111700" lIns="111700" spcFirstLastPara="1" rIns="111700" wrap="square" tIns="111700">
            <a:noAutofit/>
          </a:bodyPr>
          <a:lstStyle/>
          <a:p>
            <a:pPr indent="0" lvl="0" marL="0" rtl="0" algn="r">
              <a:spcBef>
                <a:spcPts val="0"/>
              </a:spcBef>
              <a:spcAft>
                <a:spcPts val="0"/>
              </a:spcAft>
              <a:buNone/>
            </a:pPr>
            <a:fld id="{00000000-1234-1234-1234-123412341234}" type="slidenum">
              <a:rPr lang="ar"/>
              <a:t>‹#›</a:t>
            </a:fld>
            <a:endParaRPr/>
          </a:p>
        </p:txBody>
      </p:sp>
      <p:cxnSp>
        <p:nvCxnSpPr>
          <p:cNvPr id="198" name="Google Shape;198;p15"/>
          <p:cNvCxnSpPr/>
          <p:nvPr/>
        </p:nvCxnSpPr>
        <p:spPr>
          <a:xfrm flipH="1" rot="10800000">
            <a:off x="1355300" y="588250"/>
            <a:ext cx="4827000" cy="12000"/>
          </a:xfrm>
          <a:prstGeom prst="straightConnector1">
            <a:avLst/>
          </a:prstGeom>
          <a:noFill/>
          <a:ln cap="flat" cmpd="sng" w="38100">
            <a:solidFill>
              <a:schemeClr val="accent1"/>
            </a:solidFill>
            <a:prstDash val="solid"/>
            <a:round/>
            <a:headEnd len="med" w="med" type="diamond"/>
            <a:tailEnd len="med" w="med" type="diamond"/>
          </a:ln>
        </p:spPr>
      </p:cxnSp>
      <p:cxnSp>
        <p:nvCxnSpPr>
          <p:cNvPr id="199" name="Google Shape;199;p15"/>
          <p:cNvCxnSpPr/>
          <p:nvPr/>
        </p:nvCxnSpPr>
        <p:spPr>
          <a:xfrm rot="10800000">
            <a:off x="8900" y="9823886"/>
            <a:ext cx="7612800" cy="0"/>
          </a:xfrm>
          <a:prstGeom prst="straightConnector1">
            <a:avLst/>
          </a:prstGeom>
          <a:noFill/>
          <a:ln cap="flat" cmpd="sng" w="28575">
            <a:solidFill>
              <a:schemeClr val="accent3"/>
            </a:solidFill>
            <a:prstDash val="dot"/>
            <a:round/>
            <a:headEnd len="med" w="med" type="none"/>
            <a:tailEnd len="med" w="med" type="none"/>
          </a:ln>
        </p:spPr>
      </p:cxnSp>
      <p:sp>
        <p:nvSpPr>
          <p:cNvPr id="200" name="Google Shape;200;p15"/>
          <p:cNvSpPr txBox="1"/>
          <p:nvPr/>
        </p:nvSpPr>
        <p:spPr>
          <a:xfrm>
            <a:off x="1355300" y="0"/>
            <a:ext cx="5085300" cy="412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sz="2600">
                <a:latin typeface="Mada"/>
                <a:ea typeface="Mada"/>
                <a:cs typeface="Mada"/>
                <a:sym typeface="Mada"/>
              </a:rPr>
              <a:t>Brucellosis</a:t>
            </a:r>
            <a:endParaRPr b="1" sz="2600">
              <a:latin typeface="Mada"/>
              <a:ea typeface="Mada"/>
              <a:cs typeface="Mada"/>
              <a:sym typeface="Mada"/>
            </a:endParaRPr>
          </a:p>
        </p:txBody>
      </p:sp>
      <p:sp>
        <p:nvSpPr>
          <p:cNvPr id="201" name="Google Shape;201;p15"/>
          <p:cNvSpPr txBox="1"/>
          <p:nvPr/>
        </p:nvSpPr>
        <p:spPr>
          <a:xfrm>
            <a:off x="232700" y="1158700"/>
            <a:ext cx="5589600" cy="24549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Clr>
                <a:srgbClr val="000000"/>
              </a:buClr>
              <a:buSzPts val="2200"/>
              <a:buFont typeface="Mada"/>
              <a:buChar char="◄"/>
            </a:pPr>
            <a:r>
              <a:rPr b="1" lang="ar" sz="2200">
                <a:solidFill>
                  <a:srgbClr val="000000"/>
                </a:solidFill>
                <a:highlight>
                  <a:schemeClr val="accent4"/>
                </a:highlight>
                <a:latin typeface="Mada"/>
                <a:ea typeface="Mada"/>
                <a:cs typeface="Mada"/>
                <a:sym typeface="Mada"/>
              </a:rPr>
              <a:t>Brucellosis </a:t>
            </a:r>
            <a:r>
              <a:rPr b="1" lang="ar" sz="1200">
                <a:solidFill>
                  <a:srgbClr val="000000"/>
                </a:solidFill>
                <a:highlight>
                  <a:schemeClr val="accent4"/>
                </a:highlight>
                <a:latin typeface="Mada"/>
                <a:ea typeface="Mada"/>
                <a:cs typeface="Mada"/>
                <a:sym typeface="Mada"/>
              </a:rPr>
              <a:t>(Mediterranean Fever, Malta Fever, Undulant Fever).</a:t>
            </a:r>
            <a:endParaRPr b="1" sz="1200">
              <a:solidFill>
                <a:srgbClr val="000000"/>
              </a:solidFill>
              <a:highlight>
                <a:schemeClr val="accent4"/>
              </a:highlight>
              <a:latin typeface="Mada"/>
              <a:ea typeface="Mada"/>
              <a:cs typeface="Mada"/>
              <a:sym typeface="Mada"/>
            </a:endParaRPr>
          </a:p>
          <a:p>
            <a:pPr indent="0" lvl="0" marL="0" rtl="0" algn="l">
              <a:spcBef>
                <a:spcPts val="0"/>
              </a:spcBef>
              <a:spcAft>
                <a:spcPts val="0"/>
              </a:spcAft>
              <a:buClr>
                <a:srgbClr val="000000"/>
              </a:buClr>
              <a:buSzPts val="1100"/>
              <a:buFont typeface="Arial"/>
              <a:buNone/>
            </a:pPr>
            <a:r>
              <a:t/>
            </a:r>
            <a:endParaRPr b="1" sz="300">
              <a:solidFill>
                <a:srgbClr val="000000"/>
              </a:solidFill>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Systemic </a:t>
            </a:r>
            <a:r>
              <a:rPr lang="ar" sz="1200">
                <a:solidFill>
                  <a:schemeClr val="dk1"/>
                </a:solidFill>
                <a:latin typeface="Mada"/>
                <a:ea typeface="Mada"/>
                <a:cs typeface="Mada"/>
                <a:sym typeface="Mada"/>
              </a:rPr>
              <a:t>febrile illness.</a:t>
            </a:r>
            <a:endParaRPr sz="1200">
              <a:solidFill>
                <a:srgbClr val="A64D79"/>
              </a:solidFill>
              <a:latin typeface="Mada"/>
              <a:ea typeface="Mada"/>
              <a:cs typeface="Mada"/>
              <a:sym typeface="Mada"/>
            </a:endParaRPr>
          </a:p>
          <a:p>
            <a:pPr indent="-304800" lvl="0" marL="457200" rtl="0" algn="l">
              <a:spcBef>
                <a:spcPts val="0"/>
              </a:spcBef>
              <a:spcAft>
                <a:spcPts val="0"/>
              </a:spcAft>
              <a:buSzPts val="1200"/>
              <a:buFont typeface="Mada"/>
              <a:buChar char="●"/>
            </a:pPr>
            <a:r>
              <a:rPr lang="ar" sz="1200">
                <a:solidFill>
                  <a:schemeClr val="dk1"/>
                </a:solidFill>
                <a:latin typeface="Mada"/>
                <a:ea typeface="Mada"/>
                <a:cs typeface="Mada"/>
                <a:sym typeface="Mada"/>
              </a:rPr>
              <a:t>Caused by the bacterial genus called Brucella </a:t>
            </a:r>
            <a:endParaRPr sz="1200">
              <a:solidFill>
                <a:schemeClr val="dk1"/>
              </a:solidFill>
              <a:latin typeface="Mada"/>
              <a:ea typeface="Mada"/>
              <a:cs typeface="Mada"/>
              <a:sym typeface="Mada"/>
            </a:endParaRPr>
          </a:p>
          <a:p>
            <a:pPr indent="-304800" lvl="1" marL="914400" rtl="0" algn="l">
              <a:spcBef>
                <a:spcPts val="0"/>
              </a:spcBef>
              <a:spcAft>
                <a:spcPts val="0"/>
              </a:spcAft>
              <a:buClr>
                <a:srgbClr val="CC0000"/>
              </a:buClr>
              <a:buSzPts val="1200"/>
              <a:buFont typeface="Mada"/>
              <a:buChar char="➢"/>
            </a:pPr>
            <a:r>
              <a:rPr lang="ar" sz="1200">
                <a:latin typeface="Mada"/>
                <a:ea typeface="Mada"/>
                <a:cs typeface="Mada"/>
                <a:sym typeface="Mada"/>
              </a:rPr>
              <a:t>Small </a:t>
            </a:r>
            <a:r>
              <a:rPr b="1" lang="ar" sz="1200">
                <a:latin typeface="Mada"/>
                <a:ea typeface="Mada"/>
                <a:cs typeface="Mada"/>
                <a:sym typeface="Mada"/>
              </a:rPr>
              <a:t>aerobic intracellular</a:t>
            </a:r>
            <a:r>
              <a:rPr b="1" baseline="30000" lang="ar" sz="1200">
                <a:latin typeface="Mada"/>
                <a:ea typeface="Mada"/>
                <a:cs typeface="Mada"/>
                <a:sym typeface="Mada"/>
              </a:rPr>
              <a:t>1</a:t>
            </a:r>
            <a:r>
              <a:rPr b="1" lang="ar" sz="1200" u="sng">
                <a:latin typeface="Mada"/>
                <a:ea typeface="Mada"/>
                <a:cs typeface="Mada"/>
                <a:sym typeface="Mada"/>
              </a:rPr>
              <a:t> </a:t>
            </a:r>
            <a:r>
              <a:rPr b="1" lang="ar" sz="1200" u="sng">
                <a:solidFill>
                  <a:srgbClr val="CC0000"/>
                </a:solidFill>
                <a:latin typeface="Mada"/>
                <a:ea typeface="Mada"/>
                <a:cs typeface="Mada"/>
                <a:sym typeface="Mada"/>
              </a:rPr>
              <a:t>Gram negative coccobacilli</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b="1" lang="ar" sz="1200">
                <a:solidFill>
                  <a:srgbClr val="000000"/>
                </a:solidFill>
                <a:latin typeface="Mada"/>
                <a:ea typeface="Mada"/>
                <a:cs typeface="Mada"/>
                <a:sym typeface="Mada"/>
              </a:rPr>
              <a:t>B. melitensis</a:t>
            </a:r>
            <a:r>
              <a:rPr lang="ar" sz="1200">
                <a:solidFill>
                  <a:srgbClr val="000000"/>
                </a:solidFill>
                <a:latin typeface="Mada"/>
                <a:ea typeface="Mada"/>
                <a:cs typeface="Mada"/>
                <a:sym typeface="Mada"/>
              </a:rPr>
              <a:t> and </a:t>
            </a:r>
            <a:r>
              <a:rPr b="1" lang="ar" sz="1200">
                <a:solidFill>
                  <a:srgbClr val="000000"/>
                </a:solidFill>
                <a:latin typeface="Mada"/>
                <a:ea typeface="Mada"/>
                <a:cs typeface="Mada"/>
                <a:sym typeface="Mada"/>
              </a:rPr>
              <a:t>B. abortus</a:t>
            </a:r>
            <a:r>
              <a:rPr lang="ar" sz="1200">
                <a:solidFill>
                  <a:srgbClr val="000000"/>
                </a:solidFill>
                <a:latin typeface="Mada"/>
                <a:ea typeface="Mada"/>
                <a:cs typeface="Mada"/>
                <a:sym typeface="Mada"/>
              </a:rPr>
              <a:t> are the most frequent. </a:t>
            </a:r>
            <a:r>
              <a:rPr lang="ar" sz="1200">
                <a:solidFill>
                  <a:srgbClr val="6AA84F"/>
                </a:solidFill>
                <a:latin typeface="Mada"/>
                <a:ea typeface="Mada"/>
                <a:cs typeface="Mada"/>
                <a:sym typeface="Mada"/>
              </a:rPr>
              <a:t>(there </a:t>
            </a:r>
            <a:endParaRPr sz="1200">
              <a:solidFill>
                <a:srgbClr val="6AA84F"/>
              </a:solidFill>
              <a:latin typeface="Mada"/>
              <a:ea typeface="Mada"/>
              <a:cs typeface="Mada"/>
              <a:sym typeface="Mada"/>
            </a:endParaRPr>
          </a:p>
          <a:p>
            <a:pPr indent="0" lvl="0" marL="457200" rtl="0" algn="l">
              <a:spcBef>
                <a:spcPts val="0"/>
              </a:spcBef>
              <a:spcAft>
                <a:spcPts val="0"/>
              </a:spcAft>
              <a:buNone/>
            </a:pPr>
            <a:r>
              <a:rPr lang="ar" sz="1200">
                <a:solidFill>
                  <a:srgbClr val="6AA84F"/>
                </a:solidFill>
                <a:latin typeface="Mada"/>
                <a:ea typeface="Mada"/>
                <a:cs typeface="Mada"/>
                <a:sym typeface="Mada"/>
              </a:rPr>
              <a:t>are many types however these are the most common here).</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Localize in the reproductive organs of host animals, causing abortions.</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They are shed in large numbers in the animal’s milk, placental fluid, and other fluids.</a:t>
            </a:r>
            <a:endParaRPr b="1" sz="1200">
              <a:latin typeface="Mada"/>
              <a:ea typeface="Mada"/>
              <a:cs typeface="Mada"/>
              <a:sym typeface="Mada"/>
            </a:endParaRPr>
          </a:p>
          <a:p>
            <a:pPr indent="0" lvl="0" marL="457200" rtl="0" algn="l">
              <a:spcBef>
                <a:spcPts val="0"/>
              </a:spcBef>
              <a:spcAft>
                <a:spcPts val="0"/>
              </a:spcAft>
              <a:buNone/>
            </a:pPr>
            <a:r>
              <a:t/>
            </a:r>
            <a:endParaRPr b="1" sz="1000">
              <a:solidFill>
                <a:srgbClr val="6AA84F"/>
              </a:solidFill>
              <a:latin typeface="Mada"/>
              <a:ea typeface="Mada"/>
              <a:cs typeface="Mada"/>
              <a:sym typeface="Mada"/>
            </a:endParaRPr>
          </a:p>
          <a:p>
            <a:pPr indent="0" lvl="0" marL="0" rtl="0" algn="l">
              <a:spcBef>
                <a:spcPts val="0"/>
              </a:spcBef>
              <a:spcAft>
                <a:spcPts val="0"/>
              </a:spcAft>
              <a:buNone/>
            </a:pPr>
            <a:r>
              <a:t/>
            </a:r>
            <a:endParaRPr b="1" sz="2200">
              <a:highlight>
                <a:schemeClr val="accent4"/>
              </a:highlight>
              <a:latin typeface="Mada"/>
              <a:ea typeface="Mada"/>
              <a:cs typeface="Mada"/>
              <a:sym typeface="Mada"/>
            </a:endParaRPr>
          </a:p>
          <a:p>
            <a:pPr indent="0" lvl="0" marL="0" rtl="0" algn="l">
              <a:spcBef>
                <a:spcPts val="0"/>
              </a:spcBef>
              <a:spcAft>
                <a:spcPts val="0"/>
              </a:spcAft>
              <a:buNone/>
            </a:pPr>
            <a:r>
              <a:t/>
            </a:r>
            <a:endParaRPr b="1" sz="2200">
              <a:highlight>
                <a:schemeClr val="accent4"/>
              </a:highlight>
              <a:latin typeface="Mada"/>
              <a:ea typeface="Mada"/>
              <a:cs typeface="Mada"/>
              <a:sym typeface="Mada"/>
            </a:endParaRPr>
          </a:p>
          <a:p>
            <a:pPr indent="0" lvl="0" marL="0" rtl="0" algn="l">
              <a:spcBef>
                <a:spcPts val="0"/>
              </a:spcBef>
              <a:spcAft>
                <a:spcPts val="0"/>
              </a:spcAft>
              <a:buNone/>
            </a:pPr>
            <a:r>
              <a:t/>
            </a:r>
            <a:endParaRPr b="1" sz="2200">
              <a:highlight>
                <a:schemeClr val="accent4"/>
              </a:highlight>
              <a:latin typeface="Mada"/>
              <a:ea typeface="Mada"/>
              <a:cs typeface="Mada"/>
              <a:sym typeface="Mada"/>
            </a:endParaRPr>
          </a:p>
          <a:p>
            <a:pPr indent="0" lvl="0" marL="0" rtl="0" algn="l">
              <a:spcBef>
                <a:spcPts val="0"/>
              </a:spcBef>
              <a:spcAft>
                <a:spcPts val="0"/>
              </a:spcAft>
              <a:buNone/>
            </a:pPr>
            <a:r>
              <a:t/>
            </a:r>
            <a:endParaRPr b="1" sz="2200">
              <a:highlight>
                <a:schemeClr val="accent4"/>
              </a:highlight>
              <a:latin typeface="Mada"/>
              <a:ea typeface="Mada"/>
              <a:cs typeface="Mada"/>
              <a:sym typeface="Mada"/>
            </a:endParaRPr>
          </a:p>
          <a:p>
            <a:pPr indent="0" lvl="0" marL="0" rtl="0" algn="l">
              <a:spcBef>
                <a:spcPts val="0"/>
              </a:spcBef>
              <a:spcAft>
                <a:spcPts val="0"/>
              </a:spcAft>
              <a:buNone/>
            </a:pPr>
            <a:r>
              <a:t/>
            </a:r>
            <a:endParaRPr b="1" sz="2200">
              <a:highlight>
                <a:schemeClr val="accent4"/>
              </a:highlight>
              <a:latin typeface="Mada"/>
              <a:ea typeface="Mada"/>
              <a:cs typeface="Mada"/>
              <a:sym typeface="Mada"/>
            </a:endParaRPr>
          </a:p>
          <a:p>
            <a:pPr indent="0" lvl="0" marL="0" rtl="0" algn="l">
              <a:spcBef>
                <a:spcPts val="0"/>
              </a:spcBef>
              <a:spcAft>
                <a:spcPts val="0"/>
              </a:spcAft>
              <a:buNone/>
            </a:pPr>
            <a:r>
              <a:t/>
            </a:r>
            <a:endParaRPr b="1" sz="2200">
              <a:highlight>
                <a:schemeClr val="accent4"/>
              </a:highlight>
              <a:latin typeface="Mada"/>
              <a:ea typeface="Mada"/>
              <a:cs typeface="Mada"/>
              <a:sym typeface="Mada"/>
            </a:endParaRPr>
          </a:p>
          <a:p>
            <a:pPr indent="0" lvl="0" marL="0" rtl="0" algn="l">
              <a:spcBef>
                <a:spcPts val="0"/>
              </a:spcBef>
              <a:spcAft>
                <a:spcPts val="0"/>
              </a:spcAft>
              <a:buNone/>
            </a:pPr>
            <a:r>
              <a:t/>
            </a:r>
            <a:endParaRPr b="1" sz="2200">
              <a:highlight>
                <a:schemeClr val="accent4"/>
              </a:highlight>
              <a:latin typeface="Mada"/>
              <a:ea typeface="Mada"/>
              <a:cs typeface="Mada"/>
              <a:sym typeface="Mada"/>
            </a:endParaRPr>
          </a:p>
          <a:p>
            <a:pPr indent="0" lvl="0" marL="457200" rtl="0" algn="l">
              <a:spcBef>
                <a:spcPts val="0"/>
              </a:spcBef>
              <a:spcAft>
                <a:spcPts val="0"/>
              </a:spcAft>
              <a:buNone/>
            </a:pPr>
            <a:r>
              <a:t/>
            </a:r>
            <a:endParaRPr sz="600">
              <a:solidFill>
                <a:srgbClr val="999999"/>
              </a:solidFill>
              <a:latin typeface="Mada"/>
              <a:ea typeface="Mada"/>
              <a:cs typeface="Mada"/>
              <a:sym typeface="Mada"/>
            </a:endParaRPr>
          </a:p>
          <a:p>
            <a:pPr indent="0" lvl="0" marL="0" rtl="0" algn="l">
              <a:spcBef>
                <a:spcPts val="0"/>
              </a:spcBef>
              <a:spcAft>
                <a:spcPts val="0"/>
              </a:spcAft>
              <a:buNone/>
            </a:pPr>
            <a:r>
              <a:t/>
            </a:r>
            <a:endParaRPr sz="1200">
              <a:solidFill>
                <a:srgbClr val="000000"/>
              </a:solidFill>
              <a:latin typeface="Mada"/>
              <a:ea typeface="Mada"/>
              <a:cs typeface="Mada"/>
              <a:sym typeface="Mada"/>
            </a:endParaRPr>
          </a:p>
        </p:txBody>
      </p:sp>
      <p:sp>
        <p:nvSpPr>
          <p:cNvPr id="202" name="Google Shape;202;p15"/>
          <p:cNvSpPr/>
          <p:nvPr/>
        </p:nvSpPr>
        <p:spPr>
          <a:xfrm>
            <a:off x="797950" y="1941738"/>
            <a:ext cx="265800" cy="255300"/>
          </a:xfrm>
          <a:prstGeom prst="star5">
            <a:avLst>
              <a:gd fmla="val 19098" name="adj"/>
              <a:gd fmla="val 105146" name="hf"/>
              <a:gd fmla="val 110557" name="vf"/>
            </a:avLst>
          </a:prstGeom>
          <a:solidFill>
            <a:srgbClr val="CC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 name="Google Shape;203;p15"/>
          <p:cNvSpPr txBox="1"/>
          <p:nvPr/>
        </p:nvSpPr>
        <p:spPr>
          <a:xfrm>
            <a:off x="0" y="9823875"/>
            <a:ext cx="7560000" cy="786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ar" sz="1200">
                <a:solidFill>
                  <a:srgbClr val="6AA84F"/>
                </a:solidFill>
                <a:latin typeface="Mada"/>
                <a:ea typeface="Mada"/>
                <a:cs typeface="Mada"/>
                <a:sym typeface="Mada"/>
              </a:rPr>
              <a:t>1-Two facts about intracellular organisms : </a:t>
            </a:r>
            <a:endParaRPr b="1" sz="1200">
              <a:solidFill>
                <a:srgbClr val="6AA84F"/>
              </a:solidFill>
              <a:latin typeface="Mada"/>
              <a:ea typeface="Mada"/>
              <a:cs typeface="Mada"/>
              <a:sym typeface="Mada"/>
            </a:endParaRPr>
          </a:p>
          <a:p>
            <a:pPr indent="-304800" lvl="0" marL="457200" rtl="0" algn="l">
              <a:spcBef>
                <a:spcPts val="0"/>
              </a:spcBef>
              <a:spcAft>
                <a:spcPts val="0"/>
              </a:spcAft>
              <a:buClr>
                <a:srgbClr val="CC0000"/>
              </a:buClr>
              <a:buSzPts val="1200"/>
              <a:buFont typeface="Mada"/>
              <a:buChar char="●"/>
            </a:pPr>
            <a:r>
              <a:rPr b="1" lang="ar" sz="1200">
                <a:solidFill>
                  <a:srgbClr val="CC0000"/>
                </a:solidFill>
                <a:latin typeface="Mada"/>
                <a:ea typeface="Mada"/>
                <a:cs typeface="Mada"/>
                <a:sym typeface="Mada"/>
              </a:rPr>
              <a:t>Spontaneous recovery is the rule </a:t>
            </a:r>
            <a:endParaRPr b="1" sz="1200">
              <a:solidFill>
                <a:srgbClr val="CC0000"/>
              </a:solidFill>
              <a:latin typeface="Mada"/>
              <a:ea typeface="Mada"/>
              <a:cs typeface="Mada"/>
              <a:sym typeface="Mada"/>
            </a:endParaRPr>
          </a:p>
          <a:p>
            <a:pPr indent="-304800" lvl="0" marL="457200" rtl="0" algn="l">
              <a:spcBef>
                <a:spcPts val="0"/>
              </a:spcBef>
              <a:spcAft>
                <a:spcPts val="0"/>
              </a:spcAft>
              <a:buClr>
                <a:srgbClr val="CC0000"/>
              </a:buClr>
              <a:buSzPts val="1200"/>
              <a:buFont typeface="Mada"/>
              <a:buChar char="●"/>
            </a:pPr>
            <a:r>
              <a:rPr b="1" lang="ar" sz="1200">
                <a:solidFill>
                  <a:srgbClr val="CC0000"/>
                </a:solidFill>
                <a:latin typeface="Mada"/>
                <a:ea typeface="Mada"/>
                <a:cs typeface="Mada"/>
                <a:sym typeface="Mada"/>
              </a:rPr>
              <a:t>Relapses can happen </a:t>
            </a:r>
            <a:endParaRPr b="1" sz="1200">
              <a:solidFill>
                <a:srgbClr val="CC0000"/>
              </a:solidFill>
              <a:latin typeface="Mada"/>
              <a:ea typeface="Mada"/>
              <a:cs typeface="Mada"/>
              <a:sym typeface="Mada"/>
            </a:endParaRPr>
          </a:p>
        </p:txBody>
      </p:sp>
      <p:pic>
        <p:nvPicPr>
          <p:cNvPr id="204" name="Google Shape;204;p15"/>
          <p:cNvPicPr preferRelativeResize="0"/>
          <p:nvPr/>
        </p:nvPicPr>
        <p:blipFill>
          <a:blip r:embed="rId3">
            <a:alphaModFix/>
          </a:blip>
          <a:stretch>
            <a:fillRect/>
          </a:stretch>
        </p:blipFill>
        <p:spPr>
          <a:xfrm rot="5400000">
            <a:off x="4989521" y="1787986"/>
            <a:ext cx="643701" cy="754850"/>
          </a:xfrm>
          <a:prstGeom prst="rect">
            <a:avLst/>
          </a:prstGeom>
          <a:noFill/>
          <a:ln>
            <a:noFill/>
          </a:ln>
        </p:spPr>
      </p:pic>
      <p:sp>
        <p:nvSpPr>
          <p:cNvPr id="205" name="Google Shape;205;p15"/>
          <p:cNvSpPr txBox="1"/>
          <p:nvPr/>
        </p:nvSpPr>
        <p:spPr>
          <a:xfrm>
            <a:off x="984211" y="6726569"/>
            <a:ext cx="6228600" cy="947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1600"/>
              </a:spcAft>
              <a:buNone/>
            </a:pPr>
            <a:r>
              <a:rPr b="1" lang="ar">
                <a:latin typeface="Mada"/>
                <a:ea typeface="Mada"/>
                <a:cs typeface="Mada"/>
                <a:sym typeface="Mada"/>
              </a:rPr>
              <a:t>Direct contact with an infected animal, or inhalation of aerosols:</a:t>
            </a:r>
            <a:br>
              <a:rPr lang="ar">
                <a:latin typeface="Mada"/>
                <a:ea typeface="Mada"/>
                <a:cs typeface="Mada"/>
                <a:sym typeface="Mada"/>
              </a:rPr>
            </a:br>
            <a:r>
              <a:rPr lang="ar">
                <a:latin typeface="Mada"/>
                <a:ea typeface="Mada"/>
                <a:cs typeface="Mada"/>
                <a:sym typeface="Mada"/>
              </a:rPr>
              <a:t>s</a:t>
            </a:r>
            <a:r>
              <a:rPr lang="ar" sz="1200">
                <a:latin typeface="Mada"/>
                <a:ea typeface="Mada"/>
                <a:cs typeface="Mada"/>
                <a:sym typeface="Mada"/>
              </a:rPr>
              <a:t>laughterhouse workers, farmers and shepherds become inoculated with brucellae through aerosolization of fluids, contamination of skin abrasions, and splashing of mucous membranes.</a:t>
            </a:r>
            <a:endParaRPr sz="1200">
              <a:latin typeface="Lato"/>
              <a:ea typeface="Lato"/>
              <a:cs typeface="Lato"/>
              <a:sym typeface="Lato"/>
            </a:endParaRPr>
          </a:p>
        </p:txBody>
      </p:sp>
      <p:sp>
        <p:nvSpPr>
          <p:cNvPr id="206" name="Google Shape;206;p15"/>
          <p:cNvSpPr/>
          <p:nvPr/>
        </p:nvSpPr>
        <p:spPr>
          <a:xfrm>
            <a:off x="335891" y="6887669"/>
            <a:ext cx="621281" cy="572680"/>
          </a:xfrm>
          <a:custGeom>
            <a:rect b="b" l="l" r="r" t="t"/>
            <a:pathLst>
              <a:path extrusionOk="0" h="33017" w="35819">
                <a:moveTo>
                  <a:pt x="25292" y="0"/>
                </a:moveTo>
                <a:cubicBezTo>
                  <a:pt x="23536" y="0"/>
                  <a:pt x="21852" y="689"/>
                  <a:pt x="20801" y="2287"/>
                </a:cubicBezTo>
                <a:lnTo>
                  <a:pt x="20874" y="2424"/>
                </a:lnTo>
                <a:cubicBezTo>
                  <a:pt x="20021" y="1374"/>
                  <a:pt x="18570" y="842"/>
                  <a:pt x="17137" y="842"/>
                </a:cubicBezTo>
                <a:cubicBezTo>
                  <a:pt x="15035" y="842"/>
                  <a:pt x="12972" y="1985"/>
                  <a:pt x="12885" y="4316"/>
                </a:cubicBezTo>
                <a:cubicBezTo>
                  <a:pt x="11534" y="3564"/>
                  <a:pt x="10172" y="3227"/>
                  <a:pt x="8901" y="3227"/>
                </a:cubicBezTo>
                <a:cubicBezTo>
                  <a:pt x="3775" y="3227"/>
                  <a:pt x="116" y="8697"/>
                  <a:pt x="4546" y="14473"/>
                </a:cubicBezTo>
                <a:cubicBezTo>
                  <a:pt x="698" y="18330"/>
                  <a:pt x="0" y="25549"/>
                  <a:pt x="6373" y="27229"/>
                </a:cubicBezTo>
                <a:cubicBezTo>
                  <a:pt x="6675" y="27313"/>
                  <a:pt x="7005" y="27348"/>
                  <a:pt x="7349" y="27348"/>
                </a:cubicBezTo>
                <a:cubicBezTo>
                  <a:pt x="8440" y="27348"/>
                  <a:pt x="9672" y="26990"/>
                  <a:pt x="10580" y="26669"/>
                </a:cubicBezTo>
                <a:cubicBezTo>
                  <a:pt x="11693" y="30240"/>
                  <a:pt x="15756" y="33017"/>
                  <a:pt x="19594" y="33017"/>
                </a:cubicBezTo>
                <a:cubicBezTo>
                  <a:pt x="21551" y="33017"/>
                  <a:pt x="23449" y="32295"/>
                  <a:pt x="24869" y="30590"/>
                </a:cubicBezTo>
                <a:cubicBezTo>
                  <a:pt x="25640" y="29681"/>
                  <a:pt x="26063" y="28487"/>
                  <a:pt x="26136" y="27303"/>
                </a:cubicBezTo>
                <a:lnTo>
                  <a:pt x="26063" y="27156"/>
                </a:lnTo>
                <a:lnTo>
                  <a:pt x="26063" y="27156"/>
                </a:lnTo>
                <a:cubicBezTo>
                  <a:pt x="26856" y="27469"/>
                  <a:pt x="27620" y="27612"/>
                  <a:pt x="28336" y="27612"/>
                </a:cubicBezTo>
                <a:cubicBezTo>
                  <a:pt x="32416" y="27612"/>
                  <a:pt x="34925" y="22988"/>
                  <a:pt x="32363" y="19175"/>
                </a:cubicBezTo>
                <a:cubicBezTo>
                  <a:pt x="31803" y="18257"/>
                  <a:pt x="31242" y="17697"/>
                  <a:pt x="30398" y="17072"/>
                </a:cubicBezTo>
                <a:lnTo>
                  <a:pt x="30398" y="17072"/>
                </a:lnTo>
                <a:cubicBezTo>
                  <a:pt x="30602" y="17152"/>
                  <a:pt x="30888" y="17191"/>
                  <a:pt x="31206" y="17191"/>
                </a:cubicBezTo>
                <a:cubicBezTo>
                  <a:pt x="31988" y="17191"/>
                  <a:pt x="32963" y="16956"/>
                  <a:pt x="33401" y="16512"/>
                </a:cubicBezTo>
                <a:cubicBezTo>
                  <a:pt x="35818" y="14035"/>
                  <a:pt x="34200" y="10336"/>
                  <a:pt x="30900" y="10336"/>
                </a:cubicBezTo>
                <a:cubicBezTo>
                  <a:pt x="30627" y="10336"/>
                  <a:pt x="30343" y="10361"/>
                  <a:pt x="30049" y="10414"/>
                </a:cubicBezTo>
                <a:cubicBezTo>
                  <a:pt x="30967" y="9294"/>
                  <a:pt x="32225" y="7613"/>
                  <a:pt x="32225" y="6144"/>
                </a:cubicBezTo>
                <a:cubicBezTo>
                  <a:pt x="32364" y="2583"/>
                  <a:pt x="28693" y="0"/>
                  <a:pt x="25292"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 name="Google Shape;207;p15"/>
          <p:cNvSpPr/>
          <p:nvPr/>
        </p:nvSpPr>
        <p:spPr>
          <a:xfrm>
            <a:off x="335891" y="7584242"/>
            <a:ext cx="621281" cy="572680"/>
          </a:xfrm>
          <a:custGeom>
            <a:rect b="b" l="l" r="r" t="t"/>
            <a:pathLst>
              <a:path extrusionOk="0" h="33017" w="35819">
                <a:moveTo>
                  <a:pt x="25292" y="0"/>
                </a:moveTo>
                <a:cubicBezTo>
                  <a:pt x="23536" y="0"/>
                  <a:pt x="21852" y="689"/>
                  <a:pt x="20801" y="2287"/>
                </a:cubicBezTo>
                <a:lnTo>
                  <a:pt x="20874" y="2424"/>
                </a:lnTo>
                <a:cubicBezTo>
                  <a:pt x="20021" y="1374"/>
                  <a:pt x="18570" y="842"/>
                  <a:pt x="17137" y="842"/>
                </a:cubicBezTo>
                <a:cubicBezTo>
                  <a:pt x="15035" y="842"/>
                  <a:pt x="12972" y="1985"/>
                  <a:pt x="12885" y="4316"/>
                </a:cubicBezTo>
                <a:cubicBezTo>
                  <a:pt x="11534" y="3564"/>
                  <a:pt x="10172" y="3227"/>
                  <a:pt x="8901" y="3227"/>
                </a:cubicBezTo>
                <a:cubicBezTo>
                  <a:pt x="3775" y="3227"/>
                  <a:pt x="116" y="8697"/>
                  <a:pt x="4546" y="14473"/>
                </a:cubicBezTo>
                <a:cubicBezTo>
                  <a:pt x="698" y="18330"/>
                  <a:pt x="0" y="25549"/>
                  <a:pt x="6373" y="27229"/>
                </a:cubicBezTo>
                <a:cubicBezTo>
                  <a:pt x="6675" y="27313"/>
                  <a:pt x="7005" y="27348"/>
                  <a:pt x="7349" y="27348"/>
                </a:cubicBezTo>
                <a:cubicBezTo>
                  <a:pt x="8440" y="27348"/>
                  <a:pt x="9672" y="26990"/>
                  <a:pt x="10580" y="26669"/>
                </a:cubicBezTo>
                <a:cubicBezTo>
                  <a:pt x="11693" y="30240"/>
                  <a:pt x="15756" y="33017"/>
                  <a:pt x="19594" y="33017"/>
                </a:cubicBezTo>
                <a:cubicBezTo>
                  <a:pt x="21551" y="33017"/>
                  <a:pt x="23449" y="32295"/>
                  <a:pt x="24869" y="30590"/>
                </a:cubicBezTo>
                <a:cubicBezTo>
                  <a:pt x="25640" y="29681"/>
                  <a:pt x="26063" y="28487"/>
                  <a:pt x="26136" y="27303"/>
                </a:cubicBezTo>
                <a:lnTo>
                  <a:pt x="26063" y="27156"/>
                </a:lnTo>
                <a:lnTo>
                  <a:pt x="26063" y="27156"/>
                </a:lnTo>
                <a:cubicBezTo>
                  <a:pt x="26856" y="27469"/>
                  <a:pt x="27620" y="27612"/>
                  <a:pt x="28336" y="27612"/>
                </a:cubicBezTo>
                <a:cubicBezTo>
                  <a:pt x="32416" y="27612"/>
                  <a:pt x="34925" y="22988"/>
                  <a:pt x="32363" y="19175"/>
                </a:cubicBezTo>
                <a:cubicBezTo>
                  <a:pt x="31803" y="18257"/>
                  <a:pt x="31242" y="17697"/>
                  <a:pt x="30398" y="17072"/>
                </a:cubicBezTo>
                <a:lnTo>
                  <a:pt x="30398" y="17072"/>
                </a:lnTo>
                <a:cubicBezTo>
                  <a:pt x="30602" y="17152"/>
                  <a:pt x="30888" y="17191"/>
                  <a:pt x="31206" y="17191"/>
                </a:cubicBezTo>
                <a:cubicBezTo>
                  <a:pt x="31988" y="17191"/>
                  <a:pt x="32963" y="16956"/>
                  <a:pt x="33401" y="16512"/>
                </a:cubicBezTo>
                <a:cubicBezTo>
                  <a:pt x="35818" y="14035"/>
                  <a:pt x="34200" y="10336"/>
                  <a:pt x="30900" y="10336"/>
                </a:cubicBezTo>
                <a:cubicBezTo>
                  <a:pt x="30627" y="10336"/>
                  <a:pt x="30343" y="10361"/>
                  <a:pt x="30049" y="10414"/>
                </a:cubicBezTo>
                <a:cubicBezTo>
                  <a:pt x="30967" y="9294"/>
                  <a:pt x="32225" y="7613"/>
                  <a:pt x="32225" y="6144"/>
                </a:cubicBezTo>
                <a:cubicBezTo>
                  <a:pt x="32364" y="2583"/>
                  <a:pt x="28693" y="0"/>
                  <a:pt x="2529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 name="Google Shape;208;p15"/>
          <p:cNvSpPr/>
          <p:nvPr/>
        </p:nvSpPr>
        <p:spPr>
          <a:xfrm>
            <a:off x="335891" y="8283633"/>
            <a:ext cx="621281" cy="572680"/>
          </a:xfrm>
          <a:custGeom>
            <a:rect b="b" l="l" r="r" t="t"/>
            <a:pathLst>
              <a:path extrusionOk="0" h="33017" w="35819">
                <a:moveTo>
                  <a:pt x="25292" y="0"/>
                </a:moveTo>
                <a:cubicBezTo>
                  <a:pt x="23536" y="0"/>
                  <a:pt x="21852" y="689"/>
                  <a:pt x="20801" y="2287"/>
                </a:cubicBezTo>
                <a:lnTo>
                  <a:pt x="20874" y="2424"/>
                </a:lnTo>
                <a:cubicBezTo>
                  <a:pt x="20021" y="1374"/>
                  <a:pt x="18570" y="842"/>
                  <a:pt x="17137" y="842"/>
                </a:cubicBezTo>
                <a:cubicBezTo>
                  <a:pt x="15035" y="842"/>
                  <a:pt x="12972" y="1985"/>
                  <a:pt x="12885" y="4316"/>
                </a:cubicBezTo>
                <a:cubicBezTo>
                  <a:pt x="11534" y="3564"/>
                  <a:pt x="10172" y="3227"/>
                  <a:pt x="8901" y="3227"/>
                </a:cubicBezTo>
                <a:cubicBezTo>
                  <a:pt x="3775" y="3227"/>
                  <a:pt x="116" y="8697"/>
                  <a:pt x="4546" y="14473"/>
                </a:cubicBezTo>
                <a:cubicBezTo>
                  <a:pt x="698" y="18330"/>
                  <a:pt x="0" y="25549"/>
                  <a:pt x="6373" y="27229"/>
                </a:cubicBezTo>
                <a:cubicBezTo>
                  <a:pt x="6675" y="27313"/>
                  <a:pt x="7005" y="27348"/>
                  <a:pt x="7349" y="27348"/>
                </a:cubicBezTo>
                <a:cubicBezTo>
                  <a:pt x="8440" y="27348"/>
                  <a:pt x="9672" y="26990"/>
                  <a:pt x="10580" y="26669"/>
                </a:cubicBezTo>
                <a:cubicBezTo>
                  <a:pt x="11693" y="30240"/>
                  <a:pt x="15756" y="33017"/>
                  <a:pt x="19594" y="33017"/>
                </a:cubicBezTo>
                <a:cubicBezTo>
                  <a:pt x="21551" y="33017"/>
                  <a:pt x="23449" y="32295"/>
                  <a:pt x="24869" y="30590"/>
                </a:cubicBezTo>
                <a:cubicBezTo>
                  <a:pt x="25640" y="29681"/>
                  <a:pt x="26063" y="28487"/>
                  <a:pt x="26136" y="27303"/>
                </a:cubicBezTo>
                <a:lnTo>
                  <a:pt x="26063" y="27156"/>
                </a:lnTo>
                <a:lnTo>
                  <a:pt x="26063" y="27156"/>
                </a:lnTo>
                <a:cubicBezTo>
                  <a:pt x="26856" y="27469"/>
                  <a:pt x="27620" y="27612"/>
                  <a:pt x="28336" y="27612"/>
                </a:cubicBezTo>
                <a:cubicBezTo>
                  <a:pt x="32416" y="27612"/>
                  <a:pt x="34925" y="22988"/>
                  <a:pt x="32363" y="19175"/>
                </a:cubicBezTo>
                <a:cubicBezTo>
                  <a:pt x="31803" y="18257"/>
                  <a:pt x="31242" y="17697"/>
                  <a:pt x="30398" y="17072"/>
                </a:cubicBezTo>
                <a:lnTo>
                  <a:pt x="30398" y="17072"/>
                </a:lnTo>
                <a:cubicBezTo>
                  <a:pt x="30602" y="17152"/>
                  <a:pt x="30888" y="17191"/>
                  <a:pt x="31206" y="17191"/>
                </a:cubicBezTo>
                <a:cubicBezTo>
                  <a:pt x="31988" y="17191"/>
                  <a:pt x="32963" y="16956"/>
                  <a:pt x="33401" y="16512"/>
                </a:cubicBezTo>
                <a:cubicBezTo>
                  <a:pt x="35818" y="14035"/>
                  <a:pt x="34200" y="10336"/>
                  <a:pt x="30900" y="10336"/>
                </a:cubicBezTo>
                <a:cubicBezTo>
                  <a:pt x="30627" y="10336"/>
                  <a:pt x="30343" y="10361"/>
                  <a:pt x="30049" y="10414"/>
                </a:cubicBezTo>
                <a:cubicBezTo>
                  <a:pt x="30967" y="9294"/>
                  <a:pt x="32225" y="7613"/>
                  <a:pt x="32225" y="6144"/>
                </a:cubicBezTo>
                <a:cubicBezTo>
                  <a:pt x="32364" y="2583"/>
                  <a:pt x="28693" y="0"/>
                  <a:pt x="25292"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 name="Google Shape;209;p15"/>
          <p:cNvSpPr txBox="1"/>
          <p:nvPr/>
        </p:nvSpPr>
        <p:spPr>
          <a:xfrm>
            <a:off x="409979" y="6948891"/>
            <a:ext cx="473100" cy="350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sz="2000">
                <a:solidFill>
                  <a:srgbClr val="1D2542"/>
                </a:solidFill>
                <a:latin typeface="Life Savers"/>
                <a:ea typeface="Life Savers"/>
                <a:cs typeface="Life Savers"/>
                <a:sym typeface="Life Savers"/>
              </a:rPr>
              <a:t>1</a:t>
            </a:r>
            <a:endParaRPr b="1" sz="2000">
              <a:solidFill>
                <a:srgbClr val="1D2542"/>
              </a:solidFill>
              <a:latin typeface="Life Savers"/>
              <a:ea typeface="Life Savers"/>
              <a:cs typeface="Life Savers"/>
              <a:sym typeface="Life Savers"/>
            </a:endParaRPr>
          </a:p>
        </p:txBody>
      </p:sp>
      <p:sp>
        <p:nvSpPr>
          <p:cNvPr id="210" name="Google Shape;210;p15"/>
          <p:cNvSpPr txBox="1"/>
          <p:nvPr/>
        </p:nvSpPr>
        <p:spPr>
          <a:xfrm>
            <a:off x="409979" y="7652555"/>
            <a:ext cx="473100" cy="450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sz="2000">
                <a:solidFill>
                  <a:srgbClr val="1D2542"/>
                </a:solidFill>
                <a:latin typeface="Life Savers"/>
                <a:ea typeface="Life Savers"/>
                <a:cs typeface="Life Savers"/>
                <a:sym typeface="Life Savers"/>
              </a:rPr>
              <a:t>2</a:t>
            </a:r>
            <a:endParaRPr b="1" sz="2000">
              <a:solidFill>
                <a:srgbClr val="1D2542"/>
              </a:solidFill>
              <a:latin typeface="Life Savers"/>
              <a:ea typeface="Life Savers"/>
              <a:cs typeface="Life Savers"/>
              <a:sym typeface="Life Savers"/>
            </a:endParaRPr>
          </a:p>
        </p:txBody>
      </p:sp>
      <p:sp>
        <p:nvSpPr>
          <p:cNvPr id="211" name="Google Shape;211;p15"/>
          <p:cNvSpPr txBox="1"/>
          <p:nvPr/>
        </p:nvSpPr>
        <p:spPr>
          <a:xfrm>
            <a:off x="409969" y="8337420"/>
            <a:ext cx="473100" cy="450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sz="2000">
                <a:solidFill>
                  <a:srgbClr val="1D2542"/>
                </a:solidFill>
                <a:latin typeface="Life Savers"/>
                <a:ea typeface="Life Savers"/>
                <a:cs typeface="Life Savers"/>
                <a:sym typeface="Life Savers"/>
              </a:rPr>
              <a:t>3</a:t>
            </a:r>
            <a:endParaRPr b="1" sz="2000">
              <a:solidFill>
                <a:srgbClr val="1D2542"/>
              </a:solidFill>
              <a:latin typeface="Life Savers"/>
              <a:ea typeface="Life Savers"/>
              <a:cs typeface="Life Savers"/>
              <a:sym typeface="Life Savers"/>
            </a:endParaRPr>
          </a:p>
        </p:txBody>
      </p:sp>
      <p:sp>
        <p:nvSpPr>
          <p:cNvPr id="212" name="Google Shape;212;p15"/>
          <p:cNvSpPr txBox="1"/>
          <p:nvPr/>
        </p:nvSpPr>
        <p:spPr>
          <a:xfrm>
            <a:off x="979229" y="7466507"/>
            <a:ext cx="6228600" cy="947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1600"/>
              </a:spcAft>
              <a:buNone/>
            </a:pPr>
            <a:r>
              <a:rPr b="1" lang="ar">
                <a:latin typeface="Mada"/>
                <a:ea typeface="Mada"/>
                <a:cs typeface="Mada"/>
                <a:sym typeface="Mada"/>
              </a:rPr>
              <a:t>Consumption of </a:t>
            </a:r>
            <a:r>
              <a:rPr b="1" lang="ar">
                <a:solidFill>
                  <a:srgbClr val="CC0000"/>
                </a:solidFill>
                <a:latin typeface="Mada"/>
                <a:ea typeface="Mada"/>
                <a:cs typeface="Mada"/>
                <a:sym typeface="Mada"/>
              </a:rPr>
              <a:t>unpasteurized</a:t>
            </a:r>
            <a:r>
              <a:rPr b="1" lang="ar">
                <a:latin typeface="Mada"/>
                <a:ea typeface="Mada"/>
                <a:cs typeface="Mada"/>
                <a:sym typeface="Mada"/>
              </a:rPr>
              <a:t> dairy products:</a:t>
            </a:r>
            <a:br>
              <a:rPr lang="ar">
                <a:latin typeface="Mada"/>
                <a:ea typeface="Mada"/>
                <a:cs typeface="Mada"/>
                <a:sym typeface="Mada"/>
              </a:rPr>
            </a:br>
            <a:r>
              <a:rPr lang="ar" sz="1200">
                <a:latin typeface="Mada"/>
                <a:ea typeface="Mada"/>
                <a:cs typeface="Mada"/>
                <a:sym typeface="Mada"/>
              </a:rPr>
              <a:t>can stay viable for 90 days , </a:t>
            </a:r>
            <a:r>
              <a:rPr lang="ar" sz="1200">
                <a:latin typeface="Mada"/>
                <a:ea typeface="Mada"/>
                <a:cs typeface="Mada"/>
                <a:sym typeface="Mada"/>
              </a:rPr>
              <a:t>(especially raw </a:t>
            </a:r>
            <a:r>
              <a:rPr b="1" lang="ar" sz="1200">
                <a:latin typeface="Mada"/>
                <a:ea typeface="Mada"/>
                <a:cs typeface="Mada"/>
                <a:sym typeface="Mada"/>
              </a:rPr>
              <a:t>milk</a:t>
            </a:r>
            <a:r>
              <a:rPr lang="ar" sz="1200">
                <a:latin typeface="Mada"/>
                <a:ea typeface="Mada"/>
                <a:cs typeface="Mada"/>
                <a:sym typeface="Mada"/>
              </a:rPr>
              <a:t>, soft </a:t>
            </a:r>
            <a:r>
              <a:rPr b="1" lang="ar" sz="1200">
                <a:latin typeface="Mada"/>
                <a:ea typeface="Mada"/>
                <a:cs typeface="Mada"/>
                <a:sym typeface="Mada"/>
              </a:rPr>
              <a:t>cheese</a:t>
            </a:r>
            <a:r>
              <a:rPr lang="ar" sz="1200">
                <a:latin typeface="Mada"/>
                <a:ea typeface="Mada"/>
                <a:cs typeface="Mada"/>
                <a:sym typeface="Mada"/>
              </a:rPr>
              <a:t>, </a:t>
            </a:r>
            <a:r>
              <a:rPr b="1" lang="ar" sz="1200">
                <a:latin typeface="Mada"/>
                <a:ea typeface="Mada"/>
                <a:cs typeface="Mada"/>
                <a:sym typeface="Mada"/>
              </a:rPr>
              <a:t>butter</a:t>
            </a:r>
            <a:r>
              <a:rPr lang="ar" sz="1200">
                <a:latin typeface="Mada"/>
                <a:ea typeface="Mada"/>
                <a:cs typeface="Mada"/>
                <a:sym typeface="Mada"/>
              </a:rPr>
              <a:t>, and </a:t>
            </a:r>
            <a:r>
              <a:rPr b="1" lang="ar" sz="1200">
                <a:latin typeface="Mada"/>
                <a:ea typeface="Mada"/>
                <a:cs typeface="Mada"/>
                <a:sym typeface="Mada"/>
              </a:rPr>
              <a:t>ice cream</a:t>
            </a:r>
            <a:r>
              <a:rPr lang="ar" sz="1200">
                <a:latin typeface="Mada"/>
                <a:ea typeface="Mada"/>
                <a:cs typeface="Mada"/>
                <a:sym typeface="Mada"/>
              </a:rPr>
              <a:t>) is the </a:t>
            </a:r>
            <a:r>
              <a:rPr b="1" lang="ar" sz="1200">
                <a:latin typeface="Mada"/>
                <a:ea typeface="Mada"/>
                <a:cs typeface="Mada"/>
                <a:sym typeface="Mada"/>
              </a:rPr>
              <a:t>most common</a:t>
            </a:r>
            <a:r>
              <a:rPr lang="ar" sz="1200">
                <a:latin typeface="Mada"/>
                <a:ea typeface="Mada"/>
                <a:cs typeface="Mada"/>
                <a:sym typeface="Mada"/>
              </a:rPr>
              <a:t> means of transmission</a:t>
            </a:r>
            <a:r>
              <a:rPr lang="ar" sz="1200">
                <a:latin typeface="Mada"/>
                <a:ea typeface="Mada"/>
                <a:cs typeface="Mada"/>
                <a:sym typeface="Mada"/>
              </a:rPr>
              <a:t>)</a:t>
            </a:r>
            <a:r>
              <a:rPr b="1" lang="ar" sz="1200">
                <a:solidFill>
                  <a:srgbClr val="CC0000"/>
                </a:solidFill>
                <a:latin typeface="Mada"/>
                <a:ea typeface="Mada"/>
                <a:cs typeface="Mada"/>
                <a:sym typeface="Mada"/>
              </a:rPr>
              <a:t> </a:t>
            </a:r>
            <a:r>
              <a:rPr b="1" lang="ar" sz="1200">
                <a:latin typeface="Mada"/>
                <a:ea typeface="Mada"/>
                <a:cs typeface="Mada"/>
                <a:sym typeface="Mada"/>
              </a:rPr>
              <a:t>or </a:t>
            </a:r>
            <a:r>
              <a:rPr b="1" lang="ar" sz="1200">
                <a:solidFill>
                  <a:srgbClr val="CC0000"/>
                </a:solidFill>
                <a:latin typeface="Mada"/>
                <a:ea typeface="Mada"/>
                <a:cs typeface="Mada"/>
                <a:sym typeface="Mada"/>
              </a:rPr>
              <a:t>partially cooked liver.</a:t>
            </a:r>
            <a:endParaRPr b="1" sz="1200">
              <a:solidFill>
                <a:srgbClr val="CC0000"/>
              </a:solidFill>
              <a:latin typeface="Lato"/>
              <a:ea typeface="Lato"/>
              <a:cs typeface="Lato"/>
              <a:sym typeface="Lato"/>
            </a:endParaRPr>
          </a:p>
        </p:txBody>
      </p:sp>
      <p:sp>
        <p:nvSpPr>
          <p:cNvPr id="213" name="Google Shape;213;p15"/>
          <p:cNvSpPr txBox="1"/>
          <p:nvPr/>
        </p:nvSpPr>
        <p:spPr>
          <a:xfrm>
            <a:off x="979250" y="8283638"/>
            <a:ext cx="6228600" cy="12252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rPr b="1" lang="ar">
                <a:latin typeface="Mada"/>
                <a:ea typeface="Mada"/>
                <a:cs typeface="Mada"/>
                <a:sym typeface="Mada"/>
              </a:rPr>
              <a:t>Laboratory workers with exposure to infected specimen </a:t>
            </a:r>
            <a:r>
              <a:rPr lang="ar" sz="1200">
                <a:latin typeface="Mada"/>
                <a:ea typeface="Mada"/>
                <a:cs typeface="Mada"/>
                <a:sym typeface="Mada"/>
              </a:rPr>
              <a:t>during processing specimens (aerosols) without special precautions.</a:t>
            </a:r>
            <a:endParaRPr sz="1200">
              <a:latin typeface="Mada"/>
              <a:ea typeface="Mada"/>
              <a:cs typeface="Mada"/>
              <a:sym typeface="Mada"/>
            </a:endParaRPr>
          </a:p>
          <a:p>
            <a:pPr indent="0" lvl="0" marL="0" rtl="0" algn="l">
              <a:spcBef>
                <a:spcPts val="1600"/>
              </a:spcBef>
              <a:spcAft>
                <a:spcPts val="0"/>
              </a:spcAft>
              <a:buNone/>
            </a:pPr>
            <a:r>
              <a:rPr b="1" lang="ar" sz="1200">
                <a:solidFill>
                  <a:srgbClr val="CC0000"/>
                </a:solidFill>
                <a:latin typeface="Mada"/>
                <a:ea typeface="Mada"/>
                <a:cs typeface="Mada"/>
                <a:sym typeface="Mada"/>
              </a:rPr>
              <a:t>Need biosafety level 4 for culture (Bioterrorism), </a:t>
            </a:r>
            <a:r>
              <a:rPr lang="ar" sz="1200">
                <a:solidFill>
                  <a:srgbClr val="6AA84F"/>
                </a:solidFill>
                <a:latin typeface="Mada"/>
                <a:ea typeface="Mada"/>
                <a:cs typeface="Mada"/>
                <a:sym typeface="Mada"/>
              </a:rPr>
              <a:t>In our hospital we don't culture brucella because it </a:t>
            </a:r>
            <a:r>
              <a:rPr b="1" lang="ar" sz="1200">
                <a:solidFill>
                  <a:srgbClr val="6AA84F"/>
                </a:solidFill>
                <a:latin typeface="Mada"/>
                <a:ea typeface="Mada"/>
                <a:cs typeface="Mada"/>
                <a:sym typeface="Mada"/>
              </a:rPr>
              <a:t>transmit very fast if you try to grow it</a:t>
            </a:r>
            <a:r>
              <a:rPr lang="ar" sz="1200">
                <a:solidFill>
                  <a:srgbClr val="6AA84F"/>
                </a:solidFill>
                <a:latin typeface="Mada"/>
                <a:ea typeface="Mada"/>
                <a:cs typeface="Mada"/>
                <a:sym typeface="Mada"/>
              </a:rPr>
              <a:t>,</a:t>
            </a:r>
            <a:r>
              <a:rPr b="1" lang="ar" sz="1200">
                <a:solidFill>
                  <a:srgbClr val="6AA84F"/>
                </a:solidFill>
                <a:latin typeface="Mada"/>
                <a:ea typeface="Mada"/>
                <a:cs typeface="Mada"/>
                <a:sym typeface="Mada"/>
              </a:rPr>
              <a:t> it needs very strict infection control measures including negative pressure room and other control measures.</a:t>
            </a:r>
            <a:endParaRPr sz="1200">
              <a:solidFill>
                <a:srgbClr val="A64D79"/>
              </a:solidFill>
              <a:latin typeface="Mada"/>
              <a:ea typeface="Mada"/>
              <a:cs typeface="Mada"/>
              <a:sym typeface="Mada"/>
            </a:endParaRPr>
          </a:p>
        </p:txBody>
      </p:sp>
      <p:pic>
        <p:nvPicPr>
          <p:cNvPr id="214" name="Google Shape;214;p15"/>
          <p:cNvPicPr preferRelativeResize="0"/>
          <p:nvPr/>
        </p:nvPicPr>
        <p:blipFill>
          <a:blip r:embed="rId4">
            <a:alphaModFix/>
          </a:blip>
          <a:stretch>
            <a:fillRect/>
          </a:stretch>
        </p:blipFill>
        <p:spPr>
          <a:xfrm>
            <a:off x="5762300" y="1844250"/>
            <a:ext cx="1624373" cy="947101"/>
          </a:xfrm>
          <a:prstGeom prst="rect">
            <a:avLst/>
          </a:prstGeom>
          <a:noFill/>
          <a:ln cap="flat" cmpd="sng" w="19050">
            <a:solidFill>
              <a:srgbClr val="A64D79"/>
            </a:solidFill>
            <a:prstDash val="solid"/>
            <a:round/>
            <a:headEnd len="sm" w="sm" type="none"/>
            <a:tailEnd len="sm" w="sm" type="none"/>
          </a:ln>
        </p:spPr>
      </p:pic>
      <p:sp>
        <p:nvSpPr>
          <p:cNvPr id="215" name="Google Shape;215;p15"/>
          <p:cNvSpPr txBox="1"/>
          <p:nvPr/>
        </p:nvSpPr>
        <p:spPr>
          <a:xfrm>
            <a:off x="232700" y="3221575"/>
            <a:ext cx="6929400" cy="2031900"/>
          </a:xfrm>
          <a:prstGeom prst="rect">
            <a:avLst/>
          </a:prstGeom>
          <a:noFill/>
          <a:ln>
            <a:noFill/>
          </a:ln>
        </p:spPr>
        <p:txBody>
          <a:bodyPr anchorCtr="0" anchor="t" bIns="91425" lIns="91425" spcFirstLastPara="1" rIns="91425" wrap="square" tIns="91425">
            <a:spAutoFit/>
          </a:bodyPr>
          <a:lstStyle/>
          <a:p>
            <a:pPr indent="-368300" lvl="0" marL="457200" rtl="0" algn="l">
              <a:spcBef>
                <a:spcPts val="0"/>
              </a:spcBef>
              <a:spcAft>
                <a:spcPts val="0"/>
              </a:spcAft>
              <a:buClr>
                <a:srgbClr val="000000"/>
              </a:buClr>
              <a:buSzPts val="2200"/>
              <a:buFont typeface="Mada"/>
              <a:buChar char="◄"/>
            </a:pPr>
            <a:r>
              <a:rPr b="1" lang="ar" sz="2200">
                <a:highlight>
                  <a:schemeClr val="accent4"/>
                </a:highlight>
                <a:latin typeface="Mada"/>
                <a:ea typeface="Mada"/>
                <a:cs typeface="Mada"/>
                <a:sym typeface="Mada"/>
              </a:rPr>
              <a:t>Epidemiology</a:t>
            </a:r>
            <a:endParaRPr b="1" sz="300">
              <a:highlight>
                <a:schemeClr val="accent4"/>
              </a:highlight>
              <a:latin typeface="Mada"/>
              <a:ea typeface="Mada"/>
              <a:cs typeface="Mada"/>
              <a:sym typeface="Mada"/>
            </a:endParaRPr>
          </a:p>
          <a:p>
            <a:pPr indent="0" lvl="0" marL="457200" rtl="0" algn="l">
              <a:spcBef>
                <a:spcPts val="0"/>
              </a:spcBef>
              <a:spcAft>
                <a:spcPts val="0"/>
              </a:spcAft>
              <a:buNone/>
            </a:pPr>
            <a:r>
              <a:t/>
            </a:r>
            <a:endParaRPr b="1" sz="300">
              <a:solidFill>
                <a:schemeClr val="dk1"/>
              </a:solidFill>
              <a:highlight>
                <a:srgbClr val="D0E0E3"/>
              </a:highlight>
              <a:latin typeface="Mada"/>
              <a:ea typeface="Mada"/>
              <a:cs typeface="Mada"/>
              <a:sym typeface="Mada"/>
            </a:endParaRPr>
          </a:p>
          <a:p>
            <a:pPr indent="-304800" lvl="0" marL="457200" rtl="0" algn="l">
              <a:spcBef>
                <a:spcPts val="0"/>
              </a:spcBef>
              <a:spcAft>
                <a:spcPts val="0"/>
              </a:spcAft>
              <a:buClr>
                <a:srgbClr val="000000"/>
              </a:buClr>
              <a:buSzPts val="1200"/>
              <a:buFont typeface="Mada"/>
              <a:buChar char="●"/>
            </a:pPr>
            <a:r>
              <a:rPr lang="ar" sz="1200">
                <a:solidFill>
                  <a:schemeClr val="dk1"/>
                </a:solidFill>
                <a:latin typeface="Mada"/>
                <a:ea typeface="Mada"/>
                <a:cs typeface="Mada"/>
                <a:sym typeface="Mada"/>
              </a:rPr>
              <a:t>It occurs worldwide.</a:t>
            </a:r>
            <a:endParaRPr sz="1200">
              <a:latin typeface="Mada"/>
              <a:ea typeface="Mada"/>
              <a:cs typeface="Mada"/>
              <a:sym typeface="Mada"/>
            </a:endParaRPr>
          </a:p>
          <a:p>
            <a:pPr indent="-304800" lvl="0" marL="457200" rtl="0" algn="l">
              <a:spcBef>
                <a:spcPts val="0"/>
              </a:spcBef>
              <a:spcAft>
                <a:spcPts val="0"/>
              </a:spcAft>
              <a:buClr>
                <a:srgbClr val="000000"/>
              </a:buClr>
              <a:buSzPts val="1200"/>
              <a:buFont typeface="Mada"/>
              <a:buChar char="●"/>
            </a:pPr>
            <a:r>
              <a:rPr lang="ar" sz="1200">
                <a:latin typeface="Mada"/>
                <a:ea typeface="Mada"/>
                <a:cs typeface="Mada"/>
                <a:sym typeface="Mada"/>
              </a:rPr>
              <a:t>The heaviest disease burden lies in countries of :</a:t>
            </a:r>
            <a:endParaRPr sz="1200">
              <a:latin typeface="Mada"/>
              <a:ea typeface="Mada"/>
              <a:cs typeface="Mada"/>
              <a:sym typeface="Mada"/>
            </a:endParaRPr>
          </a:p>
          <a:p>
            <a:pPr indent="-304800" lvl="1" marL="914400" rtl="0" algn="l">
              <a:spcBef>
                <a:spcPts val="0"/>
              </a:spcBef>
              <a:spcAft>
                <a:spcPts val="0"/>
              </a:spcAft>
              <a:buClr>
                <a:srgbClr val="000000"/>
              </a:buClr>
              <a:buSzPts val="1200"/>
              <a:buFont typeface="Mada"/>
              <a:buChar char="○"/>
            </a:pPr>
            <a:r>
              <a:rPr lang="ar" sz="1200">
                <a:latin typeface="Mada"/>
                <a:ea typeface="Mada"/>
                <a:cs typeface="Mada"/>
                <a:sym typeface="Mada"/>
              </a:rPr>
              <a:t>The</a:t>
            </a:r>
            <a:r>
              <a:rPr b="1" lang="ar" sz="1200">
                <a:solidFill>
                  <a:srgbClr val="CC0000"/>
                </a:solidFill>
                <a:latin typeface="Mada"/>
                <a:ea typeface="Mada"/>
                <a:cs typeface="Mada"/>
                <a:sym typeface="Mada"/>
              </a:rPr>
              <a:t> Mediterranean basin and Arabian Peninsula,</a:t>
            </a:r>
            <a:endParaRPr b="1" sz="1200">
              <a:solidFill>
                <a:srgbClr val="CC0000"/>
              </a:solidFill>
              <a:latin typeface="Mada"/>
              <a:ea typeface="Mada"/>
              <a:cs typeface="Mada"/>
              <a:sym typeface="Mada"/>
            </a:endParaRPr>
          </a:p>
          <a:p>
            <a:pPr indent="-304800" lvl="1" marL="914400" rtl="0" algn="l">
              <a:spcBef>
                <a:spcPts val="0"/>
              </a:spcBef>
              <a:spcAft>
                <a:spcPts val="0"/>
              </a:spcAft>
              <a:buClr>
                <a:srgbClr val="000000"/>
              </a:buClr>
              <a:buSzPts val="1200"/>
              <a:buFont typeface="Mada"/>
              <a:buChar char="○"/>
            </a:pPr>
            <a:r>
              <a:rPr lang="ar" sz="1200">
                <a:latin typeface="Mada"/>
                <a:ea typeface="Mada"/>
                <a:cs typeface="Mada"/>
                <a:sym typeface="Mada"/>
              </a:rPr>
              <a:t>Also common </a:t>
            </a:r>
            <a:r>
              <a:rPr lang="ar" sz="1200">
                <a:latin typeface="Mada"/>
                <a:ea typeface="Mada"/>
                <a:cs typeface="Mada"/>
                <a:sym typeface="Mada"/>
              </a:rPr>
              <a:t>in </a:t>
            </a:r>
            <a:r>
              <a:rPr b="1" lang="ar" sz="1200">
                <a:latin typeface="Mada"/>
                <a:ea typeface="Mada"/>
                <a:cs typeface="Mada"/>
                <a:sym typeface="Mada"/>
              </a:rPr>
              <a:t>India, Mexico, and South and Central America. </a:t>
            </a:r>
            <a:endParaRPr b="1" sz="1200">
              <a:latin typeface="Mada"/>
              <a:ea typeface="Mada"/>
              <a:cs typeface="Mada"/>
              <a:sym typeface="Mada"/>
            </a:endParaRPr>
          </a:p>
          <a:p>
            <a:pPr indent="-304800" lvl="1" marL="914400" rtl="0" algn="l">
              <a:spcBef>
                <a:spcPts val="0"/>
              </a:spcBef>
              <a:spcAft>
                <a:spcPts val="0"/>
              </a:spcAft>
              <a:buClr>
                <a:srgbClr val="000000"/>
              </a:buClr>
              <a:buSzPts val="1200"/>
              <a:buFont typeface="Mada"/>
              <a:buChar char="○"/>
            </a:pPr>
            <a:r>
              <a:rPr lang="ar" sz="1200">
                <a:latin typeface="Mada"/>
                <a:ea typeface="Mada"/>
                <a:cs typeface="Mada"/>
                <a:sym typeface="Mada"/>
              </a:rPr>
              <a:t>60% of cases of brucellosis occurred in individuals </a:t>
            </a:r>
            <a:r>
              <a:rPr b="1" lang="ar" sz="1200">
                <a:latin typeface="Mada"/>
                <a:ea typeface="Mada"/>
                <a:cs typeface="Mada"/>
                <a:sym typeface="Mada"/>
              </a:rPr>
              <a:t>aged 13-40 years</a:t>
            </a:r>
            <a:endParaRPr b="1" sz="1200">
              <a:latin typeface="Mada"/>
              <a:ea typeface="Mada"/>
              <a:cs typeface="Mada"/>
              <a:sym typeface="Mada"/>
            </a:endParaRPr>
          </a:p>
          <a:p>
            <a:pPr indent="-304800" lvl="0" marL="457200" rtl="0" algn="l">
              <a:spcBef>
                <a:spcPts val="0"/>
              </a:spcBef>
              <a:spcAft>
                <a:spcPts val="0"/>
              </a:spcAft>
              <a:buClr>
                <a:srgbClr val="000000"/>
              </a:buClr>
              <a:buSzPts val="1200"/>
              <a:buFont typeface="Mada"/>
              <a:buChar char="●"/>
            </a:pPr>
            <a:r>
              <a:rPr lang="ar" sz="1200">
                <a:latin typeface="Mada"/>
                <a:ea typeface="Mada"/>
                <a:cs typeface="Mada"/>
                <a:sym typeface="Mada"/>
              </a:rPr>
              <a:t>Brucellosis is generally uncommon in infants.</a:t>
            </a:r>
            <a:endParaRPr sz="1200">
              <a:latin typeface="Mada"/>
              <a:ea typeface="Mada"/>
              <a:cs typeface="Mada"/>
              <a:sym typeface="Mada"/>
            </a:endParaRPr>
          </a:p>
          <a:p>
            <a:pPr indent="-304800" lvl="0" marL="457200" rtl="0" algn="l">
              <a:spcBef>
                <a:spcPts val="0"/>
              </a:spcBef>
              <a:spcAft>
                <a:spcPts val="0"/>
              </a:spcAft>
              <a:buClr>
                <a:srgbClr val="6AA84F"/>
              </a:buClr>
              <a:buSzPts val="1200"/>
              <a:buFont typeface="Mada"/>
              <a:buChar char="●"/>
            </a:pPr>
            <a:r>
              <a:rPr lang="ar" sz="1200">
                <a:solidFill>
                  <a:srgbClr val="6AA84F"/>
                </a:solidFill>
                <a:latin typeface="Mada"/>
                <a:ea typeface="Mada"/>
                <a:cs typeface="Mada"/>
                <a:sym typeface="Mada"/>
              </a:rPr>
              <a:t> Very rare in developed countries and if you detect a case , most likely the pt will be an immigrant coming from endemic areas.</a:t>
            </a:r>
            <a:endParaRPr sz="1200">
              <a:solidFill>
                <a:srgbClr val="6AA84F"/>
              </a:solidFill>
              <a:latin typeface="Mada"/>
              <a:ea typeface="Mada"/>
              <a:cs typeface="Mada"/>
              <a:sym typeface="Mada"/>
            </a:endParaRPr>
          </a:p>
        </p:txBody>
      </p:sp>
      <p:sp>
        <p:nvSpPr>
          <p:cNvPr id="216" name="Google Shape;216;p15"/>
          <p:cNvSpPr/>
          <p:nvPr/>
        </p:nvSpPr>
        <p:spPr>
          <a:xfrm rot="-1608078">
            <a:off x="4247029" y="1620580"/>
            <a:ext cx="1023999" cy="479257"/>
          </a:xfrm>
          <a:custGeom>
            <a:rect b="b" l="l" r="r" t="t"/>
            <a:pathLst>
              <a:path extrusionOk="0" h="11395" w="22479">
                <a:moveTo>
                  <a:pt x="22479" y="11395"/>
                </a:moveTo>
                <a:cubicBezTo>
                  <a:pt x="20427" y="6608"/>
                  <a:pt x="16598" y="992"/>
                  <a:pt x="11430" y="346"/>
                </a:cubicBezTo>
                <a:cubicBezTo>
                  <a:pt x="9398" y="92"/>
                  <a:pt x="6563" y="-530"/>
                  <a:pt x="5334" y="1108"/>
                </a:cubicBezTo>
                <a:cubicBezTo>
                  <a:pt x="4332" y="2444"/>
                  <a:pt x="4458" y="5733"/>
                  <a:pt x="6096" y="6061"/>
                </a:cubicBezTo>
                <a:cubicBezTo>
                  <a:pt x="7271" y="6296"/>
                  <a:pt x="9680" y="5228"/>
                  <a:pt x="9144" y="4156"/>
                </a:cubicBezTo>
                <a:cubicBezTo>
                  <a:pt x="7781" y="1430"/>
                  <a:pt x="2726" y="2793"/>
                  <a:pt x="0" y="4156"/>
                </a:cubicBezTo>
              </a:path>
            </a:pathLst>
          </a:custGeom>
          <a:noFill/>
          <a:ln cap="flat" cmpd="sng" w="9525">
            <a:solidFill>
              <a:srgbClr val="674EA7"/>
            </a:solidFill>
            <a:prstDash val="solid"/>
            <a:round/>
            <a:headEnd len="med" w="med" type="none"/>
            <a:tailEnd len="med" w="med" type="none"/>
          </a:ln>
        </p:spPr>
      </p:sp>
      <p:sp>
        <p:nvSpPr>
          <p:cNvPr id="217" name="Google Shape;217;p15"/>
          <p:cNvSpPr txBox="1"/>
          <p:nvPr/>
        </p:nvSpPr>
        <p:spPr>
          <a:xfrm>
            <a:off x="238250" y="5326163"/>
            <a:ext cx="7154100" cy="14004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Clr>
                <a:srgbClr val="CC0000"/>
              </a:buClr>
              <a:buSzPts val="2200"/>
              <a:buFont typeface="Mada"/>
              <a:buChar char="◄"/>
            </a:pPr>
            <a:r>
              <a:rPr b="1" lang="ar" sz="2200">
                <a:solidFill>
                  <a:srgbClr val="CC0000"/>
                </a:solidFill>
                <a:highlight>
                  <a:schemeClr val="accent4"/>
                </a:highlight>
                <a:latin typeface="Mada"/>
                <a:ea typeface="Mada"/>
                <a:cs typeface="Mada"/>
                <a:sym typeface="Mada"/>
              </a:rPr>
              <a:t>Transmission</a:t>
            </a:r>
            <a:endParaRPr b="1" sz="300">
              <a:solidFill>
                <a:srgbClr val="CC0000"/>
              </a:solidFill>
              <a:highlight>
                <a:schemeClr val="accent4"/>
              </a:highlight>
              <a:latin typeface="Mada"/>
              <a:ea typeface="Mada"/>
              <a:cs typeface="Mada"/>
              <a:sym typeface="Mada"/>
            </a:endParaRPr>
          </a:p>
          <a:p>
            <a:pPr indent="0" lvl="0" marL="457200" rtl="0" algn="l">
              <a:spcBef>
                <a:spcPts val="0"/>
              </a:spcBef>
              <a:spcAft>
                <a:spcPts val="0"/>
              </a:spcAft>
              <a:buNone/>
            </a:pPr>
            <a:r>
              <a:t/>
            </a:r>
            <a:endParaRPr b="1" sz="300">
              <a:solidFill>
                <a:schemeClr val="dk1"/>
              </a:solidFill>
              <a:highlight>
                <a:srgbClr val="D0E0E3"/>
              </a:highlight>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Brucellosis is a </a:t>
            </a:r>
            <a:r>
              <a:rPr b="1" lang="ar" sz="1200">
                <a:solidFill>
                  <a:schemeClr val="dk1"/>
                </a:solidFill>
                <a:latin typeface="Mada"/>
                <a:ea typeface="Mada"/>
                <a:cs typeface="Mada"/>
                <a:sym typeface="Mada"/>
              </a:rPr>
              <a:t>zoonotic </a:t>
            </a:r>
            <a:r>
              <a:rPr lang="ar" sz="1200">
                <a:solidFill>
                  <a:schemeClr val="dk1"/>
                </a:solidFill>
                <a:latin typeface="Mada"/>
                <a:ea typeface="Mada"/>
                <a:cs typeface="Mada"/>
                <a:sym typeface="Mada"/>
              </a:rPr>
              <a:t>infection that are </a:t>
            </a:r>
            <a:r>
              <a:rPr b="1" lang="ar" sz="1200">
                <a:solidFill>
                  <a:schemeClr val="dk1"/>
                </a:solidFill>
                <a:latin typeface="Mada"/>
                <a:ea typeface="Mada"/>
                <a:cs typeface="Mada"/>
                <a:sym typeface="Mada"/>
              </a:rPr>
              <a:t>transmitted </a:t>
            </a:r>
            <a:r>
              <a:rPr lang="ar" sz="1200">
                <a:solidFill>
                  <a:schemeClr val="dk1"/>
                </a:solidFill>
                <a:latin typeface="Mada"/>
                <a:ea typeface="Mada"/>
                <a:cs typeface="Mada"/>
                <a:sym typeface="Mada"/>
              </a:rPr>
              <a:t>from </a:t>
            </a:r>
            <a:r>
              <a:rPr b="1" lang="ar" sz="1200">
                <a:solidFill>
                  <a:schemeClr val="dk1"/>
                </a:solidFill>
                <a:latin typeface="Mada"/>
                <a:ea typeface="Mada"/>
                <a:cs typeface="Mada"/>
                <a:sym typeface="Mada"/>
              </a:rPr>
              <a:t>animals </a:t>
            </a:r>
            <a:r>
              <a:rPr lang="ar" sz="1200">
                <a:solidFill>
                  <a:schemeClr val="dk1"/>
                </a:solidFill>
                <a:latin typeface="Mada"/>
                <a:ea typeface="Mada"/>
                <a:cs typeface="Mada"/>
                <a:sym typeface="Mada"/>
              </a:rPr>
              <a:t>:</a:t>
            </a:r>
            <a:endParaRPr sz="1200">
              <a:solidFill>
                <a:schemeClr val="dk1"/>
              </a:solidFill>
              <a:latin typeface="Mada"/>
              <a:ea typeface="Mada"/>
              <a:cs typeface="Mada"/>
              <a:sym typeface="Mada"/>
            </a:endParaRPr>
          </a:p>
          <a:p>
            <a:pPr indent="-304800" lvl="1" marL="9144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Contact with</a:t>
            </a:r>
            <a:r>
              <a:rPr b="1" lang="ar" sz="1200">
                <a:solidFill>
                  <a:schemeClr val="dk1"/>
                </a:solidFill>
                <a:latin typeface="Mada"/>
                <a:ea typeface="Mada"/>
                <a:cs typeface="Mada"/>
                <a:sym typeface="Mada"/>
              </a:rPr>
              <a:t> fluids </a:t>
            </a:r>
            <a:r>
              <a:rPr lang="ar" sz="1200">
                <a:solidFill>
                  <a:srgbClr val="6AA84F"/>
                </a:solidFill>
                <a:latin typeface="Mada"/>
                <a:ea typeface="Mada"/>
                <a:cs typeface="Mada"/>
                <a:sym typeface="Mada"/>
              </a:rPr>
              <a:t>(vets and people in contact with animals when they give birth)</a:t>
            </a:r>
            <a:r>
              <a:rPr b="1" lang="ar" sz="1200">
                <a:solidFill>
                  <a:schemeClr val="dk1"/>
                </a:solidFill>
                <a:latin typeface="Mada"/>
                <a:ea typeface="Mada"/>
                <a:cs typeface="Mada"/>
                <a:sym typeface="Mada"/>
              </a:rPr>
              <a:t> or meat from infected animals</a:t>
            </a:r>
            <a:r>
              <a:rPr lang="ar" sz="1200">
                <a:solidFill>
                  <a:schemeClr val="dk1"/>
                </a:solidFill>
                <a:latin typeface="Mada"/>
                <a:ea typeface="Mada"/>
                <a:cs typeface="Mada"/>
                <a:sym typeface="Mada"/>
              </a:rPr>
              <a:t> (</a:t>
            </a:r>
            <a:r>
              <a:rPr b="1" lang="ar" sz="1200">
                <a:solidFill>
                  <a:schemeClr val="dk1"/>
                </a:solidFill>
                <a:latin typeface="Mada"/>
                <a:ea typeface="Mada"/>
                <a:cs typeface="Mada"/>
                <a:sym typeface="Mada"/>
              </a:rPr>
              <a:t>sheep, cattle, goats, pigs, camels or other animals</a:t>
            </a:r>
            <a:r>
              <a:rPr lang="ar" sz="1200">
                <a:solidFill>
                  <a:schemeClr val="dk1"/>
                </a:solidFill>
                <a:latin typeface="Mada"/>
                <a:ea typeface="Mada"/>
                <a:cs typeface="Mada"/>
                <a:sym typeface="Mada"/>
              </a:rPr>
              <a:t>)</a:t>
            </a:r>
            <a:endParaRPr sz="1200">
              <a:solidFill>
                <a:schemeClr val="dk1"/>
              </a:solidFill>
              <a:latin typeface="Mada"/>
              <a:ea typeface="Mada"/>
              <a:cs typeface="Mada"/>
              <a:sym typeface="Mada"/>
            </a:endParaRPr>
          </a:p>
          <a:p>
            <a:pPr indent="0" lvl="0" marL="0" rtl="0" algn="l">
              <a:spcBef>
                <a:spcPts val="0"/>
              </a:spcBef>
              <a:spcAft>
                <a:spcPts val="0"/>
              </a:spcAft>
              <a:buNone/>
            </a:pPr>
            <a:r>
              <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b="1" lang="ar" sz="1200">
                <a:solidFill>
                  <a:schemeClr val="dk1"/>
                </a:solidFill>
                <a:latin typeface="Mada"/>
                <a:ea typeface="Mada"/>
                <a:cs typeface="Mada"/>
                <a:sym typeface="Mada"/>
              </a:rPr>
              <a:t>The Infection is transmitted to humans through:</a:t>
            </a:r>
            <a:endParaRPr b="1"/>
          </a:p>
        </p:txBody>
      </p:sp>
      <p:pic>
        <p:nvPicPr>
          <p:cNvPr id="218" name="Google Shape;218;p15"/>
          <p:cNvPicPr preferRelativeResize="0"/>
          <p:nvPr/>
        </p:nvPicPr>
        <p:blipFill>
          <a:blip r:embed="rId5">
            <a:alphaModFix/>
          </a:blip>
          <a:stretch>
            <a:fillRect/>
          </a:stretch>
        </p:blipFill>
        <p:spPr>
          <a:xfrm>
            <a:off x="-4727675" y="5509700"/>
            <a:ext cx="4557554" cy="24549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2" name="Shape 222"/>
        <p:cNvGrpSpPr/>
        <p:nvPr/>
      </p:nvGrpSpPr>
      <p:grpSpPr>
        <a:xfrm>
          <a:off x="0" y="0"/>
          <a:ext cx="0" cy="0"/>
          <a:chOff x="0" y="0"/>
          <a:chExt cx="0" cy="0"/>
        </a:xfrm>
      </p:grpSpPr>
      <p:sp>
        <p:nvSpPr>
          <p:cNvPr id="223" name="Google Shape;223;p16"/>
          <p:cNvSpPr txBox="1"/>
          <p:nvPr>
            <p:ph idx="2" type="sldNum"/>
          </p:nvPr>
        </p:nvSpPr>
        <p:spPr>
          <a:xfrm>
            <a:off x="7106400" y="2"/>
            <a:ext cx="453600" cy="562200"/>
          </a:xfrm>
          <a:prstGeom prst="rect">
            <a:avLst/>
          </a:prstGeom>
        </p:spPr>
        <p:txBody>
          <a:bodyPr anchorCtr="0" anchor="ctr" bIns="111700" lIns="111700" spcFirstLastPara="1" rIns="111700" wrap="square" tIns="111700">
            <a:noAutofit/>
          </a:bodyPr>
          <a:lstStyle/>
          <a:p>
            <a:pPr indent="0" lvl="0" marL="0" rtl="0" algn="r">
              <a:spcBef>
                <a:spcPts val="0"/>
              </a:spcBef>
              <a:spcAft>
                <a:spcPts val="0"/>
              </a:spcAft>
              <a:buNone/>
            </a:pPr>
            <a:fld id="{00000000-1234-1234-1234-123412341234}" type="slidenum">
              <a:rPr lang="ar"/>
              <a:t>‹#›</a:t>
            </a:fld>
            <a:endParaRPr/>
          </a:p>
        </p:txBody>
      </p:sp>
      <p:cxnSp>
        <p:nvCxnSpPr>
          <p:cNvPr id="224" name="Google Shape;224;p16"/>
          <p:cNvCxnSpPr/>
          <p:nvPr/>
        </p:nvCxnSpPr>
        <p:spPr>
          <a:xfrm flipH="1" rot="10800000">
            <a:off x="1355300" y="588250"/>
            <a:ext cx="4827000" cy="12000"/>
          </a:xfrm>
          <a:prstGeom prst="straightConnector1">
            <a:avLst/>
          </a:prstGeom>
          <a:noFill/>
          <a:ln cap="flat" cmpd="sng" w="38100">
            <a:solidFill>
              <a:schemeClr val="accent1"/>
            </a:solidFill>
            <a:prstDash val="solid"/>
            <a:round/>
            <a:headEnd len="med" w="med" type="diamond"/>
            <a:tailEnd len="med" w="med" type="diamond"/>
          </a:ln>
        </p:spPr>
      </p:cxnSp>
      <p:cxnSp>
        <p:nvCxnSpPr>
          <p:cNvPr id="225" name="Google Shape;225;p16"/>
          <p:cNvCxnSpPr/>
          <p:nvPr/>
        </p:nvCxnSpPr>
        <p:spPr>
          <a:xfrm rot="10800000">
            <a:off x="8900" y="9900086"/>
            <a:ext cx="7612800" cy="0"/>
          </a:xfrm>
          <a:prstGeom prst="straightConnector1">
            <a:avLst/>
          </a:prstGeom>
          <a:noFill/>
          <a:ln cap="flat" cmpd="sng" w="28575">
            <a:solidFill>
              <a:schemeClr val="accent3"/>
            </a:solidFill>
            <a:prstDash val="dot"/>
            <a:round/>
            <a:headEnd len="med" w="med" type="none"/>
            <a:tailEnd len="med" w="med" type="none"/>
          </a:ln>
        </p:spPr>
      </p:cxnSp>
      <p:sp>
        <p:nvSpPr>
          <p:cNvPr id="226" name="Google Shape;226;p16"/>
          <p:cNvSpPr txBox="1"/>
          <p:nvPr/>
        </p:nvSpPr>
        <p:spPr>
          <a:xfrm>
            <a:off x="1355300" y="0"/>
            <a:ext cx="5085300" cy="412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sz="2600">
                <a:latin typeface="Mada"/>
                <a:ea typeface="Mada"/>
                <a:cs typeface="Mada"/>
                <a:sym typeface="Mada"/>
              </a:rPr>
              <a:t>Brucellosis</a:t>
            </a:r>
            <a:endParaRPr b="1" sz="2600">
              <a:latin typeface="Mada"/>
              <a:ea typeface="Mada"/>
              <a:cs typeface="Mada"/>
              <a:sym typeface="Mada"/>
            </a:endParaRPr>
          </a:p>
        </p:txBody>
      </p:sp>
      <p:sp>
        <p:nvSpPr>
          <p:cNvPr id="227" name="Google Shape;227;p16"/>
          <p:cNvSpPr txBox="1"/>
          <p:nvPr/>
        </p:nvSpPr>
        <p:spPr>
          <a:xfrm>
            <a:off x="229425" y="5869903"/>
            <a:ext cx="7330500" cy="4122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Clr>
                <a:srgbClr val="000000"/>
              </a:buClr>
              <a:buSzPts val="2200"/>
              <a:buFont typeface="Mada"/>
              <a:buChar char="◄"/>
            </a:pPr>
            <a:r>
              <a:rPr b="1" lang="ar" sz="2200">
                <a:solidFill>
                  <a:srgbClr val="000000"/>
                </a:solidFill>
                <a:highlight>
                  <a:schemeClr val="accent4"/>
                </a:highlight>
                <a:latin typeface="Mada"/>
                <a:ea typeface="Mada"/>
                <a:cs typeface="Mada"/>
                <a:sym typeface="Mada"/>
              </a:rPr>
              <a:t>Clinical manifestations</a:t>
            </a:r>
            <a:endParaRPr b="1" sz="2200">
              <a:solidFill>
                <a:srgbClr val="000000"/>
              </a:solidFill>
              <a:highlight>
                <a:schemeClr val="accent4"/>
              </a:highlight>
              <a:latin typeface="Mada"/>
              <a:ea typeface="Mada"/>
              <a:cs typeface="Mada"/>
              <a:sym typeface="Mada"/>
            </a:endParaRPr>
          </a:p>
          <a:p>
            <a:pPr indent="0" lvl="0" marL="457200" rtl="0" algn="l">
              <a:spcBef>
                <a:spcPts val="0"/>
              </a:spcBef>
              <a:spcAft>
                <a:spcPts val="0"/>
              </a:spcAft>
              <a:buNone/>
            </a:pPr>
            <a:r>
              <a:t/>
            </a:r>
            <a:endParaRPr b="1" sz="2200">
              <a:highlight>
                <a:schemeClr val="accent4"/>
              </a:highlight>
              <a:latin typeface="Mada"/>
              <a:ea typeface="Mada"/>
              <a:cs typeface="Mada"/>
              <a:sym typeface="Mada"/>
            </a:endParaRPr>
          </a:p>
          <a:p>
            <a:pPr indent="0" lvl="0" marL="0" rtl="0" algn="l">
              <a:spcBef>
                <a:spcPts val="0"/>
              </a:spcBef>
              <a:spcAft>
                <a:spcPts val="0"/>
              </a:spcAft>
              <a:buNone/>
            </a:pPr>
            <a:r>
              <a:t/>
            </a:r>
            <a:endParaRPr sz="1200">
              <a:solidFill>
                <a:srgbClr val="000000"/>
              </a:solidFill>
              <a:latin typeface="Mada"/>
              <a:ea typeface="Mada"/>
              <a:cs typeface="Mada"/>
              <a:sym typeface="Mada"/>
            </a:endParaRPr>
          </a:p>
          <a:p>
            <a:pPr indent="0" lvl="0" marL="0" rtl="0" algn="l">
              <a:spcBef>
                <a:spcPts val="0"/>
              </a:spcBef>
              <a:spcAft>
                <a:spcPts val="0"/>
              </a:spcAft>
              <a:buNone/>
            </a:pPr>
            <a:r>
              <a:t/>
            </a:r>
            <a:endParaRPr sz="1200">
              <a:latin typeface="Mada"/>
              <a:ea typeface="Mada"/>
              <a:cs typeface="Mada"/>
              <a:sym typeface="Mada"/>
            </a:endParaRPr>
          </a:p>
          <a:p>
            <a:pPr indent="0" lvl="0" marL="0" rtl="0" algn="l">
              <a:spcBef>
                <a:spcPts val="0"/>
              </a:spcBef>
              <a:spcAft>
                <a:spcPts val="0"/>
              </a:spcAft>
              <a:buNone/>
            </a:pPr>
            <a:r>
              <a:t/>
            </a:r>
            <a:endParaRPr sz="1200">
              <a:latin typeface="Mada"/>
              <a:ea typeface="Mada"/>
              <a:cs typeface="Mada"/>
              <a:sym typeface="Mada"/>
            </a:endParaRPr>
          </a:p>
          <a:p>
            <a:pPr indent="0" lvl="0" marL="0" rtl="0" algn="l">
              <a:spcBef>
                <a:spcPts val="0"/>
              </a:spcBef>
              <a:spcAft>
                <a:spcPts val="0"/>
              </a:spcAft>
              <a:buNone/>
            </a:pPr>
            <a:r>
              <a:t/>
            </a:r>
            <a:endParaRPr sz="1200">
              <a:latin typeface="Mada"/>
              <a:ea typeface="Mada"/>
              <a:cs typeface="Mada"/>
              <a:sym typeface="Mada"/>
            </a:endParaRPr>
          </a:p>
          <a:p>
            <a:pPr indent="0" lvl="0" marL="0" rtl="0" algn="l">
              <a:spcBef>
                <a:spcPts val="0"/>
              </a:spcBef>
              <a:spcAft>
                <a:spcPts val="0"/>
              </a:spcAft>
              <a:buNone/>
            </a:pPr>
            <a:r>
              <a:t/>
            </a:r>
            <a:endParaRPr sz="1200">
              <a:latin typeface="Mada"/>
              <a:ea typeface="Mada"/>
              <a:cs typeface="Mada"/>
              <a:sym typeface="Mada"/>
            </a:endParaRPr>
          </a:p>
          <a:p>
            <a:pPr indent="0" lvl="0" marL="0" rtl="0" algn="l">
              <a:spcBef>
                <a:spcPts val="0"/>
              </a:spcBef>
              <a:spcAft>
                <a:spcPts val="0"/>
              </a:spcAft>
              <a:buNone/>
            </a:pPr>
            <a:r>
              <a:t/>
            </a:r>
            <a:endParaRPr sz="1200">
              <a:latin typeface="Mada"/>
              <a:ea typeface="Mada"/>
              <a:cs typeface="Mada"/>
              <a:sym typeface="Mada"/>
            </a:endParaRPr>
          </a:p>
          <a:p>
            <a:pPr indent="0" lvl="0" marL="0" rtl="0" algn="l">
              <a:spcBef>
                <a:spcPts val="0"/>
              </a:spcBef>
              <a:spcAft>
                <a:spcPts val="0"/>
              </a:spcAft>
              <a:buNone/>
            </a:pPr>
            <a:r>
              <a:t/>
            </a:r>
            <a:endParaRPr sz="1200">
              <a:latin typeface="Mada"/>
              <a:ea typeface="Mada"/>
              <a:cs typeface="Mada"/>
              <a:sym typeface="Mada"/>
            </a:endParaRPr>
          </a:p>
          <a:p>
            <a:pPr indent="0" lvl="0" marL="0" rtl="0" algn="l">
              <a:spcBef>
                <a:spcPts val="0"/>
              </a:spcBef>
              <a:spcAft>
                <a:spcPts val="0"/>
              </a:spcAft>
              <a:buNone/>
            </a:pPr>
            <a:r>
              <a:t/>
            </a:r>
            <a:endParaRPr sz="1200">
              <a:latin typeface="Mada"/>
              <a:ea typeface="Mada"/>
              <a:cs typeface="Mada"/>
              <a:sym typeface="Mada"/>
            </a:endParaRPr>
          </a:p>
          <a:p>
            <a:pPr indent="0" lvl="0" marL="0" rtl="0" algn="l">
              <a:spcBef>
                <a:spcPts val="0"/>
              </a:spcBef>
              <a:spcAft>
                <a:spcPts val="0"/>
              </a:spcAft>
              <a:buNone/>
            </a:pPr>
            <a:r>
              <a:t/>
            </a:r>
            <a:endParaRPr sz="1200">
              <a:latin typeface="Mada"/>
              <a:ea typeface="Mada"/>
              <a:cs typeface="Mada"/>
              <a:sym typeface="Mada"/>
            </a:endParaRPr>
          </a:p>
          <a:p>
            <a:pPr indent="0" lvl="0" marL="0" rtl="0" algn="l">
              <a:spcBef>
                <a:spcPts val="0"/>
              </a:spcBef>
              <a:spcAft>
                <a:spcPts val="0"/>
              </a:spcAft>
              <a:buNone/>
            </a:pPr>
            <a:r>
              <a:t/>
            </a:r>
            <a:endParaRPr sz="1200">
              <a:latin typeface="Mada"/>
              <a:ea typeface="Mada"/>
              <a:cs typeface="Mada"/>
              <a:sym typeface="Mada"/>
            </a:endParaRPr>
          </a:p>
          <a:p>
            <a:pPr indent="0" lvl="0" marL="0" rtl="0" algn="l">
              <a:spcBef>
                <a:spcPts val="0"/>
              </a:spcBef>
              <a:spcAft>
                <a:spcPts val="0"/>
              </a:spcAft>
              <a:buNone/>
            </a:pPr>
            <a:r>
              <a:t/>
            </a:r>
            <a:endParaRPr sz="1200">
              <a:highlight>
                <a:srgbClr val="FFFF00"/>
              </a:highlight>
              <a:latin typeface="Mada"/>
              <a:ea typeface="Mada"/>
              <a:cs typeface="Mada"/>
              <a:sym typeface="Mada"/>
            </a:endParaRPr>
          </a:p>
          <a:p>
            <a:pPr indent="0" lvl="0" marL="0" rtl="0" algn="l">
              <a:spcBef>
                <a:spcPts val="0"/>
              </a:spcBef>
              <a:spcAft>
                <a:spcPts val="0"/>
              </a:spcAft>
              <a:buNone/>
            </a:pPr>
            <a:r>
              <a:t/>
            </a:r>
            <a:endParaRPr sz="100">
              <a:highlight>
                <a:srgbClr val="FFFF00"/>
              </a:highlight>
              <a:latin typeface="Mada"/>
              <a:ea typeface="Mada"/>
              <a:cs typeface="Mada"/>
              <a:sym typeface="Mada"/>
            </a:endParaRPr>
          </a:p>
          <a:p>
            <a:pPr indent="0" lvl="0" marL="0" rtl="0" algn="l">
              <a:spcBef>
                <a:spcPts val="0"/>
              </a:spcBef>
              <a:spcAft>
                <a:spcPts val="0"/>
              </a:spcAft>
              <a:buNone/>
            </a:pPr>
            <a:r>
              <a:t/>
            </a:r>
            <a:endParaRPr sz="100">
              <a:highlight>
                <a:srgbClr val="FFFF00"/>
              </a:highlight>
              <a:latin typeface="Mada"/>
              <a:ea typeface="Mada"/>
              <a:cs typeface="Mada"/>
              <a:sym typeface="Mada"/>
            </a:endParaRPr>
          </a:p>
          <a:p>
            <a:pPr indent="0" lvl="0" marL="0" rtl="0" algn="l">
              <a:spcBef>
                <a:spcPts val="0"/>
              </a:spcBef>
              <a:spcAft>
                <a:spcPts val="0"/>
              </a:spcAft>
              <a:buNone/>
            </a:pPr>
            <a:r>
              <a:t/>
            </a:r>
            <a:endParaRPr sz="100">
              <a:highlight>
                <a:srgbClr val="FFFF00"/>
              </a:highlight>
              <a:latin typeface="Mada"/>
              <a:ea typeface="Mada"/>
              <a:cs typeface="Mada"/>
              <a:sym typeface="Mada"/>
            </a:endParaRPr>
          </a:p>
          <a:p>
            <a:pPr indent="0" lvl="0" marL="0" rtl="0" algn="l">
              <a:spcBef>
                <a:spcPts val="0"/>
              </a:spcBef>
              <a:spcAft>
                <a:spcPts val="0"/>
              </a:spcAft>
              <a:buNone/>
            </a:pPr>
            <a:r>
              <a:t/>
            </a:r>
            <a:endParaRPr sz="1200">
              <a:solidFill>
                <a:srgbClr val="000000"/>
              </a:solidFill>
              <a:latin typeface="Mada"/>
              <a:ea typeface="Mada"/>
              <a:cs typeface="Mada"/>
              <a:sym typeface="Mada"/>
            </a:endParaRPr>
          </a:p>
          <a:p>
            <a:pPr indent="0" lvl="0" marL="0" rtl="0" algn="l">
              <a:spcBef>
                <a:spcPts val="0"/>
              </a:spcBef>
              <a:spcAft>
                <a:spcPts val="0"/>
              </a:spcAft>
              <a:buNone/>
            </a:pPr>
            <a:r>
              <a:t/>
            </a:r>
            <a:endParaRPr sz="1200">
              <a:solidFill>
                <a:srgbClr val="000000"/>
              </a:solidFill>
              <a:latin typeface="Mada"/>
              <a:ea typeface="Mada"/>
              <a:cs typeface="Mada"/>
              <a:sym typeface="Mada"/>
            </a:endParaRPr>
          </a:p>
        </p:txBody>
      </p:sp>
      <p:graphicFrame>
        <p:nvGraphicFramePr>
          <p:cNvPr id="228" name="Google Shape;228;p16"/>
          <p:cNvGraphicFramePr/>
          <p:nvPr/>
        </p:nvGraphicFramePr>
        <p:xfrm>
          <a:off x="217825" y="7264008"/>
          <a:ext cx="3000000" cy="3000000"/>
        </p:xfrm>
        <a:graphic>
          <a:graphicData uri="http://schemas.openxmlformats.org/drawingml/2006/table">
            <a:tbl>
              <a:tblPr>
                <a:noFill/>
                <a:tableStyleId>{60ABF50E-62AB-450F-9392-1785013A57F9}</a:tableStyleId>
              </a:tblPr>
              <a:tblGrid>
                <a:gridCol w="3577850"/>
                <a:gridCol w="3577850"/>
              </a:tblGrid>
              <a:tr h="366400">
                <a:tc>
                  <a:txBody>
                    <a:bodyPr/>
                    <a:lstStyle/>
                    <a:p>
                      <a:pPr indent="0" lvl="0" marL="0" rtl="0" algn="ctr">
                        <a:spcBef>
                          <a:spcPts val="0"/>
                        </a:spcBef>
                        <a:spcAft>
                          <a:spcPts val="0"/>
                        </a:spcAft>
                        <a:buNone/>
                      </a:pPr>
                      <a:r>
                        <a:rPr b="1" lang="ar">
                          <a:latin typeface="Exo"/>
                          <a:ea typeface="Exo"/>
                          <a:cs typeface="Exo"/>
                          <a:sym typeface="Exo"/>
                        </a:rPr>
                        <a:t>Symptoms (insidious onset)</a:t>
                      </a:r>
                      <a:endParaRPr b="1">
                        <a:latin typeface="Exo"/>
                        <a:ea typeface="Exo"/>
                        <a:cs typeface="Exo"/>
                        <a:sym typeface="Exo"/>
                      </a:endParaRPr>
                    </a:p>
                  </a:txBody>
                  <a:tcPr marT="91425" marB="91425" marR="91425" marL="91425" anchor="ctr">
                    <a:lnL cap="flat" cmpd="sng" w="19050">
                      <a:solidFill>
                        <a:schemeClr val="accent1"/>
                      </a:solidFill>
                      <a:prstDash val="solid"/>
                      <a:round/>
                      <a:headEnd len="sm" w="sm" type="none"/>
                      <a:tailEnd len="sm" w="sm" type="none"/>
                    </a:lnL>
                    <a:lnR cap="flat" cmpd="sng" w="19050">
                      <a:solidFill>
                        <a:schemeClr val="accent1"/>
                      </a:solidFill>
                      <a:prstDash val="solid"/>
                      <a:round/>
                      <a:headEnd len="sm" w="sm" type="none"/>
                      <a:tailEnd len="sm" w="sm" type="none"/>
                    </a:lnR>
                    <a:lnT cap="flat" cmpd="sng" w="19050">
                      <a:solidFill>
                        <a:schemeClr val="accent1"/>
                      </a:solidFill>
                      <a:prstDash val="solid"/>
                      <a:round/>
                      <a:headEnd len="sm" w="sm" type="none"/>
                      <a:tailEnd len="sm" w="sm" type="none"/>
                    </a:lnT>
                    <a:lnB cap="flat" cmpd="sng" w="19050">
                      <a:solidFill>
                        <a:schemeClr val="accent1"/>
                      </a:solidFill>
                      <a:prstDash val="solid"/>
                      <a:round/>
                      <a:headEnd len="sm" w="sm" type="none"/>
                      <a:tailEnd len="sm" w="sm" type="none"/>
                    </a:lnB>
                    <a:solidFill>
                      <a:schemeClr val="accent4"/>
                    </a:solidFill>
                  </a:tcPr>
                </a:tc>
                <a:tc>
                  <a:txBody>
                    <a:bodyPr/>
                    <a:lstStyle/>
                    <a:p>
                      <a:pPr indent="0" lvl="0" marL="0" rtl="0" algn="ctr">
                        <a:spcBef>
                          <a:spcPts val="0"/>
                        </a:spcBef>
                        <a:spcAft>
                          <a:spcPts val="0"/>
                        </a:spcAft>
                        <a:buNone/>
                      </a:pPr>
                      <a:r>
                        <a:rPr b="1" lang="ar">
                          <a:latin typeface="Exo"/>
                          <a:ea typeface="Exo"/>
                          <a:cs typeface="Exo"/>
                          <a:sym typeface="Exo"/>
                        </a:rPr>
                        <a:t>Signs (Physical findings)</a:t>
                      </a:r>
                      <a:endParaRPr b="1" sz="1000">
                        <a:latin typeface="Exo"/>
                        <a:ea typeface="Exo"/>
                        <a:cs typeface="Exo"/>
                        <a:sym typeface="Exo"/>
                      </a:endParaRPr>
                    </a:p>
                  </a:txBody>
                  <a:tcPr marT="91425" marB="91425" marR="91425" marL="91425" anchor="ctr">
                    <a:lnL cap="flat" cmpd="sng" w="19050">
                      <a:solidFill>
                        <a:schemeClr val="accent1"/>
                      </a:solidFill>
                      <a:prstDash val="solid"/>
                      <a:round/>
                      <a:headEnd len="sm" w="sm" type="none"/>
                      <a:tailEnd len="sm" w="sm" type="none"/>
                    </a:lnL>
                    <a:lnR cap="flat" cmpd="sng" w="19050">
                      <a:solidFill>
                        <a:schemeClr val="accent1"/>
                      </a:solidFill>
                      <a:prstDash val="solid"/>
                      <a:round/>
                      <a:headEnd len="sm" w="sm" type="none"/>
                      <a:tailEnd len="sm" w="sm" type="none"/>
                    </a:lnR>
                    <a:lnT cap="flat" cmpd="sng" w="19050">
                      <a:solidFill>
                        <a:schemeClr val="accent1"/>
                      </a:solidFill>
                      <a:prstDash val="solid"/>
                      <a:round/>
                      <a:headEnd len="sm" w="sm" type="none"/>
                      <a:tailEnd len="sm" w="sm" type="none"/>
                    </a:lnT>
                    <a:lnB cap="flat" cmpd="sng" w="19050">
                      <a:solidFill>
                        <a:schemeClr val="accent1"/>
                      </a:solidFill>
                      <a:prstDash val="solid"/>
                      <a:round/>
                      <a:headEnd len="sm" w="sm" type="none"/>
                      <a:tailEnd len="sm" w="sm" type="none"/>
                    </a:lnB>
                    <a:solidFill>
                      <a:schemeClr val="accent4"/>
                    </a:solidFill>
                  </a:tcPr>
                </a:tc>
              </a:tr>
              <a:tr h="1184600">
                <a:tc>
                  <a:txBody>
                    <a:bodyPr/>
                    <a:lstStyle/>
                    <a:p>
                      <a:pPr indent="-304800" lvl="0" marL="457200" rtl="0" algn="l">
                        <a:spcBef>
                          <a:spcPts val="0"/>
                        </a:spcBef>
                        <a:spcAft>
                          <a:spcPts val="0"/>
                        </a:spcAft>
                        <a:buSzPts val="1200"/>
                        <a:buFont typeface="Mada"/>
                        <a:buChar char="●"/>
                      </a:pPr>
                      <a:r>
                        <a:rPr b="1" lang="ar" sz="1200">
                          <a:solidFill>
                            <a:srgbClr val="1C4587"/>
                          </a:solidFill>
                          <a:latin typeface="Mada"/>
                          <a:ea typeface="Mada"/>
                          <a:cs typeface="Mada"/>
                          <a:sym typeface="Mada"/>
                        </a:rPr>
                        <a:t>Undulant</a:t>
                      </a:r>
                      <a:r>
                        <a:rPr lang="ar" sz="1200">
                          <a:latin typeface="Mada"/>
                          <a:ea typeface="Mada"/>
                          <a:cs typeface="Mada"/>
                          <a:sym typeface="Mada"/>
                        </a:rPr>
                        <a:t> </a:t>
                      </a:r>
                      <a:r>
                        <a:rPr b="1" lang="ar" sz="1200">
                          <a:solidFill>
                            <a:srgbClr val="CC0000"/>
                          </a:solidFill>
                          <a:latin typeface="Mada"/>
                          <a:ea typeface="Mada"/>
                          <a:cs typeface="Mada"/>
                          <a:sym typeface="Mada"/>
                        </a:rPr>
                        <a:t>Fever</a:t>
                      </a:r>
                      <a:r>
                        <a:rPr lang="ar" sz="1200">
                          <a:solidFill>
                            <a:srgbClr val="CC0000"/>
                          </a:solidFill>
                          <a:latin typeface="Mada"/>
                          <a:ea typeface="Mada"/>
                          <a:cs typeface="Mada"/>
                          <a:sym typeface="Mada"/>
                        </a:rPr>
                        <a:t> </a:t>
                      </a:r>
                      <a:r>
                        <a:rPr lang="ar" sz="1100">
                          <a:solidFill>
                            <a:srgbClr val="999999"/>
                          </a:solidFill>
                          <a:latin typeface="Mada"/>
                          <a:ea typeface="Mada"/>
                          <a:cs typeface="Mada"/>
                          <a:sym typeface="Mada"/>
                        </a:rPr>
                        <a:t>(rising and falling like a wave)</a:t>
                      </a:r>
                      <a:endParaRPr sz="1100">
                        <a:solidFill>
                          <a:srgbClr val="999999"/>
                        </a:solidFill>
                        <a:latin typeface="Mada"/>
                        <a:ea typeface="Mada"/>
                        <a:cs typeface="Mada"/>
                        <a:sym typeface="Mada"/>
                      </a:endParaRPr>
                    </a:p>
                    <a:p>
                      <a:pPr indent="-304800" lvl="0" marL="457200" rtl="0" algn="l">
                        <a:spcBef>
                          <a:spcPts val="0"/>
                        </a:spcBef>
                        <a:spcAft>
                          <a:spcPts val="0"/>
                        </a:spcAft>
                        <a:buClr>
                          <a:srgbClr val="CC0000"/>
                        </a:buClr>
                        <a:buSzPts val="1200"/>
                        <a:buFont typeface="Mada"/>
                        <a:buChar char="●"/>
                      </a:pPr>
                      <a:r>
                        <a:rPr b="1" lang="ar" sz="1200">
                          <a:solidFill>
                            <a:srgbClr val="CC0000"/>
                          </a:solidFill>
                          <a:latin typeface="Mada"/>
                          <a:ea typeface="Mada"/>
                          <a:cs typeface="Mada"/>
                          <a:sym typeface="Mada"/>
                        </a:rPr>
                        <a:t>Night sweats </a:t>
                      </a:r>
                      <a:r>
                        <a:rPr b="1" lang="ar" sz="1200">
                          <a:latin typeface="Mada"/>
                          <a:ea typeface="Mada"/>
                          <a:cs typeface="Mada"/>
                          <a:sym typeface="Mada"/>
                        </a:rPr>
                        <a:t>(drenching)</a:t>
                      </a:r>
                      <a:endParaRPr b="1" sz="1200">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Fatigue</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Anorexia</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Weight loss </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Arthralgia</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Low back pain </a:t>
                      </a:r>
                      <a:r>
                        <a:rPr b="1" lang="ar" sz="1200">
                          <a:latin typeface="Mada"/>
                          <a:ea typeface="Mada"/>
                          <a:cs typeface="Mada"/>
                          <a:sym typeface="Mada"/>
                        </a:rPr>
                        <a:t>(especially sacroiliac joint)</a:t>
                      </a:r>
                      <a:endParaRPr b="1" sz="1200">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Depression</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Headaches &amp; Cough</a:t>
                      </a:r>
                      <a:endParaRPr sz="1200">
                        <a:latin typeface="Mada"/>
                        <a:ea typeface="Mada"/>
                        <a:cs typeface="Mada"/>
                        <a:sym typeface="Mada"/>
                      </a:endParaRPr>
                    </a:p>
                  </a:txBody>
                  <a:tcPr marT="91425" marB="91425" marR="91425" marL="91425" anchor="ctr">
                    <a:lnL cap="flat" cmpd="sng" w="19050">
                      <a:solidFill>
                        <a:schemeClr val="accent1"/>
                      </a:solidFill>
                      <a:prstDash val="solid"/>
                      <a:round/>
                      <a:headEnd len="sm" w="sm" type="none"/>
                      <a:tailEnd len="sm" w="sm" type="none"/>
                    </a:lnL>
                    <a:lnR cap="flat" cmpd="sng" w="19050">
                      <a:solidFill>
                        <a:schemeClr val="accent1"/>
                      </a:solidFill>
                      <a:prstDash val="solid"/>
                      <a:round/>
                      <a:headEnd len="sm" w="sm" type="none"/>
                      <a:tailEnd len="sm" w="sm" type="none"/>
                    </a:lnR>
                    <a:lnT cap="flat" cmpd="sng" w="19050">
                      <a:solidFill>
                        <a:schemeClr val="accent1"/>
                      </a:solidFill>
                      <a:prstDash val="solid"/>
                      <a:round/>
                      <a:headEnd len="sm" w="sm" type="none"/>
                      <a:tailEnd len="sm" w="sm" type="none"/>
                    </a:lnT>
                    <a:lnB cap="flat" cmpd="sng" w="19050">
                      <a:solidFill>
                        <a:schemeClr val="accent1"/>
                      </a:solidFill>
                      <a:prstDash val="solid"/>
                      <a:round/>
                      <a:headEnd len="sm" w="sm" type="none"/>
                      <a:tailEnd len="sm" w="sm" type="none"/>
                    </a:lnB>
                  </a:tcPr>
                </a:tc>
                <a:tc>
                  <a:txBody>
                    <a:bodyPr/>
                    <a:lstStyle/>
                    <a:p>
                      <a:pPr indent="-304800" lvl="0" marL="457200" rtl="0" algn="l">
                        <a:lnSpc>
                          <a:spcPct val="115000"/>
                        </a:lnSpc>
                        <a:spcBef>
                          <a:spcPts val="0"/>
                        </a:spcBef>
                        <a:spcAft>
                          <a:spcPts val="0"/>
                        </a:spcAft>
                        <a:buSzPts val="1200"/>
                        <a:buFont typeface="Mada"/>
                        <a:buChar char="●"/>
                      </a:pPr>
                      <a:r>
                        <a:rPr lang="ar" sz="1200">
                          <a:latin typeface="Mada"/>
                          <a:ea typeface="Mada"/>
                          <a:cs typeface="Mada"/>
                          <a:sym typeface="Mada"/>
                        </a:rPr>
                        <a:t>Variable and nonspecific:</a:t>
                      </a:r>
                      <a:endParaRPr sz="1200">
                        <a:latin typeface="Mada"/>
                        <a:ea typeface="Mada"/>
                        <a:cs typeface="Mada"/>
                        <a:sym typeface="Mada"/>
                      </a:endParaRPr>
                    </a:p>
                    <a:p>
                      <a:pPr indent="-304800" lvl="1" marL="914400" rtl="0" algn="l">
                        <a:lnSpc>
                          <a:spcPct val="115000"/>
                        </a:lnSpc>
                        <a:spcBef>
                          <a:spcPts val="0"/>
                        </a:spcBef>
                        <a:spcAft>
                          <a:spcPts val="0"/>
                        </a:spcAft>
                        <a:buSzPts val="1200"/>
                        <a:buFont typeface="Mada"/>
                        <a:buChar char="○"/>
                      </a:pPr>
                      <a:r>
                        <a:rPr lang="ar" sz="1200">
                          <a:latin typeface="Mada"/>
                          <a:ea typeface="Mada"/>
                          <a:cs typeface="Mada"/>
                          <a:sym typeface="Mada"/>
                        </a:rPr>
                        <a:t>Arthritis</a:t>
                      </a:r>
                      <a:endParaRPr sz="1200">
                        <a:latin typeface="Mada"/>
                        <a:ea typeface="Mada"/>
                        <a:cs typeface="Mada"/>
                        <a:sym typeface="Mada"/>
                      </a:endParaRPr>
                    </a:p>
                    <a:p>
                      <a:pPr indent="-304800" lvl="1" marL="914400" rtl="0" algn="l">
                        <a:lnSpc>
                          <a:spcPct val="115000"/>
                        </a:lnSpc>
                        <a:spcBef>
                          <a:spcPts val="0"/>
                        </a:spcBef>
                        <a:spcAft>
                          <a:spcPts val="0"/>
                        </a:spcAft>
                        <a:buClr>
                          <a:schemeClr val="dk1"/>
                        </a:buClr>
                        <a:buSzPts val="1200"/>
                        <a:buFont typeface="Mada"/>
                        <a:buChar char="○"/>
                      </a:pPr>
                      <a:r>
                        <a:rPr lang="ar" sz="1200">
                          <a:latin typeface="Mada"/>
                          <a:ea typeface="Mada"/>
                          <a:cs typeface="Mada"/>
                          <a:sym typeface="Mada"/>
                        </a:rPr>
                        <a:t>hepatomegaly, splenomegaly and/or </a:t>
                      </a:r>
                      <a:r>
                        <a:rPr lang="ar" sz="1200">
                          <a:solidFill>
                            <a:srgbClr val="0E4877"/>
                          </a:solidFill>
                          <a:latin typeface="Mada"/>
                          <a:ea typeface="Mada"/>
                          <a:cs typeface="Mada"/>
                          <a:sym typeface="Mada"/>
                        </a:rPr>
                        <a:t>Painful </a:t>
                      </a:r>
                      <a:r>
                        <a:rPr lang="ar" sz="1200">
                          <a:solidFill>
                            <a:schemeClr val="dk1"/>
                          </a:solidFill>
                          <a:latin typeface="Mada"/>
                          <a:ea typeface="Mada"/>
                          <a:cs typeface="Mada"/>
                          <a:sym typeface="Mada"/>
                        </a:rPr>
                        <a:t>Lymphadenopathy</a:t>
                      </a:r>
                      <a:endParaRPr sz="1200">
                        <a:solidFill>
                          <a:srgbClr val="A64D79"/>
                        </a:solidFill>
                        <a:latin typeface="Mada"/>
                        <a:ea typeface="Mada"/>
                        <a:cs typeface="Mada"/>
                        <a:sym typeface="Mada"/>
                      </a:endParaRPr>
                    </a:p>
                    <a:p>
                      <a:pPr indent="-304800" lvl="1" marL="914400" rtl="0" algn="l">
                        <a:lnSpc>
                          <a:spcPct val="115000"/>
                        </a:lnSpc>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Hepatosplenomegaly</a:t>
                      </a:r>
                      <a:endParaRPr sz="1200">
                        <a:latin typeface="Mada"/>
                        <a:ea typeface="Mada"/>
                        <a:cs typeface="Mada"/>
                        <a:sym typeface="Mada"/>
                      </a:endParaRPr>
                    </a:p>
                  </a:txBody>
                  <a:tcPr marT="91425" marB="91425" marR="91425" marL="91425" anchor="ctr">
                    <a:lnL cap="flat" cmpd="sng" w="19050">
                      <a:solidFill>
                        <a:schemeClr val="accent1"/>
                      </a:solidFill>
                      <a:prstDash val="solid"/>
                      <a:round/>
                      <a:headEnd len="sm" w="sm" type="none"/>
                      <a:tailEnd len="sm" w="sm" type="none"/>
                    </a:lnL>
                    <a:lnR cap="flat" cmpd="sng" w="19050">
                      <a:solidFill>
                        <a:schemeClr val="accent1"/>
                      </a:solidFill>
                      <a:prstDash val="solid"/>
                      <a:round/>
                      <a:headEnd len="sm" w="sm" type="none"/>
                      <a:tailEnd len="sm" w="sm" type="none"/>
                    </a:lnR>
                    <a:lnT cap="flat" cmpd="sng" w="19050">
                      <a:solidFill>
                        <a:schemeClr val="accent1"/>
                      </a:solidFill>
                      <a:prstDash val="solid"/>
                      <a:round/>
                      <a:headEnd len="sm" w="sm" type="none"/>
                      <a:tailEnd len="sm" w="sm" type="none"/>
                    </a:lnT>
                    <a:lnB cap="flat" cmpd="sng" w="19050">
                      <a:solidFill>
                        <a:schemeClr val="accent1"/>
                      </a:solidFill>
                      <a:prstDash val="solid"/>
                      <a:round/>
                      <a:headEnd len="sm" w="sm" type="none"/>
                      <a:tailEnd len="sm" w="sm" type="none"/>
                    </a:lnB>
                  </a:tcPr>
                </a:tc>
              </a:tr>
            </a:tbl>
          </a:graphicData>
        </a:graphic>
      </p:graphicFrame>
      <p:sp>
        <p:nvSpPr>
          <p:cNvPr id="229" name="Google Shape;229;p16"/>
          <p:cNvSpPr txBox="1"/>
          <p:nvPr/>
        </p:nvSpPr>
        <p:spPr>
          <a:xfrm>
            <a:off x="232700" y="797503"/>
            <a:ext cx="7330500" cy="939000"/>
          </a:xfrm>
          <a:prstGeom prst="rect">
            <a:avLst/>
          </a:prstGeom>
          <a:noFill/>
          <a:ln>
            <a:noFill/>
          </a:ln>
        </p:spPr>
        <p:txBody>
          <a:bodyPr anchorCtr="0" anchor="t" bIns="91425" lIns="91425" spcFirstLastPara="1" rIns="91425" wrap="square" tIns="91425">
            <a:spAutoFit/>
          </a:bodyPr>
          <a:lstStyle/>
          <a:p>
            <a:pPr indent="-368300" lvl="0" marL="457200" rtl="0" algn="l">
              <a:spcBef>
                <a:spcPts val="0"/>
              </a:spcBef>
              <a:spcAft>
                <a:spcPts val="0"/>
              </a:spcAft>
              <a:buClr>
                <a:schemeClr val="dk1"/>
              </a:buClr>
              <a:buSzPts val="2200"/>
              <a:buFont typeface="Mada"/>
              <a:buChar char="◄"/>
            </a:pPr>
            <a:r>
              <a:rPr b="1" lang="ar" sz="2200">
                <a:solidFill>
                  <a:schemeClr val="dk1"/>
                </a:solidFill>
                <a:highlight>
                  <a:schemeClr val="accent4"/>
                </a:highlight>
                <a:latin typeface="Mada"/>
                <a:ea typeface="Mada"/>
                <a:cs typeface="Mada"/>
                <a:sym typeface="Mada"/>
              </a:rPr>
              <a:t>Pathogenesis</a:t>
            </a:r>
            <a:endParaRPr b="1" sz="300">
              <a:solidFill>
                <a:schemeClr val="dk1"/>
              </a:solidFill>
              <a:highlight>
                <a:schemeClr val="accent4"/>
              </a:highlight>
              <a:latin typeface="Mada"/>
              <a:ea typeface="Mada"/>
              <a:cs typeface="Mada"/>
              <a:sym typeface="Mada"/>
            </a:endParaRPr>
          </a:p>
          <a:p>
            <a:pPr indent="0" lvl="0" marL="457200" rtl="0" algn="l">
              <a:spcBef>
                <a:spcPts val="0"/>
              </a:spcBef>
              <a:spcAft>
                <a:spcPts val="0"/>
              </a:spcAft>
              <a:buNone/>
            </a:pPr>
            <a:r>
              <a:t/>
            </a:r>
            <a:endParaRPr b="1" sz="300">
              <a:solidFill>
                <a:schemeClr val="dk1"/>
              </a:solidFill>
              <a:highlight>
                <a:srgbClr val="D0E0E3"/>
              </a:highlight>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The organism enters the body → goes to the lymph nodes → to the bloodstream → to the </a:t>
            </a:r>
            <a:r>
              <a:rPr b="1" lang="ar" sz="1200">
                <a:solidFill>
                  <a:srgbClr val="CC0000"/>
                </a:solidFill>
                <a:latin typeface="Mada"/>
                <a:ea typeface="Mada"/>
                <a:cs typeface="Mada"/>
                <a:sym typeface="Mada"/>
              </a:rPr>
              <a:t>reticuloendothelial system</a:t>
            </a:r>
            <a:r>
              <a:rPr lang="ar" sz="1200">
                <a:solidFill>
                  <a:schemeClr val="dk1"/>
                </a:solidFill>
                <a:latin typeface="Mada"/>
                <a:ea typeface="Mada"/>
                <a:cs typeface="Mada"/>
                <a:sym typeface="Mada"/>
              </a:rPr>
              <a:t> → blood → any organ.</a:t>
            </a:r>
            <a:endParaRPr sz="1200">
              <a:solidFill>
                <a:schemeClr val="dk1"/>
              </a:solidFill>
              <a:latin typeface="Mada"/>
              <a:ea typeface="Mada"/>
              <a:cs typeface="Mada"/>
              <a:sym typeface="Mada"/>
            </a:endParaRPr>
          </a:p>
        </p:txBody>
      </p:sp>
      <p:sp>
        <p:nvSpPr>
          <p:cNvPr id="230" name="Google Shape;230;p16"/>
          <p:cNvSpPr txBox="1"/>
          <p:nvPr/>
        </p:nvSpPr>
        <p:spPr>
          <a:xfrm>
            <a:off x="232700" y="6312850"/>
            <a:ext cx="7155600" cy="892800"/>
          </a:xfrm>
          <a:prstGeom prst="rect">
            <a:avLst/>
          </a:prstGeom>
          <a:noFill/>
          <a:ln>
            <a:noFill/>
          </a:ln>
        </p:spPr>
        <p:txBody>
          <a:bodyPr anchorCtr="0" anchor="t" bIns="91425" lIns="91425" spcFirstLastPara="1" rIns="91425" wrap="square" tIns="91425">
            <a:spAutoFit/>
          </a:bodyPr>
          <a:lstStyle/>
          <a:p>
            <a:pPr indent="-304800" lvl="0" marL="457200" rtl="0" algn="l">
              <a:spcBef>
                <a:spcPts val="0"/>
              </a:spcBef>
              <a:spcAft>
                <a:spcPts val="0"/>
              </a:spcAft>
              <a:buSzPts val="1200"/>
              <a:buFont typeface="Mada"/>
              <a:buChar char="❖"/>
            </a:pPr>
            <a:r>
              <a:rPr lang="ar" sz="1200">
                <a:latin typeface="Mada"/>
                <a:ea typeface="Mada"/>
                <a:cs typeface="Mada"/>
                <a:sym typeface="Mada"/>
              </a:rPr>
              <a:t>A careful history is the most helpful tool in the diagnosis of brucellosis.</a:t>
            </a:r>
            <a:endParaRPr sz="1200">
              <a:latin typeface="Mada"/>
              <a:ea typeface="Mada"/>
              <a:cs typeface="Mada"/>
              <a:sym typeface="Mada"/>
            </a:endParaRPr>
          </a:p>
          <a:p>
            <a:pPr indent="-298450" lvl="1" marL="914400" rtl="0" algn="l">
              <a:spcBef>
                <a:spcPts val="0"/>
              </a:spcBef>
              <a:spcAft>
                <a:spcPts val="0"/>
              </a:spcAft>
              <a:buClr>
                <a:srgbClr val="6AA84F"/>
              </a:buClr>
              <a:buSzPts val="1100"/>
              <a:buFont typeface="Mada"/>
              <a:buChar char="➢"/>
            </a:pPr>
            <a:r>
              <a:rPr lang="ar" sz="1100">
                <a:solidFill>
                  <a:srgbClr val="6AA84F"/>
                </a:solidFill>
                <a:latin typeface="Mada"/>
                <a:ea typeface="Mada"/>
                <a:cs typeface="Mada"/>
                <a:sym typeface="Mada"/>
              </a:rPr>
              <a:t>You should always have a high suspicion because we’re living in an endemic area. </a:t>
            </a:r>
            <a:endParaRPr sz="1100">
              <a:solidFill>
                <a:srgbClr val="6AA84F"/>
              </a:solidFill>
              <a:latin typeface="Mada"/>
              <a:ea typeface="Mada"/>
              <a:cs typeface="Mada"/>
              <a:sym typeface="Mada"/>
            </a:endParaRPr>
          </a:p>
          <a:p>
            <a:pPr indent="-298450" lvl="1" marL="914400" rtl="0" algn="l">
              <a:spcBef>
                <a:spcPts val="0"/>
              </a:spcBef>
              <a:spcAft>
                <a:spcPts val="0"/>
              </a:spcAft>
              <a:buClr>
                <a:srgbClr val="6AA84F"/>
              </a:buClr>
              <a:buSzPts val="1100"/>
              <a:buFont typeface="Mada"/>
              <a:buChar char="➢"/>
            </a:pPr>
            <a:r>
              <a:rPr lang="ar" sz="1100">
                <a:solidFill>
                  <a:srgbClr val="6AA84F"/>
                </a:solidFill>
                <a:latin typeface="Mada"/>
                <a:ea typeface="Mada"/>
                <a:cs typeface="Mada"/>
                <a:sym typeface="Mada"/>
              </a:rPr>
              <a:t>Ask about risk factors: </a:t>
            </a:r>
            <a:r>
              <a:rPr b="1" lang="ar" sz="1100">
                <a:solidFill>
                  <a:srgbClr val="6AA84F"/>
                </a:solidFill>
                <a:latin typeface="Mada"/>
                <a:ea typeface="Mada"/>
                <a:cs typeface="Mada"/>
                <a:sym typeface="Mada"/>
              </a:rPr>
              <a:t>Contact </a:t>
            </a:r>
            <a:r>
              <a:rPr lang="ar" sz="1100">
                <a:solidFill>
                  <a:srgbClr val="6AA84F"/>
                </a:solidFill>
                <a:latin typeface="Mada"/>
                <a:ea typeface="Mada"/>
                <a:cs typeface="Mada"/>
                <a:sym typeface="Mada"/>
              </a:rPr>
              <a:t>with animals and </a:t>
            </a:r>
            <a:r>
              <a:rPr b="1" lang="ar" sz="1100">
                <a:solidFill>
                  <a:srgbClr val="6AA84F"/>
                </a:solidFill>
                <a:latin typeface="Mada"/>
                <a:ea typeface="Mada"/>
                <a:cs typeface="Mada"/>
                <a:sym typeface="Mada"/>
              </a:rPr>
              <a:t>ingesting </a:t>
            </a:r>
            <a:r>
              <a:rPr lang="ar" sz="1100">
                <a:solidFill>
                  <a:srgbClr val="6AA84F"/>
                </a:solidFill>
                <a:latin typeface="Mada"/>
                <a:ea typeface="Mada"/>
                <a:cs typeface="Mada"/>
                <a:sym typeface="Mada"/>
              </a:rPr>
              <a:t>unpasteurized milk.</a:t>
            </a:r>
            <a:endParaRPr sz="1100">
              <a:solidFill>
                <a:srgbClr val="6AA84F"/>
              </a:solidFill>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The incubation period is 1–4 weeks, occasionally, it maybe take few months.</a:t>
            </a:r>
            <a:endParaRPr sz="1200">
              <a:latin typeface="Mada"/>
              <a:ea typeface="Mada"/>
              <a:cs typeface="Mada"/>
              <a:sym typeface="Mada"/>
            </a:endParaRPr>
          </a:p>
        </p:txBody>
      </p:sp>
      <p:sp>
        <p:nvSpPr>
          <p:cNvPr id="231" name="Google Shape;231;p16"/>
          <p:cNvSpPr/>
          <p:nvPr/>
        </p:nvSpPr>
        <p:spPr>
          <a:xfrm>
            <a:off x="320000" y="1886950"/>
            <a:ext cx="6897600" cy="3832500"/>
          </a:xfrm>
          <a:prstGeom prst="round2SameRect">
            <a:avLst>
              <a:gd fmla="val 16667" name="adj1"/>
              <a:gd fmla="val 0" name="adj2"/>
            </a:avLst>
          </a:prstGeom>
          <a:noFill/>
          <a:ln cap="flat" cmpd="sng" w="28575">
            <a:solidFill>
              <a:schemeClr val="accent3"/>
            </a:solidFill>
            <a:prstDash val="lgDash"/>
            <a:round/>
            <a:headEnd len="sm" w="sm" type="none"/>
            <a:tailEnd len="sm" w="sm" type="none"/>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lang="ar" sz="1750">
                <a:solidFill>
                  <a:schemeClr val="accent1"/>
                </a:solidFill>
                <a:latin typeface="Mada"/>
                <a:ea typeface="Mada"/>
                <a:cs typeface="Mada"/>
                <a:sym typeface="Mada"/>
              </a:rPr>
              <a:t>Brucella bacteria:</a:t>
            </a:r>
            <a:endParaRPr b="1" sz="1750">
              <a:solidFill>
                <a:schemeClr val="accent1"/>
              </a:solidFill>
              <a:latin typeface="Mada"/>
              <a:ea typeface="Mada"/>
              <a:cs typeface="Mada"/>
              <a:sym typeface="Mada"/>
            </a:endParaRPr>
          </a:p>
          <a:p>
            <a:pPr indent="-298450" lvl="0" marL="457200" rtl="0" algn="l">
              <a:spcBef>
                <a:spcPts val="0"/>
              </a:spcBef>
              <a:spcAft>
                <a:spcPts val="0"/>
              </a:spcAft>
              <a:buClr>
                <a:schemeClr val="dk1"/>
              </a:buClr>
              <a:buSzPts val="1100"/>
              <a:buFont typeface="Mada"/>
              <a:buChar char="●"/>
            </a:pPr>
            <a:r>
              <a:rPr lang="ar" sz="1200">
                <a:solidFill>
                  <a:schemeClr val="dk1"/>
                </a:solidFill>
                <a:latin typeface="Mada"/>
                <a:ea typeface="Mada"/>
                <a:cs typeface="Mada"/>
                <a:sym typeface="Mada"/>
              </a:rPr>
              <a:t>Is a </a:t>
            </a:r>
            <a:r>
              <a:rPr b="1" lang="ar" sz="1200">
                <a:solidFill>
                  <a:schemeClr val="dk1"/>
                </a:solidFill>
                <a:latin typeface="Mada"/>
                <a:ea typeface="Mada"/>
                <a:cs typeface="Mada"/>
                <a:sym typeface="Mada"/>
              </a:rPr>
              <a:t>systemic disease </a:t>
            </a:r>
            <a:r>
              <a:rPr lang="ar" sz="1200">
                <a:solidFill>
                  <a:schemeClr val="dk1"/>
                </a:solidFill>
                <a:latin typeface="Mada"/>
                <a:ea typeface="Mada"/>
                <a:cs typeface="Mada"/>
                <a:sym typeface="Mada"/>
              </a:rPr>
              <a:t>and can involve almost</a:t>
            </a:r>
            <a:r>
              <a:rPr b="1" lang="ar" sz="1200">
                <a:solidFill>
                  <a:schemeClr val="dk1"/>
                </a:solidFill>
                <a:latin typeface="Mada"/>
                <a:ea typeface="Mada"/>
                <a:cs typeface="Mada"/>
                <a:sym typeface="Mada"/>
              </a:rPr>
              <a:t> every organ </a:t>
            </a:r>
            <a:r>
              <a:rPr lang="ar" sz="1200">
                <a:solidFill>
                  <a:schemeClr val="dk1"/>
                </a:solidFill>
                <a:latin typeface="Mada"/>
                <a:ea typeface="Mada"/>
                <a:cs typeface="Mada"/>
                <a:sym typeface="Mada"/>
              </a:rPr>
              <a:t>system.</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Can gain entry into the human body through:</a:t>
            </a:r>
            <a:endParaRPr sz="1200">
              <a:solidFill>
                <a:schemeClr val="dk1"/>
              </a:solidFill>
              <a:latin typeface="Mada"/>
              <a:ea typeface="Mada"/>
              <a:cs typeface="Mada"/>
              <a:sym typeface="Mada"/>
            </a:endParaRPr>
          </a:p>
          <a:p>
            <a:pPr indent="-304800" lvl="1" marL="9144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Gastrointestinal (</a:t>
            </a:r>
            <a:r>
              <a:rPr b="1" lang="ar" sz="1200">
                <a:solidFill>
                  <a:schemeClr val="dk1"/>
                </a:solidFill>
                <a:latin typeface="Mada"/>
                <a:ea typeface="Mada"/>
                <a:cs typeface="Mada"/>
                <a:sym typeface="Mada"/>
              </a:rPr>
              <a:t>GI</a:t>
            </a:r>
            <a:r>
              <a:rPr lang="ar" sz="1200">
                <a:solidFill>
                  <a:schemeClr val="dk1"/>
                </a:solidFill>
                <a:latin typeface="Mada"/>
                <a:ea typeface="Mada"/>
                <a:cs typeface="Mada"/>
                <a:sym typeface="Mada"/>
              </a:rPr>
              <a:t>) tracts (Ingestion).</a:t>
            </a:r>
            <a:endParaRPr sz="1200">
              <a:solidFill>
                <a:schemeClr val="dk1"/>
              </a:solidFill>
              <a:latin typeface="Mada"/>
              <a:ea typeface="Mada"/>
              <a:cs typeface="Mada"/>
              <a:sym typeface="Mada"/>
            </a:endParaRPr>
          </a:p>
          <a:p>
            <a:pPr indent="-304800" lvl="1" marL="9144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Break in the </a:t>
            </a:r>
            <a:r>
              <a:rPr b="1" lang="ar" sz="1200">
                <a:solidFill>
                  <a:schemeClr val="dk1"/>
                </a:solidFill>
                <a:latin typeface="Mada"/>
                <a:ea typeface="Mada"/>
                <a:cs typeface="Mada"/>
                <a:sym typeface="Mada"/>
              </a:rPr>
              <a:t>skin</a:t>
            </a:r>
            <a:r>
              <a:rPr lang="ar" sz="1200">
                <a:solidFill>
                  <a:schemeClr val="dk1"/>
                </a:solidFill>
                <a:latin typeface="Mada"/>
                <a:ea typeface="Mada"/>
                <a:cs typeface="Mada"/>
                <a:sym typeface="Mada"/>
              </a:rPr>
              <a:t>.</a:t>
            </a:r>
            <a:endParaRPr sz="1200">
              <a:solidFill>
                <a:schemeClr val="dk1"/>
              </a:solidFill>
              <a:latin typeface="Mada"/>
              <a:ea typeface="Mada"/>
              <a:cs typeface="Mada"/>
              <a:sym typeface="Mada"/>
            </a:endParaRPr>
          </a:p>
          <a:p>
            <a:pPr indent="-304800" lvl="1" marL="914400" rtl="0" algn="l">
              <a:spcBef>
                <a:spcPts val="0"/>
              </a:spcBef>
              <a:spcAft>
                <a:spcPts val="0"/>
              </a:spcAft>
              <a:buClr>
                <a:schemeClr val="dk1"/>
              </a:buClr>
              <a:buSzPts val="1200"/>
              <a:buFont typeface="Mada"/>
              <a:buChar char="➢"/>
            </a:pPr>
            <a:r>
              <a:rPr b="1" lang="ar" sz="1200">
                <a:solidFill>
                  <a:schemeClr val="dk1"/>
                </a:solidFill>
                <a:latin typeface="Mada"/>
                <a:ea typeface="Mada"/>
                <a:cs typeface="Mada"/>
                <a:sym typeface="Mada"/>
              </a:rPr>
              <a:t>Conjunctival </a:t>
            </a:r>
            <a:r>
              <a:rPr lang="ar" sz="1200">
                <a:solidFill>
                  <a:schemeClr val="dk1"/>
                </a:solidFill>
                <a:latin typeface="Mada"/>
                <a:ea typeface="Mada"/>
                <a:cs typeface="Mada"/>
                <a:sym typeface="Mada"/>
              </a:rPr>
              <a:t>exposure through eye splash, and inhalation are the most common routes of entry.</a:t>
            </a:r>
            <a:endParaRPr sz="1100">
              <a:solidFill>
                <a:schemeClr val="dk1"/>
              </a:solidFill>
              <a:latin typeface="Mada"/>
              <a:ea typeface="Mada"/>
              <a:cs typeface="Mada"/>
              <a:sym typeface="Mada"/>
            </a:endParaRPr>
          </a:p>
          <a:p>
            <a:pPr indent="-298450" lvl="0" marL="457200" rtl="0" algn="l">
              <a:spcBef>
                <a:spcPts val="0"/>
              </a:spcBef>
              <a:spcAft>
                <a:spcPts val="0"/>
              </a:spcAft>
              <a:buClr>
                <a:schemeClr val="dk1"/>
              </a:buClr>
              <a:buSzPts val="1100"/>
              <a:buFont typeface="Mada"/>
              <a:buChar char="●"/>
            </a:pPr>
            <a:r>
              <a:rPr lang="ar" sz="1200">
                <a:solidFill>
                  <a:schemeClr val="dk1"/>
                </a:solidFill>
                <a:latin typeface="Mada"/>
                <a:ea typeface="Mada"/>
                <a:cs typeface="Mada"/>
                <a:sym typeface="Mada"/>
              </a:rPr>
              <a:t>Possess a unique ability to invade both </a:t>
            </a:r>
            <a:r>
              <a:rPr b="1" lang="ar" sz="1200">
                <a:solidFill>
                  <a:schemeClr val="dk1"/>
                </a:solidFill>
                <a:latin typeface="Mada"/>
                <a:ea typeface="Mada"/>
                <a:cs typeface="Mada"/>
                <a:sym typeface="Mada"/>
              </a:rPr>
              <a:t>phagocytic </a:t>
            </a:r>
            <a:r>
              <a:rPr lang="ar" sz="1200">
                <a:solidFill>
                  <a:schemeClr val="dk1"/>
                </a:solidFill>
                <a:latin typeface="Mada"/>
                <a:ea typeface="Mada"/>
                <a:cs typeface="Mada"/>
                <a:sym typeface="Mada"/>
              </a:rPr>
              <a:t>and </a:t>
            </a:r>
            <a:r>
              <a:rPr b="1" lang="ar" sz="1200">
                <a:solidFill>
                  <a:schemeClr val="dk1"/>
                </a:solidFill>
                <a:latin typeface="Mada"/>
                <a:ea typeface="Mada"/>
                <a:cs typeface="Mada"/>
                <a:sym typeface="Mada"/>
              </a:rPr>
              <a:t>nonphagocytic </a:t>
            </a:r>
            <a:r>
              <a:rPr lang="ar" sz="1200">
                <a:solidFill>
                  <a:schemeClr val="dk1"/>
                </a:solidFill>
                <a:latin typeface="Mada"/>
                <a:ea typeface="Mada"/>
                <a:cs typeface="Mada"/>
                <a:sym typeface="Mada"/>
              </a:rPr>
              <a:t>cells and to survive in the </a:t>
            </a:r>
            <a:r>
              <a:rPr b="1" lang="ar" sz="1200">
                <a:solidFill>
                  <a:srgbClr val="CC0000"/>
                </a:solidFill>
                <a:latin typeface="Mada"/>
                <a:ea typeface="Mada"/>
                <a:cs typeface="Mada"/>
                <a:sym typeface="Mada"/>
              </a:rPr>
              <a:t>intracellular environment</a:t>
            </a:r>
            <a:r>
              <a:rPr lang="ar" sz="1200">
                <a:solidFill>
                  <a:schemeClr val="dk1"/>
                </a:solidFill>
                <a:latin typeface="Mada"/>
                <a:ea typeface="Mada"/>
                <a:cs typeface="Mada"/>
                <a:sym typeface="Mada"/>
              </a:rPr>
              <a:t>.</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Once within the bloodstream, the organisms quickly become </a:t>
            </a:r>
            <a:r>
              <a:rPr b="1" lang="ar" sz="1200">
                <a:solidFill>
                  <a:schemeClr val="dk1"/>
                </a:solidFill>
                <a:latin typeface="Mada"/>
                <a:ea typeface="Mada"/>
                <a:cs typeface="Mada"/>
                <a:sym typeface="Mada"/>
              </a:rPr>
              <a:t>intracellular pathogens </a:t>
            </a:r>
            <a:r>
              <a:rPr lang="ar" sz="1200">
                <a:solidFill>
                  <a:schemeClr val="dk1"/>
                </a:solidFill>
                <a:latin typeface="Mada"/>
                <a:ea typeface="Mada"/>
                <a:cs typeface="Mada"/>
                <a:sym typeface="Mada"/>
              </a:rPr>
              <a:t>contained within circulating polymorphonuclear cells (</a:t>
            </a:r>
            <a:r>
              <a:rPr b="1" lang="ar" sz="1200">
                <a:solidFill>
                  <a:schemeClr val="dk1"/>
                </a:solidFill>
                <a:latin typeface="Mada"/>
                <a:ea typeface="Mada"/>
                <a:cs typeface="Mada"/>
                <a:sym typeface="Mada"/>
              </a:rPr>
              <a:t>PMNs</a:t>
            </a:r>
            <a:r>
              <a:rPr lang="ar" sz="1200">
                <a:solidFill>
                  <a:schemeClr val="dk1"/>
                </a:solidFill>
                <a:latin typeface="Mada"/>
                <a:ea typeface="Mada"/>
                <a:cs typeface="Mada"/>
                <a:sym typeface="Mada"/>
              </a:rPr>
              <a:t>) and </a:t>
            </a:r>
            <a:r>
              <a:rPr b="1" lang="ar" sz="1200">
                <a:solidFill>
                  <a:schemeClr val="dk1"/>
                </a:solidFill>
                <a:latin typeface="Mada"/>
                <a:ea typeface="Mada"/>
                <a:cs typeface="Mada"/>
                <a:sym typeface="Mada"/>
              </a:rPr>
              <a:t>macrophages</a:t>
            </a:r>
            <a:r>
              <a:rPr lang="ar" sz="1200">
                <a:solidFill>
                  <a:schemeClr val="dk1"/>
                </a:solidFill>
                <a:latin typeface="Mada"/>
                <a:ea typeface="Mada"/>
                <a:cs typeface="Mada"/>
                <a:sym typeface="Mada"/>
              </a:rPr>
              <a:t>.</a:t>
            </a:r>
            <a:endParaRPr sz="1200">
              <a:solidFill>
                <a:schemeClr val="dk1"/>
              </a:solidFill>
              <a:latin typeface="Mada"/>
              <a:ea typeface="Mada"/>
              <a:cs typeface="Mada"/>
              <a:sym typeface="Mada"/>
            </a:endParaRPr>
          </a:p>
          <a:p>
            <a:pPr indent="-304800" lvl="1" marL="9144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After ingestion by phagocytes, </a:t>
            </a:r>
            <a:r>
              <a:rPr lang="ar" sz="1200">
                <a:solidFill>
                  <a:schemeClr val="dk1"/>
                </a:solidFill>
                <a:latin typeface="Mada"/>
                <a:ea typeface="Mada"/>
                <a:cs typeface="Mada"/>
                <a:sym typeface="Mada"/>
              </a:rPr>
              <a:t>Brucellae</a:t>
            </a:r>
            <a:r>
              <a:rPr lang="ar" sz="1200">
                <a:solidFill>
                  <a:schemeClr val="dk1"/>
                </a:solidFill>
                <a:latin typeface="Mada"/>
                <a:ea typeface="Mada"/>
                <a:cs typeface="Mada"/>
                <a:sym typeface="Mada"/>
              </a:rPr>
              <a:t> that survive are transported to and may replicate in any organ causing</a:t>
            </a:r>
            <a:r>
              <a:rPr b="1" lang="ar" sz="1200">
                <a:solidFill>
                  <a:srgbClr val="CC0000"/>
                </a:solidFill>
                <a:latin typeface="Mada"/>
                <a:ea typeface="Mada"/>
                <a:cs typeface="Mada"/>
                <a:sym typeface="Mada"/>
              </a:rPr>
              <a:t> </a:t>
            </a:r>
            <a:r>
              <a:rPr lang="ar" sz="1200">
                <a:solidFill>
                  <a:srgbClr val="CC0000"/>
                </a:solidFill>
                <a:latin typeface="Mada"/>
                <a:ea typeface="Mada"/>
                <a:cs typeface="Mada"/>
                <a:sym typeface="Mada"/>
              </a:rPr>
              <a:t>both </a:t>
            </a:r>
            <a:r>
              <a:rPr b="1" lang="ar" sz="1200">
                <a:solidFill>
                  <a:srgbClr val="CC0000"/>
                </a:solidFill>
                <a:latin typeface="Mada"/>
                <a:ea typeface="Mada"/>
                <a:cs typeface="Mada"/>
                <a:sym typeface="Mada"/>
              </a:rPr>
              <a:t>localized </a:t>
            </a:r>
            <a:r>
              <a:rPr lang="ar" sz="1200">
                <a:solidFill>
                  <a:srgbClr val="CC0000"/>
                </a:solidFill>
                <a:latin typeface="Mada"/>
                <a:ea typeface="Mada"/>
                <a:cs typeface="Mada"/>
                <a:sym typeface="Mada"/>
              </a:rPr>
              <a:t>and </a:t>
            </a:r>
            <a:r>
              <a:rPr b="1" lang="ar" sz="1200">
                <a:solidFill>
                  <a:srgbClr val="CC0000"/>
                </a:solidFill>
                <a:latin typeface="Mada"/>
                <a:ea typeface="Mada"/>
                <a:cs typeface="Mada"/>
                <a:sym typeface="Mada"/>
              </a:rPr>
              <a:t>systemic infection</a:t>
            </a:r>
            <a:r>
              <a:rPr lang="ar" sz="1200">
                <a:solidFill>
                  <a:schemeClr val="dk1"/>
                </a:solidFill>
                <a:latin typeface="Mada"/>
                <a:ea typeface="Mada"/>
                <a:cs typeface="Mada"/>
                <a:sym typeface="Mada"/>
              </a:rPr>
              <a:t>: </a:t>
            </a:r>
            <a:r>
              <a:rPr b="1" lang="ar" sz="1200">
                <a:solidFill>
                  <a:schemeClr val="dk1"/>
                </a:solidFill>
                <a:latin typeface="Mada"/>
                <a:ea typeface="Mada"/>
                <a:cs typeface="Mada"/>
                <a:sym typeface="Mada"/>
              </a:rPr>
              <a:t>liver, spleen, central nervous system, heart, joints, and genitourinary system.</a:t>
            </a:r>
            <a:endParaRPr b="1"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Development of </a:t>
            </a:r>
            <a:r>
              <a:rPr b="1" lang="ar" sz="1200">
                <a:solidFill>
                  <a:schemeClr val="dk1"/>
                </a:solidFill>
                <a:latin typeface="Mada"/>
                <a:ea typeface="Mada"/>
                <a:cs typeface="Mada"/>
                <a:sym typeface="Mada"/>
              </a:rPr>
              <a:t>cell-mediated immunity</a:t>
            </a:r>
            <a:r>
              <a:rPr lang="ar" sz="1200">
                <a:solidFill>
                  <a:schemeClr val="dk1"/>
                </a:solidFill>
                <a:latin typeface="Mada"/>
                <a:ea typeface="Mada"/>
                <a:cs typeface="Mada"/>
                <a:sym typeface="Mada"/>
              </a:rPr>
              <a:t> is the </a:t>
            </a:r>
            <a:r>
              <a:rPr lang="ar" sz="1200">
                <a:solidFill>
                  <a:srgbClr val="CC0000"/>
                </a:solidFill>
                <a:latin typeface="Mada"/>
                <a:ea typeface="Mada"/>
                <a:cs typeface="Mada"/>
                <a:sym typeface="Mada"/>
              </a:rPr>
              <a:t>principal mechanism of recovery.</a:t>
            </a:r>
            <a:endParaRPr sz="1200">
              <a:solidFill>
                <a:srgbClr val="CC0000"/>
              </a:solidFill>
              <a:latin typeface="Mada"/>
              <a:ea typeface="Mada"/>
              <a:cs typeface="Mada"/>
              <a:sym typeface="Mada"/>
            </a:endParaRPr>
          </a:p>
          <a:p>
            <a:pPr indent="-304800" lvl="0" marL="457200" rtl="0" algn="l">
              <a:spcBef>
                <a:spcPts val="0"/>
              </a:spcBef>
              <a:spcAft>
                <a:spcPts val="0"/>
              </a:spcAft>
              <a:buClr>
                <a:srgbClr val="6AA84F"/>
              </a:buClr>
              <a:buSzPts val="1200"/>
              <a:buFont typeface="Mada"/>
              <a:buChar char="●"/>
            </a:pPr>
            <a:r>
              <a:rPr b="1" lang="ar" sz="1200">
                <a:solidFill>
                  <a:srgbClr val="6AA84F"/>
                </a:solidFill>
                <a:latin typeface="Mada"/>
                <a:ea typeface="Mada"/>
                <a:cs typeface="Mada"/>
                <a:sym typeface="Mada"/>
              </a:rPr>
              <a:t>What is the natural history of brucellosis ?</a:t>
            </a:r>
            <a:r>
              <a:rPr b="1" lang="ar" sz="1200">
                <a:solidFill>
                  <a:srgbClr val="CC0000"/>
                </a:solidFill>
                <a:latin typeface="Mada"/>
                <a:ea typeface="Mada"/>
                <a:cs typeface="Mada"/>
                <a:sym typeface="Mada"/>
              </a:rPr>
              <a:t> Spontaneous recovery</a:t>
            </a:r>
            <a:r>
              <a:rPr b="1" lang="ar" sz="1200">
                <a:solidFill>
                  <a:srgbClr val="CC0000"/>
                </a:solidFill>
                <a:latin typeface="Mada"/>
                <a:ea typeface="Mada"/>
                <a:cs typeface="Mada"/>
                <a:sym typeface="Mada"/>
              </a:rPr>
              <a:t> </a:t>
            </a:r>
            <a:endParaRPr b="1" sz="1200">
              <a:solidFill>
                <a:srgbClr val="CC0000"/>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The host response to infection with</a:t>
            </a:r>
            <a:r>
              <a:rPr b="1" lang="ar" sz="1200">
                <a:solidFill>
                  <a:schemeClr val="dk1"/>
                </a:solidFill>
                <a:latin typeface="Mada"/>
                <a:ea typeface="Mada"/>
                <a:cs typeface="Mada"/>
                <a:sym typeface="Mada"/>
              </a:rPr>
              <a:t> </a:t>
            </a:r>
            <a:r>
              <a:rPr b="1" lang="ar" sz="1200">
                <a:solidFill>
                  <a:srgbClr val="CC0000"/>
                </a:solidFill>
                <a:latin typeface="Mada"/>
                <a:ea typeface="Mada"/>
                <a:cs typeface="Mada"/>
                <a:sym typeface="Mada"/>
              </a:rPr>
              <a:t>B abortus</a:t>
            </a:r>
            <a:r>
              <a:rPr lang="ar" sz="1200">
                <a:solidFill>
                  <a:schemeClr val="dk1"/>
                </a:solidFill>
                <a:latin typeface="Mada"/>
                <a:ea typeface="Mada"/>
                <a:cs typeface="Mada"/>
                <a:sym typeface="Mada"/>
              </a:rPr>
              <a:t> is characterized by the development of </a:t>
            </a:r>
            <a:r>
              <a:rPr b="1" lang="ar" sz="1200">
                <a:solidFill>
                  <a:srgbClr val="CC0000"/>
                </a:solidFill>
                <a:latin typeface="Mada"/>
                <a:ea typeface="Mada"/>
                <a:cs typeface="Mada"/>
                <a:sym typeface="Mada"/>
              </a:rPr>
              <a:t>tissue granuloma</a:t>
            </a:r>
            <a:r>
              <a:rPr b="1" lang="ar" sz="1200">
                <a:solidFill>
                  <a:schemeClr val="dk1"/>
                </a:solidFill>
                <a:latin typeface="Mada"/>
                <a:ea typeface="Mada"/>
                <a:cs typeface="Mada"/>
                <a:sym typeface="Mada"/>
              </a:rPr>
              <a:t>.</a:t>
            </a:r>
            <a:endParaRPr b="1"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 In contrast, infection with</a:t>
            </a:r>
            <a:r>
              <a:rPr b="1" lang="ar" sz="1200">
                <a:solidFill>
                  <a:srgbClr val="CC0000"/>
                </a:solidFill>
                <a:latin typeface="Mada"/>
                <a:ea typeface="Mada"/>
                <a:cs typeface="Mada"/>
                <a:sym typeface="Mada"/>
              </a:rPr>
              <a:t> B melitensis</a:t>
            </a:r>
            <a:r>
              <a:rPr lang="ar" sz="1200">
                <a:solidFill>
                  <a:schemeClr val="dk1"/>
                </a:solidFill>
                <a:latin typeface="Mada"/>
                <a:ea typeface="Mada"/>
                <a:cs typeface="Mada"/>
                <a:sym typeface="Mada"/>
              </a:rPr>
              <a:t> and </a:t>
            </a:r>
            <a:r>
              <a:rPr b="1" lang="ar" sz="1200">
                <a:solidFill>
                  <a:srgbClr val="CC0000"/>
                </a:solidFill>
                <a:latin typeface="Mada"/>
                <a:ea typeface="Mada"/>
                <a:cs typeface="Mada"/>
                <a:sym typeface="Mada"/>
              </a:rPr>
              <a:t>B suis </a:t>
            </a:r>
            <a:r>
              <a:rPr lang="ar" sz="1200">
                <a:solidFill>
                  <a:schemeClr val="dk1"/>
                </a:solidFill>
                <a:latin typeface="Mada"/>
                <a:ea typeface="Mada"/>
                <a:cs typeface="Mada"/>
                <a:sym typeface="Mada"/>
              </a:rPr>
              <a:t>(the more virulent species) more commonly results in</a:t>
            </a:r>
            <a:r>
              <a:rPr b="1" lang="ar" sz="1200">
                <a:solidFill>
                  <a:schemeClr val="dk1"/>
                </a:solidFill>
                <a:latin typeface="Mada"/>
                <a:ea typeface="Mada"/>
                <a:cs typeface="Mada"/>
                <a:sym typeface="Mada"/>
              </a:rPr>
              <a:t> </a:t>
            </a:r>
            <a:r>
              <a:rPr b="1" lang="ar" sz="1200">
                <a:solidFill>
                  <a:srgbClr val="CC0000"/>
                </a:solidFill>
                <a:latin typeface="Mada"/>
                <a:ea typeface="Mada"/>
                <a:cs typeface="Mada"/>
                <a:sym typeface="Mada"/>
              </a:rPr>
              <a:t>visceral micro abscesses.</a:t>
            </a:r>
            <a:endParaRPr b="1" sz="1200">
              <a:solidFill>
                <a:srgbClr val="313131"/>
              </a:solidFill>
              <a:latin typeface="Century Gothic"/>
              <a:ea typeface="Century Gothic"/>
              <a:cs typeface="Century Gothic"/>
              <a:sym typeface="Century Gothic"/>
            </a:endParaRPr>
          </a:p>
          <a:p>
            <a:pPr indent="0" lvl="0" marL="0" marR="0" rtl="0" algn="l">
              <a:lnSpc>
                <a:spcPct val="100000"/>
              </a:lnSpc>
              <a:spcBef>
                <a:spcPts val="0"/>
              </a:spcBef>
              <a:spcAft>
                <a:spcPts val="0"/>
              </a:spcAft>
              <a:buNone/>
            </a:pPr>
            <a:r>
              <a:t/>
            </a:r>
            <a:endParaRPr sz="1200">
              <a:latin typeface="Mada"/>
              <a:ea typeface="Mada"/>
              <a:cs typeface="Mada"/>
              <a:sym typeface="Mada"/>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5" name="Shape 235"/>
        <p:cNvGrpSpPr/>
        <p:nvPr/>
      </p:nvGrpSpPr>
      <p:grpSpPr>
        <a:xfrm>
          <a:off x="0" y="0"/>
          <a:ext cx="0" cy="0"/>
          <a:chOff x="0" y="0"/>
          <a:chExt cx="0" cy="0"/>
        </a:xfrm>
      </p:grpSpPr>
      <p:sp>
        <p:nvSpPr>
          <p:cNvPr id="236" name="Google Shape;236;p17"/>
          <p:cNvSpPr txBox="1"/>
          <p:nvPr>
            <p:ph idx="2" type="sldNum"/>
          </p:nvPr>
        </p:nvSpPr>
        <p:spPr>
          <a:xfrm>
            <a:off x="7106400" y="2"/>
            <a:ext cx="453600" cy="562200"/>
          </a:xfrm>
          <a:prstGeom prst="rect">
            <a:avLst/>
          </a:prstGeom>
        </p:spPr>
        <p:txBody>
          <a:bodyPr anchorCtr="0" anchor="ctr" bIns="111700" lIns="111700" spcFirstLastPara="1" rIns="111700" wrap="square" tIns="111700">
            <a:noAutofit/>
          </a:bodyPr>
          <a:lstStyle/>
          <a:p>
            <a:pPr indent="0" lvl="0" marL="0" rtl="0" algn="r">
              <a:spcBef>
                <a:spcPts val="0"/>
              </a:spcBef>
              <a:spcAft>
                <a:spcPts val="0"/>
              </a:spcAft>
              <a:buNone/>
            </a:pPr>
            <a:fld id="{00000000-1234-1234-1234-123412341234}" type="slidenum">
              <a:rPr lang="ar"/>
              <a:t>‹#›</a:t>
            </a:fld>
            <a:endParaRPr/>
          </a:p>
        </p:txBody>
      </p:sp>
      <p:cxnSp>
        <p:nvCxnSpPr>
          <p:cNvPr id="237" name="Google Shape;237;p17"/>
          <p:cNvCxnSpPr/>
          <p:nvPr/>
        </p:nvCxnSpPr>
        <p:spPr>
          <a:xfrm flipH="1" rot="10800000">
            <a:off x="1355300" y="588250"/>
            <a:ext cx="4827000" cy="12000"/>
          </a:xfrm>
          <a:prstGeom prst="straightConnector1">
            <a:avLst/>
          </a:prstGeom>
          <a:noFill/>
          <a:ln cap="flat" cmpd="sng" w="38100">
            <a:solidFill>
              <a:schemeClr val="accent1"/>
            </a:solidFill>
            <a:prstDash val="solid"/>
            <a:round/>
            <a:headEnd len="med" w="med" type="diamond"/>
            <a:tailEnd len="med" w="med" type="diamond"/>
          </a:ln>
        </p:spPr>
      </p:cxnSp>
      <p:sp>
        <p:nvSpPr>
          <p:cNvPr id="238" name="Google Shape;238;p17"/>
          <p:cNvSpPr txBox="1"/>
          <p:nvPr/>
        </p:nvSpPr>
        <p:spPr>
          <a:xfrm>
            <a:off x="1355300" y="0"/>
            <a:ext cx="5085300" cy="412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ar" sz="2600">
                <a:latin typeface="Mada"/>
                <a:ea typeface="Mada"/>
                <a:cs typeface="Mada"/>
                <a:sym typeface="Mada"/>
              </a:rPr>
              <a:t>Brucellosis</a:t>
            </a:r>
            <a:endParaRPr b="1" sz="2600">
              <a:latin typeface="Mada"/>
              <a:ea typeface="Mada"/>
              <a:cs typeface="Mada"/>
              <a:sym typeface="Mada"/>
            </a:endParaRPr>
          </a:p>
          <a:p>
            <a:pPr indent="0" lvl="0" marL="0" rtl="0" algn="ctr">
              <a:spcBef>
                <a:spcPts val="0"/>
              </a:spcBef>
              <a:spcAft>
                <a:spcPts val="0"/>
              </a:spcAft>
              <a:buClr>
                <a:schemeClr val="dk1"/>
              </a:buClr>
              <a:buSzPts val="1100"/>
              <a:buFont typeface="Arial"/>
              <a:buNone/>
            </a:pPr>
            <a:r>
              <a:t/>
            </a:r>
            <a:endParaRPr b="1" sz="2600">
              <a:latin typeface="Mada"/>
              <a:ea typeface="Mada"/>
              <a:cs typeface="Mada"/>
              <a:sym typeface="Mada"/>
            </a:endParaRPr>
          </a:p>
          <a:p>
            <a:pPr indent="0" lvl="0" marL="0" rtl="0" algn="ctr">
              <a:spcBef>
                <a:spcPts val="0"/>
              </a:spcBef>
              <a:spcAft>
                <a:spcPts val="0"/>
              </a:spcAft>
              <a:buNone/>
            </a:pPr>
            <a:r>
              <a:t/>
            </a:r>
            <a:endParaRPr b="1" sz="2600">
              <a:latin typeface="Mada"/>
              <a:ea typeface="Mada"/>
              <a:cs typeface="Mada"/>
              <a:sym typeface="Mada"/>
            </a:endParaRPr>
          </a:p>
        </p:txBody>
      </p:sp>
      <p:sp>
        <p:nvSpPr>
          <p:cNvPr id="239" name="Google Shape;239;p17"/>
          <p:cNvSpPr txBox="1"/>
          <p:nvPr/>
        </p:nvSpPr>
        <p:spPr>
          <a:xfrm>
            <a:off x="229425" y="3856875"/>
            <a:ext cx="7132500" cy="5649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200">
              <a:solidFill>
                <a:srgbClr val="000000"/>
              </a:solidFill>
              <a:latin typeface="Mada"/>
              <a:ea typeface="Mada"/>
              <a:cs typeface="Mada"/>
              <a:sym typeface="Mada"/>
            </a:endParaRPr>
          </a:p>
          <a:p>
            <a:pPr indent="-368300" lvl="0" marL="457200" rtl="0" algn="l">
              <a:spcBef>
                <a:spcPts val="0"/>
              </a:spcBef>
              <a:spcAft>
                <a:spcPts val="0"/>
              </a:spcAft>
              <a:buClr>
                <a:srgbClr val="000000"/>
              </a:buClr>
              <a:buSzPts val="2200"/>
              <a:buFont typeface="Mada"/>
              <a:buChar char="◄"/>
            </a:pPr>
            <a:r>
              <a:rPr b="1" lang="ar" sz="2200">
                <a:solidFill>
                  <a:srgbClr val="000000"/>
                </a:solidFill>
                <a:highlight>
                  <a:schemeClr val="accent4"/>
                </a:highlight>
                <a:latin typeface="Mada"/>
                <a:ea typeface="Mada"/>
                <a:cs typeface="Mada"/>
                <a:sym typeface="Mada"/>
              </a:rPr>
              <a:t>Differential diagnosis</a:t>
            </a:r>
            <a:endParaRPr b="1" sz="300">
              <a:solidFill>
                <a:srgbClr val="000000"/>
              </a:solidFill>
              <a:highlight>
                <a:schemeClr val="accent4"/>
              </a:highlight>
              <a:latin typeface="Mada"/>
              <a:ea typeface="Mada"/>
              <a:cs typeface="Mada"/>
              <a:sym typeface="Mada"/>
            </a:endParaRPr>
          </a:p>
          <a:p>
            <a:pPr indent="0" lvl="0" marL="457200" rtl="0" algn="l">
              <a:spcBef>
                <a:spcPts val="0"/>
              </a:spcBef>
              <a:spcAft>
                <a:spcPts val="0"/>
              </a:spcAft>
              <a:buNone/>
            </a:pPr>
            <a:r>
              <a:t/>
            </a:r>
            <a:endParaRPr b="1" sz="300">
              <a:highlight>
                <a:srgbClr val="D0E0E3"/>
              </a:highlight>
              <a:latin typeface="Mada"/>
              <a:ea typeface="Mada"/>
              <a:cs typeface="Mada"/>
              <a:sym typeface="Mada"/>
            </a:endParaRPr>
          </a:p>
          <a:p>
            <a:pPr indent="0" lvl="0" marL="0" rtl="0" algn="l">
              <a:spcBef>
                <a:spcPts val="0"/>
              </a:spcBef>
              <a:spcAft>
                <a:spcPts val="0"/>
              </a:spcAft>
              <a:buNone/>
            </a:pPr>
            <a:r>
              <a:t/>
            </a:r>
            <a:endParaRPr b="1" sz="300">
              <a:highlight>
                <a:srgbClr val="D0E0E3"/>
              </a:highlight>
              <a:latin typeface="Mada"/>
              <a:ea typeface="Mada"/>
              <a:cs typeface="Mada"/>
              <a:sym typeface="Mada"/>
            </a:endParaRPr>
          </a:p>
          <a:p>
            <a:pPr indent="0" lvl="0" marL="457200" rtl="0" algn="l">
              <a:spcBef>
                <a:spcPts val="0"/>
              </a:spcBef>
              <a:spcAft>
                <a:spcPts val="0"/>
              </a:spcAft>
              <a:buNone/>
            </a:pPr>
            <a:r>
              <a:t/>
            </a:r>
            <a:endParaRPr sz="1200">
              <a:latin typeface="Mada"/>
              <a:ea typeface="Mada"/>
              <a:cs typeface="Mada"/>
              <a:sym typeface="Mada"/>
            </a:endParaRPr>
          </a:p>
          <a:p>
            <a:pPr indent="0" lvl="0" marL="457200" rtl="0" algn="l">
              <a:spcBef>
                <a:spcPts val="0"/>
              </a:spcBef>
              <a:spcAft>
                <a:spcPts val="0"/>
              </a:spcAft>
              <a:buNone/>
            </a:pPr>
            <a:r>
              <a:t/>
            </a:r>
            <a:endParaRPr sz="1200">
              <a:latin typeface="Mada"/>
              <a:ea typeface="Mada"/>
              <a:cs typeface="Mada"/>
              <a:sym typeface="Mada"/>
            </a:endParaRPr>
          </a:p>
          <a:p>
            <a:pPr indent="0" lvl="0" marL="457200" rtl="0" algn="l">
              <a:spcBef>
                <a:spcPts val="0"/>
              </a:spcBef>
              <a:spcAft>
                <a:spcPts val="0"/>
              </a:spcAft>
              <a:buNone/>
            </a:pPr>
            <a:r>
              <a:t/>
            </a:r>
            <a:endParaRPr sz="1200">
              <a:latin typeface="Mada"/>
              <a:ea typeface="Mada"/>
              <a:cs typeface="Mada"/>
              <a:sym typeface="Mada"/>
            </a:endParaRPr>
          </a:p>
          <a:p>
            <a:pPr indent="0" lvl="0" marL="457200" rtl="0" algn="l">
              <a:spcBef>
                <a:spcPts val="0"/>
              </a:spcBef>
              <a:spcAft>
                <a:spcPts val="0"/>
              </a:spcAft>
              <a:buNone/>
            </a:pPr>
            <a:r>
              <a:t/>
            </a:r>
            <a:endParaRPr sz="1200">
              <a:latin typeface="Mada"/>
              <a:ea typeface="Mada"/>
              <a:cs typeface="Mada"/>
              <a:sym typeface="Mada"/>
            </a:endParaRPr>
          </a:p>
          <a:p>
            <a:pPr indent="0" lvl="0" marL="0" rtl="0" algn="l">
              <a:spcBef>
                <a:spcPts val="0"/>
              </a:spcBef>
              <a:spcAft>
                <a:spcPts val="0"/>
              </a:spcAft>
              <a:buNone/>
            </a:pPr>
            <a:r>
              <a:t/>
            </a:r>
            <a:endParaRPr sz="1200">
              <a:latin typeface="Mada"/>
              <a:ea typeface="Mada"/>
              <a:cs typeface="Mada"/>
              <a:sym typeface="Mada"/>
            </a:endParaRPr>
          </a:p>
          <a:p>
            <a:pPr indent="0" lvl="0" marL="0" rtl="0" algn="l">
              <a:spcBef>
                <a:spcPts val="0"/>
              </a:spcBef>
              <a:spcAft>
                <a:spcPts val="0"/>
              </a:spcAft>
              <a:buNone/>
            </a:pPr>
            <a:r>
              <a:t/>
            </a:r>
            <a:endParaRPr sz="1200">
              <a:latin typeface="Mada"/>
              <a:ea typeface="Mada"/>
              <a:cs typeface="Mada"/>
              <a:sym typeface="Mada"/>
            </a:endParaRPr>
          </a:p>
          <a:p>
            <a:pPr indent="0" lvl="0" marL="0" rtl="0" algn="l">
              <a:spcBef>
                <a:spcPts val="0"/>
              </a:spcBef>
              <a:spcAft>
                <a:spcPts val="0"/>
              </a:spcAft>
              <a:buNone/>
            </a:pPr>
            <a:r>
              <a:t/>
            </a:r>
            <a:endParaRPr sz="1200">
              <a:latin typeface="Mada"/>
              <a:ea typeface="Mada"/>
              <a:cs typeface="Mada"/>
              <a:sym typeface="Mada"/>
            </a:endParaRPr>
          </a:p>
          <a:p>
            <a:pPr indent="0" lvl="0" marL="0" rtl="0" algn="l">
              <a:spcBef>
                <a:spcPts val="0"/>
              </a:spcBef>
              <a:spcAft>
                <a:spcPts val="0"/>
              </a:spcAft>
              <a:buNone/>
            </a:pPr>
            <a:r>
              <a:t/>
            </a:r>
            <a:endParaRPr sz="600">
              <a:latin typeface="Mada"/>
              <a:ea typeface="Mada"/>
              <a:cs typeface="Mada"/>
              <a:sym typeface="Mada"/>
            </a:endParaRPr>
          </a:p>
          <a:p>
            <a:pPr indent="-368300" lvl="0" marL="457200" rtl="0" algn="l">
              <a:spcBef>
                <a:spcPts val="0"/>
              </a:spcBef>
              <a:spcAft>
                <a:spcPts val="0"/>
              </a:spcAft>
              <a:buClr>
                <a:srgbClr val="000000"/>
              </a:buClr>
              <a:buSzPts val="2200"/>
              <a:buFont typeface="Mada"/>
              <a:buChar char="◄"/>
            </a:pPr>
            <a:r>
              <a:rPr b="1" lang="ar" sz="2200">
                <a:solidFill>
                  <a:srgbClr val="000000"/>
                </a:solidFill>
                <a:highlight>
                  <a:schemeClr val="accent4"/>
                </a:highlight>
                <a:latin typeface="Mada"/>
                <a:ea typeface="Mada"/>
                <a:cs typeface="Mada"/>
                <a:sym typeface="Mada"/>
              </a:rPr>
              <a:t>Investigations</a:t>
            </a:r>
            <a:endParaRPr b="1" sz="300">
              <a:solidFill>
                <a:srgbClr val="000000"/>
              </a:solidFill>
              <a:highlight>
                <a:schemeClr val="accent4"/>
              </a:highlight>
              <a:latin typeface="Mada"/>
              <a:ea typeface="Mada"/>
              <a:cs typeface="Mada"/>
              <a:sym typeface="Mada"/>
            </a:endParaRPr>
          </a:p>
          <a:p>
            <a:pPr indent="0" lvl="0" marL="457200" rtl="0" algn="l">
              <a:spcBef>
                <a:spcPts val="0"/>
              </a:spcBef>
              <a:spcAft>
                <a:spcPts val="0"/>
              </a:spcAft>
              <a:buNone/>
            </a:pPr>
            <a:r>
              <a:t/>
            </a:r>
            <a:endParaRPr b="1" sz="300">
              <a:solidFill>
                <a:srgbClr val="000000"/>
              </a:solidFill>
              <a:highlight>
                <a:srgbClr val="D0E0E3"/>
              </a:highlight>
              <a:latin typeface="Mada"/>
              <a:ea typeface="Mada"/>
              <a:cs typeface="Mada"/>
              <a:sym typeface="Mada"/>
            </a:endParaRPr>
          </a:p>
          <a:p>
            <a:pPr indent="0" lvl="0" marL="0" rtl="0" algn="l">
              <a:lnSpc>
                <a:spcPct val="100000"/>
              </a:lnSpc>
              <a:spcBef>
                <a:spcPts val="0"/>
              </a:spcBef>
              <a:spcAft>
                <a:spcPts val="0"/>
              </a:spcAft>
              <a:buNone/>
            </a:pPr>
            <a:r>
              <a:t/>
            </a:r>
            <a:endParaRPr sz="1200">
              <a:solidFill>
                <a:srgbClr val="A64D79"/>
              </a:solidFill>
              <a:latin typeface="Mada"/>
              <a:ea typeface="Mada"/>
              <a:cs typeface="Mada"/>
              <a:sym typeface="Mada"/>
            </a:endParaRPr>
          </a:p>
          <a:p>
            <a:pPr indent="0" lvl="0" marL="0" rtl="0" algn="l">
              <a:lnSpc>
                <a:spcPct val="100000"/>
              </a:lnSpc>
              <a:spcBef>
                <a:spcPts val="0"/>
              </a:spcBef>
              <a:spcAft>
                <a:spcPts val="0"/>
              </a:spcAft>
              <a:buNone/>
            </a:pPr>
            <a:r>
              <a:rPr lang="ar" sz="1200">
                <a:latin typeface="Mada"/>
                <a:ea typeface="Mada"/>
                <a:cs typeface="Mada"/>
                <a:sym typeface="Mada"/>
              </a:rPr>
              <a:t>Definitive diagnosis of brucellosis is based on</a:t>
            </a:r>
            <a:r>
              <a:rPr b="1" lang="ar" sz="1200">
                <a:solidFill>
                  <a:srgbClr val="CC0000"/>
                </a:solidFill>
                <a:latin typeface="Mada"/>
                <a:ea typeface="Mada"/>
                <a:cs typeface="Mada"/>
                <a:sym typeface="Mada"/>
              </a:rPr>
              <a:t> serologic techniques, culture or both</a:t>
            </a:r>
            <a:r>
              <a:rPr lang="ar" sz="1200">
                <a:solidFill>
                  <a:srgbClr val="A64D79"/>
                </a:solidFill>
                <a:latin typeface="Mada"/>
                <a:ea typeface="Mada"/>
                <a:cs typeface="Mada"/>
                <a:sym typeface="Mada"/>
              </a:rPr>
              <a:t>:</a:t>
            </a:r>
            <a:endParaRPr sz="1200">
              <a:solidFill>
                <a:srgbClr val="A64D79"/>
              </a:solidFill>
              <a:latin typeface="Mada"/>
              <a:ea typeface="Mada"/>
              <a:cs typeface="Mada"/>
              <a:sym typeface="Mada"/>
            </a:endParaRPr>
          </a:p>
          <a:p>
            <a:pPr indent="-162600" lvl="0" marL="316800" rtl="0" algn="l">
              <a:lnSpc>
                <a:spcPct val="100000"/>
              </a:lnSpc>
              <a:spcBef>
                <a:spcPts val="0"/>
              </a:spcBef>
              <a:spcAft>
                <a:spcPts val="0"/>
              </a:spcAft>
              <a:buSzPts val="1200"/>
              <a:buFont typeface="Mada"/>
              <a:buChar char="●"/>
            </a:pPr>
            <a:r>
              <a:rPr b="1" lang="ar" sz="1200">
                <a:solidFill>
                  <a:srgbClr val="000000"/>
                </a:solidFill>
                <a:latin typeface="Mada"/>
                <a:ea typeface="Mada"/>
                <a:cs typeface="Mada"/>
                <a:sym typeface="Mada"/>
              </a:rPr>
              <a:t>Blood cultures:</a:t>
            </a:r>
            <a:r>
              <a:rPr lang="ar" sz="1200">
                <a:solidFill>
                  <a:srgbClr val="000000"/>
                </a:solidFill>
                <a:latin typeface="Mada"/>
                <a:ea typeface="Mada"/>
                <a:cs typeface="Mada"/>
                <a:sym typeface="Mada"/>
              </a:rPr>
              <a:t> </a:t>
            </a:r>
            <a:endParaRPr sz="1200">
              <a:solidFill>
                <a:srgbClr val="000000"/>
              </a:solidFill>
              <a:latin typeface="Mada"/>
              <a:ea typeface="Mada"/>
              <a:cs typeface="Mada"/>
              <a:sym typeface="Mada"/>
            </a:endParaRPr>
          </a:p>
          <a:p>
            <a:pPr indent="-162599" lvl="1" marL="665999" rtl="0" algn="l">
              <a:lnSpc>
                <a:spcPct val="100000"/>
              </a:lnSpc>
              <a:spcBef>
                <a:spcPts val="0"/>
              </a:spcBef>
              <a:spcAft>
                <a:spcPts val="0"/>
              </a:spcAft>
              <a:buSzPts val="1200"/>
              <a:buFont typeface="Mada"/>
              <a:buChar char="➢"/>
            </a:pPr>
            <a:r>
              <a:rPr lang="ar" sz="1200">
                <a:solidFill>
                  <a:srgbClr val="CC0000"/>
                </a:solidFill>
                <a:latin typeface="Mada"/>
                <a:ea typeface="Mada"/>
                <a:cs typeface="Mada"/>
                <a:sym typeface="Mada"/>
              </a:rPr>
              <a:t>G</a:t>
            </a:r>
            <a:r>
              <a:rPr lang="ar" sz="1200">
                <a:solidFill>
                  <a:srgbClr val="CC0000"/>
                </a:solidFill>
                <a:latin typeface="Mada"/>
                <a:ea typeface="Mada"/>
                <a:cs typeface="Mada"/>
                <a:sym typeface="Mada"/>
              </a:rPr>
              <a:t>ram-negative coccobacilli</a:t>
            </a:r>
            <a:r>
              <a:rPr lang="ar" sz="1200">
                <a:latin typeface="Mada"/>
                <a:ea typeface="Mada"/>
                <a:cs typeface="Mada"/>
                <a:sym typeface="Mada"/>
              </a:rPr>
              <a:t> </a:t>
            </a:r>
            <a:r>
              <a:rPr lang="ar" sz="1200">
                <a:solidFill>
                  <a:srgbClr val="6AA84F"/>
                </a:solidFill>
                <a:latin typeface="Mada"/>
                <a:ea typeface="Mada"/>
                <a:cs typeface="Mada"/>
                <a:sym typeface="Mada"/>
              </a:rPr>
              <a:t>(usually positive even in relapse).</a:t>
            </a:r>
            <a:endParaRPr sz="1200">
              <a:solidFill>
                <a:srgbClr val="000000"/>
              </a:solidFill>
              <a:latin typeface="Mada"/>
              <a:ea typeface="Mada"/>
              <a:cs typeface="Mada"/>
              <a:sym typeface="Mada"/>
            </a:endParaRPr>
          </a:p>
          <a:p>
            <a:pPr indent="-162599" lvl="1" marL="665999" rtl="0" algn="l">
              <a:lnSpc>
                <a:spcPct val="100000"/>
              </a:lnSpc>
              <a:spcBef>
                <a:spcPts val="0"/>
              </a:spcBef>
              <a:spcAft>
                <a:spcPts val="0"/>
              </a:spcAft>
              <a:buSzPts val="1200"/>
              <a:buFont typeface="Mada"/>
              <a:buChar char="➢"/>
            </a:pPr>
            <a:r>
              <a:rPr lang="ar" sz="1200">
                <a:latin typeface="Mada"/>
                <a:ea typeface="Mada"/>
                <a:cs typeface="Mada"/>
                <a:sym typeface="Mada"/>
              </a:rPr>
              <a:t>S</a:t>
            </a:r>
            <a:r>
              <a:rPr lang="ar" sz="1200">
                <a:solidFill>
                  <a:srgbClr val="000000"/>
                </a:solidFill>
                <a:latin typeface="Mada"/>
                <a:ea typeface="Mada"/>
                <a:cs typeface="Mada"/>
                <a:sym typeface="Mada"/>
              </a:rPr>
              <a:t>low growth</a:t>
            </a:r>
            <a:r>
              <a:rPr lang="ar" sz="1200">
                <a:latin typeface="Mada"/>
                <a:ea typeface="Mada"/>
                <a:cs typeface="Mada"/>
                <a:sym typeface="Mada"/>
              </a:rPr>
              <a:t> = 2 weeks</a:t>
            </a:r>
            <a:r>
              <a:rPr lang="ar" sz="1200">
                <a:solidFill>
                  <a:srgbClr val="6AA84F"/>
                </a:solidFill>
                <a:latin typeface="Mada"/>
                <a:ea typeface="Mada"/>
                <a:cs typeface="Mada"/>
                <a:sym typeface="Mada"/>
              </a:rPr>
              <a:t> (notify the lab that you are suspecting Brucellosis so that they don’t dispose of the culture after 5 days like they normally do).</a:t>
            </a:r>
            <a:endParaRPr sz="1200">
              <a:solidFill>
                <a:srgbClr val="6AA84F"/>
              </a:solidFill>
              <a:latin typeface="Mada"/>
              <a:ea typeface="Mada"/>
              <a:cs typeface="Mada"/>
              <a:sym typeface="Mada"/>
            </a:endParaRPr>
          </a:p>
          <a:p>
            <a:pPr indent="-162599" lvl="1" marL="665999" rtl="0" algn="l">
              <a:lnSpc>
                <a:spcPct val="100000"/>
              </a:lnSpc>
              <a:spcBef>
                <a:spcPts val="0"/>
              </a:spcBef>
              <a:spcAft>
                <a:spcPts val="0"/>
              </a:spcAft>
              <a:buSzPts val="1200"/>
              <a:buFont typeface="Mada"/>
              <a:buChar char="➢"/>
            </a:pPr>
            <a:r>
              <a:rPr lang="ar" sz="1200">
                <a:latin typeface="Mada"/>
                <a:ea typeface="Mada"/>
                <a:cs typeface="Mada"/>
                <a:sym typeface="Mada"/>
              </a:rPr>
              <a:t>S</a:t>
            </a:r>
            <a:r>
              <a:rPr lang="ar" sz="1200">
                <a:latin typeface="Mada"/>
                <a:ea typeface="Mada"/>
                <a:cs typeface="Mada"/>
                <a:sym typeface="Mada"/>
              </a:rPr>
              <a:t>ensitivity depends source of specimen: </a:t>
            </a:r>
            <a:endParaRPr sz="1200">
              <a:latin typeface="Mada"/>
              <a:ea typeface="Mada"/>
              <a:cs typeface="Mada"/>
              <a:sym typeface="Mada"/>
            </a:endParaRPr>
          </a:p>
          <a:p>
            <a:pPr indent="-198600" lvl="2" marL="1119600" rtl="0" algn="l">
              <a:lnSpc>
                <a:spcPct val="100000"/>
              </a:lnSpc>
              <a:spcBef>
                <a:spcPts val="0"/>
              </a:spcBef>
              <a:spcAft>
                <a:spcPts val="0"/>
              </a:spcAft>
              <a:buClr>
                <a:srgbClr val="CC0000"/>
              </a:buClr>
              <a:buSzPts val="1200"/>
              <a:buFont typeface="Mada"/>
              <a:buChar char="■"/>
            </a:pPr>
            <a:r>
              <a:rPr b="1" lang="ar" sz="1200">
                <a:solidFill>
                  <a:srgbClr val="CC0000"/>
                </a:solidFill>
                <a:latin typeface="Mada"/>
                <a:ea typeface="Mada"/>
                <a:cs typeface="Mada"/>
                <a:sym typeface="Mada"/>
              </a:rPr>
              <a:t>Blood (15%-70%)</a:t>
            </a:r>
            <a:r>
              <a:rPr lang="ar" sz="1200">
                <a:solidFill>
                  <a:srgbClr val="CC0000"/>
                </a:solidFill>
                <a:latin typeface="Mada"/>
                <a:ea typeface="Mada"/>
                <a:cs typeface="Mada"/>
                <a:sym typeface="Mada"/>
              </a:rPr>
              <a:t> | </a:t>
            </a:r>
            <a:endParaRPr sz="1200">
              <a:solidFill>
                <a:srgbClr val="CC0000"/>
              </a:solidFill>
              <a:latin typeface="Mada"/>
              <a:ea typeface="Mada"/>
              <a:cs typeface="Mada"/>
              <a:sym typeface="Mada"/>
            </a:endParaRPr>
          </a:p>
          <a:p>
            <a:pPr indent="-198600" lvl="2" marL="1119600" rtl="0" algn="l">
              <a:lnSpc>
                <a:spcPct val="100000"/>
              </a:lnSpc>
              <a:spcBef>
                <a:spcPts val="0"/>
              </a:spcBef>
              <a:spcAft>
                <a:spcPts val="0"/>
              </a:spcAft>
              <a:buClr>
                <a:srgbClr val="CC0000"/>
              </a:buClr>
              <a:buSzPts val="1200"/>
              <a:buFont typeface="Mada"/>
              <a:buChar char="■"/>
            </a:pPr>
            <a:r>
              <a:rPr b="1" lang="ar" sz="1200">
                <a:solidFill>
                  <a:srgbClr val="CC0000"/>
                </a:solidFill>
                <a:latin typeface="Mada"/>
                <a:ea typeface="Mada"/>
                <a:cs typeface="Mada"/>
                <a:sym typeface="Mada"/>
              </a:rPr>
              <a:t>Bone marrow (80%-90%).</a:t>
            </a:r>
            <a:endParaRPr b="1" sz="1200">
              <a:solidFill>
                <a:srgbClr val="CC0000"/>
              </a:solidFill>
              <a:latin typeface="Mada"/>
              <a:ea typeface="Mada"/>
              <a:cs typeface="Mada"/>
              <a:sym typeface="Mada"/>
            </a:endParaRPr>
          </a:p>
          <a:p>
            <a:pPr indent="-162600" lvl="0" marL="316800" rtl="0" algn="l">
              <a:lnSpc>
                <a:spcPct val="100000"/>
              </a:lnSpc>
              <a:spcBef>
                <a:spcPts val="0"/>
              </a:spcBef>
              <a:spcAft>
                <a:spcPts val="0"/>
              </a:spcAft>
              <a:buSzPts val="1200"/>
              <a:buFont typeface="Mada"/>
              <a:buChar char="●"/>
            </a:pPr>
            <a:r>
              <a:rPr b="1" lang="ar" sz="1200">
                <a:latin typeface="Mada"/>
                <a:ea typeface="Mada"/>
                <a:cs typeface="Mada"/>
                <a:sym typeface="Mada"/>
              </a:rPr>
              <a:t>Serology:</a:t>
            </a:r>
            <a:endParaRPr b="1" sz="1200">
              <a:latin typeface="Mada"/>
              <a:ea typeface="Mada"/>
              <a:cs typeface="Mada"/>
              <a:sym typeface="Mada"/>
            </a:endParaRPr>
          </a:p>
          <a:p>
            <a:pPr indent="-162599" lvl="1" marL="665999" rtl="0" algn="l">
              <a:lnSpc>
                <a:spcPct val="100000"/>
              </a:lnSpc>
              <a:spcBef>
                <a:spcPts val="0"/>
              </a:spcBef>
              <a:spcAft>
                <a:spcPts val="0"/>
              </a:spcAft>
              <a:buSzPts val="1200"/>
              <a:buFont typeface="Mada"/>
              <a:buChar char="➢"/>
            </a:pPr>
            <a:r>
              <a:rPr b="1" lang="ar" sz="1200">
                <a:solidFill>
                  <a:srgbClr val="CC0000"/>
                </a:solidFill>
                <a:latin typeface="Mada"/>
                <a:ea typeface="Mada"/>
                <a:cs typeface="Mada"/>
                <a:sym typeface="Mada"/>
              </a:rPr>
              <a:t> Standard Agglutination Test (SAT)</a:t>
            </a:r>
            <a:r>
              <a:rPr lang="ar" sz="1200">
                <a:solidFill>
                  <a:srgbClr val="CC0000"/>
                </a:solidFill>
                <a:latin typeface="Mada"/>
                <a:ea typeface="Mada"/>
                <a:cs typeface="Mada"/>
                <a:sym typeface="Mada"/>
              </a:rPr>
              <a:t> </a:t>
            </a:r>
            <a:r>
              <a:rPr lang="ar" sz="1200">
                <a:latin typeface="Mada"/>
                <a:ea typeface="Mada"/>
                <a:cs typeface="Mada"/>
                <a:sym typeface="Mada"/>
              </a:rPr>
              <a:t>positive in recent infection:</a:t>
            </a:r>
            <a:endParaRPr sz="1200">
              <a:latin typeface="Mada"/>
              <a:ea typeface="Mada"/>
              <a:cs typeface="Mada"/>
              <a:sym typeface="Mada"/>
            </a:endParaRPr>
          </a:p>
          <a:p>
            <a:pPr indent="-198600" lvl="2" marL="1119600" rtl="0" algn="l">
              <a:lnSpc>
                <a:spcPct val="100000"/>
              </a:lnSpc>
              <a:spcBef>
                <a:spcPts val="0"/>
              </a:spcBef>
              <a:spcAft>
                <a:spcPts val="0"/>
              </a:spcAft>
              <a:buClr>
                <a:srgbClr val="CC0000"/>
              </a:buClr>
              <a:buSzPts val="1200"/>
              <a:buFont typeface="Mada"/>
              <a:buChar char="■"/>
            </a:pPr>
            <a:r>
              <a:rPr lang="ar" sz="1200">
                <a:latin typeface="Mada"/>
                <a:ea typeface="Mada"/>
                <a:cs typeface="Mada"/>
                <a:sym typeface="Mada"/>
              </a:rPr>
              <a:t>C</a:t>
            </a:r>
            <a:r>
              <a:rPr lang="ar" sz="1200">
                <a:latin typeface="Mada"/>
                <a:ea typeface="Mada"/>
                <a:cs typeface="Mada"/>
                <a:sym typeface="Mada"/>
              </a:rPr>
              <a:t>ut off limit 1:640 or 1:320 with symptoms and risk factor ( it can be </a:t>
            </a:r>
            <a:r>
              <a:rPr b="1" lang="ar" sz="1200">
                <a:latin typeface="Mada"/>
                <a:ea typeface="Mada"/>
                <a:cs typeface="Mada"/>
                <a:sym typeface="Mada"/>
              </a:rPr>
              <a:t>negative in meningitis</a:t>
            </a:r>
            <a:r>
              <a:rPr lang="ar" sz="1200">
                <a:latin typeface="Mada"/>
                <a:ea typeface="Mada"/>
                <a:cs typeface="Mada"/>
                <a:sym typeface="Mada"/>
              </a:rPr>
              <a:t>)</a:t>
            </a:r>
            <a:endParaRPr sz="1200">
              <a:latin typeface="Mada"/>
              <a:ea typeface="Mada"/>
              <a:cs typeface="Mada"/>
              <a:sym typeface="Mada"/>
            </a:endParaRPr>
          </a:p>
          <a:p>
            <a:pPr indent="-198600" lvl="2" marL="1119600" rtl="0" algn="l">
              <a:lnSpc>
                <a:spcPct val="100000"/>
              </a:lnSpc>
              <a:spcBef>
                <a:spcPts val="0"/>
              </a:spcBef>
              <a:spcAft>
                <a:spcPts val="0"/>
              </a:spcAft>
              <a:buSzPts val="1200"/>
              <a:buFont typeface="Mada"/>
              <a:buChar char="■"/>
            </a:pPr>
            <a:r>
              <a:rPr lang="ar" sz="1200">
                <a:latin typeface="Mada"/>
                <a:ea typeface="Mada"/>
                <a:cs typeface="Mada"/>
                <a:sym typeface="Mada"/>
              </a:rPr>
              <a:t>Titers higher than 1:320 are considered to be diagnostic, especially in endemic areas</a:t>
            </a:r>
            <a:endParaRPr sz="1200">
              <a:latin typeface="Mada"/>
              <a:ea typeface="Mada"/>
              <a:cs typeface="Mada"/>
              <a:sym typeface="Mada"/>
            </a:endParaRPr>
          </a:p>
          <a:p>
            <a:pPr indent="-198600" lvl="2" marL="1119600" rtl="0" algn="l">
              <a:lnSpc>
                <a:spcPct val="100000"/>
              </a:lnSpc>
              <a:spcBef>
                <a:spcPts val="0"/>
              </a:spcBef>
              <a:spcAft>
                <a:spcPts val="0"/>
              </a:spcAft>
              <a:buSzPts val="1200"/>
              <a:buFont typeface="Mada"/>
              <a:buChar char="■"/>
            </a:pPr>
            <a:r>
              <a:rPr b="1" lang="ar" sz="1200">
                <a:latin typeface="Mada"/>
                <a:ea typeface="Mada"/>
                <a:cs typeface="Mada"/>
                <a:sym typeface="Mada"/>
              </a:rPr>
              <a:t>S</a:t>
            </a:r>
            <a:r>
              <a:rPr b="1" lang="ar" sz="1200">
                <a:latin typeface="Mada"/>
                <a:ea typeface="Mada"/>
                <a:cs typeface="Mada"/>
                <a:sym typeface="Mada"/>
              </a:rPr>
              <a:t>ensitivity 95.6% &amp; Specificity 100.0%.</a:t>
            </a:r>
            <a:endParaRPr b="1" sz="1200">
              <a:latin typeface="Mada"/>
              <a:ea typeface="Mada"/>
              <a:cs typeface="Mada"/>
              <a:sym typeface="Mada"/>
            </a:endParaRPr>
          </a:p>
          <a:p>
            <a:pPr indent="-162600" lvl="0" marL="316800" rtl="0" algn="l">
              <a:lnSpc>
                <a:spcPct val="100000"/>
              </a:lnSpc>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WBC</a:t>
            </a:r>
            <a:r>
              <a:rPr lang="ar" sz="1200">
                <a:solidFill>
                  <a:srgbClr val="6AA84F"/>
                </a:solidFill>
                <a:latin typeface="Mada"/>
                <a:ea typeface="Mada"/>
                <a:cs typeface="Mada"/>
                <a:sym typeface="Mada"/>
              </a:rPr>
              <a:t> (Pancytopenia is common in brucellosis due to what we call hemophagocytosis; it goes to the bone marrow and cause such kind of complication.</a:t>
            </a:r>
            <a:endParaRPr baseline="30000" sz="1200">
              <a:solidFill>
                <a:srgbClr val="6AA84F"/>
              </a:solidFill>
              <a:latin typeface="Mada"/>
              <a:ea typeface="Mada"/>
              <a:cs typeface="Mada"/>
              <a:sym typeface="Mada"/>
            </a:endParaRPr>
          </a:p>
          <a:p>
            <a:pPr indent="-162600" lvl="0" marL="316800" rtl="0" algn="l">
              <a:lnSpc>
                <a:spcPct val="100000"/>
              </a:lnSpc>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ESR, CRP </a:t>
            </a:r>
            <a:r>
              <a:rPr lang="ar" sz="1200">
                <a:solidFill>
                  <a:srgbClr val="6AA84F"/>
                </a:solidFill>
                <a:latin typeface="Mada"/>
                <a:ea typeface="Mada"/>
                <a:cs typeface="Mada"/>
                <a:sym typeface="Mada"/>
              </a:rPr>
              <a:t>(high)</a:t>
            </a:r>
            <a:endParaRPr b="1" sz="1200">
              <a:solidFill>
                <a:srgbClr val="CC0000"/>
              </a:solidFill>
              <a:latin typeface="Mada"/>
              <a:ea typeface="Mada"/>
              <a:cs typeface="Mada"/>
              <a:sym typeface="Mada"/>
            </a:endParaRPr>
          </a:p>
          <a:p>
            <a:pPr indent="-162600" lvl="0" marL="316800" rtl="0" algn="l">
              <a:lnSpc>
                <a:spcPct val="100000"/>
              </a:lnSpc>
              <a:spcBef>
                <a:spcPts val="0"/>
              </a:spcBef>
              <a:spcAft>
                <a:spcPts val="0"/>
              </a:spcAft>
              <a:buSzPts val="1200"/>
              <a:buFont typeface="Mada"/>
              <a:buChar char="●"/>
            </a:pPr>
            <a:r>
              <a:rPr lang="ar" sz="1200">
                <a:latin typeface="Mada"/>
                <a:ea typeface="Mada"/>
                <a:cs typeface="Mada"/>
                <a:sym typeface="Mada"/>
              </a:rPr>
              <a:t>Radiological assessment if needed</a:t>
            </a:r>
            <a:r>
              <a:rPr lang="ar" sz="1200">
                <a:solidFill>
                  <a:srgbClr val="6AA84F"/>
                </a:solidFill>
                <a:latin typeface="Mada"/>
                <a:ea typeface="Mada"/>
                <a:cs typeface="Mada"/>
                <a:sym typeface="Mada"/>
              </a:rPr>
              <a:t> especially </a:t>
            </a:r>
            <a:r>
              <a:rPr b="1" lang="ar" sz="1200">
                <a:solidFill>
                  <a:srgbClr val="6AA84F"/>
                </a:solidFill>
                <a:latin typeface="Mada"/>
                <a:ea typeface="Mada"/>
                <a:cs typeface="Mada"/>
                <a:sym typeface="Mada"/>
              </a:rPr>
              <a:t>for localized joint involvement to rule out osteomyelitis.</a:t>
            </a:r>
            <a:endParaRPr b="1" sz="1200">
              <a:solidFill>
                <a:srgbClr val="000000"/>
              </a:solidFill>
              <a:latin typeface="Mada"/>
              <a:ea typeface="Mada"/>
              <a:cs typeface="Mada"/>
              <a:sym typeface="Mada"/>
            </a:endParaRPr>
          </a:p>
        </p:txBody>
      </p:sp>
      <p:graphicFrame>
        <p:nvGraphicFramePr>
          <p:cNvPr id="240" name="Google Shape;240;p17"/>
          <p:cNvGraphicFramePr/>
          <p:nvPr/>
        </p:nvGraphicFramePr>
        <p:xfrm>
          <a:off x="279313" y="4562787"/>
          <a:ext cx="3000000" cy="3000000"/>
        </p:xfrm>
        <a:graphic>
          <a:graphicData uri="http://schemas.openxmlformats.org/drawingml/2006/table">
            <a:tbl>
              <a:tblPr>
                <a:noFill/>
                <a:tableStyleId>{60ABF50E-62AB-450F-9392-1785013A57F9}</a:tableStyleId>
              </a:tblPr>
              <a:tblGrid>
                <a:gridCol w="763825"/>
                <a:gridCol w="2725675"/>
                <a:gridCol w="697750"/>
                <a:gridCol w="2791725"/>
              </a:tblGrid>
              <a:tr h="381000">
                <a:tc>
                  <a:txBody>
                    <a:bodyPr/>
                    <a:lstStyle/>
                    <a:p>
                      <a:pPr indent="0" lvl="0" marL="0" rtl="0" algn="l">
                        <a:spcBef>
                          <a:spcPts val="0"/>
                        </a:spcBef>
                        <a:spcAft>
                          <a:spcPts val="0"/>
                        </a:spcAft>
                        <a:buNone/>
                      </a:pPr>
                      <a:r>
                        <a:t/>
                      </a:r>
                      <a:endParaRPr/>
                    </a:p>
                  </a:txBody>
                  <a:tcPr marT="91425" marB="91425" marR="91425" marL="91425">
                    <a:lnL cap="flat" cmpd="sng" w="28575">
                      <a:solidFill>
                        <a:schemeClr val="accent3"/>
                      </a:solidFill>
                      <a:prstDash val="solid"/>
                      <a:round/>
                      <a:headEnd len="sm" w="sm" type="none"/>
                      <a:tailEnd len="sm" w="sm" type="none"/>
                    </a:lnL>
                    <a:lnR cap="flat" cmpd="sng" w="28575">
                      <a:solidFill>
                        <a:schemeClr val="accent3"/>
                      </a:solidFill>
                      <a:prstDash val="solid"/>
                      <a:round/>
                      <a:headEnd len="sm" w="sm" type="none"/>
                      <a:tailEnd len="sm" w="sm" type="none"/>
                    </a:lnR>
                    <a:lnT cap="flat" cmpd="sng" w="28575">
                      <a:solidFill>
                        <a:schemeClr val="accent3"/>
                      </a:solidFill>
                      <a:prstDash val="solid"/>
                      <a:round/>
                      <a:headEnd len="sm" w="sm" type="none"/>
                      <a:tailEnd len="sm" w="sm" type="none"/>
                    </a:lnT>
                    <a:lnB cap="flat" cmpd="sng" w="28575">
                      <a:solidFill>
                        <a:schemeClr val="accent3"/>
                      </a:solidFill>
                      <a:prstDash val="solid"/>
                      <a:round/>
                      <a:headEnd len="sm" w="sm" type="none"/>
                      <a:tailEnd len="sm" w="sm" type="none"/>
                    </a:lnB>
                    <a:solidFill>
                      <a:srgbClr val="F3F3F3"/>
                    </a:solidFill>
                  </a:tcPr>
                </a:tc>
                <a:tc>
                  <a:txBody>
                    <a:bodyPr/>
                    <a:lstStyle/>
                    <a:p>
                      <a:pPr indent="0" lvl="0" marL="0" rtl="0" algn="ctr">
                        <a:spcBef>
                          <a:spcPts val="0"/>
                        </a:spcBef>
                        <a:spcAft>
                          <a:spcPts val="0"/>
                        </a:spcAft>
                        <a:buNone/>
                      </a:pPr>
                      <a:r>
                        <a:rPr b="1" lang="ar" sz="1200">
                          <a:solidFill>
                            <a:schemeClr val="dk1"/>
                          </a:solidFill>
                          <a:latin typeface="Mada"/>
                          <a:ea typeface="Mada"/>
                          <a:cs typeface="Mada"/>
                          <a:sym typeface="Mada"/>
                        </a:rPr>
                        <a:t>Typhoid fever</a:t>
                      </a:r>
                      <a:endParaRPr b="1" sz="1200">
                        <a:solidFill>
                          <a:schemeClr val="dk1"/>
                        </a:solidFill>
                        <a:latin typeface="Mada"/>
                        <a:ea typeface="Mada"/>
                        <a:cs typeface="Mada"/>
                        <a:sym typeface="Mada"/>
                      </a:endParaRPr>
                    </a:p>
                  </a:txBody>
                  <a:tcPr marT="91425" marB="91425" marR="91425" marL="91425" anchor="ctr">
                    <a:lnL cap="flat" cmpd="sng" w="28575">
                      <a:solidFill>
                        <a:schemeClr val="accent3"/>
                      </a:solidFill>
                      <a:prstDash val="solid"/>
                      <a:round/>
                      <a:headEnd len="sm" w="sm" type="none"/>
                      <a:tailEnd len="sm" w="sm" type="none"/>
                    </a:lnL>
                    <a:lnR cap="flat" cmpd="sng" w="28575">
                      <a:solidFill>
                        <a:schemeClr val="accent3"/>
                      </a:solidFill>
                      <a:prstDash val="solid"/>
                      <a:round/>
                      <a:headEnd len="sm" w="sm" type="none"/>
                      <a:tailEnd len="sm" w="sm" type="none"/>
                    </a:lnR>
                    <a:lnT cap="flat" cmpd="sng" w="28575">
                      <a:solidFill>
                        <a:schemeClr val="accent3"/>
                      </a:solidFill>
                      <a:prstDash val="solid"/>
                      <a:round/>
                      <a:headEnd len="sm" w="sm" type="none"/>
                      <a:tailEnd len="sm" w="sm" type="none"/>
                    </a:lnT>
                    <a:lnB cap="flat" cmpd="sng" w="28575">
                      <a:solidFill>
                        <a:schemeClr val="accent3"/>
                      </a:solidFill>
                      <a:prstDash val="solid"/>
                      <a:round/>
                      <a:headEnd len="sm" w="sm" type="none"/>
                      <a:tailEnd len="sm" w="sm" type="none"/>
                    </a:lnB>
                    <a:solidFill>
                      <a:srgbClr val="F3F3F3"/>
                    </a:solidFill>
                  </a:tcPr>
                </a:tc>
                <a:tc>
                  <a:txBody>
                    <a:bodyPr/>
                    <a:lstStyle/>
                    <a:p>
                      <a:pPr indent="0" lvl="0" marL="0" rtl="0" algn="ctr">
                        <a:spcBef>
                          <a:spcPts val="0"/>
                        </a:spcBef>
                        <a:spcAft>
                          <a:spcPts val="0"/>
                        </a:spcAft>
                        <a:buNone/>
                      </a:pPr>
                      <a:r>
                        <a:t/>
                      </a:r>
                      <a:endParaRPr b="1" sz="1200"/>
                    </a:p>
                  </a:txBody>
                  <a:tcPr marT="91425" marB="91425" marR="91425" marL="91425" anchor="ctr">
                    <a:lnL cap="flat" cmpd="sng" w="28575">
                      <a:solidFill>
                        <a:schemeClr val="accent3"/>
                      </a:solidFill>
                      <a:prstDash val="solid"/>
                      <a:round/>
                      <a:headEnd len="sm" w="sm" type="none"/>
                      <a:tailEnd len="sm" w="sm" type="none"/>
                    </a:lnL>
                    <a:lnR cap="flat" cmpd="sng" w="28575">
                      <a:solidFill>
                        <a:schemeClr val="accent3"/>
                      </a:solidFill>
                      <a:prstDash val="solid"/>
                      <a:round/>
                      <a:headEnd len="sm" w="sm" type="none"/>
                      <a:tailEnd len="sm" w="sm" type="none"/>
                    </a:lnR>
                    <a:lnT cap="flat" cmpd="sng" w="28575">
                      <a:solidFill>
                        <a:schemeClr val="accent3"/>
                      </a:solidFill>
                      <a:prstDash val="solid"/>
                      <a:round/>
                      <a:headEnd len="sm" w="sm" type="none"/>
                      <a:tailEnd len="sm" w="sm" type="none"/>
                    </a:lnT>
                    <a:lnB cap="flat" cmpd="sng" w="28575">
                      <a:solidFill>
                        <a:schemeClr val="accent3"/>
                      </a:solidFill>
                      <a:prstDash val="solid"/>
                      <a:round/>
                      <a:headEnd len="sm" w="sm" type="none"/>
                      <a:tailEnd len="sm" w="sm" type="none"/>
                    </a:lnB>
                    <a:solidFill>
                      <a:srgbClr val="F3F3F3"/>
                    </a:solidFill>
                  </a:tcPr>
                </a:tc>
                <a:tc>
                  <a:txBody>
                    <a:bodyPr/>
                    <a:lstStyle/>
                    <a:p>
                      <a:pPr indent="0" lvl="0" marL="0" rtl="0" algn="ctr">
                        <a:spcBef>
                          <a:spcPts val="0"/>
                        </a:spcBef>
                        <a:spcAft>
                          <a:spcPts val="0"/>
                        </a:spcAft>
                        <a:buNone/>
                      </a:pPr>
                      <a:r>
                        <a:rPr b="1" lang="ar" sz="1200">
                          <a:solidFill>
                            <a:schemeClr val="dk1"/>
                          </a:solidFill>
                          <a:latin typeface="Mada"/>
                          <a:ea typeface="Mada"/>
                          <a:cs typeface="Mada"/>
                          <a:sym typeface="Mada"/>
                        </a:rPr>
                        <a:t>Lymphoma</a:t>
                      </a:r>
                      <a:endParaRPr b="1" sz="1200"/>
                    </a:p>
                  </a:txBody>
                  <a:tcPr marT="91425" marB="91425" marR="91425" marL="91425" anchor="ctr">
                    <a:lnL cap="flat" cmpd="sng" w="28575">
                      <a:solidFill>
                        <a:schemeClr val="accent3"/>
                      </a:solidFill>
                      <a:prstDash val="solid"/>
                      <a:round/>
                      <a:headEnd len="sm" w="sm" type="none"/>
                      <a:tailEnd len="sm" w="sm" type="none"/>
                    </a:lnL>
                    <a:lnR cap="flat" cmpd="sng" w="28575">
                      <a:solidFill>
                        <a:schemeClr val="accent3"/>
                      </a:solidFill>
                      <a:prstDash val="solid"/>
                      <a:round/>
                      <a:headEnd len="sm" w="sm" type="none"/>
                      <a:tailEnd len="sm" w="sm" type="none"/>
                    </a:lnR>
                    <a:lnT cap="flat" cmpd="sng" w="28575">
                      <a:solidFill>
                        <a:schemeClr val="accent3"/>
                      </a:solidFill>
                      <a:prstDash val="solid"/>
                      <a:round/>
                      <a:headEnd len="sm" w="sm" type="none"/>
                      <a:tailEnd len="sm" w="sm" type="none"/>
                    </a:lnT>
                    <a:lnB cap="flat" cmpd="sng" w="28575">
                      <a:solidFill>
                        <a:schemeClr val="accent3"/>
                      </a:solidFill>
                      <a:prstDash val="solid"/>
                      <a:round/>
                      <a:headEnd len="sm" w="sm" type="none"/>
                      <a:tailEnd len="sm" w="sm" type="none"/>
                    </a:lnB>
                    <a:solidFill>
                      <a:srgbClr val="F3F3F3"/>
                    </a:solidFill>
                  </a:tcPr>
                </a:tc>
              </a:tr>
              <a:tr h="381000">
                <a:tc>
                  <a:txBody>
                    <a:bodyPr/>
                    <a:lstStyle/>
                    <a:p>
                      <a:pPr indent="0" lvl="0" marL="0" rtl="0" algn="l">
                        <a:spcBef>
                          <a:spcPts val="0"/>
                        </a:spcBef>
                        <a:spcAft>
                          <a:spcPts val="0"/>
                        </a:spcAft>
                        <a:buNone/>
                      </a:pPr>
                      <a:r>
                        <a:t/>
                      </a:r>
                      <a:endParaRPr/>
                    </a:p>
                  </a:txBody>
                  <a:tcPr marT="91425" marB="91425" marR="91425" marL="91425">
                    <a:lnL cap="flat" cmpd="sng" w="28575">
                      <a:solidFill>
                        <a:schemeClr val="accent3"/>
                      </a:solidFill>
                      <a:prstDash val="solid"/>
                      <a:round/>
                      <a:headEnd len="sm" w="sm" type="none"/>
                      <a:tailEnd len="sm" w="sm" type="none"/>
                    </a:lnL>
                    <a:lnR cap="flat" cmpd="sng" w="28575">
                      <a:solidFill>
                        <a:schemeClr val="accent3"/>
                      </a:solidFill>
                      <a:prstDash val="solid"/>
                      <a:round/>
                      <a:headEnd len="sm" w="sm" type="none"/>
                      <a:tailEnd len="sm" w="sm" type="none"/>
                    </a:lnR>
                    <a:lnT cap="flat" cmpd="sng" w="28575">
                      <a:solidFill>
                        <a:schemeClr val="accent3"/>
                      </a:solidFill>
                      <a:prstDash val="solid"/>
                      <a:round/>
                      <a:headEnd len="sm" w="sm" type="none"/>
                      <a:tailEnd len="sm" w="sm" type="none"/>
                    </a:lnT>
                    <a:lnB cap="flat" cmpd="sng" w="28575">
                      <a:solidFill>
                        <a:schemeClr val="accent3"/>
                      </a:solidFill>
                      <a:prstDash val="solid"/>
                      <a:round/>
                      <a:headEnd len="sm" w="sm" type="none"/>
                      <a:tailEnd len="sm" w="sm" type="none"/>
                    </a:lnB>
                  </a:tcPr>
                </a:tc>
                <a:tc>
                  <a:txBody>
                    <a:bodyPr/>
                    <a:lstStyle/>
                    <a:p>
                      <a:pPr indent="0" lvl="0" marL="0" rtl="0" algn="ctr">
                        <a:spcBef>
                          <a:spcPts val="0"/>
                        </a:spcBef>
                        <a:spcAft>
                          <a:spcPts val="0"/>
                        </a:spcAft>
                        <a:buNone/>
                      </a:pPr>
                      <a:r>
                        <a:rPr b="1" lang="ar" sz="1200">
                          <a:solidFill>
                            <a:schemeClr val="dk1"/>
                          </a:solidFill>
                          <a:latin typeface="Mada"/>
                          <a:ea typeface="Mada"/>
                          <a:cs typeface="Mada"/>
                          <a:sym typeface="Mada"/>
                        </a:rPr>
                        <a:t>Tuberculosis</a:t>
                      </a:r>
                      <a:endParaRPr b="1" sz="1200"/>
                    </a:p>
                  </a:txBody>
                  <a:tcPr marT="91425" marB="91425" marR="91425" marL="91425" anchor="ctr">
                    <a:lnL cap="flat" cmpd="sng" w="28575">
                      <a:solidFill>
                        <a:schemeClr val="accent3"/>
                      </a:solidFill>
                      <a:prstDash val="solid"/>
                      <a:round/>
                      <a:headEnd len="sm" w="sm" type="none"/>
                      <a:tailEnd len="sm" w="sm" type="none"/>
                    </a:lnL>
                    <a:lnR cap="flat" cmpd="sng" w="28575">
                      <a:solidFill>
                        <a:schemeClr val="accent3"/>
                      </a:solidFill>
                      <a:prstDash val="solid"/>
                      <a:round/>
                      <a:headEnd len="sm" w="sm" type="none"/>
                      <a:tailEnd len="sm" w="sm" type="none"/>
                    </a:lnR>
                    <a:lnT cap="flat" cmpd="sng" w="28575">
                      <a:solidFill>
                        <a:schemeClr val="accent3"/>
                      </a:solidFill>
                      <a:prstDash val="solid"/>
                      <a:round/>
                      <a:headEnd len="sm" w="sm" type="none"/>
                      <a:tailEnd len="sm" w="sm" type="none"/>
                    </a:lnT>
                    <a:lnB cap="flat" cmpd="sng" w="28575">
                      <a:solidFill>
                        <a:schemeClr val="accent3"/>
                      </a:solidFill>
                      <a:prstDash val="solid"/>
                      <a:round/>
                      <a:headEnd len="sm" w="sm" type="none"/>
                      <a:tailEnd len="sm" w="sm" type="none"/>
                    </a:lnB>
                  </a:tcPr>
                </a:tc>
                <a:tc>
                  <a:txBody>
                    <a:bodyPr/>
                    <a:lstStyle/>
                    <a:p>
                      <a:pPr indent="0" lvl="0" marL="0" rtl="0" algn="ctr">
                        <a:spcBef>
                          <a:spcPts val="0"/>
                        </a:spcBef>
                        <a:spcAft>
                          <a:spcPts val="0"/>
                        </a:spcAft>
                        <a:buNone/>
                      </a:pPr>
                      <a:r>
                        <a:t/>
                      </a:r>
                      <a:endParaRPr b="1" sz="1200"/>
                    </a:p>
                  </a:txBody>
                  <a:tcPr marT="91425" marB="91425" marR="91425" marL="91425" anchor="ctr">
                    <a:lnL cap="flat" cmpd="sng" w="28575">
                      <a:solidFill>
                        <a:schemeClr val="accent3"/>
                      </a:solidFill>
                      <a:prstDash val="solid"/>
                      <a:round/>
                      <a:headEnd len="sm" w="sm" type="none"/>
                      <a:tailEnd len="sm" w="sm" type="none"/>
                    </a:lnL>
                    <a:lnR cap="flat" cmpd="sng" w="28575">
                      <a:solidFill>
                        <a:schemeClr val="accent3"/>
                      </a:solidFill>
                      <a:prstDash val="solid"/>
                      <a:round/>
                      <a:headEnd len="sm" w="sm" type="none"/>
                      <a:tailEnd len="sm" w="sm" type="none"/>
                    </a:lnR>
                    <a:lnT cap="flat" cmpd="sng" w="28575">
                      <a:solidFill>
                        <a:schemeClr val="accent3"/>
                      </a:solidFill>
                      <a:prstDash val="solid"/>
                      <a:round/>
                      <a:headEnd len="sm" w="sm" type="none"/>
                      <a:tailEnd len="sm" w="sm" type="none"/>
                    </a:lnT>
                    <a:lnB cap="flat" cmpd="sng" w="28575">
                      <a:solidFill>
                        <a:schemeClr val="accent3"/>
                      </a:solidFill>
                      <a:prstDash val="solid"/>
                      <a:round/>
                      <a:headEnd len="sm" w="sm" type="none"/>
                      <a:tailEnd len="sm" w="sm" type="none"/>
                    </a:lnB>
                  </a:tcPr>
                </a:tc>
                <a:tc>
                  <a:txBody>
                    <a:bodyPr/>
                    <a:lstStyle/>
                    <a:p>
                      <a:pPr indent="0" lvl="0" marL="0" rtl="0" algn="ctr">
                        <a:spcBef>
                          <a:spcPts val="0"/>
                        </a:spcBef>
                        <a:spcAft>
                          <a:spcPts val="0"/>
                        </a:spcAft>
                        <a:buNone/>
                      </a:pPr>
                      <a:r>
                        <a:rPr b="1" lang="ar" sz="1200">
                          <a:solidFill>
                            <a:schemeClr val="dk1"/>
                          </a:solidFill>
                          <a:latin typeface="Mada"/>
                          <a:ea typeface="Mada"/>
                          <a:cs typeface="Mada"/>
                          <a:sym typeface="Mada"/>
                        </a:rPr>
                        <a:t>Collagen vascular disease </a:t>
                      </a:r>
                      <a:endParaRPr b="1" sz="1200">
                        <a:solidFill>
                          <a:schemeClr val="dk1"/>
                        </a:solidFill>
                        <a:latin typeface="Mada"/>
                        <a:ea typeface="Mada"/>
                        <a:cs typeface="Mada"/>
                        <a:sym typeface="Mada"/>
                      </a:endParaRPr>
                    </a:p>
                  </a:txBody>
                  <a:tcPr marT="91425" marB="91425" marR="91425" marL="91425" anchor="ctr">
                    <a:lnL cap="flat" cmpd="sng" w="28575">
                      <a:solidFill>
                        <a:schemeClr val="accent3"/>
                      </a:solidFill>
                      <a:prstDash val="solid"/>
                      <a:round/>
                      <a:headEnd len="sm" w="sm" type="none"/>
                      <a:tailEnd len="sm" w="sm" type="none"/>
                    </a:lnL>
                    <a:lnR cap="flat" cmpd="sng" w="28575">
                      <a:solidFill>
                        <a:schemeClr val="accent3"/>
                      </a:solidFill>
                      <a:prstDash val="solid"/>
                      <a:round/>
                      <a:headEnd len="sm" w="sm" type="none"/>
                      <a:tailEnd len="sm" w="sm" type="none"/>
                    </a:lnR>
                    <a:lnT cap="flat" cmpd="sng" w="28575">
                      <a:solidFill>
                        <a:schemeClr val="accent3"/>
                      </a:solidFill>
                      <a:prstDash val="solid"/>
                      <a:round/>
                      <a:headEnd len="sm" w="sm" type="none"/>
                      <a:tailEnd len="sm" w="sm" type="none"/>
                    </a:lnT>
                    <a:lnB cap="flat" cmpd="sng" w="28575">
                      <a:solidFill>
                        <a:schemeClr val="accent3"/>
                      </a:solidFill>
                      <a:prstDash val="solid"/>
                      <a:round/>
                      <a:headEnd len="sm" w="sm" type="none"/>
                      <a:tailEnd len="sm" w="sm" type="none"/>
                    </a:lnB>
                  </a:tcPr>
                </a:tc>
              </a:tr>
              <a:tr h="381000">
                <a:tc>
                  <a:txBody>
                    <a:bodyPr/>
                    <a:lstStyle/>
                    <a:p>
                      <a:pPr indent="0" lvl="0" marL="0" rtl="0" algn="l">
                        <a:spcBef>
                          <a:spcPts val="0"/>
                        </a:spcBef>
                        <a:spcAft>
                          <a:spcPts val="0"/>
                        </a:spcAft>
                        <a:buNone/>
                      </a:pPr>
                      <a:r>
                        <a:t/>
                      </a:r>
                      <a:endParaRPr/>
                    </a:p>
                  </a:txBody>
                  <a:tcPr marT="91425" marB="91425" marR="91425" marL="91425">
                    <a:lnL cap="flat" cmpd="sng" w="28575">
                      <a:solidFill>
                        <a:schemeClr val="accent3"/>
                      </a:solidFill>
                      <a:prstDash val="solid"/>
                      <a:round/>
                      <a:headEnd len="sm" w="sm" type="none"/>
                      <a:tailEnd len="sm" w="sm" type="none"/>
                    </a:lnL>
                    <a:lnR cap="flat" cmpd="sng" w="28575">
                      <a:solidFill>
                        <a:schemeClr val="accent3"/>
                      </a:solidFill>
                      <a:prstDash val="solid"/>
                      <a:round/>
                      <a:headEnd len="sm" w="sm" type="none"/>
                      <a:tailEnd len="sm" w="sm" type="none"/>
                    </a:lnR>
                    <a:lnT cap="flat" cmpd="sng" w="28575">
                      <a:solidFill>
                        <a:schemeClr val="accent3"/>
                      </a:solidFill>
                      <a:prstDash val="solid"/>
                      <a:round/>
                      <a:headEnd len="sm" w="sm" type="none"/>
                      <a:tailEnd len="sm" w="sm" type="none"/>
                    </a:lnT>
                    <a:lnB cap="flat" cmpd="sng" w="28575">
                      <a:solidFill>
                        <a:schemeClr val="accent3"/>
                      </a:solidFill>
                      <a:prstDash val="solid"/>
                      <a:round/>
                      <a:headEnd len="sm" w="sm" type="none"/>
                      <a:tailEnd len="sm" w="sm" type="none"/>
                    </a:lnB>
                    <a:solidFill>
                      <a:srgbClr val="F3F3F3"/>
                    </a:solidFill>
                  </a:tcPr>
                </a:tc>
                <a:tc gridSpan="3">
                  <a:txBody>
                    <a:bodyPr/>
                    <a:lstStyle/>
                    <a:p>
                      <a:pPr indent="0" lvl="0" marL="0" rtl="0" algn="ctr">
                        <a:spcBef>
                          <a:spcPts val="0"/>
                        </a:spcBef>
                        <a:spcAft>
                          <a:spcPts val="0"/>
                        </a:spcAft>
                        <a:buNone/>
                      </a:pPr>
                      <a:r>
                        <a:rPr b="1" lang="ar" sz="1200">
                          <a:solidFill>
                            <a:schemeClr val="dk1"/>
                          </a:solidFill>
                          <a:latin typeface="Mada"/>
                          <a:ea typeface="Mada"/>
                          <a:cs typeface="Mada"/>
                          <a:sym typeface="Mada"/>
                        </a:rPr>
                        <a:t>Infective endocarditis </a:t>
                      </a:r>
                      <a:endParaRPr b="1" sz="1200"/>
                    </a:p>
                  </a:txBody>
                  <a:tcPr marT="91425" marB="91425" marR="91425" marL="91425" anchor="ctr">
                    <a:lnL cap="flat" cmpd="sng" w="28575">
                      <a:solidFill>
                        <a:schemeClr val="accent3"/>
                      </a:solidFill>
                      <a:prstDash val="solid"/>
                      <a:round/>
                      <a:headEnd len="sm" w="sm" type="none"/>
                      <a:tailEnd len="sm" w="sm" type="none"/>
                    </a:lnL>
                    <a:lnR cap="flat" cmpd="sng" w="28575">
                      <a:solidFill>
                        <a:schemeClr val="accent3"/>
                      </a:solidFill>
                      <a:prstDash val="solid"/>
                      <a:round/>
                      <a:headEnd len="sm" w="sm" type="none"/>
                      <a:tailEnd len="sm" w="sm" type="none"/>
                    </a:lnR>
                    <a:lnT cap="flat" cmpd="sng" w="28575">
                      <a:solidFill>
                        <a:schemeClr val="accent3"/>
                      </a:solidFill>
                      <a:prstDash val="solid"/>
                      <a:round/>
                      <a:headEnd len="sm" w="sm" type="none"/>
                      <a:tailEnd len="sm" w="sm" type="none"/>
                    </a:lnT>
                    <a:lnB cap="flat" cmpd="sng" w="28575">
                      <a:solidFill>
                        <a:schemeClr val="accent3"/>
                      </a:solidFill>
                      <a:prstDash val="solid"/>
                      <a:round/>
                      <a:headEnd len="sm" w="sm" type="none"/>
                      <a:tailEnd len="sm" w="sm" type="none"/>
                    </a:lnB>
                    <a:solidFill>
                      <a:srgbClr val="F3F3F3"/>
                    </a:solidFill>
                  </a:tcPr>
                </a:tc>
                <a:tc hMerge="1"/>
                <a:tc hMerge="1"/>
              </a:tr>
            </a:tbl>
          </a:graphicData>
        </a:graphic>
      </p:graphicFrame>
      <p:pic>
        <p:nvPicPr>
          <p:cNvPr id="241" name="Google Shape;241;p17"/>
          <p:cNvPicPr preferRelativeResize="0"/>
          <p:nvPr/>
        </p:nvPicPr>
        <p:blipFill>
          <a:blip r:embed="rId3">
            <a:alphaModFix/>
          </a:blip>
          <a:stretch>
            <a:fillRect/>
          </a:stretch>
        </p:blipFill>
        <p:spPr>
          <a:xfrm>
            <a:off x="475366" y="4970050"/>
            <a:ext cx="357772" cy="361425"/>
          </a:xfrm>
          <a:prstGeom prst="rect">
            <a:avLst/>
          </a:prstGeom>
          <a:noFill/>
          <a:ln>
            <a:noFill/>
          </a:ln>
        </p:spPr>
      </p:pic>
      <p:pic>
        <p:nvPicPr>
          <p:cNvPr id="242" name="Google Shape;242;p17"/>
          <p:cNvPicPr preferRelativeResize="0"/>
          <p:nvPr/>
        </p:nvPicPr>
        <p:blipFill>
          <a:blip r:embed="rId4">
            <a:alphaModFix/>
          </a:blip>
          <a:stretch>
            <a:fillRect/>
          </a:stretch>
        </p:blipFill>
        <p:spPr>
          <a:xfrm>
            <a:off x="500888" y="5389164"/>
            <a:ext cx="326275" cy="329650"/>
          </a:xfrm>
          <a:prstGeom prst="rect">
            <a:avLst/>
          </a:prstGeom>
          <a:noFill/>
          <a:ln>
            <a:noFill/>
          </a:ln>
        </p:spPr>
      </p:pic>
      <p:pic>
        <p:nvPicPr>
          <p:cNvPr id="243" name="Google Shape;243;p17"/>
          <p:cNvPicPr preferRelativeResize="0"/>
          <p:nvPr/>
        </p:nvPicPr>
        <p:blipFill>
          <a:blip r:embed="rId5">
            <a:alphaModFix/>
          </a:blip>
          <a:stretch>
            <a:fillRect/>
          </a:stretch>
        </p:blipFill>
        <p:spPr>
          <a:xfrm>
            <a:off x="3944226" y="4594212"/>
            <a:ext cx="326275" cy="329581"/>
          </a:xfrm>
          <a:prstGeom prst="rect">
            <a:avLst/>
          </a:prstGeom>
          <a:noFill/>
          <a:ln>
            <a:noFill/>
          </a:ln>
        </p:spPr>
      </p:pic>
      <p:pic>
        <p:nvPicPr>
          <p:cNvPr id="244" name="Google Shape;244;p17"/>
          <p:cNvPicPr preferRelativeResize="0"/>
          <p:nvPr/>
        </p:nvPicPr>
        <p:blipFill>
          <a:blip r:embed="rId6">
            <a:alphaModFix/>
          </a:blip>
          <a:stretch>
            <a:fillRect/>
          </a:stretch>
        </p:blipFill>
        <p:spPr>
          <a:xfrm>
            <a:off x="3944225" y="4993962"/>
            <a:ext cx="326275" cy="326275"/>
          </a:xfrm>
          <a:prstGeom prst="rect">
            <a:avLst/>
          </a:prstGeom>
          <a:noFill/>
          <a:ln>
            <a:noFill/>
          </a:ln>
        </p:spPr>
      </p:pic>
      <p:pic>
        <p:nvPicPr>
          <p:cNvPr id="245" name="Google Shape;245;p17"/>
          <p:cNvPicPr preferRelativeResize="0"/>
          <p:nvPr/>
        </p:nvPicPr>
        <p:blipFill>
          <a:blip r:embed="rId7">
            <a:alphaModFix/>
          </a:blip>
          <a:stretch>
            <a:fillRect/>
          </a:stretch>
        </p:blipFill>
        <p:spPr>
          <a:xfrm>
            <a:off x="485138" y="4580113"/>
            <a:ext cx="357750" cy="357750"/>
          </a:xfrm>
          <a:prstGeom prst="rect">
            <a:avLst/>
          </a:prstGeom>
          <a:noFill/>
          <a:ln>
            <a:noFill/>
          </a:ln>
        </p:spPr>
      </p:pic>
      <p:sp>
        <p:nvSpPr>
          <p:cNvPr id="246" name="Google Shape;246;p17"/>
          <p:cNvSpPr txBox="1"/>
          <p:nvPr/>
        </p:nvSpPr>
        <p:spPr>
          <a:xfrm>
            <a:off x="229425" y="631825"/>
            <a:ext cx="7330500" cy="56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00">
              <a:highlight>
                <a:srgbClr val="FFFF00"/>
              </a:highlight>
              <a:latin typeface="Mada"/>
              <a:ea typeface="Mada"/>
              <a:cs typeface="Mada"/>
              <a:sym typeface="Mada"/>
            </a:endParaRPr>
          </a:p>
          <a:p>
            <a:pPr indent="0" lvl="0" marL="0" rtl="0" algn="l">
              <a:spcBef>
                <a:spcPts val="0"/>
              </a:spcBef>
              <a:spcAft>
                <a:spcPts val="0"/>
              </a:spcAft>
              <a:buNone/>
            </a:pPr>
            <a:r>
              <a:t/>
            </a:r>
            <a:endParaRPr sz="100">
              <a:highlight>
                <a:srgbClr val="FFFF00"/>
              </a:highlight>
              <a:latin typeface="Mada"/>
              <a:ea typeface="Mada"/>
              <a:cs typeface="Mada"/>
              <a:sym typeface="Mada"/>
            </a:endParaRPr>
          </a:p>
          <a:p>
            <a:pPr indent="-368300" lvl="0" marL="457200" rtl="0" algn="l">
              <a:spcBef>
                <a:spcPts val="0"/>
              </a:spcBef>
              <a:spcAft>
                <a:spcPts val="0"/>
              </a:spcAft>
              <a:buClr>
                <a:srgbClr val="000000"/>
              </a:buClr>
              <a:buSzPts val="2200"/>
              <a:buFont typeface="Mada"/>
              <a:buChar char="◄"/>
            </a:pPr>
            <a:r>
              <a:rPr b="1" lang="ar" sz="2200">
                <a:solidFill>
                  <a:srgbClr val="000000"/>
                </a:solidFill>
                <a:highlight>
                  <a:schemeClr val="accent4"/>
                </a:highlight>
                <a:latin typeface="Mada"/>
                <a:ea typeface="Mada"/>
                <a:cs typeface="Mada"/>
                <a:sym typeface="Mada"/>
              </a:rPr>
              <a:t>Localized brucellosis (Complications)</a:t>
            </a:r>
            <a:endParaRPr b="1" sz="2200">
              <a:solidFill>
                <a:srgbClr val="000000"/>
              </a:solidFill>
              <a:highlight>
                <a:schemeClr val="accent4"/>
              </a:highlight>
              <a:latin typeface="Mada"/>
              <a:ea typeface="Mada"/>
              <a:cs typeface="Mada"/>
              <a:sym typeface="Mada"/>
            </a:endParaRPr>
          </a:p>
          <a:p>
            <a:pPr indent="0" lvl="0" marL="0" rtl="0" algn="l">
              <a:spcBef>
                <a:spcPts val="0"/>
              </a:spcBef>
              <a:spcAft>
                <a:spcPts val="0"/>
              </a:spcAft>
              <a:buNone/>
            </a:pPr>
            <a:r>
              <a:t/>
            </a:r>
            <a:endParaRPr sz="1200">
              <a:solidFill>
                <a:srgbClr val="000000"/>
              </a:solidFill>
              <a:latin typeface="Mada"/>
              <a:ea typeface="Mada"/>
              <a:cs typeface="Mada"/>
              <a:sym typeface="Mada"/>
            </a:endParaRPr>
          </a:p>
          <a:p>
            <a:pPr indent="0" lvl="0" marL="0" rtl="0" algn="l">
              <a:spcBef>
                <a:spcPts val="0"/>
              </a:spcBef>
              <a:spcAft>
                <a:spcPts val="0"/>
              </a:spcAft>
              <a:buNone/>
            </a:pPr>
            <a:r>
              <a:t/>
            </a:r>
            <a:endParaRPr sz="1200">
              <a:solidFill>
                <a:srgbClr val="000000"/>
              </a:solidFill>
              <a:latin typeface="Mada"/>
              <a:ea typeface="Mada"/>
              <a:cs typeface="Mada"/>
              <a:sym typeface="Mada"/>
            </a:endParaRPr>
          </a:p>
        </p:txBody>
      </p:sp>
      <p:sp>
        <p:nvSpPr>
          <p:cNvPr id="247" name="Google Shape;247;p17"/>
          <p:cNvSpPr txBox="1"/>
          <p:nvPr/>
        </p:nvSpPr>
        <p:spPr>
          <a:xfrm>
            <a:off x="120175" y="1629326"/>
            <a:ext cx="3120600" cy="2379900"/>
          </a:xfrm>
          <a:prstGeom prst="rect">
            <a:avLst/>
          </a:prstGeom>
          <a:noFill/>
          <a:ln cap="flat" cmpd="sng" w="19050">
            <a:solidFill>
              <a:srgbClr val="E1DCEC"/>
            </a:solidFill>
            <a:prstDash val="lgDashDot"/>
            <a:round/>
            <a:headEnd len="sm" w="sm" type="none"/>
            <a:tailEnd len="sm" w="sm" type="none"/>
          </a:ln>
        </p:spPr>
        <p:txBody>
          <a:bodyPr anchorCtr="0" anchor="ctr" bIns="121950" lIns="121950" spcFirstLastPara="1" rIns="121950" wrap="square" tIns="121950">
            <a:noAutofit/>
          </a:bodyPr>
          <a:lstStyle/>
          <a:p>
            <a:pPr indent="0" lvl="0" marL="0" rtl="0" algn="l">
              <a:lnSpc>
                <a:spcPct val="100000"/>
              </a:lnSpc>
              <a:spcBef>
                <a:spcPts val="0"/>
              </a:spcBef>
              <a:spcAft>
                <a:spcPts val="0"/>
              </a:spcAft>
              <a:buNone/>
            </a:pPr>
            <a:r>
              <a:rPr b="1" lang="ar" sz="1100">
                <a:solidFill>
                  <a:srgbClr val="CC0000"/>
                </a:solidFill>
                <a:latin typeface="Mada"/>
                <a:ea typeface="Mada"/>
                <a:cs typeface="Mada"/>
                <a:sym typeface="Mada"/>
              </a:rPr>
              <a:t>Osteoarticular disease </a:t>
            </a:r>
            <a:r>
              <a:rPr b="1" lang="ar" sz="1100">
                <a:latin typeface="Mada"/>
                <a:ea typeface="Mada"/>
                <a:cs typeface="Mada"/>
                <a:sym typeface="Mada"/>
              </a:rPr>
              <a:t>is the most common form of focal brucellosis:</a:t>
            </a:r>
            <a:endParaRPr b="1" sz="1100">
              <a:latin typeface="Mada"/>
              <a:ea typeface="Mada"/>
              <a:cs typeface="Mada"/>
              <a:sym typeface="Mada"/>
            </a:endParaRPr>
          </a:p>
          <a:p>
            <a:pPr indent="0" lvl="0" marL="0" rtl="0" algn="l">
              <a:lnSpc>
                <a:spcPct val="100000"/>
              </a:lnSpc>
              <a:spcBef>
                <a:spcPts val="0"/>
              </a:spcBef>
              <a:spcAft>
                <a:spcPts val="0"/>
              </a:spcAft>
              <a:buNone/>
            </a:pPr>
            <a:r>
              <a:rPr b="1" lang="ar" sz="1100">
                <a:solidFill>
                  <a:srgbClr val="CC0000"/>
                </a:solidFill>
                <a:latin typeface="Mada"/>
                <a:ea typeface="Mada"/>
                <a:cs typeface="Mada"/>
                <a:sym typeface="Mada"/>
              </a:rPr>
              <a:t>1- </a:t>
            </a:r>
            <a:r>
              <a:rPr b="1" lang="ar" sz="1100">
                <a:solidFill>
                  <a:srgbClr val="CC0000"/>
                </a:solidFill>
                <a:latin typeface="Mada"/>
                <a:ea typeface="Mada"/>
                <a:cs typeface="Mada"/>
                <a:sym typeface="Mada"/>
              </a:rPr>
              <a:t>Sacroileitis </a:t>
            </a:r>
            <a:r>
              <a:rPr lang="ar" sz="1100">
                <a:latin typeface="Mada"/>
                <a:ea typeface="Mada"/>
                <a:cs typeface="Mada"/>
                <a:sym typeface="Mada"/>
              </a:rPr>
              <a:t>(usually 2-3 weeks after the onset of symptoms)</a:t>
            </a:r>
            <a:endParaRPr sz="1100">
              <a:latin typeface="Mada"/>
              <a:ea typeface="Mada"/>
              <a:cs typeface="Mada"/>
              <a:sym typeface="Mada"/>
            </a:endParaRPr>
          </a:p>
          <a:p>
            <a:pPr indent="-192250" lvl="0" marL="352799" rtl="0" algn="l">
              <a:lnSpc>
                <a:spcPct val="100000"/>
              </a:lnSpc>
              <a:spcBef>
                <a:spcPts val="0"/>
              </a:spcBef>
              <a:spcAft>
                <a:spcPts val="0"/>
              </a:spcAft>
              <a:buSzPts val="1100"/>
              <a:buFont typeface="Mada"/>
              <a:buChar char="●"/>
            </a:pPr>
            <a:r>
              <a:rPr b="1" lang="ar" sz="1100">
                <a:latin typeface="Mada"/>
                <a:ea typeface="Mada"/>
                <a:cs typeface="Mada"/>
                <a:sym typeface="Mada"/>
              </a:rPr>
              <a:t>Radiography:</a:t>
            </a:r>
            <a:r>
              <a:rPr lang="ar" sz="1100">
                <a:latin typeface="Mada"/>
                <a:ea typeface="Mada"/>
                <a:cs typeface="Mada"/>
                <a:sym typeface="Mada"/>
              </a:rPr>
              <a:t> </a:t>
            </a:r>
            <a:r>
              <a:rPr lang="ar" sz="1100">
                <a:solidFill>
                  <a:srgbClr val="CC0000"/>
                </a:solidFill>
                <a:latin typeface="Mada"/>
                <a:ea typeface="Mada"/>
                <a:cs typeface="Mada"/>
                <a:sym typeface="Mada"/>
              </a:rPr>
              <a:t>blurring </a:t>
            </a:r>
            <a:r>
              <a:rPr lang="ar" sz="1100">
                <a:latin typeface="Mada"/>
                <a:ea typeface="Mada"/>
                <a:cs typeface="Mada"/>
                <a:sym typeface="Mada"/>
              </a:rPr>
              <a:t>of articular margins and</a:t>
            </a:r>
            <a:r>
              <a:rPr b="1" lang="ar" sz="1100">
                <a:latin typeface="Mada"/>
                <a:ea typeface="Mada"/>
                <a:cs typeface="Mada"/>
                <a:sym typeface="Mada"/>
              </a:rPr>
              <a:t> widening of the sacroiliac spaces.</a:t>
            </a:r>
            <a:endParaRPr b="1" sz="1100">
              <a:latin typeface="Mada"/>
              <a:ea typeface="Mada"/>
              <a:cs typeface="Mada"/>
              <a:sym typeface="Mada"/>
            </a:endParaRPr>
          </a:p>
          <a:p>
            <a:pPr indent="0" lvl="0" marL="0" rtl="0" algn="l">
              <a:lnSpc>
                <a:spcPct val="100000"/>
              </a:lnSpc>
              <a:spcBef>
                <a:spcPts val="0"/>
              </a:spcBef>
              <a:spcAft>
                <a:spcPts val="0"/>
              </a:spcAft>
              <a:buNone/>
            </a:pPr>
            <a:r>
              <a:rPr b="1" lang="ar" sz="1100">
                <a:latin typeface="Mada"/>
                <a:ea typeface="Mada"/>
                <a:cs typeface="Mada"/>
                <a:sym typeface="Mada"/>
              </a:rPr>
              <a:t>2- </a:t>
            </a:r>
            <a:r>
              <a:rPr b="1" lang="ar" sz="1100">
                <a:latin typeface="Mada"/>
                <a:ea typeface="Mada"/>
                <a:cs typeface="Mada"/>
                <a:sym typeface="Mada"/>
              </a:rPr>
              <a:t>Vertebral spondylitis:</a:t>
            </a:r>
            <a:r>
              <a:rPr lang="ar" sz="1100">
                <a:latin typeface="Mada"/>
                <a:ea typeface="Mada"/>
                <a:cs typeface="Mada"/>
                <a:sym typeface="Mada"/>
              </a:rPr>
              <a:t> </a:t>
            </a:r>
            <a:r>
              <a:rPr b="1" lang="ar" sz="1100">
                <a:solidFill>
                  <a:srgbClr val="CC0000"/>
                </a:solidFill>
                <a:latin typeface="Mada"/>
                <a:ea typeface="Mada"/>
                <a:cs typeface="Mada"/>
                <a:sym typeface="Mada"/>
              </a:rPr>
              <a:t>lumbar vertebrae ( L4)</a:t>
            </a:r>
            <a:r>
              <a:rPr b="1" lang="ar" sz="1100">
                <a:latin typeface="Mada"/>
                <a:ea typeface="Mada"/>
                <a:cs typeface="Mada"/>
                <a:sym typeface="Mada"/>
              </a:rPr>
              <a:t> </a:t>
            </a:r>
            <a:r>
              <a:rPr lang="ar" sz="1100">
                <a:latin typeface="Mada"/>
                <a:ea typeface="Mada"/>
                <a:cs typeface="Mada"/>
                <a:sym typeface="Mada"/>
              </a:rPr>
              <a:t>are involved more frequently than the thoracic and cervical vertebrae.</a:t>
            </a:r>
            <a:endParaRPr sz="1100">
              <a:latin typeface="Mada"/>
              <a:ea typeface="Mada"/>
              <a:cs typeface="Mada"/>
              <a:sym typeface="Mada"/>
            </a:endParaRPr>
          </a:p>
          <a:p>
            <a:pPr indent="0" lvl="0" marL="0" rtl="0" algn="l">
              <a:spcBef>
                <a:spcPts val="0"/>
              </a:spcBef>
              <a:spcAft>
                <a:spcPts val="0"/>
              </a:spcAft>
              <a:buClr>
                <a:schemeClr val="dk1"/>
              </a:buClr>
              <a:buSzPts val="1100"/>
              <a:buFont typeface="Arial"/>
              <a:buNone/>
            </a:pPr>
            <a:r>
              <a:rPr b="1" lang="ar" sz="1100">
                <a:solidFill>
                  <a:schemeClr val="dk1"/>
                </a:solidFill>
                <a:latin typeface="Mada"/>
                <a:ea typeface="Mada"/>
                <a:cs typeface="Mada"/>
                <a:sym typeface="Mada"/>
              </a:rPr>
              <a:t>3- </a:t>
            </a:r>
            <a:r>
              <a:rPr b="1" lang="ar" sz="1100">
                <a:solidFill>
                  <a:schemeClr val="dk1"/>
                </a:solidFill>
                <a:latin typeface="Mada"/>
                <a:ea typeface="Mada"/>
                <a:cs typeface="Mada"/>
                <a:sym typeface="Mada"/>
              </a:rPr>
              <a:t>large joints arthritis</a:t>
            </a:r>
            <a:r>
              <a:rPr b="1" lang="ar" sz="1100">
                <a:solidFill>
                  <a:schemeClr val="dk1"/>
                </a:solidFill>
                <a:latin typeface="Mada"/>
                <a:ea typeface="Mada"/>
                <a:cs typeface="Mada"/>
                <a:sym typeface="Mada"/>
              </a:rPr>
              <a:t>.</a:t>
            </a:r>
            <a:endParaRPr sz="1100">
              <a:latin typeface="Mada"/>
              <a:ea typeface="Mada"/>
              <a:cs typeface="Mada"/>
              <a:sym typeface="Mada"/>
            </a:endParaRPr>
          </a:p>
          <a:p>
            <a:pPr indent="0" lvl="0" marL="0" rtl="0" algn="l">
              <a:lnSpc>
                <a:spcPct val="100000"/>
              </a:lnSpc>
              <a:spcBef>
                <a:spcPts val="0"/>
              </a:spcBef>
              <a:spcAft>
                <a:spcPts val="0"/>
              </a:spcAft>
              <a:buNone/>
            </a:pPr>
            <a:r>
              <a:rPr lang="ar" sz="1100">
                <a:solidFill>
                  <a:srgbClr val="6AA84F"/>
                </a:solidFill>
                <a:latin typeface="Mada"/>
                <a:ea typeface="Mada"/>
                <a:cs typeface="Mada"/>
                <a:sym typeface="Mada"/>
              </a:rPr>
              <a:t>Can cause abcesses in the back, osteomyelitis and septic arthritis.</a:t>
            </a:r>
            <a:endParaRPr sz="1100">
              <a:solidFill>
                <a:srgbClr val="6AA84F"/>
              </a:solidFill>
              <a:latin typeface="Mada"/>
              <a:ea typeface="Mada"/>
              <a:cs typeface="Mada"/>
              <a:sym typeface="Mada"/>
            </a:endParaRPr>
          </a:p>
        </p:txBody>
      </p:sp>
      <p:sp>
        <p:nvSpPr>
          <p:cNvPr id="248" name="Google Shape;248;p17"/>
          <p:cNvSpPr/>
          <p:nvPr/>
        </p:nvSpPr>
        <p:spPr>
          <a:xfrm>
            <a:off x="120187" y="1276875"/>
            <a:ext cx="3120600" cy="402000"/>
          </a:xfrm>
          <a:prstGeom prst="rect">
            <a:avLst/>
          </a:prstGeom>
          <a:solidFill>
            <a:schemeClr val="accent2"/>
          </a:solidFill>
          <a:ln>
            <a:noFill/>
          </a:ln>
          <a:effectLst>
            <a:outerShdw blurRad="57150" rotWithShape="0" algn="bl" dir="5400000" dist="19050">
              <a:srgbClr val="000000">
                <a:alpha val="24000"/>
              </a:srgbClr>
            </a:outerShdw>
          </a:effectLst>
        </p:spPr>
        <p:txBody>
          <a:bodyPr anchorCtr="0" anchor="ctr" bIns="91425" lIns="91425" spcFirstLastPara="1" rIns="91425" wrap="square" tIns="91425">
            <a:noAutofit/>
          </a:bodyPr>
          <a:lstStyle/>
          <a:p>
            <a:pPr indent="0" lvl="0" marL="0" rtl="0" algn="ctr">
              <a:spcBef>
                <a:spcPts val="0"/>
              </a:spcBef>
              <a:spcAft>
                <a:spcPts val="0"/>
              </a:spcAft>
              <a:buClr>
                <a:srgbClr val="000000"/>
              </a:buClr>
              <a:buSzPts val="1100"/>
              <a:buFont typeface="Arial"/>
              <a:buNone/>
            </a:pPr>
            <a:r>
              <a:rPr b="1" lang="ar">
                <a:solidFill>
                  <a:srgbClr val="FFFFFF"/>
                </a:solidFill>
                <a:latin typeface="Mada"/>
                <a:ea typeface="Mada"/>
                <a:cs typeface="Mada"/>
                <a:sym typeface="Mada"/>
              </a:rPr>
              <a:t>Osteoarticular disease</a:t>
            </a:r>
            <a:endParaRPr b="1">
              <a:solidFill>
                <a:srgbClr val="FFFFFF"/>
              </a:solidFill>
              <a:latin typeface="Mada"/>
              <a:ea typeface="Mada"/>
              <a:cs typeface="Mada"/>
              <a:sym typeface="Mada"/>
            </a:endParaRPr>
          </a:p>
        </p:txBody>
      </p:sp>
      <p:sp>
        <p:nvSpPr>
          <p:cNvPr id="249" name="Google Shape;249;p17"/>
          <p:cNvSpPr txBox="1"/>
          <p:nvPr/>
        </p:nvSpPr>
        <p:spPr>
          <a:xfrm>
            <a:off x="3334353" y="1629325"/>
            <a:ext cx="1666800" cy="2379900"/>
          </a:xfrm>
          <a:prstGeom prst="rect">
            <a:avLst/>
          </a:prstGeom>
          <a:noFill/>
          <a:ln cap="flat" cmpd="sng" w="19050">
            <a:solidFill>
              <a:srgbClr val="E1DCEC"/>
            </a:solidFill>
            <a:prstDash val="lgDashDot"/>
            <a:round/>
            <a:headEnd len="sm" w="sm" type="none"/>
            <a:tailEnd len="sm" w="sm" type="none"/>
          </a:ln>
        </p:spPr>
        <p:txBody>
          <a:bodyPr anchorCtr="0" anchor="ctr" bIns="121950" lIns="121950" spcFirstLastPara="1" rIns="121950" wrap="square" tIns="121950">
            <a:noAutofit/>
          </a:bodyPr>
          <a:lstStyle/>
          <a:p>
            <a:pPr indent="0" lvl="0" marL="0" rtl="0" algn="l">
              <a:lnSpc>
                <a:spcPct val="100000"/>
              </a:lnSpc>
              <a:spcBef>
                <a:spcPts val="0"/>
              </a:spcBef>
              <a:spcAft>
                <a:spcPts val="0"/>
              </a:spcAft>
              <a:buNone/>
            </a:pPr>
            <a:r>
              <a:rPr b="1" lang="ar" sz="1100">
                <a:latin typeface="Mada"/>
                <a:ea typeface="Mada"/>
                <a:cs typeface="Mada"/>
                <a:sym typeface="Mada"/>
              </a:rPr>
              <a:t>-</a:t>
            </a:r>
            <a:r>
              <a:rPr lang="ar" sz="1100">
                <a:latin typeface="Mada"/>
                <a:ea typeface="Mada"/>
                <a:cs typeface="Mada"/>
                <a:sym typeface="Mada"/>
              </a:rPr>
              <a:t> U</a:t>
            </a:r>
            <a:r>
              <a:rPr lang="ar" sz="1100">
                <a:latin typeface="Mada"/>
                <a:ea typeface="Mada"/>
                <a:cs typeface="Mada"/>
                <a:sym typeface="Mada"/>
              </a:rPr>
              <a:t>sually presenting as </a:t>
            </a:r>
            <a:r>
              <a:rPr b="1" lang="ar" sz="1100">
                <a:latin typeface="Mada"/>
                <a:ea typeface="Mada"/>
                <a:cs typeface="Mada"/>
                <a:sym typeface="Mada"/>
              </a:rPr>
              <a:t>meningitis </a:t>
            </a:r>
            <a:r>
              <a:rPr lang="ar" sz="1100">
                <a:latin typeface="Mada"/>
                <a:ea typeface="Mada"/>
                <a:cs typeface="Mada"/>
                <a:sym typeface="Mada"/>
              </a:rPr>
              <a:t>(acute or chronic), </a:t>
            </a:r>
            <a:r>
              <a:rPr b="1" lang="ar" sz="1100">
                <a:latin typeface="Mada"/>
                <a:ea typeface="Mada"/>
                <a:cs typeface="Mada"/>
                <a:sym typeface="Mada"/>
              </a:rPr>
              <a:t>encephalitis</a:t>
            </a:r>
            <a:r>
              <a:rPr lang="ar" sz="1100">
                <a:latin typeface="Mada"/>
                <a:ea typeface="Mada"/>
                <a:cs typeface="Mada"/>
                <a:sym typeface="Mada"/>
              </a:rPr>
              <a:t>, radiculopathy</a:t>
            </a:r>
            <a:r>
              <a:rPr lang="ar" sz="1100">
                <a:latin typeface="Mada"/>
                <a:ea typeface="Mada"/>
                <a:cs typeface="Mada"/>
                <a:sym typeface="Mada"/>
              </a:rPr>
              <a:t>.</a:t>
            </a:r>
            <a:endParaRPr sz="1100">
              <a:latin typeface="Mada"/>
              <a:ea typeface="Mada"/>
              <a:cs typeface="Mada"/>
              <a:sym typeface="Mada"/>
            </a:endParaRPr>
          </a:p>
          <a:p>
            <a:pPr indent="0" lvl="0" marL="0" rtl="0" algn="l">
              <a:lnSpc>
                <a:spcPct val="100000"/>
              </a:lnSpc>
              <a:spcBef>
                <a:spcPts val="0"/>
              </a:spcBef>
              <a:spcAft>
                <a:spcPts val="0"/>
              </a:spcAft>
              <a:buNone/>
            </a:pPr>
            <a:r>
              <a:rPr b="1" lang="ar" sz="1100">
                <a:solidFill>
                  <a:srgbClr val="6AA84F"/>
                </a:solidFill>
                <a:latin typeface="Mada"/>
                <a:ea typeface="Mada"/>
                <a:cs typeface="Mada"/>
                <a:sym typeface="Mada"/>
              </a:rPr>
              <a:t>-</a:t>
            </a:r>
            <a:r>
              <a:rPr lang="ar" sz="1100">
                <a:solidFill>
                  <a:srgbClr val="6AA84F"/>
                </a:solidFill>
                <a:latin typeface="Mada"/>
                <a:ea typeface="Mada"/>
                <a:cs typeface="Mada"/>
                <a:sym typeface="Mada"/>
              </a:rPr>
              <a:t> </a:t>
            </a:r>
            <a:r>
              <a:rPr lang="ar" sz="1100">
                <a:solidFill>
                  <a:srgbClr val="6AA84F"/>
                </a:solidFill>
                <a:latin typeface="Mada"/>
                <a:ea typeface="Mada"/>
                <a:cs typeface="Mada"/>
                <a:sym typeface="Mada"/>
              </a:rPr>
              <a:t>The</a:t>
            </a:r>
            <a:r>
              <a:rPr lang="ar" sz="1100">
                <a:solidFill>
                  <a:srgbClr val="CC0000"/>
                </a:solidFill>
                <a:latin typeface="Mada"/>
                <a:ea typeface="Mada"/>
                <a:cs typeface="Mada"/>
                <a:sym typeface="Mada"/>
              </a:rPr>
              <a:t> </a:t>
            </a:r>
            <a:r>
              <a:rPr b="1" lang="ar" sz="1100">
                <a:solidFill>
                  <a:srgbClr val="CC0000"/>
                </a:solidFill>
                <a:latin typeface="Mada"/>
                <a:ea typeface="Mada"/>
                <a:cs typeface="Mada"/>
                <a:sym typeface="Mada"/>
              </a:rPr>
              <a:t>most serious complication</a:t>
            </a:r>
            <a:endParaRPr sz="1100">
              <a:solidFill>
                <a:srgbClr val="6AA84F"/>
              </a:solidFill>
              <a:latin typeface="Mada"/>
              <a:ea typeface="Mada"/>
              <a:cs typeface="Mada"/>
              <a:sym typeface="Mada"/>
            </a:endParaRPr>
          </a:p>
          <a:p>
            <a:pPr indent="0" lvl="0" marL="0" rtl="0" algn="l">
              <a:lnSpc>
                <a:spcPct val="100000"/>
              </a:lnSpc>
              <a:spcBef>
                <a:spcPts val="0"/>
              </a:spcBef>
              <a:spcAft>
                <a:spcPts val="0"/>
              </a:spcAft>
              <a:buNone/>
            </a:pPr>
            <a:r>
              <a:rPr b="1" lang="ar" sz="1100">
                <a:solidFill>
                  <a:srgbClr val="6AA84F"/>
                </a:solidFill>
                <a:latin typeface="Mada"/>
                <a:ea typeface="Mada"/>
                <a:cs typeface="Mada"/>
                <a:sym typeface="Mada"/>
              </a:rPr>
              <a:t>- </a:t>
            </a:r>
            <a:r>
              <a:rPr lang="ar" sz="1100">
                <a:solidFill>
                  <a:srgbClr val="6AA84F"/>
                </a:solidFill>
                <a:latin typeface="Mada"/>
                <a:ea typeface="Mada"/>
                <a:cs typeface="Mada"/>
                <a:sym typeface="Mada"/>
              </a:rPr>
              <a:t>Occurs in undiagnosed pt for long time, leads to </a:t>
            </a:r>
            <a:r>
              <a:rPr b="1" lang="ar" sz="1100">
                <a:solidFill>
                  <a:srgbClr val="CC0000"/>
                </a:solidFill>
                <a:latin typeface="Mada"/>
                <a:ea typeface="Mada"/>
                <a:cs typeface="Mada"/>
                <a:sym typeface="Mada"/>
              </a:rPr>
              <a:t>irreversible brain damag</a:t>
            </a:r>
            <a:r>
              <a:rPr b="1" lang="ar" sz="1100">
                <a:solidFill>
                  <a:srgbClr val="CC0000"/>
                </a:solidFill>
                <a:latin typeface="Mada"/>
                <a:ea typeface="Mada"/>
                <a:cs typeface="Mada"/>
                <a:sym typeface="Mada"/>
              </a:rPr>
              <a:t>e </a:t>
            </a:r>
            <a:endParaRPr b="1" sz="1100">
              <a:solidFill>
                <a:srgbClr val="CC0000"/>
              </a:solidFill>
              <a:latin typeface="Mada"/>
              <a:ea typeface="Mada"/>
              <a:cs typeface="Mada"/>
              <a:sym typeface="Mada"/>
            </a:endParaRPr>
          </a:p>
        </p:txBody>
      </p:sp>
      <p:sp>
        <p:nvSpPr>
          <p:cNvPr id="250" name="Google Shape;250;p17"/>
          <p:cNvSpPr/>
          <p:nvPr/>
        </p:nvSpPr>
        <p:spPr>
          <a:xfrm>
            <a:off x="3334357" y="1276875"/>
            <a:ext cx="1666800" cy="402000"/>
          </a:xfrm>
          <a:prstGeom prst="rect">
            <a:avLst/>
          </a:prstGeom>
          <a:solidFill>
            <a:schemeClr val="accent2"/>
          </a:solidFill>
          <a:ln>
            <a:noFill/>
          </a:ln>
          <a:effectLst>
            <a:outerShdw blurRad="57150" rotWithShape="0" algn="bl" dir="5400000" dist="19050">
              <a:srgbClr val="000000">
                <a:alpha val="24000"/>
              </a:srgbClr>
            </a:outerShdw>
          </a:effectLst>
        </p:spPr>
        <p:txBody>
          <a:bodyPr anchorCtr="0" anchor="ctr" bIns="91425" lIns="91425" spcFirstLastPara="1" rIns="91425" wrap="square" tIns="91425">
            <a:noAutofit/>
          </a:bodyPr>
          <a:lstStyle/>
          <a:p>
            <a:pPr indent="0" lvl="0" marL="0" rtl="0" algn="ctr">
              <a:spcBef>
                <a:spcPts val="0"/>
              </a:spcBef>
              <a:spcAft>
                <a:spcPts val="0"/>
              </a:spcAft>
              <a:buClr>
                <a:srgbClr val="000000"/>
              </a:buClr>
              <a:buSzPts val="1100"/>
              <a:buFont typeface="Arial"/>
              <a:buNone/>
            </a:pPr>
            <a:r>
              <a:rPr b="1" lang="ar">
                <a:solidFill>
                  <a:srgbClr val="FFFFFF"/>
                </a:solidFill>
                <a:latin typeface="Mada"/>
                <a:ea typeface="Mada"/>
                <a:cs typeface="Mada"/>
                <a:sym typeface="Mada"/>
              </a:rPr>
              <a:t>Neurobrucellosis </a:t>
            </a:r>
            <a:r>
              <a:rPr b="1" baseline="30000" lang="ar">
                <a:solidFill>
                  <a:srgbClr val="FFFFFF"/>
                </a:solidFill>
                <a:latin typeface="Mada"/>
                <a:ea typeface="Mada"/>
                <a:cs typeface="Mada"/>
                <a:sym typeface="Mada"/>
              </a:rPr>
              <a:t>1</a:t>
            </a:r>
            <a:endParaRPr b="1" baseline="30000">
              <a:solidFill>
                <a:srgbClr val="FFFFFF"/>
              </a:solidFill>
              <a:latin typeface="Mada"/>
              <a:ea typeface="Mada"/>
              <a:cs typeface="Mada"/>
              <a:sym typeface="Mada"/>
            </a:endParaRPr>
          </a:p>
        </p:txBody>
      </p:sp>
      <p:sp>
        <p:nvSpPr>
          <p:cNvPr id="251" name="Google Shape;251;p17"/>
          <p:cNvSpPr txBox="1"/>
          <p:nvPr/>
        </p:nvSpPr>
        <p:spPr>
          <a:xfrm>
            <a:off x="5094525" y="1629332"/>
            <a:ext cx="2322900" cy="2379900"/>
          </a:xfrm>
          <a:prstGeom prst="rect">
            <a:avLst/>
          </a:prstGeom>
          <a:noFill/>
          <a:ln cap="flat" cmpd="sng" w="19050">
            <a:solidFill>
              <a:srgbClr val="E1DCEC"/>
            </a:solidFill>
            <a:prstDash val="lgDashDot"/>
            <a:round/>
            <a:headEnd len="sm" w="sm" type="none"/>
            <a:tailEnd len="sm" w="sm" type="none"/>
          </a:ln>
        </p:spPr>
        <p:txBody>
          <a:bodyPr anchorCtr="0" anchor="ctr" bIns="121950" lIns="121950" spcFirstLastPara="1" rIns="121950" wrap="square" tIns="121950">
            <a:noAutofit/>
          </a:bodyPr>
          <a:lstStyle/>
          <a:p>
            <a:pPr indent="0" lvl="0" marL="0" rtl="0" algn="l">
              <a:lnSpc>
                <a:spcPct val="100000"/>
              </a:lnSpc>
              <a:spcBef>
                <a:spcPts val="0"/>
              </a:spcBef>
              <a:spcAft>
                <a:spcPts val="0"/>
              </a:spcAft>
              <a:buNone/>
            </a:pPr>
            <a:r>
              <a:rPr b="1" lang="ar" sz="1100">
                <a:latin typeface="Mada"/>
                <a:ea typeface="Mada"/>
                <a:cs typeface="Mada"/>
                <a:sym typeface="Mada"/>
              </a:rPr>
              <a:t>Genitourinary: </a:t>
            </a:r>
            <a:r>
              <a:rPr lang="ar" sz="1100">
                <a:latin typeface="Mada"/>
                <a:ea typeface="Mada"/>
                <a:cs typeface="Mada"/>
                <a:sym typeface="Mada"/>
              </a:rPr>
              <a:t>especially</a:t>
            </a:r>
            <a:r>
              <a:rPr lang="ar" sz="1100">
                <a:solidFill>
                  <a:srgbClr val="A64D79"/>
                </a:solidFill>
                <a:latin typeface="Mada"/>
                <a:ea typeface="Mada"/>
                <a:cs typeface="Mada"/>
                <a:sym typeface="Mada"/>
              </a:rPr>
              <a:t> </a:t>
            </a:r>
            <a:r>
              <a:rPr lang="ar" sz="1100">
                <a:latin typeface="Mada"/>
                <a:ea typeface="Mada"/>
                <a:cs typeface="Mada"/>
                <a:sym typeface="Mada"/>
              </a:rPr>
              <a:t>orchitis and/or epididymitis.</a:t>
            </a:r>
            <a:endParaRPr sz="1100">
              <a:latin typeface="Mada"/>
              <a:ea typeface="Mada"/>
              <a:cs typeface="Mada"/>
              <a:sym typeface="Mada"/>
            </a:endParaRPr>
          </a:p>
          <a:p>
            <a:pPr indent="0" lvl="0" marL="0" rtl="0" algn="l">
              <a:lnSpc>
                <a:spcPct val="100000"/>
              </a:lnSpc>
              <a:spcBef>
                <a:spcPts val="0"/>
              </a:spcBef>
              <a:spcAft>
                <a:spcPts val="0"/>
              </a:spcAft>
              <a:buNone/>
            </a:pPr>
            <a:r>
              <a:rPr b="1" lang="ar" sz="1100">
                <a:latin typeface="Mada"/>
                <a:ea typeface="Mada"/>
                <a:cs typeface="Mada"/>
                <a:sym typeface="Mada"/>
              </a:rPr>
              <a:t>Abscesses:</a:t>
            </a:r>
            <a:endParaRPr b="1" sz="1100">
              <a:latin typeface="Mada"/>
              <a:ea typeface="Mada"/>
              <a:cs typeface="Mada"/>
              <a:sym typeface="Mada"/>
            </a:endParaRPr>
          </a:p>
          <a:p>
            <a:pPr indent="0" lvl="0" marL="0" rtl="0" algn="l">
              <a:lnSpc>
                <a:spcPct val="100000"/>
              </a:lnSpc>
              <a:spcBef>
                <a:spcPts val="0"/>
              </a:spcBef>
              <a:spcAft>
                <a:spcPts val="0"/>
              </a:spcAft>
              <a:buNone/>
            </a:pPr>
            <a:r>
              <a:rPr lang="ar" sz="1100">
                <a:latin typeface="Mada"/>
                <a:ea typeface="Mada"/>
                <a:cs typeface="Mada"/>
                <a:sym typeface="Mada"/>
              </a:rPr>
              <a:t>involving the liver, spleen and abdomen.</a:t>
            </a:r>
            <a:endParaRPr sz="1100">
              <a:latin typeface="Mada"/>
              <a:ea typeface="Mada"/>
              <a:cs typeface="Mada"/>
              <a:sym typeface="Mada"/>
            </a:endParaRPr>
          </a:p>
          <a:p>
            <a:pPr indent="0" lvl="0" marL="0" rtl="0" algn="l">
              <a:lnSpc>
                <a:spcPct val="100000"/>
              </a:lnSpc>
              <a:spcBef>
                <a:spcPts val="0"/>
              </a:spcBef>
              <a:spcAft>
                <a:spcPts val="0"/>
              </a:spcAft>
              <a:buNone/>
            </a:pPr>
            <a:r>
              <a:rPr b="1" lang="ar" sz="1100">
                <a:latin typeface="Mada"/>
                <a:ea typeface="Mada"/>
                <a:cs typeface="Mada"/>
                <a:sym typeface="Mada"/>
              </a:rPr>
              <a:t>Cardiovascular</a:t>
            </a:r>
            <a:r>
              <a:rPr lang="ar" sz="1100">
                <a:latin typeface="Mada"/>
                <a:ea typeface="Mada"/>
                <a:cs typeface="Mada"/>
                <a:sym typeface="Mada"/>
              </a:rPr>
              <a:t>: </a:t>
            </a:r>
            <a:r>
              <a:rPr b="1" lang="ar" sz="1100">
                <a:solidFill>
                  <a:srgbClr val="CC0000"/>
                </a:solidFill>
                <a:latin typeface="Mada"/>
                <a:ea typeface="Mada"/>
                <a:cs typeface="Mada"/>
                <a:sym typeface="Mada"/>
              </a:rPr>
              <a:t>Endocarditis </a:t>
            </a:r>
            <a:r>
              <a:rPr lang="ar" sz="1100">
                <a:latin typeface="Mada"/>
                <a:ea typeface="Mada"/>
                <a:cs typeface="Mada"/>
                <a:sym typeface="Mada"/>
              </a:rPr>
              <a:t>is</a:t>
            </a:r>
            <a:r>
              <a:rPr b="1" lang="ar" sz="1100">
                <a:latin typeface="Mada"/>
                <a:ea typeface="Mada"/>
                <a:cs typeface="Mada"/>
                <a:sym typeface="Mada"/>
              </a:rPr>
              <a:t> </a:t>
            </a:r>
            <a:r>
              <a:rPr b="1" lang="ar" sz="1100">
                <a:solidFill>
                  <a:srgbClr val="CC0000"/>
                </a:solidFill>
                <a:latin typeface="Mada"/>
                <a:ea typeface="Mada"/>
                <a:cs typeface="Mada"/>
                <a:sym typeface="Mada"/>
              </a:rPr>
              <a:t>the </a:t>
            </a:r>
            <a:r>
              <a:rPr b="1" lang="ar" sz="1100" u="sng">
                <a:solidFill>
                  <a:srgbClr val="CC0000"/>
                </a:solidFill>
                <a:latin typeface="Mada"/>
                <a:ea typeface="Mada"/>
                <a:cs typeface="Mada"/>
                <a:sym typeface="Mada"/>
              </a:rPr>
              <a:t>main cause of death </a:t>
            </a:r>
            <a:r>
              <a:rPr lang="ar" sz="1100">
                <a:latin typeface="Mada"/>
                <a:ea typeface="Mada"/>
                <a:cs typeface="Mada"/>
                <a:sym typeface="Mada"/>
              </a:rPr>
              <a:t>attributable to brucellosis</a:t>
            </a:r>
            <a:endParaRPr sz="1100">
              <a:latin typeface="Mada"/>
              <a:ea typeface="Mada"/>
              <a:cs typeface="Mada"/>
              <a:sym typeface="Mada"/>
            </a:endParaRPr>
          </a:p>
        </p:txBody>
      </p:sp>
      <p:sp>
        <p:nvSpPr>
          <p:cNvPr id="252" name="Google Shape;252;p17"/>
          <p:cNvSpPr/>
          <p:nvPr/>
        </p:nvSpPr>
        <p:spPr>
          <a:xfrm>
            <a:off x="5094528" y="1276881"/>
            <a:ext cx="2322900" cy="402000"/>
          </a:xfrm>
          <a:prstGeom prst="rect">
            <a:avLst/>
          </a:prstGeom>
          <a:solidFill>
            <a:schemeClr val="accent2"/>
          </a:solidFill>
          <a:ln>
            <a:noFill/>
          </a:ln>
          <a:effectLst>
            <a:outerShdw blurRad="57150" rotWithShape="0" algn="bl" dir="5400000" dist="19050">
              <a:srgbClr val="000000">
                <a:alpha val="24000"/>
              </a:srgbClr>
            </a:outerShdw>
          </a:effectLst>
        </p:spPr>
        <p:txBody>
          <a:bodyPr anchorCtr="0" anchor="ctr" bIns="91425" lIns="91425" spcFirstLastPara="1" rIns="91425" wrap="square" tIns="91425">
            <a:noAutofit/>
          </a:bodyPr>
          <a:lstStyle/>
          <a:p>
            <a:pPr indent="0" lvl="0" marL="0" rtl="0" algn="ctr">
              <a:spcBef>
                <a:spcPts val="0"/>
              </a:spcBef>
              <a:spcAft>
                <a:spcPts val="0"/>
              </a:spcAft>
              <a:buClr>
                <a:srgbClr val="000000"/>
              </a:buClr>
              <a:buSzPts val="1100"/>
              <a:buFont typeface="Arial"/>
              <a:buNone/>
            </a:pPr>
            <a:r>
              <a:rPr b="1" lang="ar">
                <a:solidFill>
                  <a:srgbClr val="FFFFFF"/>
                </a:solidFill>
                <a:latin typeface="Mada"/>
                <a:ea typeface="Mada"/>
                <a:cs typeface="Mada"/>
                <a:sym typeface="Mada"/>
              </a:rPr>
              <a:t>Other</a:t>
            </a:r>
            <a:endParaRPr b="1">
              <a:solidFill>
                <a:srgbClr val="FFFFFF"/>
              </a:solidFill>
              <a:latin typeface="Mada"/>
              <a:ea typeface="Mada"/>
              <a:cs typeface="Mada"/>
              <a:sym typeface="Mada"/>
            </a:endParaRPr>
          </a:p>
        </p:txBody>
      </p:sp>
      <p:cxnSp>
        <p:nvCxnSpPr>
          <p:cNvPr id="253" name="Google Shape;253;p17"/>
          <p:cNvCxnSpPr/>
          <p:nvPr/>
        </p:nvCxnSpPr>
        <p:spPr>
          <a:xfrm rot="10800000">
            <a:off x="-10725" y="9966338"/>
            <a:ext cx="7612800" cy="0"/>
          </a:xfrm>
          <a:prstGeom prst="straightConnector1">
            <a:avLst/>
          </a:prstGeom>
          <a:noFill/>
          <a:ln cap="flat" cmpd="sng" w="28575">
            <a:solidFill>
              <a:schemeClr val="accent3"/>
            </a:solidFill>
            <a:prstDash val="dot"/>
            <a:round/>
            <a:headEnd len="med" w="med" type="none"/>
            <a:tailEnd len="med" w="med" type="none"/>
          </a:ln>
        </p:spPr>
      </p:cxnSp>
      <p:sp>
        <p:nvSpPr>
          <p:cNvPr id="254" name="Google Shape;254;p17"/>
          <p:cNvSpPr txBox="1"/>
          <p:nvPr/>
        </p:nvSpPr>
        <p:spPr>
          <a:xfrm>
            <a:off x="15675" y="9902000"/>
            <a:ext cx="7560000" cy="789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ar" sz="1000">
                <a:solidFill>
                  <a:srgbClr val="6AA84F"/>
                </a:solidFill>
                <a:latin typeface="Mada"/>
                <a:ea typeface="Mada"/>
                <a:cs typeface="Mada"/>
                <a:sym typeface="Mada"/>
              </a:rPr>
              <a:t>1- </a:t>
            </a:r>
            <a:r>
              <a:rPr b="1" lang="ar" sz="1000">
                <a:solidFill>
                  <a:srgbClr val="CC0000"/>
                </a:solidFill>
                <a:latin typeface="Mada"/>
                <a:ea typeface="Mada"/>
                <a:cs typeface="Mada"/>
                <a:sym typeface="Mada"/>
              </a:rPr>
              <a:t>Could present as acute or chronic meningitis</a:t>
            </a:r>
            <a:r>
              <a:rPr lang="ar" sz="1000">
                <a:solidFill>
                  <a:srgbClr val="6AA84F"/>
                </a:solidFill>
                <a:latin typeface="Mada"/>
                <a:ea typeface="Mada"/>
                <a:cs typeface="Mada"/>
                <a:sym typeface="Mada"/>
              </a:rPr>
              <a:t>. in acute meningitis the pt. will present with very bad features of meningitis. the </a:t>
            </a:r>
            <a:r>
              <a:rPr b="1" lang="ar" sz="1000">
                <a:solidFill>
                  <a:srgbClr val="6AA84F"/>
                </a:solidFill>
                <a:latin typeface="Mada"/>
                <a:ea typeface="Mada"/>
                <a:cs typeface="Mada"/>
                <a:sym typeface="Mada"/>
              </a:rPr>
              <a:t>serology will be negative most of the time</a:t>
            </a:r>
            <a:r>
              <a:rPr lang="ar" sz="1000">
                <a:solidFill>
                  <a:srgbClr val="6AA84F"/>
                </a:solidFill>
                <a:latin typeface="Mada"/>
                <a:ea typeface="Mada"/>
                <a:cs typeface="Mada"/>
                <a:sym typeface="Mada"/>
              </a:rPr>
              <a:t> (in acute presentation, only 30% will be positive for CSF samples) so in diagnosing these patients, the history and risk factors are very important. in chronic, it will have chronic features of chronic meningitis (low sugar, high protein and lymphocytes)</a:t>
            </a:r>
            <a:endParaRPr sz="1000">
              <a:solidFill>
                <a:srgbClr val="6AA84F"/>
              </a:solidFill>
              <a:latin typeface="Mada"/>
              <a:ea typeface="Mada"/>
              <a:cs typeface="Mada"/>
              <a:sym typeface="Mada"/>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8" name="Shape 258"/>
        <p:cNvGrpSpPr/>
        <p:nvPr/>
      </p:nvGrpSpPr>
      <p:grpSpPr>
        <a:xfrm>
          <a:off x="0" y="0"/>
          <a:ext cx="0" cy="0"/>
          <a:chOff x="0" y="0"/>
          <a:chExt cx="0" cy="0"/>
        </a:xfrm>
      </p:grpSpPr>
      <p:sp>
        <p:nvSpPr>
          <p:cNvPr id="259" name="Google Shape;259;p18"/>
          <p:cNvSpPr txBox="1"/>
          <p:nvPr/>
        </p:nvSpPr>
        <p:spPr>
          <a:xfrm>
            <a:off x="186525" y="6406526"/>
            <a:ext cx="7218300" cy="4343700"/>
          </a:xfrm>
          <a:prstGeom prst="rect">
            <a:avLst/>
          </a:prstGeom>
          <a:noFill/>
          <a:ln>
            <a:noFill/>
          </a:ln>
        </p:spPr>
        <p:txBody>
          <a:bodyPr anchorCtr="0" anchor="t" bIns="91425" lIns="91425" spcFirstLastPara="1" rIns="91425" wrap="square" tIns="91425">
            <a:spAutoFit/>
          </a:bodyPr>
          <a:lstStyle/>
          <a:p>
            <a:pPr indent="-368300" lvl="0" marL="457200" rtl="0" algn="l">
              <a:spcBef>
                <a:spcPts val="0"/>
              </a:spcBef>
              <a:spcAft>
                <a:spcPts val="0"/>
              </a:spcAft>
              <a:buClr>
                <a:srgbClr val="000000"/>
              </a:buClr>
              <a:buSzPts val="2200"/>
              <a:buFont typeface="Mada"/>
              <a:buChar char="◄"/>
            </a:pPr>
            <a:r>
              <a:rPr b="1" lang="ar" sz="2200">
                <a:highlight>
                  <a:schemeClr val="accent4"/>
                </a:highlight>
                <a:latin typeface="Mada"/>
                <a:ea typeface="Mada"/>
                <a:cs typeface="Mada"/>
                <a:sym typeface="Mada"/>
              </a:rPr>
              <a:t>Relapse vs Re-infection</a:t>
            </a:r>
            <a:endParaRPr b="1" sz="300">
              <a:highlight>
                <a:schemeClr val="accent4"/>
              </a:highlight>
              <a:latin typeface="Mada"/>
              <a:ea typeface="Mada"/>
              <a:cs typeface="Mada"/>
              <a:sym typeface="Mada"/>
            </a:endParaRPr>
          </a:p>
          <a:p>
            <a:pPr indent="0" lvl="0" marL="457200" rtl="0" algn="l">
              <a:spcBef>
                <a:spcPts val="0"/>
              </a:spcBef>
              <a:spcAft>
                <a:spcPts val="0"/>
              </a:spcAft>
              <a:buNone/>
            </a:pPr>
            <a:r>
              <a:t/>
            </a:r>
            <a:endParaRPr b="1" sz="300">
              <a:solidFill>
                <a:schemeClr val="dk1"/>
              </a:solidFill>
              <a:highlight>
                <a:srgbClr val="D0E0E3"/>
              </a:highlight>
              <a:latin typeface="Mada"/>
              <a:ea typeface="Mada"/>
              <a:cs typeface="Mada"/>
              <a:sym typeface="Mada"/>
            </a:endParaRPr>
          </a:p>
          <a:p>
            <a:pPr indent="-304800" lvl="0" marL="457200" rtl="0" algn="l">
              <a:lnSpc>
                <a:spcPct val="115000"/>
              </a:lnSpc>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About 10% of patients relapse after therapy. </a:t>
            </a:r>
            <a:endParaRPr sz="1200">
              <a:solidFill>
                <a:schemeClr val="dk1"/>
              </a:solidFill>
              <a:latin typeface="Mada"/>
              <a:ea typeface="Mada"/>
              <a:cs typeface="Mada"/>
              <a:sym typeface="Mada"/>
            </a:endParaRPr>
          </a:p>
          <a:p>
            <a:pPr indent="-304800" lvl="0" marL="457200" rtl="0" algn="l">
              <a:lnSpc>
                <a:spcPct val="115000"/>
              </a:lnSpc>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Most relapses occur within three months following therapy and almost all occur within six months. </a:t>
            </a:r>
            <a:endParaRPr sz="1200">
              <a:solidFill>
                <a:schemeClr val="dk1"/>
              </a:solidFill>
              <a:latin typeface="Mada"/>
              <a:ea typeface="Mada"/>
              <a:cs typeface="Mada"/>
              <a:sym typeface="Mada"/>
            </a:endParaRPr>
          </a:p>
          <a:p>
            <a:pPr indent="-304800" lvl="0" marL="457200" rtl="0" algn="l">
              <a:lnSpc>
                <a:spcPct val="115000"/>
              </a:lnSpc>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Relapse should prompt </a:t>
            </a:r>
            <a:r>
              <a:rPr b="1" lang="ar" sz="1200">
                <a:solidFill>
                  <a:schemeClr val="dk1"/>
                </a:solidFill>
                <a:latin typeface="Mada"/>
                <a:ea typeface="Mada"/>
                <a:cs typeface="Mada"/>
                <a:sym typeface="Mada"/>
              </a:rPr>
              <a:t>assessment for a focal lesion</a:t>
            </a:r>
            <a:r>
              <a:rPr lang="ar" sz="1200">
                <a:solidFill>
                  <a:schemeClr val="dk1"/>
                </a:solidFill>
                <a:latin typeface="Mada"/>
                <a:ea typeface="Mada"/>
                <a:cs typeface="Mada"/>
                <a:sym typeface="Mada"/>
              </a:rPr>
              <a:t>, especially </a:t>
            </a:r>
            <a:r>
              <a:rPr b="1" lang="ar" sz="1200">
                <a:solidFill>
                  <a:schemeClr val="dk1"/>
                </a:solidFill>
                <a:latin typeface="Mada"/>
                <a:ea typeface="Mada"/>
                <a:cs typeface="Mada"/>
                <a:sym typeface="Mada"/>
              </a:rPr>
              <a:t>hepatosplenic abscess</a:t>
            </a:r>
            <a:endParaRPr b="1" sz="1200">
              <a:solidFill>
                <a:schemeClr val="dk1"/>
              </a:solidFill>
              <a:latin typeface="Mada"/>
              <a:ea typeface="Mada"/>
              <a:cs typeface="Mada"/>
              <a:sym typeface="Mada"/>
            </a:endParaRPr>
          </a:p>
          <a:p>
            <a:pPr indent="-304800" lvl="0" marL="457200" rtl="0" algn="l">
              <a:lnSpc>
                <a:spcPct val="115000"/>
              </a:lnSpc>
              <a:spcBef>
                <a:spcPts val="0"/>
              </a:spcBef>
              <a:spcAft>
                <a:spcPts val="0"/>
              </a:spcAft>
              <a:buClr>
                <a:schemeClr val="dk1"/>
              </a:buClr>
              <a:buSzPts val="1200"/>
              <a:buFont typeface="Mada"/>
              <a:buChar char="●"/>
            </a:pPr>
            <a:r>
              <a:rPr b="1" lang="ar" sz="1200">
                <a:solidFill>
                  <a:schemeClr val="dk1"/>
                </a:solidFill>
                <a:latin typeface="Mada"/>
                <a:ea typeface="Mada"/>
                <a:cs typeface="Mada"/>
                <a:sym typeface="Mada"/>
              </a:rPr>
              <a:t>Most relapses can be treated successfully with a repeat course of a standard regimen</a:t>
            </a:r>
            <a:endParaRPr b="1" sz="1200">
              <a:solidFill>
                <a:schemeClr val="dk1"/>
              </a:solidFill>
              <a:latin typeface="Mada"/>
              <a:ea typeface="Mada"/>
              <a:cs typeface="Mada"/>
              <a:sym typeface="Mada"/>
            </a:endParaRPr>
          </a:p>
          <a:p>
            <a:pPr indent="0" lvl="0" marL="0" rtl="0" algn="l">
              <a:spcBef>
                <a:spcPts val="0"/>
              </a:spcBef>
              <a:spcAft>
                <a:spcPts val="0"/>
              </a:spcAft>
              <a:buNone/>
            </a:pPr>
            <a:r>
              <a:t/>
            </a:r>
            <a:endParaRPr sz="1200">
              <a:solidFill>
                <a:schemeClr val="dk1"/>
              </a:solidFill>
              <a:latin typeface="Mada"/>
              <a:ea typeface="Mada"/>
              <a:cs typeface="Mada"/>
              <a:sym typeface="Mada"/>
            </a:endParaRPr>
          </a:p>
          <a:p>
            <a:pPr indent="0" lvl="0" marL="0" rtl="0" algn="l">
              <a:spcBef>
                <a:spcPts val="0"/>
              </a:spcBef>
              <a:spcAft>
                <a:spcPts val="0"/>
              </a:spcAft>
              <a:buNone/>
            </a:pPr>
            <a:r>
              <a:t/>
            </a:r>
            <a:endParaRPr sz="1200">
              <a:solidFill>
                <a:schemeClr val="dk1"/>
              </a:solidFill>
              <a:latin typeface="Mada"/>
              <a:ea typeface="Mada"/>
              <a:cs typeface="Mada"/>
              <a:sym typeface="Mada"/>
            </a:endParaRPr>
          </a:p>
          <a:p>
            <a:pPr indent="0" lvl="0" marL="0" rtl="0" algn="l">
              <a:spcBef>
                <a:spcPts val="0"/>
              </a:spcBef>
              <a:spcAft>
                <a:spcPts val="0"/>
              </a:spcAft>
              <a:buNone/>
            </a:pPr>
            <a:r>
              <a:t/>
            </a:r>
            <a:endParaRPr sz="1200">
              <a:solidFill>
                <a:schemeClr val="dk1"/>
              </a:solidFill>
              <a:latin typeface="Mada"/>
              <a:ea typeface="Mada"/>
              <a:cs typeface="Mada"/>
              <a:sym typeface="Mada"/>
            </a:endParaRPr>
          </a:p>
          <a:p>
            <a:pPr indent="0" lvl="0" marL="0" rtl="0" algn="l">
              <a:spcBef>
                <a:spcPts val="0"/>
              </a:spcBef>
              <a:spcAft>
                <a:spcPts val="0"/>
              </a:spcAft>
              <a:buNone/>
            </a:pPr>
            <a:r>
              <a:t/>
            </a:r>
            <a:endParaRPr sz="1200">
              <a:solidFill>
                <a:schemeClr val="dk1"/>
              </a:solidFill>
              <a:latin typeface="Mada"/>
              <a:ea typeface="Mada"/>
              <a:cs typeface="Mada"/>
              <a:sym typeface="Mada"/>
            </a:endParaRPr>
          </a:p>
          <a:p>
            <a:pPr indent="0" lvl="0" marL="0" rtl="0" algn="l">
              <a:spcBef>
                <a:spcPts val="0"/>
              </a:spcBef>
              <a:spcAft>
                <a:spcPts val="0"/>
              </a:spcAft>
              <a:buNone/>
            </a:pPr>
            <a:r>
              <a:t/>
            </a:r>
            <a:endParaRPr sz="1200">
              <a:solidFill>
                <a:schemeClr val="dk1"/>
              </a:solidFill>
              <a:latin typeface="Mada"/>
              <a:ea typeface="Mada"/>
              <a:cs typeface="Mada"/>
              <a:sym typeface="Mada"/>
            </a:endParaRPr>
          </a:p>
          <a:p>
            <a:pPr indent="0" lvl="0" marL="0" rtl="0" algn="l">
              <a:spcBef>
                <a:spcPts val="0"/>
              </a:spcBef>
              <a:spcAft>
                <a:spcPts val="0"/>
              </a:spcAft>
              <a:buNone/>
            </a:pPr>
            <a:r>
              <a:t/>
            </a:r>
            <a:endParaRPr sz="1200">
              <a:solidFill>
                <a:schemeClr val="dk1"/>
              </a:solidFill>
              <a:latin typeface="Mada"/>
              <a:ea typeface="Mada"/>
              <a:cs typeface="Mada"/>
              <a:sym typeface="Mada"/>
            </a:endParaRPr>
          </a:p>
          <a:p>
            <a:pPr indent="0" lvl="0" marL="0" rtl="0" algn="l">
              <a:spcBef>
                <a:spcPts val="0"/>
              </a:spcBef>
              <a:spcAft>
                <a:spcPts val="0"/>
              </a:spcAft>
              <a:buNone/>
            </a:pPr>
            <a:r>
              <a:t/>
            </a:r>
            <a:endParaRPr sz="1200">
              <a:solidFill>
                <a:schemeClr val="dk1"/>
              </a:solidFill>
              <a:latin typeface="Mada"/>
              <a:ea typeface="Mada"/>
              <a:cs typeface="Mada"/>
              <a:sym typeface="Mada"/>
            </a:endParaRPr>
          </a:p>
          <a:p>
            <a:pPr indent="-368300" lvl="0" marL="457200" rtl="0" algn="l">
              <a:spcBef>
                <a:spcPts val="0"/>
              </a:spcBef>
              <a:spcAft>
                <a:spcPts val="0"/>
              </a:spcAft>
              <a:buClr>
                <a:srgbClr val="000000"/>
              </a:buClr>
              <a:buSzPts val="2200"/>
              <a:buFont typeface="Mada"/>
              <a:buChar char="◄"/>
            </a:pPr>
            <a:r>
              <a:rPr b="1" lang="ar" sz="2200">
                <a:highlight>
                  <a:schemeClr val="accent4"/>
                </a:highlight>
                <a:latin typeface="Mada"/>
                <a:ea typeface="Mada"/>
                <a:cs typeface="Mada"/>
                <a:sym typeface="Mada"/>
              </a:rPr>
              <a:t>Prevention</a:t>
            </a:r>
            <a:endParaRPr b="1" sz="300">
              <a:highlight>
                <a:schemeClr val="accent4"/>
              </a:highlight>
              <a:latin typeface="Mada"/>
              <a:ea typeface="Mada"/>
              <a:cs typeface="Mada"/>
              <a:sym typeface="Mada"/>
            </a:endParaRPr>
          </a:p>
          <a:p>
            <a:pPr indent="0" lvl="0" marL="457200" rtl="0" algn="l">
              <a:spcBef>
                <a:spcPts val="0"/>
              </a:spcBef>
              <a:spcAft>
                <a:spcPts val="0"/>
              </a:spcAft>
              <a:buNone/>
            </a:pPr>
            <a:r>
              <a:t/>
            </a:r>
            <a:endParaRPr b="1" sz="300">
              <a:solidFill>
                <a:schemeClr val="dk1"/>
              </a:solidFill>
              <a:highlight>
                <a:srgbClr val="D0E0E3"/>
              </a:highlight>
              <a:latin typeface="Mada"/>
              <a:ea typeface="Mada"/>
              <a:cs typeface="Mada"/>
              <a:sym typeface="Mada"/>
            </a:endParaRPr>
          </a:p>
          <a:p>
            <a:pPr indent="-304800" lvl="0" marL="457200" rtl="0" algn="l">
              <a:lnSpc>
                <a:spcPct val="115000"/>
              </a:lnSpc>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To avoid contact with possibly infected animals.</a:t>
            </a:r>
            <a:endParaRPr sz="1200">
              <a:solidFill>
                <a:schemeClr val="dk1"/>
              </a:solidFill>
              <a:latin typeface="Mada"/>
              <a:ea typeface="Mada"/>
              <a:cs typeface="Mada"/>
              <a:sym typeface="Mada"/>
            </a:endParaRPr>
          </a:p>
          <a:p>
            <a:pPr indent="-304800" lvl="0" marL="457200" rtl="0" algn="l">
              <a:lnSpc>
                <a:spcPct val="115000"/>
              </a:lnSpc>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Avoid drinking raw milk (pasteurizing milk / </a:t>
            </a:r>
            <a:r>
              <a:rPr b="1" lang="ar" sz="1200">
                <a:solidFill>
                  <a:schemeClr val="dk1"/>
                </a:solidFill>
                <a:latin typeface="Mada"/>
                <a:ea typeface="Mada"/>
                <a:cs typeface="Mada"/>
                <a:sym typeface="Mada"/>
              </a:rPr>
              <a:t>boiling milk 60 degree for 10 min.</a:t>
            </a:r>
            <a:endParaRPr b="1" sz="1200">
              <a:solidFill>
                <a:schemeClr val="dk1"/>
              </a:solidFill>
              <a:latin typeface="Mada"/>
              <a:ea typeface="Mada"/>
              <a:cs typeface="Mada"/>
              <a:sym typeface="Mada"/>
            </a:endParaRPr>
          </a:p>
          <a:p>
            <a:pPr indent="-304800" lvl="0" marL="457200" rtl="0" algn="l">
              <a:lnSpc>
                <a:spcPct val="115000"/>
              </a:lnSpc>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Eating processed meat, </a:t>
            </a:r>
            <a:endParaRPr sz="1200">
              <a:solidFill>
                <a:schemeClr val="dk1"/>
              </a:solidFill>
              <a:latin typeface="Mada"/>
              <a:ea typeface="Mada"/>
              <a:cs typeface="Mada"/>
              <a:sym typeface="Mada"/>
            </a:endParaRPr>
          </a:p>
          <a:p>
            <a:pPr indent="-304800" lvl="0" marL="457200" rtl="0" algn="l">
              <a:lnSpc>
                <a:spcPct val="115000"/>
              </a:lnSpc>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Regular check-up of animals, and their vaccinations.</a:t>
            </a:r>
            <a:endParaRPr sz="1200">
              <a:solidFill>
                <a:schemeClr val="dk1"/>
              </a:solidFill>
              <a:latin typeface="Mada"/>
              <a:ea typeface="Mada"/>
              <a:cs typeface="Mada"/>
              <a:sym typeface="Mada"/>
            </a:endParaRPr>
          </a:p>
          <a:p>
            <a:pPr indent="-304800" lvl="0" marL="457200" rtl="0" algn="l">
              <a:lnSpc>
                <a:spcPct val="115000"/>
              </a:lnSpc>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Taking care of health safety when dealing with infected animals,</a:t>
            </a:r>
            <a:endParaRPr sz="1200">
              <a:solidFill>
                <a:schemeClr val="dk1"/>
              </a:solidFill>
              <a:latin typeface="Mada"/>
              <a:ea typeface="Mada"/>
              <a:cs typeface="Mada"/>
              <a:sym typeface="Mada"/>
            </a:endParaRPr>
          </a:p>
          <a:p>
            <a:pPr indent="-304800" lvl="0" marL="457200" rtl="0" algn="l">
              <a:lnSpc>
                <a:spcPct val="115000"/>
              </a:lnSpc>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Health safety during work in laboratories dealing with Brucella spp.</a:t>
            </a:r>
            <a:endParaRPr/>
          </a:p>
        </p:txBody>
      </p:sp>
      <p:sp>
        <p:nvSpPr>
          <p:cNvPr id="260" name="Google Shape;260;p18"/>
          <p:cNvSpPr txBox="1"/>
          <p:nvPr>
            <p:ph idx="2" type="sldNum"/>
          </p:nvPr>
        </p:nvSpPr>
        <p:spPr>
          <a:xfrm>
            <a:off x="7106400" y="2"/>
            <a:ext cx="453600" cy="562200"/>
          </a:xfrm>
          <a:prstGeom prst="rect">
            <a:avLst/>
          </a:prstGeom>
        </p:spPr>
        <p:txBody>
          <a:bodyPr anchorCtr="0" anchor="ctr" bIns="111700" lIns="111700" spcFirstLastPara="1" rIns="111700" wrap="square" tIns="111700">
            <a:noAutofit/>
          </a:bodyPr>
          <a:lstStyle/>
          <a:p>
            <a:pPr indent="0" lvl="0" marL="0" rtl="0" algn="r">
              <a:spcBef>
                <a:spcPts val="0"/>
              </a:spcBef>
              <a:spcAft>
                <a:spcPts val="0"/>
              </a:spcAft>
              <a:buNone/>
            </a:pPr>
            <a:fld id="{00000000-1234-1234-1234-123412341234}" type="slidenum">
              <a:rPr lang="ar"/>
              <a:t>‹#›</a:t>
            </a:fld>
            <a:endParaRPr/>
          </a:p>
        </p:txBody>
      </p:sp>
      <p:cxnSp>
        <p:nvCxnSpPr>
          <p:cNvPr id="261" name="Google Shape;261;p18"/>
          <p:cNvCxnSpPr/>
          <p:nvPr/>
        </p:nvCxnSpPr>
        <p:spPr>
          <a:xfrm flipH="1" rot="10800000">
            <a:off x="1355300" y="588250"/>
            <a:ext cx="4827000" cy="12000"/>
          </a:xfrm>
          <a:prstGeom prst="straightConnector1">
            <a:avLst/>
          </a:prstGeom>
          <a:noFill/>
          <a:ln cap="flat" cmpd="sng" w="38100">
            <a:solidFill>
              <a:schemeClr val="accent1"/>
            </a:solidFill>
            <a:prstDash val="solid"/>
            <a:round/>
            <a:headEnd len="med" w="med" type="diamond"/>
            <a:tailEnd len="med" w="med" type="diamond"/>
          </a:ln>
        </p:spPr>
      </p:cxnSp>
      <p:sp>
        <p:nvSpPr>
          <p:cNvPr id="262" name="Google Shape;262;p18"/>
          <p:cNvSpPr txBox="1"/>
          <p:nvPr/>
        </p:nvSpPr>
        <p:spPr>
          <a:xfrm>
            <a:off x="1355300" y="0"/>
            <a:ext cx="5085300" cy="412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ar" sz="2600">
                <a:latin typeface="Mada"/>
                <a:ea typeface="Mada"/>
                <a:cs typeface="Mada"/>
                <a:sym typeface="Mada"/>
              </a:rPr>
              <a:t>Brucellosis</a:t>
            </a:r>
            <a:endParaRPr b="1" sz="2600">
              <a:latin typeface="Mada"/>
              <a:ea typeface="Mada"/>
              <a:cs typeface="Mada"/>
              <a:sym typeface="Mada"/>
            </a:endParaRPr>
          </a:p>
          <a:p>
            <a:pPr indent="0" lvl="0" marL="0" rtl="0" algn="ctr">
              <a:spcBef>
                <a:spcPts val="0"/>
              </a:spcBef>
              <a:spcAft>
                <a:spcPts val="0"/>
              </a:spcAft>
              <a:buClr>
                <a:schemeClr val="dk1"/>
              </a:buClr>
              <a:buSzPts val="1100"/>
              <a:buFont typeface="Arial"/>
              <a:buNone/>
            </a:pPr>
            <a:r>
              <a:t/>
            </a:r>
            <a:endParaRPr b="1" sz="2600">
              <a:latin typeface="Mada"/>
              <a:ea typeface="Mada"/>
              <a:cs typeface="Mada"/>
              <a:sym typeface="Mada"/>
            </a:endParaRPr>
          </a:p>
          <a:p>
            <a:pPr indent="0" lvl="0" marL="0" rtl="0" algn="ctr">
              <a:spcBef>
                <a:spcPts val="0"/>
              </a:spcBef>
              <a:spcAft>
                <a:spcPts val="0"/>
              </a:spcAft>
              <a:buNone/>
            </a:pPr>
            <a:r>
              <a:t/>
            </a:r>
            <a:endParaRPr b="1" sz="2600">
              <a:latin typeface="Mada"/>
              <a:ea typeface="Mada"/>
              <a:cs typeface="Mada"/>
              <a:sym typeface="Mada"/>
            </a:endParaRPr>
          </a:p>
        </p:txBody>
      </p:sp>
      <p:sp>
        <p:nvSpPr>
          <p:cNvPr id="263" name="Google Shape;263;p18"/>
          <p:cNvSpPr txBox="1"/>
          <p:nvPr/>
        </p:nvSpPr>
        <p:spPr>
          <a:xfrm>
            <a:off x="229425" y="877475"/>
            <a:ext cx="7132500" cy="562200"/>
          </a:xfrm>
          <a:prstGeom prst="rect">
            <a:avLst/>
          </a:prstGeom>
          <a:noFill/>
          <a:ln>
            <a:noFill/>
          </a:ln>
        </p:spPr>
        <p:txBody>
          <a:bodyPr anchorCtr="0" anchor="t" bIns="91425" lIns="91425" spcFirstLastPara="1" rIns="91425" wrap="square" tIns="91425">
            <a:noAutofit/>
          </a:bodyPr>
          <a:lstStyle/>
          <a:p>
            <a:pPr indent="0" lvl="0" marL="457200" rtl="0" algn="l">
              <a:spcBef>
                <a:spcPts val="0"/>
              </a:spcBef>
              <a:spcAft>
                <a:spcPts val="0"/>
              </a:spcAft>
              <a:buNone/>
            </a:pPr>
            <a:r>
              <a:t/>
            </a:r>
            <a:endParaRPr sz="600">
              <a:latin typeface="Mada"/>
              <a:ea typeface="Mada"/>
              <a:cs typeface="Mada"/>
              <a:sym typeface="Mada"/>
            </a:endParaRPr>
          </a:p>
          <a:p>
            <a:pPr indent="-368300" lvl="0" marL="457200" rtl="0" algn="l">
              <a:spcBef>
                <a:spcPts val="0"/>
              </a:spcBef>
              <a:spcAft>
                <a:spcPts val="0"/>
              </a:spcAft>
              <a:buClr>
                <a:srgbClr val="000000"/>
              </a:buClr>
              <a:buSzPts val="2200"/>
              <a:buFont typeface="Mada"/>
              <a:buChar char="◄"/>
            </a:pPr>
            <a:r>
              <a:rPr b="1" lang="ar" sz="2200">
                <a:solidFill>
                  <a:srgbClr val="000000"/>
                </a:solidFill>
                <a:highlight>
                  <a:schemeClr val="accent4"/>
                </a:highlight>
                <a:latin typeface="Mada"/>
                <a:ea typeface="Mada"/>
                <a:cs typeface="Mada"/>
                <a:sym typeface="Mada"/>
              </a:rPr>
              <a:t>Treatment</a:t>
            </a:r>
            <a:endParaRPr sz="1200">
              <a:latin typeface="Mada"/>
              <a:ea typeface="Mada"/>
              <a:cs typeface="Mada"/>
              <a:sym typeface="Mada"/>
            </a:endParaRPr>
          </a:p>
          <a:p>
            <a:pPr indent="0" lvl="0" marL="0" rtl="0" algn="l">
              <a:spcBef>
                <a:spcPts val="0"/>
              </a:spcBef>
              <a:spcAft>
                <a:spcPts val="0"/>
              </a:spcAft>
              <a:buNone/>
            </a:pPr>
            <a:r>
              <a:t/>
            </a:r>
            <a:endParaRPr sz="1200">
              <a:latin typeface="Mada"/>
              <a:ea typeface="Mada"/>
              <a:cs typeface="Mada"/>
              <a:sym typeface="Mada"/>
            </a:endParaRPr>
          </a:p>
        </p:txBody>
      </p:sp>
      <p:sp>
        <p:nvSpPr>
          <p:cNvPr id="264" name="Google Shape;264;p18"/>
          <p:cNvSpPr txBox="1"/>
          <p:nvPr/>
        </p:nvSpPr>
        <p:spPr>
          <a:xfrm>
            <a:off x="188525" y="8170318"/>
            <a:ext cx="2271900" cy="739500"/>
          </a:xfrm>
          <a:prstGeom prst="rect">
            <a:avLst/>
          </a:prstGeom>
          <a:noFill/>
          <a:ln cap="flat" cmpd="sng" w="19050">
            <a:solidFill>
              <a:srgbClr val="E1DCEC"/>
            </a:solidFill>
            <a:prstDash val="lgDashDot"/>
            <a:round/>
            <a:headEnd len="sm" w="sm" type="none"/>
            <a:tailEnd len="sm" w="sm" type="none"/>
          </a:ln>
        </p:spPr>
        <p:txBody>
          <a:bodyPr anchorCtr="0" anchor="ctr" bIns="121950" lIns="121950" spcFirstLastPara="1" rIns="121950" wrap="square" tIns="121950">
            <a:noAutofit/>
          </a:bodyPr>
          <a:lstStyle/>
          <a:p>
            <a:pPr indent="0" lvl="0" marL="0" rtl="0" algn="ctr">
              <a:lnSpc>
                <a:spcPct val="100000"/>
              </a:lnSpc>
              <a:spcBef>
                <a:spcPts val="0"/>
              </a:spcBef>
              <a:spcAft>
                <a:spcPts val="0"/>
              </a:spcAft>
              <a:buNone/>
            </a:pPr>
            <a:r>
              <a:rPr lang="ar" sz="1100">
                <a:solidFill>
                  <a:srgbClr val="6AA84F"/>
                </a:solidFill>
                <a:latin typeface="Mada"/>
                <a:ea typeface="Mada"/>
                <a:cs typeface="Mada"/>
                <a:sym typeface="Mada"/>
              </a:rPr>
              <a:t>pt. received the proper treatment</a:t>
            </a:r>
            <a:endParaRPr sz="1100">
              <a:solidFill>
                <a:srgbClr val="6AA84F"/>
              </a:solidFill>
              <a:latin typeface="Mada"/>
              <a:ea typeface="Mada"/>
              <a:cs typeface="Mada"/>
              <a:sym typeface="Mada"/>
            </a:endParaRPr>
          </a:p>
        </p:txBody>
      </p:sp>
      <p:sp>
        <p:nvSpPr>
          <p:cNvPr id="265" name="Google Shape;265;p18"/>
          <p:cNvSpPr/>
          <p:nvPr/>
        </p:nvSpPr>
        <p:spPr>
          <a:xfrm>
            <a:off x="188534" y="7824359"/>
            <a:ext cx="2271900" cy="394800"/>
          </a:xfrm>
          <a:prstGeom prst="rect">
            <a:avLst/>
          </a:prstGeom>
          <a:solidFill>
            <a:srgbClr val="351C75"/>
          </a:solidFill>
          <a:ln>
            <a:noFill/>
          </a:ln>
          <a:effectLst>
            <a:outerShdw blurRad="57150" rotWithShape="0" algn="bl" dir="5400000" dist="19050">
              <a:srgbClr val="000000">
                <a:alpha val="24000"/>
              </a:srgbClr>
            </a:outerShdw>
          </a:effectLst>
        </p:spPr>
        <p:txBody>
          <a:bodyPr anchorCtr="0" anchor="ctr" bIns="91425" lIns="91425" spcFirstLastPara="1" rIns="91425" wrap="square" tIns="91425">
            <a:noAutofit/>
          </a:bodyPr>
          <a:lstStyle/>
          <a:p>
            <a:pPr indent="0" lvl="0" marL="0" rtl="0" algn="ctr">
              <a:spcBef>
                <a:spcPts val="0"/>
              </a:spcBef>
              <a:spcAft>
                <a:spcPts val="0"/>
              </a:spcAft>
              <a:buClr>
                <a:srgbClr val="000000"/>
              </a:buClr>
              <a:buSzPts val="1100"/>
              <a:buFont typeface="Arial"/>
              <a:buNone/>
            </a:pPr>
            <a:r>
              <a:rPr b="1" lang="ar">
                <a:solidFill>
                  <a:srgbClr val="FFFFFF"/>
                </a:solidFill>
                <a:latin typeface="Mada"/>
                <a:ea typeface="Mada"/>
                <a:cs typeface="Mada"/>
                <a:sym typeface="Mada"/>
              </a:rPr>
              <a:t>Relapse</a:t>
            </a:r>
            <a:endParaRPr b="1">
              <a:solidFill>
                <a:srgbClr val="FFFFFF"/>
              </a:solidFill>
              <a:latin typeface="Mada"/>
              <a:ea typeface="Mada"/>
              <a:cs typeface="Mada"/>
              <a:sym typeface="Mada"/>
            </a:endParaRPr>
          </a:p>
        </p:txBody>
      </p:sp>
      <p:sp>
        <p:nvSpPr>
          <p:cNvPr id="266" name="Google Shape;266;p18"/>
          <p:cNvSpPr txBox="1"/>
          <p:nvPr/>
        </p:nvSpPr>
        <p:spPr>
          <a:xfrm>
            <a:off x="2622946" y="8170318"/>
            <a:ext cx="2271900" cy="739500"/>
          </a:xfrm>
          <a:prstGeom prst="rect">
            <a:avLst/>
          </a:prstGeom>
          <a:noFill/>
          <a:ln cap="flat" cmpd="sng" w="19050">
            <a:solidFill>
              <a:srgbClr val="E1DCEC"/>
            </a:solidFill>
            <a:prstDash val="lgDashDot"/>
            <a:round/>
            <a:headEnd len="sm" w="sm" type="none"/>
            <a:tailEnd len="sm" w="sm" type="none"/>
          </a:ln>
        </p:spPr>
        <p:txBody>
          <a:bodyPr anchorCtr="0" anchor="ctr" bIns="121950" lIns="121950" spcFirstLastPara="1" rIns="121950" wrap="square" tIns="121950">
            <a:noAutofit/>
          </a:bodyPr>
          <a:lstStyle/>
          <a:p>
            <a:pPr indent="0" lvl="0" marL="0" rtl="0" algn="ctr">
              <a:lnSpc>
                <a:spcPct val="100000"/>
              </a:lnSpc>
              <a:spcBef>
                <a:spcPts val="0"/>
              </a:spcBef>
              <a:spcAft>
                <a:spcPts val="0"/>
              </a:spcAft>
              <a:buNone/>
            </a:pPr>
            <a:r>
              <a:rPr lang="ar" sz="1100">
                <a:solidFill>
                  <a:srgbClr val="6AA84F"/>
                </a:solidFill>
                <a:latin typeface="Mada"/>
                <a:ea typeface="Mada"/>
                <a:cs typeface="Mada"/>
                <a:sym typeface="Mada"/>
              </a:rPr>
              <a:t>For example: pt has osteomyelitis and you treat for only 6 weeks so they relapse again</a:t>
            </a:r>
            <a:endParaRPr sz="1100">
              <a:solidFill>
                <a:srgbClr val="6AA84F"/>
              </a:solidFill>
              <a:latin typeface="Mada"/>
              <a:ea typeface="Mada"/>
              <a:cs typeface="Mada"/>
              <a:sym typeface="Mada"/>
            </a:endParaRPr>
          </a:p>
        </p:txBody>
      </p:sp>
      <p:sp>
        <p:nvSpPr>
          <p:cNvPr id="267" name="Google Shape;267;p18"/>
          <p:cNvSpPr/>
          <p:nvPr/>
        </p:nvSpPr>
        <p:spPr>
          <a:xfrm>
            <a:off x="2622955" y="7824359"/>
            <a:ext cx="2271900" cy="394800"/>
          </a:xfrm>
          <a:prstGeom prst="rect">
            <a:avLst/>
          </a:prstGeom>
          <a:solidFill>
            <a:srgbClr val="351C75"/>
          </a:solidFill>
          <a:ln>
            <a:noFill/>
          </a:ln>
          <a:effectLst>
            <a:outerShdw blurRad="57150" rotWithShape="0" algn="bl" dir="5400000" dist="19050">
              <a:srgbClr val="000000">
                <a:alpha val="24000"/>
              </a:srgbClr>
            </a:outerShdw>
          </a:effectLst>
        </p:spPr>
        <p:txBody>
          <a:bodyPr anchorCtr="0" anchor="ctr" bIns="91425" lIns="91425" spcFirstLastPara="1" rIns="91425" wrap="square" tIns="91425">
            <a:noAutofit/>
          </a:bodyPr>
          <a:lstStyle/>
          <a:p>
            <a:pPr indent="0" lvl="0" marL="0" rtl="0" algn="ctr">
              <a:spcBef>
                <a:spcPts val="0"/>
              </a:spcBef>
              <a:spcAft>
                <a:spcPts val="0"/>
              </a:spcAft>
              <a:buClr>
                <a:srgbClr val="000000"/>
              </a:buClr>
              <a:buSzPts val="1100"/>
              <a:buFont typeface="Arial"/>
              <a:buNone/>
            </a:pPr>
            <a:r>
              <a:rPr b="1" lang="ar">
                <a:solidFill>
                  <a:srgbClr val="6AA84F"/>
                </a:solidFill>
                <a:latin typeface="Mada"/>
                <a:ea typeface="Mada"/>
                <a:cs typeface="Mada"/>
                <a:sym typeface="Mada"/>
              </a:rPr>
              <a:t>Failure of therapy</a:t>
            </a:r>
            <a:endParaRPr b="1" baseline="30000">
              <a:solidFill>
                <a:srgbClr val="6AA84F"/>
              </a:solidFill>
              <a:latin typeface="Mada"/>
              <a:ea typeface="Mada"/>
              <a:cs typeface="Mada"/>
              <a:sym typeface="Mada"/>
            </a:endParaRPr>
          </a:p>
        </p:txBody>
      </p:sp>
      <p:sp>
        <p:nvSpPr>
          <p:cNvPr id="268" name="Google Shape;268;p18"/>
          <p:cNvSpPr txBox="1"/>
          <p:nvPr/>
        </p:nvSpPr>
        <p:spPr>
          <a:xfrm>
            <a:off x="5057366" y="8170318"/>
            <a:ext cx="2271900" cy="739500"/>
          </a:xfrm>
          <a:prstGeom prst="rect">
            <a:avLst/>
          </a:prstGeom>
          <a:noFill/>
          <a:ln cap="flat" cmpd="sng" w="19050">
            <a:solidFill>
              <a:srgbClr val="E1DCEC"/>
            </a:solidFill>
            <a:prstDash val="lgDashDot"/>
            <a:round/>
            <a:headEnd len="sm" w="sm" type="none"/>
            <a:tailEnd len="sm" w="sm" type="none"/>
          </a:ln>
        </p:spPr>
        <p:txBody>
          <a:bodyPr anchorCtr="0" anchor="ctr" bIns="121950" lIns="121950" spcFirstLastPara="1" rIns="121950" wrap="square" tIns="121950">
            <a:noAutofit/>
          </a:bodyPr>
          <a:lstStyle/>
          <a:p>
            <a:pPr indent="0" lvl="0" marL="0" rtl="0" algn="l">
              <a:lnSpc>
                <a:spcPct val="100000"/>
              </a:lnSpc>
              <a:spcBef>
                <a:spcPts val="0"/>
              </a:spcBef>
              <a:spcAft>
                <a:spcPts val="0"/>
              </a:spcAft>
              <a:buNone/>
            </a:pPr>
            <a:r>
              <a:rPr b="1" lang="ar" sz="1100">
                <a:latin typeface="Mada"/>
                <a:ea typeface="Mada"/>
                <a:cs typeface="Mada"/>
                <a:sym typeface="Mada"/>
              </a:rPr>
              <a:t>- Because of ongoing risk factor </a:t>
            </a:r>
            <a:endParaRPr sz="1100">
              <a:solidFill>
                <a:srgbClr val="6AA84F"/>
              </a:solidFill>
              <a:latin typeface="Mada"/>
              <a:ea typeface="Mada"/>
              <a:cs typeface="Mada"/>
              <a:sym typeface="Mada"/>
            </a:endParaRPr>
          </a:p>
        </p:txBody>
      </p:sp>
      <p:sp>
        <p:nvSpPr>
          <p:cNvPr id="269" name="Google Shape;269;p18"/>
          <p:cNvSpPr/>
          <p:nvPr/>
        </p:nvSpPr>
        <p:spPr>
          <a:xfrm>
            <a:off x="5057375" y="7824359"/>
            <a:ext cx="2271900" cy="394800"/>
          </a:xfrm>
          <a:prstGeom prst="rect">
            <a:avLst/>
          </a:prstGeom>
          <a:solidFill>
            <a:srgbClr val="351C75"/>
          </a:solidFill>
          <a:ln>
            <a:noFill/>
          </a:ln>
          <a:effectLst>
            <a:outerShdw blurRad="57150" rotWithShape="0" algn="bl" dir="5400000" dist="19050">
              <a:srgbClr val="000000">
                <a:alpha val="24000"/>
              </a:srgbClr>
            </a:outerShdw>
          </a:effectLst>
        </p:spPr>
        <p:txBody>
          <a:bodyPr anchorCtr="0" anchor="ctr" bIns="91425" lIns="91425" spcFirstLastPara="1" rIns="91425" wrap="square" tIns="91425">
            <a:noAutofit/>
          </a:bodyPr>
          <a:lstStyle/>
          <a:p>
            <a:pPr indent="0" lvl="0" marL="0" rtl="0" algn="ctr">
              <a:spcBef>
                <a:spcPts val="0"/>
              </a:spcBef>
              <a:spcAft>
                <a:spcPts val="0"/>
              </a:spcAft>
              <a:buClr>
                <a:srgbClr val="000000"/>
              </a:buClr>
              <a:buSzPts val="1100"/>
              <a:buFont typeface="Arial"/>
              <a:buNone/>
            </a:pPr>
            <a:r>
              <a:rPr b="1" lang="ar">
                <a:solidFill>
                  <a:srgbClr val="FFFFFF"/>
                </a:solidFill>
                <a:latin typeface="Mada"/>
                <a:ea typeface="Mada"/>
                <a:cs typeface="Mada"/>
                <a:sym typeface="Mada"/>
              </a:rPr>
              <a:t>Re-infection</a:t>
            </a:r>
            <a:endParaRPr b="1">
              <a:solidFill>
                <a:srgbClr val="FFFFFF"/>
              </a:solidFill>
              <a:latin typeface="Mada"/>
              <a:ea typeface="Mada"/>
              <a:cs typeface="Mada"/>
              <a:sym typeface="Mada"/>
            </a:endParaRPr>
          </a:p>
        </p:txBody>
      </p:sp>
      <p:sp>
        <p:nvSpPr>
          <p:cNvPr id="270" name="Google Shape;270;p18"/>
          <p:cNvSpPr txBox="1"/>
          <p:nvPr/>
        </p:nvSpPr>
        <p:spPr>
          <a:xfrm>
            <a:off x="209625" y="1371600"/>
            <a:ext cx="7313400" cy="923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ar" sz="1200">
                <a:latin typeface="Mada"/>
                <a:ea typeface="Mada"/>
                <a:cs typeface="Mada"/>
                <a:sym typeface="Mada"/>
              </a:rPr>
              <a:t>General principles of brucellosis treatment include:</a:t>
            </a:r>
            <a:endParaRPr b="1" sz="1200">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Use of antibiotics with</a:t>
            </a:r>
            <a:r>
              <a:rPr b="1" lang="ar" sz="1200">
                <a:latin typeface="Mada"/>
                <a:ea typeface="Mada"/>
                <a:cs typeface="Mada"/>
                <a:sym typeface="Mada"/>
              </a:rPr>
              <a:t> activity in acidic intracellular environments </a:t>
            </a:r>
            <a:r>
              <a:rPr lang="ar" sz="1200">
                <a:latin typeface="Mada"/>
                <a:ea typeface="Mada"/>
                <a:cs typeface="Mada"/>
                <a:sym typeface="Mada"/>
              </a:rPr>
              <a:t>(such as doxycycline and rifampin)</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Use of </a:t>
            </a:r>
            <a:r>
              <a:rPr b="1" lang="ar" sz="1200">
                <a:latin typeface="Mada"/>
                <a:ea typeface="Mada"/>
                <a:cs typeface="Mada"/>
                <a:sym typeface="Mada"/>
              </a:rPr>
              <a:t>combination therapy</a:t>
            </a:r>
            <a:r>
              <a:rPr lang="ar" sz="1200">
                <a:latin typeface="Mada"/>
                <a:ea typeface="Mada"/>
                <a:cs typeface="Mada"/>
                <a:sym typeface="Mada"/>
              </a:rPr>
              <a:t> (given high relapse rates with monotherapy)</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b="1" lang="ar" sz="1200">
                <a:latin typeface="Mada"/>
                <a:ea typeface="Mada"/>
                <a:cs typeface="Mada"/>
                <a:sym typeface="Mada"/>
              </a:rPr>
              <a:t>Prolonged duration</a:t>
            </a:r>
            <a:r>
              <a:rPr lang="ar" sz="1200">
                <a:latin typeface="Mada"/>
                <a:ea typeface="Mada"/>
                <a:cs typeface="Mada"/>
                <a:sym typeface="Mada"/>
              </a:rPr>
              <a:t> of treatment. </a:t>
            </a:r>
            <a:endParaRPr sz="1200">
              <a:latin typeface="Mada"/>
              <a:ea typeface="Mada"/>
              <a:cs typeface="Mada"/>
              <a:sym typeface="Mada"/>
            </a:endParaRPr>
          </a:p>
        </p:txBody>
      </p:sp>
      <p:sp>
        <p:nvSpPr>
          <p:cNvPr id="271" name="Google Shape;271;p18"/>
          <p:cNvSpPr txBox="1"/>
          <p:nvPr/>
        </p:nvSpPr>
        <p:spPr>
          <a:xfrm>
            <a:off x="0" y="11277600"/>
            <a:ext cx="7560000" cy="3387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None/>
            </a:pPr>
            <a:r>
              <a:t/>
            </a:r>
            <a:endParaRPr sz="1000"/>
          </a:p>
        </p:txBody>
      </p:sp>
      <p:cxnSp>
        <p:nvCxnSpPr>
          <p:cNvPr id="272" name="Google Shape;272;p18"/>
          <p:cNvCxnSpPr/>
          <p:nvPr/>
        </p:nvCxnSpPr>
        <p:spPr>
          <a:xfrm rot="10800000">
            <a:off x="8900" y="11271686"/>
            <a:ext cx="7612800" cy="0"/>
          </a:xfrm>
          <a:prstGeom prst="straightConnector1">
            <a:avLst/>
          </a:prstGeom>
          <a:noFill/>
          <a:ln cap="flat" cmpd="sng" w="28575">
            <a:solidFill>
              <a:schemeClr val="accent3"/>
            </a:solidFill>
            <a:prstDash val="dot"/>
            <a:round/>
            <a:headEnd len="med" w="med" type="none"/>
            <a:tailEnd len="med" w="med" type="none"/>
          </a:ln>
        </p:spPr>
      </p:cxnSp>
      <p:graphicFrame>
        <p:nvGraphicFramePr>
          <p:cNvPr id="273" name="Google Shape;273;p18"/>
          <p:cNvGraphicFramePr/>
          <p:nvPr/>
        </p:nvGraphicFramePr>
        <p:xfrm>
          <a:off x="331708" y="2267920"/>
          <a:ext cx="3000000" cy="3000000"/>
        </p:xfrm>
        <a:graphic>
          <a:graphicData uri="http://schemas.openxmlformats.org/drawingml/2006/table">
            <a:tbl>
              <a:tblPr>
                <a:noFill/>
                <a:tableStyleId>{60ABF50E-62AB-450F-9392-1785013A57F9}</a:tableStyleId>
              </a:tblPr>
              <a:tblGrid>
                <a:gridCol w="3905775"/>
                <a:gridCol w="3226725"/>
              </a:tblGrid>
              <a:tr h="301175">
                <a:tc>
                  <a:txBody>
                    <a:bodyPr/>
                    <a:lstStyle/>
                    <a:p>
                      <a:pPr indent="0" lvl="0" marL="0" rtl="0" algn="ctr">
                        <a:spcBef>
                          <a:spcPts val="0"/>
                        </a:spcBef>
                        <a:spcAft>
                          <a:spcPts val="0"/>
                        </a:spcAft>
                        <a:buNone/>
                      </a:pPr>
                      <a:r>
                        <a:rPr b="1" lang="ar">
                          <a:latin typeface="Mada"/>
                          <a:ea typeface="Mada"/>
                          <a:cs typeface="Mada"/>
                          <a:sym typeface="Mada"/>
                        </a:rPr>
                        <a:t>Uncomplicated Brucellosis</a:t>
                      </a:r>
                      <a:endParaRPr b="1">
                        <a:latin typeface="Mada"/>
                        <a:ea typeface="Mada"/>
                        <a:cs typeface="Mada"/>
                        <a:sym typeface="Mada"/>
                      </a:endParaRPr>
                    </a:p>
                  </a:txBody>
                  <a:tcPr marT="91425" marB="91425" marR="91425" marL="91425" anchor="ctr">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solidFill>
                      <a:schemeClr val="accent4"/>
                    </a:solidFill>
                  </a:tcPr>
                </a:tc>
                <a:tc>
                  <a:txBody>
                    <a:bodyPr/>
                    <a:lstStyle/>
                    <a:p>
                      <a:pPr indent="0" lvl="0" marL="0" rtl="0" algn="ctr">
                        <a:spcBef>
                          <a:spcPts val="0"/>
                        </a:spcBef>
                        <a:spcAft>
                          <a:spcPts val="0"/>
                        </a:spcAft>
                        <a:buNone/>
                      </a:pPr>
                      <a:r>
                        <a:rPr b="1" lang="ar">
                          <a:latin typeface="Mada"/>
                          <a:ea typeface="Mada"/>
                          <a:cs typeface="Mada"/>
                          <a:sym typeface="Mada"/>
                        </a:rPr>
                        <a:t>Complicated Brucellosis</a:t>
                      </a:r>
                      <a:endParaRPr b="1" sz="1000">
                        <a:latin typeface="Mada"/>
                        <a:ea typeface="Mada"/>
                        <a:cs typeface="Mada"/>
                        <a:sym typeface="Mada"/>
                      </a:endParaRPr>
                    </a:p>
                  </a:txBody>
                  <a:tcPr marT="91425" marB="91425" marR="91425" marL="91425" anchor="ctr">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solidFill>
                      <a:schemeClr val="accent4"/>
                    </a:solidFill>
                  </a:tcPr>
                </a:tc>
              </a:tr>
              <a:tr h="1375800">
                <a:tc>
                  <a:txBody>
                    <a:bodyPr/>
                    <a:lstStyle/>
                    <a:p>
                      <a:pPr indent="0" lvl="0" marL="0" rtl="0" algn="l">
                        <a:lnSpc>
                          <a:spcPct val="115000"/>
                        </a:lnSpc>
                        <a:spcBef>
                          <a:spcPts val="400"/>
                        </a:spcBef>
                        <a:spcAft>
                          <a:spcPts val="0"/>
                        </a:spcAft>
                        <a:buNone/>
                      </a:pPr>
                      <a:r>
                        <a:rPr b="1" lang="ar" sz="1200">
                          <a:solidFill>
                            <a:srgbClr val="CC0000"/>
                          </a:solidFill>
                          <a:latin typeface="Mada"/>
                          <a:ea typeface="Mada"/>
                          <a:cs typeface="Mada"/>
                          <a:sym typeface="Mada"/>
                        </a:rPr>
                        <a:t>1</a:t>
                      </a:r>
                      <a:r>
                        <a:rPr b="1" baseline="30000" lang="ar" sz="1200">
                          <a:solidFill>
                            <a:srgbClr val="CC0000"/>
                          </a:solidFill>
                          <a:latin typeface="Mada"/>
                          <a:ea typeface="Mada"/>
                          <a:cs typeface="Mada"/>
                          <a:sym typeface="Mada"/>
                        </a:rPr>
                        <a:t>st </a:t>
                      </a:r>
                      <a:r>
                        <a:rPr b="1" lang="ar" sz="1200">
                          <a:solidFill>
                            <a:srgbClr val="CC0000"/>
                          </a:solidFill>
                          <a:latin typeface="Mada"/>
                          <a:ea typeface="Mada"/>
                          <a:cs typeface="Mada"/>
                          <a:sym typeface="Mada"/>
                        </a:rPr>
                        <a:t>line: </a:t>
                      </a:r>
                      <a:r>
                        <a:rPr b="1" lang="ar" sz="1200" u="sng">
                          <a:solidFill>
                            <a:schemeClr val="accent5"/>
                          </a:solidFill>
                          <a:latin typeface="Mada"/>
                          <a:ea typeface="Mada"/>
                          <a:cs typeface="Mada"/>
                          <a:sym typeface="Mada"/>
                        </a:rPr>
                        <a:t>Doxycycline</a:t>
                      </a:r>
                      <a:r>
                        <a:rPr b="1" lang="ar" sz="1200">
                          <a:latin typeface="Mada"/>
                          <a:ea typeface="Mada"/>
                          <a:cs typeface="Mada"/>
                          <a:sym typeface="Mada"/>
                        </a:rPr>
                        <a:t> </a:t>
                      </a:r>
                      <a:r>
                        <a:rPr lang="ar" sz="1100">
                          <a:latin typeface="Mada"/>
                          <a:ea typeface="Mada"/>
                          <a:cs typeface="Mada"/>
                          <a:sym typeface="Mada"/>
                        </a:rPr>
                        <a:t>(oral)</a:t>
                      </a:r>
                      <a:r>
                        <a:rPr b="1" lang="ar" sz="1200">
                          <a:latin typeface="Mada"/>
                          <a:ea typeface="Mada"/>
                          <a:cs typeface="Mada"/>
                          <a:sym typeface="Mada"/>
                        </a:rPr>
                        <a:t> for 6 weeks + </a:t>
                      </a:r>
                      <a:r>
                        <a:rPr b="1" lang="ar" sz="1200" u="sng">
                          <a:solidFill>
                            <a:schemeClr val="accent5"/>
                          </a:solidFill>
                          <a:latin typeface="Mada"/>
                          <a:ea typeface="Mada"/>
                          <a:cs typeface="Mada"/>
                          <a:sym typeface="Mada"/>
                        </a:rPr>
                        <a:t>S</a:t>
                      </a:r>
                      <a:r>
                        <a:rPr b="1" lang="ar" sz="1200" u="sng">
                          <a:solidFill>
                            <a:schemeClr val="accent5"/>
                          </a:solidFill>
                          <a:latin typeface="Mada"/>
                          <a:ea typeface="Mada"/>
                          <a:cs typeface="Mada"/>
                          <a:sym typeface="Mada"/>
                        </a:rPr>
                        <a:t>treptomycin</a:t>
                      </a:r>
                      <a:r>
                        <a:rPr b="1" lang="ar" sz="1200">
                          <a:solidFill>
                            <a:schemeClr val="accent5"/>
                          </a:solidFill>
                          <a:latin typeface="Mada"/>
                          <a:ea typeface="Mada"/>
                          <a:cs typeface="Mada"/>
                          <a:sym typeface="Mada"/>
                        </a:rPr>
                        <a:t> </a:t>
                      </a:r>
                      <a:r>
                        <a:rPr lang="ar" sz="1100">
                          <a:latin typeface="Mada"/>
                          <a:ea typeface="Mada"/>
                          <a:cs typeface="Mada"/>
                          <a:sym typeface="Mada"/>
                        </a:rPr>
                        <a:t>(Parenteral)</a:t>
                      </a:r>
                      <a:r>
                        <a:rPr b="1" lang="ar" sz="1200">
                          <a:latin typeface="Mada"/>
                          <a:ea typeface="Mada"/>
                          <a:cs typeface="Mada"/>
                          <a:sym typeface="Mada"/>
                        </a:rPr>
                        <a:t> for </a:t>
                      </a:r>
                      <a:r>
                        <a:rPr b="1" lang="ar" sz="1200">
                          <a:latin typeface="Mada"/>
                          <a:ea typeface="Mada"/>
                          <a:cs typeface="Mada"/>
                          <a:sym typeface="Mada"/>
                        </a:rPr>
                        <a:t>the first </a:t>
                      </a:r>
                      <a:r>
                        <a:rPr b="1" lang="ar" sz="1200">
                          <a:latin typeface="Mada"/>
                          <a:ea typeface="Mada"/>
                          <a:cs typeface="Mada"/>
                          <a:sym typeface="Mada"/>
                        </a:rPr>
                        <a:t>14 </a:t>
                      </a:r>
                      <a:r>
                        <a:rPr b="1" lang="ar" sz="1200">
                          <a:latin typeface="Mada"/>
                          <a:ea typeface="Mada"/>
                          <a:cs typeface="Mada"/>
                          <a:sym typeface="Mada"/>
                        </a:rPr>
                        <a:t>-21 days</a:t>
                      </a:r>
                      <a:r>
                        <a:rPr b="1" lang="ar" sz="1200">
                          <a:solidFill>
                            <a:srgbClr val="CC0000"/>
                          </a:solidFill>
                          <a:latin typeface="Mada"/>
                          <a:ea typeface="Mada"/>
                          <a:cs typeface="Mada"/>
                          <a:sym typeface="Mada"/>
                        </a:rPr>
                        <a:t> </a:t>
                      </a:r>
                      <a:r>
                        <a:rPr b="1" lang="ar" sz="1200">
                          <a:solidFill>
                            <a:srgbClr val="6AA84F"/>
                          </a:solidFill>
                          <a:latin typeface="Mada"/>
                          <a:ea typeface="Mada"/>
                          <a:cs typeface="Mada"/>
                          <a:sym typeface="Mada"/>
                        </a:rPr>
                        <a:t>or</a:t>
                      </a:r>
                      <a:r>
                        <a:rPr lang="ar" sz="1200">
                          <a:solidFill>
                            <a:srgbClr val="6AA84F"/>
                          </a:solidFill>
                          <a:latin typeface="Mada"/>
                          <a:ea typeface="Mada"/>
                          <a:cs typeface="Mada"/>
                          <a:sym typeface="Mada"/>
                        </a:rPr>
                        <a:t> gentamicin (7 Days) + Doxycycline 100 mg BID for 6 weeks</a:t>
                      </a:r>
                      <a:endParaRPr sz="1200">
                        <a:solidFill>
                          <a:srgbClr val="6AA84F"/>
                        </a:solidFill>
                        <a:latin typeface="Mada"/>
                        <a:ea typeface="Mada"/>
                        <a:cs typeface="Mada"/>
                        <a:sym typeface="Mada"/>
                      </a:endParaRPr>
                    </a:p>
                    <a:p>
                      <a:pPr indent="0" lvl="0" marL="0" rtl="0" algn="l">
                        <a:lnSpc>
                          <a:spcPct val="115000"/>
                        </a:lnSpc>
                        <a:spcBef>
                          <a:spcPts val="400"/>
                        </a:spcBef>
                        <a:spcAft>
                          <a:spcPts val="0"/>
                        </a:spcAft>
                        <a:buNone/>
                      </a:pPr>
                      <a:r>
                        <a:rPr b="1" lang="ar" sz="1200">
                          <a:latin typeface="Mada"/>
                          <a:ea typeface="Mada"/>
                          <a:cs typeface="Mada"/>
                          <a:sym typeface="Mada"/>
                        </a:rPr>
                        <a:t>2</a:t>
                      </a:r>
                      <a:r>
                        <a:rPr b="1" baseline="30000" lang="ar" sz="1200">
                          <a:latin typeface="Mada"/>
                          <a:ea typeface="Mada"/>
                          <a:cs typeface="Mada"/>
                          <a:sym typeface="Mada"/>
                        </a:rPr>
                        <a:t>nd </a:t>
                      </a:r>
                      <a:r>
                        <a:rPr b="1" lang="ar" sz="1200">
                          <a:latin typeface="Mada"/>
                          <a:ea typeface="Mada"/>
                          <a:cs typeface="Mada"/>
                          <a:sym typeface="Mada"/>
                        </a:rPr>
                        <a:t>line : Rifampicin + Doxycycline for 6 weeks. </a:t>
                      </a:r>
                      <a:endParaRPr b="1" sz="1200">
                        <a:latin typeface="Mada"/>
                        <a:ea typeface="Mada"/>
                        <a:cs typeface="Mada"/>
                        <a:sym typeface="Mada"/>
                      </a:endParaRPr>
                    </a:p>
                    <a:p>
                      <a:pPr indent="0" lvl="0" marL="0" rtl="0" algn="l">
                        <a:lnSpc>
                          <a:spcPct val="115000"/>
                        </a:lnSpc>
                        <a:spcBef>
                          <a:spcPts val="400"/>
                        </a:spcBef>
                        <a:spcAft>
                          <a:spcPts val="0"/>
                        </a:spcAft>
                        <a:buNone/>
                      </a:pPr>
                      <a:r>
                        <a:rPr lang="ar" sz="1200">
                          <a:solidFill>
                            <a:srgbClr val="6AA84F"/>
                          </a:solidFill>
                          <a:latin typeface="Mada"/>
                          <a:ea typeface="Mada"/>
                          <a:cs typeface="Mada"/>
                          <a:sym typeface="Mada"/>
                        </a:rPr>
                        <a:t>Other drugs that can cover brucellosis: ciprofloxacin, TMP/SMX and </a:t>
                      </a:r>
                      <a:r>
                        <a:rPr b="1" lang="ar" sz="1200">
                          <a:solidFill>
                            <a:srgbClr val="CC0000"/>
                          </a:solidFill>
                          <a:latin typeface="Mada"/>
                          <a:ea typeface="Mada"/>
                          <a:cs typeface="Mada"/>
                          <a:sym typeface="Mada"/>
                        </a:rPr>
                        <a:t>Ceftriaxone </a:t>
                      </a:r>
                      <a:r>
                        <a:rPr b="1" lang="ar" sz="1200">
                          <a:solidFill>
                            <a:srgbClr val="6AA84F"/>
                          </a:solidFill>
                          <a:latin typeface="Mada"/>
                          <a:ea typeface="Mada"/>
                          <a:cs typeface="Mada"/>
                          <a:sym typeface="Mada"/>
                        </a:rPr>
                        <a:t>(preferable 3rd agent in meningitis)</a:t>
                      </a:r>
                      <a:endParaRPr b="1" sz="1200">
                        <a:solidFill>
                          <a:srgbClr val="6AA84F"/>
                        </a:solidFill>
                        <a:latin typeface="Mada"/>
                        <a:ea typeface="Mada"/>
                        <a:cs typeface="Mada"/>
                        <a:sym typeface="Mada"/>
                      </a:endParaRPr>
                    </a:p>
                  </a:txBody>
                  <a:tcPr marT="91425" marB="91425" marR="91425" marL="91425">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ar" sz="1200">
                          <a:latin typeface="Mada"/>
                          <a:ea typeface="Mada"/>
                          <a:cs typeface="Mada"/>
                          <a:sym typeface="Mada"/>
                        </a:rPr>
                        <a:t>- Endocarditis, meningitis, </a:t>
                      </a:r>
                      <a:r>
                        <a:rPr lang="ar" sz="1200">
                          <a:solidFill>
                            <a:srgbClr val="6AA84F"/>
                          </a:solidFill>
                          <a:latin typeface="Mada"/>
                          <a:ea typeface="Mada"/>
                          <a:cs typeface="Mada"/>
                          <a:sym typeface="Mada"/>
                        </a:rPr>
                        <a:t>osteomyelitis</a:t>
                      </a:r>
                      <a:endParaRPr sz="1200">
                        <a:solidFill>
                          <a:srgbClr val="6AA84F"/>
                        </a:solidFill>
                        <a:latin typeface="Mada"/>
                        <a:ea typeface="Mada"/>
                        <a:cs typeface="Mada"/>
                        <a:sym typeface="Mada"/>
                      </a:endParaRPr>
                    </a:p>
                    <a:p>
                      <a:pPr indent="0" lvl="0" marL="0" rtl="0" algn="l">
                        <a:lnSpc>
                          <a:spcPct val="115000"/>
                        </a:lnSpc>
                        <a:spcBef>
                          <a:spcPts val="0"/>
                        </a:spcBef>
                        <a:spcAft>
                          <a:spcPts val="0"/>
                        </a:spcAft>
                        <a:buClr>
                          <a:srgbClr val="000000"/>
                        </a:buClr>
                        <a:buSzPts val="1100"/>
                        <a:buFont typeface="Arial"/>
                        <a:buNone/>
                      </a:pPr>
                      <a:r>
                        <a:rPr lang="ar" sz="1200">
                          <a:latin typeface="Mada"/>
                          <a:ea typeface="Mada"/>
                          <a:cs typeface="Mada"/>
                          <a:sym typeface="Mada"/>
                        </a:rPr>
                        <a:t>- No uniform agreement. </a:t>
                      </a:r>
                      <a:endParaRPr sz="1200">
                        <a:latin typeface="Mada"/>
                        <a:ea typeface="Mada"/>
                        <a:cs typeface="Mada"/>
                        <a:sym typeface="Mada"/>
                      </a:endParaRPr>
                    </a:p>
                    <a:p>
                      <a:pPr indent="0" lvl="0" marL="0" rtl="0" algn="l">
                        <a:lnSpc>
                          <a:spcPct val="115000"/>
                        </a:lnSpc>
                        <a:spcBef>
                          <a:spcPts val="0"/>
                        </a:spcBef>
                        <a:spcAft>
                          <a:spcPts val="0"/>
                        </a:spcAft>
                        <a:buNone/>
                      </a:pPr>
                      <a:r>
                        <a:rPr lang="ar" sz="1200">
                          <a:latin typeface="Mada"/>
                          <a:ea typeface="Mada"/>
                          <a:cs typeface="Mada"/>
                          <a:sym typeface="Mada"/>
                        </a:rPr>
                        <a:t>- Usually </a:t>
                      </a:r>
                      <a:r>
                        <a:rPr b="1" lang="ar" sz="1200">
                          <a:latin typeface="Mada"/>
                          <a:ea typeface="Mada"/>
                          <a:cs typeface="Mada"/>
                          <a:sym typeface="Mada"/>
                        </a:rPr>
                        <a:t>3 anti brucella drugs </a:t>
                      </a:r>
                      <a:r>
                        <a:rPr b="1" lang="ar" sz="1200">
                          <a:latin typeface="Mada"/>
                          <a:ea typeface="Mada"/>
                          <a:cs typeface="Mada"/>
                          <a:sym typeface="Mada"/>
                        </a:rPr>
                        <a:t>for 3 or more months</a:t>
                      </a:r>
                      <a:r>
                        <a:rPr lang="ar" sz="1200">
                          <a:solidFill>
                            <a:srgbClr val="93C47D"/>
                          </a:solidFill>
                          <a:latin typeface="Mada"/>
                          <a:ea typeface="Mada"/>
                          <a:cs typeface="Mada"/>
                          <a:sym typeface="Mada"/>
                        </a:rPr>
                        <a:t> </a:t>
                      </a:r>
                      <a:r>
                        <a:rPr lang="ar" sz="1200">
                          <a:solidFill>
                            <a:srgbClr val="6AA84F"/>
                          </a:solidFill>
                          <a:latin typeface="Mada"/>
                          <a:ea typeface="Mada"/>
                          <a:cs typeface="Mada"/>
                          <a:sym typeface="Mada"/>
                        </a:rPr>
                        <a:t>(might extend to 6 months)</a:t>
                      </a:r>
                      <a:endParaRPr sz="1200">
                        <a:solidFill>
                          <a:srgbClr val="6AA84F"/>
                        </a:solidFill>
                        <a:latin typeface="Mada"/>
                        <a:ea typeface="Mada"/>
                        <a:cs typeface="Mada"/>
                        <a:sym typeface="Mada"/>
                      </a:endParaRPr>
                    </a:p>
                    <a:p>
                      <a:pPr indent="0" lvl="0" marL="0" rtl="0" algn="l">
                        <a:lnSpc>
                          <a:spcPct val="115000"/>
                        </a:lnSpc>
                        <a:spcBef>
                          <a:spcPts val="0"/>
                        </a:spcBef>
                        <a:spcAft>
                          <a:spcPts val="0"/>
                        </a:spcAft>
                        <a:buNone/>
                      </a:pPr>
                      <a:r>
                        <a:rPr b="1" lang="ar" sz="1200" u="sng">
                          <a:solidFill>
                            <a:srgbClr val="6AA84F"/>
                          </a:solidFill>
                          <a:latin typeface="Mada"/>
                          <a:ea typeface="Mada"/>
                          <a:cs typeface="Mada"/>
                          <a:sym typeface="Mada"/>
                        </a:rPr>
                        <a:t>F</a:t>
                      </a:r>
                      <a:r>
                        <a:rPr b="1" lang="ar" sz="1200" u="sng">
                          <a:solidFill>
                            <a:srgbClr val="6AA84F"/>
                          </a:solidFill>
                          <a:latin typeface="Mada"/>
                          <a:ea typeface="Mada"/>
                          <a:cs typeface="Mada"/>
                          <a:sym typeface="Mada"/>
                        </a:rPr>
                        <a:t>or example</a:t>
                      </a:r>
                      <a:r>
                        <a:rPr b="1" lang="ar" sz="1200">
                          <a:solidFill>
                            <a:srgbClr val="6AA84F"/>
                          </a:solidFill>
                          <a:latin typeface="Mada"/>
                          <a:ea typeface="Mada"/>
                          <a:cs typeface="Mada"/>
                          <a:sym typeface="Mada"/>
                        </a:rPr>
                        <a:t>: </a:t>
                      </a:r>
                      <a:r>
                        <a:rPr lang="ar" sz="1200">
                          <a:solidFill>
                            <a:srgbClr val="6AA84F"/>
                          </a:solidFill>
                          <a:latin typeface="Mada"/>
                          <a:ea typeface="Mada"/>
                          <a:cs typeface="Mada"/>
                          <a:sym typeface="Mada"/>
                        </a:rPr>
                        <a:t>Aminoglycoside, </a:t>
                      </a:r>
                      <a:r>
                        <a:rPr lang="ar" sz="1200">
                          <a:solidFill>
                            <a:srgbClr val="6AA84F"/>
                          </a:solidFill>
                          <a:latin typeface="Mada"/>
                          <a:ea typeface="Mada"/>
                          <a:cs typeface="Mada"/>
                          <a:sym typeface="Mada"/>
                        </a:rPr>
                        <a:t>Doxycycline and rifampicin or we add bactrim or cipro</a:t>
                      </a:r>
                      <a:r>
                        <a:rPr lang="ar" sz="1200">
                          <a:solidFill>
                            <a:srgbClr val="6AA84F"/>
                          </a:solidFill>
                          <a:latin typeface="Mada"/>
                          <a:ea typeface="Mada"/>
                          <a:cs typeface="Mada"/>
                          <a:sym typeface="Mada"/>
                        </a:rPr>
                        <a:t>floxacin </a:t>
                      </a:r>
                      <a:endParaRPr sz="1200">
                        <a:solidFill>
                          <a:srgbClr val="6AA84F"/>
                        </a:solidFill>
                        <a:latin typeface="Mada"/>
                        <a:ea typeface="Mada"/>
                        <a:cs typeface="Mada"/>
                        <a:sym typeface="Mada"/>
                      </a:endParaRPr>
                    </a:p>
                  </a:txBody>
                  <a:tcPr marT="91425" marB="91425" marR="91425" marL="91425">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tcPr>
                </a:tc>
              </a:tr>
              <a:tr h="995650">
                <a:tc gridSpan="2">
                  <a:txBody>
                    <a:bodyPr/>
                    <a:lstStyle/>
                    <a:p>
                      <a:pPr indent="0" lvl="0" marL="457200" rtl="0" algn="l">
                        <a:lnSpc>
                          <a:spcPct val="100000"/>
                        </a:lnSpc>
                        <a:spcBef>
                          <a:spcPts val="400"/>
                        </a:spcBef>
                        <a:spcAft>
                          <a:spcPts val="0"/>
                        </a:spcAft>
                        <a:buNone/>
                      </a:pPr>
                      <a:r>
                        <a:rPr b="1" lang="ar" sz="1600">
                          <a:solidFill>
                            <a:srgbClr val="6AA84F"/>
                          </a:solidFill>
                          <a:latin typeface="Mada"/>
                          <a:ea typeface="Mada"/>
                          <a:cs typeface="Mada"/>
                          <a:sym typeface="Mada"/>
                        </a:rPr>
                        <a:t>Dr notes: </a:t>
                      </a:r>
                      <a:endParaRPr b="1" sz="1600">
                        <a:solidFill>
                          <a:srgbClr val="6AA84F"/>
                        </a:solidFill>
                        <a:latin typeface="Mada"/>
                        <a:ea typeface="Mada"/>
                        <a:cs typeface="Mada"/>
                        <a:sym typeface="Mada"/>
                      </a:endParaRPr>
                    </a:p>
                    <a:p>
                      <a:pPr indent="-304800" lvl="0" marL="457200" rtl="0" algn="l">
                        <a:lnSpc>
                          <a:spcPct val="100000"/>
                        </a:lnSpc>
                        <a:spcBef>
                          <a:spcPts val="400"/>
                        </a:spcBef>
                        <a:spcAft>
                          <a:spcPts val="0"/>
                        </a:spcAft>
                        <a:buSzPts val="1200"/>
                        <a:buFont typeface="Mada"/>
                        <a:buChar char="●"/>
                      </a:pPr>
                      <a:r>
                        <a:rPr b="1" lang="ar" sz="1200">
                          <a:latin typeface="Mada"/>
                          <a:ea typeface="Mada"/>
                          <a:cs typeface="Mada"/>
                          <a:sym typeface="Mada"/>
                        </a:rPr>
                        <a:t>C</a:t>
                      </a:r>
                      <a:r>
                        <a:rPr b="1" lang="ar" sz="1200">
                          <a:latin typeface="Mada"/>
                          <a:ea typeface="Mada"/>
                          <a:cs typeface="Mada"/>
                          <a:sym typeface="Mada"/>
                        </a:rPr>
                        <a:t>ontraindications of streptomycin:</a:t>
                      </a:r>
                      <a:endParaRPr b="1" sz="1200">
                        <a:latin typeface="Mada"/>
                        <a:ea typeface="Mada"/>
                        <a:cs typeface="Mada"/>
                        <a:sym typeface="Mada"/>
                      </a:endParaRPr>
                    </a:p>
                    <a:p>
                      <a:pPr indent="-304800" lvl="1" marL="914400" rtl="0" algn="l">
                        <a:lnSpc>
                          <a:spcPct val="100000"/>
                        </a:lnSpc>
                        <a:spcBef>
                          <a:spcPts val="0"/>
                        </a:spcBef>
                        <a:spcAft>
                          <a:spcPts val="0"/>
                        </a:spcAft>
                        <a:buClr>
                          <a:srgbClr val="CC0000"/>
                        </a:buClr>
                        <a:buSzPts val="1200"/>
                        <a:buFont typeface="Mada"/>
                        <a:buChar char="○"/>
                      </a:pPr>
                      <a:r>
                        <a:rPr b="1" lang="ar" sz="1200">
                          <a:solidFill>
                            <a:srgbClr val="CC0000"/>
                          </a:solidFill>
                          <a:latin typeface="Mada"/>
                          <a:ea typeface="Mada"/>
                          <a:cs typeface="Mada"/>
                          <a:sym typeface="Mada"/>
                        </a:rPr>
                        <a:t>Patient more than 65 of age, Renal impairment, Diabetic. </a:t>
                      </a:r>
                      <a:endParaRPr b="1" sz="1200">
                        <a:solidFill>
                          <a:srgbClr val="CC0000"/>
                        </a:solidFill>
                        <a:latin typeface="Mada"/>
                        <a:ea typeface="Mada"/>
                        <a:cs typeface="Mada"/>
                        <a:sym typeface="Mada"/>
                      </a:endParaRPr>
                    </a:p>
                    <a:p>
                      <a:pPr indent="-304800" lvl="1" marL="914400" rtl="0" algn="l">
                        <a:lnSpc>
                          <a:spcPct val="100000"/>
                        </a:lnSpc>
                        <a:spcBef>
                          <a:spcPts val="0"/>
                        </a:spcBef>
                        <a:spcAft>
                          <a:spcPts val="0"/>
                        </a:spcAft>
                        <a:buSzPts val="1200"/>
                        <a:buFont typeface="Mada"/>
                        <a:buChar char="○"/>
                      </a:pPr>
                      <a:r>
                        <a:rPr lang="ar" sz="1200" u="sng">
                          <a:latin typeface="Mada"/>
                          <a:ea typeface="Mada"/>
                          <a:cs typeface="Mada"/>
                          <a:sym typeface="Mada"/>
                        </a:rPr>
                        <a:t>So we use Rifampicin and Doxycycline,</a:t>
                      </a:r>
                      <a:r>
                        <a:rPr lang="ar" sz="1200">
                          <a:solidFill>
                            <a:srgbClr val="CC0000"/>
                          </a:solidFill>
                          <a:latin typeface="Mada"/>
                          <a:ea typeface="Mada"/>
                          <a:cs typeface="Mada"/>
                          <a:sym typeface="Mada"/>
                        </a:rPr>
                        <a:t> </a:t>
                      </a:r>
                      <a:r>
                        <a:rPr lang="ar" sz="1200">
                          <a:latin typeface="Mada"/>
                          <a:ea typeface="Mada"/>
                          <a:cs typeface="Mada"/>
                          <a:sym typeface="Mada"/>
                        </a:rPr>
                        <a:t> however, be aware of the drug-drug interactions as it can cause elevated LFT</a:t>
                      </a:r>
                      <a:endParaRPr sz="1200">
                        <a:latin typeface="Mada"/>
                        <a:ea typeface="Mada"/>
                        <a:cs typeface="Mada"/>
                        <a:sym typeface="Mada"/>
                      </a:endParaRPr>
                    </a:p>
                    <a:p>
                      <a:pPr indent="-304800" lvl="0" marL="457200" rtl="0" algn="l">
                        <a:lnSpc>
                          <a:spcPct val="100000"/>
                        </a:lnSpc>
                        <a:spcBef>
                          <a:spcPts val="0"/>
                        </a:spcBef>
                        <a:spcAft>
                          <a:spcPts val="0"/>
                        </a:spcAft>
                        <a:buSzPts val="1200"/>
                        <a:buFont typeface="Mada"/>
                        <a:buChar char="●"/>
                      </a:pPr>
                      <a:r>
                        <a:rPr b="1" lang="ar" sz="1200">
                          <a:solidFill>
                            <a:srgbClr val="CC0000"/>
                          </a:solidFill>
                          <a:latin typeface="Mada"/>
                          <a:ea typeface="Mada"/>
                          <a:cs typeface="Mada"/>
                          <a:sym typeface="Mada"/>
                        </a:rPr>
                        <a:t>Doxycycline can cause esophagitis</a:t>
                      </a:r>
                      <a:r>
                        <a:rPr lang="ar" sz="1200">
                          <a:latin typeface="Mada"/>
                          <a:ea typeface="Mada"/>
                          <a:cs typeface="Mada"/>
                          <a:sym typeface="Mada"/>
                        </a:rPr>
                        <a:t>, </a:t>
                      </a:r>
                      <a:r>
                        <a:rPr lang="ar" sz="1200">
                          <a:latin typeface="Mada"/>
                          <a:ea typeface="Mada"/>
                          <a:cs typeface="Mada"/>
                          <a:sym typeface="Mada"/>
                        </a:rPr>
                        <a:t>instruct the patient to sit in upright position for at least 30 mins and drink a lot of water, you can give PPIs as will.</a:t>
                      </a:r>
                      <a:endParaRPr sz="1200">
                        <a:latin typeface="Mada"/>
                        <a:ea typeface="Mada"/>
                        <a:cs typeface="Mada"/>
                        <a:sym typeface="Mada"/>
                      </a:endParaRPr>
                    </a:p>
                    <a:p>
                      <a:pPr indent="-304800" lvl="0" marL="457200" rtl="0" algn="l">
                        <a:lnSpc>
                          <a:spcPct val="100000"/>
                        </a:lnSpc>
                        <a:spcBef>
                          <a:spcPts val="0"/>
                        </a:spcBef>
                        <a:spcAft>
                          <a:spcPts val="0"/>
                        </a:spcAft>
                        <a:buSzPts val="1200"/>
                        <a:buFont typeface="Mada"/>
                        <a:buChar char="●"/>
                      </a:pPr>
                      <a:r>
                        <a:rPr lang="ar" sz="1200">
                          <a:latin typeface="Mada"/>
                          <a:ea typeface="Mada"/>
                          <a:cs typeface="Mada"/>
                          <a:sym typeface="Mada"/>
                        </a:rPr>
                        <a:t>The lowest relapse rate is with aminoglycoside + doxycycline, second lowest relapse rate is with rifampicin + doxycycline </a:t>
                      </a:r>
                      <a:endParaRPr sz="1200">
                        <a:latin typeface="Mada"/>
                        <a:ea typeface="Mada"/>
                        <a:cs typeface="Mada"/>
                        <a:sym typeface="Mada"/>
                      </a:endParaRPr>
                    </a:p>
                  </a:txBody>
                  <a:tcPr marT="91425" marB="91425" marR="91425" marL="91425">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tcPr>
                </a:tc>
                <a:tc hMerge="1"/>
              </a:tr>
            </a:tbl>
          </a:graphicData>
        </a:graphic>
      </p:graphicFrame>
      <p:sp>
        <p:nvSpPr>
          <p:cNvPr id="274" name="Google Shape;274;p18"/>
          <p:cNvSpPr/>
          <p:nvPr/>
        </p:nvSpPr>
        <p:spPr>
          <a:xfrm>
            <a:off x="492650" y="4546575"/>
            <a:ext cx="357900" cy="287400"/>
          </a:xfrm>
          <a:prstGeom prst="star5">
            <a:avLst>
              <a:gd fmla="val 19098" name="adj"/>
              <a:gd fmla="val 105146" name="hf"/>
              <a:gd fmla="val 110557" name="vf"/>
            </a:avLst>
          </a:prstGeom>
          <a:solidFill>
            <a:srgbClr val="CC0000"/>
          </a:solidFill>
          <a:ln cap="flat" cmpd="sng" w="9525">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674EA7"/>
      </a:accent1>
      <a:accent2>
        <a:srgbClr val="8E7CC3"/>
      </a:accent2>
      <a:accent3>
        <a:srgbClr val="B4A7D6"/>
      </a:accent3>
      <a:accent4>
        <a:srgbClr val="E1DCEC"/>
      </a:accent4>
      <a:accent5>
        <a:srgbClr val="CEA320"/>
      </a:accent5>
      <a:accent6>
        <a:srgbClr val="D9D2E9"/>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