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692000" cx="7560000"/>
  <p:notesSz cx="6858000" cy="9144000"/>
  <p:embeddedFontLst>
    <p:embeddedFont>
      <p:font typeface="Cabin"/>
      <p:regular r:id="rId27"/>
      <p:bold r:id="rId28"/>
      <p:italic r:id="rId29"/>
      <p:boldItalic r:id="rId30"/>
    </p:embeddedFont>
    <p:embeddedFont>
      <p:font typeface="Mada"/>
      <p:regular r:id="rId31"/>
      <p:bold r:id="rId32"/>
    </p:embeddedFont>
    <p:embeddedFont>
      <p:font typeface="Lemonada"/>
      <p:regular r:id="rId33"/>
      <p:bold r:id="rId34"/>
    </p:embeddedFont>
    <p:embeddedFont>
      <p:font typeface="Aref Ruqaa"/>
      <p:regular r:id="rId35"/>
      <p:bold r:id="rId36"/>
    </p:embeddedFont>
    <p:embeddedFont>
      <p:font typeface="Pacifico"/>
      <p:regular r:id="rId37"/>
    </p:embeddedFont>
    <p:embeddedFont>
      <p:font typeface="Alegreya Regular"/>
      <p:bold r:id="rId38"/>
      <p:boldItalic r:id="rId39"/>
    </p:embeddedFont>
    <p:embeddedFont>
      <p:font typeface="Exo Thin"/>
      <p:bold r:id="rId40"/>
      <p:boldItalic r:id="rId41"/>
    </p:embeddedFont>
    <p:embeddedFont>
      <p:font typeface="Exo"/>
      <p:regular r:id="rId42"/>
      <p:bold r:id="rId43"/>
      <p:italic r:id="rId44"/>
      <p:boldItalic r:id="rId45"/>
    </p:embeddedFont>
    <p:embeddedFont>
      <p:font typeface="Alegreya"/>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956ECC3-76C0-492F-A63F-2CC9FD7FF088}">
  <a:tblStyle styleId="{D956ECC3-76C0-492F-A63F-2CC9FD7FF08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Thin-bold.fntdata"/><Relationship Id="rId42" Type="http://schemas.openxmlformats.org/officeDocument/2006/relationships/font" Target="fonts/Exo-regular.fntdata"/><Relationship Id="rId41" Type="http://schemas.openxmlformats.org/officeDocument/2006/relationships/font" Target="fonts/ExoThin-boldItalic.fntdata"/><Relationship Id="rId44" Type="http://schemas.openxmlformats.org/officeDocument/2006/relationships/font" Target="fonts/Exo-italic.fntdata"/><Relationship Id="rId43" Type="http://schemas.openxmlformats.org/officeDocument/2006/relationships/font" Target="fonts/Exo-bold.fntdata"/><Relationship Id="rId46" Type="http://schemas.openxmlformats.org/officeDocument/2006/relationships/font" Target="fonts/Alegreya-regular.fntdata"/><Relationship Id="rId45" Type="http://schemas.openxmlformats.org/officeDocument/2006/relationships/font" Target="fonts/Ex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Alegreya-italic.fntdata"/><Relationship Id="rId47" Type="http://schemas.openxmlformats.org/officeDocument/2006/relationships/font" Target="fonts/Alegreya-bold.fntdata"/><Relationship Id="rId49" Type="http://schemas.openxmlformats.org/officeDocument/2006/relationships/font" Target="fonts/Alegreya-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ada-regular.fntdata"/><Relationship Id="rId30" Type="http://schemas.openxmlformats.org/officeDocument/2006/relationships/font" Target="fonts/Cabin-boldItalic.fntdata"/><Relationship Id="rId33" Type="http://schemas.openxmlformats.org/officeDocument/2006/relationships/font" Target="fonts/Lemonada-regular.fntdata"/><Relationship Id="rId32" Type="http://schemas.openxmlformats.org/officeDocument/2006/relationships/font" Target="fonts/Mada-bold.fntdata"/><Relationship Id="rId35" Type="http://schemas.openxmlformats.org/officeDocument/2006/relationships/font" Target="fonts/ArefRuqaa-regular.fntdata"/><Relationship Id="rId34" Type="http://schemas.openxmlformats.org/officeDocument/2006/relationships/font" Target="fonts/Lemonada-bold.fntdata"/><Relationship Id="rId37" Type="http://schemas.openxmlformats.org/officeDocument/2006/relationships/font" Target="fonts/Pacifico-regular.fntdata"/><Relationship Id="rId36" Type="http://schemas.openxmlformats.org/officeDocument/2006/relationships/font" Target="fonts/ArefRuqaa-bold.fntdata"/><Relationship Id="rId39" Type="http://schemas.openxmlformats.org/officeDocument/2006/relationships/font" Target="fonts/AlegreyaRegular-boldItalic.fntdata"/><Relationship Id="rId38" Type="http://schemas.openxmlformats.org/officeDocument/2006/relationships/font" Target="fonts/AlegreyaRegular-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abin-bold.fntdata"/><Relationship Id="rId27" Type="http://schemas.openxmlformats.org/officeDocument/2006/relationships/font" Target="fonts/Cabin-regular.fntdata"/><Relationship Id="rId29" Type="http://schemas.openxmlformats.org/officeDocument/2006/relationships/font" Target="fonts/Cabin-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bd56612ac8_0_18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bd56612ac8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bd56612ac8_0_23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bd56612ac8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bd56612ac8_0_25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bd56612ac8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64c9bd3c4760fb6e_49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64c9bd3c4760fb6e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bd444ed099_0_1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bd444ed09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64c9bd3c4760fb6e_54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64c9bd3c4760fb6e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64c9bd3c4760fb6e_59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64c9bd3c4760fb6e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eec6bbc59d0dd94_3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eec6bbc59d0dd9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bd56612ac8_0_35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bd56612ac8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eec6bbc59d0dd94_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eec6bbc59d0dd9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64c9bd3c4760fb6e_11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4c9bd3c4760fb6e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b3603a41c5_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b3603a41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d56612ac8_0_2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bd56612ac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64c9bd3c4760fb6e_13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4c9bd3c4760fb6e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64c9bd3c4760fb6e_20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4c9bd3c4760fb6e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bd56612ac8_0_5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bd56612ac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bd56612ac8_0_9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bd56612ac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64c9bd3c4760fb6e_36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64c9bd3c4760fb6e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bd56612ac8_0_15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bd56612ac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Exo"/>
                <a:ea typeface="Exo"/>
                <a:cs typeface="Exo"/>
                <a:sym typeface="Exo"/>
              </a:defRPr>
            </a:lvl1pPr>
            <a:lvl2pPr lvl="1">
              <a:buNone/>
              <a:defRPr sz="2500">
                <a:latin typeface="Exo"/>
                <a:ea typeface="Exo"/>
                <a:cs typeface="Exo"/>
                <a:sym typeface="Exo"/>
              </a:defRPr>
            </a:lvl2pPr>
            <a:lvl3pPr lvl="2">
              <a:buNone/>
              <a:defRPr sz="2500">
                <a:latin typeface="Exo"/>
                <a:ea typeface="Exo"/>
                <a:cs typeface="Exo"/>
                <a:sym typeface="Exo"/>
              </a:defRPr>
            </a:lvl3pPr>
            <a:lvl4pPr lvl="3">
              <a:buNone/>
              <a:defRPr sz="2500">
                <a:latin typeface="Exo"/>
                <a:ea typeface="Exo"/>
                <a:cs typeface="Exo"/>
                <a:sym typeface="Exo"/>
              </a:defRPr>
            </a:lvl4pPr>
            <a:lvl5pPr lvl="4">
              <a:buNone/>
              <a:defRPr sz="2500">
                <a:latin typeface="Exo"/>
                <a:ea typeface="Exo"/>
                <a:cs typeface="Exo"/>
                <a:sym typeface="Exo"/>
              </a:defRPr>
            </a:lvl5pPr>
            <a:lvl6pPr lvl="5">
              <a:buNone/>
              <a:defRPr sz="2500">
                <a:latin typeface="Exo"/>
                <a:ea typeface="Exo"/>
                <a:cs typeface="Exo"/>
                <a:sym typeface="Exo"/>
              </a:defRPr>
            </a:lvl6pPr>
            <a:lvl7pPr lvl="6">
              <a:buNone/>
              <a:defRPr sz="2500">
                <a:latin typeface="Exo"/>
                <a:ea typeface="Exo"/>
                <a:cs typeface="Exo"/>
                <a:sym typeface="Exo"/>
              </a:defRPr>
            </a:lvl7pPr>
            <a:lvl8pPr lvl="7">
              <a:buNone/>
              <a:defRPr sz="2500">
                <a:latin typeface="Exo"/>
                <a:ea typeface="Exo"/>
                <a:cs typeface="Exo"/>
                <a:sym typeface="Exo"/>
              </a:defRPr>
            </a:lvl8pPr>
            <a:lvl9pPr lvl="8">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2" name="Google Shape;12;p2"/>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16" name="Google Shape;16;p3"/>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a:buNone/>
              <a:defRPr b="1" sz="1400">
                <a:solidFill>
                  <a:schemeClr val="lt1"/>
                </a:solidFill>
                <a:latin typeface="Exo"/>
                <a:ea typeface="Exo"/>
                <a:cs typeface="Exo"/>
                <a:sym typeface="Exo"/>
              </a:defRPr>
            </a:lvl1pPr>
            <a:lvl2pPr lvl="1">
              <a:buNone/>
              <a:defRPr b="1" sz="1400">
                <a:solidFill>
                  <a:schemeClr val="lt1"/>
                </a:solidFill>
                <a:latin typeface="Exo"/>
                <a:ea typeface="Exo"/>
                <a:cs typeface="Exo"/>
                <a:sym typeface="Exo"/>
              </a:defRPr>
            </a:lvl2pPr>
            <a:lvl3pPr lvl="2">
              <a:buNone/>
              <a:defRPr b="1" sz="1400">
                <a:solidFill>
                  <a:schemeClr val="lt1"/>
                </a:solidFill>
                <a:latin typeface="Exo"/>
                <a:ea typeface="Exo"/>
                <a:cs typeface="Exo"/>
                <a:sym typeface="Exo"/>
              </a:defRPr>
            </a:lvl3pPr>
            <a:lvl4pPr lvl="3">
              <a:buNone/>
              <a:defRPr b="1" sz="1400">
                <a:solidFill>
                  <a:schemeClr val="lt1"/>
                </a:solidFill>
                <a:latin typeface="Exo"/>
                <a:ea typeface="Exo"/>
                <a:cs typeface="Exo"/>
                <a:sym typeface="Exo"/>
              </a:defRPr>
            </a:lvl4pPr>
            <a:lvl5pPr lvl="4">
              <a:buNone/>
              <a:defRPr b="1" sz="1400">
                <a:solidFill>
                  <a:schemeClr val="lt1"/>
                </a:solidFill>
                <a:latin typeface="Exo"/>
                <a:ea typeface="Exo"/>
                <a:cs typeface="Exo"/>
                <a:sym typeface="Exo"/>
              </a:defRPr>
            </a:lvl5pPr>
            <a:lvl6pPr lvl="5">
              <a:buNone/>
              <a:defRPr b="1" sz="1400">
                <a:solidFill>
                  <a:schemeClr val="lt1"/>
                </a:solidFill>
                <a:latin typeface="Exo"/>
                <a:ea typeface="Exo"/>
                <a:cs typeface="Exo"/>
                <a:sym typeface="Exo"/>
              </a:defRPr>
            </a:lvl6pPr>
            <a:lvl7pPr lvl="6">
              <a:buNone/>
              <a:defRPr b="1" sz="1400">
                <a:solidFill>
                  <a:schemeClr val="lt1"/>
                </a:solidFill>
                <a:latin typeface="Exo"/>
                <a:ea typeface="Exo"/>
                <a:cs typeface="Exo"/>
                <a:sym typeface="Exo"/>
              </a:defRPr>
            </a:lvl7pPr>
            <a:lvl8pPr lvl="7">
              <a:buNone/>
              <a:defRPr b="1" sz="1400">
                <a:solidFill>
                  <a:schemeClr val="lt1"/>
                </a:solidFill>
                <a:latin typeface="Exo"/>
                <a:ea typeface="Exo"/>
                <a:cs typeface="Exo"/>
                <a:sym typeface="Exo"/>
              </a:defRPr>
            </a:lvl8pPr>
            <a:lvl9pPr lvl="8">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cxnSp>
        <p:nvCxnSpPr>
          <p:cNvPr id="17" name="Google Shape;17;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8" name="Google Shape;18;p3"/>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19" name="Google Shape;19;p3"/>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20" name="Google Shape;20;p3"/>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21" name="Google Shape;21;p3"/>
          <p:cNvGrpSpPr/>
          <p:nvPr/>
        </p:nvGrpSpPr>
        <p:grpSpPr>
          <a:xfrm>
            <a:off x="205413" y="904850"/>
            <a:ext cx="7149175" cy="8714700"/>
            <a:chOff x="217025" y="916300"/>
            <a:chExt cx="7149175" cy="8714700"/>
          </a:xfrm>
        </p:grpSpPr>
        <p:cxnSp>
          <p:nvCxnSpPr>
            <p:cNvPr id="22" name="Google Shape;22;p3"/>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23" name="Google Shape;23;p3"/>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24" name="Google Shape;24;p3"/>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25" name="Google Shape;25;p3"/>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8" name="Google Shape;28;p4"/>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29" name="Google Shape;29;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5"/>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32" name="Google Shape;32;p5"/>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6"/>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35" name="Google Shape;35;p6"/>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36" name="Google Shape;36;p6"/>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37" name="Google Shape;37;p6"/>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 name="Shape 38"/>
        <p:cNvGrpSpPr/>
        <p:nvPr/>
      </p:nvGrpSpPr>
      <p:grpSpPr>
        <a:xfrm>
          <a:off x="0" y="0"/>
          <a:ext cx="0" cy="0"/>
          <a:chOff x="0" y="0"/>
          <a:chExt cx="0" cy="0"/>
        </a:xfrm>
      </p:grpSpPr>
      <p:cxnSp>
        <p:nvCxnSpPr>
          <p:cNvPr id="39" name="Google Shape;39;p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8"/>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42" name="Google Shape;42;p8"/>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العنوان 1">
  <p:cSld name="TITLE_1">
    <p:spTree>
      <p:nvGrpSpPr>
        <p:cNvPr id="43" name="Shape 43"/>
        <p:cNvGrpSpPr/>
        <p:nvPr/>
      </p:nvGrpSpPr>
      <p:grpSpPr>
        <a:xfrm>
          <a:off x="0" y="0"/>
          <a:ext cx="0" cy="0"/>
          <a:chOff x="0" y="0"/>
          <a:chExt cx="0" cy="0"/>
        </a:xfrm>
      </p:grpSpPr>
      <p:sp>
        <p:nvSpPr>
          <p:cNvPr id="44" name="Google Shape;44;p9"/>
          <p:cNvSpPr txBox="1"/>
          <p:nvPr>
            <p:ph type="ctrTitle"/>
          </p:nvPr>
        </p:nvSpPr>
        <p:spPr>
          <a:xfrm>
            <a:off x="257712" y="1547778"/>
            <a:ext cx="7044300" cy="42669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5" name="Google Shape;45;p9"/>
          <p:cNvSpPr txBox="1"/>
          <p:nvPr>
            <p:ph idx="1" type="subTitle"/>
          </p:nvPr>
        </p:nvSpPr>
        <p:spPr>
          <a:xfrm>
            <a:off x="257705" y="5891409"/>
            <a:ext cx="7044300" cy="1647600"/>
          </a:xfrm>
          <a:prstGeom prst="rect">
            <a:avLst/>
          </a:prstGeom>
        </p:spPr>
        <p:txBody>
          <a:bodyPr anchorCtr="0" anchor="t" bIns="111700" lIns="111700" spcFirstLastPara="1" rIns="111700" wrap="square" tIns="1117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6" name="Google Shape;46;p9"/>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30.jpg"/><Relationship Id="rId5" Type="http://schemas.openxmlformats.org/officeDocument/2006/relationships/image" Target="../media/image31.jpg"/><Relationship Id="rId6" Type="http://schemas.openxmlformats.org/officeDocument/2006/relationships/image" Target="../media/image29.png"/><Relationship Id="rId7"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33.jpg"/><Relationship Id="rId5" Type="http://schemas.openxmlformats.org/officeDocument/2006/relationships/image" Target="../media/image3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4.jpg"/><Relationship Id="rId4" Type="http://schemas.openxmlformats.org/officeDocument/2006/relationships/image" Target="../media/image32.jpg"/><Relationship Id="rId5" Type="http://schemas.openxmlformats.org/officeDocument/2006/relationships/image" Target="../media/image37.jpg"/><Relationship Id="rId6" Type="http://schemas.openxmlformats.org/officeDocument/2006/relationships/image" Target="../media/image3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4.jp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2.jpg"/><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5.jpg"/><Relationship Id="rId4" Type="http://schemas.openxmlformats.org/officeDocument/2006/relationships/image" Target="../media/image48.jpg"/><Relationship Id="rId5" Type="http://schemas.openxmlformats.org/officeDocument/2006/relationships/image" Target="../media/image4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hyperlink" Target="https://docs.google.com/presentation/d/1sAJ_jtBDl2q7lr01asSwJl7SwQpgHFH5gsyUkEmUl2g/edit" TargetMode="External"/><Relationship Id="rId5"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s://forms.gle/5bhKW2hufJ2NrmJP7" TargetMode="Externa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docs.google.com/presentation/d/1AB-h4CvJsgVkZ-PZKlH9vruQh8SUzVUDTiFUi6ky3f4/edit" TargetMode="External"/><Relationship Id="rId4" Type="http://schemas.openxmlformats.org/officeDocument/2006/relationships/image" Target="../media/image8.jpg"/><Relationship Id="rId5" Type="http://schemas.openxmlformats.org/officeDocument/2006/relationships/image" Target="../media/image7.jpg"/><Relationship Id="rId6" Type="http://schemas.openxmlformats.org/officeDocument/2006/relationships/image" Target="../media/image10.jpg"/><Relationship Id="rId7" Type="http://schemas.openxmlformats.org/officeDocument/2006/relationships/image" Target="../media/image9.jpg"/><Relationship Id="rId8"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7.jpg"/><Relationship Id="rId5" Type="http://schemas.openxmlformats.org/officeDocument/2006/relationships/image" Target="../media/image14.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26.jpg"/><Relationship Id="rId5" Type="http://schemas.openxmlformats.org/officeDocument/2006/relationships/image" Target="../media/image25.jpg"/><Relationship Id="rId6" Type="http://schemas.openxmlformats.org/officeDocument/2006/relationships/image" Target="../media/image24.png"/><Relationship Id="rId7"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nvSpPr>
        <p:spPr>
          <a:xfrm>
            <a:off x="693275" y="5346000"/>
            <a:ext cx="6497100" cy="44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400">
                <a:solidFill>
                  <a:schemeClr val="accent1"/>
                </a:solidFill>
                <a:latin typeface="Mada"/>
                <a:ea typeface="Mada"/>
                <a:cs typeface="Mada"/>
                <a:sym typeface="Mada"/>
              </a:rPr>
              <a:t>Objectives</a:t>
            </a:r>
            <a:r>
              <a:rPr lang="ar" sz="2400">
                <a:solidFill>
                  <a:schemeClr val="accent1"/>
                </a:solidFill>
                <a:latin typeface="Alegreya Regular"/>
                <a:ea typeface="Alegreya Regular"/>
                <a:cs typeface="Alegreya Regular"/>
                <a:sym typeface="Alegreya Regular"/>
              </a:rPr>
              <a:t>:</a:t>
            </a:r>
            <a:endParaRPr sz="2400">
              <a:solidFill>
                <a:schemeClr val="accent1"/>
              </a:solidFill>
              <a:latin typeface="Alegreya Regular"/>
              <a:ea typeface="Alegreya Regular"/>
              <a:cs typeface="Alegreya Regular"/>
              <a:sym typeface="Alegreya Regular"/>
            </a:endParaRPr>
          </a:p>
          <a:p>
            <a:pPr indent="-298450" lvl="0" marL="457200" rtl="0" algn="l">
              <a:lnSpc>
                <a:spcPct val="115000"/>
              </a:lnSpc>
              <a:spcBef>
                <a:spcPts val="1200"/>
              </a:spcBef>
              <a:spcAft>
                <a:spcPts val="0"/>
              </a:spcAft>
              <a:buSzPts val="1100"/>
              <a:buFont typeface="Mada"/>
              <a:buChar char="★"/>
            </a:pPr>
            <a:r>
              <a:rPr b="1" lang="ar">
                <a:latin typeface="Mada"/>
                <a:ea typeface="Mada"/>
                <a:cs typeface="Mada"/>
                <a:sym typeface="Mada"/>
              </a:rPr>
              <a:t>Introducing the concept of negative feedback mechanism</a:t>
            </a:r>
            <a:endParaRPr b="1">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ar">
                <a:latin typeface="Mada"/>
                <a:ea typeface="Mada"/>
                <a:cs typeface="Mada"/>
                <a:sym typeface="Mada"/>
              </a:rPr>
              <a:t>Outline the physiology of the hypothalamic pituitary axis</a:t>
            </a:r>
            <a:endParaRPr b="1">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ar">
                <a:latin typeface="Mada"/>
                <a:ea typeface="Mada"/>
                <a:cs typeface="Mada"/>
                <a:sym typeface="Mada"/>
              </a:rPr>
              <a:t>Outline Hypothalamic hormones and their role</a:t>
            </a:r>
            <a:endParaRPr b="1">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ar">
                <a:latin typeface="Mada"/>
                <a:ea typeface="Mada"/>
                <a:cs typeface="Mada"/>
                <a:sym typeface="Mada"/>
              </a:rPr>
              <a:t>Discussing Ant. Pituitary hormones and their stimuli</a:t>
            </a:r>
            <a:endParaRPr b="1">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ar">
                <a:latin typeface="Mada"/>
                <a:ea typeface="Mada"/>
                <a:cs typeface="Mada"/>
                <a:sym typeface="Mada"/>
              </a:rPr>
              <a:t>Discussing Posterior pituitary hormones esp. ADH</a:t>
            </a:r>
            <a:endParaRPr b="1">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ar">
                <a:latin typeface="Mada"/>
                <a:ea typeface="Mada"/>
                <a:cs typeface="Mada"/>
                <a:sym typeface="Mada"/>
              </a:rPr>
              <a:t>Causes of hyperprolactinemia</a:t>
            </a:r>
            <a:endParaRPr b="1">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ar">
                <a:latin typeface="Mada"/>
                <a:ea typeface="Mada"/>
                <a:cs typeface="Mada"/>
                <a:sym typeface="Mada"/>
              </a:rPr>
              <a:t>Management of hyperprolactinemic states</a:t>
            </a:r>
            <a:endParaRPr b="1">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ar">
                <a:latin typeface="Mada"/>
                <a:ea typeface="Mada"/>
                <a:cs typeface="Mada"/>
                <a:sym typeface="Mada"/>
              </a:rPr>
              <a:t>Discussing acromegaly , its clinical manifestations and treatment</a:t>
            </a:r>
            <a:endParaRPr b="1">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ar">
                <a:latin typeface="Mada"/>
                <a:ea typeface="Mada"/>
                <a:cs typeface="Mada"/>
                <a:sym typeface="Mada"/>
              </a:rPr>
              <a:t>Discussing hypopituitarism, its clinical presentation, causes and management.</a:t>
            </a:r>
            <a:endParaRPr b="1">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ar">
                <a:latin typeface="Mada"/>
                <a:ea typeface="Mada"/>
                <a:cs typeface="Mada"/>
                <a:sym typeface="Mada"/>
              </a:rPr>
              <a:t>Introducing the subject of diabetes insipidus and the syndrome of</a:t>
            </a:r>
            <a:endParaRPr b="1">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ar">
                <a:latin typeface="Mada"/>
                <a:ea typeface="Mada"/>
                <a:cs typeface="Mada"/>
                <a:sym typeface="Mada"/>
              </a:rPr>
              <a:t>inappropriate ADH secretion.</a:t>
            </a:r>
            <a:endParaRPr b="1">
              <a:latin typeface="Mada"/>
              <a:ea typeface="Mada"/>
              <a:cs typeface="Mada"/>
              <a:sym typeface="Mada"/>
            </a:endParaRPr>
          </a:p>
        </p:txBody>
      </p:sp>
      <p:sp>
        <p:nvSpPr>
          <p:cNvPr id="52" name="Google Shape;52;p10"/>
          <p:cNvSpPr/>
          <p:nvPr/>
        </p:nvSpPr>
        <p:spPr>
          <a:xfrm>
            <a:off x="880113" y="4467225"/>
            <a:ext cx="5829300" cy="768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3600">
                <a:solidFill>
                  <a:schemeClr val="accent1"/>
                </a:solidFill>
                <a:latin typeface="Mada"/>
                <a:ea typeface="Mada"/>
                <a:cs typeface="Mada"/>
                <a:sym typeface="Mada"/>
              </a:rPr>
              <a:t>Pituitary disorders</a:t>
            </a:r>
            <a:endParaRPr b="1" sz="3600">
              <a:solidFill>
                <a:schemeClr val="accent1"/>
              </a:solidFill>
              <a:latin typeface="Mada"/>
              <a:ea typeface="Mada"/>
              <a:cs typeface="Mada"/>
              <a:sym typeface="Mada"/>
            </a:endParaRPr>
          </a:p>
        </p:txBody>
      </p:sp>
      <p:sp>
        <p:nvSpPr>
          <p:cNvPr id="53" name="Google Shape;53;p10"/>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900" u="sng">
                <a:solidFill>
                  <a:srgbClr val="FFFFFF"/>
                </a:solidFill>
                <a:latin typeface="Mada"/>
                <a:ea typeface="Mada"/>
                <a:cs typeface="Mada"/>
                <a:sym typeface="Mada"/>
              </a:rPr>
              <a:t> </a:t>
            </a:r>
            <a:r>
              <a:rPr b="1" lang="ar" sz="2000" u="sng">
                <a:solidFill>
                  <a:srgbClr val="FFFFFF"/>
                </a:solidFill>
                <a:latin typeface="Mada"/>
                <a:ea typeface="Mada"/>
                <a:cs typeface="Mada"/>
                <a:sym typeface="Mada"/>
              </a:rPr>
              <a:t>Editing file</a:t>
            </a:r>
            <a:endParaRPr b="1" sz="2000" u="sng">
              <a:solidFill>
                <a:srgbClr val="FFFFFF"/>
              </a:solidFill>
              <a:latin typeface="Mada"/>
              <a:ea typeface="Mada"/>
              <a:cs typeface="Mada"/>
              <a:sym typeface="Mada"/>
            </a:endParaRPr>
          </a:p>
        </p:txBody>
      </p:sp>
      <p:sp>
        <p:nvSpPr>
          <p:cNvPr id="54" name="Google Shape;54;p10"/>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400">
                <a:solidFill>
                  <a:schemeClr val="lt1"/>
                </a:solidFill>
                <a:latin typeface="Mada"/>
                <a:ea typeface="Mada"/>
                <a:cs typeface="Mada"/>
                <a:sym typeface="Mada"/>
              </a:rPr>
              <a:t>Lecture 44</a:t>
            </a:r>
            <a:endParaRPr>
              <a:latin typeface="Mada"/>
              <a:ea typeface="Mada"/>
              <a:cs typeface="Mada"/>
              <a:sym typeface="Mada"/>
            </a:endParaRPr>
          </a:p>
        </p:txBody>
      </p:sp>
      <p:sp>
        <p:nvSpPr>
          <p:cNvPr id="55" name="Google Shape;55;p10"/>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56" name="Google Shape;56;p10"/>
          <p:cNvSpPr/>
          <p:nvPr/>
        </p:nvSpPr>
        <p:spPr>
          <a:xfrm rot="566">
            <a:off x="1208512" y="9890250"/>
            <a:ext cx="5466600" cy="801300"/>
          </a:xfrm>
          <a:prstGeom prst="snip2SameRect">
            <a:avLst>
              <a:gd fmla="val 50000"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grpSp>
        <p:nvGrpSpPr>
          <p:cNvPr id="57" name="Google Shape;57;p10"/>
          <p:cNvGrpSpPr/>
          <p:nvPr/>
        </p:nvGrpSpPr>
        <p:grpSpPr>
          <a:xfrm>
            <a:off x="432511" y="9889788"/>
            <a:ext cx="7018645" cy="802225"/>
            <a:chOff x="1603750" y="11157175"/>
            <a:chExt cx="7631450" cy="802225"/>
          </a:xfrm>
        </p:grpSpPr>
        <p:sp>
          <p:nvSpPr>
            <p:cNvPr id="58" name="Google Shape;58;p10"/>
            <p:cNvSpPr txBox="1"/>
            <p:nvPr/>
          </p:nvSpPr>
          <p:spPr>
            <a:xfrm>
              <a:off x="1675200" y="11407700"/>
              <a:ext cx="75600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 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59" name="Google Shape;59;p10"/>
            <p:cNvSpPr txBox="1"/>
            <p:nvPr/>
          </p:nvSpPr>
          <p:spPr>
            <a:xfrm>
              <a:off x="1603750" y="11157175"/>
              <a:ext cx="7560000" cy="40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600">
                  <a:solidFill>
                    <a:schemeClr val="dk1"/>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chemeClr val="dk1"/>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60" name="Google Shape;60;p10"/>
          <p:cNvSpPr txBox="1"/>
          <p:nvPr/>
        </p:nvSpPr>
        <p:spPr>
          <a:xfrm>
            <a:off x="3069650" y="9286700"/>
            <a:ext cx="19143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chemeClr val="accent1"/>
                </a:solidFill>
                <a:latin typeface="Mada"/>
                <a:ea typeface="Mada"/>
                <a:cs typeface="Mada"/>
                <a:sym typeface="Mada"/>
              </a:rPr>
              <a:t>color index:</a:t>
            </a:r>
            <a:endParaRPr b="1" sz="2200">
              <a:solidFill>
                <a:schemeClr val="accent1"/>
              </a:solidFill>
              <a:latin typeface="Mada"/>
              <a:ea typeface="Mada"/>
              <a:cs typeface="Mada"/>
              <a:sym typeface="Mada"/>
            </a:endParaRPr>
          </a:p>
        </p:txBody>
      </p:sp>
      <p:pic>
        <p:nvPicPr>
          <p:cNvPr id="61" name="Google Shape;61;p10"/>
          <p:cNvPicPr preferRelativeResize="0"/>
          <p:nvPr/>
        </p:nvPicPr>
        <p:blipFill>
          <a:blip r:embed="rId3">
            <a:alphaModFix/>
          </a:blip>
          <a:stretch>
            <a:fillRect/>
          </a:stretch>
        </p:blipFill>
        <p:spPr>
          <a:xfrm>
            <a:off x="2411562" y="982275"/>
            <a:ext cx="2883750" cy="2883775"/>
          </a:xfrm>
          <a:prstGeom prst="rect">
            <a:avLst/>
          </a:prstGeom>
          <a:noFill/>
          <a:ln>
            <a:noFill/>
          </a:ln>
        </p:spPr>
      </p:pic>
      <p:pic>
        <p:nvPicPr>
          <p:cNvPr id="62" name="Google Shape;62;p10"/>
          <p:cNvPicPr preferRelativeResize="0"/>
          <p:nvPr/>
        </p:nvPicPr>
        <p:blipFill rotWithShape="1">
          <a:blip r:embed="rId4">
            <a:alphaModFix/>
          </a:blip>
          <a:srcRect b="15002" l="0" r="0" t="0"/>
          <a:stretch/>
        </p:blipFill>
        <p:spPr>
          <a:xfrm>
            <a:off x="5181150" y="482025"/>
            <a:ext cx="872675" cy="484150"/>
          </a:xfrm>
          <a:prstGeom prst="rect">
            <a:avLst/>
          </a:prstGeom>
          <a:noFill/>
          <a:ln>
            <a:noFill/>
          </a:ln>
        </p:spPr>
      </p:pic>
      <p:pic>
        <p:nvPicPr>
          <p:cNvPr id="63" name="Google Shape;63;p10"/>
          <p:cNvPicPr preferRelativeResize="0"/>
          <p:nvPr/>
        </p:nvPicPr>
        <p:blipFill>
          <a:blip r:embed="rId5">
            <a:alphaModFix/>
          </a:blip>
          <a:stretch>
            <a:fillRect/>
          </a:stretch>
        </p:blipFill>
        <p:spPr>
          <a:xfrm>
            <a:off x="6053825" y="482025"/>
            <a:ext cx="1478450" cy="1149901"/>
          </a:xfrm>
          <a:prstGeom prst="rect">
            <a:avLst/>
          </a:prstGeom>
          <a:noFill/>
          <a:ln>
            <a:noFill/>
          </a:ln>
        </p:spPr>
      </p:pic>
      <p:pic>
        <p:nvPicPr>
          <p:cNvPr id="64" name="Google Shape;64;p10"/>
          <p:cNvPicPr preferRelativeResize="0"/>
          <p:nvPr/>
        </p:nvPicPr>
        <p:blipFill>
          <a:blip r:embed="rId6">
            <a:alphaModFix/>
          </a:blip>
          <a:stretch>
            <a:fillRect/>
          </a:stretch>
        </p:blipFill>
        <p:spPr>
          <a:xfrm>
            <a:off x="6386051" y="1818251"/>
            <a:ext cx="962351" cy="962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99" name="Google Shape;299;p19"/>
          <p:cNvSpPr txBox="1"/>
          <p:nvPr/>
        </p:nvSpPr>
        <p:spPr>
          <a:xfrm>
            <a:off x="0" y="0"/>
            <a:ext cx="7560000" cy="4122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ar" sz="2600">
                <a:latin typeface="Mada"/>
                <a:ea typeface="Mada"/>
                <a:cs typeface="Mada"/>
                <a:sym typeface="Mada"/>
              </a:rPr>
              <a:t>3- Growth hormone excess </a:t>
            </a:r>
            <a:r>
              <a:rPr b="1" i="1" lang="ar" sz="2600">
                <a:latin typeface="Mada"/>
                <a:ea typeface="Mada"/>
                <a:cs typeface="Mada"/>
                <a:sym typeface="Mada"/>
              </a:rPr>
              <a:t>cont.</a:t>
            </a:r>
            <a:r>
              <a:rPr b="1" lang="ar" sz="2600">
                <a:latin typeface="Mada"/>
                <a:ea typeface="Mada"/>
                <a:cs typeface="Mada"/>
                <a:sym typeface="Mada"/>
              </a:rPr>
              <a:t> </a:t>
            </a:r>
            <a:endParaRPr b="1" sz="2600">
              <a:latin typeface="Mada"/>
              <a:ea typeface="Mada"/>
              <a:cs typeface="Mada"/>
              <a:sym typeface="Mada"/>
            </a:endParaRPr>
          </a:p>
          <a:p>
            <a:pPr indent="0" lvl="0" marL="0" rtl="0" algn="ctr">
              <a:lnSpc>
                <a:spcPct val="150000"/>
              </a:lnSpc>
              <a:spcBef>
                <a:spcPts val="0"/>
              </a:spcBef>
              <a:spcAft>
                <a:spcPts val="0"/>
              </a:spcAft>
              <a:buNone/>
            </a:pPr>
            <a:r>
              <a:rPr b="1" lang="ar" sz="2600">
                <a:latin typeface="Mada"/>
                <a:ea typeface="Mada"/>
                <a:cs typeface="Mada"/>
                <a:sym typeface="Mada"/>
              </a:rPr>
              <a:t>(Acromegaly/Gigantism)</a:t>
            </a:r>
            <a:endParaRPr b="1" sz="2600">
              <a:latin typeface="Mada"/>
              <a:ea typeface="Mada"/>
              <a:cs typeface="Mada"/>
              <a:sym typeface="Mada"/>
            </a:endParaRPr>
          </a:p>
          <a:p>
            <a:pPr indent="0" lvl="0" marL="0" rtl="0" algn="ctr">
              <a:lnSpc>
                <a:spcPct val="150000"/>
              </a:lnSpc>
              <a:spcBef>
                <a:spcPts val="0"/>
              </a:spcBef>
              <a:spcAft>
                <a:spcPts val="0"/>
              </a:spcAft>
              <a:buNone/>
            </a:pPr>
            <a:r>
              <a:t/>
            </a:r>
            <a:endParaRPr b="1" sz="2600">
              <a:latin typeface="Mada"/>
              <a:ea typeface="Mada"/>
              <a:cs typeface="Mada"/>
              <a:sym typeface="Mada"/>
            </a:endParaRPr>
          </a:p>
          <a:p>
            <a:pPr indent="0" lvl="0" marL="0" rtl="0" algn="ctr">
              <a:lnSpc>
                <a:spcPct val="150000"/>
              </a:lnSpc>
              <a:spcBef>
                <a:spcPts val="0"/>
              </a:spcBef>
              <a:spcAft>
                <a:spcPts val="0"/>
              </a:spcAft>
              <a:buNone/>
            </a:pPr>
            <a:r>
              <a:t/>
            </a:r>
            <a:endParaRPr b="1" sz="2600">
              <a:latin typeface="Mada"/>
              <a:ea typeface="Mada"/>
              <a:cs typeface="Mada"/>
              <a:sym typeface="Mada"/>
            </a:endParaRPr>
          </a:p>
        </p:txBody>
      </p:sp>
      <p:sp>
        <p:nvSpPr>
          <p:cNvPr id="300" name="Google Shape;300;p19"/>
          <p:cNvSpPr txBox="1"/>
          <p:nvPr/>
        </p:nvSpPr>
        <p:spPr>
          <a:xfrm>
            <a:off x="219083" y="1040255"/>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Investigations</a:t>
            </a:r>
            <a:endParaRPr b="1" baseline="30000" sz="2200">
              <a:highlight>
                <a:srgbClr val="D0E0E3"/>
              </a:highlight>
              <a:latin typeface="Mada"/>
              <a:ea typeface="Mada"/>
              <a:cs typeface="Mada"/>
              <a:sym typeface="Mada"/>
            </a:endParaRPr>
          </a:p>
        </p:txBody>
      </p:sp>
      <p:cxnSp>
        <p:nvCxnSpPr>
          <p:cNvPr id="301" name="Google Shape;301;p19"/>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02" name="Google Shape;302;p19"/>
          <p:cNvSpPr txBox="1"/>
          <p:nvPr/>
        </p:nvSpPr>
        <p:spPr>
          <a:xfrm>
            <a:off x="364025" y="1572025"/>
            <a:ext cx="6946800" cy="3168900"/>
          </a:xfrm>
          <a:prstGeom prst="rect">
            <a:avLst/>
          </a:prstGeom>
          <a:no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chemeClr val="accent1"/>
              </a:buClr>
              <a:buSzPts val="1300"/>
              <a:buFont typeface="Mada"/>
              <a:buChar char="●"/>
            </a:pPr>
            <a:r>
              <a:rPr b="1" lang="ar" sz="1300">
                <a:solidFill>
                  <a:schemeClr val="accent1"/>
                </a:solidFill>
                <a:latin typeface="Mada"/>
                <a:ea typeface="Mada"/>
                <a:cs typeface="Mada"/>
                <a:sym typeface="Mada"/>
              </a:rPr>
              <a:t>Biochemical (hormonal):</a:t>
            </a:r>
            <a:endParaRPr b="1" sz="1300">
              <a:solidFill>
                <a:schemeClr val="accent1"/>
              </a:solidFill>
              <a:latin typeface="Mada"/>
              <a:ea typeface="Mada"/>
              <a:cs typeface="Mada"/>
              <a:sym typeface="Mada"/>
            </a:endParaRPr>
          </a:p>
          <a:p>
            <a:pPr indent="-304800" lvl="1" marL="9144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Initial test (screen):</a:t>
            </a:r>
            <a:r>
              <a:rPr b="1" lang="ar" sz="1200">
                <a:solidFill>
                  <a:srgbClr val="CC0000"/>
                </a:solidFill>
                <a:latin typeface="Mada"/>
                <a:ea typeface="Mada"/>
                <a:cs typeface="Mada"/>
                <a:sym typeface="Mada"/>
              </a:rPr>
              <a:t> </a:t>
            </a:r>
            <a:r>
              <a:rPr b="1" lang="ar" sz="1200">
                <a:solidFill>
                  <a:schemeClr val="dk1"/>
                </a:solidFill>
                <a:latin typeface="Mada"/>
                <a:ea typeface="Mada"/>
                <a:cs typeface="Mada"/>
                <a:sym typeface="Mada"/>
              </a:rPr>
              <a:t>Measure IGF-1.</a:t>
            </a:r>
            <a:r>
              <a:rPr b="1" lang="ar" sz="1200">
                <a:solidFill>
                  <a:srgbClr val="999999"/>
                </a:solidFill>
                <a:latin typeface="Mada"/>
                <a:ea typeface="Mada"/>
                <a:cs typeface="Mada"/>
                <a:sym typeface="Mada"/>
              </a:rPr>
              <a:t> (Will be high in acromegaly)</a:t>
            </a:r>
            <a:endParaRPr b="1" sz="1200">
              <a:solidFill>
                <a:srgbClr val="999999"/>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Confirmatory Test:</a:t>
            </a:r>
            <a:r>
              <a:rPr b="1" lang="ar" sz="1200">
                <a:solidFill>
                  <a:schemeClr val="dk1"/>
                </a:solidFill>
                <a:latin typeface="Mada"/>
                <a:ea typeface="Mada"/>
                <a:cs typeface="Mada"/>
                <a:sym typeface="Mada"/>
              </a:rPr>
              <a:t> 75g OGTT for GH suppression</a:t>
            </a:r>
            <a:r>
              <a:rPr lang="ar" sz="1200">
                <a:solidFill>
                  <a:schemeClr val="dk1"/>
                </a:solidFill>
                <a:latin typeface="Mada"/>
                <a:ea typeface="Mada"/>
                <a:cs typeface="Mada"/>
                <a:sym typeface="Mada"/>
              </a:rPr>
              <a:t>; </a:t>
            </a:r>
            <a:r>
              <a:rPr lang="ar" sz="1200">
                <a:solidFill>
                  <a:srgbClr val="1C4588"/>
                </a:solidFill>
                <a:latin typeface="Mada"/>
                <a:ea typeface="Mada"/>
                <a:cs typeface="Mada"/>
                <a:sym typeface="Mada"/>
              </a:rPr>
              <a:t>serum GH should be measured 2 hours  after an oral glucose load,</a:t>
            </a:r>
            <a:r>
              <a:rPr lang="ar" sz="1200">
                <a:solidFill>
                  <a:schemeClr val="dk1"/>
                </a:solidFill>
                <a:latin typeface="Mada"/>
                <a:ea typeface="Mada"/>
                <a:cs typeface="Mada"/>
                <a:sym typeface="Mada"/>
              </a:rPr>
              <a:t> </a:t>
            </a:r>
            <a:r>
              <a:rPr lang="ar" sz="1200">
                <a:solidFill>
                  <a:srgbClr val="1C4588"/>
                </a:solidFill>
                <a:latin typeface="Mada"/>
                <a:ea typeface="Mada"/>
                <a:cs typeface="Mada"/>
                <a:sym typeface="Mada"/>
              </a:rPr>
              <a:t>in normal subjects, plasma GH suppresses to below 0.5 μg/L (approximately 2 mIU/L). In acromegaly, GH does not suppress and in about 30% of patients there is a paradoxical rise.</a:t>
            </a:r>
            <a:endParaRPr sz="1200">
              <a:solidFill>
                <a:srgbClr val="1C4588"/>
              </a:solidFill>
              <a:latin typeface="Mada"/>
              <a:ea typeface="Mada"/>
              <a:cs typeface="Mada"/>
              <a:sym typeface="Mada"/>
            </a:endParaRPr>
          </a:p>
          <a:p>
            <a:pPr indent="-304800" lvl="1" marL="914400" rtl="0" algn="l">
              <a:spcBef>
                <a:spcPts val="0"/>
              </a:spcBef>
              <a:spcAft>
                <a:spcPts val="0"/>
              </a:spcAft>
              <a:buClr>
                <a:srgbClr val="6D9EEB"/>
              </a:buClr>
              <a:buSzPts val="1200"/>
              <a:buFont typeface="Mada"/>
              <a:buChar char="○"/>
            </a:pPr>
            <a:r>
              <a:rPr b="1" lang="ar" sz="1200">
                <a:solidFill>
                  <a:srgbClr val="6D9EEB"/>
                </a:solidFill>
                <a:latin typeface="Mada"/>
                <a:ea typeface="Mada"/>
                <a:cs typeface="Mada"/>
                <a:sym typeface="Mada"/>
              </a:rPr>
              <a:t>Random GH</a:t>
            </a:r>
            <a:r>
              <a:rPr lang="ar" sz="1200">
                <a:solidFill>
                  <a:srgbClr val="6D9EEB"/>
                </a:solidFill>
                <a:latin typeface="Mada"/>
                <a:ea typeface="Mada"/>
                <a:cs typeface="Mada"/>
                <a:sym typeface="Mada"/>
              </a:rPr>
              <a:t> level is not useful due to the wide physiologic fluctuation of GH levels </a:t>
            </a:r>
            <a:endParaRPr b="1" sz="1200">
              <a:solidFill>
                <a:srgbClr val="6D9EEB"/>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Fasting and random blood sugar</a:t>
            </a:r>
            <a:r>
              <a:rPr lang="ar" sz="1200">
                <a:solidFill>
                  <a:schemeClr val="dk1"/>
                </a:solidFill>
                <a:latin typeface="Mada"/>
                <a:ea typeface="Mada"/>
                <a:cs typeface="Mada"/>
                <a:sym typeface="Mada"/>
              </a:rPr>
              <a:t>, HbA1c, Lipid profile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rgbClr val="C27BA0"/>
                </a:solidFill>
                <a:latin typeface="Mada"/>
                <a:ea typeface="Mada"/>
                <a:cs typeface="Mada"/>
                <a:sym typeface="Mada"/>
              </a:rPr>
              <a:t>Pituitary Function</a:t>
            </a:r>
            <a:r>
              <a:rPr lang="ar" sz="1200">
                <a:solidFill>
                  <a:srgbClr val="C27BA0"/>
                </a:solidFill>
                <a:latin typeface="Mada"/>
                <a:ea typeface="Mada"/>
                <a:cs typeface="Mada"/>
                <a:sym typeface="Mada"/>
              </a:rPr>
              <a:t> (LH,FSH.</a:t>
            </a:r>
            <a:r>
              <a:rPr b="1" lang="ar" sz="1200" u="sng">
                <a:solidFill>
                  <a:srgbClr val="C27BA0"/>
                </a:solidFill>
                <a:latin typeface="Mada"/>
                <a:ea typeface="Mada"/>
                <a:cs typeface="Mada"/>
                <a:sym typeface="Mada"/>
              </a:rPr>
              <a:t>PRL</a:t>
            </a:r>
            <a:r>
              <a:rPr lang="ar" sz="1200">
                <a:solidFill>
                  <a:srgbClr val="C27BA0"/>
                </a:solidFill>
                <a:latin typeface="Mada"/>
                <a:ea typeface="Mada"/>
                <a:cs typeface="Mada"/>
                <a:sym typeface="Mada"/>
              </a:rPr>
              <a:t>, TSH, ACTH, cortisol, testosterone, T4)</a:t>
            </a:r>
            <a:r>
              <a:rPr lang="ar" sz="1200">
                <a:solidFill>
                  <a:srgbClr val="C27BA0"/>
                </a:solidFill>
                <a:latin typeface="Mada"/>
                <a:ea typeface="Mada"/>
                <a:cs typeface="Mada"/>
                <a:sym typeface="Mada"/>
              </a:rPr>
              <a:t>.</a:t>
            </a:r>
            <a:endParaRPr b="1" sz="1200">
              <a:latin typeface="Mada"/>
              <a:ea typeface="Mada"/>
              <a:cs typeface="Mada"/>
              <a:sym typeface="Mada"/>
            </a:endParaRPr>
          </a:p>
          <a:p>
            <a:pPr indent="-311150" lvl="0" marL="457200" rtl="0" algn="l">
              <a:spcBef>
                <a:spcPts val="0"/>
              </a:spcBef>
              <a:spcAft>
                <a:spcPts val="0"/>
              </a:spcAft>
              <a:buClr>
                <a:schemeClr val="accent1"/>
              </a:buClr>
              <a:buSzPts val="1300"/>
              <a:buFont typeface="Mada"/>
              <a:buChar char="●"/>
            </a:pPr>
            <a:r>
              <a:rPr b="1" lang="ar" sz="1300">
                <a:solidFill>
                  <a:schemeClr val="accent1"/>
                </a:solidFill>
                <a:latin typeface="Mada"/>
                <a:ea typeface="Mada"/>
                <a:cs typeface="Mada"/>
                <a:sym typeface="Mada"/>
              </a:rPr>
              <a:t>Anatomical (Imaging):</a:t>
            </a:r>
            <a:endParaRPr b="1" sz="1300">
              <a:solidFill>
                <a:schemeClr val="accent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MRI</a:t>
            </a:r>
            <a:r>
              <a:rPr lang="ar" sz="1200">
                <a:solidFill>
                  <a:schemeClr val="dk1"/>
                </a:solidFill>
                <a:latin typeface="Mada"/>
                <a:ea typeface="Mada"/>
                <a:cs typeface="Mada"/>
                <a:sym typeface="Mada"/>
              </a:rPr>
              <a:t> or CT for the pituitary</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Echo: </a:t>
            </a:r>
            <a:r>
              <a:rPr lang="ar" sz="1200">
                <a:solidFill>
                  <a:schemeClr val="dk1"/>
                </a:solidFill>
                <a:latin typeface="Mada"/>
                <a:ea typeface="Mada"/>
                <a:cs typeface="Mada"/>
                <a:sym typeface="Mada"/>
              </a:rPr>
              <a:t>Diastolic dysfunction as an early sign of cardiomyopathy</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X-ray:</a:t>
            </a:r>
            <a:r>
              <a:rPr lang="ar" sz="1200">
                <a:solidFill>
                  <a:schemeClr val="dk1"/>
                </a:solidFill>
                <a:latin typeface="Mada"/>
                <a:ea typeface="Mada"/>
                <a:cs typeface="Mada"/>
                <a:sym typeface="Mada"/>
              </a:rPr>
              <a:t> thick heel pad ≥22mm</a:t>
            </a:r>
            <a:endParaRPr sz="1200">
              <a:solidFill>
                <a:schemeClr val="dk1"/>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Colonoscopy: </a:t>
            </a:r>
            <a:r>
              <a:rPr lang="ar" sz="1200">
                <a:solidFill>
                  <a:srgbClr val="1C4587"/>
                </a:solidFill>
                <a:latin typeface="Mada"/>
                <a:ea typeface="Mada"/>
                <a:cs typeface="Mada"/>
                <a:sym typeface="Mada"/>
              </a:rPr>
              <a:t>Screening for colonic neoplasms, there is an increase in deaths due to neoplasia, particularly </a:t>
            </a:r>
            <a:r>
              <a:rPr b="1" lang="ar" sz="1200">
                <a:solidFill>
                  <a:srgbClr val="1C4587"/>
                </a:solidFill>
                <a:latin typeface="Mada"/>
                <a:ea typeface="Mada"/>
                <a:cs typeface="Mada"/>
                <a:sym typeface="Mada"/>
              </a:rPr>
              <a:t>large bowel tumours</a:t>
            </a:r>
            <a:r>
              <a:rPr lang="ar" sz="1200">
                <a:solidFill>
                  <a:srgbClr val="1C4587"/>
                </a:solidFill>
                <a:latin typeface="Mada"/>
                <a:ea typeface="Mada"/>
                <a:cs typeface="Mada"/>
                <a:sym typeface="Mada"/>
              </a:rPr>
              <a:t>; guidance advocates regular colonoscopy to detect and remove colonic polyps in order to reduce the risk of colonic cancer is indicated.</a:t>
            </a:r>
            <a:endParaRPr sz="1200">
              <a:solidFill>
                <a:srgbClr val="1C4588"/>
              </a:solidFill>
              <a:latin typeface="Mada"/>
              <a:ea typeface="Mada"/>
              <a:cs typeface="Mada"/>
              <a:sym typeface="Mada"/>
            </a:endParaRPr>
          </a:p>
        </p:txBody>
      </p:sp>
      <p:pic>
        <p:nvPicPr>
          <p:cNvPr id="303" name="Google Shape;303;p19"/>
          <p:cNvPicPr preferRelativeResize="0"/>
          <p:nvPr/>
        </p:nvPicPr>
        <p:blipFill>
          <a:blip r:embed="rId3">
            <a:alphaModFix/>
          </a:blip>
          <a:stretch>
            <a:fillRect/>
          </a:stretch>
        </p:blipFill>
        <p:spPr>
          <a:xfrm>
            <a:off x="6301725" y="3063475"/>
            <a:ext cx="914400" cy="914400"/>
          </a:xfrm>
          <a:prstGeom prst="rect">
            <a:avLst/>
          </a:prstGeom>
          <a:noFill/>
          <a:ln>
            <a:noFill/>
          </a:ln>
        </p:spPr>
      </p:pic>
      <p:sp>
        <p:nvSpPr>
          <p:cNvPr id="304" name="Google Shape;304;p19"/>
          <p:cNvSpPr txBox="1"/>
          <p:nvPr/>
        </p:nvSpPr>
        <p:spPr>
          <a:xfrm>
            <a:off x="219083" y="4793105"/>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Treatment</a:t>
            </a:r>
            <a:endParaRPr b="1" baseline="30000" sz="2200">
              <a:highlight>
                <a:srgbClr val="D0E0E3"/>
              </a:highlight>
              <a:latin typeface="Mada"/>
              <a:ea typeface="Mada"/>
              <a:cs typeface="Mada"/>
              <a:sym typeface="Mada"/>
            </a:endParaRPr>
          </a:p>
        </p:txBody>
      </p:sp>
      <p:sp>
        <p:nvSpPr>
          <p:cNvPr id="305" name="Google Shape;305;p19"/>
          <p:cNvSpPr/>
          <p:nvPr/>
        </p:nvSpPr>
        <p:spPr>
          <a:xfrm>
            <a:off x="519750" y="5731600"/>
            <a:ext cx="2626848" cy="525668"/>
          </a:xfrm>
          <a:custGeom>
            <a:rect b="b" l="l" r="r" t="t"/>
            <a:pathLst>
              <a:path extrusionOk="0" h="1339282" w="2646698">
                <a:moveTo>
                  <a:pt x="439917" y="0"/>
                </a:moveTo>
                <a:cubicBezTo>
                  <a:pt x="465956" y="0"/>
                  <a:pt x="487027" y="514"/>
                  <a:pt x="503130" y="1542"/>
                </a:cubicBezTo>
                <a:cubicBezTo>
                  <a:pt x="519233" y="2570"/>
                  <a:pt x="531396" y="4283"/>
                  <a:pt x="539618" y="6681"/>
                </a:cubicBezTo>
                <a:cubicBezTo>
                  <a:pt x="547841" y="9080"/>
                  <a:pt x="553323" y="12334"/>
                  <a:pt x="556064" y="16446"/>
                </a:cubicBezTo>
                <a:cubicBezTo>
                  <a:pt x="558805" y="20557"/>
                  <a:pt x="560175" y="25696"/>
                  <a:pt x="560175" y="31863"/>
                </a:cubicBezTo>
                <a:lnTo>
                  <a:pt x="560175" y="355558"/>
                </a:lnTo>
                <a:lnTo>
                  <a:pt x="2482741" y="355558"/>
                </a:lnTo>
                <a:cubicBezTo>
                  <a:pt x="2573292" y="355558"/>
                  <a:pt x="2646698" y="428964"/>
                  <a:pt x="2646698" y="519515"/>
                </a:cubicBezTo>
                <a:lnTo>
                  <a:pt x="2646698" y="1175325"/>
                </a:lnTo>
                <a:cubicBezTo>
                  <a:pt x="2646698" y="1265876"/>
                  <a:pt x="2573292" y="1339282"/>
                  <a:pt x="2482741" y="1339282"/>
                </a:cubicBezTo>
                <a:lnTo>
                  <a:pt x="465561" y="1339282"/>
                </a:lnTo>
                <a:lnTo>
                  <a:pt x="465556" y="1339281"/>
                </a:lnTo>
                <a:lnTo>
                  <a:pt x="43170" y="1339281"/>
                </a:lnTo>
                <a:cubicBezTo>
                  <a:pt x="37688" y="1339281"/>
                  <a:pt x="32548" y="1337568"/>
                  <a:pt x="27752" y="1334142"/>
                </a:cubicBezTo>
                <a:cubicBezTo>
                  <a:pt x="22955" y="1330716"/>
                  <a:pt x="18673" y="1325063"/>
                  <a:pt x="14904" y="1317183"/>
                </a:cubicBezTo>
                <a:cubicBezTo>
                  <a:pt x="11135" y="1309302"/>
                  <a:pt x="8223" y="1298681"/>
                  <a:pt x="6167" y="1285319"/>
                </a:cubicBezTo>
                <a:cubicBezTo>
                  <a:pt x="4112" y="1271957"/>
                  <a:pt x="3084" y="1255683"/>
                  <a:pt x="3084" y="1236497"/>
                </a:cubicBezTo>
                <a:cubicBezTo>
                  <a:pt x="3084" y="1216625"/>
                  <a:pt x="3940" y="1200008"/>
                  <a:pt x="5653" y="1186646"/>
                </a:cubicBezTo>
                <a:cubicBezTo>
                  <a:pt x="7366" y="1173284"/>
                  <a:pt x="10107" y="1162492"/>
                  <a:pt x="13876" y="1154269"/>
                </a:cubicBezTo>
                <a:cubicBezTo>
                  <a:pt x="17645" y="1146047"/>
                  <a:pt x="21927" y="1140051"/>
                  <a:pt x="26724" y="1136282"/>
                </a:cubicBezTo>
                <a:cubicBezTo>
                  <a:pt x="31521" y="1132513"/>
                  <a:pt x="37003" y="1130629"/>
                  <a:pt x="43170" y="1130629"/>
                </a:cubicBezTo>
                <a:lnTo>
                  <a:pt x="290880" y="1130629"/>
                </a:lnTo>
                <a:lnTo>
                  <a:pt x="290880" y="265184"/>
                </a:lnTo>
                <a:lnTo>
                  <a:pt x="77088" y="383386"/>
                </a:lnTo>
                <a:cubicBezTo>
                  <a:pt x="61328" y="390924"/>
                  <a:pt x="48480" y="395549"/>
                  <a:pt x="38544" y="397262"/>
                </a:cubicBezTo>
                <a:cubicBezTo>
                  <a:pt x="28608" y="398975"/>
                  <a:pt x="20728" y="396919"/>
                  <a:pt x="14904" y="391095"/>
                </a:cubicBezTo>
                <a:cubicBezTo>
                  <a:pt x="9079" y="385270"/>
                  <a:pt x="5139" y="375163"/>
                  <a:pt x="3084" y="360774"/>
                </a:cubicBezTo>
                <a:cubicBezTo>
                  <a:pt x="1028" y="346384"/>
                  <a:pt x="0" y="326169"/>
                  <a:pt x="0" y="300131"/>
                </a:cubicBezTo>
                <a:cubicBezTo>
                  <a:pt x="0" y="283685"/>
                  <a:pt x="343" y="270152"/>
                  <a:pt x="1028" y="259531"/>
                </a:cubicBezTo>
                <a:cubicBezTo>
                  <a:pt x="1713" y="248910"/>
                  <a:pt x="3426" y="239830"/>
                  <a:pt x="6167" y="232293"/>
                </a:cubicBezTo>
                <a:cubicBezTo>
                  <a:pt x="8908" y="224755"/>
                  <a:pt x="12677" y="218588"/>
                  <a:pt x="17473" y="213792"/>
                </a:cubicBezTo>
                <a:cubicBezTo>
                  <a:pt x="22270" y="208995"/>
                  <a:pt x="28780" y="203856"/>
                  <a:pt x="37003" y="198374"/>
                </a:cubicBezTo>
                <a:lnTo>
                  <a:pt x="322743" y="13362"/>
                </a:lnTo>
                <a:cubicBezTo>
                  <a:pt x="326169" y="10621"/>
                  <a:pt x="330452" y="8394"/>
                  <a:pt x="335591" y="6681"/>
                </a:cubicBezTo>
                <a:cubicBezTo>
                  <a:pt x="340730" y="4968"/>
                  <a:pt x="347411" y="3598"/>
                  <a:pt x="355634" y="2570"/>
                </a:cubicBezTo>
                <a:cubicBezTo>
                  <a:pt x="363857" y="1542"/>
                  <a:pt x="374649" y="857"/>
                  <a:pt x="388011" y="514"/>
                </a:cubicBezTo>
                <a:cubicBezTo>
                  <a:pt x="401373" y="171"/>
                  <a:pt x="418675" y="0"/>
                  <a:pt x="439917" y="0"/>
                </a:cubicBezTo>
                <a:close/>
              </a:path>
            </a:pathLst>
          </a:custGeom>
          <a:noFill/>
          <a:ln cap="flat" cmpd="sng" w="28575">
            <a:solidFill>
              <a:schemeClr val="accent1"/>
            </a:solidFill>
            <a:prstDash val="solid"/>
            <a:miter lim="800000"/>
            <a:headEnd len="sm" w="sm" type="none"/>
            <a:tailEnd len="sm" w="sm" type="none"/>
          </a:ln>
        </p:spPr>
        <p:txBody>
          <a:bodyPr anchorCtr="0" anchor="b" bIns="137150" lIns="914400" spcFirstLastPara="1" rIns="274300" wrap="square" tIns="45700">
            <a:noAutofit/>
          </a:bodyPr>
          <a:lstStyle/>
          <a:p>
            <a:pPr indent="0" lvl="0" marL="0" marR="0" rtl="0" algn="just">
              <a:spcBef>
                <a:spcPts val="600"/>
              </a:spcBef>
              <a:spcAft>
                <a:spcPts val="0"/>
              </a:spcAft>
              <a:buNone/>
            </a:pPr>
            <a:r>
              <a:t/>
            </a:r>
            <a:endParaRPr b="1">
              <a:latin typeface="Mada"/>
              <a:ea typeface="Mada"/>
              <a:cs typeface="Mada"/>
              <a:sym typeface="Mada"/>
            </a:endParaRPr>
          </a:p>
        </p:txBody>
      </p:sp>
      <p:sp>
        <p:nvSpPr>
          <p:cNvPr id="306" name="Google Shape;306;p19"/>
          <p:cNvSpPr txBox="1"/>
          <p:nvPr/>
        </p:nvSpPr>
        <p:spPr>
          <a:xfrm>
            <a:off x="1095375" y="5830775"/>
            <a:ext cx="2279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600">
                <a:latin typeface="Mada"/>
                <a:ea typeface="Mada"/>
                <a:cs typeface="Mada"/>
                <a:sym typeface="Mada"/>
              </a:rPr>
              <a:t>Surgery</a:t>
            </a:r>
            <a:r>
              <a:rPr b="1" lang="ar" sz="1600">
                <a:latin typeface="Mada"/>
                <a:ea typeface="Mada"/>
                <a:cs typeface="Mada"/>
                <a:sym typeface="Mada"/>
              </a:rPr>
              <a:t> (</a:t>
            </a:r>
            <a:r>
              <a:rPr b="1" lang="ar" sz="1600">
                <a:solidFill>
                  <a:srgbClr val="CC0000"/>
                </a:solidFill>
                <a:latin typeface="Mada"/>
                <a:ea typeface="Mada"/>
                <a:cs typeface="Mada"/>
                <a:sym typeface="Mada"/>
              </a:rPr>
              <a:t>1st</a:t>
            </a:r>
            <a:r>
              <a:rPr b="1" lang="ar" sz="1600">
                <a:solidFill>
                  <a:srgbClr val="CC0000"/>
                </a:solidFill>
                <a:latin typeface="Mada"/>
                <a:ea typeface="Mada"/>
                <a:cs typeface="Mada"/>
                <a:sym typeface="Mada"/>
              </a:rPr>
              <a:t> line</a:t>
            </a:r>
            <a:r>
              <a:rPr b="1" lang="ar" sz="1600">
                <a:latin typeface="Mada"/>
                <a:ea typeface="Mada"/>
                <a:cs typeface="Mada"/>
                <a:sym typeface="Mada"/>
              </a:rPr>
              <a:t>)</a:t>
            </a:r>
            <a:endParaRPr b="1" sz="1600">
              <a:latin typeface="Mada"/>
              <a:ea typeface="Mada"/>
              <a:cs typeface="Mada"/>
              <a:sym typeface="Mada"/>
            </a:endParaRPr>
          </a:p>
        </p:txBody>
      </p:sp>
      <p:sp>
        <p:nvSpPr>
          <p:cNvPr id="307" name="Google Shape;307;p19"/>
          <p:cNvSpPr/>
          <p:nvPr/>
        </p:nvSpPr>
        <p:spPr>
          <a:xfrm>
            <a:off x="519750" y="7216288"/>
            <a:ext cx="2626848" cy="615920"/>
          </a:xfrm>
          <a:custGeom>
            <a:rect b="b" l="l" r="r" t="t"/>
            <a:pathLst>
              <a:path extrusionOk="0" h="1353671" w="2646698">
                <a:moveTo>
                  <a:pt x="426556" y="0"/>
                </a:moveTo>
                <a:cubicBezTo>
                  <a:pt x="495764" y="0"/>
                  <a:pt x="556236" y="8737"/>
                  <a:pt x="607970" y="26210"/>
                </a:cubicBezTo>
                <a:cubicBezTo>
                  <a:pt x="659705" y="43684"/>
                  <a:pt x="702703" y="68009"/>
                  <a:pt x="736965" y="99187"/>
                </a:cubicBezTo>
                <a:cubicBezTo>
                  <a:pt x="771226" y="130365"/>
                  <a:pt x="796751" y="167368"/>
                  <a:pt x="813539" y="210194"/>
                </a:cubicBezTo>
                <a:cubicBezTo>
                  <a:pt x="830327" y="253021"/>
                  <a:pt x="838721" y="299103"/>
                  <a:pt x="838721" y="348440"/>
                </a:cubicBezTo>
                <a:lnTo>
                  <a:pt x="836640" y="369947"/>
                </a:lnTo>
                <a:lnTo>
                  <a:pt x="2482741" y="369947"/>
                </a:lnTo>
                <a:cubicBezTo>
                  <a:pt x="2573292" y="369947"/>
                  <a:pt x="2646698" y="443353"/>
                  <a:pt x="2646698" y="533904"/>
                </a:cubicBezTo>
                <a:lnTo>
                  <a:pt x="2646698" y="1189714"/>
                </a:lnTo>
                <a:cubicBezTo>
                  <a:pt x="2646698" y="1280265"/>
                  <a:pt x="2573292" y="1353671"/>
                  <a:pt x="2482741" y="1353671"/>
                </a:cubicBezTo>
                <a:lnTo>
                  <a:pt x="850028" y="1353671"/>
                </a:lnTo>
                <a:lnTo>
                  <a:pt x="465561" y="1353671"/>
                </a:lnTo>
                <a:lnTo>
                  <a:pt x="85312" y="1353671"/>
                </a:lnTo>
                <a:cubicBezTo>
                  <a:pt x="70236" y="1353671"/>
                  <a:pt x="57217" y="1352301"/>
                  <a:pt x="46253" y="1349560"/>
                </a:cubicBezTo>
                <a:cubicBezTo>
                  <a:pt x="35290" y="1346819"/>
                  <a:pt x="26382" y="1341508"/>
                  <a:pt x="19529" y="1333628"/>
                </a:cubicBezTo>
                <a:cubicBezTo>
                  <a:pt x="12677" y="1325748"/>
                  <a:pt x="7709" y="1314270"/>
                  <a:pt x="4626" y="1299195"/>
                </a:cubicBezTo>
                <a:cubicBezTo>
                  <a:pt x="1542" y="1284120"/>
                  <a:pt x="0" y="1264591"/>
                  <a:pt x="0" y="1240608"/>
                </a:cubicBezTo>
                <a:cubicBezTo>
                  <a:pt x="0" y="1217996"/>
                  <a:pt x="1028" y="1198638"/>
                  <a:pt x="3084" y="1182535"/>
                </a:cubicBezTo>
                <a:cubicBezTo>
                  <a:pt x="5140" y="1166432"/>
                  <a:pt x="8908" y="1152042"/>
                  <a:pt x="14390" y="1139366"/>
                </a:cubicBezTo>
                <a:cubicBezTo>
                  <a:pt x="19872" y="1126689"/>
                  <a:pt x="26896" y="1114355"/>
                  <a:pt x="35461" y="1102363"/>
                </a:cubicBezTo>
                <a:cubicBezTo>
                  <a:pt x="44026" y="1090372"/>
                  <a:pt x="55161" y="1077181"/>
                  <a:pt x="68866" y="1062791"/>
                </a:cubicBezTo>
                <a:lnTo>
                  <a:pt x="299103" y="816109"/>
                </a:lnTo>
                <a:cubicBezTo>
                  <a:pt x="345013" y="768143"/>
                  <a:pt x="382016" y="724459"/>
                  <a:pt x="410110" y="685059"/>
                </a:cubicBezTo>
                <a:cubicBezTo>
                  <a:pt x="438205" y="645658"/>
                  <a:pt x="460132" y="609683"/>
                  <a:pt x="475892" y="577135"/>
                </a:cubicBezTo>
                <a:cubicBezTo>
                  <a:pt x="491653" y="544586"/>
                  <a:pt x="502445" y="514608"/>
                  <a:pt x="508269" y="487199"/>
                </a:cubicBezTo>
                <a:cubicBezTo>
                  <a:pt x="514094" y="459789"/>
                  <a:pt x="517006" y="433751"/>
                  <a:pt x="517006" y="409082"/>
                </a:cubicBezTo>
                <a:cubicBezTo>
                  <a:pt x="517006" y="386470"/>
                  <a:pt x="513409" y="365056"/>
                  <a:pt x="506214" y="344842"/>
                </a:cubicBezTo>
                <a:cubicBezTo>
                  <a:pt x="499019" y="324628"/>
                  <a:pt x="488398" y="306983"/>
                  <a:pt x="474351" y="291908"/>
                </a:cubicBezTo>
                <a:cubicBezTo>
                  <a:pt x="460303" y="276833"/>
                  <a:pt x="442659" y="265013"/>
                  <a:pt x="421417" y="256447"/>
                </a:cubicBezTo>
                <a:cubicBezTo>
                  <a:pt x="400175" y="247882"/>
                  <a:pt x="375164" y="243599"/>
                  <a:pt x="346384" y="243599"/>
                </a:cubicBezTo>
                <a:cubicBezTo>
                  <a:pt x="305955" y="243599"/>
                  <a:pt x="270152" y="248739"/>
                  <a:pt x="238974" y="259017"/>
                </a:cubicBezTo>
                <a:cubicBezTo>
                  <a:pt x="207796" y="269295"/>
                  <a:pt x="180387" y="280773"/>
                  <a:pt x="156747" y="293450"/>
                </a:cubicBezTo>
                <a:cubicBezTo>
                  <a:pt x="133106" y="306126"/>
                  <a:pt x="113406" y="317776"/>
                  <a:pt x="97646" y="328397"/>
                </a:cubicBezTo>
                <a:cubicBezTo>
                  <a:pt x="81885" y="339018"/>
                  <a:pt x="69551" y="344328"/>
                  <a:pt x="60643" y="344328"/>
                </a:cubicBezTo>
                <a:cubicBezTo>
                  <a:pt x="54476" y="344328"/>
                  <a:pt x="49166" y="342272"/>
                  <a:pt x="44712" y="338161"/>
                </a:cubicBezTo>
                <a:cubicBezTo>
                  <a:pt x="40258" y="334050"/>
                  <a:pt x="36660" y="327197"/>
                  <a:pt x="33919" y="317604"/>
                </a:cubicBezTo>
                <a:cubicBezTo>
                  <a:pt x="31178" y="308011"/>
                  <a:pt x="28951" y="295163"/>
                  <a:pt x="27238" y="279060"/>
                </a:cubicBezTo>
                <a:cubicBezTo>
                  <a:pt x="25525" y="262957"/>
                  <a:pt x="24669" y="243257"/>
                  <a:pt x="24669" y="219959"/>
                </a:cubicBezTo>
                <a:cubicBezTo>
                  <a:pt x="24669" y="204199"/>
                  <a:pt x="25183" y="191008"/>
                  <a:pt x="26210" y="180387"/>
                </a:cubicBezTo>
                <a:cubicBezTo>
                  <a:pt x="27238" y="169766"/>
                  <a:pt x="28780" y="160515"/>
                  <a:pt x="30836" y="152635"/>
                </a:cubicBezTo>
                <a:cubicBezTo>
                  <a:pt x="32891" y="144755"/>
                  <a:pt x="35632" y="137903"/>
                  <a:pt x="39059" y="132078"/>
                </a:cubicBezTo>
                <a:cubicBezTo>
                  <a:pt x="42485" y="126254"/>
                  <a:pt x="48480" y="119230"/>
                  <a:pt x="57046" y="111007"/>
                </a:cubicBezTo>
                <a:cubicBezTo>
                  <a:pt x="65611" y="102785"/>
                  <a:pt x="81371" y="92335"/>
                  <a:pt x="104327" y="79658"/>
                </a:cubicBezTo>
                <a:cubicBezTo>
                  <a:pt x="127282" y="66981"/>
                  <a:pt x="155548" y="54647"/>
                  <a:pt x="189124" y="42656"/>
                </a:cubicBezTo>
                <a:cubicBezTo>
                  <a:pt x="222700" y="30664"/>
                  <a:pt x="259702" y="20557"/>
                  <a:pt x="300131" y="12334"/>
                </a:cubicBezTo>
                <a:cubicBezTo>
                  <a:pt x="340560" y="4112"/>
                  <a:pt x="382701" y="0"/>
                  <a:pt x="426556" y="0"/>
                </a:cubicBezTo>
                <a:close/>
              </a:path>
            </a:pathLst>
          </a:custGeom>
          <a:noFill/>
          <a:ln cap="flat" cmpd="sng" w="28575">
            <a:solidFill>
              <a:schemeClr val="accent2"/>
            </a:solidFill>
            <a:prstDash val="solid"/>
            <a:miter lim="800000"/>
            <a:headEnd len="sm" w="sm" type="none"/>
            <a:tailEnd len="sm" w="sm" type="none"/>
          </a:ln>
        </p:spPr>
        <p:txBody>
          <a:bodyPr anchorCtr="0" anchor="b" bIns="137150" lIns="914400" spcFirstLastPara="1" rIns="274300" wrap="square" tIns="45700">
            <a:noAutofit/>
          </a:bodyPr>
          <a:lstStyle/>
          <a:p>
            <a:pPr indent="0" lvl="0" marL="0" marR="0" rtl="0" algn="just">
              <a:lnSpc>
                <a:spcPct val="100000"/>
              </a:lnSpc>
              <a:spcBef>
                <a:spcPts val="600"/>
              </a:spcBef>
              <a:spcAft>
                <a:spcPts val="0"/>
              </a:spcAft>
              <a:buNone/>
            </a:pPr>
            <a:r>
              <a:t/>
            </a:r>
            <a:endParaRPr b="1">
              <a:latin typeface="Mada"/>
              <a:ea typeface="Mada"/>
              <a:cs typeface="Mada"/>
              <a:sym typeface="Mada"/>
            </a:endParaRPr>
          </a:p>
        </p:txBody>
      </p:sp>
      <p:sp>
        <p:nvSpPr>
          <p:cNvPr id="308" name="Google Shape;308;p19"/>
          <p:cNvSpPr txBox="1"/>
          <p:nvPr/>
        </p:nvSpPr>
        <p:spPr>
          <a:xfrm>
            <a:off x="995450" y="7389075"/>
            <a:ext cx="2469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600">
                <a:latin typeface="Mada"/>
                <a:ea typeface="Mada"/>
                <a:cs typeface="Mada"/>
                <a:sym typeface="Mada"/>
              </a:rPr>
              <a:t>Medical (2nd line)</a:t>
            </a:r>
            <a:endParaRPr b="1" sz="1600">
              <a:latin typeface="Mada"/>
              <a:ea typeface="Mada"/>
              <a:cs typeface="Mada"/>
              <a:sym typeface="Mada"/>
            </a:endParaRPr>
          </a:p>
        </p:txBody>
      </p:sp>
      <p:sp>
        <p:nvSpPr>
          <p:cNvPr id="309" name="Google Shape;309;p19"/>
          <p:cNvSpPr txBox="1"/>
          <p:nvPr/>
        </p:nvSpPr>
        <p:spPr>
          <a:xfrm>
            <a:off x="502425" y="6412750"/>
            <a:ext cx="6902700" cy="672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Transsphenoidal surgical resection</a:t>
            </a:r>
            <a:r>
              <a:rPr lang="ar" sz="1200">
                <a:latin typeface="Mada"/>
                <a:ea typeface="Mada"/>
                <a:cs typeface="Mada"/>
                <a:sym typeface="Mada"/>
              </a:rPr>
              <a:t>  </a:t>
            </a:r>
            <a:r>
              <a:rPr b="1" lang="ar" sz="1200">
                <a:solidFill>
                  <a:srgbClr val="CC0000"/>
                </a:solidFill>
                <a:latin typeface="Mada"/>
                <a:ea typeface="Mada"/>
                <a:cs typeface="Mada"/>
                <a:sym typeface="Mada"/>
              </a:rPr>
              <a:t>is the treatment of choice</a:t>
            </a: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Complications:</a:t>
            </a:r>
            <a:r>
              <a:rPr lang="ar" sz="1200">
                <a:solidFill>
                  <a:srgbClr val="1C4588"/>
                </a:solidFill>
                <a:latin typeface="Mada"/>
                <a:ea typeface="Mada"/>
                <a:cs typeface="Mada"/>
                <a:sym typeface="Mada"/>
              </a:rPr>
              <a:t> hypopituitarism, diabetes  insipidus, CSF rhinorrhoea and infection.</a:t>
            </a:r>
            <a:endParaRPr sz="1200">
              <a:solidFill>
                <a:srgbClr val="1C4588"/>
              </a:solidFill>
              <a:latin typeface="Mada"/>
              <a:ea typeface="Mada"/>
              <a:cs typeface="Mada"/>
              <a:sym typeface="Mada"/>
            </a:endParaRPr>
          </a:p>
        </p:txBody>
      </p:sp>
      <p:pic>
        <p:nvPicPr>
          <p:cNvPr id="310" name="Google Shape;310;p19"/>
          <p:cNvPicPr preferRelativeResize="0"/>
          <p:nvPr/>
        </p:nvPicPr>
        <p:blipFill>
          <a:blip r:embed="rId4">
            <a:alphaModFix/>
          </a:blip>
          <a:stretch>
            <a:fillRect/>
          </a:stretch>
        </p:blipFill>
        <p:spPr>
          <a:xfrm>
            <a:off x="3221950" y="5783488"/>
            <a:ext cx="525676" cy="525676"/>
          </a:xfrm>
          <a:prstGeom prst="rect">
            <a:avLst/>
          </a:prstGeom>
          <a:noFill/>
          <a:ln>
            <a:noFill/>
          </a:ln>
        </p:spPr>
      </p:pic>
      <p:sp>
        <p:nvSpPr>
          <p:cNvPr id="311" name="Google Shape;311;p19"/>
          <p:cNvSpPr txBox="1"/>
          <p:nvPr/>
        </p:nvSpPr>
        <p:spPr>
          <a:xfrm>
            <a:off x="458425" y="7974975"/>
            <a:ext cx="6946800" cy="8553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Normally used when </a:t>
            </a:r>
            <a:r>
              <a:rPr b="1" lang="ar" sz="1200">
                <a:solidFill>
                  <a:srgbClr val="1C4588"/>
                </a:solidFill>
                <a:latin typeface="Mada"/>
                <a:ea typeface="Mada"/>
                <a:cs typeface="Mada"/>
                <a:sym typeface="Mada"/>
              </a:rPr>
              <a:t>surgery alone has failed</a:t>
            </a:r>
            <a:r>
              <a:rPr lang="ar" sz="1200">
                <a:solidFill>
                  <a:srgbClr val="1C4588"/>
                </a:solidFill>
                <a:latin typeface="Mada"/>
                <a:ea typeface="Mada"/>
                <a:cs typeface="Mada"/>
                <a:sym typeface="Mada"/>
              </a:rPr>
              <a:t> to reduce GH and IGF-I levels to normal.</a:t>
            </a:r>
            <a:endParaRPr sz="1200">
              <a:solidFill>
                <a:srgbClr val="1C4588"/>
              </a:solidFill>
              <a:latin typeface="Mada"/>
              <a:ea typeface="Mada"/>
              <a:cs typeface="Mada"/>
              <a:sym typeface="Mada"/>
            </a:endParaRPr>
          </a:p>
          <a:p>
            <a:pPr indent="-298450" lvl="1" marL="914400" rtl="0" algn="l">
              <a:spcBef>
                <a:spcPts val="0"/>
              </a:spcBef>
              <a:spcAft>
                <a:spcPts val="0"/>
              </a:spcAft>
              <a:buClr>
                <a:srgbClr val="CC0000"/>
              </a:buClr>
              <a:buSzPts val="1100"/>
              <a:buFont typeface="Mada"/>
              <a:buChar char="○"/>
            </a:pPr>
            <a:r>
              <a:rPr b="1" lang="ar" sz="1100">
                <a:solidFill>
                  <a:srgbClr val="CC0000"/>
                </a:solidFill>
                <a:latin typeface="Mada"/>
                <a:ea typeface="Mada"/>
                <a:cs typeface="Mada"/>
                <a:sym typeface="Mada"/>
              </a:rPr>
              <a:t>Somatostatin analogues (octreotide, lanreotide or pasireotide).</a:t>
            </a:r>
            <a:endParaRPr b="1" sz="1100">
              <a:solidFill>
                <a:srgbClr val="CC0000"/>
              </a:solidFill>
              <a:latin typeface="Mada"/>
              <a:ea typeface="Mada"/>
              <a:cs typeface="Mada"/>
              <a:sym typeface="Mada"/>
            </a:endParaRPr>
          </a:p>
          <a:p>
            <a:pPr indent="-298450" lvl="1" marL="9144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Dopamine agonist (</a:t>
            </a:r>
            <a:r>
              <a:rPr b="1" lang="ar" sz="1100">
                <a:solidFill>
                  <a:srgbClr val="6D9EEB"/>
                </a:solidFill>
                <a:latin typeface="Mada"/>
                <a:ea typeface="Mada"/>
                <a:cs typeface="Mada"/>
                <a:sym typeface="Mada"/>
              </a:rPr>
              <a:t>bromocriptine or cabergoline</a:t>
            </a:r>
            <a:r>
              <a:rPr lang="ar" sz="1100">
                <a:solidFill>
                  <a:srgbClr val="6D9EEB"/>
                </a:solidFill>
                <a:latin typeface="Mada"/>
                <a:ea typeface="Mada"/>
                <a:cs typeface="Mada"/>
                <a:sym typeface="Mada"/>
              </a:rPr>
              <a:t>) “especially </a:t>
            </a:r>
            <a:r>
              <a:rPr b="1" lang="ar" sz="1100" u="sng">
                <a:solidFill>
                  <a:srgbClr val="6D9EEB"/>
                </a:solidFill>
                <a:latin typeface="Mada"/>
                <a:ea typeface="Mada"/>
                <a:cs typeface="Mada"/>
                <a:sym typeface="Mada"/>
              </a:rPr>
              <a:t>if associated with prolactin excess</a:t>
            </a:r>
            <a:r>
              <a:rPr lang="ar" sz="1100">
                <a:solidFill>
                  <a:srgbClr val="6D9EEB"/>
                </a:solidFill>
                <a:latin typeface="Mada"/>
                <a:ea typeface="Mada"/>
                <a:cs typeface="Mada"/>
                <a:sym typeface="Mada"/>
              </a:rPr>
              <a:t>” </a:t>
            </a:r>
            <a:endParaRPr sz="1100">
              <a:solidFill>
                <a:srgbClr val="6D9EEB"/>
              </a:solidFill>
              <a:latin typeface="Mada"/>
              <a:ea typeface="Mada"/>
              <a:cs typeface="Mada"/>
              <a:sym typeface="Mada"/>
            </a:endParaRPr>
          </a:p>
          <a:p>
            <a:pPr indent="-298450" lvl="1" marL="914400" rtl="0" algn="l">
              <a:spcBef>
                <a:spcPts val="0"/>
              </a:spcBef>
              <a:spcAft>
                <a:spcPts val="0"/>
              </a:spcAft>
              <a:buClr>
                <a:srgbClr val="6D9EEB"/>
              </a:buClr>
              <a:buSzPts val="1100"/>
              <a:buFont typeface="Mada"/>
              <a:buChar char="○"/>
            </a:pPr>
            <a:r>
              <a:rPr b="1" lang="ar" sz="1100">
                <a:solidFill>
                  <a:srgbClr val="6D9EEB"/>
                </a:solidFill>
                <a:latin typeface="Mada"/>
                <a:ea typeface="Mada"/>
                <a:cs typeface="Mada"/>
                <a:sym typeface="Mada"/>
              </a:rPr>
              <a:t>Didn’t work? </a:t>
            </a:r>
            <a:r>
              <a:rPr lang="ar" sz="1100">
                <a:solidFill>
                  <a:srgbClr val="6D9EEB"/>
                </a:solidFill>
                <a:latin typeface="Mada"/>
                <a:ea typeface="Mada"/>
                <a:cs typeface="Mada"/>
                <a:sym typeface="Mada"/>
              </a:rPr>
              <a:t>use</a:t>
            </a:r>
            <a:r>
              <a:rPr lang="ar" sz="1100">
                <a:solidFill>
                  <a:srgbClr val="6D9EEB"/>
                </a:solidFill>
                <a:latin typeface="Mada"/>
                <a:ea typeface="Mada"/>
                <a:cs typeface="Mada"/>
                <a:sym typeface="Mada"/>
              </a:rPr>
              <a:t> GH receptor antagonist (</a:t>
            </a:r>
            <a:r>
              <a:rPr lang="ar" sz="1100">
                <a:solidFill>
                  <a:srgbClr val="1C4588"/>
                </a:solidFill>
                <a:latin typeface="Mada"/>
                <a:ea typeface="Mada"/>
                <a:cs typeface="Mada"/>
                <a:sym typeface="Mada"/>
              </a:rPr>
              <a:t>Pegvisomant</a:t>
            </a:r>
            <a:r>
              <a:rPr lang="ar" sz="1100">
                <a:solidFill>
                  <a:srgbClr val="6D9EEB"/>
                </a:solidFill>
                <a:latin typeface="Mada"/>
                <a:ea typeface="Mada"/>
                <a:cs typeface="Mada"/>
                <a:sym typeface="Mada"/>
              </a:rPr>
              <a:t>)</a:t>
            </a:r>
            <a:endParaRPr sz="1200">
              <a:solidFill>
                <a:srgbClr val="1C4588"/>
              </a:solidFill>
              <a:latin typeface="Mada"/>
              <a:ea typeface="Mada"/>
              <a:cs typeface="Mada"/>
              <a:sym typeface="Mada"/>
            </a:endParaRPr>
          </a:p>
        </p:txBody>
      </p:sp>
      <p:pic>
        <p:nvPicPr>
          <p:cNvPr id="312" name="Google Shape;312;p19"/>
          <p:cNvPicPr preferRelativeResize="0"/>
          <p:nvPr/>
        </p:nvPicPr>
        <p:blipFill>
          <a:blip r:embed="rId5">
            <a:alphaModFix/>
          </a:blip>
          <a:stretch>
            <a:fillRect/>
          </a:stretch>
        </p:blipFill>
        <p:spPr>
          <a:xfrm>
            <a:off x="3275650" y="7270000"/>
            <a:ext cx="562200" cy="562200"/>
          </a:xfrm>
          <a:prstGeom prst="rect">
            <a:avLst/>
          </a:prstGeom>
          <a:noFill/>
          <a:ln>
            <a:noFill/>
          </a:ln>
        </p:spPr>
      </p:pic>
      <p:sp>
        <p:nvSpPr>
          <p:cNvPr id="313" name="Google Shape;313;p19"/>
          <p:cNvSpPr/>
          <p:nvPr/>
        </p:nvSpPr>
        <p:spPr>
          <a:xfrm>
            <a:off x="421675" y="9011500"/>
            <a:ext cx="2623788" cy="616347"/>
          </a:xfrm>
          <a:custGeom>
            <a:rect b="b" l="l" r="r" t="t"/>
            <a:pathLst>
              <a:path extrusionOk="0" h="1377312" w="2643615">
                <a:moveTo>
                  <a:pt x="428611" y="0"/>
                </a:moveTo>
                <a:cubicBezTo>
                  <a:pt x="493023" y="0"/>
                  <a:pt x="550068" y="7538"/>
                  <a:pt x="599747" y="22613"/>
                </a:cubicBezTo>
                <a:cubicBezTo>
                  <a:pt x="649426" y="37688"/>
                  <a:pt x="691225" y="59444"/>
                  <a:pt x="725144" y="87881"/>
                </a:cubicBezTo>
                <a:cubicBezTo>
                  <a:pt x="759063" y="116318"/>
                  <a:pt x="784759" y="151265"/>
                  <a:pt x="802232" y="192721"/>
                </a:cubicBezTo>
                <a:cubicBezTo>
                  <a:pt x="819706" y="234178"/>
                  <a:pt x="828442" y="280944"/>
                  <a:pt x="828442" y="333022"/>
                </a:cubicBezTo>
                <a:lnTo>
                  <a:pt x="820184" y="393588"/>
                </a:lnTo>
                <a:lnTo>
                  <a:pt x="2479658" y="393588"/>
                </a:lnTo>
                <a:cubicBezTo>
                  <a:pt x="2570209" y="393588"/>
                  <a:pt x="2643615" y="466994"/>
                  <a:pt x="2643615" y="557545"/>
                </a:cubicBezTo>
                <a:lnTo>
                  <a:pt x="2643615" y="1213355"/>
                </a:lnTo>
                <a:cubicBezTo>
                  <a:pt x="2643615" y="1303906"/>
                  <a:pt x="2570209" y="1377312"/>
                  <a:pt x="2479658" y="1377312"/>
                </a:cubicBezTo>
                <a:lnTo>
                  <a:pt x="376191" y="1377312"/>
                </a:lnTo>
                <a:cubicBezTo>
                  <a:pt x="330966" y="1377312"/>
                  <a:pt x="288482" y="1374057"/>
                  <a:pt x="248738" y="1367547"/>
                </a:cubicBezTo>
                <a:cubicBezTo>
                  <a:pt x="208995" y="1361037"/>
                  <a:pt x="173877" y="1352986"/>
                  <a:pt x="143384" y="1343393"/>
                </a:cubicBezTo>
                <a:cubicBezTo>
                  <a:pt x="112892" y="1333800"/>
                  <a:pt x="87709" y="1323864"/>
                  <a:pt x="67838" y="1313585"/>
                </a:cubicBezTo>
                <a:cubicBezTo>
                  <a:pt x="47966" y="1303307"/>
                  <a:pt x="34947" y="1295427"/>
                  <a:pt x="28780" y="1289945"/>
                </a:cubicBezTo>
                <a:cubicBezTo>
                  <a:pt x="22613" y="1284463"/>
                  <a:pt x="17987" y="1278296"/>
                  <a:pt x="14904" y="1271444"/>
                </a:cubicBezTo>
                <a:cubicBezTo>
                  <a:pt x="11820" y="1264591"/>
                  <a:pt x="9079" y="1256540"/>
                  <a:pt x="6681" y="1247289"/>
                </a:cubicBezTo>
                <a:cubicBezTo>
                  <a:pt x="4283" y="1238039"/>
                  <a:pt x="2570" y="1226390"/>
                  <a:pt x="1542" y="1212343"/>
                </a:cubicBezTo>
                <a:cubicBezTo>
                  <a:pt x="514" y="1198295"/>
                  <a:pt x="0" y="1181336"/>
                  <a:pt x="0" y="1161464"/>
                </a:cubicBezTo>
                <a:cubicBezTo>
                  <a:pt x="0" y="1128573"/>
                  <a:pt x="2741" y="1105789"/>
                  <a:pt x="8223" y="1093113"/>
                </a:cubicBezTo>
                <a:cubicBezTo>
                  <a:pt x="13705" y="1080436"/>
                  <a:pt x="21927" y="1074098"/>
                  <a:pt x="32891" y="1074098"/>
                </a:cubicBezTo>
                <a:cubicBezTo>
                  <a:pt x="39743" y="1074098"/>
                  <a:pt x="51564" y="1078723"/>
                  <a:pt x="68352" y="1087973"/>
                </a:cubicBezTo>
                <a:cubicBezTo>
                  <a:pt x="85140" y="1097224"/>
                  <a:pt x="106553" y="1107160"/>
                  <a:pt x="132592" y="1117781"/>
                </a:cubicBezTo>
                <a:cubicBezTo>
                  <a:pt x="158631" y="1128402"/>
                  <a:pt x="189123" y="1138338"/>
                  <a:pt x="224070" y="1147588"/>
                </a:cubicBezTo>
                <a:cubicBezTo>
                  <a:pt x="259017" y="1156839"/>
                  <a:pt x="298760" y="1161464"/>
                  <a:pt x="343300" y="1161464"/>
                </a:cubicBezTo>
                <a:cubicBezTo>
                  <a:pt x="380988" y="1161464"/>
                  <a:pt x="414221" y="1157010"/>
                  <a:pt x="443001" y="1148102"/>
                </a:cubicBezTo>
                <a:cubicBezTo>
                  <a:pt x="471780" y="1139194"/>
                  <a:pt x="496277" y="1126689"/>
                  <a:pt x="516492" y="1110586"/>
                </a:cubicBezTo>
                <a:cubicBezTo>
                  <a:pt x="536706" y="1094483"/>
                  <a:pt x="551781" y="1074954"/>
                  <a:pt x="561717" y="1051999"/>
                </a:cubicBezTo>
                <a:cubicBezTo>
                  <a:pt x="571653" y="1029044"/>
                  <a:pt x="576621" y="1003519"/>
                  <a:pt x="576621" y="975425"/>
                </a:cubicBezTo>
                <a:cubicBezTo>
                  <a:pt x="576621" y="944589"/>
                  <a:pt x="570625" y="916837"/>
                  <a:pt x="558633" y="892169"/>
                </a:cubicBezTo>
                <a:cubicBezTo>
                  <a:pt x="546642" y="867501"/>
                  <a:pt x="528826" y="846430"/>
                  <a:pt x="505185" y="828957"/>
                </a:cubicBezTo>
                <a:cubicBezTo>
                  <a:pt x="481545" y="811483"/>
                  <a:pt x="451738" y="797950"/>
                  <a:pt x="415763" y="788357"/>
                </a:cubicBezTo>
                <a:cubicBezTo>
                  <a:pt x="379788" y="778764"/>
                  <a:pt x="337476" y="773967"/>
                  <a:pt x="288824" y="773967"/>
                </a:cubicBezTo>
                <a:lnTo>
                  <a:pt x="173706" y="773967"/>
                </a:lnTo>
                <a:cubicBezTo>
                  <a:pt x="164798" y="773967"/>
                  <a:pt x="157260" y="772768"/>
                  <a:pt x="151093" y="770370"/>
                </a:cubicBezTo>
                <a:cubicBezTo>
                  <a:pt x="144926" y="767971"/>
                  <a:pt x="139787" y="763003"/>
                  <a:pt x="135675" y="755466"/>
                </a:cubicBezTo>
                <a:cubicBezTo>
                  <a:pt x="131564" y="747928"/>
                  <a:pt x="128652" y="737479"/>
                  <a:pt x="126939" y="724117"/>
                </a:cubicBezTo>
                <a:cubicBezTo>
                  <a:pt x="125226" y="710755"/>
                  <a:pt x="124369" y="693453"/>
                  <a:pt x="124369" y="672210"/>
                </a:cubicBezTo>
                <a:cubicBezTo>
                  <a:pt x="124369" y="652339"/>
                  <a:pt x="125226" y="636065"/>
                  <a:pt x="126939" y="623388"/>
                </a:cubicBezTo>
                <a:cubicBezTo>
                  <a:pt x="128652" y="610711"/>
                  <a:pt x="131393" y="600947"/>
                  <a:pt x="135162" y="594094"/>
                </a:cubicBezTo>
                <a:cubicBezTo>
                  <a:pt x="138930" y="587242"/>
                  <a:pt x="143727" y="582445"/>
                  <a:pt x="149551" y="579705"/>
                </a:cubicBezTo>
                <a:cubicBezTo>
                  <a:pt x="155376" y="576964"/>
                  <a:pt x="162399" y="575593"/>
                  <a:pt x="170622" y="575593"/>
                </a:cubicBezTo>
                <a:lnTo>
                  <a:pt x="286769" y="575593"/>
                </a:lnTo>
                <a:cubicBezTo>
                  <a:pt x="326512" y="575593"/>
                  <a:pt x="361801" y="570968"/>
                  <a:pt x="392636" y="561717"/>
                </a:cubicBezTo>
                <a:cubicBezTo>
                  <a:pt x="423472" y="552467"/>
                  <a:pt x="449339" y="539276"/>
                  <a:pt x="470239" y="522145"/>
                </a:cubicBezTo>
                <a:cubicBezTo>
                  <a:pt x="491138" y="505014"/>
                  <a:pt x="507070" y="484286"/>
                  <a:pt x="518033" y="459961"/>
                </a:cubicBezTo>
                <a:cubicBezTo>
                  <a:pt x="528997" y="435635"/>
                  <a:pt x="534479" y="408740"/>
                  <a:pt x="534479" y="379275"/>
                </a:cubicBezTo>
                <a:cubicBezTo>
                  <a:pt x="534479" y="356662"/>
                  <a:pt x="530710" y="335249"/>
                  <a:pt x="523173" y="315035"/>
                </a:cubicBezTo>
                <a:cubicBezTo>
                  <a:pt x="515635" y="294820"/>
                  <a:pt x="504500" y="277347"/>
                  <a:pt x="489768" y="262615"/>
                </a:cubicBezTo>
                <a:cubicBezTo>
                  <a:pt x="475035" y="247882"/>
                  <a:pt x="456020" y="236233"/>
                  <a:pt x="432722" y="227668"/>
                </a:cubicBezTo>
                <a:cubicBezTo>
                  <a:pt x="409425" y="219102"/>
                  <a:pt x="382015" y="214820"/>
                  <a:pt x="350495" y="214820"/>
                </a:cubicBezTo>
                <a:cubicBezTo>
                  <a:pt x="314863" y="214820"/>
                  <a:pt x="281287" y="220130"/>
                  <a:pt x="249766" y="230751"/>
                </a:cubicBezTo>
                <a:cubicBezTo>
                  <a:pt x="218246" y="241372"/>
                  <a:pt x="189980" y="253021"/>
                  <a:pt x="164969" y="265698"/>
                </a:cubicBezTo>
                <a:cubicBezTo>
                  <a:pt x="139958" y="278375"/>
                  <a:pt x="118716" y="290195"/>
                  <a:pt x="101243" y="301159"/>
                </a:cubicBezTo>
                <a:cubicBezTo>
                  <a:pt x="83769" y="312122"/>
                  <a:pt x="70921" y="317604"/>
                  <a:pt x="62699" y="317604"/>
                </a:cubicBezTo>
                <a:cubicBezTo>
                  <a:pt x="57217" y="317604"/>
                  <a:pt x="52420" y="316405"/>
                  <a:pt x="48309" y="314007"/>
                </a:cubicBezTo>
                <a:cubicBezTo>
                  <a:pt x="44197" y="311608"/>
                  <a:pt x="40771" y="306983"/>
                  <a:pt x="38030" y="300131"/>
                </a:cubicBezTo>
                <a:cubicBezTo>
                  <a:pt x="35289" y="293279"/>
                  <a:pt x="33234" y="283343"/>
                  <a:pt x="31863" y="270323"/>
                </a:cubicBezTo>
                <a:cubicBezTo>
                  <a:pt x="30493" y="257304"/>
                  <a:pt x="29808" y="240516"/>
                  <a:pt x="29808" y="219959"/>
                </a:cubicBezTo>
                <a:cubicBezTo>
                  <a:pt x="29808" y="202828"/>
                  <a:pt x="30150" y="188610"/>
                  <a:pt x="30835" y="177303"/>
                </a:cubicBezTo>
                <a:cubicBezTo>
                  <a:pt x="31521" y="165997"/>
                  <a:pt x="32891" y="156575"/>
                  <a:pt x="34947" y="149038"/>
                </a:cubicBezTo>
                <a:cubicBezTo>
                  <a:pt x="37002" y="141500"/>
                  <a:pt x="39572" y="134991"/>
                  <a:pt x="42656" y="129509"/>
                </a:cubicBezTo>
                <a:cubicBezTo>
                  <a:pt x="45739" y="124027"/>
                  <a:pt x="50707" y="118031"/>
                  <a:pt x="57559" y="111521"/>
                </a:cubicBezTo>
                <a:cubicBezTo>
                  <a:pt x="64412" y="105012"/>
                  <a:pt x="78459" y="95247"/>
                  <a:pt x="99701" y="82228"/>
                </a:cubicBezTo>
                <a:cubicBezTo>
                  <a:pt x="120943" y="69209"/>
                  <a:pt x="147667" y="56532"/>
                  <a:pt x="179873" y="44198"/>
                </a:cubicBezTo>
                <a:cubicBezTo>
                  <a:pt x="212079" y="31863"/>
                  <a:pt x="249252" y="21414"/>
                  <a:pt x="291394" y="12848"/>
                </a:cubicBezTo>
                <a:cubicBezTo>
                  <a:pt x="333535" y="4283"/>
                  <a:pt x="379275" y="0"/>
                  <a:pt x="428611" y="0"/>
                </a:cubicBezTo>
                <a:close/>
              </a:path>
            </a:pathLst>
          </a:custGeom>
          <a:noFill/>
          <a:ln cap="flat" cmpd="sng" w="28575">
            <a:solidFill>
              <a:schemeClr val="accent3"/>
            </a:solidFill>
            <a:prstDash val="solid"/>
            <a:miter lim="800000"/>
            <a:headEnd len="sm" w="sm" type="none"/>
            <a:tailEnd len="sm" w="sm" type="none"/>
          </a:ln>
        </p:spPr>
        <p:txBody>
          <a:bodyPr anchorCtr="0" anchor="b" bIns="91425" lIns="1097275" spcFirstLastPara="1" rIns="274300" wrap="square" tIns="45700">
            <a:noAutofit/>
          </a:bodyPr>
          <a:lstStyle/>
          <a:p>
            <a:pPr indent="0" lvl="0" marL="0" marR="0" rtl="0" algn="just">
              <a:lnSpc>
                <a:spcPct val="100000"/>
              </a:lnSpc>
              <a:spcBef>
                <a:spcPts val="600"/>
              </a:spcBef>
              <a:spcAft>
                <a:spcPts val="0"/>
              </a:spcAft>
              <a:buNone/>
            </a:pPr>
            <a:r>
              <a:t/>
            </a:r>
            <a:endParaRPr b="1" sz="1500">
              <a:latin typeface="Mada"/>
              <a:ea typeface="Mada"/>
              <a:cs typeface="Mada"/>
              <a:sym typeface="Mada"/>
            </a:endParaRPr>
          </a:p>
        </p:txBody>
      </p:sp>
      <p:sp>
        <p:nvSpPr>
          <p:cNvPr id="314" name="Google Shape;314;p19"/>
          <p:cNvSpPr txBox="1"/>
          <p:nvPr/>
        </p:nvSpPr>
        <p:spPr>
          <a:xfrm>
            <a:off x="981675" y="9196750"/>
            <a:ext cx="246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Mada"/>
                <a:ea typeface="Mada"/>
                <a:cs typeface="Mada"/>
                <a:sym typeface="Mada"/>
              </a:rPr>
              <a:t>Radiotherapy (3rd line)</a:t>
            </a:r>
            <a:endParaRPr b="1">
              <a:latin typeface="Mada"/>
              <a:ea typeface="Mada"/>
              <a:cs typeface="Mada"/>
              <a:sym typeface="Mada"/>
            </a:endParaRPr>
          </a:p>
        </p:txBody>
      </p:sp>
      <p:sp>
        <p:nvSpPr>
          <p:cNvPr id="315" name="Google Shape;315;p19"/>
          <p:cNvSpPr txBox="1"/>
          <p:nvPr/>
        </p:nvSpPr>
        <p:spPr>
          <a:xfrm>
            <a:off x="527725" y="9728675"/>
            <a:ext cx="6825300" cy="7752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Used after surgical excision is incomplete and in combination with medical treatment as the response is slow (10 years or more).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Complications: </a:t>
            </a:r>
            <a:r>
              <a:rPr lang="ar" sz="1200">
                <a:solidFill>
                  <a:srgbClr val="1C4588"/>
                </a:solidFill>
                <a:latin typeface="Mada"/>
                <a:ea typeface="Mada"/>
                <a:cs typeface="Mada"/>
                <a:sym typeface="Mada"/>
              </a:rPr>
              <a:t>hypopituitarism</a:t>
            </a:r>
            <a:endParaRPr sz="1200">
              <a:solidFill>
                <a:srgbClr val="1C4588"/>
              </a:solidFill>
              <a:latin typeface="Mada"/>
              <a:ea typeface="Mada"/>
              <a:cs typeface="Mada"/>
              <a:sym typeface="Mada"/>
            </a:endParaRPr>
          </a:p>
        </p:txBody>
      </p:sp>
      <p:pic>
        <p:nvPicPr>
          <p:cNvPr id="316" name="Google Shape;316;p19"/>
          <p:cNvPicPr preferRelativeResize="0"/>
          <p:nvPr/>
        </p:nvPicPr>
        <p:blipFill>
          <a:blip r:embed="rId6">
            <a:alphaModFix/>
          </a:blip>
          <a:stretch>
            <a:fillRect/>
          </a:stretch>
        </p:blipFill>
        <p:spPr>
          <a:xfrm>
            <a:off x="3148637" y="8985075"/>
            <a:ext cx="672300" cy="672300"/>
          </a:xfrm>
          <a:prstGeom prst="rect">
            <a:avLst/>
          </a:prstGeom>
          <a:noFill/>
          <a:ln>
            <a:noFill/>
          </a:ln>
        </p:spPr>
      </p:pic>
      <p:sp>
        <p:nvSpPr>
          <p:cNvPr id="317" name="Google Shape;317;p19"/>
          <p:cNvSpPr txBox="1"/>
          <p:nvPr/>
        </p:nvSpPr>
        <p:spPr>
          <a:xfrm>
            <a:off x="364025" y="5275400"/>
            <a:ext cx="69999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6D9EEB"/>
              </a:buClr>
              <a:buSzPts val="1200"/>
              <a:buFont typeface="Mada"/>
              <a:buChar char="●"/>
            </a:pPr>
            <a:r>
              <a:rPr b="1" lang="ar" sz="1200">
                <a:solidFill>
                  <a:srgbClr val="6D9EEB"/>
                </a:solidFill>
                <a:latin typeface="Mada"/>
                <a:ea typeface="Mada"/>
                <a:cs typeface="Mada"/>
                <a:sym typeface="Mada"/>
              </a:rPr>
              <a:t>Goal: </a:t>
            </a:r>
            <a:r>
              <a:rPr lang="ar" sz="1200">
                <a:solidFill>
                  <a:srgbClr val="6D9EEB"/>
                </a:solidFill>
                <a:latin typeface="Mada"/>
                <a:ea typeface="Mada"/>
                <a:cs typeface="Mada"/>
                <a:sym typeface="Mada"/>
              </a:rPr>
              <a:t>Lower the serum insulin-like growth factor to normal for age/gender.</a:t>
            </a:r>
            <a:endParaRPr sz="1200">
              <a:solidFill>
                <a:srgbClr val="6D9EEB"/>
              </a:solidFill>
              <a:latin typeface="Mada"/>
              <a:ea typeface="Mada"/>
              <a:cs typeface="Mada"/>
              <a:sym typeface="Mad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323" name="Google Shape;323;p2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24" name="Google Shape;324;p2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4- Cushing disease</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325" name="Google Shape;325;p20"/>
          <p:cNvSpPr txBox="1"/>
          <p:nvPr/>
        </p:nvSpPr>
        <p:spPr>
          <a:xfrm>
            <a:off x="219083" y="861557"/>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Introduction</a:t>
            </a:r>
            <a:endParaRPr b="1" sz="2200">
              <a:highlight>
                <a:srgbClr val="D0E0E3"/>
              </a:highlight>
              <a:latin typeface="Mada"/>
              <a:ea typeface="Mada"/>
              <a:cs typeface="Mada"/>
              <a:sym typeface="Mada"/>
            </a:endParaRPr>
          </a:p>
        </p:txBody>
      </p:sp>
      <p:sp>
        <p:nvSpPr>
          <p:cNvPr id="326" name="Google Shape;326;p20"/>
          <p:cNvSpPr txBox="1"/>
          <p:nvPr/>
        </p:nvSpPr>
        <p:spPr>
          <a:xfrm>
            <a:off x="339750" y="1347600"/>
            <a:ext cx="5609100" cy="2181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Cortisol and ACTH normally have a stable circadian rhythm (8-9am) </a:t>
            </a:r>
            <a:r>
              <a:rPr lang="ar" sz="1200">
                <a:solidFill>
                  <a:srgbClr val="6D9EEB"/>
                </a:solidFill>
                <a:latin typeface="Mada"/>
                <a:ea typeface="Mada"/>
                <a:cs typeface="Mada"/>
                <a:sym typeface="Mada"/>
              </a:rPr>
              <a:t>w</a:t>
            </a:r>
            <a:r>
              <a:rPr lang="ar" sz="1200">
                <a:solidFill>
                  <a:srgbClr val="6D9EEB"/>
                </a:solidFill>
                <a:latin typeface="Mada"/>
                <a:ea typeface="Mada"/>
                <a:cs typeface="Mada"/>
                <a:sym typeface="Mada"/>
              </a:rPr>
              <a:t>hich can be altered by:  </a:t>
            </a:r>
            <a:r>
              <a:rPr b="1" lang="ar" sz="1200">
                <a:solidFill>
                  <a:srgbClr val="6D9EEB"/>
                </a:solidFill>
                <a:latin typeface="Mada"/>
                <a:ea typeface="Mada"/>
                <a:cs typeface="Mada"/>
                <a:sym typeface="Mada"/>
              </a:rPr>
              <a:t>Physical stress, Psychological stress, CNS and pituitary disorder, liver and renal failure.</a:t>
            </a:r>
            <a:r>
              <a:rPr lang="ar" sz="1200">
                <a:solidFill>
                  <a:srgbClr val="6D9EEB"/>
                </a:solidFill>
                <a:latin typeface="Mada"/>
                <a:ea typeface="Mada"/>
                <a:cs typeface="Mada"/>
                <a:sym typeface="Mada"/>
              </a:rPr>
              <a:t> </a:t>
            </a:r>
            <a:r>
              <a:rPr lang="ar" sz="1200">
                <a:solidFill>
                  <a:srgbClr val="6AA84F"/>
                </a:solidFill>
                <a:latin typeface="Mada"/>
                <a:ea typeface="Mada"/>
                <a:cs typeface="Mada"/>
                <a:sym typeface="Mada"/>
              </a:rPr>
              <a:t>has the highest level at 5am (+500)</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In Cushing’s Disease there’s an abnormally high level of ACTH.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Cushing’s Disease is </a:t>
            </a:r>
            <a:r>
              <a:rPr lang="ar" sz="1200">
                <a:latin typeface="Mada"/>
                <a:ea typeface="Mada"/>
                <a:cs typeface="Mada"/>
                <a:sym typeface="Mada"/>
              </a:rPr>
              <a:t>more  common in females by 3-8 times than in males, yet it’s still not that common (5-25 per million).</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ar" sz="1200">
                <a:solidFill>
                  <a:srgbClr val="999999"/>
                </a:solidFill>
                <a:latin typeface="Mada"/>
                <a:ea typeface="Mada"/>
                <a:cs typeface="Mada"/>
                <a:sym typeface="Mada"/>
              </a:rPr>
              <a:t>Cushing’s disease must be distinguished from Cushing’s syndrome. The latter is a general term which refers to the abnormalities resulting from a chronic excess of glucocorticoids whatever the cause, whereas Cushing’s disease specifically refers to excess glucocorticoids resulting from inappropriate ACTH secretion from the pituitary</a:t>
            </a:r>
            <a:endParaRPr sz="1200">
              <a:solidFill>
                <a:srgbClr val="999999"/>
              </a:solidFill>
              <a:latin typeface="Mada"/>
              <a:ea typeface="Mada"/>
              <a:cs typeface="Mada"/>
              <a:sym typeface="Mada"/>
            </a:endParaRPr>
          </a:p>
        </p:txBody>
      </p:sp>
      <p:sp>
        <p:nvSpPr>
          <p:cNvPr id="327" name="Google Shape;327;p20"/>
          <p:cNvSpPr/>
          <p:nvPr/>
        </p:nvSpPr>
        <p:spPr>
          <a:xfrm>
            <a:off x="2415974" y="951250"/>
            <a:ext cx="321900" cy="320100"/>
          </a:xfrm>
          <a:prstGeom prst="star5">
            <a:avLst>
              <a:gd fmla="val 19098" name="adj"/>
              <a:gd fmla="val 105146" name="hf"/>
              <a:gd fmla="val 110557" name="vf"/>
            </a:avLst>
          </a:prstGeom>
          <a:solidFill>
            <a:srgbClr val="F1C232"/>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8" name="Google Shape;328;p20"/>
          <p:cNvPicPr preferRelativeResize="0"/>
          <p:nvPr/>
        </p:nvPicPr>
        <p:blipFill>
          <a:blip r:embed="rId3">
            <a:alphaModFix/>
          </a:blip>
          <a:stretch>
            <a:fillRect/>
          </a:stretch>
        </p:blipFill>
        <p:spPr>
          <a:xfrm>
            <a:off x="6015450" y="2420625"/>
            <a:ext cx="1448189" cy="720825"/>
          </a:xfrm>
          <a:prstGeom prst="rect">
            <a:avLst/>
          </a:prstGeom>
          <a:noFill/>
          <a:ln>
            <a:noFill/>
          </a:ln>
        </p:spPr>
      </p:pic>
      <p:pic>
        <p:nvPicPr>
          <p:cNvPr id="329" name="Google Shape;329;p20"/>
          <p:cNvPicPr preferRelativeResize="0"/>
          <p:nvPr/>
        </p:nvPicPr>
        <p:blipFill>
          <a:blip r:embed="rId4">
            <a:alphaModFix/>
          </a:blip>
          <a:stretch>
            <a:fillRect/>
          </a:stretch>
        </p:blipFill>
        <p:spPr>
          <a:xfrm>
            <a:off x="6015450" y="1340527"/>
            <a:ext cx="1448199" cy="924212"/>
          </a:xfrm>
          <a:prstGeom prst="rect">
            <a:avLst/>
          </a:prstGeom>
          <a:noFill/>
          <a:ln>
            <a:noFill/>
          </a:ln>
        </p:spPr>
      </p:pic>
      <p:sp>
        <p:nvSpPr>
          <p:cNvPr id="330" name="Google Shape;330;p20"/>
          <p:cNvSpPr txBox="1"/>
          <p:nvPr/>
        </p:nvSpPr>
        <p:spPr>
          <a:xfrm>
            <a:off x="219083" y="3564657"/>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Clinical features</a:t>
            </a:r>
            <a:endParaRPr b="1" sz="2200">
              <a:highlight>
                <a:srgbClr val="D0E0E3"/>
              </a:highlight>
              <a:latin typeface="Mada"/>
              <a:ea typeface="Mada"/>
              <a:cs typeface="Mada"/>
              <a:sym typeface="Mada"/>
            </a:endParaRPr>
          </a:p>
        </p:txBody>
      </p:sp>
      <p:sp>
        <p:nvSpPr>
          <p:cNvPr id="331" name="Google Shape;331;p20"/>
          <p:cNvSpPr/>
          <p:nvPr/>
        </p:nvSpPr>
        <p:spPr>
          <a:xfrm>
            <a:off x="564779" y="4201399"/>
            <a:ext cx="6747300" cy="777000"/>
          </a:xfrm>
          <a:prstGeom prst="snip1Rect">
            <a:avLst>
              <a:gd fmla="val 16667" name="adj"/>
            </a:avLst>
          </a:prstGeom>
          <a:solidFill>
            <a:schemeClr val="accent4"/>
          </a:solidFill>
          <a:ln cap="flat" cmpd="sng" w="9525">
            <a:solidFill>
              <a:srgbClr val="E1DC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0"/>
          <p:cNvSpPr/>
          <p:nvPr/>
        </p:nvSpPr>
        <p:spPr>
          <a:xfrm>
            <a:off x="448050" y="4287000"/>
            <a:ext cx="6747300" cy="3099900"/>
          </a:xfrm>
          <a:prstGeom prst="snip1Rect">
            <a:avLst>
              <a:gd fmla="val 16667" name="adj"/>
            </a:avLst>
          </a:prstGeom>
          <a:solidFill>
            <a:srgbClr val="EEEEEE"/>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0"/>
          <p:cNvSpPr txBox="1"/>
          <p:nvPr/>
        </p:nvSpPr>
        <p:spPr>
          <a:xfrm>
            <a:off x="447975" y="4249250"/>
            <a:ext cx="6747300" cy="1859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Moonface with buffalo hump, purple striae (wide &gt;1cm)  and supraclavicular fat pad</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Glucose intolerance (60%)</a:t>
            </a:r>
            <a:r>
              <a:rPr lang="ar" sz="1200">
                <a:solidFill>
                  <a:schemeClr val="dk1"/>
                </a:solidFill>
                <a:latin typeface="Mada"/>
                <a:ea typeface="Mada"/>
                <a:cs typeface="Mada"/>
                <a:sym typeface="Mada"/>
              </a:rPr>
              <a:t> (cortisol has anti-insulin effect)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Central obesity</a:t>
            </a:r>
            <a:r>
              <a:rPr lang="ar" sz="1200">
                <a:solidFill>
                  <a:schemeClr val="dk1"/>
                </a:solidFill>
                <a:latin typeface="Mada"/>
                <a:ea typeface="Mada"/>
                <a:cs typeface="Mada"/>
                <a:sym typeface="Mada"/>
              </a:rPr>
              <a:t> characterized by thin limbs and striae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Hirsutism</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(Only in cushing’s </a:t>
            </a:r>
            <a:r>
              <a:rPr b="1" lang="ar" sz="1200" u="sng">
                <a:solidFill>
                  <a:srgbClr val="6AA84F"/>
                </a:solidFill>
                <a:latin typeface="Mada"/>
                <a:ea typeface="Mada"/>
                <a:cs typeface="Mada"/>
                <a:sym typeface="Mada"/>
              </a:rPr>
              <a:t>disease</a:t>
            </a:r>
            <a:r>
              <a:rPr lang="ar" sz="1200">
                <a:solidFill>
                  <a:srgbClr val="6AA84F"/>
                </a:solidFill>
                <a:latin typeface="Mada"/>
                <a:ea typeface="Mada"/>
                <a:cs typeface="Mada"/>
                <a:sym typeface="Mada"/>
              </a:rPr>
              <a:t>) </a:t>
            </a:r>
            <a:r>
              <a:rPr lang="ar" sz="1200">
                <a:solidFill>
                  <a:srgbClr val="6D9EEB"/>
                </a:solidFill>
                <a:latin typeface="Mada"/>
                <a:ea typeface="Mada"/>
                <a:cs typeface="Mada"/>
                <a:sym typeface="Mada"/>
              </a:rPr>
              <a:t>and virilization</a:t>
            </a:r>
            <a:endParaRPr sz="1200">
              <a:solidFill>
                <a:srgbClr val="6D9EEB"/>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Osteoporosis</a:t>
            </a:r>
            <a:r>
              <a:rPr lang="ar" sz="1200">
                <a:solidFill>
                  <a:schemeClr val="dk1"/>
                </a:solidFill>
                <a:latin typeface="Mada"/>
                <a:ea typeface="Mada"/>
                <a:cs typeface="Mada"/>
                <a:sym typeface="Mada"/>
              </a:rPr>
              <a:t> with cutaneous fungal infection  and vertebral fractures → admitting to OR (50%),  20% with fractures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Hypertension (80%) </a:t>
            </a:r>
            <a:r>
              <a:rPr b="1" lang="ar" sz="1200">
                <a:solidFill>
                  <a:schemeClr val="dk1"/>
                </a:solidFill>
                <a:latin typeface="Mada"/>
                <a:ea typeface="Mada"/>
                <a:cs typeface="Mada"/>
                <a:sym typeface="Mada"/>
              </a:rPr>
              <a:t>with </a:t>
            </a:r>
            <a:r>
              <a:rPr b="1" lang="ar" sz="1200" u="sng">
                <a:solidFill>
                  <a:srgbClr val="CC0000"/>
                </a:solidFill>
                <a:latin typeface="Mada"/>
                <a:ea typeface="Mada"/>
                <a:cs typeface="Mada"/>
                <a:sym typeface="Mada"/>
              </a:rPr>
              <a:t>hypokalemia</a:t>
            </a:r>
            <a:endParaRPr b="1" sz="1200" u="sng">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proximal muscle weakness </a:t>
            </a:r>
            <a:r>
              <a:rPr b="1" lang="ar" sz="1200">
                <a:solidFill>
                  <a:srgbClr val="C27BA0"/>
                </a:solidFill>
                <a:latin typeface="Mada"/>
                <a:ea typeface="Mada"/>
                <a:cs typeface="Mada"/>
                <a:sym typeface="Mada"/>
              </a:rPr>
              <a:t>&amp; thin extremities</a:t>
            </a:r>
            <a:r>
              <a:rPr b="1"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(complain of difficulty when performing prayers and climbing stairs)</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ECG</a:t>
            </a:r>
            <a:r>
              <a:rPr lang="ar" sz="1200">
                <a:solidFill>
                  <a:schemeClr val="dk1"/>
                </a:solidFill>
                <a:latin typeface="Mada"/>
                <a:ea typeface="Mada"/>
                <a:cs typeface="Mada"/>
                <a:sym typeface="Mada"/>
              </a:rPr>
              <a:t>: high QRS voltage, inverted T-wave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Diastolic dysfunction</a:t>
            </a:r>
            <a:r>
              <a:rPr b="1" lang="ar" sz="1200">
                <a:solidFill>
                  <a:schemeClr val="dk1"/>
                </a:solidFill>
                <a:latin typeface="Mada"/>
                <a:ea typeface="Mada"/>
                <a:cs typeface="Mada"/>
                <a:sym typeface="Mada"/>
              </a:rPr>
              <a:t>, interventricular septal hypertrophy, LVH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Depression with other psychological disorders </a:t>
            </a:r>
            <a:r>
              <a:rPr lang="ar" sz="1200">
                <a:solidFill>
                  <a:srgbClr val="6D9EEB"/>
                </a:solidFill>
                <a:latin typeface="Mada"/>
                <a:ea typeface="Mada"/>
                <a:cs typeface="Mada"/>
                <a:sym typeface="Mada"/>
              </a:rPr>
              <a:t>and oligo or amenorrhea</a:t>
            </a:r>
            <a:endParaRPr sz="1200">
              <a:solidFill>
                <a:srgbClr val="6D9EEB"/>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OSA (33% mild, 18% severe), Needs respiratory assessment and careful use of sedative during surgery.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Thin skin → difficult IV cannulation, poor wound healing</a:t>
            </a:r>
            <a:r>
              <a:rPr lang="ar" sz="1200">
                <a:solidFill>
                  <a:srgbClr val="6AA84F"/>
                </a:solidFill>
                <a:latin typeface="Mada"/>
                <a:ea typeface="Mada"/>
                <a:cs typeface="Mada"/>
                <a:sym typeface="Mada"/>
              </a:rPr>
              <a:t>,</a:t>
            </a:r>
            <a:r>
              <a:rPr lang="ar" sz="1200">
                <a:solidFill>
                  <a:srgbClr val="6AA84F"/>
                </a:solidFill>
                <a:latin typeface="Mada"/>
                <a:ea typeface="Mada"/>
                <a:cs typeface="Mada"/>
                <a:sym typeface="Mada"/>
              </a:rPr>
              <a:t> visible blood vessels </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Glaucoma with </a:t>
            </a:r>
            <a:r>
              <a:rPr lang="ar" sz="1200">
                <a:solidFill>
                  <a:srgbClr val="CC0000"/>
                </a:solidFill>
                <a:latin typeface="Mada"/>
                <a:ea typeface="Mada"/>
                <a:cs typeface="Mada"/>
                <a:sym typeface="Mada"/>
              </a:rPr>
              <a:t>Acne, </a:t>
            </a:r>
            <a:r>
              <a:rPr lang="ar" sz="1200">
                <a:solidFill>
                  <a:schemeClr val="dk1"/>
                </a:solidFill>
                <a:latin typeface="Mada"/>
                <a:ea typeface="Mada"/>
                <a:cs typeface="Mada"/>
                <a:sym typeface="Mada"/>
              </a:rPr>
              <a:t>easy bruising, depression, ecchymosis, </a:t>
            </a:r>
            <a:r>
              <a:rPr lang="ar" sz="1200">
                <a:solidFill>
                  <a:srgbClr val="C27BA0"/>
                </a:solidFill>
                <a:latin typeface="Mada"/>
                <a:ea typeface="Mada"/>
                <a:cs typeface="Mada"/>
                <a:sym typeface="Mada"/>
              </a:rPr>
              <a:t>and infertility </a:t>
            </a:r>
            <a:endParaRPr sz="1200">
              <a:solidFill>
                <a:srgbClr val="C27BA0"/>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p:txBody>
      </p:sp>
      <p:pic>
        <p:nvPicPr>
          <p:cNvPr id="334" name="Google Shape;334;p20"/>
          <p:cNvPicPr preferRelativeResize="0"/>
          <p:nvPr/>
        </p:nvPicPr>
        <p:blipFill>
          <a:blip r:embed="rId5">
            <a:alphaModFix/>
          </a:blip>
          <a:stretch>
            <a:fillRect/>
          </a:stretch>
        </p:blipFill>
        <p:spPr>
          <a:xfrm>
            <a:off x="2505700" y="7569450"/>
            <a:ext cx="2498973" cy="2762350"/>
          </a:xfrm>
          <a:prstGeom prst="rect">
            <a:avLst/>
          </a:prstGeom>
          <a:noFill/>
          <a:ln>
            <a:noFill/>
          </a:ln>
        </p:spPr>
      </p:pic>
      <p:pic>
        <p:nvPicPr>
          <p:cNvPr id="335" name="Google Shape;335;p20"/>
          <p:cNvPicPr preferRelativeResize="0"/>
          <p:nvPr/>
        </p:nvPicPr>
        <p:blipFill>
          <a:blip r:embed="rId6">
            <a:alphaModFix/>
          </a:blip>
          <a:stretch>
            <a:fillRect/>
          </a:stretch>
        </p:blipFill>
        <p:spPr>
          <a:xfrm>
            <a:off x="5181125" y="7525353"/>
            <a:ext cx="2144700" cy="2850546"/>
          </a:xfrm>
          <a:prstGeom prst="rect">
            <a:avLst/>
          </a:prstGeom>
          <a:noFill/>
          <a:ln>
            <a:noFill/>
          </a:ln>
        </p:spPr>
      </p:pic>
      <p:pic>
        <p:nvPicPr>
          <p:cNvPr id="336" name="Google Shape;336;p20"/>
          <p:cNvPicPr preferRelativeResize="0"/>
          <p:nvPr/>
        </p:nvPicPr>
        <p:blipFill>
          <a:blip r:embed="rId7">
            <a:alphaModFix/>
          </a:blip>
          <a:stretch>
            <a:fillRect/>
          </a:stretch>
        </p:blipFill>
        <p:spPr>
          <a:xfrm>
            <a:off x="304800" y="7569450"/>
            <a:ext cx="2024450" cy="2370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342" name="Google Shape;342;p21"/>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43" name="Google Shape;343;p2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4- Cushing disease </a:t>
            </a:r>
            <a:r>
              <a:rPr b="1" i="1" lang="ar" sz="2600">
                <a:latin typeface="Mada"/>
                <a:ea typeface="Mada"/>
                <a:cs typeface="Mada"/>
                <a:sym typeface="Mada"/>
              </a:rPr>
              <a:t>cont.</a:t>
            </a:r>
            <a:endParaRPr b="1" i="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344" name="Google Shape;344;p21"/>
          <p:cNvSpPr txBox="1"/>
          <p:nvPr/>
        </p:nvSpPr>
        <p:spPr>
          <a:xfrm>
            <a:off x="219083" y="785357"/>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Investigations</a:t>
            </a:r>
            <a:endParaRPr b="1" sz="2200">
              <a:highlight>
                <a:srgbClr val="D0E0E3"/>
              </a:highlight>
              <a:latin typeface="Mada"/>
              <a:ea typeface="Mada"/>
              <a:cs typeface="Mada"/>
              <a:sym typeface="Mada"/>
            </a:endParaRPr>
          </a:p>
        </p:txBody>
      </p:sp>
      <p:sp>
        <p:nvSpPr>
          <p:cNvPr id="345" name="Google Shape;345;p21"/>
          <p:cNvSpPr txBox="1"/>
          <p:nvPr/>
        </p:nvSpPr>
        <p:spPr>
          <a:xfrm>
            <a:off x="364025" y="1343425"/>
            <a:ext cx="4632300" cy="5447400"/>
          </a:xfrm>
          <a:prstGeom prst="rect">
            <a:avLst/>
          </a:prstGeom>
          <a:no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chemeClr val="accent1"/>
              </a:buClr>
              <a:buSzPts val="1300"/>
              <a:buFont typeface="Mada"/>
              <a:buChar char="●"/>
            </a:pPr>
            <a:r>
              <a:rPr b="1" lang="ar" sz="1300">
                <a:solidFill>
                  <a:schemeClr val="accent1"/>
                </a:solidFill>
                <a:latin typeface="Mada"/>
                <a:ea typeface="Mada"/>
                <a:cs typeface="Mada"/>
                <a:sym typeface="Mada"/>
              </a:rPr>
              <a:t>Biochemical (hormonal):</a:t>
            </a:r>
            <a:endParaRPr b="1" sz="1300">
              <a:solidFill>
                <a:schemeClr val="accent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b="1" lang="ar" sz="1100">
                <a:solidFill>
                  <a:srgbClr val="6AA84F"/>
                </a:solidFill>
                <a:latin typeface="Mada"/>
                <a:ea typeface="Mada"/>
                <a:cs typeface="Mada"/>
                <a:sym typeface="Mada"/>
              </a:rPr>
              <a:t>Best initial: </a:t>
            </a:r>
            <a:r>
              <a:rPr b="1" lang="ar" sz="1100">
                <a:solidFill>
                  <a:schemeClr val="dk1"/>
                </a:solidFill>
                <a:latin typeface="Mada"/>
                <a:ea typeface="Mada"/>
                <a:cs typeface="Mada"/>
                <a:sym typeface="Mada"/>
              </a:rPr>
              <a:t>24- hour urinary free cortisol measurements: </a:t>
            </a:r>
            <a:r>
              <a:rPr lang="ar" sz="1100">
                <a:solidFill>
                  <a:srgbClr val="1C4588"/>
                </a:solidFill>
                <a:latin typeface="Mada"/>
                <a:ea typeface="Mada"/>
                <a:cs typeface="Mada"/>
                <a:sym typeface="Mada"/>
              </a:rPr>
              <a:t>It is simple but less reliable. However,repeatedly normal values render the diagnosis unlikely, but some people with Cushing’s syndrome have normal values on some collections (approximately 10%).</a:t>
            </a:r>
            <a:endParaRPr b="1" sz="1100">
              <a:solidFill>
                <a:srgbClr val="1C4588"/>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b="1" lang="ar" sz="1100">
                <a:solidFill>
                  <a:srgbClr val="6AA84F"/>
                </a:solidFill>
                <a:latin typeface="Mada"/>
                <a:ea typeface="Mada"/>
                <a:cs typeface="Mada"/>
                <a:sym typeface="Mada"/>
              </a:rPr>
              <a:t>2nd:</a:t>
            </a:r>
            <a:r>
              <a:rPr b="1" lang="ar" sz="1100">
                <a:solidFill>
                  <a:srgbClr val="CC0000"/>
                </a:solidFill>
                <a:latin typeface="Mada"/>
                <a:ea typeface="Mada"/>
                <a:cs typeface="Mada"/>
                <a:sym typeface="Mada"/>
              </a:rPr>
              <a:t> Overnight 1mg dexamethasone (low dose)</a:t>
            </a:r>
            <a:r>
              <a:rPr b="1" baseline="30000" lang="ar" sz="1100">
                <a:solidFill>
                  <a:schemeClr val="dk1"/>
                </a:solidFill>
                <a:latin typeface="Mada"/>
                <a:ea typeface="Mada"/>
                <a:cs typeface="Mada"/>
                <a:sym typeface="Mada"/>
              </a:rPr>
              <a:t> </a:t>
            </a:r>
            <a:r>
              <a:rPr b="1" lang="ar" sz="1100">
                <a:solidFill>
                  <a:schemeClr val="dk1"/>
                </a:solidFill>
                <a:latin typeface="Mada"/>
                <a:ea typeface="Mada"/>
                <a:cs typeface="Mada"/>
                <a:sym typeface="Mada"/>
              </a:rPr>
              <a:t>suppression testing </a:t>
            </a:r>
            <a:r>
              <a:rPr b="1" lang="ar" sz="1100">
                <a:solidFill>
                  <a:srgbClr val="1C4588"/>
                </a:solidFill>
                <a:latin typeface="Mada"/>
                <a:ea typeface="Mada"/>
                <a:cs typeface="Mada"/>
                <a:sym typeface="Mada"/>
              </a:rPr>
              <a:t>(outpatient screening test)</a:t>
            </a:r>
            <a:r>
              <a:rPr b="1" lang="ar" sz="1100">
                <a:solidFill>
                  <a:schemeClr val="dk1"/>
                </a:solidFill>
                <a:latin typeface="Mada"/>
                <a:ea typeface="Mada"/>
                <a:cs typeface="Mada"/>
                <a:sym typeface="Mada"/>
              </a:rPr>
              <a:t>:</a:t>
            </a:r>
            <a:r>
              <a:rPr lang="ar" sz="1100">
                <a:solidFill>
                  <a:srgbClr val="6D9EEB"/>
                </a:solidFill>
                <a:latin typeface="Mada"/>
                <a:ea typeface="Mada"/>
                <a:cs typeface="Mada"/>
                <a:sym typeface="Mada"/>
              </a:rPr>
              <a:t> </a:t>
            </a:r>
            <a:r>
              <a:rPr lang="ar" sz="1100">
                <a:solidFill>
                  <a:srgbClr val="6D9EEB"/>
                </a:solidFill>
                <a:latin typeface="Mada"/>
                <a:ea typeface="Mada"/>
                <a:cs typeface="Mada"/>
                <a:sym typeface="Mada"/>
              </a:rPr>
              <a:t> </a:t>
            </a:r>
            <a:r>
              <a:rPr lang="ar" sz="1100">
                <a:solidFill>
                  <a:srgbClr val="1C4588"/>
                </a:solidFill>
                <a:latin typeface="Mada"/>
                <a:ea typeface="Mada"/>
                <a:cs typeface="Mada"/>
                <a:sym typeface="Mada"/>
              </a:rPr>
              <a:t>is slightly simpler, but has a higher false-positive rate.</a:t>
            </a:r>
            <a:endParaRPr b="1" sz="1100">
              <a:solidFill>
                <a:srgbClr val="1C4588"/>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b="1" lang="ar" sz="1100">
                <a:solidFill>
                  <a:srgbClr val="6AA84F"/>
                </a:solidFill>
                <a:latin typeface="Mada"/>
                <a:ea typeface="Mada"/>
                <a:cs typeface="Mada"/>
                <a:sym typeface="Mada"/>
              </a:rPr>
              <a:t>3rd: </a:t>
            </a:r>
            <a:r>
              <a:rPr b="1" lang="ar" sz="1100">
                <a:solidFill>
                  <a:schemeClr val="dk1"/>
                </a:solidFill>
                <a:latin typeface="Mada"/>
                <a:ea typeface="Mada"/>
                <a:cs typeface="Mada"/>
                <a:sym typeface="Mada"/>
              </a:rPr>
              <a:t>ACTH circadian rhythm: </a:t>
            </a:r>
            <a:r>
              <a:rPr lang="ar" sz="1100">
                <a:solidFill>
                  <a:srgbClr val="1C4588"/>
                </a:solidFill>
                <a:latin typeface="Mada"/>
                <a:ea typeface="Mada"/>
                <a:cs typeface="Mada"/>
                <a:sym typeface="Mada"/>
              </a:rPr>
              <a:t>Show loss of the normal circadian fall of plasma cortisol at 24:00 h in patients with Cushing’s syndrome</a:t>
            </a:r>
            <a:r>
              <a:rPr b="1" lang="ar" sz="1100">
                <a:solidFill>
                  <a:schemeClr val="dk1"/>
                </a:solidFill>
                <a:latin typeface="Mada"/>
                <a:ea typeface="Mada"/>
                <a:cs typeface="Mada"/>
                <a:sym typeface="Mada"/>
              </a:rPr>
              <a:t> </a:t>
            </a:r>
            <a:r>
              <a:rPr lang="ar" sz="1100">
                <a:solidFill>
                  <a:srgbClr val="6AA84F"/>
                </a:solidFill>
                <a:latin typeface="Mada"/>
                <a:ea typeface="Mada"/>
                <a:cs typeface="Mada"/>
                <a:sym typeface="Mada"/>
              </a:rPr>
              <a:t>(normal rhythm change in people with night shifts)</a:t>
            </a:r>
            <a:r>
              <a:rPr lang="ar" sz="1100">
                <a:solidFill>
                  <a:srgbClr val="C27BA0"/>
                </a:solidFill>
                <a:latin typeface="Mada"/>
                <a:ea typeface="Mada"/>
                <a:cs typeface="Mada"/>
                <a:sym typeface="Mada"/>
              </a:rPr>
              <a:t>.</a:t>
            </a:r>
            <a:endParaRPr b="1" sz="1100">
              <a:solidFill>
                <a:srgbClr val="1C4588"/>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b="1" lang="ar" sz="1100">
                <a:solidFill>
                  <a:srgbClr val="1C4588"/>
                </a:solidFill>
                <a:latin typeface="Mada"/>
                <a:ea typeface="Mada"/>
                <a:cs typeface="Mada"/>
                <a:sym typeface="Mada"/>
              </a:rPr>
              <a:t>48-hour low-dose dexamethasone test (Most sensitive, &gt;97%): </a:t>
            </a:r>
            <a:r>
              <a:rPr lang="ar" sz="1100">
                <a:solidFill>
                  <a:srgbClr val="1C4588"/>
                </a:solidFill>
                <a:latin typeface="Mada"/>
                <a:ea typeface="Mada"/>
                <a:cs typeface="Mada"/>
                <a:sym typeface="Mada"/>
              </a:rPr>
              <a:t>Normal individuals suppress plasma cortisol to </a:t>
            </a:r>
            <a:r>
              <a:rPr b="1" lang="ar" sz="1100">
                <a:solidFill>
                  <a:srgbClr val="CC0000"/>
                </a:solidFill>
                <a:latin typeface="Mada"/>
                <a:ea typeface="Mada"/>
                <a:cs typeface="Mada"/>
                <a:sym typeface="Mada"/>
              </a:rPr>
              <a:t>less than 50nmol/L.</a:t>
            </a:r>
            <a:r>
              <a:rPr lang="ar" sz="1100">
                <a:solidFill>
                  <a:srgbClr val="1C4588"/>
                </a:solidFill>
                <a:latin typeface="Mada"/>
                <a:ea typeface="Mada"/>
                <a:cs typeface="Mada"/>
                <a:sym typeface="Mada"/>
              </a:rPr>
              <a:t> People with Cushing’s syndrome fail to show complete suppression of plasma cortisol levels (although levels may fall substantially in a few cases)</a:t>
            </a:r>
            <a:endParaRPr sz="1100">
              <a:solidFill>
                <a:srgbClr val="1C4588"/>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Midnight salivary cortisol: </a:t>
            </a:r>
            <a:r>
              <a:rPr lang="ar" sz="1100">
                <a:solidFill>
                  <a:srgbClr val="1C4588"/>
                </a:solidFill>
                <a:latin typeface="Mada"/>
                <a:ea typeface="Mada"/>
                <a:cs typeface="Mada"/>
                <a:sym typeface="Mada"/>
              </a:rPr>
              <a:t>Can be collected at home for the diagnosis and surveillance of Cushing’s, removing the need for a hospital stay.</a:t>
            </a:r>
            <a:endParaRPr b="1" sz="1200">
              <a:latin typeface="Mada"/>
              <a:ea typeface="Mada"/>
              <a:cs typeface="Mada"/>
              <a:sym typeface="Mada"/>
            </a:endParaRPr>
          </a:p>
          <a:p>
            <a:pPr indent="-311150" lvl="0" marL="457200" rtl="0" algn="l">
              <a:spcBef>
                <a:spcPts val="0"/>
              </a:spcBef>
              <a:spcAft>
                <a:spcPts val="0"/>
              </a:spcAft>
              <a:buClr>
                <a:schemeClr val="accent1"/>
              </a:buClr>
              <a:buSzPts val="1300"/>
              <a:buFont typeface="Mada"/>
              <a:buChar char="●"/>
            </a:pPr>
            <a:r>
              <a:rPr b="1" lang="ar" sz="1300">
                <a:solidFill>
                  <a:schemeClr val="accent1"/>
                </a:solidFill>
                <a:latin typeface="Mada"/>
                <a:ea typeface="Mada"/>
                <a:cs typeface="Mada"/>
                <a:sym typeface="Mada"/>
              </a:rPr>
              <a:t>Anatomical (Imaging):</a:t>
            </a:r>
            <a:endParaRPr b="1" sz="1300">
              <a:solidFill>
                <a:schemeClr val="accent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MRI</a:t>
            </a:r>
            <a:r>
              <a:rPr b="1" baseline="30000"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pituitary for pituitary adenoma. </a:t>
            </a:r>
            <a:r>
              <a:rPr lang="ar" sz="1200">
                <a:solidFill>
                  <a:srgbClr val="1C4587"/>
                </a:solidFill>
                <a:latin typeface="Mada"/>
                <a:ea typeface="Mada"/>
                <a:cs typeface="Mada"/>
                <a:sym typeface="Mada"/>
              </a:rPr>
              <a:t>In Cushing’s disease, the pituitary tumour is usually a microadenoma (&lt; 10 mm in diameter); hence other features of a pituitary macroadenoma (hypopituitarism, visual failure or disconnection hyperprolactinaemia) are rare.</a:t>
            </a:r>
            <a:endParaRPr sz="1300">
              <a:solidFill>
                <a:srgbClr val="1C4588"/>
              </a:solidFill>
              <a:latin typeface="Mada"/>
              <a:ea typeface="Mada"/>
              <a:cs typeface="Mada"/>
              <a:sym typeface="Mada"/>
            </a:endParaRPr>
          </a:p>
        </p:txBody>
      </p:sp>
      <p:pic>
        <p:nvPicPr>
          <p:cNvPr id="346" name="Google Shape;346;p21"/>
          <p:cNvPicPr preferRelativeResize="0"/>
          <p:nvPr/>
        </p:nvPicPr>
        <p:blipFill>
          <a:blip r:embed="rId3">
            <a:alphaModFix/>
          </a:blip>
          <a:stretch>
            <a:fillRect/>
          </a:stretch>
        </p:blipFill>
        <p:spPr>
          <a:xfrm>
            <a:off x="8301975" y="2911075"/>
            <a:ext cx="914400" cy="914400"/>
          </a:xfrm>
          <a:prstGeom prst="rect">
            <a:avLst/>
          </a:prstGeom>
          <a:noFill/>
          <a:ln>
            <a:noFill/>
          </a:ln>
        </p:spPr>
      </p:pic>
      <p:pic>
        <p:nvPicPr>
          <p:cNvPr id="347" name="Google Shape;347;p21"/>
          <p:cNvPicPr preferRelativeResize="0"/>
          <p:nvPr/>
        </p:nvPicPr>
        <p:blipFill>
          <a:blip r:embed="rId4">
            <a:alphaModFix/>
          </a:blip>
          <a:stretch>
            <a:fillRect/>
          </a:stretch>
        </p:blipFill>
        <p:spPr>
          <a:xfrm>
            <a:off x="5062925" y="1496350"/>
            <a:ext cx="2424424" cy="1616624"/>
          </a:xfrm>
          <a:prstGeom prst="rect">
            <a:avLst/>
          </a:prstGeom>
          <a:noFill/>
          <a:ln cap="flat" cmpd="sng" w="9525">
            <a:solidFill>
              <a:srgbClr val="6AA84F"/>
            </a:solidFill>
            <a:prstDash val="solid"/>
            <a:round/>
            <a:headEnd len="sm" w="sm" type="none"/>
            <a:tailEnd len="sm" w="sm" type="none"/>
          </a:ln>
        </p:spPr>
      </p:pic>
      <p:sp>
        <p:nvSpPr>
          <p:cNvPr id="348" name="Google Shape;348;p21"/>
          <p:cNvSpPr txBox="1"/>
          <p:nvPr/>
        </p:nvSpPr>
        <p:spPr>
          <a:xfrm>
            <a:off x="5091500" y="4624525"/>
            <a:ext cx="2371800" cy="1847100"/>
          </a:xfrm>
          <a:prstGeom prst="rect">
            <a:avLst/>
          </a:prstGeom>
          <a:noFill/>
          <a:ln cap="flat" cmpd="sng" w="9525">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ar" sz="1200">
                <a:solidFill>
                  <a:srgbClr val="1C4587"/>
                </a:solidFill>
                <a:latin typeface="Mada"/>
                <a:ea typeface="Mada"/>
                <a:cs typeface="Mada"/>
                <a:sym typeface="Mada"/>
              </a:rPr>
              <a:t>High-dose (2mg) dexamethasone suppression test</a:t>
            </a:r>
            <a:r>
              <a:rPr lang="ar" sz="1200">
                <a:solidFill>
                  <a:srgbClr val="1C4587"/>
                </a:solidFill>
                <a:latin typeface="Mada"/>
                <a:ea typeface="Mada"/>
                <a:cs typeface="Mada"/>
                <a:sym typeface="Mada"/>
              </a:rPr>
              <a:t> is used to differentiate between pituitary based and ectopic based ACTH cushing's. Test failure of significant plasma cortisol suppression suggests an ectopic source of ACTH(eg:Lung SCC) or an adrenal tumour.</a:t>
            </a:r>
            <a:endParaRPr sz="1200">
              <a:latin typeface="Mada"/>
              <a:ea typeface="Mada"/>
              <a:cs typeface="Mada"/>
              <a:sym typeface="Mada"/>
            </a:endParaRPr>
          </a:p>
        </p:txBody>
      </p:sp>
      <p:sp>
        <p:nvSpPr>
          <p:cNvPr id="349" name="Google Shape;349;p21"/>
          <p:cNvSpPr txBox="1"/>
          <p:nvPr/>
        </p:nvSpPr>
        <p:spPr>
          <a:xfrm>
            <a:off x="171458" y="6824207"/>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Treatment</a:t>
            </a:r>
            <a:endParaRPr b="1" sz="2200">
              <a:highlight>
                <a:srgbClr val="D0E0E3"/>
              </a:highlight>
              <a:latin typeface="Mada"/>
              <a:ea typeface="Mada"/>
              <a:cs typeface="Mada"/>
              <a:sym typeface="Mada"/>
            </a:endParaRPr>
          </a:p>
        </p:txBody>
      </p:sp>
      <p:sp>
        <p:nvSpPr>
          <p:cNvPr id="350" name="Google Shape;350;p21"/>
          <p:cNvSpPr txBox="1"/>
          <p:nvPr/>
        </p:nvSpPr>
        <p:spPr>
          <a:xfrm>
            <a:off x="219075" y="7279500"/>
            <a:ext cx="4603200" cy="15855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1"/>
              </a:buClr>
              <a:buSzPts val="1300"/>
              <a:buFont typeface="Mada"/>
              <a:buChar char="●"/>
            </a:pPr>
            <a:r>
              <a:rPr b="1" lang="ar" sz="1300">
                <a:solidFill>
                  <a:schemeClr val="dk1"/>
                </a:solidFill>
                <a:latin typeface="Mada"/>
                <a:ea typeface="Mada"/>
                <a:cs typeface="Mada"/>
                <a:sym typeface="Mada"/>
              </a:rPr>
              <a:t>First line:</a:t>
            </a:r>
            <a:r>
              <a:rPr lang="ar" sz="1300">
                <a:solidFill>
                  <a:schemeClr val="dk1"/>
                </a:solidFill>
                <a:latin typeface="Mada"/>
                <a:ea typeface="Mada"/>
                <a:cs typeface="Mada"/>
                <a:sym typeface="Mada"/>
              </a:rPr>
              <a:t> Transsphenoidal surgery</a:t>
            </a:r>
            <a:r>
              <a:rPr baseline="30000" lang="ar" sz="1300">
                <a:solidFill>
                  <a:schemeClr val="dk1"/>
                </a:solidFill>
                <a:latin typeface="Mada"/>
                <a:ea typeface="Mada"/>
                <a:cs typeface="Mada"/>
                <a:sym typeface="Mada"/>
              </a:rPr>
              <a:t>1</a:t>
            </a:r>
            <a:r>
              <a:rPr lang="ar" sz="1300">
                <a:solidFill>
                  <a:schemeClr val="dk1"/>
                </a:solidFill>
                <a:latin typeface="Mada"/>
                <a:ea typeface="Mada"/>
                <a:cs typeface="Mada"/>
                <a:sym typeface="Mada"/>
              </a:rPr>
              <a:t> (</a:t>
            </a:r>
            <a:r>
              <a:rPr b="1" lang="ar" sz="1300">
                <a:solidFill>
                  <a:srgbClr val="CC0000"/>
                </a:solidFill>
                <a:latin typeface="Mada"/>
                <a:ea typeface="Mada"/>
                <a:cs typeface="Mada"/>
                <a:sym typeface="Mada"/>
              </a:rPr>
              <a:t>treatment of choice</a:t>
            </a:r>
            <a:r>
              <a:rPr lang="ar" sz="1300">
                <a:solidFill>
                  <a:schemeClr val="dk1"/>
                </a:solidFill>
                <a:latin typeface="Mada"/>
                <a:ea typeface="Mada"/>
                <a:cs typeface="Mada"/>
                <a:sym typeface="Mada"/>
              </a:rPr>
              <a:t>)</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b="1" lang="ar" sz="1300">
                <a:solidFill>
                  <a:schemeClr val="dk1"/>
                </a:solidFill>
                <a:latin typeface="Mada"/>
                <a:ea typeface="Mada"/>
                <a:cs typeface="Mada"/>
                <a:sym typeface="Mada"/>
              </a:rPr>
              <a:t>Second line: </a:t>
            </a:r>
            <a:r>
              <a:rPr lang="ar" sz="1300">
                <a:solidFill>
                  <a:schemeClr val="dk1"/>
                </a:solidFill>
                <a:latin typeface="Mada"/>
                <a:ea typeface="Mada"/>
                <a:cs typeface="Mada"/>
                <a:sym typeface="Mada"/>
              </a:rPr>
              <a:t>Pituitary irradiation</a:t>
            </a:r>
            <a:r>
              <a:rPr baseline="30000" lang="ar" sz="1300">
                <a:solidFill>
                  <a:schemeClr val="dk1"/>
                </a:solidFill>
                <a:latin typeface="Mada"/>
                <a:ea typeface="Mada"/>
                <a:cs typeface="Mada"/>
                <a:sym typeface="Mada"/>
              </a:rPr>
              <a:t>1 </a:t>
            </a:r>
            <a:r>
              <a:rPr lang="ar" sz="1300">
                <a:solidFill>
                  <a:schemeClr val="dk1"/>
                </a:solidFill>
                <a:latin typeface="Mada"/>
                <a:ea typeface="Mada"/>
                <a:cs typeface="Mada"/>
                <a:sym typeface="Mada"/>
              </a:rPr>
              <a:t>(if entire adenoma couldn’t be resected)</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b="1" lang="ar" sz="1300">
                <a:solidFill>
                  <a:schemeClr val="dk1"/>
                </a:solidFill>
                <a:latin typeface="Mada"/>
                <a:ea typeface="Mada"/>
                <a:cs typeface="Mada"/>
                <a:sym typeface="Mada"/>
              </a:rPr>
              <a:t>Last resort:</a:t>
            </a:r>
            <a:r>
              <a:rPr lang="ar" sz="1300">
                <a:solidFill>
                  <a:schemeClr val="dk1"/>
                </a:solidFill>
                <a:latin typeface="Mada"/>
                <a:ea typeface="Mada"/>
                <a:cs typeface="Mada"/>
                <a:sym typeface="Mada"/>
              </a:rPr>
              <a:t> </a:t>
            </a:r>
            <a:r>
              <a:rPr lang="ar" sz="1300">
                <a:solidFill>
                  <a:schemeClr val="dk1"/>
                </a:solidFill>
                <a:latin typeface="Mada"/>
                <a:ea typeface="Mada"/>
                <a:cs typeface="Mada"/>
                <a:sym typeface="Mada"/>
              </a:rPr>
              <a:t>Laparoscopic bilateral adrenalectomy</a:t>
            </a:r>
            <a:r>
              <a:rPr lang="ar" sz="1300">
                <a:solidFill>
                  <a:schemeClr val="dk1"/>
                </a:solidFill>
                <a:latin typeface="Mada"/>
                <a:ea typeface="Mada"/>
                <a:cs typeface="Mada"/>
                <a:sym typeface="Mada"/>
              </a:rPr>
              <a:t> </a:t>
            </a:r>
            <a:r>
              <a:rPr lang="ar" sz="1300">
                <a:solidFill>
                  <a:srgbClr val="6194D6"/>
                </a:solidFill>
                <a:latin typeface="Mada"/>
                <a:ea typeface="Mada"/>
                <a:cs typeface="Mada"/>
                <a:sym typeface="Mada"/>
              </a:rPr>
              <a:t>may cause Nelson’s syndrome</a:t>
            </a:r>
            <a:r>
              <a:rPr baseline="30000" lang="ar" sz="1300">
                <a:solidFill>
                  <a:srgbClr val="6194D6"/>
                </a:solidFill>
                <a:latin typeface="Mada"/>
                <a:ea typeface="Mada"/>
                <a:cs typeface="Mada"/>
                <a:sym typeface="Mada"/>
              </a:rPr>
              <a:t>2</a:t>
            </a:r>
            <a:r>
              <a:rPr lang="ar" sz="1300">
                <a:solidFill>
                  <a:srgbClr val="6194D6"/>
                </a:solidFill>
                <a:latin typeface="Mada"/>
                <a:ea typeface="Mada"/>
                <a:cs typeface="Mada"/>
                <a:sym typeface="Mada"/>
              </a:rPr>
              <a:t> which is characterized by increased pigmentation due to high levels of ACTH.</a:t>
            </a:r>
            <a:endParaRPr sz="1300">
              <a:solidFill>
                <a:srgbClr val="6194D6"/>
              </a:solidFill>
              <a:latin typeface="Mada"/>
              <a:ea typeface="Mada"/>
              <a:cs typeface="Mada"/>
              <a:sym typeface="Mada"/>
            </a:endParaRPr>
          </a:p>
        </p:txBody>
      </p:sp>
      <p:cxnSp>
        <p:nvCxnSpPr>
          <p:cNvPr id="351" name="Google Shape;351;p21"/>
          <p:cNvCxnSpPr/>
          <p:nvPr/>
        </p:nvCxnSpPr>
        <p:spPr>
          <a:xfrm rot="10800000">
            <a:off x="-26400" y="9911475"/>
            <a:ext cx="7612800" cy="0"/>
          </a:xfrm>
          <a:prstGeom prst="straightConnector1">
            <a:avLst/>
          </a:prstGeom>
          <a:noFill/>
          <a:ln cap="flat" cmpd="sng" w="28575">
            <a:solidFill>
              <a:schemeClr val="accent3"/>
            </a:solidFill>
            <a:prstDash val="dot"/>
            <a:round/>
            <a:headEnd len="med" w="med" type="none"/>
            <a:tailEnd len="med" w="med" type="none"/>
          </a:ln>
        </p:spPr>
      </p:cxnSp>
      <p:sp>
        <p:nvSpPr>
          <p:cNvPr id="352" name="Google Shape;352;p21"/>
          <p:cNvSpPr txBox="1"/>
          <p:nvPr/>
        </p:nvSpPr>
        <p:spPr>
          <a:xfrm>
            <a:off x="0" y="9911474"/>
            <a:ext cx="7560000" cy="10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1C4587"/>
                </a:solidFill>
                <a:latin typeface="Mada"/>
                <a:ea typeface="Mada"/>
                <a:cs typeface="Mada"/>
                <a:sym typeface="Mada"/>
              </a:rPr>
              <a:t>1- </a:t>
            </a:r>
            <a:r>
              <a:rPr lang="ar" sz="1000">
                <a:solidFill>
                  <a:srgbClr val="1C4587"/>
                </a:solidFill>
                <a:latin typeface="Mada"/>
                <a:ea typeface="Mada"/>
                <a:cs typeface="Mada"/>
                <a:sym typeface="Mada"/>
              </a:rPr>
              <a:t>Cortisol hypersecretion should be controlled prior to surgery or radiotherapy using metyrapone,ketoconazole, or etomidate infusion.</a:t>
            </a:r>
            <a:endParaRPr sz="1000">
              <a:solidFill>
                <a:srgbClr val="1C4587"/>
              </a:solidFill>
              <a:latin typeface="Mada"/>
              <a:ea typeface="Mada"/>
              <a:cs typeface="Mada"/>
              <a:sym typeface="Mada"/>
            </a:endParaRPr>
          </a:p>
          <a:p>
            <a:pPr indent="0" lvl="0" marL="0" rtl="0" algn="l">
              <a:spcBef>
                <a:spcPts val="0"/>
              </a:spcBef>
              <a:spcAft>
                <a:spcPts val="0"/>
              </a:spcAft>
              <a:buNone/>
            </a:pPr>
            <a:r>
              <a:rPr lang="ar" sz="1000">
                <a:solidFill>
                  <a:srgbClr val="1C4587"/>
                </a:solidFill>
                <a:latin typeface="Mada"/>
                <a:ea typeface="Mada"/>
                <a:cs typeface="Mada"/>
                <a:sym typeface="Mada"/>
              </a:rPr>
              <a:t>2- </a:t>
            </a:r>
            <a:r>
              <a:rPr lang="ar" sz="1000">
                <a:solidFill>
                  <a:srgbClr val="6194D6"/>
                </a:solidFill>
                <a:latin typeface="Mada"/>
                <a:ea typeface="Mada"/>
                <a:cs typeface="Mada"/>
                <a:sym typeface="Mada"/>
              </a:rPr>
              <a:t>Enlargement of intrasellar pre-existing ACTH–secreting pituitary adenoma</a:t>
            </a:r>
            <a:r>
              <a:rPr lang="ar" sz="1000">
                <a:solidFill>
                  <a:srgbClr val="1C4587"/>
                </a:solidFill>
                <a:latin typeface="Mada"/>
                <a:ea typeface="Mada"/>
                <a:cs typeface="Mada"/>
                <a:sym typeface="Mada"/>
              </a:rPr>
              <a:t> after bilateral adrenalectomy for refractory Cushing disease → high ACTH (hyperpigmentation), mass effect (headaches, bitemporal hemianopia). Treatment: transsphenoidal resection, postoperative pituitary irradiation for residual tumor.</a:t>
            </a:r>
            <a:endParaRPr sz="1000">
              <a:solidFill>
                <a:srgbClr val="1C458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1C4587"/>
              </a:solidFill>
              <a:latin typeface="Mada"/>
              <a:ea typeface="Mada"/>
              <a:cs typeface="Mada"/>
              <a:sym typeface="Mada"/>
            </a:endParaRPr>
          </a:p>
          <a:p>
            <a:pPr indent="0" lvl="0" marL="0" rtl="0" algn="l">
              <a:spcBef>
                <a:spcPts val="0"/>
              </a:spcBef>
              <a:spcAft>
                <a:spcPts val="0"/>
              </a:spcAft>
              <a:buNone/>
            </a:pPr>
            <a:r>
              <a:t/>
            </a:r>
            <a:endParaRPr sz="1000">
              <a:solidFill>
                <a:srgbClr val="1C4587"/>
              </a:solidFill>
              <a:latin typeface="Mada"/>
              <a:ea typeface="Mada"/>
              <a:cs typeface="Mada"/>
              <a:sym typeface="Mada"/>
            </a:endParaRPr>
          </a:p>
        </p:txBody>
      </p:sp>
      <p:sp>
        <p:nvSpPr>
          <p:cNvPr id="353" name="Google Shape;353;p21"/>
          <p:cNvSpPr txBox="1"/>
          <p:nvPr/>
        </p:nvSpPr>
        <p:spPr>
          <a:xfrm>
            <a:off x="171458" y="8855157"/>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Prognosis</a:t>
            </a:r>
            <a:endParaRPr b="1" sz="2200">
              <a:highlight>
                <a:srgbClr val="D0E0E3"/>
              </a:highlight>
              <a:latin typeface="Mada"/>
              <a:ea typeface="Mada"/>
              <a:cs typeface="Mada"/>
              <a:sym typeface="Mada"/>
            </a:endParaRPr>
          </a:p>
        </p:txBody>
      </p:sp>
      <p:sp>
        <p:nvSpPr>
          <p:cNvPr id="354" name="Google Shape;354;p21"/>
          <p:cNvSpPr txBox="1"/>
          <p:nvPr/>
        </p:nvSpPr>
        <p:spPr>
          <a:xfrm>
            <a:off x="462425" y="9320350"/>
            <a:ext cx="6781800" cy="7851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1C4587"/>
              </a:buClr>
              <a:buSzPts val="1300"/>
              <a:buFont typeface="Mada"/>
              <a:buChar char="●"/>
            </a:pPr>
            <a:r>
              <a:rPr lang="ar" sz="1300">
                <a:solidFill>
                  <a:srgbClr val="1C4587"/>
                </a:solidFill>
                <a:latin typeface="Mada"/>
                <a:ea typeface="Mada"/>
                <a:cs typeface="Mada"/>
                <a:sym typeface="Mada"/>
              </a:rPr>
              <a:t>U</a:t>
            </a:r>
            <a:r>
              <a:rPr lang="ar" sz="1300">
                <a:solidFill>
                  <a:srgbClr val="1C4587"/>
                </a:solidFill>
                <a:latin typeface="Mada"/>
                <a:ea typeface="Mada"/>
                <a:cs typeface="Mada"/>
                <a:sym typeface="Mada"/>
              </a:rPr>
              <a:t>ntreated Cushing’s syndrome has a very poor prognosis, with death from </a:t>
            </a:r>
            <a:r>
              <a:rPr b="1" lang="ar" sz="1300">
                <a:solidFill>
                  <a:srgbClr val="1C4587"/>
                </a:solidFill>
                <a:latin typeface="Mada"/>
                <a:ea typeface="Mada"/>
                <a:cs typeface="Mada"/>
                <a:sym typeface="Mada"/>
              </a:rPr>
              <a:t>venous thromboembolism</a:t>
            </a:r>
            <a:r>
              <a:rPr lang="ar" sz="1300">
                <a:solidFill>
                  <a:srgbClr val="1C4587"/>
                </a:solidFill>
                <a:latin typeface="Mada"/>
                <a:ea typeface="Mada"/>
                <a:cs typeface="Mada"/>
                <a:sym typeface="Mada"/>
              </a:rPr>
              <a:t>, </a:t>
            </a:r>
            <a:r>
              <a:rPr b="1" lang="ar" sz="1300">
                <a:solidFill>
                  <a:srgbClr val="1C4587"/>
                </a:solidFill>
                <a:latin typeface="Mada"/>
                <a:ea typeface="Mada"/>
                <a:cs typeface="Mada"/>
                <a:sym typeface="Mada"/>
              </a:rPr>
              <a:t>hypertension</a:t>
            </a:r>
            <a:r>
              <a:rPr lang="ar" sz="1300">
                <a:solidFill>
                  <a:srgbClr val="1C4587"/>
                </a:solidFill>
                <a:latin typeface="Mada"/>
                <a:ea typeface="Mada"/>
                <a:cs typeface="Mada"/>
                <a:sym typeface="Mada"/>
              </a:rPr>
              <a:t>, </a:t>
            </a:r>
            <a:r>
              <a:rPr b="1" lang="ar" sz="1300">
                <a:solidFill>
                  <a:srgbClr val="1C4587"/>
                </a:solidFill>
                <a:latin typeface="Mada"/>
                <a:ea typeface="Mada"/>
                <a:cs typeface="Mada"/>
                <a:sym typeface="Mada"/>
              </a:rPr>
              <a:t>myocardial infarction</a:t>
            </a:r>
            <a:r>
              <a:rPr lang="ar" sz="1300">
                <a:solidFill>
                  <a:srgbClr val="1C4587"/>
                </a:solidFill>
                <a:latin typeface="Mada"/>
                <a:ea typeface="Mada"/>
                <a:cs typeface="Mada"/>
                <a:sym typeface="Mada"/>
              </a:rPr>
              <a:t>, </a:t>
            </a:r>
            <a:r>
              <a:rPr b="1" lang="ar" sz="1300">
                <a:solidFill>
                  <a:srgbClr val="1C4587"/>
                </a:solidFill>
                <a:latin typeface="Mada"/>
                <a:ea typeface="Mada"/>
                <a:cs typeface="Mada"/>
                <a:sym typeface="Mada"/>
              </a:rPr>
              <a:t>infection</a:t>
            </a:r>
            <a:r>
              <a:rPr lang="ar" sz="1300">
                <a:solidFill>
                  <a:srgbClr val="1C4587"/>
                </a:solidFill>
                <a:latin typeface="Mada"/>
                <a:ea typeface="Mada"/>
                <a:cs typeface="Mada"/>
                <a:sym typeface="Mada"/>
              </a:rPr>
              <a:t> and </a:t>
            </a:r>
            <a:r>
              <a:rPr b="1" lang="ar" sz="1300">
                <a:solidFill>
                  <a:srgbClr val="1C4587"/>
                </a:solidFill>
                <a:latin typeface="Mada"/>
                <a:ea typeface="Mada"/>
                <a:cs typeface="Mada"/>
                <a:sym typeface="Mada"/>
              </a:rPr>
              <a:t>heart failure</a:t>
            </a:r>
            <a:r>
              <a:rPr lang="ar" sz="1300">
                <a:solidFill>
                  <a:srgbClr val="1C4587"/>
                </a:solidFill>
                <a:latin typeface="Mada"/>
                <a:ea typeface="Mada"/>
                <a:cs typeface="Mada"/>
                <a:sym typeface="Mada"/>
              </a:rPr>
              <a:t>.</a:t>
            </a:r>
            <a:endParaRPr sz="1300">
              <a:solidFill>
                <a:srgbClr val="1C4587"/>
              </a:solidFill>
              <a:latin typeface="Mada"/>
              <a:ea typeface="Mada"/>
              <a:cs typeface="Mada"/>
              <a:sym typeface="Mada"/>
            </a:endParaRPr>
          </a:p>
          <a:p>
            <a:pPr indent="0" lvl="0" marL="0" rtl="0" algn="l">
              <a:spcBef>
                <a:spcPts val="0"/>
              </a:spcBef>
              <a:spcAft>
                <a:spcPts val="0"/>
              </a:spcAft>
              <a:buNone/>
            </a:pPr>
            <a:r>
              <a:t/>
            </a:r>
            <a:endParaRPr sz="1300"/>
          </a:p>
        </p:txBody>
      </p:sp>
      <p:pic>
        <p:nvPicPr>
          <p:cNvPr id="355" name="Google Shape;355;p21"/>
          <p:cNvPicPr preferRelativeResize="0"/>
          <p:nvPr/>
        </p:nvPicPr>
        <p:blipFill>
          <a:blip r:embed="rId5">
            <a:alphaModFix/>
          </a:blip>
          <a:stretch>
            <a:fillRect/>
          </a:stretch>
        </p:blipFill>
        <p:spPr>
          <a:xfrm>
            <a:off x="5062925" y="3359750"/>
            <a:ext cx="2455827" cy="1122626"/>
          </a:xfrm>
          <a:prstGeom prst="rect">
            <a:avLst/>
          </a:prstGeom>
          <a:noFill/>
          <a:ln cap="flat" cmpd="sng" w="9525">
            <a:solidFill>
              <a:srgbClr val="1C4588"/>
            </a:solidFill>
            <a:prstDash val="solid"/>
            <a:round/>
            <a:headEnd len="sm" w="sm" type="none"/>
            <a:tailEnd len="sm" w="sm" type="none"/>
          </a:ln>
        </p:spPr>
      </p:pic>
      <p:sp>
        <p:nvSpPr>
          <p:cNvPr id="356" name="Google Shape;356;p21"/>
          <p:cNvSpPr txBox="1"/>
          <p:nvPr/>
        </p:nvSpPr>
        <p:spPr>
          <a:xfrm>
            <a:off x="4933050" y="7316100"/>
            <a:ext cx="2509500" cy="1202100"/>
          </a:xfrm>
          <a:prstGeom prst="rect">
            <a:avLst/>
          </a:prstGeom>
          <a:noFill/>
          <a:ln cap="flat" cmpd="sng" w="19050">
            <a:solidFill>
              <a:srgbClr val="6D9EEB"/>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rgbClr val="6D9EEB"/>
                </a:solidFill>
                <a:latin typeface="Mada"/>
                <a:ea typeface="Mada"/>
                <a:cs typeface="Mada"/>
                <a:sym typeface="Mada"/>
              </a:rPr>
              <a:t>T</a:t>
            </a:r>
            <a:r>
              <a:rPr b="1" lang="ar" sz="1200">
                <a:solidFill>
                  <a:srgbClr val="6D9EEB"/>
                </a:solidFill>
                <a:latin typeface="Mada"/>
                <a:ea typeface="Mada"/>
                <a:cs typeface="Mada"/>
                <a:sym typeface="Mada"/>
              </a:rPr>
              <a:t>reatment for pregnant women</a:t>
            </a:r>
            <a:endParaRPr b="1" sz="1200">
              <a:solidFill>
                <a:srgbClr val="6D9EEB"/>
              </a:solidFill>
              <a:latin typeface="Mada"/>
              <a:ea typeface="Mada"/>
              <a:cs typeface="Mada"/>
              <a:sym typeface="Mada"/>
            </a:endParaRPr>
          </a:p>
          <a:p>
            <a:pPr indent="-120249" lvl="0" marL="100799" rtl="0" algn="l">
              <a:spcBef>
                <a:spcPts val="0"/>
              </a:spcBef>
              <a:spcAft>
                <a:spcPts val="0"/>
              </a:spcAft>
              <a:buSzPts val="1100"/>
              <a:buFont typeface="Mada"/>
              <a:buChar char="●"/>
            </a:pPr>
            <a:r>
              <a:rPr b="1" lang="ar" sz="1100">
                <a:latin typeface="Mada"/>
                <a:ea typeface="Mada"/>
                <a:cs typeface="Mada"/>
                <a:sym typeface="Mada"/>
              </a:rPr>
              <a:t>1st Trimester: </a:t>
            </a:r>
            <a:r>
              <a:rPr lang="ar" sz="1100">
                <a:latin typeface="Mada"/>
                <a:ea typeface="Mada"/>
                <a:cs typeface="Mada"/>
                <a:sym typeface="Mada"/>
              </a:rPr>
              <a:t>Surgery</a:t>
            </a:r>
            <a:endParaRPr sz="1100">
              <a:latin typeface="Mada"/>
              <a:ea typeface="Mada"/>
              <a:cs typeface="Mada"/>
              <a:sym typeface="Mada"/>
            </a:endParaRPr>
          </a:p>
          <a:p>
            <a:pPr indent="-120249" lvl="0" marL="100799" rtl="0" algn="l">
              <a:spcBef>
                <a:spcPts val="0"/>
              </a:spcBef>
              <a:spcAft>
                <a:spcPts val="0"/>
              </a:spcAft>
              <a:buSzPts val="1100"/>
              <a:buFont typeface="Mada"/>
              <a:buChar char="●"/>
            </a:pPr>
            <a:r>
              <a:rPr b="1" lang="ar" sz="1100">
                <a:latin typeface="Mada"/>
                <a:ea typeface="Mada"/>
                <a:cs typeface="Mada"/>
                <a:sym typeface="Mada"/>
              </a:rPr>
              <a:t>2nd Trimester: </a:t>
            </a:r>
            <a:r>
              <a:rPr lang="ar" sz="1100">
                <a:latin typeface="Mada"/>
                <a:ea typeface="Mada"/>
                <a:cs typeface="Mada"/>
                <a:sym typeface="Mada"/>
              </a:rPr>
              <a:t>Adrenal Enzyme Inhibitors or surgery</a:t>
            </a:r>
            <a:endParaRPr sz="1100">
              <a:latin typeface="Mada"/>
              <a:ea typeface="Mada"/>
              <a:cs typeface="Mada"/>
              <a:sym typeface="Mada"/>
            </a:endParaRPr>
          </a:p>
          <a:p>
            <a:pPr indent="-120249" lvl="0" marL="100799" rtl="0" algn="l">
              <a:spcBef>
                <a:spcPts val="0"/>
              </a:spcBef>
              <a:spcAft>
                <a:spcPts val="0"/>
              </a:spcAft>
              <a:buSzPts val="1100"/>
              <a:buFont typeface="Mada"/>
              <a:buChar char="●"/>
            </a:pPr>
            <a:r>
              <a:rPr b="1" lang="ar" sz="1100">
                <a:latin typeface="Mada"/>
                <a:ea typeface="Mada"/>
                <a:cs typeface="Mada"/>
                <a:sym typeface="Mada"/>
              </a:rPr>
              <a:t>3rd Trimester: </a:t>
            </a:r>
            <a:r>
              <a:rPr lang="ar" sz="1100">
                <a:latin typeface="Mada"/>
                <a:ea typeface="Mada"/>
                <a:cs typeface="Mada"/>
                <a:sym typeface="Mada"/>
              </a:rPr>
              <a:t>Early delivery, enzyme inhibitors until lung maturity.</a:t>
            </a:r>
            <a:endParaRPr sz="1100">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2"/>
          <p:cNvSpPr/>
          <p:nvPr/>
        </p:nvSpPr>
        <p:spPr>
          <a:xfrm>
            <a:off x="13187824" y="3106650"/>
            <a:ext cx="1293000" cy="17841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2" name="Google Shape;362;p22"/>
          <p:cNvPicPr preferRelativeResize="0"/>
          <p:nvPr/>
        </p:nvPicPr>
        <p:blipFill>
          <a:blip r:embed="rId3">
            <a:alphaModFix/>
          </a:blip>
          <a:stretch>
            <a:fillRect/>
          </a:stretch>
        </p:blipFill>
        <p:spPr>
          <a:xfrm>
            <a:off x="13220630" y="3119062"/>
            <a:ext cx="1227381" cy="1689751"/>
          </a:xfrm>
          <a:prstGeom prst="rect">
            <a:avLst/>
          </a:prstGeom>
          <a:noFill/>
          <a:ln>
            <a:noFill/>
          </a:ln>
        </p:spPr>
      </p:pic>
      <p:sp>
        <p:nvSpPr>
          <p:cNvPr id="363" name="Google Shape;363;p2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364" name="Google Shape;364;p22"/>
          <p:cNvSpPr/>
          <p:nvPr/>
        </p:nvSpPr>
        <p:spPr>
          <a:xfrm>
            <a:off x="274425" y="847650"/>
            <a:ext cx="7053000" cy="3019800"/>
          </a:xfrm>
          <a:prstGeom prst="round1Rect">
            <a:avLst>
              <a:gd fmla="val 16667" name="adj"/>
            </a:avLst>
          </a:prstGeom>
          <a:noFill/>
          <a:ln cap="flat" cmpd="sng" w="19050">
            <a:solidFill>
              <a:schemeClr val="accent3"/>
            </a:solidFill>
            <a:prstDash val="lgDashDot"/>
            <a:round/>
            <a:headEnd len="sm" w="sm" type="none"/>
            <a:tailEnd len="sm" w="sm" type="none"/>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Font typeface="Mada"/>
              <a:buChar char="●"/>
            </a:pPr>
            <a:r>
              <a:t/>
            </a:r>
            <a:endParaRPr/>
          </a:p>
        </p:txBody>
      </p:sp>
      <p:sp>
        <p:nvSpPr>
          <p:cNvPr id="365" name="Google Shape;365;p22"/>
          <p:cNvSpPr txBox="1"/>
          <p:nvPr/>
        </p:nvSpPr>
        <p:spPr>
          <a:xfrm>
            <a:off x="274425" y="774025"/>
            <a:ext cx="7053000" cy="26541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b="1" lang="ar" sz="1800" u="sng">
                <a:latin typeface="Mada"/>
                <a:ea typeface="Mada"/>
                <a:cs typeface="Mada"/>
                <a:sym typeface="Mada"/>
              </a:rPr>
              <a:t>Gonadotrophic adenoma:</a:t>
            </a:r>
            <a:endParaRPr b="1" sz="1200">
              <a:solidFill>
                <a:srgbClr val="073763"/>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Usually considered </a:t>
            </a:r>
            <a:r>
              <a:rPr b="1" lang="ar" sz="1200">
                <a:solidFill>
                  <a:srgbClr val="CC0000"/>
                </a:solidFill>
                <a:latin typeface="Mada"/>
                <a:ea typeface="Mada"/>
                <a:cs typeface="Mada"/>
                <a:sym typeface="Mada"/>
              </a:rPr>
              <a:t>non-functioning adenoma</a:t>
            </a:r>
            <a:r>
              <a:rPr lang="ar" sz="1200">
                <a:solidFill>
                  <a:schemeClr val="dk1"/>
                </a:solidFill>
                <a:latin typeface="Mada"/>
                <a:ea typeface="Mada"/>
                <a:cs typeface="Mada"/>
                <a:sym typeface="Mada"/>
              </a:rPr>
              <a:t> (Secrete inefficiently and variably).</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Present with </a:t>
            </a:r>
            <a:r>
              <a:rPr b="1" lang="ar" sz="1200">
                <a:solidFill>
                  <a:srgbClr val="CC0000"/>
                </a:solidFill>
                <a:latin typeface="Mada"/>
                <a:ea typeface="Mada"/>
                <a:cs typeface="Mada"/>
                <a:sym typeface="Mada"/>
              </a:rPr>
              <a:t>neurological symptoms</a:t>
            </a:r>
            <a:r>
              <a:rPr lang="ar" sz="1200">
                <a:solidFill>
                  <a:srgbClr val="FF0000"/>
                </a:solidFill>
                <a:latin typeface="Mada"/>
                <a:ea typeface="Mada"/>
                <a:cs typeface="Mada"/>
                <a:sym typeface="Mada"/>
              </a:rPr>
              <a:t> </a:t>
            </a:r>
            <a:r>
              <a:rPr lang="ar" sz="1200">
                <a:solidFill>
                  <a:schemeClr val="dk1"/>
                </a:solidFill>
                <a:latin typeface="Mada"/>
                <a:ea typeface="Mada"/>
                <a:cs typeface="Mada"/>
                <a:sym typeface="Mada"/>
              </a:rPr>
              <a:t>(vision most commonly).</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Very rare and difficult to diagnose:</a:t>
            </a:r>
            <a:endParaRPr sz="1200">
              <a:solidFill>
                <a:schemeClr val="dk1"/>
              </a:solidFill>
              <a:latin typeface="Mada"/>
              <a:ea typeface="Mada"/>
              <a:cs typeface="Mada"/>
              <a:sym typeface="Mada"/>
            </a:endParaRPr>
          </a:p>
          <a:p>
            <a:pPr indent="-304800" lvl="2" marL="1371600" rtl="0" algn="l">
              <a:spcBef>
                <a:spcPts val="0"/>
              </a:spcBef>
              <a:spcAft>
                <a:spcPts val="0"/>
              </a:spcAft>
              <a:buClr>
                <a:srgbClr val="6D9EEB"/>
              </a:buClr>
              <a:buSzPts val="1200"/>
              <a:buFont typeface="Mada"/>
              <a:buChar char="■"/>
            </a:pPr>
            <a:r>
              <a:rPr lang="ar" sz="1200">
                <a:solidFill>
                  <a:srgbClr val="6D9EEB"/>
                </a:solidFill>
                <a:latin typeface="Mada"/>
                <a:ea typeface="Mada"/>
                <a:cs typeface="Mada"/>
                <a:sym typeface="Mada"/>
              </a:rPr>
              <a:t>Rule out other adenomas</a:t>
            </a:r>
            <a:endParaRPr sz="1200">
              <a:solidFill>
                <a:srgbClr val="6D9EEB"/>
              </a:solidFill>
              <a:latin typeface="Mada"/>
              <a:ea typeface="Mada"/>
              <a:cs typeface="Mada"/>
              <a:sym typeface="Mada"/>
            </a:endParaRPr>
          </a:p>
          <a:p>
            <a:pPr indent="-304800" lvl="2" marL="1371600" rtl="0" algn="l">
              <a:spcBef>
                <a:spcPts val="0"/>
              </a:spcBef>
              <a:spcAft>
                <a:spcPts val="0"/>
              </a:spcAft>
              <a:buClr>
                <a:srgbClr val="6D9EEB"/>
              </a:buClr>
              <a:buSzPts val="1200"/>
              <a:buFont typeface="Mada"/>
              <a:buChar char="■"/>
            </a:pPr>
            <a:r>
              <a:rPr lang="ar" sz="1200">
                <a:solidFill>
                  <a:srgbClr val="6D9EEB"/>
                </a:solidFill>
                <a:latin typeface="Mada"/>
                <a:ea typeface="Mada"/>
                <a:cs typeface="Mada"/>
                <a:sym typeface="Mada"/>
              </a:rPr>
              <a:t>Prepubertal girls → Breast development, vaginal bleeding</a:t>
            </a:r>
            <a:endParaRPr sz="1200">
              <a:solidFill>
                <a:srgbClr val="6D9EEB"/>
              </a:solidFill>
              <a:latin typeface="Mada"/>
              <a:ea typeface="Mada"/>
              <a:cs typeface="Mada"/>
              <a:sym typeface="Mada"/>
            </a:endParaRPr>
          </a:p>
          <a:p>
            <a:pPr indent="-304800" lvl="2" marL="1371600" rtl="0" algn="l">
              <a:spcBef>
                <a:spcPts val="0"/>
              </a:spcBef>
              <a:spcAft>
                <a:spcPts val="0"/>
              </a:spcAft>
              <a:buClr>
                <a:srgbClr val="6D9EEB"/>
              </a:buClr>
              <a:buSzPts val="1200"/>
              <a:buFont typeface="Mada"/>
              <a:buChar char="■"/>
            </a:pPr>
            <a:r>
              <a:rPr lang="ar" sz="1200">
                <a:solidFill>
                  <a:srgbClr val="6D9EEB"/>
                </a:solidFill>
                <a:latin typeface="Mada"/>
                <a:ea typeface="Mada"/>
                <a:cs typeface="Mada"/>
                <a:sym typeface="Mada"/>
              </a:rPr>
              <a:t>Premenopausal → </a:t>
            </a:r>
            <a:r>
              <a:rPr lang="ar" sz="1200">
                <a:solidFill>
                  <a:srgbClr val="6D9EEB"/>
                </a:solidFill>
                <a:latin typeface="Mada"/>
                <a:ea typeface="Mada"/>
                <a:cs typeface="Mada"/>
                <a:sym typeface="Mada"/>
              </a:rPr>
              <a:t>olig, </a:t>
            </a:r>
            <a:r>
              <a:rPr lang="ar" sz="1200">
                <a:solidFill>
                  <a:srgbClr val="6D9EEB"/>
                </a:solidFill>
                <a:latin typeface="Mada"/>
                <a:ea typeface="Mada"/>
                <a:cs typeface="Mada"/>
                <a:sym typeface="Mada"/>
              </a:rPr>
              <a:t>Amenorrhea</a:t>
            </a:r>
            <a:endParaRPr sz="1200">
              <a:solidFill>
                <a:srgbClr val="6D9EEB"/>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Hormonal findings:</a:t>
            </a:r>
            <a:endParaRPr b="1" sz="1200">
              <a:solidFill>
                <a:schemeClr val="dk1"/>
              </a:solidFill>
              <a:latin typeface="Mada"/>
              <a:ea typeface="Mada"/>
              <a:cs typeface="Mada"/>
              <a:sym typeface="Mada"/>
            </a:endParaRPr>
          </a:p>
          <a:p>
            <a:pPr indent="-304800" lvl="2" marL="1371600" rtl="0" algn="l">
              <a:spcBef>
                <a:spcPts val="0"/>
              </a:spcBef>
              <a:spcAft>
                <a:spcPts val="0"/>
              </a:spcAft>
              <a:buClr>
                <a:schemeClr val="dk1"/>
              </a:buClr>
              <a:buSzPts val="1200"/>
              <a:buFont typeface="Mada"/>
              <a:buChar char="■"/>
            </a:pPr>
            <a:r>
              <a:rPr lang="ar" sz="1200">
                <a:latin typeface="Mada"/>
                <a:ea typeface="Mada"/>
                <a:cs typeface="Mada"/>
                <a:sym typeface="Mada"/>
              </a:rPr>
              <a:t>High FSH and low LH</a:t>
            </a:r>
            <a:r>
              <a:rPr lang="ar" sz="1200">
                <a:latin typeface="Mada"/>
                <a:ea typeface="Mada"/>
                <a:cs typeface="Mada"/>
                <a:sym typeface="Mada"/>
              </a:rPr>
              <a:t>,</a:t>
            </a:r>
            <a:r>
              <a:rPr lang="ar" sz="1200">
                <a:solidFill>
                  <a:schemeClr val="dk1"/>
                </a:solidFill>
                <a:latin typeface="Mada"/>
                <a:ea typeface="Mada"/>
                <a:cs typeface="Mada"/>
                <a:sym typeface="Mada"/>
              </a:rPr>
              <a:t> which is often accompanied by </a:t>
            </a:r>
            <a:endParaRPr sz="1200">
              <a:solidFill>
                <a:schemeClr val="dk1"/>
              </a:solidFill>
              <a:latin typeface="Mada"/>
              <a:ea typeface="Mada"/>
              <a:cs typeface="Mada"/>
              <a:sym typeface="Mada"/>
            </a:endParaRPr>
          </a:p>
          <a:p>
            <a:pPr indent="0" lvl="0" marL="1371600" rtl="0" algn="l">
              <a:spcBef>
                <a:spcPts val="0"/>
              </a:spcBef>
              <a:spcAft>
                <a:spcPts val="0"/>
              </a:spcAft>
              <a:buNone/>
            </a:pPr>
            <a:r>
              <a:rPr lang="ar" sz="1200">
                <a:solidFill>
                  <a:schemeClr val="dk1"/>
                </a:solidFill>
                <a:latin typeface="Mada"/>
                <a:ea typeface="Mada"/>
                <a:cs typeface="Mada"/>
                <a:sym typeface="Mada"/>
              </a:rPr>
              <a:t>hypersecretion of FSH </a:t>
            </a:r>
            <a:r>
              <a:rPr b="1" lang="ar" sz="1200">
                <a:solidFill>
                  <a:schemeClr val="dk1"/>
                </a:solidFill>
                <a:latin typeface="Mada"/>
                <a:ea typeface="Mada"/>
                <a:cs typeface="Mada"/>
                <a:sym typeface="Mada"/>
              </a:rPr>
              <a:t>alpha-subunit</a:t>
            </a:r>
            <a:r>
              <a:rPr lang="ar" sz="1200">
                <a:solidFill>
                  <a:schemeClr val="dk1"/>
                </a:solidFill>
                <a:latin typeface="Mada"/>
                <a:ea typeface="Mada"/>
                <a:cs typeface="Mada"/>
                <a:sym typeface="Mada"/>
              </a:rPr>
              <a:t> (see the fig)</a:t>
            </a:r>
            <a:endParaRPr sz="1200">
              <a:solidFill>
                <a:schemeClr val="dk1"/>
              </a:solidFill>
              <a:latin typeface="Mada"/>
              <a:ea typeface="Mada"/>
              <a:cs typeface="Mada"/>
              <a:sym typeface="Mada"/>
            </a:endParaRPr>
          </a:p>
          <a:p>
            <a:pPr indent="-304800" lvl="2" marL="1371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Less often by hypersecretion of LH. </a:t>
            </a:r>
            <a:endParaRPr sz="1200">
              <a:solidFill>
                <a:schemeClr val="dk1"/>
              </a:solidFill>
              <a:latin typeface="Mada"/>
              <a:ea typeface="Mada"/>
              <a:cs typeface="Mada"/>
              <a:sym typeface="Mada"/>
            </a:endParaRPr>
          </a:p>
          <a:p>
            <a:pPr indent="-304800" lvl="2" marL="1371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High </a:t>
            </a:r>
            <a:r>
              <a:rPr lang="ar" sz="1200">
                <a:solidFill>
                  <a:schemeClr val="dk1"/>
                </a:solidFill>
                <a:latin typeface="Mada"/>
                <a:ea typeface="Mada"/>
                <a:cs typeface="Mada"/>
                <a:sym typeface="Mada"/>
              </a:rPr>
              <a:t>estradiol</a:t>
            </a:r>
            <a:r>
              <a:rPr lang="ar" sz="1200">
                <a:solidFill>
                  <a:schemeClr val="dk1"/>
                </a:solidFill>
                <a:latin typeface="Mada"/>
                <a:ea typeface="Mada"/>
                <a:cs typeface="Mada"/>
                <a:sym typeface="Mada"/>
              </a:rPr>
              <a:t>, FSH, thickened endometrium and polycystic ovaries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Treat it by: </a:t>
            </a:r>
            <a:r>
              <a:rPr lang="ar" sz="1200">
                <a:solidFill>
                  <a:schemeClr val="dk1"/>
                </a:solidFill>
                <a:latin typeface="Mada"/>
                <a:ea typeface="Mada"/>
                <a:cs typeface="Mada"/>
                <a:sym typeface="Mada"/>
              </a:rPr>
              <a:t>Trans-sphenoidal surgery if large with or without radiation</a:t>
            </a:r>
            <a:endParaRPr sz="1200">
              <a:solidFill>
                <a:schemeClr val="dk1"/>
              </a:solidFill>
              <a:latin typeface="Mada"/>
              <a:ea typeface="Mada"/>
              <a:cs typeface="Mada"/>
              <a:sym typeface="Mada"/>
            </a:endParaRPr>
          </a:p>
          <a:p>
            <a:pPr indent="0" lvl="0" marL="0" rtl="0" algn="l">
              <a:spcBef>
                <a:spcPts val="0"/>
              </a:spcBef>
              <a:spcAft>
                <a:spcPts val="0"/>
              </a:spcAft>
              <a:buNone/>
            </a:pPr>
            <a:r>
              <a:rPr lang="ar" sz="1100">
                <a:solidFill>
                  <a:srgbClr val="B7B7B7"/>
                </a:solidFill>
                <a:latin typeface="Mada"/>
                <a:ea typeface="Mada"/>
                <a:cs typeface="Mada"/>
                <a:sym typeface="Mada"/>
              </a:rPr>
              <a:t>Note: (</a:t>
            </a:r>
            <a:r>
              <a:rPr lang="ar" sz="1100">
                <a:solidFill>
                  <a:srgbClr val="B7B7B7"/>
                </a:solidFill>
                <a:latin typeface="Mada"/>
                <a:ea typeface="Mada"/>
                <a:cs typeface="Mada"/>
                <a:sym typeface="Mada"/>
              </a:rPr>
              <a:t>How to know whether high FSH is a result of menopause or </a:t>
            </a:r>
            <a:r>
              <a:rPr lang="ar" sz="1100">
                <a:solidFill>
                  <a:srgbClr val="B7B7B7"/>
                </a:solidFill>
                <a:latin typeface="Mada"/>
                <a:ea typeface="Mada"/>
                <a:cs typeface="Mada"/>
                <a:sym typeface="Mada"/>
              </a:rPr>
              <a:t>gonadotrophic</a:t>
            </a:r>
            <a:r>
              <a:rPr lang="ar" sz="1100">
                <a:solidFill>
                  <a:srgbClr val="B7B7B7"/>
                </a:solidFill>
                <a:latin typeface="Mada"/>
                <a:ea typeface="Mada"/>
                <a:cs typeface="Mada"/>
                <a:sym typeface="Mada"/>
              </a:rPr>
              <a:t> adenoma in women? in gonadotroph adenoma there will be in addition to high FSH, high estradiol, thickened endometrium and\or polycystic ovaries)</a:t>
            </a:r>
            <a:endParaRPr sz="1200">
              <a:solidFill>
                <a:srgbClr val="666666"/>
              </a:solidFill>
              <a:latin typeface="Lemonada"/>
              <a:ea typeface="Lemonada"/>
              <a:cs typeface="Lemonada"/>
              <a:sym typeface="Lemonada"/>
            </a:endParaRPr>
          </a:p>
        </p:txBody>
      </p:sp>
      <p:sp>
        <p:nvSpPr>
          <p:cNvPr id="366" name="Google Shape;366;p22"/>
          <p:cNvSpPr txBox="1"/>
          <p:nvPr/>
        </p:nvSpPr>
        <p:spPr>
          <a:xfrm>
            <a:off x="5115314" y="804688"/>
            <a:ext cx="1778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367" name="Google Shape;367;p22"/>
          <p:cNvGrpSpPr/>
          <p:nvPr/>
        </p:nvGrpSpPr>
        <p:grpSpPr>
          <a:xfrm>
            <a:off x="113092" y="803288"/>
            <a:ext cx="615000" cy="647400"/>
            <a:chOff x="113092" y="803288"/>
            <a:chExt cx="615000" cy="647400"/>
          </a:xfrm>
        </p:grpSpPr>
        <p:sp>
          <p:nvSpPr>
            <p:cNvPr id="368" name="Google Shape;368;p22"/>
            <p:cNvSpPr/>
            <p:nvPr/>
          </p:nvSpPr>
          <p:spPr>
            <a:xfrm>
              <a:off x="113092" y="803288"/>
              <a:ext cx="615000" cy="6474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369" name="Google Shape;369;p22"/>
            <p:cNvSpPr/>
            <p:nvPr/>
          </p:nvSpPr>
          <p:spPr>
            <a:xfrm>
              <a:off x="233919" y="930483"/>
              <a:ext cx="373200" cy="393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370" name="Google Shape;370;p22"/>
            <p:cNvSpPr/>
            <p:nvPr/>
          </p:nvSpPr>
          <p:spPr>
            <a:xfrm flipH="1">
              <a:off x="199269" y="1049545"/>
              <a:ext cx="442800" cy="149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01</a:t>
              </a:r>
              <a:endParaRPr i="0" sz="1600" u="none" cap="none" strike="noStrike">
                <a:solidFill>
                  <a:srgbClr val="FFFFFF"/>
                </a:solidFill>
                <a:latin typeface="Mada"/>
                <a:ea typeface="Mada"/>
                <a:cs typeface="Mada"/>
                <a:sym typeface="Mada"/>
              </a:endParaRPr>
            </a:p>
          </p:txBody>
        </p:sp>
      </p:grpSp>
      <p:pic>
        <p:nvPicPr>
          <p:cNvPr id="371" name="Google Shape;371;p22"/>
          <p:cNvPicPr preferRelativeResize="0"/>
          <p:nvPr/>
        </p:nvPicPr>
        <p:blipFill>
          <a:blip r:embed="rId4">
            <a:alphaModFix/>
          </a:blip>
          <a:stretch>
            <a:fillRect/>
          </a:stretch>
        </p:blipFill>
        <p:spPr>
          <a:xfrm>
            <a:off x="5813575" y="1739808"/>
            <a:ext cx="1293001" cy="981600"/>
          </a:xfrm>
          <a:prstGeom prst="rect">
            <a:avLst/>
          </a:prstGeom>
          <a:noFill/>
          <a:ln>
            <a:noFill/>
          </a:ln>
        </p:spPr>
      </p:pic>
      <p:sp>
        <p:nvSpPr>
          <p:cNvPr id="372" name="Google Shape;372;p22"/>
          <p:cNvSpPr/>
          <p:nvPr/>
        </p:nvSpPr>
        <p:spPr>
          <a:xfrm>
            <a:off x="5813575" y="1739825"/>
            <a:ext cx="1293000" cy="9816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Other etiologies </a:t>
            </a:r>
            <a:endParaRPr b="1" i="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cxnSp>
        <p:nvCxnSpPr>
          <p:cNvPr id="374" name="Google Shape;374;p2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75" name="Google Shape;375;p22"/>
          <p:cNvSpPr txBox="1"/>
          <p:nvPr/>
        </p:nvSpPr>
        <p:spPr>
          <a:xfrm>
            <a:off x="3508101" y="934275"/>
            <a:ext cx="2149800" cy="3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u="sng">
                <a:solidFill>
                  <a:srgbClr val="6AA84F"/>
                </a:solidFill>
                <a:latin typeface="Mada"/>
                <a:ea typeface="Mada"/>
                <a:cs typeface="Mada"/>
                <a:sym typeface="Mada"/>
              </a:rPr>
              <a:t>“</a:t>
            </a:r>
            <a:r>
              <a:rPr b="1" lang="ar" sz="1000" u="sng">
                <a:solidFill>
                  <a:srgbClr val="6AA84F"/>
                </a:solidFill>
                <a:latin typeface="Mada"/>
                <a:ea typeface="Mada"/>
                <a:cs typeface="Mada"/>
                <a:sym typeface="Mada"/>
              </a:rPr>
              <a:t>Skipped by the </a:t>
            </a:r>
            <a:r>
              <a:rPr b="1" lang="ar" sz="1000" u="sng">
                <a:solidFill>
                  <a:srgbClr val="6AA84F"/>
                </a:solidFill>
                <a:latin typeface="Mada"/>
                <a:ea typeface="Mada"/>
                <a:cs typeface="Mada"/>
                <a:sym typeface="Mada"/>
              </a:rPr>
              <a:t>males</a:t>
            </a:r>
            <a:r>
              <a:rPr b="1" lang="ar" sz="1000" u="sng">
                <a:solidFill>
                  <a:srgbClr val="6AA84F"/>
                </a:solidFill>
                <a:latin typeface="Mada"/>
                <a:ea typeface="Mada"/>
                <a:cs typeface="Mada"/>
                <a:sym typeface="Mada"/>
              </a:rPr>
              <a:t> </a:t>
            </a:r>
            <a:r>
              <a:rPr b="1" lang="ar" sz="1000" u="sng">
                <a:solidFill>
                  <a:srgbClr val="6AA84F"/>
                </a:solidFill>
                <a:latin typeface="Mada"/>
                <a:ea typeface="Mada"/>
                <a:cs typeface="Mada"/>
                <a:sym typeface="Mada"/>
              </a:rPr>
              <a:t>doctor”</a:t>
            </a:r>
            <a:endParaRPr b="1" sz="1000" u="sng">
              <a:solidFill>
                <a:srgbClr val="6AA84F"/>
              </a:solidFill>
              <a:latin typeface="Mada"/>
              <a:ea typeface="Mada"/>
              <a:cs typeface="Mada"/>
              <a:sym typeface="Mada"/>
            </a:endParaRPr>
          </a:p>
        </p:txBody>
      </p:sp>
      <p:sp>
        <p:nvSpPr>
          <p:cNvPr id="376" name="Google Shape;376;p22"/>
          <p:cNvSpPr txBox="1"/>
          <p:nvPr/>
        </p:nvSpPr>
        <p:spPr>
          <a:xfrm>
            <a:off x="12736414" y="5919238"/>
            <a:ext cx="177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77" name="Google Shape;377;p22"/>
          <p:cNvSpPr/>
          <p:nvPr/>
        </p:nvSpPr>
        <p:spPr>
          <a:xfrm>
            <a:off x="328700" y="7758538"/>
            <a:ext cx="7058400" cy="2858700"/>
          </a:xfrm>
          <a:prstGeom prst="round1Rect">
            <a:avLst>
              <a:gd fmla="val 16667" name="adj"/>
            </a:avLst>
          </a:prstGeom>
          <a:noFill/>
          <a:ln cap="flat" cmpd="sng" w="19050">
            <a:solidFill>
              <a:schemeClr val="accent3"/>
            </a:solidFill>
            <a:prstDash val="lgDashDot"/>
            <a:round/>
            <a:headEnd len="sm" w="sm" type="none"/>
            <a:tailEnd len="sm" w="sm" type="none"/>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Font typeface="Mada"/>
              <a:buChar char="●"/>
            </a:pPr>
            <a:r>
              <a:t/>
            </a:r>
            <a:endParaRPr/>
          </a:p>
        </p:txBody>
      </p:sp>
      <p:grpSp>
        <p:nvGrpSpPr>
          <p:cNvPr id="378" name="Google Shape;378;p22"/>
          <p:cNvGrpSpPr/>
          <p:nvPr/>
        </p:nvGrpSpPr>
        <p:grpSpPr>
          <a:xfrm>
            <a:off x="311750" y="7516916"/>
            <a:ext cx="5696472" cy="3193772"/>
            <a:chOff x="-7932225" y="2358356"/>
            <a:chExt cx="8520000" cy="3193772"/>
          </a:xfrm>
        </p:grpSpPr>
        <p:sp>
          <p:nvSpPr>
            <p:cNvPr id="379" name="Google Shape;379;p22"/>
            <p:cNvSpPr txBox="1"/>
            <p:nvPr/>
          </p:nvSpPr>
          <p:spPr>
            <a:xfrm>
              <a:off x="-7932225" y="2550627"/>
              <a:ext cx="8520000" cy="30015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rPr b="1" lang="ar" sz="1800" u="sng">
                  <a:latin typeface="Mada"/>
                  <a:ea typeface="Mada"/>
                  <a:cs typeface="Mada"/>
                  <a:sym typeface="Mada"/>
                </a:rPr>
                <a:t>Hyperthyroidism:</a:t>
              </a:r>
              <a:endParaRPr b="1" sz="1200">
                <a:solidFill>
                  <a:srgbClr val="073763"/>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Very rare &lt; 2.8 %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S&amp;S:</a:t>
              </a:r>
              <a:endParaRPr b="1" sz="1200">
                <a:latin typeface="Mada"/>
                <a:ea typeface="Mada"/>
                <a:cs typeface="Mada"/>
                <a:sym typeface="Mada"/>
              </a:endParaRPr>
            </a:p>
            <a:p>
              <a:pPr indent="-304800" lvl="1" marL="1371600" rtl="0" algn="l">
                <a:spcBef>
                  <a:spcPts val="0"/>
                </a:spcBef>
                <a:spcAft>
                  <a:spcPts val="0"/>
                </a:spcAft>
                <a:buSzPts val="1200"/>
                <a:buFont typeface="Mada"/>
                <a:buChar char="○"/>
              </a:pPr>
              <a:r>
                <a:rPr lang="ar" sz="1200">
                  <a:latin typeface="Mada"/>
                  <a:ea typeface="Mada"/>
                  <a:cs typeface="Mada"/>
                  <a:sym typeface="Mada"/>
                </a:rPr>
                <a:t>Goitre, palpitations, twitching or trembling, warm skin and excessive sweating, red palms of your hands, loose nails, urticaria</a:t>
              </a:r>
              <a:endParaRPr sz="1200">
                <a:latin typeface="Mada"/>
                <a:ea typeface="Mada"/>
                <a:cs typeface="Mada"/>
                <a:sym typeface="Mada"/>
              </a:endParaRPr>
            </a:p>
            <a:p>
              <a:pPr indent="-304800" lvl="1" marL="1371600" rtl="0" algn="l">
                <a:spcBef>
                  <a:spcPts val="0"/>
                </a:spcBef>
                <a:spcAft>
                  <a:spcPts val="0"/>
                </a:spcAft>
                <a:buSzPts val="1200"/>
                <a:buFont typeface="Mada"/>
                <a:buChar char="○"/>
              </a:pPr>
              <a:r>
                <a:rPr lang="ar" sz="1200">
                  <a:latin typeface="Mada"/>
                  <a:ea typeface="Mada"/>
                  <a:cs typeface="Mada"/>
                  <a:sym typeface="Mada"/>
                </a:rPr>
                <a:t>patchy hair loss or thinning , diarrhea.</a:t>
              </a:r>
              <a:endParaRPr sz="1200">
                <a:latin typeface="Mada"/>
                <a:ea typeface="Mada"/>
                <a:cs typeface="Mada"/>
                <a:sym typeface="Mada"/>
              </a:endParaRPr>
            </a:p>
            <a:p>
              <a:pPr indent="-304800" lvl="1" marL="1371600" rtl="0" algn="l">
                <a:spcBef>
                  <a:spcPts val="0"/>
                </a:spcBef>
                <a:spcAft>
                  <a:spcPts val="0"/>
                </a:spcAft>
                <a:buSzPts val="1200"/>
                <a:buFont typeface="Mada"/>
                <a:buChar char="○"/>
              </a:pPr>
              <a:r>
                <a:rPr lang="ar" sz="1200">
                  <a:latin typeface="Mada"/>
                  <a:ea typeface="Mada"/>
                  <a:cs typeface="Mada"/>
                  <a:sym typeface="Mada"/>
                </a:rPr>
                <a:t>weight loss – often despite an increased appetite.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Diagnosis:</a:t>
              </a:r>
              <a:endParaRPr b="1" sz="1200">
                <a:latin typeface="Mada"/>
                <a:ea typeface="Mada"/>
                <a:cs typeface="Mada"/>
                <a:sym typeface="Mada"/>
              </a:endParaRPr>
            </a:p>
            <a:p>
              <a:pPr indent="-304800" lvl="1" marL="1371600" rtl="0" algn="l">
                <a:spcBef>
                  <a:spcPts val="0"/>
                </a:spcBef>
                <a:spcAft>
                  <a:spcPts val="0"/>
                </a:spcAft>
                <a:buSzPts val="1200"/>
                <a:buFont typeface="Mada"/>
                <a:buChar char="○"/>
              </a:pPr>
              <a:r>
                <a:rPr b="1" lang="ar" sz="1200">
                  <a:solidFill>
                    <a:schemeClr val="dk1"/>
                  </a:solidFill>
                  <a:latin typeface="Mada"/>
                  <a:ea typeface="Mada"/>
                  <a:cs typeface="Mada"/>
                  <a:sym typeface="Mada"/>
                </a:rPr>
                <a:t>Biochemical:</a:t>
              </a:r>
              <a:r>
                <a:rPr lang="ar" sz="1200">
                  <a:solidFill>
                    <a:schemeClr val="dk1"/>
                  </a:solidFill>
                  <a:latin typeface="Mada"/>
                  <a:ea typeface="Mada"/>
                  <a:cs typeface="Mada"/>
                  <a:sym typeface="Mada"/>
                </a:rPr>
                <a:t> High TSH, FT4, FT3</a:t>
              </a:r>
              <a:endParaRPr sz="1200">
                <a:solidFill>
                  <a:schemeClr val="dk1"/>
                </a:solidFill>
                <a:latin typeface="Mada"/>
                <a:ea typeface="Mada"/>
                <a:cs typeface="Mada"/>
                <a:sym typeface="Mada"/>
              </a:endParaRPr>
            </a:p>
            <a:p>
              <a:pPr indent="-304800" lvl="1" marL="13716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Anatomical: </a:t>
              </a:r>
              <a:r>
                <a:rPr lang="ar" sz="1200">
                  <a:solidFill>
                    <a:schemeClr val="dk1"/>
                  </a:solidFill>
                  <a:latin typeface="Mada"/>
                  <a:ea typeface="Mada"/>
                  <a:cs typeface="Mada"/>
                  <a:sym typeface="Mada"/>
                </a:rPr>
                <a:t>MRI</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Treatment:</a:t>
              </a:r>
              <a:endParaRPr sz="1200">
                <a:latin typeface="Mada"/>
                <a:ea typeface="Mada"/>
                <a:cs typeface="Mada"/>
                <a:sym typeface="Mada"/>
              </a:endParaRPr>
            </a:p>
            <a:p>
              <a:pPr indent="-304800" lvl="1" marL="1371600" rtl="0" algn="l">
                <a:spcBef>
                  <a:spcPts val="0"/>
                </a:spcBef>
                <a:spcAft>
                  <a:spcPts val="0"/>
                </a:spcAft>
                <a:buSzPts val="1200"/>
                <a:buFont typeface="Mada"/>
                <a:buChar char="○"/>
              </a:pPr>
              <a:r>
                <a:rPr lang="ar" sz="1200">
                  <a:latin typeface="Mada"/>
                  <a:ea typeface="Mada"/>
                  <a:cs typeface="Mada"/>
                  <a:sym typeface="Mada"/>
                </a:rPr>
                <a:t>Medical therapy: Somatostatin Analogue</a:t>
              </a:r>
              <a:endParaRPr sz="1200">
                <a:latin typeface="Mada"/>
                <a:ea typeface="Mada"/>
                <a:cs typeface="Mada"/>
                <a:sym typeface="Mada"/>
              </a:endParaRPr>
            </a:p>
            <a:p>
              <a:pPr indent="-304800" lvl="1" marL="1371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Surgical resection of adenoma</a:t>
              </a:r>
              <a:endParaRPr sz="1200">
                <a:latin typeface="Mada"/>
                <a:ea typeface="Mada"/>
                <a:cs typeface="Mada"/>
                <a:sym typeface="Mada"/>
              </a:endParaRPr>
            </a:p>
            <a:p>
              <a:pPr indent="0" lvl="0" marL="457200" rtl="0" algn="l">
                <a:spcBef>
                  <a:spcPts val="0"/>
                </a:spcBef>
                <a:spcAft>
                  <a:spcPts val="0"/>
                </a:spcAft>
                <a:buNone/>
              </a:pPr>
              <a:r>
                <a:t/>
              </a:r>
              <a:endParaRPr sz="1200">
                <a:solidFill>
                  <a:srgbClr val="073763"/>
                </a:solidFill>
                <a:latin typeface="Mada"/>
                <a:ea typeface="Mada"/>
                <a:cs typeface="Mada"/>
                <a:sym typeface="Mada"/>
              </a:endParaRPr>
            </a:p>
          </p:txBody>
        </p:sp>
        <p:sp>
          <p:nvSpPr>
            <p:cNvPr id="380" name="Google Shape;380;p22"/>
            <p:cNvSpPr txBox="1"/>
            <p:nvPr/>
          </p:nvSpPr>
          <p:spPr>
            <a:xfrm>
              <a:off x="-2820577" y="2358356"/>
              <a:ext cx="18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grpSp>
        <p:nvGrpSpPr>
          <p:cNvPr id="381" name="Google Shape;381;p22"/>
          <p:cNvGrpSpPr/>
          <p:nvPr/>
        </p:nvGrpSpPr>
        <p:grpSpPr>
          <a:xfrm>
            <a:off x="159926" y="4025442"/>
            <a:ext cx="7217755" cy="3135695"/>
            <a:chOff x="-8105813" y="2358338"/>
            <a:chExt cx="7634605" cy="3135695"/>
          </a:xfrm>
        </p:grpSpPr>
        <p:sp>
          <p:nvSpPr>
            <p:cNvPr id="382" name="Google Shape;382;p22"/>
            <p:cNvSpPr/>
            <p:nvPr/>
          </p:nvSpPr>
          <p:spPr>
            <a:xfrm>
              <a:off x="-7938809" y="2616733"/>
              <a:ext cx="7467600" cy="2877300"/>
            </a:xfrm>
            <a:prstGeom prst="round1Rect">
              <a:avLst>
                <a:gd fmla="val 16667" name="adj"/>
              </a:avLst>
            </a:prstGeom>
            <a:noFill/>
            <a:ln cap="flat" cmpd="sng" w="19050">
              <a:solidFill>
                <a:schemeClr val="accent3"/>
              </a:solidFill>
              <a:prstDash val="lgDashDot"/>
              <a:round/>
              <a:headEnd len="sm" w="sm" type="none"/>
              <a:tailEnd len="sm" w="sm" type="none"/>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Font typeface="Mada"/>
                <a:buChar char="●"/>
              </a:pPr>
              <a:r>
                <a:t/>
              </a:r>
              <a:endParaRPr/>
            </a:p>
          </p:txBody>
        </p:sp>
        <p:grpSp>
          <p:nvGrpSpPr>
            <p:cNvPr id="383" name="Google Shape;383;p22"/>
            <p:cNvGrpSpPr/>
            <p:nvPr/>
          </p:nvGrpSpPr>
          <p:grpSpPr>
            <a:xfrm>
              <a:off x="-8105813" y="2358338"/>
              <a:ext cx="615000" cy="647400"/>
              <a:chOff x="113092" y="803288"/>
              <a:chExt cx="615000" cy="647400"/>
            </a:xfrm>
          </p:grpSpPr>
          <p:sp>
            <p:nvSpPr>
              <p:cNvPr id="384" name="Google Shape;384;p22"/>
              <p:cNvSpPr/>
              <p:nvPr/>
            </p:nvSpPr>
            <p:spPr>
              <a:xfrm>
                <a:off x="113092" y="803288"/>
                <a:ext cx="615000" cy="6474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385" name="Google Shape;385;p22"/>
              <p:cNvSpPr/>
              <p:nvPr/>
            </p:nvSpPr>
            <p:spPr>
              <a:xfrm>
                <a:off x="233919" y="930483"/>
                <a:ext cx="373200" cy="393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386" name="Google Shape;386;p22"/>
              <p:cNvSpPr/>
              <p:nvPr/>
            </p:nvSpPr>
            <p:spPr>
              <a:xfrm flipH="1">
                <a:off x="199269" y="1049545"/>
                <a:ext cx="442800" cy="149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02</a:t>
                </a:r>
                <a:endParaRPr i="0" sz="1600" u="none" cap="none" strike="noStrike">
                  <a:solidFill>
                    <a:srgbClr val="FFFFFF"/>
                  </a:solidFill>
                  <a:latin typeface="Mada"/>
                  <a:ea typeface="Mada"/>
                  <a:cs typeface="Mada"/>
                  <a:sym typeface="Mada"/>
                </a:endParaRPr>
              </a:p>
            </p:txBody>
          </p:sp>
        </p:grpSp>
      </p:grpSp>
      <p:grpSp>
        <p:nvGrpSpPr>
          <p:cNvPr id="387" name="Google Shape;387;p22"/>
          <p:cNvGrpSpPr/>
          <p:nvPr/>
        </p:nvGrpSpPr>
        <p:grpSpPr>
          <a:xfrm>
            <a:off x="334124" y="4100417"/>
            <a:ext cx="6954117" cy="2987570"/>
            <a:chOff x="-7931554" y="2358356"/>
            <a:chExt cx="6992577" cy="2987570"/>
          </a:xfrm>
        </p:grpSpPr>
        <p:sp>
          <p:nvSpPr>
            <p:cNvPr id="388" name="Google Shape;388;p22"/>
            <p:cNvSpPr txBox="1"/>
            <p:nvPr/>
          </p:nvSpPr>
          <p:spPr>
            <a:xfrm>
              <a:off x="-7931554" y="2490601"/>
              <a:ext cx="5473200" cy="20778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rPr b="1" lang="ar" sz="1800" u="sng">
                  <a:latin typeface="Mada"/>
                  <a:ea typeface="Mada"/>
                  <a:cs typeface="Mada"/>
                  <a:sym typeface="Mada"/>
                </a:rPr>
                <a:t>Central hypothyroidism:</a:t>
              </a:r>
              <a:endParaRPr b="1" sz="1200">
                <a:solidFill>
                  <a:srgbClr val="073763"/>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Low TSH, Low free T4 and T3</a:t>
              </a:r>
              <a:endParaRPr b="1"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b="1" lang="ar" sz="1200">
                  <a:solidFill>
                    <a:schemeClr val="dk1"/>
                  </a:solidFill>
                  <a:latin typeface="Mada"/>
                  <a:ea typeface="Mada"/>
                  <a:cs typeface="Mada"/>
                  <a:sym typeface="Mada"/>
                </a:rPr>
                <a:t>S&amp;S:</a:t>
              </a:r>
              <a:endParaRPr b="1" sz="1200">
                <a:solidFill>
                  <a:schemeClr val="dk1"/>
                </a:solidFill>
                <a:latin typeface="Mada"/>
                <a:ea typeface="Mada"/>
                <a:cs typeface="Mada"/>
                <a:sym typeface="Mada"/>
              </a:endParaRPr>
            </a:p>
            <a:p>
              <a:pPr indent="-198600" lvl="1" marL="8315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Fatigue, weight gain, irregular menses, dry skin, depression, cold intolerance, increase sleep, slow thinking </a:t>
              </a:r>
              <a:endParaRPr sz="1200">
                <a:solidFill>
                  <a:schemeClr val="dk1"/>
                </a:solidFill>
                <a:latin typeface="Mada"/>
                <a:ea typeface="Mada"/>
                <a:cs typeface="Mada"/>
                <a:sym typeface="Mada"/>
              </a:endParaRPr>
            </a:p>
            <a:p>
              <a:pPr indent="-198600" lvl="1" marL="8315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Obesity,  Depressed face, eyebrow</a:t>
              </a:r>
              <a:r>
                <a:rPr lang="ar" sz="1200">
                  <a:solidFill>
                    <a:srgbClr val="6AA84F"/>
                  </a:solidFill>
                  <a:latin typeface="Mada"/>
                  <a:ea typeface="Mada"/>
                  <a:cs typeface="Mada"/>
                  <a:sym typeface="Mada"/>
                </a:rPr>
                <a:t>,</a:t>
              </a:r>
              <a:r>
                <a:rPr lang="ar" sz="1200">
                  <a:solidFill>
                    <a:srgbClr val="6AA84F"/>
                  </a:solidFill>
                  <a:latin typeface="Mada"/>
                  <a:ea typeface="Mada"/>
                  <a:cs typeface="Mada"/>
                  <a:sym typeface="Mada"/>
                </a:rPr>
                <a:t> hair loss</a:t>
              </a:r>
              <a:r>
                <a:rPr lang="ar" sz="1200">
                  <a:solidFill>
                    <a:srgbClr val="6AA84F"/>
                  </a:solidFill>
                  <a:latin typeface="Mada"/>
                  <a:ea typeface="Mada"/>
                  <a:cs typeface="Mada"/>
                  <a:sym typeface="Mada"/>
                </a:rPr>
                <a:t>, constipation.</a:t>
              </a:r>
              <a:endParaRPr b="1"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latin typeface="Mada"/>
                  <a:ea typeface="Mada"/>
                  <a:cs typeface="Mada"/>
                  <a:sym typeface="Mada"/>
                </a:rPr>
                <a:t>Diagnosis:</a:t>
              </a:r>
              <a:endParaRPr b="1" sz="1200">
                <a:latin typeface="Mada"/>
                <a:ea typeface="Mada"/>
                <a:cs typeface="Mada"/>
                <a:sym typeface="Mada"/>
              </a:endParaRPr>
            </a:p>
            <a:p>
              <a:pPr indent="-198600" lvl="1" marL="831599" rtl="0" algn="l">
                <a:spcBef>
                  <a:spcPts val="0"/>
                </a:spcBef>
                <a:spcAft>
                  <a:spcPts val="0"/>
                </a:spcAft>
                <a:buClr>
                  <a:schemeClr val="dk1"/>
                </a:buClr>
                <a:buSzPts val="1200"/>
                <a:buFont typeface="Mada"/>
                <a:buChar char="○"/>
              </a:pPr>
              <a:r>
                <a:rPr b="1" lang="ar" sz="1200">
                  <a:latin typeface="Mada"/>
                  <a:ea typeface="Mada"/>
                  <a:cs typeface="Mada"/>
                  <a:sym typeface="Mada"/>
                </a:rPr>
                <a:t>Biochemical: </a:t>
              </a:r>
              <a:r>
                <a:rPr lang="ar" sz="1200">
                  <a:latin typeface="Mada"/>
                  <a:ea typeface="Mada"/>
                  <a:cs typeface="Mada"/>
                  <a:sym typeface="Mada"/>
                </a:rPr>
                <a:t>Low T4 and Low TSH</a:t>
              </a:r>
              <a:endParaRPr sz="1200">
                <a:latin typeface="Mada"/>
                <a:ea typeface="Mada"/>
                <a:cs typeface="Mada"/>
                <a:sym typeface="Mada"/>
              </a:endParaRPr>
            </a:p>
            <a:p>
              <a:pPr indent="-198600" lvl="1" marL="831599" rtl="0" algn="l">
                <a:spcBef>
                  <a:spcPts val="0"/>
                </a:spcBef>
                <a:spcAft>
                  <a:spcPts val="0"/>
                </a:spcAft>
                <a:buClr>
                  <a:schemeClr val="dk1"/>
                </a:buClr>
                <a:buSzPts val="1200"/>
                <a:buFont typeface="Mada"/>
                <a:buChar char="○"/>
              </a:pPr>
              <a:r>
                <a:rPr b="1" lang="ar" sz="1200">
                  <a:latin typeface="Mada"/>
                  <a:ea typeface="Mada"/>
                  <a:cs typeface="Mada"/>
                  <a:sym typeface="Mada"/>
                </a:rPr>
                <a:t>Anatomical: </a:t>
              </a:r>
              <a:r>
                <a:rPr lang="ar" sz="1200">
                  <a:latin typeface="Mada"/>
                  <a:ea typeface="Mada"/>
                  <a:cs typeface="Mada"/>
                  <a:sym typeface="Mada"/>
                </a:rPr>
                <a:t>MRI</a:t>
              </a:r>
              <a:endParaRPr sz="1200">
                <a:latin typeface="Mada"/>
                <a:ea typeface="Mada"/>
                <a:cs typeface="Mada"/>
                <a:sym typeface="Mada"/>
              </a:endParaRPr>
            </a:p>
          </p:txBody>
        </p:sp>
        <p:sp>
          <p:nvSpPr>
            <p:cNvPr id="389" name="Google Shape;389;p22"/>
            <p:cNvSpPr txBox="1"/>
            <p:nvPr/>
          </p:nvSpPr>
          <p:spPr>
            <a:xfrm>
              <a:off x="-2820577" y="2358356"/>
              <a:ext cx="18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90" name="Google Shape;390;p22"/>
            <p:cNvSpPr txBox="1"/>
            <p:nvPr/>
          </p:nvSpPr>
          <p:spPr>
            <a:xfrm>
              <a:off x="-7931553" y="4499626"/>
              <a:ext cx="6857700" cy="846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Treatment:</a:t>
              </a:r>
              <a:endParaRPr b="1" sz="1200">
                <a:solidFill>
                  <a:schemeClr val="dk1"/>
                </a:solidFill>
                <a:latin typeface="Mada"/>
                <a:ea typeface="Mada"/>
                <a:cs typeface="Mada"/>
                <a:sym typeface="Mada"/>
              </a:endParaRPr>
            </a:p>
            <a:p>
              <a:pPr indent="-198600" lvl="1" marL="8315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Thyroxine replacement</a:t>
              </a:r>
              <a:endParaRPr sz="1200">
                <a:solidFill>
                  <a:schemeClr val="dk1"/>
                </a:solidFill>
                <a:latin typeface="Mada"/>
                <a:ea typeface="Mada"/>
                <a:cs typeface="Mada"/>
                <a:sym typeface="Mada"/>
              </a:endParaRPr>
            </a:p>
            <a:p>
              <a:pPr indent="-198600" lvl="1" marL="8315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Surgical removal of pituitary adenoma if large</a:t>
              </a:r>
              <a:endParaRPr sz="1200">
                <a:solidFill>
                  <a:schemeClr val="dk1"/>
                </a:solidFill>
                <a:latin typeface="Mada"/>
                <a:ea typeface="Mada"/>
                <a:cs typeface="Mada"/>
                <a:sym typeface="Mada"/>
              </a:endParaRPr>
            </a:p>
          </p:txBody>
        </p:sp>
      </p:grpSp>
      <p:grpSp>
        <p:nvGrpSpPr>
          <p:cNvPr id="391" name="Google Shape;391;p22"/>
          <p:cNvGrpSpPr/>
          <p:nvPr/>
        </p:nvGrpSpPr>
        <p:grpSpPr>
          <a:xfrm>
            <a:off x="172890" y="7516914"/>
            <a:ext cx="584619" cy="647400"/>
            <a:chOff x="113092" y="803288"/>
            <a:chExt cx="615000" cy="647400"/>
          </a:xfrm>
        </p:grpSpPr>
        <p:sp>
          <p:nvSpPr>
            <p:cNvPr id="392" name="Google Shape;392;p22"/>
            <p:cNvSpPr/>
            <p:nvPr/>
          </p:nvSpPr>
          <p:spPr>
            <a:xfrm>
              <a:off x="113092" y="803288"/>
              <a:ext cx="615000" cy="6474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393" name="Google Shape;393;p22"/>
            <p:cNvSpPr/>
            <p:nvPr/>
          </p:nvSpPr>
          <p:spPr>
            <a:xfrm>
              <a:off x="233919" y="930483"/>
              <a:ext cx="373200" cy="393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394" name="Google Shape;394;p22"/>
            <p:cNvSpPr/>
            <p:nvPr/>
          </p:nvSpPr>
          <p:spPr>
            <a:xfrm flipH="1">
              <a:off x="199269" y="1049545"/>
              <a:ext cx="442800" cy="149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03</a:t>
              </a:r>
              <a:endParaRPr i="0" sz="1600" u="none" cap="none" strike="noStrike">
                <a:solidFill>
                  <a:srgbClr val="FFFFFF"/>
                </a:solidFill>
                <a:latin typeface="Mada"/>
                <a:ea typeface="Mada"/>
                <a:cs typeface="Mada"/>
                <a:sym typeface="Mada"/>
              </a:endParaRPr>
            </a:p>
          </p:txBody>
        </p:sp>
      </p:grpSp>
      <p:pic>
        <p:nvPicPr>
          <p:cNvPr id="395" name="Google Shape;395;p22"/>
          <p:cNvPicPr preferRelativeResize="0"/>
          <p:nvPr/>
        </p:nvPicPr>
        <p:blipFill>
          <a:blip r:embed="rId5">
            <a:alphaModFix/>
          </a:blip>
          <a:stretch>
            <a:fillRect/>
          </a:stretch>
        </p:blipFill>
        <p:spPr>
          <a:xfrm>
            <a:off x="5809073" y="4613285"/>
            <a:ext cx="1435801" cy="1515723"/>
          </a:xfrm>
          <a:prstGeom prst="rect">
            <a:avLst/>
          </a:prstGeom>
          <a:noFill/>
          <a:ln>
            <a:noFill/>
          </a:ln>
        </p:spPr>
      </p:pic>
      <p:pic>
        <p:nvPicPr>
          <p:cNvPr id="396" name="Google Shape;396;p22"/>
          <p:cNvPicPr preferRelativeResize="0"/>
          <p:nvPr/>
        </p:nvPicPr>
        <p:blipFill rotWithShape="1">
          <a:blip r:embed="rId6">
            <a:alphaModFix/>
          </a:blip>
          <a:srcRect b="1829" l="1779" r="1518" t="1364"/>
          <a:stretch/>
        </p:blipFill>
        <p:spPr>
          <a:xfrm>
            <a:off x="5912513" y="7864700"/>
            <a:ext cx="1388426" cy="1515725"/>
          </a:xfrm>
          <a:prstGeom prst="rect">
            <a:avLst/>
          </a:prstGeom>
          <a:noFill/>
          <a:ln>
            <a:noFill/>
          </a:ln>
        </p:spPr>
      </p:pic>
      <p:sp>
        <p:nvSpPr>
          <p:cNvPr id="397" name="Google Shape;397;p22"/>
          <p:cNvSpPr txBox="1"/>
          <p:nvPr/>
        </p:nvSpPr>
        <p:spPr>
          <a:xfrm>
            <a:off x="1910150" y="7282000"/>
            <a:ext cx="3790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100">
                <a:solidFill>
                  <a:srgbClr val="999999"/>
                </a:solidFill>
                <a:latin typeface="Mada"/>
                <a:ea typeface="Mada"/>
                <a:cs typeface="Mada"/>
                <a:sym typeface="Mada"/>
              </a:rPr>
              <a:t>2</a:t>
            </a:r>
            <a:r>
              <a:rPr b="1" lang="ar" sz="1100">
                <a:solidFill>
                  <a:srgbClr val="999999"/>
                </a:solidFill>
                <a:latin typeface="Mada"/>
                <a:ea typeface="Mada"/>
                <a:cs typeface="Mada"/>
                <a:sym typeface="Mada"/>
              </a:rPr>
              <a:t> and 3 will be discussed in details in a separate lecture</a:t>
            </a:r>
            <a:endParaRPr b="1" sz="1100">
              <a:solidFill>
                <a:srgbClr val="999999"/>
              </a:solidFill>
              <a:latin typeface="Mada"/>
              <a:ea typeface="Mada"/>
              <a:cs typeface="Mada"/>
              <a:sym typeface="Mad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403" name="Google Shape;403;p23"/>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Other etiologies </a:t>
            </a:r>
            <a:r>
              <a:rPr b="1" i="1" lang="ar" sz="2600">
                <a:latin typeface="Mada"/>
                <a:ea typeface="Mada"/>
                <a:cs typeface="Mada"/>
                <a:sym typeface="Mada"/>
              </a:rPr>
              <a:t>cont.</a:t>
            </a:r>
            <a:endParaRPr b="1" i="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cxnSp>
        <p:nvCxnSpPr>
          <p:cNvPr id="404" name="Google Shape;404;p23"/>
          <p:cNvCxnSpPr/>
          <p:nvPr/>
        </p:nvCxnSpPr>
        <p:spPr>
          <a:xfrm rot="10800000">
            <a:off x="-26400" y="9439265"/>
            <a:ext cx="7612800" cy="0"/>
          </a:xfrm>
          <a:prstGeom prst="straightConnector1">
            <a:avLst/>
          </a:prstGeom>
          <a:noFill/>
          <a:ln cap="flat" cmpd="sng" w="28575">
            <a:solidFill>
              <a:schemeClr val="accent3"/>
            </a:solidFill>
            <a:prstDash val="dot"/>
            <a:round/>
            <a:headEnd len="med" w="med" type="none"/>
            <a:tailEnd len="med" w="med" type="none"/>
          </a:ln>
        </p:spPr>
      </p:cxnSp>
      <p:cxnSp>
        <p:nvCxnSpPr>
          <p:cNvPr id="405" name="Google Shape;405;p2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06" name="Google Shape;406;p23"/>
          <p:cNvSpPr txBox="1"/>
          <p:nvPr/>
        </p:nvSpPr>
        <p:spPr>
          <a:xfrm>
            <a:off x="-26400" y="9449450"/>
            <a:ext cx="7612800" cy="11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6AA84F"/>
                </a:solidFill>
                <a:latin typeface="Mada"/>
                <a:ea typeface="Mada"/>
                <a:cs typeface="Mada"/>
                <a:sym typeface="Mada"/>
              </a:rPr>
              <a:t>1-Panhypopituitarism refers to deficiency of all anterior pituitary hormones;</a:t>
            </a:r>
            <a:r>
              <a:rPr lang="ar" sz="900">
                <a:solidFill>
                  <a:srgbClr val="1C4587"/>
                </a:solidFill>
                <a:latin typeface="Mada"/>
                <a:ea typeface="Mada"/>
                <a:cs typeface="Mada"/>
                <a:sym typeface="Mada"/>
              </a:rPr>
              <a:t> it is most commonly caused by pituitary tumours, surgery or radiotherapy. Vasopressin (ADH) will only be significantly affected if the hypothalamus is involved by a hypothalamic tumour or major suprasellar extension of a pituitary lesion, or if there is an infiltrative/inflammatory process. Posterior pituitary deficiency with diabetes insipidus is rare in an uncomplicated pituitary adenoma. </a:t>
            </a:r>
            <a:endParaRPr sz="900">
              <a:solidFill>
                <a:srgbClr val="1C4587"/>
              </a:solidFill>
              <a:latin typeface="Mada"/>
              <a:ea typeface="Mada"/>
              <a:cs typeface="Mada"/>
              <a:sym typeface="Mada"/>
            </a:endParaRPr>
          </a:p>
          <a:p>
            <a:pPr indent="0" lvl="0" marL="0" rtl="0" algn="l">
              <a:spcBef>
                <a:spcPts val="0"/>
              </a:spcBef>
              <a:spcAft>
                <a:spcPts val="0"/>
              </a:spcAft>
              <a:buNone/>
            </a:pPr>
            <a:r>
              <a:rPr lang="ar" sz="900">
                <a:solidFill>
                  <a:srgbClr val="1C4587"/>
                </a:solidFill>
                <a:latin typeface="Mada"/>
                <a:ea typeface="Mada"/>
                <a:cs typeface="Mada"/>
                <a:sym typeface="Mada"/>
              </a:rPr>
              <a:t>2-benign non-functioning </a:t>
            </a:r>
            <a:r>
              <a:rPr lang="ar" sz="900">
                <a:solidFill>
                  <a:srgbClr val="6AA84F"/>
                </a:solidFill>
                <a:latin typeface="Mada"/>
                <a:ea typeface="Mada"/>
                <a:cs typeface="Mada"/>
                <a:sym typeface="Mada"/>
              </a:rPr>
              <a:t>childhood</a:t>
            </a:r>
            <a:r>
              <a:rPr lang="ar" sz="900">
                <a:solidFill>
                  <a:srgbClr val="6AA84F"/>
                </a:solidFill>
                <a:latin typeface="Mada"/>
                <a:ea typeface="Mada"/>
                <a:cs typeface="Mada"/>
                <a:sym typeface="Mada"/>
              </a:rPr>
              <a:t> </a:t>
            </a:r>
            <a:r>
              <a:rPr lang="ar" sz="900">
                <a:solidFill>
                  <a:srgbClr val="1C4587"/>
                </a:solidFill>
                <a:latin typeface="Mada"/>
                <a:ea typeface="Mada"/>
                <a:cs typeface="Mada"/>
                <a:sym typeface="Mada"/>
              </a:rPr>
              <a:t>tumours that develop in cell rests of Rathke’s pouch, and may be located within the sella turcica, </a:t>
            </a:r>
            <a:r>
              <a:rPr b="1" lang="ar" sz="900">
                <a:solidFill>
                  <a:srgbClr val="1C4588"/>
                </a:solidFill>
                <a:latin typeface="Mada"/>
                <a:ea typeface="Mada"/>
                <a:cs typeface="Mada"/>
                <a:sym typeface="Mada"/>
              </a:rPr>
              <a:t>commonly in the suprasellar space</a:t>
            </a:r>
            <a:r>
              <a:rPr lang="ar" sz="900">
                <a:solidFill>
                  <a:srgbClr val="1C4587"/>
                </a:solidFill>
                <a:latin typeface="Mada"/>
                <a:ea typeface="Mada"/>
                <a:cs typeface="Mada"/>
                <a:sym typeface="Mada"/>
              </a:rPr>
              <a:t>. clinical features include hyperphagia and obesity, loss of the sensation of thirst and disturbance of temperature regulation.</a:t>
            </a:r>
            <a:endParaRPr sz="900">
              <a:solidFill>
                <a:srgbClr val="1C4587"/>
              </a:solidFill>
              <a:latin typeface="Mada"/>
              <a:ea typeface="Mada"/>
              <a:cs typeface="Mada"/>
              <a:sym typeface="Mada"/>
            </a:endParaRPr>
          </a:p>
          <a:p>
            <a:pPr indent="0" lvl="0" marL="0" rtl="0" algn="l">
              <a:spcBef>
                <a:spcPts val="0"/>
              </a:spcBef>
              <a:spcAft>
                <a:spcPts val="0"/>
              </a:spcAft>
              <a:buNone/>
            </a:pPr>
            <a:r>
              <a:rPr lang="ar" sz="900">
                <a:solidFill>
                  <a:srgbClr val="1C4587"/>
                </a:solidFill>
                <a:latin typeface="Mada"/>
                <a:ea typeface="Mada"/>
                <a:cs typeface="Mada"/>
                <a:sym typeface="Mada"/>
              </a:rPr>
              <a:t>3- </a:t>
            </a:r>
            <a:r>
              <a:rPr b="1" lang="ar" sz="900">
                <a:solidFill>
                  <a:srgbClr val="CC0000"/>
                </a:solidFill>
                <a:latin typeface="Mada"/>
                <a:ea typeface="Mada"/>
                <a:cs typeface="Mada"/>
                <a:sym typeface="Mada"/>
              </a:rPr>
              <a:t>Thyroid replacement should not commence until normal glucocorticoid function</a:t>
            </a:r>
            <a:r>
              <a:rPr lang="ar" sz="900">
                <a:solidFill>
                  <a:srgbClr val="1C4587"/>
                </a:solidFill>
                <a:latin typeface="Mada"/>
                <a:ea typeface="Mada"/>
                <a:cs typeface="Mada"/>
                <a:sym typeface="Mada"/>
              </a:rPr>
              <a:t> has been demonstrated or replacement steroid therapy initiated, as an adrenal ‘crisis’ may otherwise be precipitated.</a:t>
            </a:r>
            <a:endParaRPr sz="900">
              <a:solidFill>
                <a:srgbClr val="1C458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rgbClr val="1C4587"/>
              </a:solidFill>
              <a:latin typeface="Mada"/>
              <a:ea typeface="Mada"/>
              <a:cs typeface="Mada"/>
              <a:sym typeface="Mada"/>
            </a:endParaRPr>
          </a:p>
          <a:p>
            <a:pPr indent="0" lvl="0" marL="0" rtl="0" algn="l">
              <a:spcBef>
                <a:spcPts val="0"/>
              </a:spcBef>
              <a:spcAft>
                <a:spcPts val="0"/>
              </a:spcAft>
              <a:buNone/>
            </a:pPr>
            <a:r>
              <a:t/>
            </a:r>
            <a:endParaRPr sz="900">
              <a:solidFill>
                <a:srgbClr val="1C4587"/>
              </a:solidFill>
              <a:latin typeface="Mada"/>
              <a:ea typeface="Mada"/>
              <a:cs typeface="Mada"/>
              <a:sym typeface="Mada"/>
            </a:endParaRPr>
          </a:p>
          <a:p>
            <a:pPr indent="0" lvl="0" marL="0" rtl="0" algn="l">
              <a:spcBef>
                <a:spcPts val="0"/>
              </a:spcBef>
              <a:spcAft>
                <a:spcPts val="0"/>
              </a:spcAft>
              <a:buNone/>
            </a:pPr>
            <a:r>
              <a:t/>
            </a:r>
            <a:endParaRPr sz="900">
              <a:solidFill>
                <a:srgbClr val="1C4587"/>
              </a:solidFill>
              <a:latin typeface="Mada"/>
              <a:ea typeface="Mada"/>
              <a:cs typeface="Mada"/>
              <a:sym typeface="Mada"/>
            </a:endParaRPr>
          </a:p>
        </p:txBody>
      </p:sp>
      <p:grpSp>
        <p:nvGrpSpPr>
          <p:cNvPr id="407" name="Google Shape;407;p23"/>
          <p:cNvGrpSpPr/>
          <p:nvPr/>
        </p:nvGrpSpPr>
        <p:grpSpPr>
          <a:xfrm>
            <a:off x="152400" y="785500"/>
            <a:ext cx="7217750" cy="4382790"/>
            <a:chOff x="-8105807" y="2485528"/>
            <a:chExt cx="7634599" cy="3008505"/>
          </a:xfrm>
        </p:grpSpPr>
        <p:sp>
          <p:nvSpPr>
            <p:cNvPr id="408" name="Google Shape;408;p23"/>
            <p:cNvSpPr/>
            <p:nvPr/>
          </p:nvSpPr>
          <p:spPr>
            <a:xfrm>
              <a:off x="-7938809" y="2616733"/>
              <a:ext cx="7467600" cy="2877300"/>
            </a:xfrm>
            <a:prstGeom prst="round1Rect">
              <a:avLst>
                <a:gd fmla="val 16667" name="adj"/>
              </a:avLst>
            </a:prstGeom>
            <a:noFill/>
            <a:ln cap="flat" cmpd="sng" w="19050">
              <a:solidFill>
                <a:schemeClr val="accent3"/>
              </a:solidFill>
              <a:prstDash val="lgDashDot"/>
              <a:round/>
              <a:headEnd len="sm" w="sm" type="none"/>
              <a:tailEnd len="sm" w="sm" type="none"/>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Font typeface="Mada"/>
                <a:buChar char="●"/>
              </a:pPr>
              <a:r>
                <a:t/>
              </a:r>
              <a:endParaRPr/>
            </a:p>
          </p:txBody>
        </p:sp>
        <p:grpSp>
          <p:nvGrpSpPr>
            <p:cNvPr id="409" name="Google Shape;409;p23"/>
            <p:cNvGrpSpPr/>
            <p:nvPr/>
          </p:nvGrpSpPr>
          <p:grpSpPr>
            <a:xfrm>
              <a:off x="-8105807" y="2485528"/>
              <a:ext cx="615000" cy="444300"/>
              <a:chOff x="113099" y="930478"/>
              <a:chExt cx="615000" cy="444300"/>
            </a:xfrm>
          </p:grpSpPr>
          <p:sp>
            <p:nvSpPr>
              <p:cNvPr id="410" name="Google Shape;410;p23"/>
              <p:cNvSpPr/>
              <p:nvPr/>
            </p:nvSpPr>
            <p:spPr>
              <a:xfrm>
                <a:off x="113099" y="930478"/>
                <a:ext cx="615000" cy="4443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11" name="Google Shape;411;p23"/>
              <p:cNvSpPr/>
              <p:nvPr/>
            </p:nvSpPr>
            <p:spPr>
              <a:xfrm>
                <a:off x="233920" y="1040531"/>
                <a:ext cx="373200" cy="240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12" name="Google Shape;412;p23"/>
              <p:cNvSpPr/>
              <p:nvPr/>
            </p:nvSpPr>
            <p:spPr>
              <a:xfrm flipH="1">
                <a:off x="160001" y="1085973"/>
                <a:ext cx="479700" cy="149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04</a:t>
                </a:r>
                <a:endParaRPr i="0" sz="1600" u="none" cap="none" strike="noStrike">
                  <a:solidFill>
                    <a:srgbClr val="FFFFFF"/>
                  </a:solidFill>
                  <a:latin typeface="Mada"/>
                  <a:ea typeface="Mada"/>
                  <a:cs typeface="Mada"/>
                  <a:sym typeface="Mada"/>
                </a:endParaRPr>
              </a:p>
            </p:txBody>
          </p:sp>
        </p:grpSp>
      </p:grpSp>
      <p:grpSp>
        <p:nvGrpSpPr>
          <p:cNvPr id="413" name="Google Shape;413;p23"/>
          <p:cNvGrpSpPr/>
          <p:nvPr/>
        </p:nvGrpSpPr>
        <p:grpSpPr>
          <a:xfrm>
            <a:off x="321125" y="785142"/>
            <a:ext cx="6959585" cy="3465802"/>
            <a:chOff x="-7937051" y="2358356"/>
            <a:chExt cx="6998074" cy="3311171"/>
          </a:xfrm>
        </p:grpSpPr>
        <p:sp>
          <p:nvSpPr>
            <p:cNvPr id="414" name="Google Shape;414;p23"/>
            <p:cNvSpPr txBox="1"/>
            <p:nvPr/>
          </p:nvSpPr>
          <p:spPr>
            <a:xfrm>
              <a:off x="-7816765" y="2510580"/>
              <a:ext cx="5361000" cy="17280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rPr b="1" lang="ar" sz="1700" u="sng">
                  <a:latin typeface="Mada"/>
                  <a:ea typeface="Mada"/>
                  <a:cs typeface="Mada"/>
                  <a:sym typeface="Mada"/>
                </a:rPr>
                <a:t>Hypopituitarism</a:t>
              </a:r>
              <a:r>
                <a:rPr b="1" baseline="30000" lang="ar" sz="1700">
                  <a:latin typeface="Mada"/>
                  <a:ea typeface="Mada"/>
                  <a:cs typeface="Mada"/>
                  <a:sym typeface="Mada"/>
                </a:rPr>
                <a:t>1</a:t>
              </a:r>
              <a:r>
                <a:rPr b="1" lang="ar" sz="1700" u="sng">
                  <a:latin typeface="Mada"/>
                  <a:ea typeface="Mada"/>
                  <a:cs typeface="Mada"/>
                  <a:sym typeface="Mada"/>
                </a:rPr>
                <a:t>:</a:t>
              </a:r>
              <a:endParaRPr b="1" sz="1100">
                <a:solidFill>
                  <a:srgbClr val="073763"/>
                </a:solidFill>
                <a:latin typeface="Mada"/>
                <a:ea typeface="Mada"/>
                <a:cs typeface="Mada"/>
                <a:sym typeface="Mada"/>
              </a:endParaRPr>
            </a:p>
            <a:p>
              <a:pPr indent="-292100" lvl="0" marL="457200" rtl="0" algn="l">
                <a:spcBef>
                  <a:spcPts val="0"/>
                </a:spcBef>
                <a:spcAft>
                  <a:spcPts val="0"/>
                </a:spcAft>
                <a:buClr>
                  <a:srgbClr val="073763"/>
                </a:buClr>
                <a:buSzPts val="1000"/>
                <a:buFont typeface="Mada"/>
                <a:buChar char="●"/>
              </a:pPr>
              <a:r>
                <a:rPr lang="ar" sz="1000">
                  <a:solidFill>
                    <a:srgbClr val="073763"/>
                  </a:solidFill>
                  <a:latin typeface="Mada"/>
                  <a:ea typeface="Mada"/>
                  <a:cs typeface="Mada"/>
                  <a:sym typeface="Mada"/>
                </a:rPr>
                <a:t>There is generally a progressive loss of anterior pituitary function. </a:t>
              </a:r>
              <a:r>
                <a:rPr b="1" lang="ar" sz="1000">
                  <a:solidFill>
                    <a:srgbClr val="1C4587"/>
                  </a:solidFill>
                  <a:latin typeface="Mada"/>
                  <a:ea typeface="Mada"/>
                  <a:cs typeface="Mada"/>
                  <a:sym typeface="Mada"/>
                </a:rPr>
                <a:t>GH and gonadotropins are usually firstly affected</a:t>
              </a:r>
              <a:r>
                <a:rPr lang="ar" sz="1000">
                  <a:solidFill>
                    <a:srgbClr val="1C4587"/>
                  </a:solidFill>
                  <a:latin typeface="Mada"/>
                  <a:ea typeface="Mada"/>
                  <a:cs typeface="Mada"/>
                  <a:sym typeface="Mada"/>
                </a:rPr>
                <a:t>. </a:t>
              </a:r>
              <a:r>
                <a:rPr b="1" lang="ar" sz="1000">
                  <a:solidFill>
                    <a:srgbClr val="1C4587"/>
                  </a:solidFill>
                  <a:latin typeface="Mada"/>
                  <a:ea typeface="Mada"/>
                  <a:cs typeface="Mada"/>
                  <a:sym typeface="Mada"/>
                </a:rPr>
                <a:t>Hyperprolactinaemia</a:t>
              </a:r>
              <a:r>
                <a:rPr lang="ar" sz="1000">
                  <a:solidFill>
                    <a:srgbClr val="073763"/>
                  </a:solidFill>
                  <a:latin typeface="Mada"/>
                  <a:ea typeface="Mada"/>
                  <a:cs typeface="Mada"/>
                  <a:sym typeface="Mada"/>
                </a:rPr>
                <a:t>, rather than prolactin deficiency, occurs relatively early because of loss of tonic inhibitory control by dopamine. </a:t>
              </a:r>
              <a:r>
                <a:rPr b="1" lang="ar" sz="1000">
                  <a:solidFill>
                    <a:srgbClr val="1C4587"/>
                  </a:solidFill>
                  <a:latin typeface="Mada"/>
                  <a:ea typeface="Mada"/>
                  <a:cs typeface="Mada"/>
                  <a:sym typeface="Mada"/>
                </a:rPr>
                <a:t>TSH and ACTH are usually last to be affected.</a:t>
              </a:r>
              <a:endParaRPr b="1" sz="1000">
                <a:solidFill>
                  <a:srgbClr val="1C4587"/>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ar" sz="1000">
                  <a:solidFill>
                    <a:schemeClr val="dk1"/>
                  </a:solidFill>
                  <a:latin typeface="Mada"/>
                  <a:ea typeface="Mada"/>
                  <a:cs typeface="Mada"/>
                  <a:sym typeface="Mada"/>
                </a:rPr>
                <a:t>76% caused by a tumor or treatment of tumor</a:t>
              </a:r>
              <a:endParaRPr sz="1000">
                <a:solidFill>
                  <a:schemeClr val="dk1"/>
                </a:solidFill>
                <a:latin typeface="Mada"/>
                <a:ea typeface="Mada"/>
                <a:cs typeface="Mada"/>
                <a:sym typeface="Mada"/>
              </a:endParaRPr>
            </a:p>
            <a:p>
              <a:pPr indent="-292100" lvl="0"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Mass effect of adenoma on other hormones.</a:t>
              </a:r>
              <a:endParaRPr sz="1000">
                <a:solidFill>
                  <a:schemeClr val="dk1"/>
                </a:solidFill>
                <a:latin typeface="Mada"/>
                <a:ea typeface="Mada"/>
                <a:cs typeface="Mada"/>
                <a:sym typeface="Mada"/>
              </a:endParaRPr>
            </a:p>
            <a:p>
              <a:pPr indent="-292100" lvl="0"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Surgical resection of non-adenomatous tissue or Radiation of pituitary (Hormones have to be checked 6 Months after then yearly).</a:t>
              </a:r>
              <a:endParaRPr sz="1000">
                <a:solidFill>
                  <a:schemeClr val="dk1"/>
                </a:solidFill>
                <a:latin typeface="Mada"/>
                <a:ea typeface="Mada"/>
                <a:cs typeface="Mada"/>
                <a:sym typeface="Mada"/>
              </a:endParaRPr>
            </a:p>
          </p:txBody>
        </p:sp>
        <p:sp>
          <p:nvSpPr>
            <p:cNvPr id="415" name="Google Shape;415;p23"/>
            <p:cNvSpPr txBox="1"/>
            <p:nvPr/>
          </p:nvSpPr>
          <p:spPr>
            <a:xfrm>
              <a:off x="-2820577" y="2358356"/>
              <a:ext cx="1881600" cy="38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16" name="Google Shape;416;p23"/>
            <p:cNvSpPr txBox="1"/>
            <p:nvPr/>
          </p:nvSpPr>
          <p:spPr>
            <a:xfrm>
              <a:off x="-7937051" y="4225326"/>
              <a:ext cx="6877800" cy="1444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Mada"/>
                <a:buChar char="●"/>
              </a:pPr>
              <a:r>
                <a:rPr b="1" lang="ar" sz="1000">
                  <a:solidFill>
                    <a:schemeClr val="dk1"/>
                  </a:solidFill>
                  <a:latin typeface="Mada"/>
                  <a:ea typeface="Mada"/>
                  <a:cs typeface="Mada"/>
                  <a:sym typeface="Mada"/>
                </a:rPr>
                <a:t>13% caused by extra-pituitary tumors eg: </a:t>
              </a:r>
              <a:r>
                <a:rPr b="1" lang="ar" sz="1000" u="sng">
                  <a:solidFill>
                    <a:srgbClr val="CC0000"/>
                  </a:solidFill>
                  <a:latin typeface="Mada"/>
                  <a:ea typeface="Mada"/>
                  <a:cs typeface="Mada"/>
                  <a:sym typeface="Mada"/>
                </a:rPr>
                <a:t>craniopharyngioma</a:t>
              </a:r>
              <a:r>
                <a:rPr b="1" baseline="30000" lang="ar" sz="1000">
                  <a:solidFill>
                    <a:srgbClr val="073763"/>
                  </a:solidFill>
                  <a:latin typeface="Mada"/>
                  <a:ea typeface="Mada"/>
                  <a:cs typeface="Mada"/>
                  <a:sym typeface="Mada"/>
                </a:rPr>
                <a:t>2 </a:t>
              </a:r>
              <a:r>
                <a:rPr lang="ar" sz="1000">
                  <a:solidFill>
                    <a:schemeClr val="dk1"/>
                  </a:solidFill>
                  <a:latin typeface="Mada"/>
                  <a:ea typeface="Mada"/>
                  <a:cs typeface="Mada"/>
                  <a:sym typeface="Mada"/>
                </a:rPr>
                <a:t> </a:t>
              </a:r>
              <a:r>
                <a:rPr lang="ar" sz="1000">
                  <a:solidFill>
                    <a:srgbClr val="1C4588"/>
                  </a:solidFill>
                  <a:latin typeface="Mada"/>
                  <a:ea typeface="Mada"/>
                  <a:cs typeface="Mada"/>
                  <a:sym typeface="Mada"/>
                </a:rPr>
                <a:t>(most common childhood tumor that causes hypopituitarism)</a:t>
              </a:r>
              <a:r>
                <a:rPr lang="ar" sz="1000">
                  <a:solidFill>
                    <a:srgbClr val="1C4588"/>
                  </a:solidFill>
                  <a:latin typeface="Mada"/>
                  <a:ea typeface="Mada"/>
                  <a:cs typeface="Mada"/>
                  <a:sym typeface="Mada"/>
                </a:rPr>
                <a:t>,</a:t>
              </a:r>
              <a:r>
                <a:rPr b="1" lang="ar" sz="1000">
                  <a:solidFill>
                    <a:schemeClr val="dk1"/>
                  </a:solidFill>
                  <a:latin typeface="Mada"/>
                  <a:ea typeface="Mada"/>
                  <a:cs typeface="Mada"/>
                  <a:sym typeface="Mada"/>
                </a:rPr>
                <a:t>8% unknown</a:t>
              </a:r>
              <a:r>
                <a:rPr lang="ar" sz="1000">
                  <a:solidFill>
                    <a:schemeClr val="dk1"/>
                  </a:solidFill>
                  <a:latin typeface="Mada"/>
                  <a:ea typeface="Mada"/>
                  <a:cs typeface="Mada"/>
                  <a:sym typeface="Mada"/>
                </a:rPr>
                <a:t> , </a:t>
              </a:r>
              <a:r>
                <a:rPr b="1" lang="ar" sz="1000">
                  <a:solidFill>
                    <a:schemeClr val="dk1"/>
                  </a:solidFill>
                  <a:latin typeface="Mada"/>
                  <a:ea typeface="Mada"/>
                  <a:cs typeface="Mada"/>
                  <a:sym typeface="Mada"/>
                </a:rPr>
                <a:t>1% sarcoidosis, 0.5% Sheehan’s syndrome</a:t>
              </a:r>
              <a:r>
                <a:rPr lang="ar" sz="1000">
                  <a:solidFill>
                    <a:schemeClr val="dk1"/>
                  </a:solidFill>
                  <a:latin typeface="Mada"/>
                  <a:ea typeface="Mada"/>
                  <a:cs typeface="Mada"/>
                  <a:sym typeface="Mada"/>
                </a:rPr>
                <a:t> (caused by excess blood loss (hemorrhage) or extremely low blood pressure during or after labor</a:t>
              </a:r>
              <a:r>
                <a:rPr lang="ar" sz="1000">
                  <a:solidFill>
                    <a:srgbClr val="6AA84F"/>
                  </a:solidFill>
                  <a:latin typeface="Mada"/>
                  <a:ea typeface="Mada"/>
                  <a:cs typeface="Mada"/>
                  <a:sym typeface="Mada"/>
                </a:rPr>
                <a:t> </a:t>
              </a:r>
              <a:r>
                <a:rPr lang="ar" sz="1000">
                  <a:solidFill>
                    <a:srgbClr val="6AA84F"/>
                  </a:solidFill>
                  <a:latin typeface="Mada"/>
                  <a:ea typeface="Mada"/>
                  <a:cs typeface="Mada"/>
                  <a:sym typeface="Mada"/>
                </a:rPr>
                <a:t>leading to infarction of pituitary gland</a:t>
              </a:r>
              <a:r>
                <a:rPr lang="ar" sz="1000">
                  <a:solidFill>
                    <a:schemeClr val="dk1"/>
                  </a:solidFill>
                  <a:latin typeface="Mada"/>
                  <a:ea typeface="Mada"/>
                  <a:cs typeface="Mada"/>
                  <a:sym typeface="Mada"/>
                </a:rPr>
                <a:t>)</a:t>
              </a:r>
              <a:endParaRPr sz="1000">
                <a:solidFill>
                  <a:schemeClr val="dk1"/>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b="1" lang="ar" sz="1000">
                  <a:solidFill>
                    <a:srgbClr val="1C4588"/>
                  </a:solidFill>
                  <a:latin typeface="Mada"/>
                  <a:ea typeface="Mada"/>
                  <a:cs typeface="Mada"/>
                  <a:sym typeface="Mada"/>
                </a:rPr>
                <a:t>Sheehan syndrome: </a:t>
              </a:r>
              <a:r>
                <a:rPr lang="ar" sz="1000">
                  <a:solidFill>
                    <a:srgbClr val="1C4588"/>
                  </a:solidFill>
                  <a:latin typeface="Mada"/>
                  <a:ea typeface="Mada"/>
                  <a:cs typeface="Mada"/>
                  <a:sym typeface="Mada"/>
                </a:rPr>
                <a:t>ischemic infarct of pituitary following postpartum </a:t>
              </a:r>
              <a:endParaRPr sz="1000">
                <a:solidFill>
                  <a:srgbClr val="1C4588"/>
                </a:solidFill>
                <a:latin typeface="Mada"/>
                <a:ea typeface="Mada"/>
                <a:cs typeface="Mada"/>
                <a:sym typeface="Mada"/>
              </a:endParaRPr>
            </a:p>
            <a:p>
              <a:pPr indent="0" lvl="0" marL="457200" rtl="0" algn="l">
                <a:spcBef>
                  <a:spcPts val="0"/>
                </a:spcBef>
                <a:spcAft>
                  <a:spcPts val="0"/>
                </a:spcAft>
                <a:buNone/>
              </a:pPr>
              <a:r>
                <a:rPr lang="ar" sz="1000">
                  <a:solidFill>
                    <a:srgbClr val="1C4588"/>
                  </a:solidFill>
                  <a:latin typeface="Mada"/>
                  <a:ea typeface="Mada"/>
                  <a:cs typeface="Mada"/>
                  <a:sym typeface="Mada"/>
                </a:rPr>
                <a:t>bleeding; pregnancy-induced pituitary growth → Increase susceptibility</a:t>
              </a:r>
              <a:endParaRPr sz="1000">
                <a:solidFill>
                  <a:srgbClr val="1C4588"/>
                </a:solidFill>
                <a:latin typeface="Mada"/>
                <a:ea typeface="Mada"/>
                <a:cs typeface="Mada"/>
                <a:sym typeface="Mada"/>
              </a:endParaRPr>
            </a:p>
            <a:p>
              <a:pPr indent="0" lvl="0" marL="457200" rtl="0" algn="l">
                <a:spcBef>
                  <a:spcPts val="0"/>
                </a:spcBef>
                <a:spcAft>
                  <a:spcPts val="0"/>
                </a:spcAft>
                <a:buNone/>
              </a:pPr>
              <a:r>
                <a:rPr lang="ar" sz="1000">
                  <a:solidFill>
                    <a:srgbClr val="1C4588"/>
                  </a:solidFill>
                  <a:latin typeface="Mada"/>
                  <a:ea typeface="Mada"/>
                  <a:cs typeface="Mada"/>
                  <a:sym typeface="Mada"/>
                </a:rPr>
                <a:t> to hypoperfusion. Usually presents with failure to lactate, absent </a:t>
              </a:r>
              <a:endParaRPr sz="1000">
                <a:solidFill>
                  <a:srgbClr val="1C4588"/>
                </a:solidFill>
                <a:latin typeface="Mada"/>
                <a:ea typeface="Mada"/>
                <a:cs typeface="Mada"/>
                <a:sym typeface="Mada"/>
              </a:endParaRPr>
            </a:p>
            <a:p>
              <a:pPr indent="0" lvl="0" marL="457200" rtl="0" algn="l">
                <a:spcBef>
                  <a:spcPts val="0"/>
                </a:spcBef>
                <a:spcAft>
                  <a:spcPts val="0"/>
                </a:spcAft>
                <a:buNone/>
              </a:pPr>
              <a:r>
                <a:rPr lang="ar" sz="1000">
                  <a:solidFill>
                    <a:srgbClr val="1C4588"/>
                  </a:solidFill>
                  <a:latin typeface="Mada"/>
                  <a:ea typeface="Mada"/>
                  <a:cs typeface="Mada"/>
                  <a:sym typeface="Mada"/>
                </a:rPr>
                <a:t>menstruation, cold intolerance</a:t>
              </a:r>
              <a:endParaRPr sz="1000">
                <a:solidFill>
                  <a:srgbClr val="1C4588"/>
                </a:solidFill>
                <a:latin typeface="Mada"/>
                <a:ea typeface="Mada"/>
                <a:cs typeface="Mada"/>
                <a:sym typeface="Mada"/>
              </a:endParaRPr>
            </a:p>
          </p:txBody>
        </p:sp>
      </p:grpSp>
      <p:grpSp>
        <p:nvGrpSpPr>
          <p:cNvPr id="417" name="Google Shape;417;p23"/>
          <p:cNvGrpSpPr/>
          <p:nvPr/>
        </p:nvGrpSpPr>
        <p:grpSpPr>
          <a:xfrm>
            <a:off x="174464" y="7194823"/>
            <a:ext cx="7214287" cy="2098301"/>
            <a:chOff x="-8105813" y="2358338"/>
            <a:chExt cx="7589193" cy="2203635"/>
          </a:xfrm>
        </p:grpSpPr>
        <p:sp>
          <p:nvSpPr>
            <p:cNvPr id="418" name="Google Shape;418;p23"/>
            <p:cNvSpPr/>
            <p:nvPr/>
          </p:nvSpPr>
          <p:spPr>
            <a:xfrm>
              <a:off x="-7941920" y="2599973"/>
              <a:ext cx="7425300" cy="1962000"/>
            </a:xfrm>
            <a:prstGeom prst="round1Rect">
              <a:avLst>
                <a:gd fmla="val 16667" name="adj"/>
              </a:avLst>
            </a:prstGeom>
            <a:noFill/>
            <a:ln cap="flat" cmpd="sng" w="19050">
              <a:solidFill>
                <a:schemeClr val="accent3"/>
              </a:solidFill>
              <a:prstDash val="lgDashDot"/>
              <a:round/>
              <a:headEnd len="sm" w="sm" type="none"/>
              <a:tailEnd len="sm" w="sm" type="none"/>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Font typeface="Mada"/>
                <a:buChar char="●"/>
              </a:pPr>
              <a:r>
                <a:t/>
              </a:r>
              <a:endParaRPr/>
            </a:p>
          </p:txBody>
        </p:sp>
        <p:grpSp>
          <p:nvGrpSpPr>
            <p:cNvPr id="419" name="Google Shape;419;p23"/>
            <p:cNvGrpSpPr/>
            <p:nvPr/>
          </p:nvGrpSpPr>
          <p:grpSpPr>
            <a:xfrm>
              <a:off x="-8105813" y="2358338"/>
              <a:ext cx="615000" cy="647400"/>
              <a:chOff x="113092" y="803288"/>
              <a:chExt cx="615000" cy="647400"/>
            </a:xfrm>
          </p:grpSpPr>
          <p:sp>
            <p:nvSpPr>
              <p:cNvPr id="420" name="Google Shape;420;p23"/>
              <p:cNvSpPr/>
              <p:nvPr/>
            </p:nvSpPr>
            <p:spPr>
              <a:xfrm>
                <a:off x="113092" y="803288"/>
                <a:ext cx="615000" cy="6474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21" name="Google Shape;421;p23"/>
              <p:cNvSpPr/>
              <p:nvPr/>
            </p:nvSpPr>
            <p:spPr>
              <a:xfrm>
                <a:off x="233919" y="930483"/>
                <a:ext cx="373200" cy="393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22" name="Google Shape;422;p23"/>
              <p:cNvSpPr/>
              <p:nvPr/>
            </p:nvSpPr>
            <p:spPr>
              <a:xfrm flipH="1">
                <a:off x="199269" y="1049545"/>
                <a:ext cx="442800" cy="149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06</a:t>
                </a:r>
                <a:endParaRPr i="0" sz="1600" u="none" cap="none" strike="noStrike">
                  <a:solidFill>
                    <a:srgbClr val="FFFFFF"/>
                  </a:solidFill>
                  <a:latin typeface="Mada"/>
                  <a:ea typeface="Mada"/>
                  <a:cs typeface="Mada"/>
                  <a:sym typeface="Mada"/>
                </a:endParaRPr>
              </a:p>
            </p:txBody>
          </p:sp>
        </p:grpSp>
      </p:grpSp>
      <p:grpSp>
        <p:nvGrpSpPr>
          <p:cNvPr id="423" name="Google Shape;423;p23"/>
          <p:cNvGrpSpPr/>
          <p:nvPr/>
        </p:nvGrpSpPr>
        <p:grpSpPr>
          <a:xfrm>
            <a:off x="326600" y="7194759"/>
            <a:ext cx="7065162" cy="2098316"/>
            <a:chOff x="-7867019" y="2358356"/>
            <a:chExt cx="6987600" cy="1973771"/>
          </a:xfrm>
        </p:grpSpPr>
        <p:sp>
          <p:nvSpPr>
            <p:cNvPr id="424" name="Google Shape;424;p23"/>
            <p:cNvSpPr txBox="1"/>
            <p:nvPr/>
          </p:nvSpPr>
          <p:spPr>
            <a:xfrm>
              <a:off x="-7867019" y="2551027"/>
              <a:ext cx="6987600" cy="17811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b="1" lang="ar" sz="1700" u="sng">
                  <a:latin typeface="Mada"/>
                  <a:ea typeface="Mada"/>
                  <a:cs typeface="Mada"/>
                  <a:sym typeface="Mada"/>
                </a:rPr>
                <a:t>Infiltrative Lesions:</a:t>
              </a:r>
              <a:endParaRPr b="1" sz="1100">
                <a:solidFill>
                  <a:srgbClr val="073763"/>
                </a:solidFill>
                <a:latin typeface="Mada"/>
                <a:ea typeface="Mada"/>
                <a:cs typeface="Mada"/>
                <a:sym typeface="Mada"/>
              </a:endParaRPr>
            </a:p>
            <a:p>
              <a:pPr indent="0" lvl="0" marL="457200" rtl="0" algn="l">
                <a:spcBef>
                  <a:spcPts val="0"/>
                </a:spcBef>
                <a:spcAft>
                  <a:spcPts val="0"/>
                </a:spcAft>
                <a:buNone/>
              </a:pPr>
              <a:r>
                <a:rPr b="1" lang="ar" sz="1100">
                  <a:highlight>
                    <a:schemeClr val="accent4"/>
                  </a:highlight>
                  <a:latin typeface="Mada"/>
                  <a:ea typeface="Mada"/>
                  <a:cs typeface="Mada"/>
                  <a:sym typeface="Mada"/>
                </a:rPr>
                <a:t>Hereditary Hemochromatosis</a:t>
              </a:r>
              <a:endParaRPr b="1" sz="1100">
                <a:highlight>
                  <a:schemeClr val="accent4"/>
                </a:highlight>
                <a:latin typeface="Mada"/>
                <a:ea typeface="Mada"/>
                <a:cs typeface="Mada"/>
                <a:sym typeface="Mada"/>
              </a:endParaRPr>
            </a:p>
            <a:p>
              <a:pPr indent="-298450" lvl="0" marL="914400" rtl="0" algn="l">
                <a:spcBef>
                  <a:spcPts val="0"/>
                </a:spcBef>
                <a:spcAft>
                  <a:spcPts val="0"/>
                </a:spcAft>
                <a:buSzPts val="1100"/>
                <a:buFont typeface="Mada"/>
                <a:buChar char="●"/>
              </a:pPr>
              <a:r>
                <a:rPr lang="ar" sz="1100">
                  <a:latin typeface="Mada"/>
                  <a:ea typeface="Mada"/>
                  <a:cs typeface="Mada"/>
                  <a:sym typeface="Mada"/>
                </a:rPr>
                <a:t>Caused by </a:t>
              </a:r>
              <a:r>
                <a:rPr lang="ar" sz="1100" u="sng">
                  <a:latin typeface="Mada"/>
                  <a:ea typeface="Mada"/>
                  <a:cs typeface="Mada"/>
                  <a:sym typeface="Mada"/>
                </a:rPr>
                <a:t>Iron deposition in pituitary</a:t>
              </a:r>
              <a:r>
                <a:rPr lang="ar" sz="1100">
                  <a:solidFill>
                    <a:srgbClr val="6AA84F"/>
                  </a:solidFill>
                  <a:latin typeface="Mada"/>
                  <a:ea typeface="Mada"/>
                  <a:cs typeface="Mada"/>
                  <a:sym typeface="Mada"/>
                </a:rPr>
                <a:t>(haemochromatosis)</a:t>
              </a:r>
              <a:r>
                <a:rPr lang="ar" sz="1100">
                  <a:latin typeface="Mada"/>
                  <a:ea typeface="Mada"/>
                  <a:cs typeface="Mada"/>
                  <a:sym typeface="Mada"/>
                </a:rPr>
                <a:t> or </a:t>
              </a:r>
              <a:r>
                <a:rPr lang="ar" sz="1100" u="sng">
                  <a:latin typeface="Mada"/>
                  <a:ea typeface="Mada"/>
                  <a:cs typeface="Mada"/>
                  <a:sym typeface="Mada"/>
                </a:rPr>
                <a:t>Gonadotropin deficiency(most common)</a:t>
              </a:r>
              <a:endParaRPr sz="1100" u="sng">
                <a:latin typeface="Mada"/>
                <a:ea typeface="Mada"/>
                <a:cs typeface="Mada"/>
                <a:sym typeface="Mada"/>
              </a:endParaRPr>
            </a:p>
            <a:p>
              <a:pPr indent="-298450" lvl="0" marL="914400" rtl="0" algn="l">
                <a:spcBef>
                  <a:spcPts val="0"/>
                </a:spcBef>
                <a:spcAft>
                  <a:spcPts val="0"/>
                </a:spcAft>
                <a:buSzPts val="1100"/>
                <a:buFont typeface="Mada"/>
                <a:buChar char="●"/>
              </a:pPr>
              <a:r>
                <a:rPr b="1" lang="ar" sz="1100">
                  <a:latin typeface="Mada"/>
                  <a:ea typeface="Mada"/>
                  <a:cs typeface="Mada"/>
                  <a:sym typeface="Mada"/>
                </a:rPr>
                <a:t>Treatment: </a:t>
              </a:r>
              <a:r>
                <a:rPr lang="ar" sz="1100">
                  <a:latin typeface="Mada"/>
                  <a:ea typeface="Mada"/>
                  <a:cs typeface="Mada"/>
                  <a:sym typeface="Mada"/>
                </a:rPr>
                <a:t>repeat phlebotomy.</a:t>
              </a:r>
              <a:endParaRPr sz="1100">
                <a:latin typeface="Mada"/>
                <a:ea typeface="Mada"/>
                <a:cs typeface="Mada"/>
                <a:sym typeface="Mada"/>
              </a:endParaRPr>
            </a:p>
            <a:p>
              <a:pPr indent="0" lvl="0" marL="457200" rtl="0" algn="l">
                <a:spcBef>
                  <a:spcPts val="0"/>
                </a:spcBef>
                <a:spcAft>
                  <a:spcPts val="0"/>
                </a:spcAft>
                <a:buNone/>
              </a:pPr>
              <a:r>
                <a:t/>
              </a:r>
              <a:endParaRPr b="1" sz="1100">
                <a:highlight>
                  <a:schemeClr val="accent4"/>
                </a:highlight>
                <a:latin typeface="Mada"/>
                <a:ea typeface="Mada"/>
                <a:cs typeface="Mada"/>
                <a:sym typeface="Mada"/>
              </a:endParaRPr>
            </a:p>
            <a:p>
              <a:pPr indent="0" lvl="0" marL="457200" rtl="0" algn="l">
                <a:spcBef>
                  <a:spcPts val="0"/>
                </a:spcBef>
                <a:spcAft>
                  <a:spcPts val="0"/>
                </a:spcAft>
                <a:buNone/>
              </a:pPr>
              <a:r>
                <a:rPr b="1" lang="ar" sz="1100">
                  <a:highlight>
                    <a:schemeClr val="accent4"/>
                  </a:highlight>
                  <a:latin typeface="Mada"/>
                  <a:ea typeface="Mada"/>
                  <a:cs typeface="Mada"/>
                  <a:sym typeface="Mada"/>
                </a:rPr>
                <a:t>Pituitary Apoplexy</a:t>
              </a:r>
              <a:endParaRPr b="1" sz="1100">
                <a:highlight>
                  <a:schemeClr val="accent4"/>
                </a:highlight>
                <a:latin typeface="Mada"/>
                <a:ea typeface="Mada"/>
                <a:cs typeface="Mada"/>
                <a:sym typeface="Mada"/>
              </a:endParaRPr>
            </a:p>
            <a:p>
              <a:pPr indent="-298450" lvl="0" marL="914400" rtl="0" algn="l">
                <a:spcBef>
                  <a:spcPts val="0"/>
                </a:spcBef>
                <a:spcAft>
                  <a:spcPts val="0"/>
                </a:spcAft>
                <a:buSzPts val="1100"/>
                <a:buFont typeface="Mada"/>
                <a:buChar char="●"/>
              </a:pPr>
              <a:r>
                <a:rPr lang="ar" sz="1100">
                  <a:latin typeface="Mada"/>
                  <a:ea typeface="Mada"/>
                  <a:cs typeface="Mada"/>
                  <a:sym typeface="Mada"/>
                </a:rPr>
                <a:t>Sudden hemorrhage</a:t>
              </a:r>
              <a:r>
                <a:rPr lang="ar" sz="1100">
                  <a:latin typeface="Mada"/>
                  <a:ea typeface="Mada"/>
                  <a:cs typeface="Mada"/>
                  <a:sym typeface="Mada"/>
                </a:rPr>
                <a:t> </a:t>
              </a:r>
              <a:r>
                <a:rPr lang="ar" sz="1100">
                  <a:solidFill>
                    <a:srgbClr val="6AA84F"/>
                  </a:solidFill>
                  <a:latin typeface="Mada"/>
                  <a:ea typeface="Mada"/>
                  <a:cs typeface="Mada"/>
                  <a:sym typeface="Mada"/>
                </a:rPr>
                <a:t>seen on MRI </a:t>
              </a:r>
              <a:r>
                <a:rPr lang="ar" sz="1100">
                  <a:latin typeface="Mada"/>
                  <a:ea typeface="Mada"/>
                  <a:cs typeface="Mada"/>
                  <a:sym typeface="Mada"/>
                </a:rPr>
                <a:t>i</a:t>
              </a:r>
              <a:r>
                <a:rPr lang="ar" sz="1100">
                  <a:latin typeface="Mada"/>
                  <a:ea typeface="Mada"/>
                  <a:cs typeface="Mada"/>
                  <a:sym typeface="Mada"/>
                </a:rPr>
                <a:t>nto pituitary </a:t>
              </a:r>
              <a:r>
                <a:rPr b="1" lang="ar" sz="1100">
                  <a:solidFill>
                    <a:srgbClr val="CC0000"/>
                  </a:solidFill>
                  <a:latin typeface="Mada"/>
                  <a:ea typeface="Mada"/>
                  <a:cs typeface="Mada"/>
                  <a:sym typeface="Mada"/>
                </a:rPr>
                <a:t>“urgent condition”</a:t>
              </a:r>
              <a:r>
                <a:rPr b="1" lang="ar" sz="1100">
                  <a:solidFill>
                    <a:srgbClr val="FF0000"/>
                  </a:solidFill>
                  <a:latin typeface="Mada"/>
                  <a:ea typeface="Mada"/>
                  <a:cs typeface="Mada"/>
                  <a:sym typeface="Mada"/>
                </a:rPr>
                <a:t> </a:t>
              </a:r>
              <a:r>
                <a:rPr lang="ar" sz="1100">
                  <a:latin typeface="Mada"/>
                  <a:ea typeface="Mada"/>
                  <a:cs typeface="Mada"/>
                  <a:sym typeface="Mada"/>
                </a:rPr>
                <a:t>with severe, </a:t>
              </a:r>
              <a:r>
                <a:rPr lang="ar" sz="1100">
                  <a:solidFill>
                    <a:srgbClr val="C27BA0"/>
                  </a:solidFill>
                  <a:latin typeface="Mada"/>
                  <a:ea typeface="Mada"/>
                  <a:cs typeface="Mada"/>
                  <a:sym typeface="Mada"/>
                </a:rPr>
                <a:t>severe</a:t>
              </a:r>
              <a:r>
                <a:rPr lang="ar" sz="1100">
                  <a:latin typeface="Mada"/>
                  <a:ea typeface="Mada"/>
                  <a:cs typeface="Mada"/>
                  <a:sym typeface="Mada"/>
                </a:rPr>
                <a:t> sudden headache, diplopia, hypopituitarism with sudden ACTH def (Is life-threatening hypotension) </a:t>
              </a:r>
              <a:endParaRPr sz="1100">
                <a:latin typeface="Mada"/>
                <a:ea typeface="Mada"/>
                <a:cs typeface="Mada"/>
                <a:sym typeface="Mada"/>
              </a:endParaRPr>
            </a:p>
            <a:p>
              <a:pPr indent="-298450" lvl="0" marL="914400" rtl="0" algn="l">
                <a:spcBef>
                  <a:spcPts val="0"/>
                </a:spcBef>
                <a:spcAft>
                  <a:spcPts val="0"/>
                </a:spcAft>
                <a:buSzPts val="1100"/>
                <a:buFont typeface="Mada"/>
                <a:buChar char="●"/>
              </a:pPr>
              <a:r>
                <a:rPr b="1" lang="ar" sz="1100">
                  <a:latin typeface="Mada"/>
                  <a:ea typeface="Mada"/>
                  <a:cs typeface="Mada"/>
                  <a:sym typeface="Mada"/>
                </a:rPr>
                <a:t>Treatment: </a:t>
              </a:r>
              <a:r>
                <a:rPr lang="ar" sz="1100">
                  <a:latin typeface="Mada"/>
                  <a:ea typeface="Mada"/>
                  <a:cs typeface="Mada"/>
                  <a:sym typeface="Mada"/>
                </a:rPr>
                <a:t>surgical decompression.</a:t>
              </a:r>
              <a:endParaRPr sz="1100">
                <a:solidFill>
                  <a:srgbClr val="073763"/>
                </a:solidFill>
                <a:latin typeface="Mada"/>
                <a:ea typeface="Mada"/>
                <a:cs typeface="Mada"/>
                <a:sym typeface="Mada"/>
              </a:endParaRPr>
            </a:p>
          </p:txBody>
        </p:sp>
        <p:sp>
          <p:nvSpPr>
            <p:cNvPr id="425" name="Google Shape;425;p23"/>
            <p:cNvSpPr txBox="1"/>
            <p:nvPr/>
          </p:nvSpPr>
          <p:spPr>
            <a:xfrm>
              <a:off x="-2820577" y="2358356"/>
              <a:ext cx="1881600" cy="37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sp>
        <p:nvSpPr>
          <p:cNvPr id="426" name="Google Shape;426;p23"/>
          <p:cNvSpPr/>
          <p:nvPr/>
        </p:nvSpPr>
        <p:spPr>
          <a:xfrm>
            <a:off x="357825" y="5507600"/>
            <a:ext cx="7053000" cy="1483800"/>
          </a:xfrm>
          <a:prstGeom prst="round1Rect">
            <a:avLst>
              <a:gd fmla="val 16667" name="adj"/>
            </a:avLst>
          </a:prstGeom>
          <a:noFill/>
          <a:ln cap="flat" cmpd="sng" w="19050">
            <a:solidFill>
              <a:schemeClr val="accent3"/>
            </a:solidFill>
            <a:prstDash val="lgDashDot"/>
            <a:round/>
            <a:headEnd len="sm" w="sm" type="none"/>
            <a:tailEnd len="sm" w="sm" type="none"/>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Font typeface="Mada"/>
              <a:buChar char="●"/>
            </a:pPr>
            <a:r>
              <a:t/>
            </a:r>
            <a:endParaRPr/>
          </a:p>
        </p:txBody>
      </p:sp>
      <p:sp>
        <p:nvSpPr>
          <p:cNvPr id="427" name="Google Shape;427;p23"/>
          <p:cNvSpPr txBox="1"/>
          <p:nvPr/>
        </p:nvSpPr>
        <p:spPr>
          <a:xfrm>
            <a:off x="357825" y="5457100"/>
            <a:ext cx="7053000" cy="14166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b="1" lang="ar" sz="1800" u="sng">
                <a:latin typeface="Mada"/>
                <a:ea typeface="Mada"/>
                <a:cs typeface="Mada"/>
                <a:sym typeface="Mada"/>
              </a:rPr>
              <a:t>Cortisol low (hypoadrenalism):</a:t>
            </a:r>
            <a:endParaRPr b="1" sz="1200">
              <a:solidFill>
                <a:srgbClr val="073763"/>
              </a:solidFill>
              <a:latin typeface="Mada"/>
              <a:ea typeface="Mada"/>
              <a:cs typeface="Mada"/>
              <a:sym typeface="Mada"/>
            </a:endParaRPr>
          </a:p>
          <a:p>
            <a:pPr indent="-298450" lvl="1" marL="914400" rtl="0" algn="l">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C</a:t>
            </a:r>
            <a:r>
              <a:rPr lang="ar" sz="1100">
                <a:solidFill>
                  <a:srgbClr val="6AA84F"/>
                </a:solidFill>
                <a:latin typeface="Mada"/>
                <a:ea typeface="Mada"/>
                <a:cs typeface="Mada"/>
                <a:sym typeface="Mada"/>
              </a:rPr>
              <a:t>ould be primary adrenal insufficiency (caused by TB, malignancy, etc.) or secondary/central adrenal insufficiency (adenoma)</a:t>
            </a:r>
            <a:endParaRPr sz="1100">
              <a:solidFill>
                <a:srgbClr val="6AA84F"/>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S&amp;S: </a:t>
            </a:r>
            <a:r>
              <a:rPr lang="ar" sz="1100">
                <a:solidFill>
                  <a:schemeClr val="dk1"/>
                </a:solidFill>
                <a:latin typeface="Mada"/>
                <a:ea typeface="Mada"/>
                <a:cs typeface="Mada"/>
                <a:sym typeface="Mada"/>
              </a:rPr>
              <a:t>Nausea, Vomiting, abdominal pain, Diarrhea  Dizziness and weakness, Tiredness, Muscle ache, hypotension, weight loss.</a:t>
            </a:r>
            <a:endParaRPr sz="1100">
              <a:solidFill>
                <a:schemeClr val="dk1"/>
              </a:solidFill>
              <a:latin typeface="Mada"/>
              <a:ea typeface="Mada"/>
              <a:cs typeface="Mada"/>
              <a:sym typeface="Mada"/>
            </a:endParaRPr>
          </a:p>
          <a:p>
            <a:pPr indent="-298450" lvl="1" marL="914400" rtl="0" algn="l">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Investigation: measure ACTH, cortisol, dynamic testing (short </a:t>
            </a:r>
            <a:r>
              <a:rPr lang="ar" sz="1100">
                <a:solidFill>
                  <a:srgbClr val="6AA84F"/>
                </a:solidFill>
                <a:highlight>
                  <a:srgbClr val="FFFFFF"/>
                </a:highlight>
                <a:latin typeface="Mada"/>
                <a:ea typeface="Mada"/>
                <a:cs typeface="Mada"/>
                <a:sym typeface="Mada"/>
              </a:rPr>
              <a:t>synacthen)</a:t>
            </a:r>
            <a:endParaRPr sz="1100">
              <a:solidFill>
                <a:srgbClr val="6AA84F"/>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Management: </a:t>
            </a:r>
            <a:r>
              <a:rPr lang="ar" sz="1100">
                <a:solidFill>
                  <a:schemeClr val="dk1"/>
                </a:solidFill>
                <a:latin typeface="Mada"/>
                <a:ea typeface="Mada"/>
                <a:cs typeface="Mada"/>
                <a:sym typeface="Mada"/>
              </a:rPr>
              <a:t>Cortisol replacement</a:t>
            </a:r>
            <a:r>
              <a:rPr lang="ar" sz="1100">
                <a:solidFill>
                  <a:srgbClr val="6AA84F"/>
                </a:solidFill>
                <a:latin typeface="Mada"/>
                <a:ea typeface="Mada"/>
                <a:cs typeface="Mada"/>
                <a:sym typeface="Mada"/>
              </a:rPr>
              <a:t>,</a:t>
            </a:r>
            <a:r>
              <a:rPr lang="ar" sz="1100">
                <a:solidFill>
                  <a:srgbClr val="6AA84F"/>
                </a:solidFill>
                <a:latin typeface="Mada"/>
                <a:ea typeface="Mada"/>
                <a:cs typeface="Mada"/>
                <a:sym typeface="Mada"/>
              </a:rPr>
              <a:t> surgical removal of adenoma if central.</a:t>
            </a:r>
            <a:endParaRPr sz="1100">
              <a:solidFill>
                <a:srgbClr val="6AA84F"/>
              </a:solidFill>
              <a:latin typeface="Mada"/>
              <a:ea typeface="Mada"/>
              <a:cs typeface="Mada"/>
              <a:sym typeface="Mada"/>
            </a:endParaRPr>
          </a:p>
        </p:txBody>
      </p:sp>
      <p:grpSp>
        <p:nvGrpSpPr>
          <p:cNvPr id="428" name="Google Shape;428;p23"/>
          <p:cNvGrpSpPr/>
          <p:nvPr/>
        </p:nvGrpSpPr>
        <p:grpSpPr>
          <a:xfrm>
            <a:off x="196480" y="5333963"/>
            <a:ext cx="615000" cy="647400"/>
            <a:chOff x="113092" y="803288"/>
            <a:chExt cx="615000" cy="647400"/>
          </a:xfrm>
        </p:grpSpPr>
        <p:sp>
          <p:nvSpPr>
            <p:cNvPr id="429" name="Google Shape;429;p23"/>
            <p:cNvSpPr/>
            <p:nvPr/>
          </p:nvSpPr>
          <p:spPr>
            <a:xfrm>
              <a:off x="113092" y="803288"/>
              <a:ext cx="615000" cy="6474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30" name="Google Shape;430;p23"/>
            <p:cNvSpPr/>
            <p:nvPr/>
          </p:nvSpPr>
          <p:spPr>
            <a:xfrm>
              <a:off x="233919" y="930483"/>
              <a:ext cx="373200" cy="393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31" name="Google Shape;431;p23"/>
            <p:cNvSpPr/>
            <p:nvPr/>
          </p:nvSpPr>
          <p:spPr>
            <a:xfrm flipH="1">
              <a:off x="199269" y="1049545"/>
              <a:ext cx="442800" cy="149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05</a:t>
              </a:r>
              <a:endParaRPr i="0" sz="1600" u="none" cap="none" strike="noStrike">
                <a:solidFill>
                  <a:srgbClr val="FFFFFF"/>
                </a:solidFill>
                <a:latin typeface="Mada"/>
                <a:ea typeface="Mada"/>
                <a:cs typeface="Mada"/>
                <a:sym typeface="Mada"/>
              </a:endParaRPr>
            </a:p>
          </p:txBody>
        </p:sp>
      </p:grpSp>
      <p:pic>
        <p:nvPicPr>
          <p:cNvPr id="432" name="Google Shape;432;p23"/>
          <p:cNvPicPr preferRelativeResize="0"/>
          <p:nvPr/>
        </p:nvPicPr>
        <p:blipFill>
          <a:blip r:embed="rId3">
            <a:alphaModFix/>
          </a:blip>
          <a:stretch>
            <a:fillRect/>
          </a:stretch>
        </p:blipFill>
        <p:spPr>
          <a:xfrm>
            <a:off x="5772280" y="1063413"/>
            <a:ext cx="1227381" cy="1689751"/>
          </a:xfrm>
          <a:prstGeom prst="rect">
            <a:avLst/>
          </a:prstGeom>
          <a:noFill/>
          <a:ln>
            <a:noFill/>
          </a:ln>
        </p:spPr>
      </p:pic>
      <p:pic>
        <p:nvPicPr>
          <p:cNvPr id="433" name="Google Shape;433;p23"/>
          <p:cNvPicPr preferRelativeResize="0"/>
          <p:nvPr/>
        </p:nvPicPr>
        <p:blipFill>
          <a:blip r:embed="rId4">
            <a:alphaModFix/>
          </a:blip>
          <a:stretch>
            <a:fillRect/>
          </a:stretch>
        </p:blipFill>
        <p:spPr>
          <a:xfrm>
            <a:off x="6076924" y="3404400"/>
            <a:ext cx="1227374" cy="1673219"/>
          </a:xfrm>
          <a:prstGeom prst="rect">
            <a:avLst/>
          </a:prstGeom>
          <a:noFill/>
          <a:ln>
            <a:noFill/>
          </a:ln>
        </p:spPr>
      </p:pic>
      <p:sp>
        <p:nvSpPr>
          <p:cNvPr id="434" name="Google Shape;434;p23"/>
          <p:cNvSpPr txBox="1"/>
          <p:nvPr/>
        </p:nvSpPr>
        <p:spPr>
          <a:xfrm>
            <a:off x="326600" y="3895725"/>
            <a:ext cx="5750400" cy="9534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1C4588"/>
              </a:buClr>
              <a:buSzPts val="1100"/>
              <a:buFont typeface="Mada"/>
              <a:buChar char="●"/>
            </a:pPr>
            <a:r>
              <a:rPr b="1" lang="ar" sz="1100">
                <a:solidFill>
                  <a:srgbClr val="1C4588"/>
                </a:solidFill>
                <a:latin typeface="Mada"/>
                <a:ea typeface="Mada"/>
                <a:cs typeface="Mada"/>
                <a:sym typeface="Mada"/>
              </a:rPr>
              <a:t>Clinical features of hypopituitarism:</a:t>
            </a:r>
            <a:endParaRPr b="1" sz="1100">
              <a:solidFill>
                <a:srgbClr val="1C4588"/>
              </a:solidFill>
              <a:latin typeface="Mada"/>
              <a:ea typeface="Mada"/>
              <a:cs typeface="Mada"/>
              <a:sym typeface="Mada"/>
            </a:endParaRPr>
          </a:p>
          <a:p>
            <a:pPr indent="-298450" lvl="1" marL="914400" rtl="0" algn="l">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Symptoms</a:t>
            </a:r>
            <a:r>
              <a:rPr lang="ar" sz="1100">
                <a:solidFill>
                  <a:srgbClr val="1C4588"/>
                </a:solidFill>
                <a:latin typeface="Mada"/>
                <a:ea typeface="Mada"/>
                <a:cs typeface="Mada"/>
                <a:sym typeface="Mada"/>
              </a:rPr>
              <a:t> of </a:t>
            </a:r>
            <a:r>
              <a:rPr lang="ar" sz="1100">
                <a:solidFill>
                  <a:srgbClr val="1C4588"/>
                </a:solidFill>
                <a:latin typeface="Mada"/>
                <a:ea typeface="Mada"/>
                <a:cs typeface="Mada"/>
                <a:sym typeface="Mada"/>
              </a:rPr>
              <a:t>secondary</a:t>
            </a:r>
            <a:r>
              <a:rPr lang="ar" sz="1100">
                <a:solidFill>
                  <a:srgbClr val="1C4588"/>
                </a:solidFill>
                <a:latin typeface="Mada"/>
                <a:ea typeface="Mada"/>
                <a:cs typeface="Mada"/>
                <a:sym typeface="Mada"/>
              </a:rPr>
              <a:t> hypothyroidism and adrenal failure</a:t>
            </a:r>
            <a:endParaRPr sz="1100">
              <a:solidFill>
                <a:srgbClr val="1C4588"/>
              </a:solidFill>
              <a:latin typeface="Mada"/>
              <a:ea typeface="Mada"/>
              <a:cs typeface="Mada"/>
              <a:sym typeface="Mada"/>
            </a:endParaRPr>
          </a:p>
          <a:p>
            <a:pPr indent="-298450" lvl="1" marL="914400" rtl="0" algn="l">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Gonadotrophin and thus gonadal deficiencies, Hyperprolactinaemia</a:t>
            </a:r>
            <a:endParaRPr sz="1100">
              <a:solidFill>
                <a:srgbClr val="1C4588"/>
              </a:solidFill>
              <a:latin typeface="Mada"/>
              <a:ea typeface="Mada"/>
              <a:cs typeface="Mada"/>
              <a:sym typeface="Mada"/>
            </a:endParaRPr>
          </a:p>
          <a:p>
            <a:pPr indent="-298450" lvl="1" marL="914400" rtl="0" algn="l">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GH deficiency, Weight may increase</a:t>
            </a:r>
            <a:endParaRPr b="1" sz="1100">
              <a:solidFill>
                <a:srgbClr val="CC0000"/>
              </a:solidFill>
              <a:latin typeface="Mada"/>
              <a:ea typeface="Mada"/>
              <a:cs typeface="Mada"/>
              <a:sym typeface="Mada"/>
            </a:endParaRPr>
          </a:p>
          <a:p>
            <a:pPr indent="-298450" lvl="1" marL="914400" rtl="0" algn="l">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Classic picture of pallor with</a:t>
            </a:r>
            <a:r>
              <a:rPr b="1" lang="ar" sz="1100">
                <a:solidFill>
                  <a:srgbClr val="CC0000"/>
                </a:solidFill>
                <a:latin typeface="Mada"/>
                <a:ea typeface="Mada"/>
                <a:cs typeface="Mada"/>
                <a:sym typeface="Mada"/>
              </a:rPr>
              <a:t> hairlessness</a:t>
            </a:r>
            <a:r>
              <a:rPr lang="ar" sz="1100">
                <a:solidFill>
                  <a:srgbClr val="1C4588"/>
                </a:solidFill>
                <a:latin typeface="Mada"/>
                <a:ea typeface="Mada"/>
                <a:cs typeface="Mada"/>
                <a:sym typeface="Mada"/>
              </a:rPr>
              <a:t> </a:t>
            </a:r>
            <a:r>
              <a:rPr b="1" lang="ar" sz="1100">
                <a:solidFill>
                  <a:srgbClr val="CC0000"/>
                </a:solidFill>
                <a:latin typeface="Mada"/>
                <a:ea typeface="Mada"/>
                <a:cs typeface="Mada"/>
                <a:sym typeface="Mada"/>
              </a:rPr>
              <a:t>(‘alabaster skin’).</a:t>
            </a:r>
            <a:endParaRPr b="1" sz="1100">
              <a:solidFill>
                <a:srgbClr val="CC0000"/>
              </a:solidFill>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b="1" lang="ar" sz="1100">
                <a:solidFill>
                  <a:srgbClr val="1C4588"/>
                </a:solidFill>
                <a:latin typeface="Mada"/>
                <a:ea typeface="Mada"/>
                <a:cs typeface="Mada"/>
                <a:sym typeface="Mada"/>
              </a:rPr>
              <a:t>Treatment:</a:t>
            </a:r>
            <a:r>
              <a:rPr lang="ar" sz="1100">
                <a:solidFill>
                  <a:srgbClr val="1C4588"/>
                </a:solidFill>
                <a:latin typeface="Mada"/>
                <a:ea typeface="Mada"/>
                <a:cs typeface="Mada"/>
                <a:sym typeface="Mada"/>
              </a:rPr>
              <a:t> hormone replacement therapy (CS, thyroxine</a:t>
            </a:r>
            <a:r>
              <a:rPr baseline="30000" lang="ar" sz="1100">
                <a:solidFill>
                  <a:srgbClr val="1C4588"/>
                </a:solidFill>
                <a:latin typeface="Mada"/>
                <a:ea typeface="Mada"/>
                <a:cs typeface="Mada"/>
                <a:sym typeface="Mada"/>
              </a:rPr>
              <a:t>3</a:t>
            </a:r>
            <a:r>
              <a:rPr lang="ar" sz="1100">
                <a:solidFill>
                  <a:srgbClr val="1C4588"/>
                </a:solidFill>
                <a:latin typeface="Mada"/>
                <a:ea typeface="Mada"/>
                <a:cs typeface="Mada"/>
                <a:sym typeface="Mada"/>
              </a:rPr>
              <a:t>, sex steroids, GH) </a:t>
            </a:r>
            <a:r>
              <a:rPr b="1" lang="ar" sz="1100">
                <a:solidFill>
                  <a:srgbClr val="1C4588"/>
                </a:solidFill>
                <a:latin typeface="Mada"/>
                <a:ea typeface="Mada"/>
                <a:cs typeface="Mada"/>
                <a:sym typeface="Mada"/>
              </a:rPr>
              <a:t>(See table)</a:t>
            </a:r>
            <a:endParaRPr b="1"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cxnSp>
        <p:nvCxnSpPr>
          <p:cNvPr id="439" name="Google Shape;439;p24"/>
          <p:cNvCxnSpPr/>
          <p:nvPr/>
        </p:nvCxnSpPr>
        <p:spPr>
          <a:xfrm rot="10800000">
            <a:off x="-26400" y="9515465"/>
            <a:ext cx="7612800" cy="0"/>
          </a:xfrm>
          <a:prstGeom prst="straightConnector1">
            <a:avLst/>
          </a:prstGeom>
          <a:noFill/>
          <a:ln cap="flat" cmpd="sng" w="28575">
            <a:solidFill>
              <a:schemeClr val="accent3"/>
            </a:solidFill>
            <a:prstDash val="dot"/>
            <a:round/>
            <a:headEnd len="med" w="med" type="none"/>
            <a:tailEnd len="med" w="med" type="none"/>
          </a:ln>
        </p:spPr>
      </p:cxnSp>
      <p:sp>
        <p:nvSpPr>
          <p:cNvPr id="440" name="Google Shape;440;p2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441" name="Google Shape;441;p24"/>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Posterior Pituitary Disorders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442" name="Google Shape;442;p24"/>
          <p:cNvSpPr txBox="1"/>
          <p:nvPr/>
        </p:nvSpPr>
        <p:spPr>
          <a:xfrm>
            <a:off x="186624" y="849738"/>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Diabetes Insipidus</a:t>
            </a:r>
            <a:endParaRPr b="1" sz="2200">
              <a:highlight>
                <a:srgbClr val="D0E0E3"/>
              </a:highlight>
              <a:latin typeface="Mada"/>
              <a:ea typeface="Mada"/>
              <a:cs typeface="Mada"/>
              <a:sym typeface="Mada"/>
            </a:endParaRPr>
          </a:p>
        </p:txBody>
      </p:sp>
      <p:graphicFrame>
        <p:nvGraphicFramePr>
          <p:cNvPr id="443" name="Google Shape;443;p24"/>
          <p:cNvGraphicFramePr/>
          <p:nvPr/>
        </p:nvGraphicFramePr>
        <p:xfrm>
          <a:off x="339752" y="1437895"/>
          <a:ext cx="3000000" cy="3000000"/>
        </p:xfrm>
        <a:graphic>
          <a:graphicData uri="http://schemas.openxmlformats.org/drawingml/2006/table">
            <a:tbl>
              <a:tblPr>
                <a:noFill/>
                <a:tableStyleId>{D956ECC3-76C0-492F-A63F-2CC9FD7FF088}</a:tableStyleId>
              </a:tblPr>
              <a:tblGrid>
                <a:gridCol w="1183800"/>
                <a:gridCol w="3261225"/>
                <a:gridCol w="2435450"/>
              </a:tblGrid>
              <a:tr h="777900">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Types</a:t>
                      </a:r>
                      <a:r>
                        <a:rPr b="1" baseline="30000" lang="ar" sz="1100">
                          <a:solidFill>
                            <a:srgbClr val="FFFFFF"/>
                          </a:solidFill>
                          <a:latin typeface="Mada"/>
                          <a:ea typeface="Mada"/>
                          <a:cs typeface="Mada"/>
                          <a:sym typeface="Mada"/>
                        </a:rPr>
                        <a:t>1</a:t>
                      </a:r>
                      <a:endParaRPr b="1" baseline="30000" sz="11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gridSpan="2">
                  <a:txBody>
                    <a:bodyPr/>
                    <a:lstStyle/>
                    <a:p>
                      <a:pPr indent="-298450" lvl="0" marL="457200" rtl="0" algn="l">
                        <a:spcBef>
                          <a:spcPts val="0"/>
                        </a:spcBef>
                        <a:spcAft>
                          <a:spcPts val="0"/>
                        </a:spcAft>
                        <a:buClr>
                          <a:schemeClr val="dk1"/>
                        </a:buClr>
                        <a:buSzPts val="1100"/>
                        <a:buFont typeface="Mada"/>
                        <a:buChar char="●"/>
                      </a:pPr>
                      <a:r>
                        <a:rPr b="1" lang="ar" sz="1100" u="sng">
                          <a:solidFill>
                            <a:srgbClr val="CC0000"/>
                          </a:solidFill>
                          <a:latin typeface="Mada"/>
                          <a:ea typeface="Mada"/>
                          <a:cs typeface="Mada"/>
                          <a:sym typeface="Mada"/>
                        </a:rPr>
                        <a:t>Central DI</a:t>
                      </a:r>
                      <a:r>
                        <a:rPr b="1" lang="ar" sz="1100">
                          <a:solidFill>
                            <a:srgbClr val="CC0000"/>
                          </a:solidFill>
                          <a:latin typeface="Mada"/>
                          <a:ea typeface="Mada"/>
                          <a:cs typeface="Mada"/>
                          <a:sym typeface="Mada"/>
                        </a:rPr>
                        <a:t>:</a:t>
                      </a:r>
                      <a:r>
                        <a:rPr lang="ar" sz="1100">
                          <a:solidFill>
                            <a:schemeClr val="dk1"/>
                          </a:solidFill>
                          <a:latin typeface="Mada"/>
                          <a:ea typeface="Mada"/>
                          <a:cs typeface="Mada"/>
                          <a:sym typeface="Mada"/>
                        </a:rPr>
                        <a:t> Deficiency of vasopressin (ADH)</a:t>
                      </a:r>
                      <a:r>
                        <a:rPr lang="ar" sz="1100">
                          <a:solidFill>
                            <a:srgbClr val="6AA84F"/>
                          </a:solidFill>
                          <a:latin typeface="Mada"/>
                          <a:ea typeface="Mada"/>
                          <a:cs typeface="Mada"/>
                          <a:sym typeface="Mada"/>
                        </a:rPr>
                        <a:t>, </a:t>
                      </a:r>
                      <a:r>
                        <a:rPr lang="ar" sz="1100">
                          <a:solidFill>
                            <a:srgbClr val="6AA84F"/>
                          </a:solidFill>
                          <a:latin typeface="Mada"/>
                          <a:ea typeface="Mada"/>
                          <a:cs typeface="Mada"/>
                          <a:sym typeface="Mada"/>
                        </a:rPr>
                        <a:t>caused</a:t>
                      </a:r>
                      <a:r>
                        <a:rPr lang="ar" sz="1100">
                          <a:solidFill>
                            <a:srgbClr val="6AA84F"/>
                          </a:solidFill>
                          <a:latin typeface="Mada"/>
                          <a:ea typeface="Mada"/>
                          <a:cs typeface="Mada"/>
                          <a:sym typeface="Mada"/>
                        </a:rPr>
                        <a:t> by a hypothalamic disorder (adenoma of </a:t>
                      </a:r>
                      <a:r>
                        <a:rPr lang="ar" sz="1100">
                          <a:solidFill>
                            <a:srgbClr val="6AA84F"/>
                          </a:solidFill>
                          <a:latin typeface="Mada"/>
                          <a:ea typeface="Mada"/>
                          <a:cs typeface="Mada"/>
                          <a:sym typeface="Mada"/>
                        </a:rPr>
                        <a:t>pituitary</a:t>
                      </a:r>
                      <a:r>
                        <a:rPr lang="ar" sz="1100">
                          <a:solidFill>
                            <a:srgbClr val="6AA84F"/>
                          </a:solidFill>
                          <a:latin typeface="Mada"/>
                          <a:ea typeface="Mada"/>
                          <a:cs typeface="Mada"/>
                          <a:sym typeface="Mada"/>
                        </a:rPr>
                        <a:t> does not cause it because it is only stored there)</a:t>
                      </a:r>
                      <a:endParaRPr sz="1100">
                        <a:solidFill>
                          <a:srgbClr val="6AA84F"/>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Nephrogenic DI:</a:t>
                      </a:r>
                      <a:r>
                        <a:rPr lang="ar" sz="1100">
                          <a:solidFill>
                            <a:schemeClr val="dk1"/>
                          </a:solidFill>
                          <a:latin typeface="Mada"/>
                          <a:ea typeface="Mada"/>
                          <a:cs typeface="Mada"/>
                          <a:sym typeface="Mada"/>
                        </a:rPr>
                        <a:t> Renal resistance to ADH action</a:t>
                      </a:r>
                      <a:endParaRPr sz="1100">
                        <a:solidFill>
                          <a:schemeClr val="dk1"/>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b="1" lang="ar" sz="1100">
                          <a:solidFill>
                            <a:srgbClr val="6AA84F"/>
                          </a:solidFill>
                          <a:latin typeface="Mada"/>
                          <a:ea typeface="Mada"/>
                          <a:cs typeface="Mada"/>
                          <a:sym typeface="Mada"/>
                        </a:rPr>
                        <a:t>Psychogenic DI:</a:t>
                      </a:r>
                      <a:r>
                        <a:rPr lang="ar" sz="1100">
                          <a:solidFill>
                            <a:srgbClr val="6AA84F"/>
                          </a:solidFill>
                          <a:latin typeface="Mada"/>
                          <a:ea typeface="Mada"/>
                          <a:cs typeface="Mada"/>
                          <a:sym typeface="Mada"/>
                        </a:rPr>
                        <a:t> is an excessive water intake seen in some patients with mental illnesses such as schizophrenia.</a:t>
                      </a:r>
                      <a:endParaRPr sz="1100">
                        <a:solidFill>
                          <a:srgbClr val="6AA84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433175">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Causes</a:t>
                      </a:r>
                      <a:r>
                        <a:rPr b="1" baseline="30000" lang="ar" sz="1100">
                          <a:solidFill>
                            <a:srgbClr val="FFFFFF"/>
                          </a:solidFill>
                          <a:latin typeface="Mada"/>
                          <a:ea typeface="Mada"/>
                          <a:cs typeface="Mada"/>
                          <a:sym typeface="Mada"/>
                        </a:rPr>
                        <a:t>2</a:t>
                      </a:r>
                      <a:endParaRPr b="1" baseline="30000" sz="11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ar" sz="1100" u="sng">
                          <a:highlight>
                            <a:schemeClr val="accent4"/>
                          </a:highlight>
                          <a:latin typeface="Mada"/>
                          <a:ea typeface="Mada"/>
                          <a:cs typeface="Mada"/>
                          <a:sym typeface="Mada"/>
                        </a:rPr>
                        <a:t>Central DI:</a:t>
                      </a:r>
                      <a:endParaRPr b="1" sz="1100" u="sng">
                        <a:highlight>
                          <a:schemeClr val="accent4"/>
                        </a:highlight>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Abrupt onset, </a:t>
                      </a:r>
                      <a:r>
                        <a:rPr lang="ar" sz="1100">
                          <a:solidFill>
                            <a:schemeClr val="dk1"/>
                          </a:solidFill>
                          <a:latin typeface="Mada"/>
                          <a:ea typeface="Mada"/>
                          <a:cs typeface="Mada"/>
                          <a:sym typeface="Mada"/>
                        </a:rPr>
                        <a:t>30-50% are idiopathic (Dec. production by </a:t>
                      </a:r>
                      <a:r>
                        <a:rPr lang="ar" sz="1100">
                          <a:solidFill>
                            <a:schemeClr val="dk1"/>
                          </a:solidFill>
                          <a:latin typeface="Mada"/>
                          <a:ea typeface="Mada"/>
                          <a:cs typeface="Mada"/>
                          <a:sym typeface="Mada"/>
                        </a:rPr>
                        <a:t>hypothalamus</a:t>
                      </a:r>
                      <a:r>
                        <a:rPr lang="ar" sz="1100">
                          <a:solidFill>
                            <a:schemeClr val="dk1"/>
                          </a:solidFill>
                          <a:latin typeface="Mada"/>
                          <a:ea typeface="Mada"/>
                          <a:cs typeface="Mada"/>
                          <a:sym typeface="Mada"/>
                        </a:rPr>
                        <a:t>).</a:t>
                      </a:r>
                      <a:endParaRPr sz="1100">
                        <a:solidFill>
                          <a:schemeClr val="dk1"/>
                        </a:solidFill>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Neurosurgery or head trauma</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Primary or secondary tumours.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Infiltrative disease (sarcoidosis, histiocytosis).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Vascular disease </a:t>
                      </a:r>
                      <a:r>
                        <a:rPr lang="ar" sz="1100">
                          <a:solidFill>
                            <a:srgbClr val="1C4588"/>
                          </a:solidFill>
                          <a:latin typeface="Mada"/>
                          <a:ea typeface="Mada"/>
                          <a:cs typeface="Mada"/>
                          <a:sym typeface="Mada"/>
                        </a:rPr>
                        <a:t>e.g. Stroke, hpoxia</a:t>
                      </a:r>
                      <a:endParaRPr sz="1100">
                        <a:solidFill>
                          <a:srgbClr val="1C4588"/>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iatrogenic: cut of the stalk during surgery</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Rare with sheehan’s (Mild, undetectable)</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ar" sz="1100" u="sng">
                          <a:highlight>
                            <a:schemeClr val="accent4"/>
                          </a:highlight>
                          <a:latin typeface="Mada"/>
                          <a:ea typeface="Mada"/>
                          <a:cs typeface="Mada"/>
                          <a:sym typeface="Mada"/>
                        </a:rPr>
                        <a:t>Nephrogenic DI: </a:t>
                      </a:r>
                      <a:endParaRPr b="1" sz="1100" u="sng">
                        <a:highlight>
                          <a:schemeClr val="accent4"/>
                        </a:highlight>
                        <a:latin typeface="Mada"/>
                        <a:ea typeface="Mada"/>
                        <a:cs typeface="Mada"/>
                        <a:sym typeface="Mada"/>
                      </a:endParaRPr>
                    </a:p>
                    <a:p>
                      <a:pPr indent="-298450" lvl="0" marL="457200" rtl="0" algn="l">
                        <a:spcBef>
                          <a:spcPts val="0"/>
                        </a:spcBef>
                        <a:spcAft>
                          <a:spcPts val="0"/>
                        </a:spcAft>
                        <a:buSzPts val="1100"/>
                        <a:buFont typeface="Mada"/>
                        <a:buChar char="●"/>
                      </a:pPr>
                      <a:r>
                        <a:rPr lang="ar" sz="1100">
                          <a:solidFill>
                            <a:schemeClr val="dk1"/>
                          </a:solidFill>
                          <a:latin typeface="Mada"/>
                          <a:ea typeface="Mada"/>
                          <a:cs typeface="Mada"/>
                          <a:sym typeface="Mada"/>
                        </a:rPr>
                        <a:t>↓</a:t>
                      </a:r>
                      <a:r>
                        <a:rPr lang="ar" sz="1100">
                          <a:latin typeface="Mada"/>
                          <a:ea typeface="Mada"/>
                          <a:cs typeface="Mada"/>
                          <a:sym typeface="Mada"/>
                        </a:rPr>
                        <a:t>K or</a:t>
                      </a:r>
                      <a:r>
                        <a:rPr lang="ar" sz="1100">
                          <a:solidFill>
                            <a:schemeClr val="dk1"/>
                          </a:solidFill>
                          <a:latin typeface="Mada"/>
                          <a:ea typeface="Mada"/>
                          <a:cs typeface="Mada"/>
                          <a:sym typeface="Mada"/>
                        </a:rPr>
                        <a:t>↑</a:t>
                      </a:r>
                      <a:r>
                        <a:rPr lang="ar" sz="1100">
                          <a:latin typeface="Mada"/>
                          <a:ea typeface="Mada"/>
                          <a:cs typeface="Mada"/>
                          <a:sym typeface="Mada"/>
                        </a:rPr>
                        <a:t>Ca.</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Lithium.</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Renal tubular acidosis.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Sickle cell disease.</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Familial mutation in ADH receptor.</a:t>
                      </a:r>
                      <a:endParaRPr sz="1100">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Chronic pyelonephritis</a:t>
                      </a:r>
                      <a:endParaRPr sz="1100">
                        <a:solidFill>
                          <a:srgbClr val="1C4588"/>
                        </a:solidFill>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Amyloidosis</a:t>
                      </a:r>
                      <a:endParaRPr sz="1100">
                        <a:solidFill>
                          <a:srgbClr val="1C4588"/>
                        </a:solidFill>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Myeloma</a:t>
                      </a:r>
                      <a:endParaRPr sz="1100">
                        <a:solidFill>
                          <a:srgbClr val="1C4588"/>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53675">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Symptoms</a:t>
                      </a:r>
                      <a:endParaRPr b="1" sz="11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gridSpan="2">
                  <a:txBody>
                    <a:bodyPr/>
                    <a:lstStyle/>
                    <a:p>
                      <a:pPr indent="0" lvl="0" marL="0" rtl="0" algn="ctr">
                        <a:spcBef>
                          <a:spcPts val="0"/>
                        </a:spcBef>
                        <a:spcAft>
                          <a:spcPts val="0"/>
                        </a:spcAft>
                        <a:buNone/>
                      </a:pPr>
                      <a:r>
                        <a:rPr lang="ar" sz="1100">
                          <a:latin typeface="Mada"/>
                          <a:ea typeface="Mada"/>
                          <a:cs typeface="Mada"/>
                          <a:sym typeface="Mada"/>
                        </a:rPr>
                        <a:t>Abrupt onset of </a:t>
                      </a:r>
                      <a:r>
                        <a:rPr b="1" lang="ar" sz="1100">
                          <a:solidFill>
                            <a:srgbClr val="CC0000"/>
                          </a:solidFill>
                          <a:latin typeface="Mada"/>
                          <a:ea typeface="Mada"/>
                          <a:cs typeface="Mada"/>
                          <a:sym typeface="Mada"/>
                        </a:rPr>
                        <a:t>polyuria</a:t>
                      </a:r>
                      <a:r>
                        <a:rPr lang="ar" sz="1100">
                          <a:latin typeface="Mada"/>
                          <a:ea typeface="Mada"/>
                          <a:cs typeface="Mada"/>
                          <a:sym typeface="Mada"/>
                        </a:rPr>
                        <a:t> </a:t>
                      </a:r>
                      <a:r>
                        <a:rPr lang="ar" sz="1100">
                          <a:solidFill>
                            <a:srgbClr val="6AA84F"/>
                          </a:solidFill>
                          <a:latin typeface="Mada"/>
                          <a:ea typeface="Mada"/>
                          <a:cs typeface="Mada"/>
                          <a:sym typeface="Mada"/>
                        </a:rPr>
                        <a:t>(1st manifestation)</a:t>
                      </a:r>
                      <a:r>
                        <a:rPr lang="ar" sz="1100">
                          <a:latin typeface="Mada"/>
                          <a:ea typeface="Mada"/>
                          <a:cs typeface="Mada"/>
                          <a:sym typeface="Mada"/>
                        </a:rPr>
                        <a:t>, </a:t>
                      </a:r>
                      <a:r>
                        <a:rPr b="1" lang="ar" sz="1100">
                          <a:solidFill>
                            <a:srgbClr val="CC0000"/>
                          </a:solidFill>
                          <a:latin typeface="Mada"/>
                          <a:ea typeface="Mada"/>
                          <a:cs typeface="Mada"/>
                          <a:sym typeface="Mada"/>
                        </a:rPr>
                        <a:t>polydipsia</a:t>
                      </a:r>
                      <a:r>
                        <a:rPr lang="ar" sz="1100">
                          <a:latin typeface="Mada"/>
                          <a:ea typeface="Mada"/>
                          <a:cs typeface="Mada"/>
                          <a:sym typeface="Mada"/>
                        </a:rPr>
                        <a:t> </a:t>
                      </a:r>
                      <a:r>
                        <a:rPr lang="ar" sz="1100">
                          <a:solidFill>
                            <a:srgbClr val="6AA84F"/>
                          </a:solidFill>
                          <a:latin typeface="Mada"/>
                          <a:ea typeface="Mada"/>
                          <a:cs typeface="Mada"/>
                          <a:sym typeface="Mada"/>
                        </a:rPr>
                        <a:t>(2nd </a:t>
                      </a:r>
                      <a:r>
                        <a:rPr lang="ar" sz="1100">
                          <a:solidFill>
                            <a:srgbClr val="6AA84F"/>
                          </a:solidFill>
                          <a:latin typeface="Mada"/>
                          <a:ea typeface="Mada"/>
                          <a:cs typeface="Mada"/>
                          <a:sym typeface="Mada"/>
                        </a:rPr>
                        <a:t>manifestation) </a:t>
                      </a:r>
                      <a:r>
                        <a:rPr lang="ar" sz="1100">
                          <a:solidFill>
                            <a:srgbClr val="1C4588"/>
                          </a:solidFill>
                          <a:latin typeface="Mada"/>
                          <a:ea typeface="Mada"/>
                          <a:cs typeface="Mada"/>
                          <a:sym typeface="Mada"/>
                        </a:rPr>
                        <a:t>and </a:t>
                      </a:r>
                      <a:r>
                        <a:rPr b="1" lang="ar" sz="1100">
                          <a:solidFill>
                            <a:srgbClr val="1C4588"/>
                          </a:solidFill>
                          <a:latin typeface="Mada"/>
                          <a:ea typeface="Mada"/>
                          <a:cs typeface="Mada"/>
                          <a:sym typeface="Mada"/>
                        </a:rPr>
                        <a:t>thirst</a:t>
                      </a:r>
                      <a:endParaRPr b="1" sz="1100" u="sng">
                        <a:solidFill>
                          <a:srgbClr val="1C4588"/>
                        </a:solidFill>
                        <a:highlight>
                          <a:schemeClr val="accent4"/>
                        </a:highlight>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957400">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Investigations</a:t>
                      </a:r>
                      <a:endParaRPr b="1" sz="11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gridSpan="2">
                  <a:txBody>
                    <a:bodyPr/>
                    <a:lstStyle/>
                    <a:p>
                      <a:pPr indent="-298450" lvl="0" marL="457200" rtl="0" algn="l">
                        <a:spcBef>
                          <a:spcPts val="0"/>
                        </a:spcBef>
                        <a:spcAft>
                          <a:spcPts val="0"/>
                        </a:spcAft>
                        <a:buSzPts val="1100"/>
                        <a:buFont typeface="Mada"/>
                        <a:buChar char="●"/>
                      </a:pPr>
                      <a:r>
                        <a:rPr b="1" lang="ar" sz="1100">
                          <a:latin typeface="Mada"/>
                          <a:ea typeface="Mada"/>
                          <a:cs typeface="Mada"/>
                          <a:sym typeface="Mada"/>
                        </a:rPr>
                        <a:t>Urine:</a:t>
                      </a:r>
                      <a:r>
                        <a:rPr lang="ar" sz="1100">
                          <a:latin typeface="Mada"/>
                          <a:ea typeface="Mada"/>
                          <a:cs typeface="Mada"/>
                          <a:sym typeface="Mada"/>
                        </a:rPr>
                        <a:t> </a:t>
                      </a:r>
                      <a:r>
                        <a:rPr b="1" lang="ar" sz="1100">
                          <a:solidFill>
                            <a:srgbClr val="CC0000"/>
                          </a:solidFill>
                          <a:latin typeface="Mada"/>
                          <a:ea typeface="Mada"/>
                          <a:cs typeface="Mada"/>
                          <a:sym typeface="Mada"/>
                        </a:rPr>
                        <a:t>↑urine volume </a:t>
                      </a:r>
                      <a:r>
                        <a:rPr lang="ar" sz="1100">
                          <a:latin typeface="Mada"/>
                          <a:ea typeface="Mada"/>
                          <a:cs typeface="Mada"/>
                          <a:sym typeface="Mada"/>
                        </a:rPr>
                        <a:t>(</a:t>
                      </a:r>
                      <a:r>
                        <a:rPr lang="ar" sz="1100">
                          <a:solidFill>
                            <a:srgbClr val="A64D79"/>
                          </a:solidFill>
                          <a:latin typeface="Mada"/>
                          <a:ea typeface="Mada"/>
                          <a:cs typeface="Mada"/>
                          <a:sym typeface="Mada"/>
                        </a:rPr>
                        <a:t>2</a:t>
                      </a:r>
                      <a:r>
                        <a:rPr lang="ar" sz="1100">
                          <a:latin typeface="Mada"/>
                          <a:ea typeface="Mada"/>
                          <a:cs typeface="Mada"/>
                          <a:sym typeface="Mada"/>
                        </a:rPr>
                        <a:t> – </a:t>
                      </a:r>
                      <a:r>
                        <a:rPr lang="ar" sz="1100">
                          <a:solidFill>
                            <a:srgbClr val="A64D79"/>
                          </a:solidFill>
                          <a:latin typeface="Mada"/>
                          <a:ea typeface="Mada"/>
                          <a:cs typeface="Mada"/>
                          <a:sym typeface="Mada"/>
                        </a:rPr>
                        <a:t>15</a:t>
                      </a:r>
                      <a:r>
                        <a:rPr lang="ar" sz="1100">
                          <a:latin typeface="Mada"/>
                          <a:ea typeface="Mada"/>
                          <a:cs typeface="Mada"/>
                          <a:sym typeface="Mada"/>
                        </a:rPr>
                        <a:t> L/day ), </a:t>
                      </a:r>
                      <a:r>
                        <a:rPr b="1" lang="ar" sz="1100">
                          <a:solidFill>
                            <a:srgbClr val="CC0000"/>
                          </a:solidFill>
                          <a:latin typeface="Mada"/>
                          <a:ea typeface="Mada"/>
                          <a:cs typeface="Mada"/>
                          <a:sym typeface="Mada"/>
                        </a:rPr>
                        <a:t>↓urine osmolality,</a:t>
                      </a:r>
                      <a:r>
                        <a:rPr lang="ar" sz="1100">
                          <a:latin typeface="Mada"/>
                          <a:ea typeface="Mada"/>
                          <a:cs typeface="Mada"/>
                          <a:sym typeface="Mada"/>
                        </a:rPr>
                        <a:t> </a:t>
                      </a:r>
                      <a:endParaRPr sz="1100">
                        <a:latin typeface="Mada"/>
                        <a:ea typeface="Mada"/>
                        <a:cs typeface="Mada"/>
                        <a:sym typeface="Mada"/>
                      </a:endParaRPr>
                    </a:p>
                    <a:p>
                      <a:pPr indent="0" lvl="0" marL="457200" rtl="0" algn="l">
                        <a:spcBef>
                          <a:spcPts val="0"/>
                        </a:spcBef>
                        <a:spcAft>
                          <a:spcPts val="0"/>
                        </a:spcAft>
                        <a:buNone/>
                      </a:pPr>
                      <a:r>
                        <a:rPr lang="ar" sz="1100">
                          <a:solidFill>
                            <a:schemeClr val="dk1"/>
                          </a:solidFill>
                          <a:latin typeface="Mada"/>
                          <a:ea typeface="Mada"/>
                          <a:cs typeface="Mada"/>
                          <a:sym typeface="Mada"/>
                        </a:rPr>
                        <a:t>↓</a:t>
                      </a:r>
                      <a:r>
                        <a:rPr lang="ar" sz="1100">
                          <a:latin typeface="Mada"/>
                          <a:ea typeface="Mada"/>
                          <a:cs typeface="Mada"/>
                          <a:sym typeface="Mada"/>
                        </a:rPr>
                        <a:t>specific gravity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Serum Na+:</a:t>
                      </a:r>
                      <a:r>
                        <a:rPr lang="ar" sz="1100">
                          <a:latin typeface="Mada"/>
                          <a:ea typeface="Mada"/>
                          <a:cs typeface="Mada"/>
                          <a:sym typeface="Mada"/>
                        </a:rPr>
                        <a:t> usually </a:t>
                      </a:r>
                      <a:r>
                        <a:rPr b="1" lang="ar" sz="1100">
                          <a:solidFill>
                            <a:srgbClr val="CC0000"/>
                          </a:solidFill>
                          <a:latin typeface="Mada"/>
                          <a:ea typeface="Mada"/>
                          <a:cs typeface="Mada"/>
                          <a:sym typeface="Mada"/>
                        </a:rPr>
                        <a:t>high</a:t>
                      </a:r>
                      <a:r>
                        <a:rPr lang="ar" sz="1100">
                          <a:latin typeface="Mada"/>
                          <a:ea typeface="Mada"/>
                          <a:cs typeface="Mada"/>
                          <a:sym typeface="Mada"/>
                        </a:rPr>
                        <a:t> (Because ADH cause </a:t>
                      </a:r>
                      <a:endParaRPr sz="1100">
                        <a:latin typeface="Mada"/>
                        <a:ea typeface="Mada"/>
                        <a:cs typeface="Mada"/>
                        <a:sym typeface="Mada"/>
                      </a:endParaRPr>
                    </a:p>
                    <a:p>
                      <a:pPr indent="0" lvl="0" marL="457200" rtl="0" algn="l">
                        <a:spcBef>
                          <a:spcPts val="0"/>
                        </a:spcBef>
                        <a:spcAft>
                          <a:spcPts val="0"/>
                        </a:spcAft>
                        <a:buNone/>
                      </a:pPr>
                      <a:r>
                        <a:rPr lang="ar" sz="1100">
                          <a:latin typeface="Mada"/>
                          <a:ea typeface="Mada"/>
                          <a:cs typeface="Mada"/>
                          <a:sym typeface="Mada"/>
                        </a:rPr>
                        <a:t>fractional excretion of  Na in urine so lack of ADH </a:t>
                      </a:r>
                      <a:endParaRPr sz="1100">
                        <a:latin typeface="Mada"/>
                        <a:ea typeface="Mada"/>
                        <a:cs typeface="Mada"/>
                        <a:sym typeface="Mada"/>
                      </a:endParaRPr>
                    </a:p>
                    <a:p>
                      <a:pPr indent="0" lvl="0" marL="457200" rtl="0" algn="l">
                        <a:spcBef>
                          <a:spcPts val="0"/>
                        </a:spcBef>
                        <a:spcAft>
                          <a:spcPts val="0"/>
                        </a:spcAft>
                        <a:buNone/>
                      </a:pPr>
                      <a:r>
                        <a:rPr lang="ar" sz="1100">
                          <a:latin typeface="Mada"/>
                          <a:ea typeface="Mada"/>
                          <a:cs typeface="Mada"/>
                          <a:sym typeface="Mada"/>
                        </a:rPr>
                        <a:t>result in high serum Na) </a:t>
                      </a:r>
                      <a:r>
                        <a:rPr lang="ar" sz="1100">
                          <a:solidFill>
                            <a:srgbClr val="1C4588"/>
                          </a:solidFill>
                          <a:latin typeface="Mada"/>
                          <a:ea typeface="Mada"/>
                          <a:cs typeface="Mada"/>
                          <a:sym typeface="Mada"/>
                        </a:rPr>
                        <a:t>→ Neurological symptoms.</a:t>
                      </a:r>
                      <a:endParaRPr sz="1100">
                        <a:solidFill>
                          <a:srgbClr val="1C4588"/>
                        </a:solidFill>
                        <a:latin typeface="Mada"/>
                        <a:ea typeface="Mada"/>
                        <a:cs typeface="Mada"/>
                        <a:sym typeface="Mada"/>
                      </a:endParaRPr>
                    </a:p>
                    <a:p>
                      <a:pPr indent="-298450" lvl="0" marL="457200" rtl="0" algn="l">
                        <a:spcBef>
                          <a:spcPts val="0"/>
                        </a:spcBef>
                        <a:spcAft>
                          <a:spcPts val="0"/>
                        </a:spcAft>
                        <a:buClr>
                          <a:srgbClr val="073763"/>
                        </a:buClr>
                        <a:buSzPts val="1100"/>
                        <a:buFont typeface="Mada"/>
                        <a:buChar char="●"/>
                      </a:pPr>
                      <a:r>
                        <a:rPr lang="ar" sz="1100">
                          <a:solidFill>
                            <a:srgbClr val="073763"/>
                          </a:solidFill>
                          <a:latin typeface="Mada"/>
                          <a:ea typeface="Mada"/>
                          <a:cs typeface="Mada"/>
                          <a:sym typeface="Mada"/>
                        </a:rPr>
                        <a:t>High or high-normal plasma osmolality (in primary </a:t>
                      </a:r>
                      <a:endParaRPr sz="1100">
                        <a:solidFill>
                          <a:srgbClr val="073763"/>
                        </a:solidFill>
                        <a:latin typeface="Mada"/>
                        <a:ea typeface="Mada"/>
                        <a:cs typeface="Mada"/>
                        <a:sym typeface="Mada"/>
                      </a:endParaRPr>
                    </a:p>
                    <a:p>
                      <a:pPr indent="0" lvl="0" marL="457200" rtl="0" algn="l">
                        <a:spcBef>
                          <a:spcPts val="0"/>
                        </a:spcBef>
                        <a:spcAft>
                          <a:spcPts val="0"/>
                        </a:spcAft>
                        <a:buNone/>
                      </a:pPr>
                      <a:r>
                        <a:rPr lang="ar" sz="1100">
                          <a:solidFill>
                            <a:srgbClr val="073763"/>
                          </a:solidFill>
                          <a:latin typeface="Mada"/>
                          <a:ea typeface="Mada"/>
                          <a:cs typeface="Mada"/>
                          <a:sym typeface="Mada"/>
                        </a:rPr>
                        <a:t>polydipsia, plasma osmolality tends to be low).</a:t>
                      </a:r>
                      <a:endParaRPr sz="1100">
                        <a:solidFill>
                          <a:srgbClr val="073763"/>
                        </a:solidFill>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a:p>
                      <a:pPr indent="0" lvl="0" marL="0" rtl="0" algn="l">
                        <a:spcBef>
                          <a:spcPts val="0"/>
                        </a:spcBef>
                        <a:spcAft>
                          <a:spcPts val="0"/>
                        </a:spcAft>
                        <a:buNone/>
                      </a:pPr>
                      <a:r>
                        <a:rPr lang="ar" sz="1100">
                          <a:latin typeface="Mada"/>
                          <a:ea typeface="Mada"/>
                          <a:cs typeface="Mada"/>
                          <a:sym typeface="Mada"/>
                        </a:rPr>
                        <a:t> </a:t>
                      </a:r>
                      <a:r>
                        <a:rPr b="1" lang="ar" sz="1100">
                          <a:highlight>
                            <a:srgbClr val="D0E0E3"/>
                          </a:highlight>
                          <a:latin typeface="Mada"/>
                          <a:ea typeface="Mada"/>
                          <a:cs typeface="Mada"/>
                          <a:sym typeface="Mada"/>
                        </a:rPr>
                        <a:t>Water deprivation test</a:t>
                      </a:r>
                      <a:r>
                        <a:rPr lang="ar" sz="1100">
                          <a:highlight>
                            <a:srgbClr val="D0E0E3"/>
                          </a:highlight>
                          <a:latin typeface="Mada"/>
                          <a:ea typeface="Mada"/>
                          <a:cs typeface="Mada"/>
                          <a:sym typeface="Mada"/>
                        </a:rPr>
                        <a:t> (</a:t>
                      </a:r>
                      <a:r>
                        <a:rPr lang="ar" sz="1100">
                          <a:solidFill>
                            <a:srgbClr val="FF0000"/>
                          </a:solidFill>
                          <a:highlight>
                            <a:srgbClr val="D0E0E3"/>
                          </a:highlight>
                          <a:latin typeface="Mada"/>
                          <a:ea typeface="Mada"/>
                          <a:cs typeface="Mada"/>
                          <a:sym typeface="Mada"/>
                        </a:rPr>
                        <a:t>To differentiate between CDI,NDI and PDI</a:t>
                      </a:r>
                      <a:r>
                        <a:rPr lang="ar" sz="1100">
                          <a:highlight>
                            <a:srgbClr val="D0E0E3"/>
                          </a:highlight>
                          <a:latin typeface="Mada"/>
                          <a:ea typeface="Mada"/>
                          <a:cs typeface="Mada"/>
                          <a:sym typeface="Mada"/>
                        </a:rPr>
                        <a:t>)</a:t>
                      </a:r>
                      <a:endParaRPr sz="1100">
                        <a:highlight>
                          <a:srgbClr val="D0E0E3"/>
                        </a:highlight>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Restrict P.O(oral) fluids or administer hypertonic saline to increase serum osmolality to 295-300 mosmol/kg (normal: 275-290).</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solidFill>
                            <a:srgbClr val="CC0000"/>
                          </a:solidFill>
                          <a:latin typeface="Mada"/>
                          <a:ea typeface="Mada"/>
                          <a:cs typeface="Mada"/>
                          <a:sym typeface="Mada"/>
                        </a:rPr>
                        <a:t>Central DI:</a:t>
                      </a:r>
                      <a:r>
                        <a:rPr lang="ar" sz="1100">
                          <a:solidFill>
                            <a:srgbClr val="FF0000"/>
                          </a:solidFill>
                          <a:latin typeface="Mada"/>
                          <a:ea typeface="Mada"/>
                          <a:cs typeface="Mada"/>
                          <a:sym typeface="Mada"/>
                        </a:rPr>
                        <a:t> </a:t>
                      </a:r>
                      <a:r>
                        <a:rPr lang="ar" sz="1100">
                          <a:latin typeface="Mada"/>
                          <a:ea typeface="Mada"/>
                          <a:cs typeface="Mada"/>
                          <a:sym typeface="Mada"/>
                        </a:rPr>
                        <a:t>urine osmolality will still low (Before giving vasopressin) and returns to normal after administer vasopressin.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solidFill>
                            <a:srgbClr val="CC0000"/>
                          </a:solidFill>
                          <a:latin typeface="Mada"/>
                          <a:ea typeface="Mada"/>
                          <a:cs typeface="Mada"/>
                          <a:sym typeface="Mada"/>
                        </a:rPr>
                        <a:t>Nephrogenic DI:</a:t>
                      </a:r>
                      <a:r>
                        <a:rPr lang="ar" sz="1100">
                          <a:latin typeface="Mada"/>
                          <a:ea typeface="Mada"/>
                          <a:cs typeface="Mada"/>
                          <a:sym typeface="Mada"/>
                        </a:rPr>
                        <a:t> exogenous vasopressin does not alter urine osmolality much.</a:t>
                      </a:r>
                      <a:endParaRPr sz="1100">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b="1" lang="ar" sz="1100">
                          <a:solidFill>
                            <a:srgbClr val="6AA84F"/>
                          </a:solidFill>
                          <a:latin typeface="Mada"/>
                          <a:ea typeface="Mada"/>
                          <a:cs typeface="Mada"/>
                          <a:sym typeface="Mada"/>
                        </a:rPr>
                        <a:t>Psychogenic</a:t>
                      </a:r>
                      <a:r>
                        <a:rPr b="1" lang="ar" sz="1100">
                          <a:solidFill>
                            <a:srgbClr val="6AA84F"/>
                          </a:solidFill>
                          <a:latin typeface="Mada"/>
                          <a:ea typeface="Mada"/>
                          <a:cs typeface="Mada"/>
                          <a:sym typeface="Mada"/>
                        </a:rPr>
                        <a:t> DI: </a:t>
                      </a:r>
                      <a:r>
                        <a:rPr lang="ar" sz="1100">
                          <a:solidFill>
                            <a:srgbClr val="6AA84F"/>
                          </a:solidFill>
                          <a:latin typeface="Mada"/>
                          <a:ea typeface="Mada"/>
                          <a:cs typeface="Mada"/>
                          <a:sym typeface="Mada"/>
                        </a:rPr>
                        <a:t>Urine will be become concentrated as they aren’t really a problem with either the pituitary nor the kidney.</a:t>
                      </a:r>
                      <a:endParaRPr sz="1100">
                        <a:solidFill>
                          <a:srgbClr val="6AA84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171075">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Treatment</a:t>
                      </a:r>
                      <a:endParaRPr b="1" sz="11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ar" sz="1100" u="sng">
                          <a:highlight>
                            <a:srgbClr val="D0E0E3"/>
                          </a:highlight>
                          <a:latin typeface="Mada"/>
                          <a:ea typeface="Mada"/>
                          <a:cs typeface="Mada"/>
                          <a:sym typeface="Mada"/>
                        </a:rPr>
                        <a:t>Central DI:</a:t>
                      </a:r>
                      <a:r>
                        <a:rPr b="1" lang="ar" sz="1100">
                          <a:latin typeface="Mada"/>
                          <a:ea typeface="Mada"/>
                          <a:cs typeface="Mada"/>
                          <a:sym typeface="Mada"/>
                        </a:rPr>
                        <a:t> </a:t>
                      </a:r>
                      <a:endParaRPr b="1" sz="1100">
                        <a:latin typeface="Mada"/>
                        <a:ea typeface="Mada"/>
                        <a:cs typeface="Mada"/>
                        <a:sym typeface="Mada"/>
                      </a:endParaRPr>
                    </a:p>
                    <a:p>
                      <a:pPr indent="0" lvl="0" marL="0" rtl="0" algn="l">
                        <a:spcBef>
                          <a:spcPts val="0"/>
                        </a:spcBef>
                        <a:spcAft>
                          <a:spcPts val="0"/>
                        </a:spcAft>
                        <a:buNone/>
                      </a:pPr>
                      <a:r>
                        <a:rPr b="1" lang="ar" sz="1100">
                          <a:latin typeface="Mada"/>
                          <a:ea typeface="Mada"/>
                          <a:cs typeface="Mada"/>
                          <a:sym typeface="Mada"/>
                        </a:rPr>
                        <a:t>DDAVP (Desmopressin Acetate)</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Synthetic analog of ADH</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Not catabolized by vasopressinase </a:t>
                      </a:r>
                      <a:r>
                        <a:rPr lang="ar" sz="1100">
                          <a:solidFill>
                            <a:schemeClr val="dk1"/>
                          </a:solidFill>
                          <a:latin typeface="Mada"/>
                          <a:ea typeface="Mada"/>
                          <a:cs typeface="Mada"/>
                          <a:sym typeface="Mada"/>
                        </a:rPr>
                        <a:t>→</a:t>
                      </a:r>
                      <a:r>
                        <a:rPr lang="ar" sz="1100">
                          <a:latin typeface="Mada"/>
                          <a:ea typeface="Mada"/>
                          <a:cs typeface="Mada"/>
                          <a:sym typeface="Mada"/>
                        </a:rPr>
                        <a:t>No vasopressor action</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Administered intranasally or orally</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Titrate 10-20ug qd or bid</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Safe in pregnancy and breastfeeding.</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ar" sz="1100" u="sng">
                          <a:highlight>
                            <a:srgbClr val="D0E0E3"/>
                          </a:highlight>
                          <a:latin typeface="Mada"/>
                          <a:ea typeface="Mada"/>
                          <a:cs typeface="Mada"/>
                          <a:sym typeface="Mada"/>
                        </a:rPr>
                        <a:t>Nephrogenic:</a:t>
                      </a:r>
                      <a:endParaRPr b="1" sz="1100" u="sng">
                        <a:highlight>
                          <a:srgbClr val="D0E0E3"/>
                        </a:highlight>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Correct underlying cause.</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Hydrochlorothiazide</a:t>
                      </a:r>
                      <a:r>
                        <a:rPr baseline="30000" lang="ar" sz="1100">
                          <a:latin typeface="Mada"/>
                          <a:ea typeface="Mada"/>
                          <a:cs typeface="Mada"/>
                          <a:sym typeface="Mada"/>
                        </a:rPr>
                        <a:t>3</a:t>
                      </a:r>
                      <a:r>
                        <a:rPr lang="ar" sz="1100">
                          <a:latin typeface="Mada"/>
                          <a:ea typeface="Mada"/>
                          <a:cs typeface="Mada"/>
                          <a:sym typeface="Mada"/>
                        </a:rPr>
                        <a:t> used to sensitize the renal tubules to endogenous vasopressin. </a:t>
                      </a:r>
                      <a:endParaRPr sz="1100">
                        <a:latin typeface="Mada"/>
                        <a:ea typeface="Mada"/>
                        <a:cs typeface="Mada"/>
                        <a:sym typeface="Mada"/>
                      </a:endParaRPr>
                    </a:p>
                    <a:p>
                      <a:pPr indent="0" lvl="0" marL="0" rtl="0" algn="l">
                        <a:spcBef>
                          <a:spcPts val="0"/>
                        </a:spcBef>
                        <a:spcAft>
                          <a:spcPts val="0"/>
                        </a:spcAft>
                        <a:buNone/>
                      </a:pPr>
                      <a:r>
                        <a:t/>
                      </a:r>
                      <a:endParaRPr sz="1100" u="sng">
                        <a:highlight>
                          <a:srgbClr val="D0E0E3"/>
                        </a:highlight>
                        <a:latin typeface="Mada"/>
                        <a:ea typeface="Mada"/>
                        <a:cs typeface="Mada"/>
                        <a:sym typeface="Mada"/>
                      </a:endParaRPr>
                    </a:p>
                    <a:p>
                      <a:pPr indent="0" lvl="0" marL="0" rtl="0" algn="l">
                        <a:spcBef>
                          <a:spcPts val="0"/>
                        </a:spcBef>
                        <a:spcAft>
                          <a:spcPts val="0"/>
                        </a:spcAft>
                        <a:buNone/>
                      </a:pPr>
                      <a:r>
                        <a:rPr b="1" lang="ar" sz="1100" u="sng">
                          <a:highlight>
                            <a:srgbClr val="D0E0E3"/>
                          </a:highlight>
                          <a:latin typeface="Mada"/>
                          <a:ea typeface="Mada"/>
                          <a:cs typeface="Mada"/>
                          <a:sym typeface="Mada"/>
                        </a:rPr>
                        <a:t>Primary Polydipsia: </a:t>
                      </a:r>
                      <a:endParaRPr b="1" sz="1100" u="sng">
                        <a:highlight>
                          <a:srgbClr val="D0E0E3"/>
                        </a:highlight>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Psychiatric management.</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444" name="Google Shape;444;p24"/>
          <p:cNvSpPr txBox="1"/>
          <p:nvPr/>
        </p:nvSpPr>
        <p:spPr>
          <a:xfrm>
            <a:off x="-41550" y="9532000"/>
            <a:ext cx="7612800" cy="12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rgbClr val="6AA84F"/>
                </a:solidFill>
                <a:latin typeface="Mada"/>
                <a:ea typeface="Mada"/>
                <a:cs typeface="Mada"/>
                <a:sym typeface="Mada"/>
              </a:rPr>
              <a:t>1- Patients with </a:t>
            </a:r>
            <a:r>
              <a:rPr lang="ar" sz="1100">
                <a:solidFill>
                  <a:srgbClr val="6AA84F"/>
                </a:solidFill>
                <a:latin typeface="Mada"/>
                <a:ea typeface="Mada"/>
                <a:cs typeface="Mada"/>
                <a:sym typeface="Mada"/>
              </a:rPr>
              <a:t>Central DI and Nephrogenic DI can't fast Ramadan (they lose so much fluids without it being replaced due to fasting).</a:t>
            </a:r>
            <a:endParaRPr sz="1100">
              <a:solidFill>
                <a:srgbClr val="6AA84F"/>
              </a:solidFill>
              <a:latin typeface="Mada"/>
              <a:ea typeface="Mada"/>
              <a:cs typeface="Mada"/>
              <a:sym typeface="Mada"/>
            </a:endParaRPr>
          </a:p>
          <a:p>
            <a:pPr indent="0" lvl="0" marL="0" rtl="0" algn="l">
              <a:spcBef>
                <a:spcPts val="0"/>
              </a:spcBef>
              <a:spcAft>
                <a:spcPts val="0"/>
              </a:spcAft>
              <a:buNone/>
            </a:pPr>
            <a:r>
              <a:rPr lang="ar" sz="1100">
                <a:solidFill>
                  <a:srgbClr val="1C4587"/>
                </a:solidFill>
                <a:latin typeface="Mada"/>
                <a:ea typeface="Mada"/>
                <a:cs typeface="Mada"/>
                <a:sym typeface="Mada"/>
              </a:rPr>
              <a:t>2</a:t>
            </a:r>
            <a:r>
              <a:rPr lang="ar" sz="1100">
                <a:solidFill>
                  <a:srgbClr val="1C4587"/>
                </a:solidFill>
                <a:latin typeface="Mada"/>
                <a:ea typeface="Mada"/>
                <a:cs typeface="Mada"/>
                <a:sym typeface="Mada"/>
              </a:rPr>
              <a:t>-DIDMOAD (Wolfram’s) syndrome is a rare autosomal recessive disorder comprising diabetes insipidus, diabetes mellitus, optic atrophy and deafness, and is caused by mutations in the WFS1 gene on chromosome 4. MRI may show an absent or poorly developed posterior pituitary. </a:t>
            </a:r>
            <a:endParaRPr sz="1100">
              <a:solidFill>
                <a:srgbClr val="1C458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rgbClr val="1C4587"/>
                </a:solidFill>
                <a:latin typeface="Mada"/>
                <a:ea typeface="Mada"/>
                <a:cs typeface="Mada"/>
                <a:sym typeface="Mada"/>
              </a:rPr>
              <a:t>3- in addition to carbamazepine (200–400 mg daily) and chlorpropamide (200–350 mg daily) but these are rarely used. </a:t>
            </a:r>
            <a:endParaRPr sz="1100">
              <a:solidFill>
                <a:srgbClr val="1C4587"/>
              </a:solidFill>
              <a:latin typeface="Mada"/>
              <a:ea typeface="Mada"/>
              <a:cs typeface="Mada"/>
              <a:sym typeface="Mada"/>
            </a:endParaRPr>
          </a:p>
        </p:txBody>
      </p:sp>
      <p:cxnSp>
        <p:nvCxnSpPr>
          <p:cNvPr id="445" name="Google Shape;445;p2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grpSp>
        <p:nvGrpSpPr>
          <p:cNvPr id="446" name="Google Shape;446;p24"/>
          <p:cNvGrpSpPr/>
          <p:nvPr/>
        </p:nvGrpSpPr>
        <p:grpSpPr>
          <a:xfrm>
            <a:off x="7837246" y="7020530"/>
            <a:ext cx="7119129" cy="2576095"/>
            <a:chOff x="219084" y="8074001"/>
            <a:chExt cx="7119129" cy="2576095"/>
          </a:xfrm>
        </p:grpSpPr>
        <p:sp>
          <p:nvSpPr>
            <p:cNvPr id="447" name="Google Shape;447;p24"/>
            <p:cNvSpPr txBox="1"/>
            <p:nvPr/>
          </p:nvSpPr>
          <p:spPr>
            <a:xfrm>
              <a:off x="219084" y="8074001"/>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Assessment of Pituitary Function</a:t>
              </a:r>
              <a:endParaRPr b="1" sz="2200">
                <a:highlight>
                  <a:srgbClr val="D0E0E3"/>
                </a:highlight>
                <a:latin typeface="Mada"/>
                <a:ea typeface="Mada"/>
                <a:cs typeface="Mada"/>
                <a:sym typeface="Mada"/>
              </a:endParaRPr>
            </a:p>
          </p:txBody>
        </p:sp>
        <p:sp>
          <p:nvSpPr>
            <p:cNvPr id="448" name="Google Shape;448;p24"/>
            <p:cNvSpPr txBox="1"/>
            <p:nvPr/>
          </p:nvSpPr>
          <p:spPr>
            <a:xfrm>
              <a:off x="457712" y="8524596"/>
              <a:ext cx="6880500" cy="2125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Baseline: TSH, FT4(T4), LH+FSH with Testosterone or Estradiol, Prolactin, GH, IGF-I ACTH, cortisol and electrolyte.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MRI of the brain + Neuro-ophthalmic for evaluation of visual field.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Cardiac and respiratory assessment with ENT for Endonasal evaluation for surgical approach.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Anesthesiologist for airway and perioperative monitoring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Neurosurgeon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Preop hormonal replacement: maybe need  to be covered with stress dose of HC</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grpSp>
      <p:pic>
        <p:nvPicPr>
          <p:cNvPr id="449" name="Google Shape;449;p24"/>
          <p:cNvPicPr preferRelativeResize="0"/>
          <p:nvPr/>
        </p:nvPicPr>
        <p:blipFill>
          <a:blip r:embed="rId3">
            <a:alphaModFix/>
          </a:blip>
          <a:stretch>
            <a:fillRect/>
          </a:stretch>
        </p:blipFill>
        <p:spPr>
          <a:xfrm>
            <a:off x="6020250" y="4919400"/>
            <a:ext cx="1166602" cy="1010500"/>
          </a:xfrm>
          <a:prstGeom prst="rect">
            <a:avLst/>
          </a:prstGeom>
          <a:noFill/>
          <a:ln>
            <a:noFill/>
          </a:ln>
        </p:spPr>
      </p:pic>
      <p:pic>
        <p:nvPicPr>
          <p:cNvPr id="450" name="Google Shape;450;p24"/>
          <p:cNvPicPr preferRelativeResize="0"/>
          <p:nvPr/>
        </p:nvPicPr>
        <p:blipFill>
          <a:blip r:embed="rId4">
            <a:alphaModFix/>
          </a:blip>
          <a:stretch>
            <a:fillRect/>
          </a:stretch>
        </p:blipFill>
        <p:spPr>
          <a:xfrm>
            <a:off x="5180441" y="4976075"/>
            <a:ext cx="759710" cy="953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2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456" name="Google Shape;456;p2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57" name="Google Shape;457;p25"/>
          <p:cNvSpPr/>
          <p:nvPr/>
        </p:nvSpPr>
        <p:spPr>
          <a:xfrm>
            <a:off x="3828275" y="8701587"/>
            <a:ext cx="2185500" cy="16863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5"/>
          <p:cNvSpPr txBox="1"/>
          <p:nvPr/>
        </p:nvSpPr>
        <p:spPr>
          <a:xfrm>
            <a:off x="130260" y="865652"/>
            <a:ext cx="70455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1700">
                <a:highlight>
                  <a:schemeClr val="accent4"/>
                </a:highlight>
                <a:latin typeface="Mada"/>
                <a:ea typeface="Mada"/>
                <a:cs typeface="Mada"/>
                <a:sym typeface="Mada"/>
              </a:rPr>
              <a:t>Syndrome of inappropriate antidiuretic hormone secretion(SIADH)</a:t>
            </a:r>
            <a:endParaRPr b="1" sz="2200">
              <a:highlight>
                <a:srgbClr val="D0E0E3"/>
              </a:highlight>
              <a:latin typeface="Mada"/>
              <a:ea typeface="Mada"/>
              <a:cs typeface="Mada"/>
              <a:sym typeface="Mada"/>
            </a:endParaRPr>
          </a:p>
        </p:txBody>
      </p:sp>
      <p:graphicFrame>
        <p:nvGraphicFramePr>
          <p:cNvPr id="459" name="Google Shape;459;p25"/>
          <p:cNvGraphicFramePr/>
          <p:nvPr/>
        </p:nvGraphicFramePr>
        <p:xfrm>
          <a:off x="329377" y="1845889"/>
          <a:ext cx="3000000" cy="3000000"/>
        </p:xfrm>
        <a:graphic>
          <a:graphicData uri="http://schemas.openxmlformats.org/drawingml/2006/table">
            <a:tbl>
              <a:tblPr>
                <a:noFill/>
                <a:tableStyleId>{D956ECC3-76C0-492F-A63F-2CC9FD7FF088}</a:tableStyleId>
              </a:tblPr>
              <a:tblGrid>
                <a:gridCol w="1175225"/>
                <a:gridCol w="3129575"/>
                <a:gridCol w="2596450"/>
              </a:tblGrid>
              <a:tr h="741425">
                <a:tc>
                  <a:txBody>
                    <a:bodyPr/>
                    <a:lstStyle/>
                    <a:p>
                      <a:pPr indent="0" lvl="0" marL="0" rtl="0" algn="ctr">
                        <a:spcBef>
                          <a:spcPts val="0"/>
                        </a:spcBef>
                        <a:spcAft>
                          <a:spcPts val="0"/>
                        </a:spcAft>
                        <a:buNone/>
                      </a:pPr>
                      <a:r>
                        <a:rPr b="1" lang="ar" sz="1300">
                          <a:solidFill>
                            <a:schemeClr val="lt1"/>
                          </a:solidFill>
                          <a:latin typeface="Mada"/>
                          <a:ea typeface="Mada"/>
                          <a:cs typeface="Mada"/>
                          <a:sym typeface="Mada"/>
                        </a:rPr>
                        <a:t>Clinical</a:t>
                      </a:r>
                      <a:endParaRPr b="1" sz="1300">
                        <a:solidFill>
                          <a:schemeClr val="lt1"/>
                        </a:solidFill>
                        <a:latin typeface="Mada"/>
                        <a:ea typeface="Mada"/>
                        <a:cs typeface="Mada"/>
                        <a:sym typeface="Mada"/>
                      </a:endParaRPr>
                    </a:p>
                    <a:p>
                      <a:pPr indent="0" lvl="0" marL="0" rtl="0" algn="ctr">
                        <a:spcBef>
                          <a:spcPts val="0"/>
                        </a:spcBef>
                        <a:spcAft>
                          <a:spcPts val="0"/>
                        </a:spcAft>
                        <a:buNone/>
                      </a:pPr>
                      <a:r>
                        <a:rPr b="1" lang="ar" sz="1300">
                          <a:solidFill>
                            <a:schemeClr val="lt1"/>
                          </a:solidFill>
                          <a:latin typeface="Mada"/>
                          <a:ea typeface="Mada"/>
                          <a:cs typeface="Mada"/>
                          <a:sym typeface="Mada"/>
                        </a:rPr>
                        <a:t>Features</a:t>
                      </a:r>
                      <a:r>
                        <a:rPr b="1" lang="ar" sz="1300">
                          <a:solidFill>
                            <a:srgbClr val="FFFFFF"/>
                          </a:solidFill>
                          <a:latin typeface="Mada"/>
                          <a:ea typeface="Mada"/>
                          <a:cs typeface="Mada"/>
                          <a:sym typeface="Mada"/>
                        </a:rPr>
                        <a:t> </a:t>
                      </a:r>
                      <a:endParaRPr b="1" sz="13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gridSpan="2">
                  <a:txBody>
                    <a:bodyPr/>
                    <a:lstStyle/>
                    <a:p>
                      <a:pPr indent="-304800" lvl="0" marL="457200" rtl="0" algn="l">
                        <a:spcBef>
                          <a:spcPts val="0"/>
                        </a:spcBef>
                        <a:spcAft>
                          <a:spcPts val="0"/>
                        </a:spcAft>
                        <a:buClr>
                          <a:srgbClr val="1C4587"/>
                        </a:buClr>
                        <a:buSzPts val="1200"/>
                        <a:buFont typeface="Mada"/>
                        <a:buChar char="●"/>
                      </a:pPr>
                      <a:r>
                        <a:rPr b="1" lang="ar" sz="1200">
                          <a:latin typeface="Mada"/>
                          <a:ea typeface="Mada"/>
                          <a:cs typeface="Mada"/>
                          <a:sym typeface="Mada"/>
                        </a:rPr>
                        <a:t>The presentation is usually </a:t>
                      </a:r>
                      <a:r>
                        <a:rPr b="1" lang="ar" sz="1200" u="sng">
                          <a:latin typeface="Mada"/>
                          <a:ea typeface="Mada"/>
                          <a:cs typeface="Mada"/>
                          <a:sym typeface="Mada"/>
                        </a:rPr>
                        <a:t>vague</a:t>
                      </a:r>
                      <a:r>
                        <a:rPr lang="ar" sz="1200">
                          <a:latin typeface="Mada"/>
                          <a:ea typeface="Mada"/>
                          <a:cs typeface="Mada"/>
                          <a:sym typeface="Mada"/>
                        </a:rPr>
                        <a:t>, with confusion, nausea, irritability and, later, fits and coma. There is no oedema. </a:t>
                      </a:r>
                      <a:r>
                        <a:rPr b="1" lang="ar" sz="1200">
                          <a:latin typeface="Mada"/>
                          <a:ea typeface="Mada"/>
                          <a:cs typeface="Mada"/>
                          <a:sym typeface="Mada"/>
                        </a:rPr>
                        <a:t>Mild symptoms usually occur with plasma sodium levels below</a:t>
                      </a:r>
                      <a:r>
                        <a:rPr b="1" lang="ar" sz="1200">
                          <a:solidFill>
                            <a:srgbClr val="1C4587"/>
                          </a:solidFill>
                          <a:latin typeface="Mada"/>
                          <a:ea typeface="Mada"/>
                          <a:cs typeface="Mada"/>
                          <a:sym typeface="Mada"/>
                        </a:rPr>
                        <a:t> </a:t>
                      </a:r>
                      <a:r>
                        <a:rPr b="1" lang="ar" sz="1200">
                          <a:solidFill>
                            <a:srgbClr val="CC0000"/>
                          </a:solidFill>
                          <a:latin typeface="Mada"/>
                          <a:ea typeface="Mada"/>
                          <a:cs typeface="Mada"/>
                          <a:sym typeface="Mada"/>
                        </a:rPr>
                        <a:t>125 mmol/L</a:t>
                      </a:r>
                      <a:r>
                        <a:rPr b="1" lang="ar" sz="1200">
                          <a:solidFill>
                            <a:srgbClr val="1C4587"/>
                          </a:solidFill>
                          <a:latin typeface="Mada"/>
                          <a:ea typeface="Mada"/>
                          <a:cs typeface="Mada"/>
                          <a:sym typeface="Mada"/>
                        </a:rPr>
                        <a:t> </a:t>
                      </a:r>
                      <a:r>
                        <a:rPr b="1" lang="ar" sz="1200">
                          <a:latin typeface="Mada"/>
                          <a:ea typeface="Mada"/>
                          <a:cs typeface="Mada"/>
                          <a:sym typeface="Mada"/>
                        </a:rPr>
                        <a:t>and serious manifestations are likely below</a:t>
                      </a:r>
                      <a:r>
                        <a:rPr b="1" lang="ar" sz="1200">
                          <a:solidFill>
                            <a:srgbClr val="1C4587"/>
                          </a:solidFill>
                          <a:latin typeface="Mada"/>
                          <a:ea typeface="Mada"/>
                          <a:cs typeface="Mada"/>
                          <a:sym typeface="Mada"/>
                        </a:rPr>
                        <a:t> </a:t>
                      </a:r>
                      <a:r>
                        <a:rPr b="1" lang="ar" sz="1200">
                          <a:solidFill>
                            <a:srgbClr val="CC0000"/>
                          </a:solidFill>
                          <a:latin typeface="Mada"/>
                          <a:ea typeface="Mada"/>
                          <a:cs typeface="Mada"/>
                          <a:sym typeface="Mada"/>
                        </a:rPr>
                        <a:t>115 mmol/L.</a:t>
                      </a:r>
                      <a:r>
                        <a:rPr lang="ar" sz="1200">
                          <a:solidFill>
                            <a:srgbClr val="1C4587"/>
                          </a:solidFill>
                          <a:latin typeface="Mada"/>
                          <a:ea typeface="Mada"/>
                          <a:cs typeface="Mada"/>
                          <a:sym typeface="Mada"/>
                        </a:rPr>
                        <a:t> </a:t>
                      </a:r>
                      <a:r>
                        <a:rPr lang="ar" sz="1200">
                          <a:latin typeface="Mada"/>
                          <a:ea typeface="Mada"/>
                          <a:cs typeface="Mada"/>
                          <a:sym typeface="Mada"/>
                        </a:rPr>
                        <a:t>The elderly may show symptoms with mild abnormalities.</a:t>
                      </a:r>
                      <a:endParaRPr sz="1200">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latin typeface="Mada"/>
                          <a:ea typeface="Mada"/>
                          <a:cs typeface="Mada"/>
                          <a:sym typeface="Mada"/>
                        </a:rPr>
                        <a:t>This syndrome must be distinguished from</a:t>
                      </a:r>
                      <a:r>
                        <a:rPr lang="ar" sz="1200">
                          <a:solidFill>
                            <a:srgbClr val="1C4587"/>
                          </a:solidFill>
                          <a:latin typeface="Mada"/>
                          <a:ea typeface="Mada"/>
                          <a:cs typeface="Mada"/>
                          <a:sym typeface="Mada"/>
                        </a:rPr>
                        <a:t> </a:t>
                      </a:r>
                      <a:r>
                        <a:rPr b="1" lang="ar" sz="1200">
                          <a:solidFill>
                            <a:srgbClr val="CC0000"/>
                          </a:solidFill>
                          <a:latin typeface="Mada"/>
                          <a:ea typeface="Mada"/>
                          <a:cs typeface="Mada"/>
                          <a:sym typeface="Mada"/>
                        </a:rPr>
                        <a:t>dilutional hyponatremia</a:t>
                      </a:r>
                      <a:r>
                        <a:rPr lang="ar" sz="1200">
                          <a:solidFill>
                            <a:srgbClr val="1C4587"/>
                          </a:solidFill>
                          <a:latin typeface="Mada"/>
                          <a:ea typeface="Mada"/>
                          <a:cs typeface="Mada"/>
                          <a:sym typeface="Mada"/>
                        </a:rPr>
                        <a:t> </a:t>
                      </a:r>
                      <a:r>
                        <a:rPr lang="ar" sz="1200">
                          <a:latin typeface="Mada"/>
                          <a:ea typeface="Mada"/>
                          <a:cs typeface="Mada"/>
                          <a:sym typeface="Mada"/>
                        </a:rPr>
                        <a:t>due to excess infusion of glucose/water solutions or diuretic administration</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489725">
                <a:tc>
                  <a:txBody>
                    <a:bodyPr/>
                    <a:lstStyle/>
                    <a:p>
                      <a:pPr indent="0" lvl="0" marL="0" rtl="0" algn="ctr">
                        <a:spcBef>
                          <a:spcPts val="0"/>
                        </a:spcBef>
                        <a:spcAft>
                          <a:spcPts val="0"/>
                        </a:spcAft>
                        <a:buNone/>
                      </a:pPr>
                      <a:r>
                        <a:rPr b="1" lang="ar" sz="1300">
                          <a:solidFill>
                            <a:schemeClr val="lt1"/>
                          </a:solidFill>
                          <a:latin typeface="Mada"/>
                          <a:ea typeface="Mada"/>
                          <a:cs typeface="Mada"/>
                          <a:sym typeface="Mada"/>
                        </a:rPr>
                        <a:t>Investigations</a:t>
                      </a:r>
                      <a:endParaRPr b="1" sz="13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gridSpan="2">
                  <a:txBody>
                    <a:bodyPr/>
                    <a:lstStyle/>
                    <a:p>
                      <a:pPr indent="-304800" lvl="0" marL="457200" rtl="0" algn="l">
                        <a:spcBef>
                          <a:spcPts val="0"/>
                        </a:spcBef>
                        <a:spcAft>
                          <a:spcPts val="0"/>
                        </a:spcAft>
                        <a:buClr>
                          <a:srgbClr val="1C4587"/>
                        </a:buClr>
                        <a:buSzPts val="1200"/>
                        <a:buFont typeface="Mada"/>
                        <a:buChar char="●"/>
                      </a:pPr>
                      <a:r>
                        <a:rPr b="1" lang="ar" sz="1200">
                          <a:solidFill>
                            <a:srgbClr val="CC0000"/>
                          </a:solidFill>
                          <a:latin typeface="Mada"/>
                          <a:ea typeface="Mada"/>
                          <a:cs typeface="Mada"/>
                          <a:sym typeface="Mada"/>
                        </a:rPr>
                        <a:t>Dilutional hyponatremia(most common)</a:t>
                      </a:r>
                      <a:r>
                        <a:rPr lang="ar" sz="1200">
                          <a:solidFill>
                            <a:srgbClr val="1C4587"/>
                          </a:solidFill>
                          <a:latin typeface="Mada"/>
                          <a:ea typeface="Mada"/>
                          <a:cs typeface="Mada"/>
                          <a:sym typeface="Mada"/>
                        </a:rPr>
                        <a:t> </a:t>
                      </a:r>
                      <a:r>
                        <a:rPr lang="ar" sz="1200">
                          <a:latin typeface="Mada"/>
                          <a:ea typeface="Mada"/>
                          <a:cs typeface="Mada"/>
                          <a:sym typeface="Mada"/>
                        </a:rPr>
                        <a:t>due to excessive water retention euvolemia (in contrast to hypovolaemia of sodium and water depletion states)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Low plasma osmolality with ‘inappropriate’ urine osmolality &gt;100 </a:t>
                      </a:r>
                      <a:r>
                        <a:rPr lang="ar" sz="1200">
                          <a:latin typeface="Mada"/>
                          <a:ea typeface="Mada"/>
                          <a:cs typeface="Mada"/>
                          <a:sym typeface="Mada"/>
                        </a:rPr>
                        <a:t>mOsm/kg (and typically higher than plasma osmolality)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Continued urinary sodium excretion &gt;30 mmol L</a:t>
                      </a:r>
                      <a:r>
                        <a:rPr lang="ar" sz="1200">
                          <a:latin typeface="Mada"/>
                          <a:ea typeface="Mada"/>
                          <a:cs typeface="Mada"/>
                          <a:sym typeface="Mada"/>
                        </a:rPr>
                        <a:t> (lower levels suggest sodium depletion or ‘hypovolaemic hyponatraemia’, and should respond to 0.9% saline infusion) </a:t>
                      </a:r>
                      <a:endParaRPr sz="1200">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b="1" lang="ar" sz="1200">
                          <a:latin typeface="Mada"/>
                          <a:ea typeface="Mada"/>
                          <a:cs typeface="Mada"/>
                          <a:sym typeface="Mada"/>
                        </a:rPr>
                        <a:t>Absence of</a:t>
                      </a:r>
                      <a:r>
                        <a:rPr b="1" lang="ar" sz="1200">
                          <a:solidFill>
                            <a:srgbClr val="1C4587"/>
                          </a:solidFill>
                          <a:latin typeface="Mada"/>
                          <a:ea typeface="Mada"/>
                          <a:cs typeface="Mada"/>
                          <a:sym typeface="Mada"/>
                        </a:rPr>
                        <a:t> </a:t>
                      </a:r>
                      <a:r>
                        <a:rPr b="1" lang="ar" sz="1200">
                          <a:solidFill>
                            <a:srgbClr val="CC0000"/>
                          </a:solidFill>
                          <a:latin typeface="Mada"/>
                          <a:ea typeface="Mada"/>
                          <a:cs typeface="Mada"/>
                          <a:sym typeface="Mada"/>
                        </a:rPr>
                        <a:t>hypokalemia</a:t>
                      </a:r>
                      <a:r>
                        <a:rPr b="1" lang="ar" sz="1200">
                          <a:latin typeface="Mada"/>
                          <a:ea typeface="Mada"/>
                          <a:cs typeface="Mada"/>
                          <a:sym typeface="Mada"/>
                        </a:rPr>
                        <a:t> (or hypotension)</a:t>
                      </a:r>
                      <a:r>
                        <a:rPr lang="ar"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Normal renal and adrenal and thyroid function.</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ACTH deficiency can give a very similar biochemical picture to SIADH</a:t>
                      </a:r>
                      <a:r>
                        <a:rPr lang="ar" sz="1200">
                          <a:latin typeface="Mada"/>
                          <a:ea typeface="Mada"/>
                          <a:cs typeface="Mada"/>
                          <a:sym typeface="Mada"/>
                        </a:rPr>
                        <a:t>; therefore it is necessary to ensure that the hypothalamic–pituitary–adrenal axis is intact, </a:t>
                      </a:r>
                      <a:r>
                        <a:rPr b="1" lang="ar" sz="1200" u="sng">
                          <a:latin typeface="Mada"/>
                          <a:ea typeface="Mada"/>
                          <a:cs typeface="Mada"/>
                          <a:sym typeface="Mada"/>
                        </a:rPr>
                        <a:t>particularly in neurosurgical patients</a:t>
                      </a:r>
                      <a:r>
                        <a:rPr lang="ar" sz="1200">
                          <a:latin typeface="Mada"/>
                          <a:ea typeface="Mada"/>
                          <a:cs typeface="Mada"/>
                          <a:sym typeface="Mada"/>
                        </a:rPr>
                        <a:t>, in whom ACTH deficiency may be relatively common. </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489725">
                <a:tc>
                  <a:txBody>
                    <a:bodyPr/>
                    <a:lstStyle/>
                    <a:p>
                      <a:pPr indent="0" lvl="0" marL="0" rtl="0" algn="ctr">
                        <a:spcBef>
                          <a:spcPts val="0"/>
                        </a:spcBef>
                        <a:spcAft>
                          <a:spcPts val="0"/>
                        </a:spcAft>
                        <a:buNone/>
                      </a:pPr>
                      <a:r>
                        <a:rPr b="1" lang="ar" sz="1300">
                          <a:solidFill>
                            <a:srgbClr val="FFFFFF"/>
                          </a:solidFill>
                          <a:latin typeface="Mada"/>
                          <a:ea typeface="Mada"/>
                          <a:cs typeface="Mada"/>
                          <a:sym typeface="Mada"/>
                        </a:rPr>
                        <a:t>Treatment</a:t>
                      </a:r>
                      <a:endParaRPr b="1" sz="13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gridSpan="2">
                  <a:txBody>
                    <a:bodyPr/>
                    <a:lstStyle/>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The underlying cause should be corrected where possible. </a:t>
                      </a:r>
                      <a:endParaRPr b="1" sz="1200">
                        <a:solidFill>
                          <a:srgbClr val="CC0000"/>
                        </a:solidFill>
                        <a:latin typeface="Mada"/>
                        <a:ea typeface="Mada"/>
                        <a:cs typeface="Mada"/>
                        <a:sym typeface="Mada"/>
                      </a:endParaRPr>
                    </a:p>
                    <a:p>
                      <a:pPr indent="0" lvl="0" marL="0" rtl="0" algn="l">
                        <a:spcBef>
                          <a:spcPts val="0"/>
                        </a:spcBef>
                        <a:spcAft>
                          <a:spcPts val="0"/>
                        </a:spcAft>
                        <a:buNone/>
                      </a:pPr>
                      <a:r>
                        <a:rPr b="1" lang="ar" sz="1200">
                          <a:highlight>
                            <a:schemeClr val="accent4"/>
                          </a:highlight>
                          <a:latin typeface="Mada"/>
                          <a:ea typeface="Mada"/>
                          <a:cs typeface="Mada"/>
                          <a:sym typeface="Mada"/>
                        </a:rPr>
                        <a:t>Symptomatic relief can be obtained by the following measures:</a:t>
                      </a:r>
                      <a:endParaRPr b="1" sz="1200">
                        <a:highlight>
                          <a:schemeClr val="accent4"/>
                        </a:highlight>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Fluid intake</a:t>
                      </a:r>
                      <a:r>
                        <a:rPr lang="ar" sz="1200">
                          <a:latin typeface="Mada"/>
                          <a:ea typeface="Mada"/>
                          <a:cs typeface="Mada"/>
                          <a:sym typeface="Mada"/>
                        </a:rPr>
                        <a:t> should be restricted to </a:t>
                      </a:r>
                      <a:r>
                        <a:rPr b="1" lang="ar" sz="1200">
                          <a:latin typeface="Mada"/>
                          <a:ea typeface="Mada"/>
                          <a:cs typeface="Mada"/>
                          <a:sym typeface="Mada"/>
                        </a:rPr>
                        <a:t>500–1000 mL daily</a:t>
                      </a:r>
                      <a:r>
                        <a:rPr lang="ar" sz="1200">
                          <a:latin typeface="Mada"/>
                          <a:ea typeface="Mada"/>
                          <a:cs typeface="Mada"/>
                          <a:sym typeface="Mada"/>
                        </a:rPr>
                        <a:t>. If tolerated and complied with, this will correct the biochemical abnormalities in almost every case.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Demeclocycline</a:t>
                      </a:r>
                      <a:r>
                        <a:rPr lang="ar" sz="1200">
                          <a:latin typeface="Mada"/>
                          <a:ea typeface="Mada"/>
                          <a:cs typeface="Mada"/>
                          <a:sym typeface="Mada"/>
                        </a:rPr>
                        <a:t> (600–1200 mg daily) is given if water restriction is poorly tolerated or ineffective; </a:t>
                      </a:r>
                      <a:r>
                        <a:rPr b="1" lang="ar" sz="1200" u="sng">
                          <a:latin typeface="Mada"/>
                          <a:ea typeface="Mada"/>
                          <a:cs typeface="Mada"/>
                          <a:sym typeface="Mada"/>
                        </a:rPr>
                        <a:t>this inhibits the action of vasopressin on the kidney</a:t>
                      </a:r>
                      <a:r>
                        <a:rPr lang="ar" sz="1200">
                          <a:latin typeface="Mada"/>
                          <a:ea typeface="Mada"/>
                          <a:cs typeface="Mada"/>
                          <a:sym typeface="Mada"/>
                        </a:rPr>
                        <a:t>, causing a reversible form of nephrogenic diabetes insipidus. However, it often causes photosensitive rashes.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Hypertonic saline</a:t>
                      </a:r>
                      <a:r>
                        <a:rPr lang="ar" sz="1200">
                          <a:latin typeface="Mada"/>
                          <a:ea typeface="Mada"/>
                          <a:cs typeface="Mada"/>
                          <a:sym typeface="Mada"/>
                        </a:rPr>
                        <a:t> may be indicated when the syndrome is very severe (i.e. acute and symptomatic), but this is potentially dangerous and should only be used with extreme caution.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Vasopressin V2 antagonists</a:t>
                      </a:r>
                      <a:r>
                        <a:rPr lang="ar" sz="1200">
                          <a:latin typeface="Mada"/>
                          <a:ea typeface="Mada"/>
                          <a:cs typeface="Mada"/>
                          <a:sym typeface="Mada"/>
                        </a:rPr>
                        <a:t>, e.g. tolvaptan 15 mg daily, are being used with good results.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bl>
          </a:graphicData>
        </a:graphic>
      </p:graphicFrame>
      <p:sp>
        <p:nvSpPr>
          <p:cNvPr id="460" name="Google Shape;460;p25"/>
          <p:cNvSpPr txBox="1"/>
          <p:nvPr/>
        </p:nvSpPr>
        <p:spPr>
          <a:xfrm>
            <a:off x="275300" y="1284825"/>
            <a:ext cx="6834600" cy="56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Inappropriate secretion of </a:t>
            </a:r>
            <a:r>
              <a:rPr b="1" lang="ar" sz="1200">
                <a:latin typeface="Mada"/>
                <a:ea typeface="Mada"/>
                <a:cs typeface="Mada"/>
                <a:sym typeface="Mada"/>
              </a:rPr>
              <a:t>ADH</a:t>
            </a:r>
            <a:r>
              <a:rPr lang="ar" sz="1200">
                <a:latin typeface="Mada"/>
                <a:ea typeface="Mada"/>
                <a:cs typeface="Mada"/>
                <a:sym typeface="Mada"/>
              </a:rPr>
              <a:t> (also called vasopressin) leads to </a:t>
            </a:r>
            <a:r>
              <a:rPr lang="ar" sz="1200" u="sng">
                <a:latin typeface="Mada"/>
                <a:ea typeface="Mada"/>
                <a:cs typeface="Mada"/>
                <a:sym typeface="Mada"/>
              </a:rPr>
              <a:t>retention of water</a:t>
            </a:r>
            <a:r>
              <a:rPr lang="ar" sz="1200">
                <a:latin typeface="Mada"/>
                <a:ea typeface="Mada"/>
                <a:cs typeface="Mada"/>
                <a:sym typeface="Mada"/>
              </a:rPr>
              <a:t> and </a:t>
            </a:r>
            <a:r>
              <a:rPr lang="ar" sz="1200" u="sng">
                <a:latin typeface="Mada"/>
                <a:ea typeface="Mada"/>
                <a:cs typeface="Mada"/>
                <a:sym typeface="Mada"/>
              </a:rPr>
              <a:t>hyponatraemia</a:t>
            </a:r>
            <a:r>
              <a:rPr lang="ar" sz="1200">
                <a:latin typeface="Mada"/>
                <a:ea typeface="Mada"/>
                <a:cs typeface="Mada"/>
                <a:sym typeface="Mada"/>
              </a:rPr>
              <a:t>.</a:t>
            </a:r>
            <a:endParaRPr sz="1200">
              <a:latin typeface="Mada"/>
              <a:ea typeface="Mada"/>
              <a:cs typeface="Mada"/>
              <a:sym typeface="Mada"/>
            </a:endParaRPr>
          </a:p>
        </p:txBody>
      </p:sp>
      <p:pic>
        <p:nvPicPr>
          <p:cNvPr id="461" name="Google Shape;461;p25"/>
          <p:cNvPicPr preferRelativeResize="0"/>
          <p:nvPr/>
        </p:nvPicPr>
        <p:blipFill>
          <a:blip r:embed="rId3">
            <a:alphaModFix/>
          </a:blip>
          <a:stretch>
            <a:fillRect/>
          </a:stretch>
        </p:blipFill>
        <p:spPr>
          <a:xfrm>
            <a:off x="3828225" y="8501875"/>
            <a:ext cx="2679274" cy="2067300"/>
          </a:xfrm>
          <a:prstGeom prst="rect">
            <a:avLst/>
          </a:prstGeom>
          <a:noFill/>
          <a:ln>
            <a:noFill/>
          </a:ln>
        </p:spPr>
      </p:pic>
      <p:cxnSp>
        <p:nvCxnSpPr>
          <p:cNvPr id="462" name="Google Shape;462;p25"/>
          <p:cNvCxnSpPr>
            <a:stCxn id="463" idx="3"/>
            <a:endCxn id="457" idx="1"/>
          </p:cNvCxnSpPr>
          <p:nvPr/>
        </p:nvCxnSpPr>
        <p:spPr>
          <a:xfrm>
            <a:off x="2945225" y="9544786"/>
            <a:ext cx="883200" cy="0"/>
          </a:xfrm>
          <a:prstGeom prst="straightConnector1">
            <a:avLst/>
          </a:prstGeom>
          <a:noFill/>
          <a:ln cap="flat" cmpd="sng" w="38100">
            <a:solidFill>
              <a:schemeClr val="dk2"/>
            </a:solidFill>
            <a:prstDash val="solid"/>
            <a:round/>
            <a:headEnd len="med" w="med" type="none"/>
            <a:tailEnd len="med" w="med" type="stealth"/>
          </a:ln>
        </p:spPr>
      </p:cxnSp>
      <p:sp>
        <p:nvSpPr>
          <p:cNvPr id="464" name="Google Shape;464;p25"/>
          <p:cNvSpPr txBox="1"/>
          <p:nvPr>
            <p:ph idx="4294967295" type="sldNum"/>
          </p:nvPr>
        </p:nvSpPr>
        <p:spPr>
          <a:xfrm>
            <a:off x="0" y="0"/>
            <a:ext cx="883200" cy="4506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r>
              <a:rPr b="1" lang="ar" sz="1900">
                <a:solidFill>
                  <a:srgbClr val="1C4587"/>
                </a:solidFill>
                <a:latin typeface="Mada"/>
                <a:ea typeface="Mada"/>
                <a:cs typeface="Mada"/>
                <a:sym typeface="Mada"/>
              </a:rPr>
              <a:t>Obj.</a:t>
            </a:r>
            <a:endParaRPr b="1" sz="1900">
              <a:solidFill>
                <a:srgbClr val="1C4587"/>
              </a:solidFill>
              <a:latin typeface="Mada"/>
              <a:ea typeface="Mada"/>
              <a:cs typeface="Mada"/>
              <a:sym typeface="Mada"/>
            </a:endParaRPr>
          </a:p>
        </p:txBody>
      </p:sp>
      <p:sp>
        <p:nvSpPr>
          <p:cNvPr id="465" name="Google Shape;465;p25"/>
          <p:cNvSpPr txBox="1"/>
          <p:nvPr/>
        </p:nvSpPr>
        <p:spPr>
          <a:xfrm>
            <a:off x="1148150" y="0"/>
            <a:ext cx="52926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Posterior Pituitary Disorders </a:t>
            </a:r>
            <a:r>
              <a:rPr b="1" i="1" lang="ar" sz="2600">
                <a:latin typeface="Mada"/>
                <a:ea typeface="Mada"/>
                <a:cs typeface="Mada"/>
                <a:sym typeface="Mada"/>
              </a:rPr>
              <a:t>cont.</a:t>
            </a:r>
            <a:endParaRPr b="1" i="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463" name="Google Shape;463;p25"/>
          <p:cNvSpPr txBox="1"/>
          <p:nvPr/>
        </p:nvSpPr>
        <p:spPr>
          <a:xfrm>
            <a:off x="1292225" y="9279136"/>
            <a:ext cx="1653000" cy="5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u="sng">
                <a:latin typeface="Mada"/>
                <a:ea typeface="Mada"/>
                <a:cs typeface="Mada"/>
                <a:sym typeface="Mada"/>
              </a:rPr>
              <a:t>Causes of SIADH</a:t>
            </a:r>
            <a:endParaRPr b="1" sz="1500" u="sng">
              <a:latin typeface="Mada"/>
              <a:ea typeface="Mada"/>
              <a:cs typeface="Mada"/>
              <a:sym typeface="Mad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graphicFrame>
        <p:nvGraphicFramePr>
          <p:cNvPr id="470" name="Google Shape;470;p26"/>
          <p:cNvGraphicFramePr/>
          <p:nvPr/>
        </p:nvGraphicFramePr>
        <p:xfrm>
          <a:off x="382394" y="710298"/>
          <a:ext cx="3000000" cy="3000000"/>
        </p:xfrm>
        <a:graphic>
          <a:graphicData uri="http://schemas.openxmlformats.org/drawingml/2006/table">
            <a:tbl>
              <a:tblPr>
                <a:noFill/>
                <a:tableStyleId>{D956ECC3-76C0-492F-A63F-2CC9FD7FF088}</a:tableStyleId>
              </a:tblPr>
              <a:tblGrid>
                <a:gridCol w="1244325"/>
                <a:gridCol w="2782500"/>
                <a:gridCol w="2768400"/>
              </a:tblGrid>
              <a:tr h="552500">
                <a:tc>
                  <a:txBody>
                    <a:bodyPr/>
                    <a:lstStyle/>
                    <a:p>
                      <a:pPr indent="0" lvl="0" marL="0" rtl="0" algn="ctr">
                        <a:spcBef>
                          <a:spcPts val="0"/>
                        </a:spcBef>
                        <a:spcAft>
                          <a:spcPts val="0"/>
                        </a:spcAft>
                        <a:buNone/>
                      </a:pPr>
                      <a:r>
                        <a:t/>
                      </a:r>
                      <a:endParaRPr b="1" sz="1200">
                        <a:solidFill>
                          <a:srgbClr val="666666"/>
                        </a:solidFill>
                        <a:latin typeface="Mada"/>
                        <a:ea typeface="Mada"/>
                        <a:cs typeface="Mada"/>
                        <a:sym typeface="Mada"/>
                      </a:endParaRPr>
                    </a:p>
                  </a:txBody>
                  <a:tcPr marT="80200" marB="80200" marR="100775" marL="100775" anchor="ctr">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Anterior Pituitary Disorders</a:t>
                      </a:r>
                      <a:endParaRPr b="1" sz="12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Hypothalamus &amp;</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 Posterior Pituitary Disorders</a:t>
                      </a:r>
                      <a:endParaRPr b="1" sz="12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r>
              <a:tr h="2240650">
                <a:tc rowSpan="2">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Hypersecretion</a:t>
                      </a:r>
                      <a:r>
                        <a:rPr b="1" lang="ar" sz="1200">
                          <a:solidFill>
                            <a:srgbClr val="FFFFFF"/>
                          </a:solidFill>
                          <a:latin typeface="Mada"/>
                          <a:ea typeface="Mada"/>
                          <a:cs typeface="Mada"/>
                          <a:sym typeface="Mada"/>
                        </a:rPr>
                        <a:t> </a:t>
                      </a:r>
                      <a:endParaRPr b="1" sz="12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ar" sz="1200" u="sng">
                          <a:highlight>
                            <a:schemeClr val="accent4"/>
                          </a:highlight>
                          <a:latin typeface="Mada"/>
                          <a:ea typeface="Mada"/>
                          <a:cs typeface="Mada"/>
                          <a:sym typeface="Mada"/>
                        </a:rPr>
                        <a:t>1- Prolactinoma:</a:t>
                      </a:r>
                      <a:endParaRPr b="1" sz="1200" u="sng">
                        <a:highlight>
                          <a:schemeClr val="accent4"/>
                        </a:highlight>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High prolactin level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Presents with galactorrhea, decrease lipido and amenorrhea.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Tx: Medically (Bromocriptine).</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b="1" lang="ar" sz="1200" u="sng">
                          <a:highlight>
                            <a:schemeClr val="accent4"/>
                          </a:highlight>
                          <a:latin typeface="Mada"/>
                          <a:ea typeface="Mada"/>
                          <a:cs typeface="Mada"/>
                          <a:sym typeface="Mada"/>
                        </a:rPr>
                        <a:t>2- GH Secreting Adenoma:</a:t>
                      </a:r>
                      <a:endParaRPr b="1" sz="1200" u="sng">
                        <a:highlight>
                          <a:schemeClr val="accent4"/>
                        </a:highlight>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High IGF-1.</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Causes acromegaly (in adults), gigantism (in children).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Presents with DM, facial changes, CVD and Acral enlargement.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Tx: Surgery (1st line)</a:t>
                      </a:r>
                      <a:endParaRPr sz="12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ar" sz="1200" u="sng">
                          <a:highlight>
                            <a:schemeClr val="accent4"/>
                          </a:highlight>
                          <a:latin typeface="Mada"/>
                          <a:ea typeface="Mada"/>
                          <a:cs typeface="Mada"/>
                          <a:sym typeface="Mada"/>
                        </a:rPr>
                        <a:t>Syndrome Of Inappropriate Antidiuretic Hormone (SIADH):</a:t>
                      </a:r>
                      <a:endParaRPr b="1" sz="1200" u="sng">
                        <a:highlight>
                          <a:schemeClr val="accent4"/>
                        </a:highlight>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Caused by disordered hypothalamic–pituitary secretion or ectopic production of ADH.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Causes low serum Na and osmolality, also high urine Na and osmolality.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Tx: Treating the underlying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cause and fluid restriction.</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570125">
                <a:tc vMerge="1"/>
                <a:tc gridSpan="2">
                  <a:txBody>
                    <a:bodyPr/>
                    <a:lstStyle/>
                    <a:p>
                      <a:pPr indent="0" lvl="0" marL="0" rtl="0" algn="l">
                        <a:spcBef>
                          <a:spcPts val="0"/>
                        </a:spcBef>
                        <a:spcAft>
                          <a:spcPts val="0"/>
                        </a:spcAft>
                        <a:buNone/>
                      </a:pPr>
                      <a:r>
                        <a:rPr b="1" lang="ar" sz="1200" u="sng">
                          <a:solidFill>
                            <a:schemeClr val="dk1"/>
                          </a:solidFill>
                          <a:highlight>
                            <a:schemeClr val="accent4"/>
                          </a:highlight>
                          <a:latin typeface="Mada"/>
                          <a:ea typeface="Mada"/>
                          <a:cs typeface="Mada"/>
                          <a:sym typeface="Mada"/>
                        </a:rPr>
                        <a:t>3- ACTH secreting adenoma:</a:t>
                      </a:r>
                      <a:endParaRPr b="1" sz="1200" u="sng">
                        <a:solidFill>
                          <a:schemeClr val="dk1"/>
                        </a:solidFill>
                        <a:highlight>
                          <a:schemeClr val="accent4"/>
                        </a:highlight>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Result in Cushing DISEASE.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High cortisol, high ACH.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Presents with typical cushing features.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Tx: Surgery followed by radiation.</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683225">
                <a:tc rowSpan="3">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Hyposecretion</a:t>
                      </a:r>
                      <a:endParaRPr b="1" sz="12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rowSpan="3">
                  <a:txBody>
                    <a:bodyPr/>
                    <a:lstStyle/>
                    <a:p>
                      <a:pPr indent="0" lvl="0" marL="0" rtl="0" algn="l">
                        <a:spcBef>
                          <a:spcPts val="0"/>
                        </a:spcBef>
                        <a:spcAft>
                          <a:spcPts val="0"/>
                        </a:spcAft>
                        <a:buNone/>
                      </a:pPr>
                      <a:r>
                        <a:rPr lang="ar" sz="1200">
                          <a:latin typeface="Mada"/>
                          <a:ea typeface="Mada"/>
                          <a:cs typeface="Mada"/>
                          <a:sym typeface="Mada"/>
                        </a:rPr>
                        <a:t>Deficiency of hypothalamic-releasing hormones or pituitary hormones Causes: (</a:t>
                      </a:r>
                      <a:r>
                        <a:rPr b="1" lang="ar" sz="1200">
                          <a:solidFill>
                            <a:srgbClr val="CC0000"/>
                          </a:solidFill>
                          <a:latin typeface="Mada"/>
                          <a:ea typeface="Mada"/>
                          <a:cs typeface="Mada"/>
                          <a:sym typeface="Mada"/>
                        </a:rPr>
                        <a:t>Seven I’s</a:t>
                      </a: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Invasive: pituitary tumors.</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Infarction: Sheehan’s syndrome.</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Iatrogenic: surgery.</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Infiltration: Sarcoidosis, hemochromatosis.</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Injury: trauma.</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Infections: TB.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Idiopathic.</a:t>
                      </a:r>
                      <a:endParaRPr b="1"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Tx: remove the cause and start HRT.</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rowSpan="3">
                  <a:txBody>
                    <a:bodyPr/>
                    <a:lstStyle/>
                    <a:p>
                      <a:pPr indent="0" lvl="0" marL="0" rtl="0" algn="l">
                        <a:spcBef>
                          <a:spcPts val="0"/>
                        </a:spcBef>
                        <a:spcAft>
                          <a:spcPts val="0"/>
                        </a:spcAft>
                        <a:buNone/>
                      </a:pPr>
                      <a:r>
                        <a:rPr b="1" lang="ar" sz="1200" u="sng">
                          <a:highlight>
                            <a:schemeClr val="accent4"/>
                          </a:highlight>
                          <a:latin typeface="Mada"/>
                          <a:ea typeface="Mada"/>
                          <a:cs typeface="Mada"/>
                          <a:sym typeface="Mada"/>
                        </a:rPr>
                        <a:t>Diabetes insipidus:</a:t>
                      </a:r>
                      <a:endParaRPr b="1" sz="1200" u="sng">
                        <a:highlight>
                          <a:schemeClr val="accent4"/>
                        </a:highlight>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Decreased the amount of ADH.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Manifest polydipsia and polyuria.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Serum Na is high, ↑ urine volume, and ↓ urine osmolality.</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Tx: medically (Desmopressin</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Acetate) Synthetic analog of ADH if the cause centrally due to pituitary source.</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683225">
                <a:tc vMerge="1"/>
                <a:tc vMerge="1"/>
                <a:tc vMerge="1"/>
              </a:tr>
              <a:tr h="877225">
                <a:tc vMerge="1"/>
                <a:tc vMerge="1"/>
                <a:tc vMerge="1"/>
              </a:tr>
            </a:tbl>
          </a:graphicData>
        </a:graphic>
      </p:graphicFrame>
      <p:sp>
        <p:nvSpPr>
          <p:cNvPr id="471" name="Google Shape;471;p26"/>
          <p:cNvSpPr txBox="1"/>
          <p:nvPr/>
        </p:nvSpPr>
        <p:spPr>
          <a:xfrm>
            <a:off x="4705925" y="3745725"/>
            <a:ext cx="2471700" cy="12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200" u="sng">
                <a:solidFill>
                  <a:schemeClr val="dk1"/>
                </a:solidFill>
                <a:highlight>
                  <a:schemeClr val="accent4"/>
                </a:highlight>
                <a:latin typeface="Mada"/>
                <a:ea typeface="Mada"/>
                <a:cs typeface="Mada"/>
                <a:sym typeface="Mada"/>
              </a:rPr>
              <a:t>4- Gonadotropin secreting adenomas:</a:t>
            </a:r>
            <a:endParaRPr b="1" sz="1200" u="sng">
              <a:solidFill>
                <a:schemeClr val="dk1"/>
              </a:solidFill>
              <a:highlight>
                <a:schemeClr val="accent4"/>
              </a:highlight>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Hypersecretion of </a:t>
            </a:r>
            <a:r>
              <a:rPr b="1" lang="ar" sz="1200">
                <a:solidFill>
                  <a:schemeClr val="dk1"/>
                </a:solidFill>
                <a:latin typeface="Mada"/>
                <a:ea typeface="Mada"/>
                <a:cs typeface="Mada"/>
                <a:sym typeface="Mada"/>
              </a:rPr>
              <a:t>FSH</a:t>
            </a:r>
            <a:r>
              <a:rPr lang="ar" sz="1200">
                <a:solidFill>
                  <a:schemeClr val="dk1"/>
                </a:solidFill>
                <a:latin typeface="Mada"/>
                <a:ea typeface="Mada"/>
                <a:cs typeface="Mada"/>
                <a:sym typeface="Mada"/>
              </a:rPr>
              <a:t>, which is often accompanied by hypersecretion of FSH </a:t>
            </a:r>
            <a:r>
              <a:rPr b="1" lang="ar" sz="1200">
                <a:solidFill>
                  <a:schemeClr val="dk1"/>
                </a:solidFill>
                <a:latin typeface="Mada"/>
                <a:ea typeface="Mada"/>
                <a:cs typeface="Mada"/>
                <a:sym typeface="Mada"/>
              </a:rPr>
              <a:t>alpha-subunit</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Present with </a:t>
            </a:r>
            <a:r>
              <a:rPr b="1" lang="ar" sz="1200">
                <a:solidFill>
                  <a:srgbClr val="CC0000"/>
                </a:solidFill>
                <a:latin typeface="Mada"/>
                <a:ea typeface="Mada"/>
                <a:cs typeface="Mada"/>
                <a:sym typeface="Mada"/>
              </a:rPr>
              <a:t>neurological symptoms</a:t>
            </a:r>
            <a:endParaRPr b="1" sz="1200">
              <a:solidFill>
                <a:srgbClr val="CC0000"/>
              </a:solidFill>
              <a:latin typeface="Mada"/>
              <a:ea typeface="Mada"/>
              <a:cs typeface="Mada"/>
              <a:sym typeface="Mada"/>
            </a:endParaRPr>
          </a:p>
        </p:txBody>
      </p:sp>
      <p:sp>
        <p:nvSpPr>
          <p:cNvPr id="472" name="Google Shape;472;p26"/>
          <p:cNvSpPr/>
          <p:nvPr/>
        </p:nvSpPr>
        <p:spPr>
          <a:xfrm>
            <a:off x="1626725" y="3686368"/>
            <a:ext cx="2762100" cy="11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3" name="Google Shape;473;p26"/>
          <p:cNvGrpSpPr/>
          <p:nvPr/>
        </p:nvGrpSpPr>
        <p:grpSpPr>
          <a:xfrm>
            <a:off x="4072327" y="7915849"/>
            <a:ext cx="3487837" cy="2576150"/>
            <a:chOff x="74918" y="8073991"/>
            <a:chExt cx="7263300" cy="2576150"/>
          </a:xfrm>
        </p:grpSpPr>
        <p:sp>
          <p:nvSpPr>
            <p:cNvPr id="474" name="Google Shape;474;p26"/>
            <p:cNvSpPr txBox="1"/>
            <p:nvPr/>
          </p:nvSpPr>
          <p:spPr>
            <a:xfrm>
              <a:off x="219078" y="8073991"/>
              <a:ext cx="67587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600">
                  <a:solidFill>
                    <a:srgbClr val="A64D79"/>
                  </a:solidFill>
                  <a:latin typeface="Mada"/>
                  <a:ea typeface="Mada"/>
                  <a:cs typeface="Mada"/>
                  <a:sym typeface="Mada"/>
                </a:rPr>
                <a:t>Assessment of Pituitary Function:</a:t>
              </a:r>
              <a:endParaRPr b="1" sz="1600">
                <a:solidFill>
                  <a:srgbClr val="A64D79"/>
                </a:solidFill>
                <a:latin typeface="Mada"/>
                <a:ea typeface="Mada"/>
                <a:cs typeface="Mada"/>
                <a:sym typeface="Mada"/>
              </a:endParaRPr>
            </a:p>
          </p:txBody>
        </p:sp>
        <p:sp>
          <p:nvSpPr>
            <p:cNvPr id="475" name="Google Shape;475;p26"/>
            <p:cNvSpPr txBox="1"/>
            <p:nvPr/>
          </p:nvSpPr>
          <p:spPr>
            <a:xfrm>
              <a:off x="74918" y="8392641"/>
              <a:ext cx="7263300" cy="22575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rPr b="1" lang="ar" sz="1100">
                  <a:latin typeface="Mada"/>
                  <a:ea typeface="Mada"/>
                  <a:cs typeface="Mada"/>
                  <a:sym typeface="Mada"/>
                </a:rPr>
                <a:t>Baseline:</a:t>
              </a:r>
              <a:r>
                <a:rPr lang="ar" sz="1100">
                  <a:latin typeface="Mada"/>
                  <a:ea typeface="Mada"/>
                  <a:cs typeface="Mada"/>
                  <a:sym typeface="Mada"/>
                </a:rPr>
                <a:t> TSH, FT4(T4), LH+FSH with Testosterone or Estradiol, Prolactin, GH, IGF-I ACTH, cortisol and electrolyte.</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MRI</a:t>
              </a:r>
              <a:r>
                <a:rPr lang="ar" sz="1100">
                  <a:latin typeface="Mada"/>
                  <a:ea typeface="Mada"/>
                  <a:cs typeface="Mada"/>
                  <a:sym typeface="Mada"/>
                </a:rPr>
                <a:t> of the brain + </a:t>
              </a:r>
              <a:r>
                <a:rPr b="1" lang="ar" sz="1100">
                  <a:latin typeface="Mada"/>
                  <a:ea typeface="Mada"/>
                  <a:cs typeface="Mada"/>
                  <a:sym typeface="Mada"/>
                </a:rPr>
                <a:t>Neuro-ophthalmic for evaluation of visual field</a:t>
              </a:r>
              <a:r>
                <a:rPr lang="ar" sz="1100">
                  <a:latin typeface="Mada"/>
                  <a:ea typeface="Mada"/>
                  <a:cs typeface="Mada"/>
                  <a:sym typeface="Mada"/>
                </a:rPr>
                <a:t>.</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Cardiac and respiratory assessment</a:t>
              </a:r>
              <a:r>
                <a:rPr lang="ar" sz="1100">
                  <a:latin typeface="Mada"/>
                  <a:ea typeface="Mada"/>
                  <a:cs typeface="Mada"/>
                  <a:sym typeface="Mada"/>
                </a:rPr>
                <a:t> with </a:t>
              </a:r>
              <a:r>
                <a:rPr b="1" lang="ar" sz="1100">
                  <a:latin typeface="Mada"/>
                  <a:ea typeface="Mada"/>
                  <a:cs typeface="Mada"/>
                  <a:sym typeface="Mada"/>
                </a:rPr>
                <a:t>ENT</a:t>
              </a:r>
              <a:r>
                <a:rPr lang="ar" sz="1100">
                  <a:latin typeface="Mada"/>
                  <a:ea typeface="Mada"/>
                  <a:cs typeface="Mada"/>
                  <a:sym typeface="Mada"/>
                </a:rPr>
                <a:t> for Endonasal evaluation for surgical approach.</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Anesthesiologist</a:t>
              </a:r>
              <a:r>
                <a:rPr lang="ar" sz="1100">
                  <a:latin typeface="Mada"/>
                  <a:ea typeface="Mada"/>
                  <a:cs typeface="Mada"/>
                  <a:sym typeface="Mada"/>
                </a:rPr>
                <a:t> for airway and perioperative monitoring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Neurosurgeon</a:t>
              </a:r>
              <a:r>
                <a:rPr lang="ar" sz="1100">
                  <a:latin typeface="Mada"/>
                  <a:ea typeface="Mada"/>
                  <a:cs typeface="Mada"/>
                  <a:sym typeface="Mada"/>
                </a:rPr>
                <a:t>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Preop hormonal replacement:</a:t>
              </a:r>
              <a:r>
                <a:rPr lang="ar" sz="1100">
                  <a:latin typeface="Mada"/>
                  <a:ea typeface="Mada"/>
                  <a:cs typeface="Mada"/>
                  <a:sym typeface="Mada"/>
                </a:rPr>
                <a:t> maybe need  to be covered with stress dose of HC</a:t>
              </a:r>
              <a:endParaRPr sz="1100">
                <a:latin typeface="Mada"/>
                <a:ea typeface="Mada"/>
                <a:cs typeface="Mada"/>
                <a:sym typeface="Mada"/>
              </a:endParaRPr>
            </a:p>
            <a:p>
              <a:pPr indent="0" lvl="0" marL="0" rtl="0" algn="l">
                <a:spcBef>
                  <a:spcPts val="0"/>
                </a:spcBef>
                <a:spcAft>
                  <a:spcPts val="0"/>
                </a:spcAft>
                <a:buNone/>
              </a:pPr>
              <a:r>
                <a:t/>
              </a:r>
              <a:endParaRPr sz="900">
                <a:latin typeface="Mada"/>
                <a:ea typeface="Mada"/>
                <a:cs typeface="Mada"/>
                <a:sym typeface="Mada"/>
              </a:endParaRPr>
            </a:p>
            <a:p>
              <a:pPr indent="0" lvl="0" marL="0" rtl="0" algn="l">
                <a:spcBef>
                  <a:spcPts val="0"/>
                </a:spcBef>
                <a:spcAft>
                  <a:spcPts val="0"/>
                </a:spcAft>
                <a:buNone/>
              </a:pPr>
              <a:r>
                <a:t/>
              </a:r>
              <a:endParaRPr sz="900">
                <a:latin typeface="Mada"/>
                <a:ea typeface="Mada"/>
                <a:cs typeface="Mada"/>
                <a:sym typeface="Mada"/>
              </a:endParaRPr>
            </a:p>
          </p:txBody>
        </p:sp>
      </p:grpSp>
      <p:pic>
        <p:nvPicPr>
          <p:cNvPr id="476" name="Google Shape;476;p26"/>
          <p:cNvPicPr preferRelativeResize="0"/>
          <p:nvPr/>
        </p:nvPicPr>
        <p:blipFill>
          <a:blip r:embed="rId3">
            <a:alphaModFix/>
          </a:blip>
          <a:stretch>
            <a:fillRect/>
          </a:stretch>
        </p:blipFill>
        <p:spPr>
          <a:xfrm>
            <a:off x="98375" y="8340000"/>
            <a:ext cx="3973950" cy="1887201"/>
          </a:xfrm>
          <a:prstGeom prst="rect">
            <a:avLst/>
          </a:prstGeom>
          <a:noFill/>
          <a:ln cap="flat" cmpd="sng" w="19050">
            <a:solidFill>
              <a:srgbClr val="FF0000"/>
            </a:solidFill>
            <a:prstDash val="solid"/>
            <a:round/>
            <a:headEnd len="sm" w="sm" type="none"/>
            <a:tailEnd len="sm" w="sm" type="none"/>
          </a:ln>
        </p:spPr>
      </p:pic>
      <p:sp>
        <p:nvSpPr>
          <p:cNvPr id="477" name="Google Shape;477;p2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
        <p:nvSpPr>
          <p:cNvPr id="478" name="Google Shape;478;p26"/>
          <p:cNvSpPr txBox="1"/>
          <p:nvPr/>
        </p:nvSpPr>
        <p:spPr>
          <a:xfrm>
            <a:off x="910100" y="7996375"/>
            <a:ext cx="237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solidFill>
                  <a:srgbClr val="FF0000"/>
                </a:solidFill>
                <a:latin typeface="Mada"/>
                <a:ea typeface="Mada"/>
                <a:cs typeface="Mada"/>
                <a:sym typeface="Mada"/>
              </a:rPr>
              <a:t>Summary of treatment</a:t>
            </a:r>
            <a:endParaRPr b="1">
              <a:solidFill>
                <a:srgbClr val="FF0000"/>
              </a:solidFill>
              <a:latin typeface="Mada"/>
              <a:ea typeface="Mada"/>
              <a:cs typeface="Mada"/>
              <a:sym typeface="Mad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 from Kumar</a:t>
            </a:r>
            <a:endParaRPr b="1" sz="2600">
              <a:latin typeface="Mada"/>
              <a:ea typeface="Mada"/>
              <a:cs typeface="Mada"/>
              <a:sym typeface="Mada"/>
            </a:endParaRPr>
          </a:p>
        </p:txBody>
      </p:sp>
      <p:pic>
        <p:nvPicPr>
          <p:cNvPr id="484" name="Google Shape;484;p27"/>
          <p:cNvPicPr preferRelativeResize="0"/>
          <p:nvPr/>
        </p:nvPicPr>
        <p:blipFill>
          <a:blip r:embed="rId3">
            <a:alphaModFix/>
          </a:blip>
          <a:stretch>
            <a:fillRect/>
          </a:stretch>
        </p:blipFill>
        <p:spPr>
          <a:xfrm>
            <a:off x="1048475" y="738325"/>
            <a:ext cx="5544526" cy="2433987"/>
          </a:xfrm>
          <a:prstGeom prst="rect">
            <a:avLst/>
          </a:prstGeom>
          <a:noFill/>
          <a:ln>
            <a:noFill/>
          </a:ln>
        </p:spPr>
      </p:pic>
      <p:pic>
        <p:nvPicPr>
          <p:cNvPr id="485" name="Google Shape;485;p27"/>
          <p:cNvPicPr preferRelativeResize="0"/>
          <p:nvPr/>
        </p:nvPicPr>
        <p:blipFill>
          <a:blip r:embed="rId4">
            <a:alphaModFix/>
          </a:blip>
          <a:stretch>
            <a:fillRect/>
          </a:stretch>
        </p:blipFill>
        <p:spPr>
          <a:xfrm>
            <a:off x="1080522" y="3266511"/>
            <a:ext cx="5480429" cy="3447118"/>
          </a:xfrm>
          <a:prstGeom prst="rect">
            <a:avLst/>
          </a:prstGeom>
          <a:noFill/>
          <a:ln>
            <a:noFill/>
          </a:ln>
        </p:spPr>
      </p:pic>
      <p:pic>
        <p:nvPicPr>
          <p:cNvPr id="486" name="Google Shape;486;p27"/>
          <p:cNvPicPr preferRelativeResize="0"/>
          <p:nvPr/>
        </p:nvPicPr>
        <p:blipFill>
          <a:blip r:embed="rId5">
            <a:alphaModFix/>
          </a:blip>
          <a:stretch>
            <a:fillRect/>
          </a:stretch>
        </p:blipFill>
        <p:spPr>
          <a:xfrm>
            <a:off x="1080510" y="6807827"/>
            <a:ext cx="5480452" cy="36989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8"/>
          <p:cNvSpPr/>
          <p:nvPr/>
        </p:nvSpPr>
        <p:spPr>
          <a:xfrm>
            <a:off x="900775" y="1031280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Q1:C | Q2:D </a:t>
            </a:r>
            <a:r>
              <a:rPr lang="ar" sz="1200">
                <a:solidFill>
                  <a:srgbClr val="FFFFFF"/>
                </a:solidFill>
                <a:latin typeface="Cabin"/>
                <a:ea typeface="Cabin"/>
                <a:cs typeface="Cabin"/>
                <a:sym typeface="Cabin"/>
              </a:rPr>
              <a:t>| Q3:B </a:t>
            </a:r>
            <a:r>
              <a:rPr lang="ar" sz="1200">
                <a:solidFill>
                  <a:schemeClr val="lt1"/>
                </a:solidFill>
                <a:latin typeface="Cabin"/>
                <a:ea typeface="Cabin"/>
                <a:cs typeface="Cabin"/>
                <a:sym typeface="Cabin"/>
              </a:rPr>
              <a:t>| Q4:C | Q5:C | Q6:A</a:t>
            </a:r>
            <a:endParaRPr sz="1200">
              <a:solidFill>
                <a:srgbClr val="FFFFFF"/>
              </a:solidFill>
              <a:latin typeface="Cabin"/>
              <a:ea typeface="Cabin"/>
              <a:cs typeface="Cabin"/>
              <a:sym typeface="Cabin"/>
            </a:endParaRPr>
          </a:p>
        </p:txBody>
      </p:sp>
      <p:sp>
        <p:nvSpPr>
          <p:cNvPr id="492" name="Google Shape;492;p28"/>
          <p:cNvSpPr txBox="1"/>
          <p:nvPr/>
        </p:nvSpPr>
        <p:spPr>
          <a:xfrm>
            <a:off x="175975" y="872400"/>
            <a:ext cx="7210500" cy="9091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Q1: You see a 28-year-old woman has noticed a change in her appearance; most notably her clothes do not fit properly and are especially tight around the waist. Her face appears flushed and more rounded than usual, despite exercising regularly and eating healthily her weight has steadily increased over the last 3 weeks. On visiting her GP, he notices her blood pressure has increased since her last visit and she has bruises on her arm. She is especially worried about a brain tumour. The most appropriate investigation would be:</a:t>
            </a:r>
            <a:endParaRPr b="1" sz="11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A- Low-dose dexamethasone test</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B- High-dose dexamethasone test</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C- Urinary free cortisol measurement</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D- Computed tomography (CT) scan</a:t>
            </a:r>
            <a:endParaRPr b="1" sz="1000">
              <a:solidFill>
                <a:schemeClr val="accent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t/>
            </a:r>
            <a:endParaRPr b="1" sz="1200">
              <a:solidFill>
                <a:schemeClr val="accent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Q2: A 38-year-old woman presents to clinic complaining of changes in her appearance and weight gain. She has recently been through a divorce and attributed her weight gain to this. However, despite going to the gym her clothes are still tight, especially around her waist, her face seems puffy and flushed. The most likely diagnosis is:</a:t>
            </a:r>
            <a:endParaRPr b="1" sz="11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A- Hyperthyroidism </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B- Cushing’s disease </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C- </a:t>
            </a:r>
            <a:r>
              <a:rPr lang="ar" sz="1000">
                <a:solidFill>
                  <a:schemeClr val="dk1"/>
                </a:solidFill>
                <a:latin typeface="Mada"/>
                <a:ea typeface="Mada"/>
                <a:cs typeface="Mada"/>
                <a:sym typeface="Mada"/>
              </a:rPr>
              <a:t>Hypothyroidism</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D- </a:t>
            </a:r>
            <a:r>
              <a:rPr lang="ar" sz="1000">
                <a:solidFill>
                  <a:schemeClr val="dk1"/>
                </a:solidFill>
                <a:latin typeface="Mada"/>
                <a:ea typeface="Mada"/>
                <a:cs typeface="Mada"/>
                <a:sym typeface="Mada"/>
              </a:rPr>
              <a:t>Acromegaly </a:t>
            </a:r>
            <a:endParaRPr sz="1200">
              <a:solidFill>
                <a:srgbClr val="986782"/>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8B6914"/>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Q3: A 42-year-old woman presents with visual disturbances. She reports having double vision which was intermittent initially but has now become much more frequent. In addition, she becomes breathless very easily and experiences palpitations. On examination, raised, painless lesions are observed on the front of her shins and finger clubbing. The most likely diagnosis is:</a:t>
            </a:r>
            <a:endParaRPr b="1" sz="1100">
              <a:solidFill>
                <a:schemeClr val="accent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lang="ar" sz="1000">
                <a:latin typeface="Mada"/>
                <a:ea typeface="Mada"/>
                <a:cs typeface="Mada"/>
                <a:sym typeface="Mada"/>
              </a:rPr>
              <a:t>A- De Quervain’s thyroiditis</a:t>
            </a:r>
            <a:endParaRPr sz="10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lang="ar" sz="1000">
                <a:latin typeface="Mada"/>
                <a:ea typeface="Mada"/>
                <a:cs typeface="Mada"/>
                <a:sym typeface="Mada"/>
              </a:rPr>
              <a:t>B- </a:t>
            </a:r>
            <a:r>
              <a:rPr lang="ar" sz="1000">
                <a:solidFill>
                  <a:schemeClr val="dk1"/>
                </a:solidFill>
                <a:latin typeface="Mada"/>
                <a:ea typeface="Mada"/>
                <a:cs typeface="Mada"/>
                <a:sym typeface="Mada"/>
              </a:rPr>
              <a:t>Graves’ disease</a:t>
            </a:r>
            <a:endParaRPr sz="10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lang="ar" sz="1000">
                <a:latin typeface="Mada"/>
                <a:ea typeface="Mada"/>
                <a:cs typeface="Mada"/>
                <a:sym typeface="Mada"/>
              </a:rPr>
              <a:t>C- Pheochromocytoma</a:t>
            </a:r>
            <a:endParaRPr sz="10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lang="ar" sz="1000">
                <a:latin typeface="Mada"/>
                <a:ea typeface="Mada"/>
                <a:cs typeface="Mada"/>
                <a:sym typeface="Mada"/>
              </a:rPr>
              <a:t>D- </a:t>
            </a:r>
            <a:r>
              <a:rPr lang="ar" sz="1000">
                <a:solidFill>
                  <a:schemeClr val="dk1"/>
                </a:solidFill>
                <a:latin typeface="Mada"/>
                <a:ea typeface="Mada"/>
                <a:cs typeface="Mada"/>
                <a:sym typeface="Mada"/>
              </a:rPr>
              <a:t>Thyroid storm</a:t>
            </a:r>
            <a:endParaRPr sz="1000">
              <a:latin typeface="Mada"/>
              <a:ea typeface="Mada"/>
              <a:cs typeface="Mada"/>
              <a:sym typeface="Mada"/>
            </a:endParaRPr>
          </a:p>
          <a:p>
            <a:pPr indent="0" lvl="0" marL="0" rtl="0" algn="just">
              <a:spcBef>
                <a:spcPts val="0"/>
              </a:spcBef>
              <a:spcAft>
                <a:spcPts val="0"/>
              </a:spcAft>
              <a:buClr>
                <a:schemeClr val="dk1"/>
              </a:buClr>
              <a:buSzPts val="1100"/>
              <a:buFont typeface="Arial"/>
              <a:buNone/>
            </a:pPr>
            <a:r>
              <a:t/>
            </a:r>
            <a:endParaRPr b="1" sz="1200">
              <a:solidFill>
                <a:schemeClr val="accent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Q4: A 37-year-old man presents with symptoms of an acute headache, vomiting, malaise and visual disturbance. A neurological examination reveals a bitemporal superior quadrantanopia. A CT scan shows a hyperdense area within the pituitary gland. The most likely diagnosis is:</a:t>
            </a:r>
            <a:endParaRPr b="1" sz="11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A. Kallmann's syndrome</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B. Septo-optic dysplasia</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C. Pituitary apoplexy</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D. Sheehan’s syndrome</a:t>
            </a:r>
            <a:endParaRPr sz="1000">
              <a:latin typeface="Mada"/>
              <a:ea typeface="Mada"/>
              <a:cs typeface="Mada"/>
              <a:sym typeface="Mada"/>
            </a:endParaRPr>
          </a:p>
          <a:p>
            <a:pPr indent="0" lvl="0" marL="0" rtl="0" algn="l">
              <a:spcBef>
                <a:spcPts val="0"/>
              </a:spcBef>
              <a:spcAft>
                <a:spcPts val="0"/>
              </a:spcAft>
              <a:buNone/>
            </a:pPr>
            <a:r>
              <a:t/>
            </a:r>
            <a:endParaRPr sz="1200">
              <a:solidFill>
                <a:schemeClr val="accent1"/>
              </a:solidFill>
              <a:latin typeface="Mada"/>
              <a:ea typeface="Mada"/>
              <a:cs typeface="Mada"/>
              <a:sym typeface="Mada"/>
            </a:endParaRPr>
          </a:p>
          <a:p>
            <a:pPr indent="0" lvl="0" marL="0" rtl="0" algn="l">
              <a:spcBef>
                <a:spcPts val="0"/>
              </a:spcBef>
              <a:spcAft>
                <a:spcPts val="0"/>
              </a:spcAft>
              <a:buNone/>
            </a:pPr>
            <a:r>
              <a:rPr b="1" lang="ar" sz="1100">
                <a:solidFill>
                  <a:schemeClr val="accent1"/>
                </a:solidFill>
                <a:latin typeface="Mada"/>
                <a:ea typeface="Mada"/>
                <a:cs typeface="Mada"/>
                <a:sym typeface="Mada"/>
              </a:rPr>
              <a:t>Q5: A 29-year-old man presents to his GP complaining of being constantly thirsty, tired and visiting the toilet more often than usual during the last 4 days. He has noticed his clothes have become more baggy and he now needs to tighten his belt. His parents both have diabetes requiring insulin therapy. A fasting plasma glucose result is most likely to be:</a:t>
            </a:r>
            <a:endParaRPr b="1" sz="1100">
              <a:solidFill>
                <a:schemeClr val="accent1"/>
              </a:solidFill>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A- </a:t>
            </a:r>
            <a:r>
              <a:rPr lang="ar" sz="1000">
                <a:solidFill>
                  <a:schemeClr val="dk1"/>
                </a:solidFill>
                <a:latin typeface="Mada"/>
                <a:ea typeface="Mada"/>
                <a:cs typeface="Mada"/>
                <a:sym typeface="Mada"/>
              </a:rPr>
              <a:t>16.3 mmol/L</a:t>
            </a:r>
            <a:endParaRPr sz="10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B- 6.0 mmol/L</a:t>
            </a:r>
            <a:endParaRPr sz="10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C- </a:t>
            </a:r>
            <a:r>
              <a:rPr lang="ar" sz="1000">
                <a:solidFill>
                  <a:schemeClr val="dk1"/>
                </a:solidFill>
                <a:latin typeface="Mada"/>
                <a:ea typeface="Mada"/>
                <a:cs typeface="Mada"/>
                <a:sym typeface="Mada"/>
              </a:rPr>
              <a:t>9.0 mmol/L</a:t>
            </a:r>
            <a:endParaRPr sz="10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D- 3.0 mmol/L</a:t>
            </a:r>
            <a:endParaRPr sz="1000">
              <a:latin typeface="Mada"/>
              <a:ea typeface="Mada"/>
              <a:cs typeface="Mada"/>
              <a:sym typeface="Mada"/>
            </a:endParaRPr>
          </a:p>
          <a:p>
            <a:pPr indent="0" lvl="0" marL="0" rtl="0" algn="l">
              <a:spcBef>
                <a:spcPts val="0"/>
              </a:spcBef>
              <a:spcAft>
                <a:spcPts val="0"/>
              </a:spcAft>
              <a:buNone/>
            </a:pPr>
            <a:r>
              <a:t/>
            </a:r>
            <a:endParaRPr sz="1200">
              <a:solidFill>
                <a:schemeClr val="accent1"/>
              </a:solidFill>
              <a:latin typeface="Mada"/>
              <a:ea typeface="Mada"/>
              <a:cs typeface="Mada"/>
              <a:sym typeface="Mada"/>
            </a:endParaRPr>
          </a:p>
          <a:p>
            <a:pPr indent="0" lvl="0" marL="0" rtl="0" algn="l">
              <a:spcBef>
                <a:spcPts val="0"/>
              </a:spcBef>
              <a:spcAft>
                <a:spcPts val="0"/>
              </a:spcAft>
              <a:buNone/>
            </a:pPr>
            <a:r>
              <a:rPr b="1" lang="ar" sz="1100">
                <a:solidFill>
                  <a:schemeClr val="accent1"/>
                </a:solidFill>
                <a:latin typeface="Mada"/>
                <a:ea typeface="Mada"/>
                <a:cs typeface="Mada"/>
                <a:sym typeface="Mada"/>
              </a:rPr>
              <a:t>Q6: A 19-year-old woman presents with concerns about changes to her facial appearance, in particular her nose and jaw seem quite large, she is also quite sweaty and despite using antiperspirants is finding it difficult to control and is afraid of embarrassment at university. A glucose tolerance test is performed and found to be raised. The most appropriate management would be:</a:t>
            </a:r>
            <a:endParaRPr b="1" sz="1100">
              <a:solidFill>
                <a:schemeClr val="accent1"/>
              </a:solidFill>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A. Trans-sphenoidal surgery</a:t>
            </a:r>
            <a:endParaRPr sz="10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B. Octreotide</a:t>
            </a:r>
            <a:endParaRPr sz="10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C. Bromocriptine</a:t>
            </a:r>
            <a:endParaRPr sz="10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D. Pituitary radiotherapy</a:t>
            </a:r>
            <a:endParaRPr sz="1000">
              <a:latin typeface="Mada"/>
              <a:ea typeface="Mada"/>
              <a:cs typeface="Mada"/>
              <a:sym typeface="Mada"/>
            </a:endParaRPr>
          </a:p>
          <a:p>
            <a:pPr indent="0" lvl="0" marL="0" rtl="0" algn="l">
              <a:spcBef>
                <a:spcPts val="0"/>
              </a:spcBef>
              <a:spcAft>
                <a:spcPts val="0"/>
              </a:spcAft>
              <a:buNone/>
            </a:pPr>
            <a:r>
              <a:t/>
            </a:r>
            <a:endParaRPr sz="1200">
              <a:solidFill>
                <a:schemeClr val="accent1"/>
              </a:solidFill>
              <a:latin typeface="Mada"/>
              <a:ea typeface="Mada"/>
              <a:cs typeface="Mada"/>
              <a:sym typeface="Mada"/>
            </a:endParaRPr>
          </a:p>
          <a:p>
            <a:pPr indent="0" lvl="0" marL="0" rtl="0" algn="l">
              <a:spcBef>
                <a:spcPts val="0"/>
              </a:spcBef>
              <a:spcAft>
                <a:spcPts val="0"/>
              </a:spcAft>
              <a:buNone/>
            </a:pPr>
            <a:r>
              <a:t/>
            </a:r>
            <a:endParaRPr b="1" sz="1200">
              <a:solidFill>
                <a:schemeClr val="accent1"/>
              </a:solidFill>
              <a:latin typeface="Mada"/>
              <a:ea typeface="Mada"/>
              <a:cs typeface="Mada"/>
              <a:sym typeface="Mada"/>
            </a:endParaRPr>
          </a:p>
          <a:p>
            <a:pPr indent="0" lvl="0" marL="0" rtl="0" algn="l">
              <a:spcBef>
                <a:spcPts val="0"/>
              </a:spcBef>
              <a:spcAft>
                <a:spcPts val="0"/>
              </a:spcAft>
              <a:buNone/>
            </a:pPr>
            <a:r>
              <a:t/>
            </a:r>
            <a:endParaRPr b="1" sz="1200">
              <a:solidFill>
                <a:schemeClr val="accent1"/>
              </a:solidFill>
              <a:latin typeface="Mada"/>
              <a:ea typeface="Mada"/>
              <a:cs typeface="Mada"/>
              <a:sym typeface="Mada"/>
            </a:endParaRPr>
          </a:p>
          <a:p>
            <a:pPr indent="0" lvl="0" marL="0" rtl="0" algn="l">
              <a:spcBef>
                <a:spcPts val="0"/>
              </a:spcBef>
              <a:spcAft>
                <a:spcPts val="0"/>
              </a:spcAft>
              <a:buNone/>
            </a:pPr>
            <a:r>
              <a:t/>
            </a:r>
            <a:endParaRPr sz="1200">
              <a:solidFill>
                <a:schemeClr val="accent1"/>
              </a:solidFill>
              <a:latin typeface="Mada"/>
              <a:ea typeface="Mada"/>
              <a:cs typeface="Mada"/>
              <a:sym typeface="Mada"/>
            </a:endParaRPr>
          </a:p>
        </p:txBody>
      </p:sp>
      <p:grpSp>
        <p:nvGrpSpPr>
          <p:cNvPr id="493" name="Google Shape;493;p28"/>
          <p:cNvGrpSpPr/>
          <p:nvPr/>
        </p:nvGrpSpPr>
        <p:grpSpPr>
          <a:xfrm>
            <a:off x="5686775" y="10392850"/>
            <a:ext cx="1411200" cy="209400"/>
            <a:chOff x="5686775" y="10392850"/>
            <a:chExt cx="1411200" cy="209400"/>
          </a:xfrm>
        </p:grpSpPr>
        <p:sp>
          <p:nvSpPr>
            <p:cNvPr id="494" name="Google Shape;494;p28">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u="sng">
                  <a:solidFill>
                    <a:srgbClr val="FFFFFF"/>
                  </a:solidFill>
                  <a:latin typeface="Mada"/>
                  <a:ea typeface="Mada"/>
                  <a:cs typeface="Mada"/>
                  <a:sym typeface="Mada"/>
                  <a:hlinkClick r:id="rId4">
                    <a:extLst>
                      <a:ext uri="{A12FA001-AC4F-418D-AE19-62706E023703}">
                        <ahyp:hlinkClr val="tx"/>
                      </a:ext>
                    </a:extLst>
                  </a:hlinkClick>
                </a:rPr>
                <a:t>     Answers Explanation File! </a:t>
              </a:r>
              <a:endParaRPr b="1" sz="700" u="sng">
                <a:solidFill>
                  <a:srgbClr val="FFFFFF"/>
                </a:solidFill>
                <a:latin typeface="Mada"/>
                <a:ea typeface="Mada"/>
                <a:cs typeface="Mada"/>
                <a:sym typeface="Mada"/>
              </a:endParaRPr>
            </a:p>
          </p:txBody>
        </p:sp>
        <p:sp>
          <p:nvSpPr>
            <p:cNvPr id="495" name="Google Shape;495;p28"/>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6" name="Google Shape;496;p28"/>
            <p:cNvPicPr preferRelativeResize="0"/>
            <p:nvPr/>
          </p:nvPicPr>
          <p:blipFill>
            <a:blip r:embed="rId5">
              <a:alphaModFix/>
            </a:blip>
            <a:stretch>
              <a:fillRect/>
            </a:stretch>
          </p:blipFill>
          <p:spPr>
            <a:xfrm>
              <a:off x="5755003" y="10430983"/>
              <a:ext cx="108516" cy="133125"/>
            </a:xfrm>
            <a:prstGeom prst="rect">
              <a:avLst/>
            </a:prstGeom>
            <a:noFill/>
            <a:ln>
              <a:noFill/>
            </a:ln>
          </p:spPr>
        </p:pic>
      </p:grpSp>
      <p:sp>
        <p:nvSpPr>
          <p:cNvPr id="497" name="Google Shape;497;p28"/>
          <p:cNvSpPr txBox="1"/>
          <p:nvPr/>
        </p:nvSpPr>
        <p:spPr>
          <a:xfrm>
            <a:off x="7792792" y="44851"/>
            <a:ext cx="6048000" cy="1060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400" u="sng">
                <a:latin typeface="Aref Ruqaa"/>
                <a:ea typeface="Aref Ruqaa"/>
                <a:cs typeface="Aref Ruqaa"/>
                <a:sym typeface="Aref Ruqaa"/>
              </a:rPr>
              <a:t>Explanation</a:t>
            </a:r>
            <a:endParaRPr b="1" sz="2400" u="sng">
              <a:latin typeface="Aref Ruqaa"/>
              <a:ea typeface="Aref Ruqaa"/>
              <a:cs typeface="Aref Ruqaa"/>
              <a:sym typeface="Aref Ruqaa"/>
            </a:endParaRPr>
          </a:p>
          <a:p>
            <a:pPr indent="0" lvl="0" marL="0" rtl="0" algn="ctr">
              <a:spcBef>
                <a:spcPts val="0"/>
              </a:spcBef>
              <a:spcAft>
                <a:spcPts val="0"/>
              </a:spcAft>
              <a:buNone/>
            </a:pPr>
            <a:r>
              <a:t/>
            </a:r>
            <a:endParaRPr>
              <a:latin typeface="Aref Ruqaa"/>
              <a:ea typeface="Aref Ruqaa"/>
              <a:cs typeface="Aref Ruqaa"/>
              <a:sym typeface="Aref Ruqaa"/>
            </a:endParaRPr>
          </a:p>
          <a:p>
            <a:pPr indent="0" lvl="0" marL="0" rtl="0" algn="l">
              <a:spcBef>
                <a:spcPts val="0"/>
              </a:spcBef>
              <a:spcAft>
                <a:spcPts val="0"/>
              </a:spcAft>
              <a:buNone/>
            </a:pPr>
            <a:r>
              <a:rPr lang="ar" sz="900">
                <a:latin typeface="Aref Ruqaa"/>
                <a:ea typeface="Aref Ruqaa"/>
                <a:cs typeface="Aref Ruqaa"/>
                <a:sym typeface="Aref Ruqaa"/>
              </a:rPr>
              <a:t>1-C: The patient appears to be suffering from cushingoid symptoms. After ahistory to exclude causes such as high-dose steroid intake, the main differential diagnoses include an adrenal tumour, an ectopic tumour producing ACTH (Cushing’s syndrome) or a pituitary tumour (Cushing’s disease). Although a 24-hour urinary free cortisol level measurement (C) does not confirm the exact diagnosis, it does indicate if there is a pathological excess of cortisol (levels can vary up to 700 nmol/L in the morning to 280 nmol/L at midnight). A low dose (0.5 mg) dexamethasone test (A) involves measuring ACTH after dexamethasone administration. In Cushing’s disease and syndrome, there is no suppression of ACTH. A high- dose dexamethasone test (B) will differentiate between Cushing’s disease and Cushing’s syndrome since only in the former is there suppressed ACTH production after high-dose dexamethasone administration. A CT scan (D) can be used to identify a pituitary tumour if requiring surgical management. Urinary catecholamine</a:t>
            </a:r>
            <a:endParaRPr sz="900">
              <a:latin typeface="Aref Ruqaa"/>
              <a:ea typeface="Aref Ruqaa"/>
              <a:cs typeface="Aref Ruqaa"/>
              <a:sym typeface="Aref Ruqaa"/>
            </a:endParaRPr>
          </a:p>
          <a:p>
            <a:pPr indent="0" lvl="0" marL="0" rtl="0" algn="l">
              <a:spcBef>
                <a:spcPts val="0"/>
              </a:spcBef>
              <a:spcAft>
                <a:spcPts val="0"/>
              </a:spcAft>
              <a:buNone/>
            </a:pPr>
            <a:r>
              <a:t/>
            </a:r>
            <a:endParaRPr sz="900">
              <a:latin typeface="Aref Ruqaa"/>
              <a:ea typeface="Aref Ruqaa"/>
              <a:cs typeface="Aref Ruqaa"/>
              <a:sym typeface="Aref Ruqaa"/>
            </a:endParaRPr>
          </a:p>
          <a:p>
            <a:pPr indent="0" lvl="0" marL="0" rtl="0" algn="l">
              <a:spcBef>
                <a:spcPts val="0"/>
              </a:spcBef>
              <a:spcAft>
                <a:spcPts val="0"/>
              </a:spcAft>
              <a:buNone/>
            </a:pPr>
            <a:r>
              <a:rPr lang="ar" sz="900">
                <a:latin typeface="Aref Ruqaa"/>
                <a:ea typeface="Aref Ruqaa"/>
                <a:cs typeface="Aref Ruqaa"/>
                <a:sym typeface="Aref Ruqaa"/>
              </a:rPr>
              <a:t>2-Acromegaly (D) is most commonly due to a pituitary tumour, usually</a:t>
            </a:r>
            <a:endParaRPr sz="900">
              <a:latin typeface="Aref Ruqaa"/>
              <a:ea typeface="Aref Ruqaa"/>
              <a:cs typeface="Aref Ruqaa"/>
              <a:sym typeface="Aref Ruqaa"/>
            </a:endParaRPr>
          </a:p>
          <a:p>
            <a:pPr indent="0" lvl="0" marL="0" rtl="0" algn="l">
              <a:spcBef>
                <a:spcPts val="0"/>
              </a:spcBef>
              <a:spcAft>
                <a:spcPts val="0"/>
              </a:spcAft>
              <a:buNone/>
            </a:pPr>
            <a:r>
              <a:rPr lang="ar" sz="900">
                <a:latin typeface="Aref Ruqaa"/>
                <a:ea typeface="Aref Ruqaa"/>
                <a:cs typeface="Aref Ruqaa"/>
                <a:sym typeface="Aref Ruqaa"/>
              </a:rPr>
              <a:t>identified on MRI scan. Patients most frequently present with changes in appearance followed by visual defects and headaches. Sleep apnoea, due to weight gain, is often a common complaint among patients. Other manifestations include large hands and feet, hirsutism, prominent and coarse facial features, carpal tunnel syndrome, hypertension, diabetes and heart failure, among others. The glucose tolerance test is diagnostic for suspected acromegaly, GH levels can be measured directly, although elevated findings are not sufficient for diagnosis. Hyperthyroidism (A) produces symptoms that are usually secondary to an elevation in metabolic rate, such symptoms include diarrhoea, goitre, sweating and intolerance to the temperature, whereby the patient consistently feels hot irrespective of the true environmental temperature. Sleep apnoea is not usually a complaint among patients since they often lose weight despite an increased appetite. Cushing’s disease (B) results from a pituitary tumour producing excess ACTH, excess cortisol levels result in symptoms such as striae, bruising, thin skin, weight gain, particularly abdominally, and often a dorsocervical fat pad (buffalo hump). Hypothyroidism (C) features include tiredness, depression, cold intolerance, constipation and weight gain. Patients do not tend to sweat more and the disease does not coarsen facial features.</a:t>
            </a:r>
            <a:endParaRPr sz="900">
              <a:latin typeface="Aref Ruqaa"/>
              <a:ea typeface="Aref Ruqaa"/>
              <a:cs typeface="Aref Ruqaa"/>
              <a:sym typeface="Aref Ruqaa"/>
            </a:endParaRPr>
          </a:p>
          <a:p>
            <a:pPr indent="0" lvl="0" marL="0" rtl="0" algn="l">
              <a:spcBef>
                <a:spcPts val="0"/>
              </a:spcBef>
              <a:spcAft>
                <a:spcPts val="0"/>
              </a:spcAft>
              <a:buNone/>
            </a:pPr>
            <a:r>
              <a:t/>
            </a:r>
            <a:endParaRPr sz="900">
              <a:latin typeface="Aref Ruqaa"/>
              <a:ea typeface="Aref Ruqaa"/>
              <a:cs typeface="Aref Ruqaa"/>
              <a:sym typeface="Aref Ruqaa"/>
            </a:endParaRPr>
          </a:p>
          <a:p>
            <a:pPr indent="0" lvl="0" marL="0" rtl="0" algn="l">
              <a:spcBef>
                <a:spcPts val="0"/>
              </a:spcBef>
              <a:spcAft>
                <a:spcPts val="0"/>
              </a:spcAft>
              <a:buNone/>
            </a:pPr>
            <a:r>
              <a:rPr lang="ar" sz="900">
                <a:latin typeface="Aref Ruqaa"/>
                <a:ea typeface="Aref Ruqaa"/>
                <a:cs typeface="Aref Ruqaa"/>
                <a:sym typeface="Aref Ruqaa"/>
              </a:rPr>
              <a:t>3-Graves’ disease (B) is the most common cause of hyperthyroidism. The</a:t>
            </a:r>
            <a:endParaRPr sz="900">
              <a:latin typeface="Aref Ruqaa"/>
              <a:ea typeface="Aref Ruqaa"/>
              <a:cs typeface="Aref Ruqaa"/>
              <a:sym typeface="Aref Ruqaa"/>
            </a:endParaRPr>
          </a:p>
          <a:p>
            <a:pPr indent="0" lvl="0" marL="0" rtl="0" algn="l">
              <a:spcBef>
                <a:spcPts val="0"/>
              </a:spcBef>
              <a:spcAft>
                <a:spcPts val="0"/>
              </a:spcAft>
              <a:buNone/>
            </a:pPr>
            <a:r>
              <a:rPr lang="ar" sz="900">
                <a:latin typeface="Aref Ruqaa"/>
                <a:ea typeface="Aref Ruqaa"/>
                <a:cs typeface="Aref Ruqaa"/>
                <a:sym typeface="Aref Ruqaa"/>
              </a:rPr>
              <a:t>condition is due to IgG antibodies binding to the TSH receptor, this in turn causes excess production of thyroid hormone. The antibodies also bind to other areas of the body such as the extraocular muscles leading to gaze abnormalities, the shins causing raised lesions known as ‘pretibial myxoedema’ and rarely the fingers causing clubbing known as ‘thyroid acropachy’. These collective signs are only seen in Graves’ disease, hence it is the only correct answer. De Quervain’s thyroiditis (A) is a transient thyroid state most likely due to a viral infection. The patient usually complains of a fever and painful neck with some signs of hyperthyroidism, such as tachycardia, as well as raised ESR levels. A few weeks later, the patient suffers from transient hypothyroid symptoms before returning to a euthyroid state. Phaeochromocytomas (C) are malignancies of the sympathetic nervous system, 90 per cent arise in the adrenal medulla and produce excess catecholamines. The symptoms of a phaeochromocytoma are often similar to hyperthyroidism and include anxiety, palpitations and headache. However, these symptoms are usually intermittent and the main risk to patients is from cardiovascular compromise.A thyroid storm or crisis (D) is a rapid deterioration in patients suffering from hyperthyroidism, often stimulated by a stressor such as infection. Patients present with acute-onset, severe tachycardia, distress and hyperpyrexia.</a:t>
            </a:r>
            <a:endParaRPr sz="900">
              <a:latin typeface="Aref Ruqaa"/>
              <a:ea typeface="Aref Ruqaa"/>
              <a:cs typeface="Aref Ruqaa"/>
              <a:sym typeface="Aref Ruqaa"/>
            </a:endParaRPr>
          </a:p>
          <a:p>
            <a:pPr indent="0" lvl="0" marL="0" rtl="0" algn="l">
              <a:spcBef>
                <a:spcPts val="0"/>
              </a:spcBef>
              <a:spcAft>
                <a:spcPts val="0"/>
              </a:spcAft>
              <a:buNone/>
            </a:pPr>
            <a:r>
              <a:t/>
            </a:r>
            <a:endParaRPr sz="900">
              <a:latin typeface="Aref Ruqaa"/>
              <a:ea typeface="Aref Ruqaa"/>
              <a:cs typeface="Aref Ruqaa"/>
              <a:sym typeface="Aref Ruqaa"/>
            </a:endParaRPr>
          </a:p>
          <a:p>
            <a:pPr indent="0" lvl="0" marL="0" rtl="0" algn="l">
              <a:spcBef>
                <a:spcPts val="0"/>
              </a:spcBef>
              <a:spcAft>
                <a:spcPts val="0"/>
              </a:spcAft>
              <a:buNone/>
            </a:pPr>
            <a:r>
              <a:rPr lang="ar" sz="900">
                <a:latin typeface="Aref Ruqaa"/>
                <a:ea typeface="Aref Ruqaa"/>
                <a:cs typeface="Aref Ruqaa"/>
                <a:sym typeface="Aref Ruqaa"/>
              </a:rPr>
              <a:t>4-Pituitary apoplexy (C) is characterized by a sudden headache, vomiting. The cause is most commonly due to the abrupt growth of a pituitary adenoma or pituitary infarction. The headache in apoplexy is usually very abrupt and can be mistaken for a subarachnoid haemorrhage, although usually not as severe. The presentation can be unilateral or generalized. Visual defects are most commonly of the superior quadrant bitemporally. Visual disturbances, such as loss of vision and opthalmoplegia affecting cranial nerves III, IV and VI, help differentiate apoplexy from other intracranial pathology. Hypopituitarism can also follow an apoplexy although this is dependent on degree of damage and often patients present feeling very tired or nauseous. Kallman syndrome (A) is characterized by gonadotrophin deficiency and congenital anosmia. Septo-optic dysplasia (B) is a congenital disorder characterized by the triad of optic nerve hypoplasia, hypopituitarism and forebrain abnormalities. Sheehan syndrome (D) is also called postpartum hypopituitarism and is most commonly a rare complication of pregnancy. Patient’s present with agalactorrhoea, amenorrhoea and hypothyroidism after pregnancy.</a:t>
            </a:r>
            <a:endParaRPr sz="900">
              <a:latin typeface="Aref Ruqaa"/>
              <a:ea typeface="Aref Ruqaa"/>
              <a:cs typeface="Aref Ruqaa"/>
              <a:sym typeface="Aref Ruqaa"/>
            </a:endParaRPr>
          </a:p>
          <a:p>
            <a:pPr indent="0" lvl="0" marL="0" rtl="0" algn="l">
              <a:spcBef>
                <a:spcPts val="0"/>
              </a:spcBef>
              <a:spcAft>
                <a:spcPts val="0"/>
              </a:spcAft>
              <a:buNone/>
            </a:pPr>
            <a:r>
              <a:t/>
            </a:r>
            <a:endParaRPr sz="900">
              <a:latin typeface="Aref Ruqaa"/>
              <a:ea typeface="Aref Ruqaa"/>
              <a:cs typeface="Aref Ruqaa"/>
              <a:sym typeface="Aref Ruqaa"/>
            </a:endParaRPr>
          </a:p>
          <a:p>
            <a:pPr indent="0" lvl="0" marL="0" rtl="0" algn="l">
              <a:spcBef>
                <a:spcPts val="0"/>
              </a:spcBef>
              <a:spcAft>
                <a:spcPts val="0"/>
              </a:spcAft>
              <a:buNone/>
            </a:pPr>
            <a:r>
              <a:rPr lang="ar" sz="900">
                <a:latin typeface="Aref Ruqaa"/>
                <a:ea typeface="Aref Ruqaa"/>
                <a:cs typeface="Aref Ruqaa"/>
                <a:sym typeface="Aref Ruqaa"/>
              </a:rPr>
              <a:t>5- A. Diabetes symptoms with polyuria, polydipsia and weight loss occur due to the osmotic diuresis that results from elevated blood glucose. In symptomatic patients, a single abnormal glucose reading is adequate and this may be a fasting plasma glucose ≥7.0 mmol/L or a random plasma glucose of ≥11.1 mmol/L, hence the most appropriate answer is (C) while answer (A) is most likely to occur in a patient with significant symptoms with a random plasma glucose measurement. Asymptomatic patients require two abnormal readings, such as two fasting or two random plasma glucose measurements ≥7.0 mmol/L. while answer (D) is hypoglycaemia. Answer (B) is mildly impaired fasting plasma glucose which is unlikely in a patient who is symptomatic.</a:t>
            </a:r>
            <a:endParaRPr sz="900">
              <a:latin typeface="Aref Ruqaa"/>
              <a:ea typeface="Aref Ruqaa"/>
              <a:cs typeface="Aref Ruqaa"/>
              <a:sym typeface="Aref Ruqaa"/>
            </a:endParaRPr>
          </a:p>
          <a:p>
            <a:pPr indent="0" lvl="0" marL="0" rtl="0" algn="l">
              <a:spcBef>
                <a:spcPts val="0"/>
              </a:spcBef>
              <a:spcAft>
                <a:spcPts val="0"/>
              </a:spcAft>
              <a:buNone/>
            </a:pPr>
            <a:r>
              <a:t/>
            </a:r>
            <a:endParaRPr sz="900">
              <a:latin typeface="Aref Ruqaa"/>
              <a:ea typeface="Aref Ruqaa"/>
              <a:cs typeface="Aref Ruqaa"/>
              <a:sym typeface="Aref Ruqaa"/>
            </a:endParaRPr>
          </a:p>
          <a:p>
            <a:pPr indent="0" lvl="0" marL="0" rtl="0" algn="l">
              <a:spcBef>
                <a:spcPts val="0"/>
              </a:spcBef>
              <a:spcAft>
                <a:spcPts val="0"/>
              </a:spcAft>
              <a:buNone/>
            </a:pPr>
            <a:r>
              <a:rPr lang="ar" sz="900">
                <a:latin typeface="Aref Ruqaa"/>
                <a:ea typeface="Aref Ruqaa"/>
                <a:cs typeface="Aref Ruqaa"/>
                <a:sym typeface="Aref Ruqaa"/>
              </a:rPr>
              <a:t>6-A  Left untreated, acromegaly patients succumb to cardiovascular related morbidities, such as hypertension and heart failure, as well as an increased incidence of colon cancer. Trans-sphenoidal surgery (A) is first line therapy and is particularly effective against microadenomas. Pituitary radiotherapy (D) usually follows unsuccessful surgery, it is also more useful as an adjunct to other medical treatments as response to radiotherapy alone is often slow. Octreotide (B) is a somatostatin receptor agonist which is effective in reducing growth hormone levels and are often used for short-term treatment, but are not definitively used as first-line therapy. Bromocriptine (C) is a dopamine agonist and is primarily used to reduce the size of tumours before more definitive treatment such as surgery. This is useful since high GH levels are a poor prognostic markers prior to surgery. </a:t>
            </a:r>
            <a:endParaRPr sz="900">
              <a:latin typeface="Aref Ruqaa"/>
              <a:ea typeface="Aref Ruqaa"/>
              <a:cs typeface="Aref Ruqaa"/>
              <a:sym typeface="Aref Ruqaa"/>
            </a:endParaRPr>
          </a:p>
          <a:p>
            <a:pPr indent="0" lvl="0" marL="0" rtl="0" algn="l">
              <a:spcBef>
                <a:spcPts val="0"/>
              </a:spcBef>
              <a:spcAft>
                <a:spcPts val="0"/>
              </a:spcAft>
              <a:buNone/>
            </a:pPr>
            <a:r>
              <a:t/>
            </a:r>
            <a:endParaRPr sz="800">
              <a:latin typeface="Aref Ruqaa"/>
              <a:ea typeface="Aref Ruqaa"/>
              <a:cs typeface="Aref Ruqaa"/>
              <a:sym typeface="Aref Ruq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70" name="Google Shape;70;p1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Review of the basics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cxnSp>
        <p:nvCxnSpPr>
          <p:cNvPr id="71" name="Google Shape;71;p11"/>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72" name="Google Shape;72;p11"/>
          <p:cNvSpPr txBox="1"/>
          <p:nvPr/>
        </p:nvSpPr>
        <p:spPr>
          <a:xfrm>
            <a:off x="247500" y="6298975"/>
            <a:ext cx="7019700" cy="32223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Superiorly:</a:t>
            </a:r>
            <a:r>
              <a:rPr lang="ar" sz="1200">
                <a:latin typeface="Mada"/>
                <a:ea typeface="Mada"/>
                <a:cs typeface="Mada"/>
                <a:sym typeface="Mada"/>
              </a:rPr>
              <a:t> Diaphragma sellae </a:t>
            </a:r>
            <a:r>
              <a:rPr b="1" lang="ar" sz="1200" u="sng">
                <a:latin typeface="Mada"/>
                <a:ea typeface="Mada"/>
                <a:cs typeface="Mada"/>
                <a:sym typeface="Mada"/>
              </a:rPr>
              <a:t>(Fold of dura mater)</a:t>
            </a:r>
            <a:endParaRPr b="1" sz="1200" u="sng">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Inferiorly</a:t>
            </a:r>
            <a:r>
              <a:rPr b="1" lang="ar" sz="1200">
                <a:latin typeface="Mada"/>
                <a:ea typeface="Mada"/>
                <a:cs typeface="Mada"/>
                <a:sym typeface="Mada"/>
              </a:rPr>
              <a:t>:</a:t>
            </a:r>
            <a:r>
              <a:rPr lang="ar" sz="1200">
                <a:latin typeface="Mada"/>
                <a:ea typeface="Mada"/>
                <a:cs typeface="Mada"/>
                <a:sym typeface="Mada"/>
              </a:rPr>
              <a:t> </a:t>
            </a:r>
            <a:r>
              <a:rPr lang="ar" sz="1200">
                <a:latin typeface="Mada"/>
                <a:ea typeface="Mada"/>
                <a:cs typeface="Mada"/>
                <a:sym typeface="Mada"/>
              </a:rPr>
              <a:t>Sphenoidal air sinuses</a:t>
            </a:r>
            <a:r>
              <a:rPr lang="ar" sz="1200">
                <a:latin typeface="Mada"/>
                <a:ea typeface="Mada"/>
                <a:cs typeface="Mada"/>
                <a:sym typeface="Mada"/>
              </a:rPr>
              <a:t> </a:t>
            </a:r>
            <a:r>
              <a:rPr lang="ar" sz="1200">
                <a:solidFill>
                  <a:srgbClr val="6AA84F"/>
                </a:solidFill>
                <a:latin typeface="Mada"/>
                <a:ea typeface="Mada"/>
                <a:cs typeface="Mada"/>
                <a:sym typeface="Mada"/>
              </a:rPr>
              <a:t>(Extension of a pituitary adenoma into the sphenoidal air sinus might lead to leakage of CSF through the nose. A transsphenoidal approach is used by surgeons when operating in the pituitary)</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Anteriorly:</a:t>
            </a:r>
            <a:r>
              <a:rPr lang="ar" sz="1200">
                <a:latin typeface="Mada"/>
                <a:ea typeface="Mada"/>
                <a:cs typeface="Mada"/>
                <a:sym typeface="Mada"/>
              </a:rPr>
              <a:t> </a:t>
            </a:r>
            <a:r>
              <a:rPr lang="ar" sz="1200">
                <a:latin typeface="Mada"/>
                <a:ea typeface="Mada"/>
                <a:cs typeface="Mada"/>
                <a:sym typeface="Mada"/>
              </a:rPr>
              <a:t>Optic chiasm</a:t>
            </a:r>
            <a:r>
              <a:rPr lang="ar" sz="1200">
                <a:latin typeface="Mada"/>
                <a:ea typeface="Mada"/>
                <a:cs typeface="Mada"/>
                <a:sym typeface="Mada"/>
              </a:rPr>
              <a:t> </a:t>
            </a:r>
            <a:r>
              <a:rPr lang="ar" sz="1200">
                <a:solidFill>
                  <a:srgbClr val="6AA84F"/>
                </a:solidFill>
                <a:latin typeface="Mada"/>
                <a:ea typeface="Mada"/>
                <a:cs typeface="Mada"/>
                <a:sym typeface="Mada"/>
              </a:rPr>
              <a:t>(growth of pituitary adenoma upward leads to visual defect)</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Posteriorly:</a:t>
            </a:r>
            <a:r>
              <a:rPr lang="ar" sz="1200">
                <a:latin typeface="Mada"/>
                <a:ea typeface="Mada"/>
                <a:cs typeface="Mada"/>
                <a:sym typeface="Mada"/>
              </a:rPr>
              <a:t> Mammillary bodies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Laterally:</a:t>
            </a:r>
            <a:r>
              <a:rPr lang="ar" sz="1200">
                <a:latin typeface="Mada"/>
                <a:ea typeface="Mada"/>
                <a:cs typeface="Mada"/>
                <a:sym typeface="Mada"/>
              </a:rPr>
              <a:t> Cavernous sinuses which </a:t>
            </a:r>
            <a:r>
              <a:rPr lang="ar" sz="1200">
                <a:latin typeface="Mada"/>
                <a:ea typeface="Mada"/>
                <a:cs typeface="Mada"/>
                <a:sym typeface="Mada"/>
              </a:rPr>
              <a:t>contain</a:t>
            </a:r>
            <a:r>
              <a:rPr lang="ar" sz="1200">
                <a:latin typeface="Mada"/>
                <a:ea typeface="Mada"/>
                <a:cs typeface="Mada"/>
                <a:sym typeface="Mada"/>
              </a:rPr>
              <a:t> the </a:t>
            </a:r>
            <a:r>
              <a:rPr lang="ar" sz="1200">
                <a:solidFill>
                  <a:srgbClr val="CC0000"/>
                </a:solidFill>
                <a:latin typeface="Mada"/>
                <a:ea typeface="Mada"/>
                <a:cs typeface="Mada"/>
                <a:sym typeface="Mada"/>
              </a:rPr>
              <a:t>3rd</a:t>
            </a:r>
            <a:r>
              <a:rPr lang="ar" sz="1200">
                <a:latin typeface="Mada"/>
                <a:ea typeface="Mada"/>
                <a:cs typeface="Mada"/>
                <a:sym typeface="Mada"/>
              </a:rPr>
              <a:t>, </a:t>
            </a:r>
            <a:r>
              <a:rPr lang="ar" sz="1200">
                <a:solidFill>
                  <a:srgbClr val="CC0000"/>
                </a:solidFill>
                <a:latin typeface="Mada"/>
                <a:ea typeface="Mada"/>
                <a:cs typeface="Mada"/>
                <a:sym typeface="Mada"/>
              </a:rPr>
              <a:t>4th</a:t>
            </a:r>
            <a:r>
              <a:rPr lang="ar" sz="1200">
                <a:latin typeface="Mada"/>
                <a:ea typeface="Mada"/>
                <a:cs typeface="Mada"/>
                <a:sym typeface="Mada"/>
              </a:rPr>
              <a:t>, 5th (V1,V2) </a:t>
            </a:r>
            <a:r>
              <a:rPr lang="ar" sz="1200">
                <a:latin typeface="Mada"/>
                <a:ea typeface="Mada"/>
                <a:cs typeface="Mada"/>
                <a:sym typeface="Mada"/>
              </a:rPr>
              <a:t>and </a:t>
            </a:r>
            <a:r>
              <a:rPr lang="ar" sz="1200">
                <a:solidFill>
                  <a:srgbClr val="CC0000"/>
                </a:solidFill>
                <a:latin typeface="Mada"/>
                <a:ea typeface="Mada"/>
                <a:cs typeface="Mada"/>
                <a:sym typeface="Mada"/>
              </a:rPr>
              <a:t>6th</a:t>
            </a:r>
            <a:r>
              <a:rPr lang="ar" sz="1200">
                <a:latin typeface="Mada"/>
                <a:ea typeface="Mada"/>
                <a:cs typeface="Mada"/>
                <a:sym typeface="Mada"/>
              </a:rPr>
              <a:t> </a:t>
            </a:r>
            <a:r>
              <a:rPr lang="ar" sz="1200">
                <a:latin typeface="Mada"/>
                <a:ea typeface="Mada"/>
                <a:cs typeface="Mada"/>
                <a:sym typeface="Mada"/>
              </a:rPr>
              <a:t>cranial nerves and the </a:t>
            </a:r>
            <a:r>
              <a:rPr b="1" lang="ar" sz="1200" u="sng">
                <a:latin typeface="Mada"/>
                <a:ea typeface="Mada"/>
                <a:cs typeface="Mada"/>
                <a:sym typeface="Mada"/>
              </a:rPr>
              <a:t>internal carotid arteries</a:t>
            </a:r>
            <a:r>
              <a:rPr lang="ar" sz="1200">
                <a:latin typeface="Mada"/>
                <a:ea typeface="Mada"/>
                <a:cs typeface="Mada"/>
                <a:sym typeface="Mada"/>
              </a:rPr>
              <a:t> (adjacent to </a:t>
            </a:r>
            <a:r>
              <a:rPr lang="ar" sz="1200">
                <a:latin typeface="Mada"/>
                <a:ea typeface="Mada"/>
                <a:cs typeface="Mada"/>
                <a:sym typeface="Mada"/>
              </a:rPr>
              <a:t>temporal lobes</a:t>
            </a:r>
            <a:r>
              <a:rPr baseline="30000" lang="ar" sz="1200">
                <a:latin typeface="Mada"/>
                <a:ea typeface="Mada"/>
                <a:cs typeface="Mada"/>
                <a:sym typeface="Mada"/>
              </a:rPr>
              <a:t>1</a:t>
            </a:r>
            <a:r>
              <a:rPr lang="ar" sz="1200">
                <a:latin typeface="Mada"/>
                <a:ea typeface="Mada"/>
                <a:cs typeface="Mada"/>
                <a:sym typeface="Mada"/>
              </a:rPr>
              <a:t>).</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Note: Optic chiasm lies 10 mm above the gland and anterior to the stalk. Pituitary and hypothalamic space-occupying lesions, (whether it is hormonally active or not) can cause symptoms </a:t>
            </a:r>
            <a:r>
              <a:rPr b="1" lang="ar" sz="1200">
                <a:latin typeface="Mada"/>
                <a:ea typeface="Mada"/>
                <a:cs typeface="Mada"/>
                <a:sym typeface="Mada"/>
              </a:rPr>
              <a:t>by pressure on, or infiltration of:</a:t>
            </a:r>
            <a:endParaRPr b="1" sz="1200">
              <a:latin typeface="Mada"/>
              <a:ea typeface="Mada"/>
              <a:cs typeface="Mada"/>
              <a:sym typeface="Mada"/>
            </a:endParaRPr>
          </a:p>
          <a:p>
            <a:pPr indent="-304800" lvl="0" marL="457200" rtl="0" algn="l">
              <a:spcBef>
                <a:spcPts val="0"/>
              </a:spcBef>
              <a:spcAft>
                <a:spcPts val="0"/>
              </a:spcAft>
              <a:buSzPts val="1200"/>
              <a:buFont typeface="Mada"/>
              <a:buAutoNum type="arabicParenR"/>
            </a:pPr>
            <a:r>
              <a:rPr lang="ar" sz="1200">
                <a:latin typeface="Mada"/>
                <a:ea typeface="Mada"/>
                <a:cs typeface="Mada"/>
                <a:sym typeface="Mada"/>
              </a:rPr>
              <a:t>The visual  pathways,with field defects and visual loss (most common, bitemporal hemianopia)</a:t>
            </a:r>
            <a:endParaRPr sz="1200">
              <a:latin typeface="Mada"/>
              <a:ea typeface="Mada"/>
              <a:cs typeface="Mada"/>
              <a:sym typeface="Mada"/>
            </a:endParaRPr>
          </a:p>
          <a:p>
            <a:pPr indent="-304800" lvl="0" marL="457200" rtl="0" algn="l">
              <a:spcBef>
                <a:spcPts val="0"/>
              </a:spcBef>
              <a:spcAft>
                <a:spcPts val="0"/>
              </a:spcAft>
              <a:buClr>
                <a:srgbClr val="1C4588"/>
              </a:buClr>
              <a:buSzPts val="1200"/>
              <a:buFont typeface="Mada"/>
              <a:buAutoNum type="arabicParenR"/>
            </a:pPr>
            <a:r>
              <a:rPr lang="ar" sz="1200">
                <a:solidFill>
                  <a:srgbClr val="1C4588"/>
                </a:solidFill>
                <a:latin typeface="Mada"/>
                <a:ea typeface="Mada"/>
                <a:cs typeface="Mada"/>
                <a:sym typeface="Mada"/>
              </a:rPr>
              <a:t>The cavernous sinus, with III, IV, V (V1,V2) and VI cranial nerve lesions</a:t>
            </a:r>
            <a:r>
              <a:rPr baseline="30000" lang="ar" sz="1200">
                <a:solidFill>
                  <a:srgbClr val="1C4588"/>
                </a:solidFill>
                <a:latin typeface="Mada"/>
                <a:ea typeface="Mada"/>
                <a:cs typeface="Mada"/>
                <a:sym typeface="Mada"/>
              </a:rPr>
              <a:t>2</a:t>
            </a:r>
            <a:endParaRPr baseline="30000"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AutoNum type="arabicParenR"/>
            </a:pPr>
            <a:r>
              <a:rPr lang="ar" sz="1200">
                <a:solidFill>
                  <a:srgbClr val="1C4588"/>
                </a:solidFill>
                <a:latin typeface="Mada"/>
                <a:ea typeface="Mada"/>
                <a:cs typeface="Mada"/>
                <a:sym typeface="Mada"/>
              </a:rPr>
              <a:t>Bony structures and the meninges surrounding the fossa, causing headache</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AutoNum type="arabicParenR"/>
            </a:pPr>
            <a:r>
              <a:rPr lang="ar" sz="1200">
                <a:solidFill>
                  <a:srgbClr val="1C4588"/>
                </a:solidFill>
                <a:latin typeface="Mada"/>
                <a:ea typeface="Mada"/>
                <a:cs typeface="Mada"/>
                <a:sym typeface="Mada"/>
              </a:rPr>
              <a:t>hypothalamic centres: altered appetite, obesity, thirst, somnolence/wakefulness or precocious puberty.</a:t>
            </a:r>
            <a:endParaRPr sz="1200">
              <a:solidFill>
                <a:srgbClr val="1C4588"/>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73" name="Google Shape;73;p11"/>
          <p:cNvSpPr txBox="1"/>
          <p:nvPr/>
        </p:nvSpPr>
        <p:spPr>
          <a:xfrm>
            <a:off x="196800" y="1173725"/>
            <a:ext cx="4646100" cy="11988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The gland is composed of </a:t>
            </a:r>
            <a:r>
              <a:rPr b="1" lang="ar" sz="1200">
                <a:latin typeface="Mada"/>
                <a:ea typeface="Mada"/>
                <a:cs typeface="Mada"/>
                <a:sym typeface="Mada"/>
              </a:rPr>
              <a:t>two lobes</a:t>
            </a:r>
            <a:r>
              <a:rPr lang="ar" sz="1200">
                <a:latin typeface="Mada"/>
                <a:ea typeface="Mada"/>
                <a:cs typeface="Mada"/>
                <a:sym typeface="Mada"/>
              </a:rPr>
              <a:t>, anterior and posterior, and is connected to the hypothalamus by the </a:t>
            </a:r>
            <a:r>
              <a:rPr b="1" lang="ar" sz="1200" u="sng">
                <a:solidFill>
                  <a:srgbClr val="CC0000"/>
                </a:solidFill>
                <a:latin typeface="Mada"/>
                <a:ea typeface="Mada"/>
                <a:cs typeface="Mada"/>
                <a:sym typeface="Mada"/>
              </a:rPr>
              <a:t>infundibular stalk</a:t>
            </a:r>
            <a:r>
              <a:rPr b="1" lang="ar" sz="1200">
                <a:latin typeface="Mada"/>
                <a:ea typeface="Mada"/>
                <a:cs typeface="Mada"/>
                <a:sym typeface="Mada"/>
              </a:rPr>
              <a:t> (Pituitary stalk)</a:t>
            </a:r>
            <a:r>
              <a:rPr lang="ar" sz="1200">
                <a:latin typeface="Mada"/>
                <a:ea typeface="Mada"/>
                <a:cs typeface="Mada"/>
                <a:sym typeface="Mada"/>
              </a:rPr>
              <a:t> below the 3rd ventricle. Infundibular stalk has portal vessels carrying blood from the median eminence of the hypothalamus to the anterior lobe </a:t>
            </a:r>
            <a:r>
              <a:rPr b="1" lang="ar" sz="1200">
                <a:solidFill>
                  <a:srgbClr val="CC0000"/>
                </a:solidFill>
                <a:latin typeface="Mada"/>
                <a:ea typeface="Mada"/>
                <a:cs typeface="Mada"/>
                <a:sym typeface="Mada"/>
              </a:rPr>
              <a:t>(hypophyseal portal system)</a:t>
            </a:r>
            <a:r>
              <a:rPr lang="ar" sz="1200">
                <a:solidFill>
                  <a:srgbClr val="CC0000"/>
                </a:solidFill>
                <a:latin typeface="Mada"/>
                <a:ea typeface="Mada"/>
                <a:cs typeface="Mada"/>
                <a:sym typeface="Mada"/>
              </a:rPr>
              <a:t> </a:t>
            </a:r>
            <a:r>
              <a:rPr lang="ar" sz="1200">
                <a:latin typeface="Mada"/>
                <a:ea typeface="Mada"/>
                <a:cs typeface="Mada"/>
                <a:sym typeface="Mada"/>
              </a:rPr>
              <a:t>and Axons of supraoptic &amp; paraventricular cells to the posterior lobe </a:t>
            </a:r>
            <a:r>
              <a:rPr b="1" lang="ar" sz="1200">
                <a:solidFill>
                  <a:srgbClr val="CC0000"/>
                </a:solidFill>
                <a:latin typeface="Mada"/>
                <a:ea typeface="Mada"/>
                <a:cs typeface="Mada"/>
                <a:sym typeface="Mada"/>
              </a:rPr>
              <a:t>(hypothalamo-hypophyseal tract)</a:t>
            </a:r>
            <a:r>
              <a:rPr lang="ar" sz="1200">
                <a:solidFill>
                  <a:srgbClr val="CC0000"/>
                </a:solidFill>
                <a:latin typeface="Mada"/>
                <a:ea typeface="Mada"/>
                <a:cs typeface="Mada"/>
                <a:sym typeface="Mada"/>
              </a:rPr>
              <a:t>.</a:t>
            </a:r>
            <a:endParaRPr sz="1200">
              <a:solidFill>
                <a:srgbClr val="CC0000"/>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74" name="Google Shape;74;p11"/>
          <p:cNvSpPr txBox="1"/>
          <p:nvPr/>
        </p:nvSpPr>
        <p:spPr>
          <a:xfrm>
            <a:off x="247500" y="904850"/>
            <a:ext cx="4261800" cy="94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Anatomy of pituitary gland</a:t>
            </a:r>
            <a:endParaRPr b="1" sz="2200">
              <a:highlight>
                <a:srgbClr val="D0E0E3"/>
              </a:highlight>
              <a:latin typeface="Mada"/>
              <a:ea typeface="Mada"/>
              <a:cs typeface="Mada"/>
              <a:sym typeface="Mada"/>
            </a:endParaRPr>
          </a:p>
        </p:txBody>
      </p:sp>
      <p:pic>
        <p:nvPicPr>
          <p:cNvPr id="75" name="Google Shape;75;p11"/>
          <p:cNvPicPr preferRelativeResize="0"/>
          <p:nvPr/>
        </p:nvPicPr>
        <p:blipFill>
          <a:blip r:embed="rId3">
            <a:alphaModFix/>
          </a:blip>
          <a:stretch>
            <a:fillRect/>
          </a:stretch>
        </p:blipFill>
        <p:spPr>
          <a:xfrm>
            <a:off x="4842924" y="1208250"/>
            <a:ext cx="2579658" cy="1320475"/>
          </a:xfrm>
          <a:prstGeom prst="rect">
            <a:avLst/>
          </a:prstGeom>
          <a:noFill/>
          <a:ln>
            <a:noFill/>
          </a:ln>
        </p:spPr>
      </p:pic>
      <p:pic>
        <p:nvPicPr>
          <p:cNvPr id="76" name="Google Shape;76;p11"/>
          <p:cNvPicPr preferRelativeResize="0"/>
          <p:nvPr/>
        </p:nvPicPr>
        <p:blipFill>
          <a:blip r:embed="rId4">
            <a:alphaModFix/>
          </a:blip>
          <a:stretch>
            <a:fillRect/>
          </a:stretch>
        </p:blipFill>
        <p:spPr>
          <a:xfrm>
            <a:off x="1242826" y="4243675"/>
            <a:ext cx="5074348" cy="2055300"/>
          </a:xfrm>
          <a:prstGeom prst="rect">
            <a:avLst/>
          </a:prstGeom>
          <a:noFill/>
          <a:ln>
            <a:noFill/>
          </a:ln>
        </p:spPr>
      </p:pic>
      <p:sp>
        <p:nvSpPr>
          <p:cNvPr id="77" name="Google Shape;77;p11"/>
          <p:cNvSpPr txBox="1"/>
          <p:nvPr/>
        </p:nvSpPr>
        <p:spPr>
          <a:xfrm>
            <a:off x="247500" y="3591786"/>
            <a:ext cx="3856500" cy="268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Anatomical relations</a:t>
            </a:r>
            <a:endParaRPr b="1" baseline="30000" sz="2200">
              <a:highlight>
                <a:srgbClr val="D0E0E3"/>
              </a:highlight>
              <a:latin typeface="Mada"/>
              <a:ea typeface="Mada"/>
              <a:cs typeface="Mada"/>
              <a:sym typeface="Mada"/>
            </a:endParaRPr>
          </a:p>
        </p:txBody>
      </p:sp>
      <p:sp>
        <p:nvSpPr>
          <p:cNvPr id="78" name="Google Shape;78;p11"/>
          <p:cNvSpPr txBox="1"/>
          <p:nvPr/>
        </p:nvSpPr>
        <p:spPr>
          <a:xfrm>
            <a:off x="0" y="10140925"/>
            <a:ext cx="7560000" cy="7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000">
                <a:solidFill>
                  <a:srgbClr val="6AA84F"/>
                </a:solidFill>
                <a:latin typeface="Mada"/>
                <a:ea typeface="Mada"/>
                <a:cs typeface="Mada"/>
                <a:sym typeface="Mada"/>
              </a:rPr>
              <a:t>1- if a pituitary adenoma compresses the temporal lobe, may lead to seizures</a:t>
            </a:r>
            <a:endParaRPr sz="1000">
              <a:solidFill>
                <a:srgbClr val="1C4587"/>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a:t>
            </a:r>
            <a:r>
              <a:rPr lang="ar" sz="1000">
                <a:solidFill>
                  <a:srgbClr val="6AA84F"/>
                </a:solidFill>
                <a:latin typeface="Mada"/>
                <a:ea typeface="Mada"/>
                <a:cs typeface="Mada"/>
                <a:sym typeface="Mada"/>
              </a:rPr>
              <a:t> </a:t>
            </a:r>
            <a:r>
              <a:rPr lang="ar" sz="1000">
                <a:solidFill>
                  <a:srgbClr val="6AA84F"/>
                </a:solidFill>
                <a:latin typeface="Mada"/>
                <a:ea typeface="Mada"/>
                <a:cs typeface="Mada"/>
                <a:sym typeface="Mada"/>
              </a:rPr>
              <a:t>Outpouching of pituitary adenoma into the cavernous sinus might lead to cranial nerve palsy</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cxnSp>
        <p:nvCxnSpPr>
          <p:cNvPr id="79" name="Google Shape;79;p11"/>
          <p:cNvCxnSpPr/>
          <p:nvPr/>
        </p:nvCxnSpPr>
        <p:spPr>
          <a:xfrm rot="10800000">
            <a:off x="0" y="10137200"/>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80" name="Google Shape;80;p11"/>
          <p:cNvGrpSpPr/>
          <p:nvPr/>
        </p:nvGrpSpPr>
        <p:grpSpPr>
          <a:xfrm>
            <a:off x="8322959" y="3059613"/>
            <a:ext cx="2190900" cy="1842300"/>
            <a:chOff x="3564209" y="3067275"/>
            <a:chExt cx="2190900" cy="1842300"/>
          </a:xfrm>
        </p:grpSpPr>
        <p:sp>
          <p:nvSpPr>
            <p:cNvPr id="81" name="Google Shape;81;p11"/>
            <p:cNvSpPr/>
            <p:nvPr/>
          </p:nvSpPr>
          <p:spPr>
            <a:xfrm>
              <a:off x="3564209" y="4347375"/>
              <a:ext cx="2190900" cy="562200"/>
            </a:xfrm>
            <a:prstGeom prst="rect">
              <a:avLst/>
            </a:prstGeom>
            <a:noFill/>
            <a:ln cap="flat" cmpd="sng" w="9525">
              <a:solidFill>
                <a:srgbClr val="A2C4C9"/>
              </a:solidFill>
              <a:prstDash val="lg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1000">
                  <a:latin typeface="Mada"/>
                  <a:ea typeface="Mada"/>
                  <a:cs typeface="Mada"/>
                  <a:sym typeface="Mada"/>
                </a:rPr>
                <a:t>Has an opening for passage of infundibulum (pituitary stalk) and its blood vessels.</a:t>
              </a:r>
              <a:endParaRPr sz="1000">
                <a:latin typeface="Mada"/>
                <a:ea typeface="Mada"/>
                <a:cs typeface="Mada"/>
                <a:sym typeface="Mada"/>
              </a:endParaRPr>
            </a:p>
          </p:txBody>
        </p:sp>
        <p:cxnSp>
          <p:nvCxnSpPr>
            <p:cNvPr id="82" name="Google Shape;82;p11"/>
            <p:cNvCxnSpPr/>
            <p:nvPr/>
          </p:nvCxnSpPr>
          <p:spPr>
            <a:xfrm flipH="1" rot="-5400000">
              <a:off x="3707159" y="3140175"/>
              <a:ext cx="1264800" cy="1119000"/>
            </a:xfrm>
            <a:prstGeom prst="bentConnector3">
              <a:avLst>
                <a:gd fmla="val 10663" name="adj1"/>
              </a:avLst>
            </a:prstGeom>
            <a:noFill/>
            <a:ln cap="flat" cmpd="sng" w="9525">
              <a:solidFill>
                <a:schemeClr val="dk2"/>
              </a:solidFill>
              <a:prstDash val="solid"/>
              <a:round/>
              <a:headEnd len="med" w="med" type="stealth"/>
              <a:tailEnd len="med" w="med" type="none"/>
            </a:ln>
          </p:spPr>
        </p:cxnSp>
      </p:grpSp>
      <p:sp>
        <p:nvSpPr>
          <p:cNvPr id="83" name="Google Shape;83;p11"/>
          <p:cNvSpPr txBox="1"/>
          <p:nvPr/>
        </p:nvSpPr>
        <p:spPr>
          <a:xfrm>
            <a:off x="354100" y="2801775"/>
            <a:ext cx="68613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Pituitary stalk in midline joins the pituitary gland with hypothalamus that is below 3rd ventricle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Development of pituitary cells is controlled by a set of transcription growth  factors like Pit-1, Prop-1, Pitx2</a:t>
            </a:r>
            <a:endParaRPr sz="1200">
              <a:latin typeface="Mada"/>
              <a:ea typeface="Mada"/>
              <a:cs typeface="Mada"/>
              <a:sym typeface="Mad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grpSp>
        <p:nvGrpSpPr>
          <p:cNvPr id="502" name="Google Shape;502;p29"/>
          <p:cNvGrpSpPr/>
          <p:nvPr/>
        </p:nvGrpSpPr>
        <p:grpSpPr>
          <a:xfrm>
            <a:off x="-1774523" y="-1292725"/>
            <a:ext cx="10683620" cy="8827587"/>
            <a:chOff x="-1774523" y="-1292725"/>
            <a:chExt cx="10683620" cy="8827587"/>
          </a:xfrm>
        </p:grpSpPr>
        <p:sp>
          <p:nvSpPr>
            <p:cNvPr id="503" name="Google Shape;503;p29"/>
            <p:cNvSpPr/>
            <p:nvPr/>
          </p:nvSpPr>
          <p:spPr>
            <a:xfrm rot="1034746">
              <a:off x="-1034724" y="-71934"/>
              <a:ext cx="9204022" cy="6386004"/>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504" name="Google Shape;504;p29"/>
            <p:cNvSpPr/>
            <p:nvPr/>
          </p:nvSpPr>
          <p:spPr>
            <a:xfrm>
              <a:off x="5970980" y="3615412"/>
              <a:ext cx="359964" cy="334376"/>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5" name="Google Shape;505;p29"/>
            <p:cNvGrpSpPr/>
            <p:nvPr/>
          </p:nvGrpSpPr>
          <p:grpSpPr>
            <a:xfrm>
              <a:off x="6233909" y="4499366"/>
              <a:ext cx="294716" cy="273655"/>
              <a:chOff x="4786297" y="2980907"/>
              <a:chExt cx="189564" cy="189564"/>
            </a:xfrm>
          </p:grpSpPr>
          <p:sp>
            <p:nvSpPr>
              <p:cNvPr id="506" name="Google Shape;506;p29"/>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9"/>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9"/>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29"/>
            <p:cNvGrpSpPr/>
            <p:nvPr/>
          </p:nvGrpSpPr>
          <p:grpSpPr>
            <a:xfrm>
              <a:off x="6730897" y="2553643"/>
              <a:ext cx="323310" cy="273663"/>
              <a:chOff x="5099945" y="1562040"/>
              <a:chExt cx="215986" cy="196894"/>
            </a:xfrm>
          </p:grpSpPr>
          <p:sp>
            <p:nvSpPr>
              <p:cNvPr id="510" name="Google Shape;510;p29"/>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9"/>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9"/>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 name="Google Shape;513;p29"/>
            <p:cNvGrpSpPr/>
            <p:nvPr/>
          </p:nvGrpSpPr>
          <p:grpSpPr>
            <a:xfrm>
              <a:off x="5510564" y="5207134"/>
              <a:ext cx="460558" cy="192901"/>
              <a:chOff x="5427392" y="3652956"/>
              <a:chExt cx="296236" cy="133625"/>
            </a:xfrm>
          </p:grpSpPr>
          <p:sp>
            <p:nvSpPr>
              <p:cNvPr id="514" name="Google Shape;514;p29"/>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9"/>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9"/>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29"/>
            <p:cNvGrpSpPr/>
            <p:nvPr/>
          </p:nvGrpSpPr>
          <p:grpSpPr>
            <a:xfrm>
              <a:off x="7200498" y="2639841"/>
              <a:ext cx="271715" cy="241528"/>
              <a:chOff x="7456777" y="1936895"/>
              <a:chExt cx="174770" cy="167309"/>
            </a:xfrm>
          </p:grpSpPr>
          <p:sp>
            <p:nvSpPr>
              <p:cNvPr id="518" name="Google Shape;518;p29"/>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9"/>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9"/>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9"/>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29"/>
            <p:cNvGrpSpPr/>
            <p:nvPr/>
          </p:nvGrpSpPr>
          <p:grpSpPr>
            <a:xfrm>
              <a:off x="6187636" y="5036716"/>
              <a:ext cx="265989" cy="241390"/>
              <a:chOff x="3923092" y="3421606"/>
              <a:chExt cx="171087" cy="167214"/>
            </a:xfrm>
          </p:grpSpPr>
          <p:sp>
            <p:nvSpPr>
              <p:cNvPr id="523" name="Google Shape;523;p29"/>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9"/>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9"/>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9"/>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29"/>
            <p:cNvGrpSpPr/>
            <p:nvPr/>
          </p:nvGrpSpPr>
          <p:grpSpPr>
            <a:xfrm>
              <a:off x="5801382" y="4601754"/>
              <a:ext cx="120088" cy="295337"/>
              <a:chOff x="6689991" y="3974566"/>
              <a:chExt cx="77242" cy="204583"/>
            </a:xfrm>
          </p:grpSpPr>
          <p:sp>
            <p:nvSpPr>
              <p:cNvPr id="528" name="Google Shape;528;p29"/>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9"/>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9"/>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9"/>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29"/>
            <p:cNvGrpSpPr/>
            <p:nvPr/>
          </p:nvGrpSpPr>
          <p:grpSpPr>
            <a:xfrm>
              <a:off x="5193184" y="5104648"/>
              <a:ext cx="120038" cy="295379"/>
              <a:chOff x="4308549" y="4159596"/>
              <a:chExt cx="77210" cy="204613"/>
            </a:xfrm>
          </p:grpSpPr>
          <p:sp>
            <p:nvSpPr>
              <p:cNvPr id="533" name="Google Shape;533;p29"/>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9"/>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9"/>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9"/>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29"/>
            <p:cNvGrpSpPr/>
            <p:nvPr/>
          </p:nvGrpSpPr>
          <p:grpSpPr>
            <a:xfrm>
              <a:off x="6630902" y="3487361"/>
              <a:ext cx="265720" cy="232428"/>
              <a:chOff x="4366946" y="1834186"/>
              <a:chExt cx="177537" cy="173778"/>
            </a:xfrm>
          </p:grpSpPr>
          <p:sp>
            <p:nvSpPr>
              <p:cNvPr id="538" name="Google Shape;538;p29"/>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9"/>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9"/>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9"/>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29"/>
            <p:cNvGrpSpPr/>
            <p:nvPr/>
          </p:nvGrpSpPr>
          <p:grpSpPr>
            <a:xfrm>
              <a:off x="6693933" y="4917802"/>
              <a:ext cx="271715" cy="241530"/>
              <a:chOff x="7373945" y="2491538"/>
              <a:chExt cx="174770" cy="167311"/>
            </a:xfrm>
          </p:grpSpPr>
          <p:sp>
            <p:nvSpPr>
              <p:cNvPr id="543" name="Google Shape;543;p29"/>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9"/>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9"/>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 name="Google Shape;547;p29"/>
            <p:cNvGrpSpPr/>
            <p:nvPr/>
          </p:nvGrpSpPr>
          <p:grpSpPr>
            <a:xfrm>
              <a:off x="7109737" y="3130115"/>
              <a:ext cx="120088" cy="295337"/>
              <a:chOff x="7089311" y="1211098"/>
              <a:chExt cx="77242" cy="204583"/>
            </a:xfrm>
          </p:grpSpPr>
          <p:sp>
            <p:nvSpPr>
              <p:cNvPr id="548" name="Google Shape;548;p29"/>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9"/>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9"/>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9"/>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29"/>
            <p:cNvGrpSpPr/>
            <p:nvPr/>
          </p:nvGrpSpPr>
          <p:grpSpPr>
            <a:xfrm>
              <a:off x="6390144" y="3813442"/>
              <a:ext cx="1082091" cy="1072938"/>
              <a:chOff x="4332233" y="3324392"/>
              <a:chExt cx="1191206" cy="1180090"/>
            </a:xfrm>
          </p:grpSpPr>
          <p:sp>
            <p:nvSpPr>
              <p:cNvPr id="553" name="Google Shape;553;p29"/>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9"/>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9"/>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9"/>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9"/>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9"/>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9"/>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9"/>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9"/>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9"/>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9"/>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9"/>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9"/>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9"/>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9"/>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9"/>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9"/>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9"/>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9"/>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9"/>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9"/>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9"/>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9"/>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9"/>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9"/>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9"/>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29"/>
            <p:cNvGrpSpPr/>
            <p:nvPr/>
          </p:nvGrpSpPr>
          <p:grpSpPr>
            <a:xfrm>
              <a:off x="7002589" y="3756903"/>
              <a:ext cx="460558" cy="192901"/>
              <a:chOff x="5427392" y="3652956"/>
              <a:chExt cx="296236" cy="133625"/>
            </a:xfrm>
          </p:grpSpPr>
          <p:sp>
            <p:nvSpPr>
              <p:cNvPr id="580" name="Google Shape;580;p29"/>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9"/>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9"/>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83" name="Google Shape;583;p29"/>
          <p:cNvSpPr txBox="1"/>
          <p:nvPr/>
        </p:nvSpPr>
        <p:spPr>
          <a:xfrm>
            <a:off x="1991852" y="454388"/>
            <a:ext cx="4156200"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6000">
                <a:solidFill>
                  <a:srgbClr val="543948"/>
                </a:solidFill>
                <a:latin typeface="Mada"/>
                <a:ea typeface="Mada"/>
                <a:cs typeface="Mada"/>
                <a:sym typeface="Mada"/>
              </a:rPr>
              <a:t>THANKS!!</a:t>
            </a:r>
            <a:endParaRPr b="1" sz="6000">
              <a:solidFill>
                <a:srgbClr val="543948"/>
              </a:solidFill>
              <a:latin typeface="Mada"/>
              <a:ea typeface="Mada"/>
              <a:cs typeface="Mada"/>
              <a:sym typeface="Mada"/>
            </a:endParaRPr>
          </a:p>
        </p:txBody>
      </p:sp>
      <p:grpSp>
        <p:nvGrpSpPr>
          <p:cNvPr id="584" name="Google Shape;584;p29"/>
          <p:cNvGrpSpPr/>
          <p:nvPr/>
        </p:nvGrpSpPr>
        <p:grpSpPr>
          <a:xfrm>
            <a:off x="799050" y="1631825"/>
            <a:ext cx="6541800" cy="3130716"/>
            <a:chOff x="799050" y="1666263"/>
            <a:chExt cx="6541800" cy="3130716"/>
          </a:xfrm>
        </p:grpSpPr>
        <p:sp>
          <p:nvSpPr>
            <p:cNvPr id="585" name="Google Shape;585;p29"/>
            <p:cNvSpPr txBox="1"/>
            <p:nvPr/>
          </p:nvSpPr>
          <p:spPr>
            <a:xfrm>
              <a:off x="799050" y="1666263"/>
              <a:ext cx="65418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3000">
                  <a:latin typeface="Pacifico"/>
                  <a:ea typeface="Pacifico"/>
                  <a:cs typeface="Pacifico"/>
                  <a:sym typeface="Pacifico"/>
                </a:rPr>
                <a:t>This lecture was done by:</a:t>
              </a:r>
              <a:endParaRPr sz="3000">
                <a:latin typeface="Pacifico"/>
                <a:ea typeface="Pacifico"/>
                <a:cs typeface="Pacifico"/>
                <a:sym typeface="Pacifico"/>
              </a:endParaRPr>
            </a:p>
          </p:txBody>
        </p:sp>
        <p:sp>
          <p:nvSpPr>
            <p:cNvPr id="586" name="Google Shape;586;p29"/>
            <p:cNvSpPr txBox="1"/>
            <p:nvPr/>
          </p:nvSpPr>
          <p:spPr>
            <a:xfrm>
              <a:off x="2266950" y="2269828"/>
              <a:ext cx="3026100" cy="911100"/>
            </a:xfrm>
            <a:prstGeom prst="rect">
              <a:avLst/>
            </a:prstGeom>
            <a:noFill/>
            <a:ln>
              <a:noFill/>
            </a:ln>
          </p:spPr>
          <p:txBody>
            <a:bodyPr anchorCtr="0" anchor="t" bIns="91425" lIns="91425" spcFirstLastPara="1" rIns="91425" wrap="square" tIns="9142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Khalid Alharbi</a:t>
              </a:r>
              <a:endParaRPr sz="1800">
                <a:latin typeface="Mada"/>
                <a:ea typeface="Mada"/>
                <a:cs typeface="Mada"/>
                <a:sym typeface="Mada"/>
              </a:endParaRPr>
            </a:p>
          </p:txBody>
        </p:sp>
        <p:sp>
          <p:nvSpPr>
            <p:cNvPr id="587" name="Google Shape;587;p29"/>
            <p:cNvSpPr txBox="1"/>
            <p:nvPr/>
          </p:nvSpPr>
          <p:spPr>
            <a:xfrm>
              <a:off x="1518900" y="3304263"/>
              <a:ext cx="5102100" cy="63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3000">
                  <a:latin typeface="Pacifico"/>
                  <a:ea typeface="Pacifico"/>
                  <a:cs typeface="Pacifico"/>
                  <a:sym typeface="Pacifico"/>
                </a:rPr>
                <a:t>Note takers:</a:t>
              </a:r>
              <a:endParaRPr sz="3000">
                <a:latin typeface="Pacifico"/>
                <a:ea typeface="Pacifico"/>
                <a:cs typeface="Pacifico"/>
                <a:sym typeface="Pacifico"/>
              </a:endParaRPr>
            </a:p>
          </p:txBody>
        </p:sp>
        <p:sp>
          <p:nvSpPr>
            <p:cNvPr id="588" name="Google Shape;588;p29"/>
            <p:cNvSpPr txBox="1"/>
            <p:nvPr/>
          </p:nvSpPr>
          <p:spPr>
            <a:xfrm>
              <a:off x="2266950" y="3885878"/>
              <a:ext cx="3026100" cy="911100"/>
            </a:xfrm>
            <a:prstGeom prst="rect">
              <a:avLst/>
            </a:prstGeom>
            <a:noFill/>
            <a:ln>
              <a:noFill/>
            </a:ln>
          </p:spPr>
          <p:txBody>
            <a:bodyPr anchorCtr="0" anchor="t" bIns="91425" lIns="91425" spcFirstLastPara="1" rIns="91425" wrap="square" tIns="91425">
              <a:noAutofit/>
            </a:bodyPr>
            <a:lstStyle/>
            <a:p>
              <a:pPr indent="-342900" lvl="0" marL="457200" rtl="0" algn="ctr">
                <a:spcBef>
                  <a:spcPts val="0"/>
                </a:spcBef>
                <a:spcAft>
                  <a:spcPts val="0"/>
                </a:spcAft>
                <a:buSzPts val="1800"/>
                <a:buFont typeface="Mada"/>
                <a:buChar char="-"/>
              </a:pPr>
              <a:r>
                <a:rPr lang="ar" sz="2000">
                  <a:solidFill>
                    <a:schemeClr val="dk1"/>
                  </a:solidFill>
                  <a:latin typeface="Mada"/>
                  <a:ea typeface="Mada"/>
                  <a:cs typeface="Mada"/>
                  <a:sym typeface="Mada"/>
                </a:rPr>
                <a:t>Raghad AlKhashan</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solidFill>
                    <a:schemeClr val="dk1"/>
                  </a:solidFill>
                  <a:latin typeface="Mada"/>
                  <a:ea typeface="Mada"/>
                  <a:cs typeface="Mada"/>
                  <a:sym typeface="Mada"/>
                </a:rPr>
                <a:t>Khalid Alharbi</a:t>
              </a:r>
              <a:endParaRPr sz="1800">
                <a:latin typeface="Mada"/>
                <a:ea typeface="Mada"/>
                <a:cs typeface="Mada"/>
                <a:sym typeface="Mada"/>
              </a:endParaRPr>
            </a:p>
          </p:txBody>
        </p:sp>
      </p:grpSp>
      <p:grpSp>
        <p:nvGrpSpPr>
          <p:cNvPr id="589" name="Google Shape;589;p29"/>
          <p:cNvGrpSpPr/>
          <p:nvPr/>
        </p:nvGrpSpPr>
        <p:grpSpPr>
          <a:xfrm>
            <a:off x="-1685884" y="5753484"/>
            <a:ext cx="10384167" cy="4605366"/>
            <a:chOff x="-1557559" y="5606217"/>
            <a:chExt cx="10384167" cy="4605366"/>
          </a:xfrm>
        </p:grpSpPr>
        <p:sp>
          <p:nvSpPr>
            <p:cNvPr id="590" name="Google Shape;590;p29"/>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591" name="Google Shape;591;p29"/>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592" name="Google Shape;592;p29"/>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593" name="Google Shape;593;p29"/>
            <p:cNvSpPr txBox="1"/>
            <p:nvPr/>
          </p:nvSpPr>
          <p:spPr>
            <a:xfrm>
              <a:off x="136688" y="6779083"/>
              <a:ext cx="2783400" cy="12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594" name="Google Shape;594;p29"/>
            <p:cNvSpPr txBox="1"/>
            <p:nvPr/>
          </p:nvSpPr>
          <p:spPr>
            <a:xfrm>
              <a:off x="4663425" y="6779086"/>
              <a:ext cx="2783400" cy="162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595" name="Google Shape;595;p29"/>
            <p:cNvGrpSpPr/>
            <p:nvPr/>
          </p:nvGrpSpPr>
          <p:grpSpPr>
            <a:xfrm>
              <a:off x="1656025" y="8761125"/>
              <a:ext cx="4020900" cy="998700"/>
              <a:chOff x="1656025" y="8761125"/>
              <a:chExt cx="4020900" cy="998700"/>
            </a:xfrm>
          </p:grpSpPr>
          <p:sp>
            <p:nvSpPr>
              <p:cNvPr id="596" name="Google Shape;596;p29"/>
              <p:cNvSpPr txBox="1"/>
              <p:nvPr/>
            </p:nvSpPr>
            <p:spPr>
              <a:xfrm>
                <a:off x="1656025" y="8761125"/>
                <a:ext cx="4020900" cy="9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597" name="Google Shape;597;p29">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598" name="Google Shape;598;p29"/>
          <p:cNvGrpSpPr/>
          <p:nvPr/>
        </p:nvGrpSpPr>
        <p:grpSpPr>
          <a:xfrm>
            <a:off x="258081" y="3971276"/>
            <a:ext cx="1131856" cy="1357967"/>
            <a:chOff x="876055" y="2338940"/>
            <a:chExt cx="862498" cy="998652"/>
          </a:xfrm>
        </p:grpSpPr>
        <p:grpSp>
          <p:nvGrpSpPr>
            <p:cNvPr id="599" name="Google Shape;599;p29"/>
            <p:cNvGrpSpPr/>
            <p:nvPr/>
          </p:nvGrpSpPr>
          <p:grpSpPr>
            <a:xfrm>
              <a:off x="876055" y="2338940"/>
              <a:ext cx="431131" cy="998652"/>
              <a:chOff x="6094678" y="3600952"/>
              <a:chExt cx="431131" cy="998652"/>
            </a:xfrm>
          </p:grpSpPr>
          <p:sp>
            <p:nvSpPr>
              <p:cNvPr id="600" name="Google Shape;600;p29"/>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9"/>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9"/>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9"/>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9"/>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9"/>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9"/>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9"/>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9"/>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9"/>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9"/>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9"/>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9"/>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9"/>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9"/>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9"/>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9"/>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 name="Google Shape;617;p29"/>
            <p:cNvGrpSpPr/>
            <p:nvPr/>
          </p:nvGrpSpPr>
          <p:grpSpPr>
            <a:xfrm>
              <a:off x="1396606" y="2521080"/>
              <a:ext cx="341947" cy="634395"/>
              <a:chOff x="5257252" y="2296731"/>
              <a:chExt cx="543549" cy="1048934"/>
            </a:xfrm>
          </p:grpSpPr>
          <p:sp>
            <p:nvSpPr>
              <p:cNvPr id="618" name="Google Shape;618;p29"/>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9"/>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9"/>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9"/>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9"/>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9"/>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9"/>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9"/>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9"/>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9"/>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9"/>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9"/>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9"/>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9"/>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9"/>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9"/>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9"/>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9"/>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9"/>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9"/>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9"/>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9"/>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9"/>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9"/>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9"/>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9"/>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9"/>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9"/>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9"/>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9"/>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9"/>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9"/>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9"/>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9"/>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9"/>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9"/>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9"/>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9"/>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9"/>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9"/>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9"/>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9"/>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9"/>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9"/>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9"/>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9"/>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9"/>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9"/>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9"/>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9"/>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9"/>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9"/>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9"/>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9"/>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9"/>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9"/>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9"/>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9"/>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9"/>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9"/>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9"/>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9"/>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9"/>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9"/>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9"/>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9"/>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89" name="Google Shape;89;p1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Review of the basics </a:t>
            </a:r>
            <a:r>
              <a:rPr b="1" i="1" lang="ar" sz="2600">
                <a:latin typeface="Mada"/>
                <a:ea typeface="Mada"/>
                <a:cs typeface="Mada"/>
                <a:sym typeface="Mada"/>
              </a:rPr>
              <a:t>cont.</a:t>
            </a:r>
            <a:endParaRPr b="1" i="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cxnSp>
        <p:nvCxnSpPr>
          <p:cNvPr id="90" name="Google Shape;90;p1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graphicFrame>
        <p:nvGraphicFramePr>
          <p:cNvPr id="91" name="Google Shape;91;p12"/>
          <p:cNvGraphicFramePr/>
          <p:nvPr/>
        </p:nvGraphicFramePr>
        <p:xfrm>
          <a:off x="247493" y="1309374"/>
          <a:ext cx="3000000" cy="3000000"/>
        </p:xfrm>
        <a:graphic>
          <a:graphicData uri="http://schemas.openxmlformats.org/drawingml/2006/table">
            <a:tbl>
              <a:tblPr>
                <a:noFill/>
                <a:tableStyleId>{D956ECC3-76C0-492F-A63F-2CC9FD7FF088}</a:tableStyleId>
              </a:tblPr>
              <a:tblGrid>
                <a:gridCol w="1436350"/>
                <a:gridCol w="3280050"/>
                <a:gridCol w="2417975"/>
              </a:tblGrid>
              <a:tr h="224650">
                <a:tc>
                  <a:txBody>
                    <a:bodyPr/>
                    <a:lstStyle/>
                    <a:p>
                      <a:pPr indent="0" lvl="0" marL="0" rtl="0" algn="ctr">
                        <a:spcBef>
                          <a:spcPts val="0"/>
                        </a:spcBef>
                        <a:spcAft>
                          <a:spcPts val="0"/>
                        </a:spcAft>
                        <a:buNone/>
                      </a:pPr>
                      <a:r>
                        <a:t/>
                      </a:r>
                      <a:endParaRPr b="1" sz="1100">
                        <a:solidFill>
                          <a:srgbClr val="666666"/>
                        </a:solidFill>
                        <a:latin typeface="Mada"/>
                        <a:ea typeface="Mada"/>
                        <a:cs typeface="Mada"/>
                        <a:sym typeface="Mada"/>
                      </a:endParaRPr>
                    </a:p>
                  </a:txBody>
                  <a:tcPr marT="80200" marB="80200" marR="100775" marL="100775" anchor="ctr">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Anterior (Adenohypophysis)</a:t>
                      </a:r>
                      <a:r>
                        <a:rPr b="1" baseline="30000" lang="ar" sz="1100">
                          <a:solidFill>
                            <a:srgbClr val="FFFFFF"/>
                          </a:solidFill>
                          <a:latin typeface="Mada"/>
                          <a:ea typeface="Mada"/>
                          <a:cs typeface="Mada"/>
                          <a:sym typeface="Mada"/>
                        </a:rPr>
                        <a:t>1</a:t>
                      </a:r>
                      <a:endParaRPr b="1" baseline="30000" sz="11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Posterior (Neurohypophysis)</a:t>
                      </a:r>
                      <a:endParaRPr b="1" sz="11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r>
              <a:tr h="553000">
                <a:tc>
                  <a:txBody>
                    <a:bodyPr/>
                    <a:lstStyle/>
                    <a:p>
                      <a:pPr indent="0" lvl="0" marL="0" rtl="0" algn="ctr">
                        <a:spcBef>
                          <a:spcPts val="0"/>
                        </a:spcBef>
                        <a:spcAft>
                          <a:spcPts val="0"/>
                        </a:spcAft>
                        <a:buNone/>
                      </a:pPr>
                      <a:r>
                        <a:rPr b="1" lang="ar" sz="1100">
                          <a:solidFill>
                            <a:srgbClr val="666666"/>
                          </a:solidFill>
                          <a:latin typeface="Mada"/>
                          <a:ea typeface="Mada"/>
                          <a:cs typeface="Mada"/>
                          <a:sym typeface="Mada"/>
                        </a:rPr>
                        <a:t>Origin</a:t>
                      </a:r>
                      <a:endParaRPr b="1" sz="1100">
                        <a:solidFill>
                          <a:srgbClr val="666666"/>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ar" sz="1100">
                          <a:latin typeface="Mada"/>
                          <a:ea typeface="Mada"/>
                          <a:cs typeface="Mada"/>
                          <a:sym typeface="Mada"/>
                        </a:rPr>
                        <a:t>Rathke’s pouch </a:t>
                      </a:r>
                      <a:r>
                        <a:rPr lang="ar" sz="1100">
                          <a:latin typeface="Mada"/>
                          <a:ea typeface="Mada"/>
                          <a:cs typeface="Mada"/>
                          <a:sym typeface="Mada"/>
                        </a:rPr>
                        <a:t>(Ectodermal evagination of </a:t>
                      </a:r>
                      <a:r>
                        <a:rPr lang="ar" sz="1100">
                          <a:latin typeface="Mada"/>
                          <a:ea typeface="Mada"/>
                          <a:cs typeface="Mada"/>
                          <a:sym typeface="Mada"/>
                        </a:rPr>
                        <a:t>orop</a:t>
                      </a:r>
                      <a:r>
                        <a:rPr lang="ar" sz="1100">
                          <a:solidFill>
                            <a:schemeClr val="dk1"/>
                          </a:solidFill>
                          <a:latin typeface="Mada"/>
                          <a:ea typeface="Mada"/>
                          <a:cs typeface="Mada"/>
                          <a:sym typeface="Mada"/>
                        </a:rPr>
                        <a:t>harynx</a:t>
                      </a:r>
                      <a:r>
                        <a:rPr lang="ar" sz="1100">
                          <a:solidFill>
                            <a:schemeClr val="dk1"/>
                          </a:solidFill>
                          <a:latin typeface="Mada"/>
                          <a:ea typeface="Mada"/>
                          <a:cs typeface="Mada"/>
                          <a:sym typeface="Mada"/>
                        </a:rPr>
                        <a:t>)</a:t>
                      </a:r>
                      <a:r>
                        <a:rPr baseline="30000" lang="ar" sz="1100">
                          <a:solidFill>
                            <a:schemeClr val="dk1"/>
                          </a:solidFill>
                          <a:latin typeface="Mada"/>
                          <a:ea typeface="Mada"/>
                          <a:cs typeface="Mada"/>
                          <a:sym typeface="Mada"/>
                        </a:rPr>
                        <a:t>2</a:t>
                      </a:r>
                      <a:r>
                        <a:rPr baseline="30000" lang="ar" sz="1100">
                          <a:solidFill>
                            <a:schemeClr val="dk1"/>
                          </a:solidFill>
                          <a:latin typeface="Mada"/>
                          <a:ea typeface="Mada"/>
                          <a:cs typeface="Mada"/>
                          <a:sym typeface="Mada"/>
                        </a:rPr>
                        <a:t>.  </a:t>
                      </a:r>
                      <a:r>
                        <a:rPr lang="ar" sz="1100">
                          <a:latin typeface="Mada"/>
                          <a:ea typeface="Mada"/>
                          <a:cs typeface="Mada"/>
                          <a:sym typeface="Mada"/>
                        </a:rPr>
                        <a:t>Recognizable by 4- 5th wk of gestation and full maturation by 20th wk. Portion of Rathke’s pouch→ Intermediate lobe </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100">
                          <a:latin typeface="Mada"/>
                          <a:ea typeface="Mada"/>
                          <a:cs typeface="Mada"/>
                          <a:sym typeface="Mada"/>
                        </a:rPr>
                        <a:t>Down growth of hypothalamic neural tissue</a:t>
                      </a:r>
                      <a:r>
                        <a:rPr lang="ar" sz="1100">
                          <a:latin typeface="Mada"/>
                          <a:ea typeface="Mada"/>
                          <a:cs typeface="Mada"/>
                          <a:sym typeface="Mada"/>
                        </a:rPr>
                        <a:t> (as a 2 outpouching from the floor of 3rd ventricle)</a:t>
                      </a:r>
                      <a:endParaRPr sz="11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53000">
                <a:tc>
                  <a:txBody>
                    <a:bodyPr/>
                    <a:lstStyle/>
                    <a:p>
                      <a:pPr indent="0" lvl="0" marL="0" rtl="0" algn="ctr">
                        <a:spcBef>
                          <a:spcPts val="0"/>
                        </a:spcBef>
                        <a:spcAft>
                          <a:spcPts val="0"/>
                        </a:spcAft>
                        <a:buNone/>
                      </a:pPr>
                      <a:r>
                        <a:rPr b="1" lang="ar" sz="1100">
                          <a:solidFill>
                            <a:srgbClr val="666666"/>
                          </a:solidFill>
                          <a:latin typeface="Mada"/>
                          <a:ea typeface="Mada"/>
                          <a:cs typeface="Mada"/>
                          <a:sym typeface="Mada"/>
                        </a:rPr>
                        <a:t>Hormones released</a:t>
                      </a:r>
                      <a:endParaRPr b="1" sz="1100">
                        <a:solidFill>
                          <a:srgbClr val="666666"/>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ar" sz="1100">
                          <a:solidFill>
                            <a:srgbClr val="0000FF"/>
                          </a:solidFill>
                          <a:latin typeface="Mada"/>
                          <a:ea typeface="Mada"/>
                          <a:cs typeface="Mada"/>
                          <a:sym typeface="Mada"/>
                        </a:rPr>
                        <a:t>GH</a:t>
                      </a:r>
                      <a:r>
                        <a:rPr b="1" lang="ar" sz="1100">
                          <a:latin typeface="Mada"/>
                          <a:ea typeface="Mada"/>
                          <a:cs typeface="Mada"/>
                          <a:sym typeface="Mada"/>
                        </a:rPr>
                        <a:t> , </a:t>
                      </a:r>
                      <a:r>
                        <a:rPr b="1" lang="ar" sz="1100">
                          <a:solidFill>
                            <a:srgbClr val="CC0000"/>
                          </a:solidFill>
                          <a:latin typeface="Mada"/>
                          <a:ea typeface="Mada"/>
                          <a:cs typeface="Mada"/>
                          <a:sym typeface="Mada"/>
                        </a:rPr>
                        <a:t>LH</a:t>
                      </a:r>
                      <a:r>
                        <a:rPr b="1" lang="ar" sz="1100">
                          <a:latin typeface="Mada"/>
                          <a:ea typeface="Mada"/>
                          <a:cs typeface="Mada"/>
                          <a:sym typeface="Mada"/>
                        </a:rPr>
                        <a:t>, </a:t>
                      </a:r>
                      <a:r>
                        <a:rPr b="1" lang="ar" sz="1100">
                          <a:solidFill>
                            <a:srgbClr val="FF9900"/>
                          </a:solidFill>
                          <a:latin typeface="Mada"/>
                          <a:ea typeface="Mada"/>
                          <a:cs typeface="Mada"/>
                          <a:sym typeface="Mada"/>
                        </a:rPr>
                        <a:t>FSH</a:t>
                      </a:r>
                      <a:r>
                        <a:rPr b="1" lang="ar" sz="1100">
                          <a:latin typeface="Mada"/>
                          <a:ea typeface="Mada"/>
                          <a:cs typeface="Mada"/>
                          <a:sym typeface="Mada"/>
                        </a:rPr>
                        <a:t>, </a:t>
                      </a:r>
                      <a:r>
                        <a:rPr b="1" lang="ar" sz="1100">
                          <a:solidFill>
                            <a:srgbClr val="6AA84F"/>
                          </a:solidFill>
                          <a:latin typeface="Mada"/>
                          <a:ea typeface="Mada"/>
                          <a:cs typeface="Mada"/>
                          <a:sym typeface="Mada"/>
                        </a:rPr>
                        <a:t>TSH</a:t>
                      </a:r>
                      <a:r>
                        <a:rPr b="1" lang="ar" sz="1100">
                          <a:latin typeface="Mada"/>
                          <a:ea typeface="Mada"/>
                          <a:cs typeface="Mada"/>
                          <a:sym typeface="Mada"/>
                        </a:rPr>
                        <a:t>, </a:t>
                      </a:r>
                      <a:r>
                        <a:rPr b="1" lang="ar" sz="1100">
                          <a:solidFill>
                            <a:srgbClr val="F1C232"/>
                          </a:solidFill>
                          <a:latin typeface="Mada"/>
                          <a:ea typeface="Mada"/>
                          <a:cs typeface="Mada"/>
                          <a:sym typeface="Mada"/>
                        </a:rPr>
                        <a:t>ACTH</a:t>
                      </a:r>
                      <a:r>
                        <a:rPr b="1" lang="ar" sz="1100">
                          <a:latin typeface="Mada"/>
                          <a:ea typeface="Mada"/>
                          <a:cs typeface="Mada"/>
                          <a:sym typeface="Mada"/>
                        </a:rPr>
                        <a:t>, </a:t>
                      </a:r>
                      <a:r>
                        <a:rPr b="1" lang="ar" sz="1100">
                          <a:solidFill>
                            <a:srgbClr val="A64D79"/>
                          </a:solidFill>
                          <a:latin typeface="Mada"/>
                          <a:ea typeface="Mada"/>
                          <a:cs typeface="Mada"/>
                          <a:sym typeface="Mada"/>
                        </a:rPr>
                        <a:t>Prolactin</a:t>
                      </a:r>
                      <a:r>
                        <a:rPr lang="ar" sz="1100">
                          <a:latin typeface="Mada"/>
                          <a:ea typeface="Mada"/>
                          <a:cs typeface="Mada"/>
                          <a:sym typeface="Mada"/>
                        </a:rPr>
                        <a:t> (</a:t>
                      </a:r>
                      <a:r>
                        <a:rPr b="1" lang="ar" sz="1100">
                          <a:solidFill>
                            <a:srgbClr val="0000FF"/>
                          </a:solidFill>
                          <a:latin typeface="Mada"/>
                          <a:ea typeface="Mada"/>
                          <a:cs typeface="Mada"/>
                          <a:sym typeface="Mada"/>
                        </a:rPr>
                        <a:t>G</a:t>
                      </a:r>
                      <a:r>
                        <a:rPr lang="ar" sz="1100">
                          <a:latin typeface="Mada"/>
                          <a:ea typeface="Mada"/>
                          <a:cs typeface="Mada"/>
                          <a:sym typeface="Mada"/>
                        </a:rPr>
                        <a:t>o </a:t>
                      </a:r>
                      <a:r>
                        <a:rPr b="1" lang="ar" sz="1100">
                          <a:solidFill>
                            <a:srgbClr val="CC0000"/>
                          </a:solidFill>
                          <a:latin typeface="Mada"/>
                          <a:ea typeface="Mada"/>
                          <a:cs typeface="Mada"/>
                          <a:sym typeface="Mada"/>
                        </a:rPr>
                        <a:t>L</a:t>
                      </a:r>
                      <a:r>
                        <a:rPr lang="ar" sz="1100">
                          <a:latin typeface="Mada"/>
                          <a:ea typeface="Mada"/>
                          <a:cs typeface="Mada"/>
                          <a:sym typeface="Mada"/>
                        </a:rPr>
                        <a:t>ook </a:t>
                      </a:r>
                      <a:r>
                        <a:rPr b="1" lang="ar" sz="1100">
                          <a:solidFill>
                            <a:srgbClr val="FF9900"/>
                          </a:solidFill>
                          <a:latin typeface="Mada"/>
                          <a:ea typeface="Mada"/>
                          <a:cs typeface="Mada"/>
                          <a:sym typeface="Mada"/>
                        </a:rPr>
                        <a:t>F</a:t>
                      </a:r>
                      <a:r>
                        <a:rPr lang="ar" sz="1100">
                          <a:latin typeface="Mada"/>
                          <a:ea typeface="Mada"/>
                          <a:cs typeface="Mada"/>
                          <a:sym typeface="Mada"/>
                        </a:rPr>
                        <a:t>or </a:t>
                      </a:r>
                      <a:r>
                        <a:rPr b="1" lang="ar" sz="1100">
                          <a:solidFill>
                            <a:srgbClr val="6AA84F"/>
                          </a:solidFill>
                          <a:latin typeface="Mada"/>
                          <a:ea typeface="Mada"/>
                          <a:cs typeface="Mada"/>
                          <a:sym typeface="Mada"/>
                        </a:rPr>
                        <a:t>T</a:t>
                      </a:r>
                      <a:r>
                        <a:rPr lang="ar" sz="1100">
                          <a:latin typeface="Mada"/>
                          <a:ea typeface="Mada"/>
                          <a:cs typeface="Mada"/>
                          <a:sym typeface="Mada"/>
                        </a:rPr>
                        <a:t>he </a:t>
                      </a:r>
                      <a:r>
                        <a:rPr b="1" lang="ar" sz="1100">
                          <a:solidFill>
                            <a:srgbClr val="F1C232"/>
                          </a:solidFill>
                          <a:latin typeface="Mada"/>
                          <a:ea typeface="Mada"/>
                          <a:cs typeface="Mada"/>
                          <a:sym typeface="Mada"/>
                        </a:rPr>
                        <a:t>A</a:t>
                      </a:r>
                      <a:r>
                        <a:rPr lang="ar" sz="1100">
                          <a:latin typeface="Mada"/>
                          <a:ea typeface="Mada"/>
                          <a:cs typeface="Mada"/>
                          <a:sym typeface="Mada"/>
                        </a:rPr>
                        <a:t>denoma </a:t>
                      </a:r>
                      <a:r>
                        <a:rPr b="1" lang="ar" sz="1100">
                          <a:solidFill>
                            <a:srgbClr val="A64D79"/>
                          </a:solidFill>
                          <a:latin typeface="Mada"/>
                          <a:ea typeface="Mada"/>
                          <a:cs typeface="Mada"/>
                          <a:sym typeface="Mada"/>
                        </a:rPr>
                        <a:t>P</a:t>
                      </a:r>
                      <a:r>
                        <a:rPr lang="ar" sz="1100">
                          <a:latin typeface="Mada"/>
                          <a:ea typeface="Mada"/>
                          <a:cs typeface="Mada"/>
                          <a:sym typeface="Mada"/>
                        </a:rPr>
                        <a:t>lease)</a:t>
                      </a:r>
                      <a:endParaRPr sz="1100">
                        <a:latin typeface="Mada"/>
                        <a:ea typeface="Mada"/>
                        <a:cs typeface="Mada"/>
                        <a:sym typeface="Mada"/>
                      </a:endParaRPr>
                    </a:p>
                    <a:p>
                      <a:pPr indent="0" lvl="0" marL="0" rtl="0" algn="l">
                        <a:spcBef>
                          <a:spcPts val="0"/>
                        </a:spcBef>
                        <a:spcAft>
                          <a:spcPts val="0"/>
                        </a:spcAft>
                        <a:buNone/>
                      </a:pPr>
                      <a:r>
                        <a:rPr lang="ar" sz="1100">
                          <a:latin typeface="Mada"/>
                          <a:ea typeface="Mada"/>
                          <a:cs typeface="Mada"/>
                          <a:sym typeface="Mada"/>
                        </a:rPr>
                        <a:t>*A compressive adenoma in will impair hormone production in this order</a:t>
                      </a:r>
                      <a:endParaRPr sz="11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100">
                          <a:latin typeface="Mada"/>
                          <a:ea typeface="Mada"/>
                          <a:cs typeface="Mada"/>
                          <a:sym typeface="Mada"/>
                        </a:rPr>
                        <a:t>Oxytocin, ADH</a:t>
                      </a:r>
                      <a:endParaRPr b="1" sz="11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34100">
                <a:tc>
                  <a:txBody>
                    <a:bodyPr/>
                    <a:lstStyle/>
                    <a:p>
                      <a:pPr indent="0" lvl="0" marL="0" rtl="0" algn="ctr">
                        <a:spcBef>
                          <a:spcPts val="0"/>
                        </a:spcBef>
                        <a:spcAft>
                          <a:spcPts val="0"/>
                        </a:spcAft>
                        <a:buNone/>
                      </a:pPr>
                      <a:r>
                        <a:rPr b="1" lang="ar" sz="1100">
                          <a:solidFill>
                            <a:srgbClr val="666666"/>
                          </a:solidFill>
                          <a:latin typeface="Mada"/>
                          <a:ea typeface="Mada"/>
                          <a:cs typeface="Mada"/>
                          <a:sym typeface="Mada"/>
                        </a:rPr>
                        <a:t>Hormones synthesis</a:t>
                      </a:r>
                      <a:endParaRPr b="1" sz="1100">
                        <a:solidFill>
                          <a:srgbClr val="666666"/>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100">
                          <a:latin typeface="Mada"/>
                          <a:ea typeface="Mada"/>
                          <a:cs typeface="Mada"/>
                          <a:sym typeface="Mada"/>
                        </a:rPr>
                        <a:t>Hormones are </a:t>
                      </a:r>
                      <a:r>
                        <a:rPr b="1" lang="ar" sz="1100" u="sng">
                          <a:solidFill>
                            <a:srgbClr val="CC0000"/>
                          </a:solidFill>
                          <a:latin typeface="Mada"/>
                          <a:ea typeface="Mada"/>
                          <a:cs typeface="Mada"/>
                          <a:sym typeface="Mada"/>
                        </a:rPr>
                        <a:t>Synthesized</a:t>
                      </a:r>
                      <a:r>
                        <a:rPr lang="ar" sz="1100">
                          <a:latin typeface="Mada"/>
                          <a:ea typeface="Mada"/>
                          <a:cs typeface="Mada"/>
                          <a:sym typeface="Mada"/>
                        </a:rPr>
                        <a:t>  and Secreted in anterior pituitary.</a:t>
                      </a:r>
                      <a:endParaRPr sz="11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100">
                          <a:latin typeface="Mada"/>
                          <a:ea typeface="Mada"/>
                          <a:cs typeface="Mada"/>
                          <a:sym typeface="Mada"/>
                        </a:rPr>
                        <a:t>Synthesized in the hypothalamus and </a:t>
                      </a:r>
                      <a:r>
                        <a:rPr b="1" lang="ar" sz="1100" u="sng">
                          <a:solidFill>
                            <a:srgbClr val="CC0000"/>
                          </a:solidFill>
                          <a:latin typeface="Mada"/>
                          <a:ea typeface="Mada"/>
                          <a:cs typeface="Mada"/>
                          <a:sym typeface="Mada"/>
                        </a:rPr>
                        <a:t>Stored</a:t>
                      </a:r>
                      <a:r>
                        <a:rPr lang="ar" sz="1100">
                          <a:latin typeface="Mada"/>
                          <a:ea typeface="Mada"/>
                          <a:cs typeface="Mada"/>
                          <a:sym typeface="Mada"/>
                        </a:rPr>
                        <a:t> in the posterior pituitary.</a:t>
                      </a:r>
                      <a:endParaRPr sz="11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34100">
                <a:tc>
                  <a:txBody>
                    <a:bodyPr/>
                    <a:lstStyle/>
                    <a:p>
                      <a:pPr indent="0" lvl="0" marL="0" rtl="0" algn="ctr">
                        <a:spcBef>
                          <a:spcPts val="0"/>
                        </a:spcBef>
                        <a:spcAft>
                          <a:spcPts val="0"/>
                        </a:spcAft>
                        <a:buNone/>
                      </a:pPr>
                      <a:r>
                        <a:rPr b="1" lang="ar" sz="1100">
                          <a:solidFill>
                            <a:srgbClr val="666666"/>
                          </a:solidFill>
                          <a:latin typeface="Mada"/>
                          <a:ea typeface="Mada"/>
                          <a:cs typeface="Mada"/>
                          <a:sym typeface="Mada"/>
                        </a:rPr>
                        <a:t>Arterial supply</a:t>
                      </a:r>
                      <a:endParaRPr b="1" sz="1100">
                        <a:solidFill>
                          <a:srgbClr val="666666"/>
                        </a:solidFill>
                        <a:latin typeface="Mada"/>
                        <a:ea typeface="Mada"/>
                        <a:cs typeface="Mada"/>
                        <a:sym typeface="Mada"/>
                      </a:endParaRPr>
                    </a:p>
                    <a:p>
                      <a:pPr indent="0" lvl="0" marL="0" rtl="0" algn="ctr">
                        <a:spcBef>
                          <a:spcPts val="0"/>
                        </a:spcBef>
                        <a:spcAft>
                          <a:spcPts val="0"/>
                        </a:spcAft>
                        <a:buNone/>
                      </a:pPr>
                      <a:r>
                        <a:rPr b="1" lang="ar" sz="1100">
                          <a:solidFill>
                            <a:srgbClr val="666666"/>
                          </a:solidFill>
                          <a:latin typeface="Mada"/>
                          <a:ea typeface="Mada"/>
                          <a:cs typeface="Mada"/>
                          <a:sym typeface="Mada"/>
                        </a:rPr>
                        <a:t>(Internal carotid)</a:t>
                      </a:r>
                      <a:endParaRPr b="1" sz="1100">
                        <a:solidFill>
                          <a:srgbClr val="666666"/>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ar" sz="1100">
                          <a:latin typeface="Mada"/>
                          <a:ea typeface="Mada"/>
                          <a:cs typeface="Mada"/>
                          <a:sym typeface="Mada"/>
                        </a:rPr>
                        <a:t>Superior</a:t>
                      </a:r>
                      <a:r>
                        <a:rPr lang="ar" sz="1100">
                          <a:latin typeface="Mada"/>
                          <a:ea typeface="Mada"/>
                          <a:cs typeface="Mada"/>
                          <a:sym typeface="Mada"/>
                        </a:rPr>
                        <a:t> hypophyseal</a:t>
                      </a:r>
                      <a:endParaRPr sz="11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100">
                          <a:latin typeface="Mada"/>
                          <a:ea typeface="Mada"/>
                          <a:cs typeface="Mada"/>
                          <a:sym typeface="Mada"/>
                        </a:rPr>
                        <a:t>Inferior</a:t>
                      </a:r>
                      <a:r>
                        <a:rPr lang="ar" sz="1100">
                          <a:latin typeface="Mada"/>
                          <a:ea typeface="Mada"/>
                          <a:cs typeface="Mada"/>
                          <a:sym typeface="Mada"/>
                        </a:rPr>
                        <a:t> hypophyseal</a:t>
                      </a:r>
                      <a:endParaRPr sz="11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34100">
                <a:tc>
                  <a:txBody>
                    <a:bodyPr/>
                    <a:lstStyle/>
                    <a:p>
                      <a:pPr indent="0" lvl="0" marL="0" rtl="0" algn="ctr">
                        <a:spcBef>
                          <a:spcPts val="0"/>
                        </a:spcBef>
                        <a:spcAft>
                          <a:spcPts val="0"/>
                        </a:spcAft>
                        <a:buNone/>
                      </a:pPr>
                      <a:r>
                        <a:rPr b="1" lang="ar" sz="1100">
                          <a:solidFill>
                            <a:srgbClr val="666666"/>
                          </a:solidFill>
                          <a:latin typeface="Mada"/>
                          <a:ea typeface="Mada"/>
                          <a:cs typeface="Mada"/>
                          <a:sym typeface="Mada"/>
                        </a:rPr>
                        <a:t>Venous drainage</a:t>
                      </a:r>
                      <a:endParaRPr b="1" sz="1100">
                        <a:solidFill>
                          <a:srgbClr val="666666"/>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gridSpan="2">
                  <a:txBody>
                    <a:bodyPr/>
                    <a:lstStyle/>
                    <a:p>
                      <a:pPr indent="0" lvl="0" marL="0" rtl="0" algn="ctr">
                        <a:spcBef>
                          <a:spcPts val="0"/>
                        </a:spcBef>
                        <a:spcAft>
                          <a:spcPts val="0"/>
                        </a:spcAft>
                        <a:buNone/>
                      </a:pPr>
                      <a:r>
                        <a:rPr lang="ar" sz="1100">
                          <a:latin typeface="Mada"/>
                          <a:ea typeface="Mada"/>
                          <a:cs typeface="Mada"/>
                          <a:sym typeface="Mada"/>
                        </a:rPr>
                        <a:t>hypophyseal veins drain into cavernous sinuses, To superior and inferior petrosal sinuses to jugular vein.</a:t>
                      </a:r>
                      <a:endParaRPr sz="11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334100">
                <a:tc>
                  <a:txBody>
                    <a:bodyPr/>
                    <a:lstStyle/>
                    <a:p>
                      <a:pPr indent="0" lvl="0" marL="0" rtl="0" algn="ctr">
                        <a:spcBef>
                          <a:spcPts val="0"/>
                        </a:spcBef>
                        <a:spcAft>
                          <a:spcPts val="0"/>
                        </a:spcAft>
                        <a:buNone/>
                      </a:pPr>
                      <a:r>
                        <a:rPr b="1" lang="ar" sz="1100">
                          <a:solidFill>
                            <a:srgbClr val="666666"/>
                          </a:solidFill>
                          <a:latin typeface="Mada"/>
                          <a:ea typeface="Mada"/>
                          <a:cs typeface="Mada"/>
                          <a:sym typeface="Mada"/>
                        </a:rPr>
                        <a:t>Hypothalamic control</a:t>
                      </a:r>
                      <a:endParaRPr b="1" sz="1100">
                        <a:solidFill>
                          <a:srgbClr val="666666"/>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100">
                          <a:latin typeface="Mada"/>
                          <a:ea typeface="Mada"/>
                          <a:cs typeface="Mada"/>
                          <a:sym typeface="Mada"/>
                        </a:rPr>
                        <a:t>Hormonal signals</a:t>
                      </a:r>
                      <a:endParaRPr sz="1100">
                        <a:latin typeface="Mada"/>
                        <a:ea typeface="Mada"/>
                        <a:cs typeface="Mada"/>
                        <a:sym typeface="Mada"/>
                      </a:endParaRPr>
                    </a:p>
                    <a:p>
                      <a:pPr indent="0" lvl="0" marL="0" rtl="0" algn="ctr">
                        <a:spcBef>
                          <a:spcPts val="0"/>
                        </a:spcBef>
                        <a:spcAft>
                          <a:spcPts val="0"/>
                        </a:spcAft>
                        <a:buNone/>
                      </a:pPr>
                      <a:r>
                        <a:rPr lang="ar" sz="900">
                          <a:solidFill>
                            <a:srgbClr val="999999"/>
                          </a:solidFill>
                          <a:latin typeface="Mada"/>
                          <a:ea typeface="Mada"/>
                          <a:cs typeface="Mada"/>
                          <a:sym typeface="Mada"/>
                        </a:rPr>
                        <a:t>(releasing and inhibitory Neural signals control hormones)</a:t>
                      </a:r>
                      <a:endParaRPr sz="11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100">
                          <a:latin typeface="Mada"/>
                          <a:ea typeface="Mada"/>
                          <a:cs typeface="Mada"/>
                          <a:sym typeface="Mada"/>
                        </a:rPr>
                        <a:t>Neural signals</a:t>
                      </a:r>
                      <a:endParaRPr sz="11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92" name="Google Shape;92;p12"/>
          <p:cNvSpPr txBox="1"/>
          <p:nvPr/>
        </p:nvSpPr>
        <p:spPr>
          <a:xfrm>
            <a:off x="247493" y="736301"/>
            <a:ext cx="3856500" cy="268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Lobes of the pituitary</a:t>
            </a:r>
            <a:endParaRPr b="1" sz="2200">
              <a:highlight>
                <a:srgbClr val="D0E0E3"/>
              </a:highlight>
              <a:latin typeface="Mada"/>
              <a:ea typeface="Mada"/>
              <a:cs typeface="Mada"/>
              <a:sym typeface="Mada"/>
            </a:endParaRPr>
          </a:p>
        </p:txBody>
      </p:sp>
      <p:sp>
        <p:nvSpPr>
          <p:cNvPr id="93" name="Google Shape;93;p12"/>
          <p:cNvSpPr txBox="1"/>
          <p:nvPr/>
        </p:nvSpPr>
        <p:spPr>
          <a:xfrm>
            <a:off x="500399" y="9691600"/>
            <a:ext cx="63594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900">
                <a:solidFill>
                  <a:srgbClr val="999999"/>
                </a:solidFill>
                <a:latin typeface="Mada"/>
                <a:ea typeface="Mada"/>
                <a:cs typeface="Mada"/>
                <a:sym typeface="Mada"/>
              </a:rPr>
              <a:t>For more details regarding anterior pituitary hormones Stimulus,Inhibitors and their trophic effect click </a:t>
            </a:r>
            <a:r>
              <a:rPr b="1" lang="ar" sz="900" u="sng">
                <a:solidFill>
                  <a:srgbClr val="FF0000"/>
                </a:solidFill>
                <a:latin typeface="Mada"/>
                <a:ea typeface="Mada"/>
                <a:cs typeface="Mada"/>
                <a:sym typeface="Mada"/>
                <a:hlinkClick r:id="rId3">
                  <a:extLst>
                    <a:ext uri="{A12FA001-AC4F-418D-AE19-62706E023703}">
                      <ahyp:hlinkClr val="tx"/>
                    </a:ext>
                  </a:extLst>
                </a:hlinkClick>
              </a:rPr>
              <a:t>HERE</a:t>
            </a:r>
            <a:endParaRPr b="1" sz="900" u="sng">
              <a:solidFill>
                <a:srgbClr val="FF0000"/>
              </a:solidFill>
              <a:latin typeface="Mada"/>
              <a:ea typeface="Mada"/>
              <a:cs typeface="Mada"/>
              <a:sym typeface="Mada"/>
            </a:endParaRPr>
          </a:p>
        </p:txBody>
      </p:sp>
      <p:sp>
        <p:nvSpPr>
          <p:cNvPr id="94" name="Google Shape;94;p12"/>
          <p:cNvSpPr txBox="1"/>
          <p:nvPr/>
        </p:nvSpPr>
        <p:spPr>
          <a:xfrm>
            <a:off x="0" y="10063750"/>
            <a:ext cx="7560000" cy="7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1C4587"/>
                </a:solidFill>
                <a:latin typeface="Mada"/>
                <a:ea typeface="Mada"/>
                <a:cs typeface="Mada"/>
                <a:sym typeface="Mada"/>
              </a:rPr>
              <a:t>1</a:t>
            </a:r>
            <a:r>
              <a:rPr lang="ar" sz="1000">
                <a:solidFill>
                  <a:srgbClr val="1C4587"/>
                </a:solidFill>
                <a:latin typeface="Mada"/>
                <a:ea typeface="Mada"/>
                <a:cs typeface="Mada"/>
                <a:sym typeface="Mada"/>
              </a:rPr>
              <a:t>-The majority of anterior pituitary hormones are under predominantly positive control by the hypothalamic releasing hormones; the exception is prolactin, which is under tonic inhibition by dopamine.</a:t>
            </a:r>
            <a:endParaRPr sz="1000">
              <a:solidFill>
                <a:srgbClr val="1C4587"/>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 When the pituitary does not ascend fully during embryological development, an ectopic/</a:t>
            </a:r>
            <a:r>
              <a:rPr lang="ar" sz="1000">
                <a:latin typeface="Mada"/>
                <a:ea typeface="Mada"/>
                <a:cs typeface="Mada"/>
                <a:sym typeface="Mada"/>
              </a:rPr>
              <a:t>pharyngeal pituitary may be found</a:t>
            </a:r>
            <a:r>
              <a:rPr lang="ar" sz="1000">
                <a:solidFill>
                  <a:srgbClr val="6AA84F"/>
                </a:solidFill>
                <a:latin typeface="Mada"/>
                <a:ea typeface="Mada"/>
                <a:cs typeface="Mada"/>
                <a:sym typeface="Mada"/>
              </a:rPr>
              <a:t> </a:t>
            </a:r>
            <a:endParaRPr sz="1000">
              <a:solidFill>
                <a:srgbClr val="6AA84F"/>
              </a:solidFill>
              <a:latin typeface="Mada"/>
              <a:ea typeface="Mada"/>
              <a:cs typeface="Mada"/>
              <a:sym typeface="Mada"/>
            </a:endParaRPr>
          </a:p>
        </p:txBody>
      </p:sp>
      <p:cxnSp>
        <p:nvCxnSpPr>
          <p:cNvPr id="95" name="Google Shape;95;p12"/>
          <p:cNvCxnSpPr/>
          <p:nvPr/>
        </p:nvCxnSpPr>
        <p:spPr>
          <a:xfrm rot="10800000">
            <a:off x="0" y="10061000"/>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96" name="Google Shape;96;p12"/>
          <p:cNvGrpSpPr/>
          <p:nvPr/>
        </p:nvGrpSpPr>
        <p:grpSpPr>
          <a:xfrm>
            <a:off x="8322959" y="3059613"/>
            <a:ext cx="2190900" cy="1842300"/>
            <a:chOff x="3564209" y="3067275"/>
            <a:chExt cx="2190900" cy="1842300"/>
          </a:xfrm>
        </p:grpSpPr>
        <p:sp>
          <p:nvSpPr>
            <p:cNvPr id="97" name="Google Shape;97;p12"/>
            <p:cNvSpPr/>
            <p:nvPr/>
          </p:nvSpPr>
          <p:spPr>
            <a:xfrm>
              <a:off x="3564209" y="4347375"/>
              <a:ext cx="2190900" cy="562200"/>
            </a:xfrm>
            <a:prstGeom prst="rect">
              <a:avLst/>
            </a:prstGeom>
            <a:noFill/>
            <a:ln cap="flat" cmpd="sng" w="9525">
              <a:solidFill>
                <a:srgbClr val="A2C4C9"/>
              </a:solidFill>
              <a:prstDash val="lg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1000">
                  <a:latin typeface="Mada"/>
                  <a:ea typeface="Mada"/>
                  <a:cs typeface="Mada"/>
                  <a:sym typeface="Mada"/>
                </a:rPr>
                <a:t>Has an opening for passage of infundibulum (pituitary stalk) and its blood vessels.</a:t>
              </a:r>
              <a:endParaRPr sz="1000">
                <a:latin typeface="Mada"/>
                <a:ea typeface="Mada"/>
                <a:cs typeface="Mada"/>
                <a:sym typeface="Mada"/>
              </a:endParaRPr>
            </a:p>
          </p:txBody>
        </p:sp>
        <p:cxnSp>
          <p:nvCxnSpPr>
            <p:cNvPr id="98" name="Google Shape;98;p12"/>
            <p:cNvCxnSpPr/>
            <p:nvPr/>
          </p:nvCxnSpPr>
          <p:spPr>
            <a:xfrm flipH="1" rot="-5400000">
              <a:off x="3707159" y="3140175"/>
              <a:ext cx="1264800" cy="1119000"/>
            </a:xfrm>
            <a:prstGeom prst="bentConnector3">
              <a:avLst>
                <a:gd fmla="val 10663" name="adj1"/>
              </a:avLst>
            </a:prstGeom>
            <a:noFill/>
            <a:ln cap="flat" cmpd="sng" w="9525">
              <a:solidFill>
                <a:schemeClr val="dk2"/>
              </a:solidFill>
              <a:prstDash val="solid"/>
              <a:round/>
              <a:headEnd len="med" w="med" type="stealth"/>
              <a:tailEnd len="med" w="med" type="none"/>
            </a:ln>
          </p:spPr>
        </p:cxnSp>
      </p:grpSp>
      <p:pic>
        <p:nvPicPr>
          <p:cNvPr id="99" name="Google Shape;99;p12"/>
          <p:cNvPicPr preferRelativeResize="0"/>
          <p:nvPr/>
        </p:nvPicPr>
        <p:blipFill>
          <a:blip r:embed="rId4">
            <a:alphaModFix/>
          </a:blip>
          <a:stretch>
            <a:fillRect/>
          </a:stretch>
        </p:blipFill>
        <p:spPr>
          <a:xfrm>
            <a:off x="152400" y="5670674"/>
            <a:ext cx="4573691" cy="3868525"/>
          </a:xfrm>
          <a:prstGeom prst="rect">
            <a:avLst/>
          </a:prstGeom>
          <a:noFill/>
          <a:ln cap="flat" cmpd="sng" w="9525">
            <a:solidFill>
              <a:srgbClr val="1C4588"/>
            </a:solidFill>
            <a:prstDash val="solid"/>
            <a:round/>
            <a:headEnd len="sm" w="sm" type="none"/>
            <a:tailEnd len="sm" w="sm" type="none"/>
          </a:ln>
        </p:spPr>
      </p:pic>
      <p:pic>
        <p:nvPicPr>
          <p:cNvPr id="100" name="Google Shape;100;p12"/>
          <p:cNvPicPr preferRelativeResize="0"/>
          <p:nvPr/>
        </p:nvPicPr>
        <p:blipFill>
          <a:blip r:embed="rId5">
            <a:alphaModFix/>
          </a:blip>
          <a:stretch>
            <a:fillRect/>
          </a:stretch>
        </p:blipFill>
        <p:spPr>
          <a:xfrm>
            <a:off x="4825373" y="5670676"/>
            <a:ext cx="2607602" cy="641849"/>
          </a:xfrm>
          <a:prstGeom prst="rect">
            <a:avLst/>
          </a:prstGeom>
          <a:noFill/>
          <a:ln cap="flat" cmpd="sng" w="9525">
            <a:solidFill>
              <a:srgbClr val="1C4588"/>
            </a:solidFill>
            <a:prstDash val="solid"/>
            <a:round/>
            <a:headEnd len="sm" w="sm" type="none"/>
            <a:tailEnd len="sm" w="sm" type="none"/>
          </a:ln>
        </p:spPr>
      </p:pic>
      <p:pic>
        <p:nvPicPr>
          <p:cNvPr id="101" name="Google Shape;101;p12"/>
          <p:cNvPicPr preferRelativeResize="0"/>
          <p:nvPr/>
        </p:nvPicPr>
        <p:blipFill rotWithShape="1">
          <a:blip r:embed="rId6">
            <a:alphaModFix/>
          </a:blip>
          <a:srcRect b="0" l="0" r="0" t="5811"/>
          <a:stretch/>
        </p:blipFill>
        <p:spPr>
          <a:xfrm>
            <a:off x="4831225" y="6415450"/>
            <a:ext cx="1395926" cy="1418677"/>
          </a:xfrm>
          <a:prstGeom prst="rect">
            <a:avLst/>
          </a:prstGeom>
          <a:noFill/>
          <a:ln cap="flat" cmpd="sng" w="9525">
            <a:solidFill>
              <a:srgbClr val="1C4588"/>
            </a:solidFill>
            <a:prstDash val="solid"/>
            <a:round/>
            <a:headEnd len="sm" w="sm" type="none"/>
            <a:tailEnd len="sm" w="sm" type="none"/>
          </a:ln>
        </p:spPr>
      </p:pic>
      <p:pic>
        <p:nvPicPr>
          <p:cNvPr id="102" name="Google Shape;102;p12"/>
          <p:cNvPicPr preferRelativeResize="0"/>
          <p:nvPr/>
        </p:nvPicPr>
        <p:blipFill>
          <a:blip r:embed="rId7">
            <a:alphaModFix/>
          </a:blip>
          <a:stretch>
            <a:fillRect/>
          </a:stretch>
        </p:blipFill>
        <p:spPr>
          <a:xfrm>
            <a:off x="5181675" y="7904550"/>
            <a:ext cx="2004617" cy="1695961"/>
          </a:xfrm>
          <a:prstGeom prst="rect">
            <a:avLst/>
          </a:prstGeom>
          <a:noFill/>
          <a:ln cap="flat" cmpd="sng" w="9525">
            <a:solidFill>
              <a:srgbClr val="1C4588"/>
            </a:solidFill>
            <a:prstDash val="solid"/>
            <a:round/>
            <a:headEnd len="sm" w="sm" type="none"/>
            <a:tailEnd len="sm" w="sm" type="none"/>
          </a:ln>
        </p:spPr>
      </p:pic>
      <p:pic>
        <p:nvPicPr>
          <p:cNvPr id="103" name="Google Shape;103;p12"/>
          <p:cNvPicPr preferRelativeResize="0"/>
          <p:nvPr/>
        </p:nvPicPr>
        <p:blipFill>
          <a:blip r:embed="rId8">
            <a:alphaModFix/>
          </a:blip>
          <a:stretch>
            <a:fillRect/>
          </a:stretch>
        </p:blipFill>
        <p:spPr>
          <a:xfrm>
            <a:off x="6332275" y="6394776"/>
            <a:ext cx="998364" cy="1418673"/>
          </a:xfrm>
          <a:prstGeom prst="rect">
            <a:avLst/>
          </a:prstGeom>
          <a:noFill/>
          <a:ln cap="flat" cmpd="sng" w="9525">
            <a:solidFill>
              <a:srgbClr val="1C4588"/>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109" name="Google Shape;109;p1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110" name="Google Shape;110;p13"/>
          <p:cNvSpPr txBox="1"/>
          <p:nvPr/>
        </p:nvSpPr>
        <p:spPr>
          <a:xfrm>
            <a:off x="247500" y="752450"/>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Hypothalamus</a:t>
            </a:r>
            <a:endParaRPr b="1" sz="2200">
              <a:highlight>
                <a:srgbClr val="D0E0E3"/>
              </a:highlight>
              <a:latin typeface="Mada"/>
              <a:ea typeface="Mada"/>
              <a:cs typeface="Mada"/>
              <a:sym typeface="Mada"/>
            </a:endParaRPr>
          </a:p>
        </p:txBody>
      </p:sp>
      <p:sp>
        <p:nvSpPr>
          <p:cNvPr id="111" name="Google Shape;111;p13"/>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Review of the basics </a:t>
            </a:r>
            <a:r>
              <a:rPr b="1" i="1" lang="ar" sz="2600">
                <a:latin typeface="Mada"/>
                <a:ea typeface="Mada"/>
                <a:cs typeface="Mada"/>
                <a:sym typeface="Mada"/>
              </a:rPr>
              <a:t>cont.</a:t>
            </a:r>
            <a:endParaRPr b="1" i="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112" name="Google Shape;112;p13"/>
          <p:cNvSpPr txBox="1"/>
          <p:nvPr/>
        </p:nvSpPr>
        <p:spPr>
          <a:xfrm>
            <a:off x="249150" y="1077751"/>
            <a:ext cx="7144800" cy="13674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The hypothalamus is the coordinator of Endocrine system.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It receives signals from cortical brain, autonomic function, environment cues like light and temp.</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It affects function of thyroid gland, adrenal, gonads, growth, milk production and water balance.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It has </a:t>
            </a:r>
            <a:r>
              <a:rPr b="1" lang="ar" sz="1200" u="sng">
                <a:latin typeface="Mada"/>
                <a:ea typeface="Mada"/>
                <a:cs typeface="Mada"/>
                <a:sym typeface="Mada"/>
              </a:rPr>
              <a:t>Non-endocrine functions</a:t>
            </a:r>
            <a:r>
              <a:rPr lang="ar" sz="1200">
                <a:latin typeface="Mada"/>
                <a:ea typeface="Mada"/>
                <a:cs typeface="Mada"/>
                <a:sym typeface="Mada"/>
              </a:rPr>
              <a:t> such as: </a:t>
            </a:r>
            <a:r>
              <a:rPr b="1" lang="ar" sz="1200">
                <a:solidFill>
                  <a:srgbClr val="CC0000"/>
                </a:solidFill>
                <a:latin typeface="Mada"/>
                <a:ea typeface="Mada"/>
                <a:cs typeface="Mada"/>
                <a:sym typeface="Mada"/>
              </a:rPr>
              <a:t>temperature regulation</a:t>
            </a:r>
            <a:r>
              <a:rPr lang="ar" sz="1200">
                <a:solidFill>
                  <a:srgbClr val="CC0000"/>
                </a:solidFill>
                <a:latin typeface="Mada"/>
                <a:ea typeface="Mada"/>
                <a:cs typeface="Mada"/>
                <a:sym typeface="Mada"/>
              </a:rPr>
              <a:t>,  </a:t>
            </a:r>
            <a:r>
              <a:rPr b="1" lang="ar" sz="1200">
                <a:solidFill>
                  <a:srgbClr val="CC0000"/>
                </a:solidFill>
                <a:latin typeface="Mada"/>
                <a:ea typeface="Mada"/>
                <a:cs typeface="Mada"/>
                <a:sym typeface="Mada"/>
              </a:rPr>
              <a:t>regulate the activity of the</a:t>
            </a:r>
            <a:r>
              <a:rPr lang="ar" sz="1200">
                <a:solidFill>
                  <a:srgbClr val="CC0000"/>
                </a:solidFill>
                <a:latin typeface="Mada"/>
                <a:ea typeface="Mada"/>
                <a:cs typeface="Mada"/>
                <a:sym typeface="Mada"/>
              </a:rPr>
              <a:t> </a:t>
            </a:r>
            <a:r>
              <a:rPr b="1" lang="ar" sz="1200">
                <a:solidFill>
                  <a:srgbClr val="CC0000"/>
                </a:solidFill>
                <a:latin typeface="Mada"/>
                <a:ea typeface="Mada"/>
                <a:cs typeface="Mada"/>
                <a:sym typeface="Mada"/>
              </a:rPr>
              <a:t>autonomic nervous system</a:t>
            </a:r>
            <a:r>
              <a:rPr lang="ar" sz="1200">
                <a:solidFill>
                  <a:srgbClr val="CC0000"/>
                </a:solidFill>
                <a:latin typeface="Mada"/>
                <a:ea typeface="Mada"/>
                <a:cs typeface="Mada"/>
                <a:sym typeface="Mada"/>
              </a:rPr>
              <a:t>, </a:t>
            </a:r>
            <a:r>
              <a:rPr b="1" lang="ar" sz="1200">
                <a:solidFill>
                  <a:srgbClr val="CC0000"/>
                </a:solidFill>
                <a:latin typeface="Mada"/>
                <a:ea typeface="Mada"/>
                <a:cs typeface="Mada"/>
                <a:sym typeface="Mada"/>
              </a:rPr>
              <a:t>control of appetite</a:t>
            </a:r>
            <a:r>
              <a:rPr b="1" lang="ar" sz="1200">
                <a:latin typeface="Mada"/>
                <a:ea typeface="Mada"/>
                <a:cs typeface="Mada"/>
                <a:sym typeface="Mada"/>
              </a:rPr>
              <a:t>.</a:t>
            </a:r>
            <a:endParaRPr b="1" sz="1200">
              <a:latin typeface="Mada"/>
              <a:ea typeface="Mada"/>
              <a:cs typeface="Mada"/>
              <a:sym typeface="Mada"/>
            </a:endParaRPr>
          </a:p>
        </p:txBody>
      </p:sp>
      <p:grpSp>
        <p:nvGrpSpPr>
          <p:cNvPr id="113" name="Google Shape;113;p13"/>
          <p:cNvGrpSpPr/>
          <p:nvPr/>
        </p:nvGrpSpPr>
        <p:grpSpPr>
          <a:xfrm>
            <a:off x="435925" y="2450600"/>
            <a:ext cx="6771250" cy="1614008"/>
            <a:chOff x="487100" y="2460825"/>
            <a:chExt cx="6771250" cy="1614008"/>
          </a:xfrm>
        </p:grpSpPr>
        <p:sp>
          <p:nvSpPr>
            <p:cNvPr id="114" name="Google Shape;114;p13"/>
            <p:cNvSpPr/>
            <p:nvPr/>
          </p:nvSpPr>
          <p:spPr>
            <a:xfrm rot="-5400000">
              <a:off x="-24400" y="2972325"/>
              <a:ext cx="1614000" cy="591000"/>
            </a:xfrm>
            <a:prstGeom prst="roundRect">
              <a:avLst>
                <a:gd fmla="val 16667" name="adj"/>
              </a:avLst>
            </a:prstGeom>
            <a:solidFill>
              <a:srgbClr val="77A9AD"/>
            </a:solid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ar" sz="2200">
                  <a:solidFill>
                    <a:srgbClr val="FFFFFF"/>
                  </a:solidFill>
                  <a:latin typeface="Mada"/>
                  <a:ea typeface="Mada"/>
                  <a:cs typeface="Mada"/>
                  <a:sym typeface="Mada"/>
                </a:rPr>
                <a:t>Functions</a:t>
              </a:r>
              <a:endParaRPr b="1" sz="2200">
                <a:solidFill>
                  <a:srgbClr val="FFFFFF"/>
                </a:solidFill>
                <a:latin typeface="Mada"/>
                <a:ea typeface="Mada"/>
                <a:cs typeface="Mada"/>
                <a:sym typeface="Mada"/>
              </a:endParaRPr>
            </a:p>
            <a:p>
              <a:pPr indent="0" lvl="0" marL="0" rtl="0" algn="ctr">
                <a:spcBef>
                  <a:spcPts val="0"/>
                </a:spcBef>
                <a:spcAft>
                  <a:spcPts val="0"/>
                </a:spcAft>
                <a:buNone/>
              </a:pPr>
              <a:r>
                <a:t/>
              </a:r>
              <a:endParaRPr>
                <a:solidFill>
                  <a:srgbClr val="FFFFFF"/>
                </a:solidFill>
                <a:latin typeface="Alegreya"/>
                <a:ea typeface="Alegreya"/>
                <a:cs typeface="Alegreya"/>
                <a:sym typeface="Alegreya"/>
              </a:endParaRPr>
            </a:p>
          </p:txBody>
        </p:sp>
        <p:sp>
          <p:nvSpPr>
            <p:cNvPr id="115" name="Google Shape;115;p13"/>
            <p:cNvSpPr/>
            <p:nvPr/>
          </p:nvSpPr>
          <p:spPr>
            <a:xfrm>
              <a:off x="1355300" y="2460825"/>
              <a:ext cx="4322400" cy="707100"/>
            </a:xfrm>
            <a:prstGeom prst="roundRect">
              <a:avLst>
                <a:gd fmla="val 16667" name="adj"/>
              </a:avLst>
            </a:prstGeom>
            <a:solidFill>
              <a:srgbClr val="B3CFD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Terminals of hypothalamic neurons are in the median</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eminence carrying the hormones through </a:t>
              </a:r>
              <a:r>
                <a:rPr b="1" lang="ar" sz="1200" u="sng">
                  <a:solidFill>
                    <a:srgbClr val="CC0000"/>
                  </a:solidFill>
                  <a:latin typeface="Mada"/>
                  <a:ea typeface="Mada"/>
                  <a:cs typeface="Mada"/>
                  <a:sym typeface="Mada"/>
                </a:rPr>
                <a:t>capillary</a:t>
              </a:r>
              <a:endParaRPr b="1" sz="1200" u="sng">
                <a:solidFill>
                  <a:srgbClr val="CC0000"/>
                </a:solidFill>
                <a:latin typeface="Mada"/>
                <a:ea typeface="Mada"/>
                <a:cs typeface="Mada"/>
                <a:sym typeface="Mada"/>
              </a:endParaRPr>
            </a:p>
            <a:p>
              <a:pPr indent="0" lvl="0" marL="0" rtl="0" algn="ctr">
                <a:spcBef>
                  <a:spcPts val="0"/>
                </a:spcBef>
                <a:spcAft>
                  <a:spcPts val="0"/>
                </a:spcAft>
                <a:buNone/>
              </a:pPr>
              <a:r>
                <a:rPr b="1" lang="ar" sz="1200" u="sng">
                  <a:solidFill>
                    <a:srgbClr val="CC0000"/>
                  </a:solidFill>
                  <a:latin typeface="Mada"/>
                  <a:ea typeface="Mada"/>
                  <a:cs typeface="Mada"/>
                  <a:sym typeface="Mada"/>
                </a:rPr>
                <a:t>plexus</a:t>
              </a:r>
              <a:r>
                <a:rPr b="1" lang="ar" sz="1200">
                  <a:solidFill>
                    <a:srgbClr val="FFFFFF"/>
                  </a:solidFill>
                  <a:latin typeface="Mada"/>
                  <a:ea typeface="Mada"/>
                  <a:cs typeface="Mada"/>
                  <a:sym typeface="Mada"/>
                </a:rPr>
                <a:t> to the pituitary gland</a:t>
              </a:r>
              <a:endParaRPr b="1" sz="1200">
                <a:solidFill>
                  <a:srgbClr val="FFFFFF"/>
                </a:solidFill>
                <a:latin typeface="Mada"/>
                <a:ea typeface="Mada"/>
                <a:cs typeface="Mada"/>
                <a:sym typeface="Mada"/>
              </a:endParaRPr>
            </a:p>
          </p:txBody>
        </p:sp>
        <p:sp>
          <p:nvSpPr>
            <p:cNvPr id="116" name="Google Shape;116;p13"/>
            <p:cNvSpPr/>
            <p:nvPr/>
          </p:nvSpPr>
          <p:spPr>
            <a:xfrm>
              <a:off x="1355309" y="3367733"/>
              <a:ext cx="4322400" cy="707100"/>
            </a:xfrm>
            <a:prstGeom prst="roundRect">
              <a:avLst>
                <a:gd fmla="val 16667" name="adj"/>
              </a:avLst>
            </a:prstGeom>
            <a:solidFill>
              <a:srgbClr val="B3CFD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ar" sz="1300">
                  <a:solidFill>
                    <a:srgbClr val="FFFFFF"/>
                  </a:solidFill>
                  <a:latin typeface="Mada"/>
                  <a:ea typeface="Mada"/>
                  <a:cs typeface="Mada"/>
                  <a:sym typeface="Mada"/>
                </a:rPr>
                <a:t>Release all the hormones to control the pituitary</a:t>
              </a:r>
              <a:endParaRPr b="1" sz="1300">
                <a:solidFill>
                  <a:srgbClr val="FFFFFF"/>
                </a:solidFill>
                <a:latin typeface="Mada"/>
                <a:ea typeface="Mada"/>
                <a:cs typeface="Mada"/>
                <a:sym typeface="Mada"/>
              </a:endParaRPr>
            </a:p>
            <a:p>
              <a:pPr indent="0" lvl="0" marL="0" rtl="0" algn="ctr">
                <a:spcBef>
                  <a:spcPts val="0"/>
                </a:spcBef>
                <a:spcAft>
                  <a:spcPts val="0"/>
                </a:spcAft>
                <a:buNone/>
              </a:pPr>
              <a:r>
                <a:rPr b="1" lang="ar" sz="1300">
                  <a:solidFill>
                    <a:srgbClr val="FFFFFF"/>
                  </a:solidFill>
                  <a:latin typeface="Mada"/>
                  <a:ea typeface="Mada"/>
                  <a:cs typeface="Mada"/>
                  <a:sym typeface="Mada"/>
                </a:rPr>
                <a:t>function beside neuroendocrine function</a:t>
              </a:r>
              <a:endParaRPr b="1" sz="900">
                <a:solidFill>
                  <a:srgbClr val="FFFFFF"/>
                </a:solidFill>
                <a:latin typeface="Alegreya"/>
                <a:ea typeface="Alegreya"/>
                <a:cs typeface="Alegreya"/>
                <a:sym typeface="Alegreya"/>
              </a:endParaRPr>
            </a:p>
          </p:txBody>
        </p:sp>
        <p:cxnSp>
          <p:nvCxnSpPr>
            <p:cNvPr id="117" name="Google Shape;117;p13"/>
            <p:cNvCxnSpPr>
              <a:stCxn id="114" idx="2"/>
              <a:endCxn id="115" idx="1"/>
            </p:cNvCxnSpPr>
            <p:nvPr/>
          </p:nvCxnSpPr>
          <p:spPr>
            <a:xfrm flipH="1" rot="10800000">
              <a:off x="1078100" y="2814525"/>
              <a:ext cx="277200" cy="4533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118" name="Google Shape;118;p13"/>
            <p:cNvCxnSpPr>
              <a:stCxn id="114" idx="2"/>
              <a:endCxn id="116" idx="1"/>
            </p:cNvCxnSpPr>
            <p:nvPr/>
          </p:nvCxnSpPr>
          <p:spPr>
            <a:xfrm>
              <a:off x="1078100" y="3267825"/>
              <a:ext cx="277200" cy="453600"/>
            </a:xfrm>
            <a:prstGeom prst="curvedConnector3">
              <a:avLst>
                <a:gd fmla="val 50002" name="adj1"/>
              </a:avLst>
            </a:prstGeom>
            <a:noFill/>
            <a:ln cap="flat" cmpd="sng" w="9525">
              <a:solidFill>
                <a:schemeClr val="dk2"/>
              </a:solidFill>
              <a:prstDash val="solid"/>
              <a:round/>
              <a:headEnd len="med" w="med" type="none"/>
              <a:tailEnd len="med" w="med" type="none"/>
            </a:ln>
          </p:spPr>
        </p:cxnSp>
        <p:sp>
          <p:nvSpPr>
            <p:cNvPr id="119" name="Google Shape;119;p13"/>
            <p:cNvSpPr txBox="1"/>
            <p:nvPr/>
          </p:nvSpPr>
          <p:spPr>
            <a:xfrm>
              <a:off x="5747850" y="2546775"/>
              <a:ext cx="1510500" cy="1392300"/>
            </a:xfrm>
            <a:prstGeom prst="rect">
              <a:avLst/>
            </a:prstGeom>
            <a:noFill/>
            <a:ln cap="flat" cmpd="sng" w="9525">
              <a:solidFill>
                <a:srgbClr val="A2C4C9"/>
              </a:solidFill>
              <a:prstDash val="lg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1100">
                  <a:solidFill>
                    <a:srgbClr val="6AA84F"/>
                  </a:solidFill>
                  <a:latin typeface="Mada"/>
                  <a:ea typeface="Mada"/>
                  <a:cs typeface="Mada"/>
                  <a:sym typeface="Mada"/>
                </a:rPr>
                <a:t>Paraventricular and supraoptic nuclei produce ADH to</a:t>
              </a:r>
              <a:endParaRPr sz="1100">
                <a:solidFill>
                  <a:srgbClr val="6AA84F"/>
                </a:solidFill>
                <a:latin typeface="Mada"/>
                <a:ea typeface="Mada"/>
                <a:cs typeface="Mada"/>
                <a:sym typeface="Mada"/>
              </a:endParaRPr>
            </a:p>
            <a:p>
              <a:pPr indent="0" lvl="0" marL="0" rtl="0" algn="ctr">
                <a:spcBef>
                  <a:spcPts val="0"/>
                </a:spcBef>
                <a:spcAft>
                  <a:spcPts val="0"/>
                </a:spcAft>
                <a:buNone/>
              </a:pPr>
              <a:r>
                <a:rPr lang="ar" sz="1100">
                  <a:solidFill>
                    <a:srgbClr val="6AA84F"/>
                  </a:solidFill>
                  <a:latin typeface="Mada"/>
                  <a:ea typeface="Mada"/>
                  <a:cs typeface="Mada"/>
                  <a:sym typeface="Mada"/>
                </a:rPr>
                <a:t>control poster pituitary function</a:t>
              </a:r>
              <a:endParaRPr sz="1100">
                <a:solidFill>
                  <a:srgbClr val="6AA84F"/>
                </a:solidFill>
                <a:latin typeface="Mada"/>
                <a:ea typeface="Mada"/>
                <a:cs typeface="Mada"/>
                <a:sym typeface="Mada"/>
              </a:endParaRPr>
            </a:p>
            <a:p>
              <a:pPr indent="0" lvl="0" marL="0" rtl="0" algn="ctr">
                <a:spcBef>
                  <a:spcPts val="0"/>
                </a:spcBef>
                <a:spcAft>
                  <a:spcPts val="0"/>
                </a:spcAft>
                <a:buNone/>
              </a:pPr>
              <a:r>
                <a:rPr lang="ar" sz="1100">
                  <a:solidFill>
                    <a:srgbClr val="6AA84F"/>
                  </a:solidFill>
                  <a:latin typeface="Mada"/>
                  <a:ea typeface="Mada"/>
                  <a:cs typeface="Mada"/>
                  <a:sym typeface="Mada"/>
                </a:rPr>
                <a:t>(Very important for survival ) </a:t>
              </a:r>
              <a:endParaRPr sz="1100">
                <a:solidFill>
                  <a:srgbClr val="6AA84F"/>
                </a:solidFill>
                <a:latin typeface="Mada"/>
                <a:ea typeface="Mada"/>
                <a:cs typeface="Mada"/>
                <a:sym typeface="Mada"/>
              </a:endParaRPr>
            </a:p>
            <a:p>
              <a:pPr indent="0" lvl="0" marL="0" rtl="0" algn="ctr">
                <a:spcBef>
                  <a:spcPts val="0"/>
                </a:spcBef>
                <a:spcAft>
                  <a:spcPts val="0"/>
                </a:spcAft>
                <a:buNone/>
              </a:pPr>
              <a:r>
                <a:t/>
              </a:r>
              <a:endParaRPr sz="1100">
                <a:solidFill>
                  <a:srgbClr val="6AA84F"/>
                </a:solidFill>
                <a:latin typeface="Mada"/>
                <a:ea typeface="Mada"/>
                <a:cs typeface="Mada"/>
                <a:sym typeface="Mada"/>
              </a:endParaRPr>
            </a:p>
          </p:txBody>
        </p:sp>
      </p:grpSp>
      <p:sp>
        <p:nvSpPr>
          <p:cNvPr id="120" name="Google Shape;120;p13"/>
          <p:cNvSpPr txBox="1"/>
          <p:nvPr/>
        </p:nvSpPr>
        <p:spPr>
          <a:xfrm>
            <a:off x="247489" y="4206688"/>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Hypothalamic-Pituitary Hormones</a:t>
            </a:r>
            <a:endParaRPr b="1" sz="2200">
              <a:highlight>
                <a:srgbClr val="D0E0E3"/>
              </a:highlight>
              <a:latin typeface="Mada"/>
              <a:ea typeface="Mada"/>
              <a:cs typeface="Mada"/>
              <a:sym typeface="Mada"/>
            </a:endParaRPr>
          </a:p>
        </p:txBody>
      </p:sp>
      <p:graphicFrame>
        <p:nvGraphicFramePr>
          <p:cNvPr id="121" name="Google Shape;121;p13"/>
          <p:cNvGraphicFramePr/>
          <p:nvPr/>
        </p:nvGraphicFramePr>
        <p:xfrm>
          <a:off x="174261" y="4816934"/>
          <a:ext cx="3000000" cy="3000000"/>
        </p:xfrm>
        <a:graphic>
          <a:graphicData uri="http://schemas.openxmlformats.org/drawingml/2006/table">
            <a:tbl>
              <a:tblPr>
                <a:noFill/>
                <a:tableStyleId>{D956ECC3-76C0-492F-A63F-2CC9FD7FF088}</a:tableStyleId>
              </a:tblPr>
              <a:tblGrid>
                <a:gridCol w="1181050"/>
                <a:gridCol w="2961600"/>
                <a:gridCol w="3002175"/>
              </a:tblGrid>
              <a:tr h="270775">
                <a:tc>
                  <a:txBody>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77A9AD"/>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Hypothalamic hormones</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77A9AD"/>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Pituitary hormones</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77A9AD"/>
                    </a:solidFill>
                  </a:tcPr>
                </a:tc>
              </a:tr>
              <a:tr h="697500">
                <a:tc rowSpan="5">
                  <a:txBody>
                    <a:bodyPr/>
                    <a:lstStyle/>
                    <a:p>
                      <a:pPr indent="0" lvl="0" marL="0" rtl="0" algn="ctr">
                        <a:spcBef>
                          <a:spcPts val="0"/>
                        </a:spcBef>
                        <a:spcAft>
                          <a:spcPts val="0"/>
                        </a:spcAft>
                        <a:buNone/>
                      </a:pPr>
                      <a:r>
                        <a:rPr b="1" lang="ar">
                          <a:solidFill>
                            <a:schemeClr val="accent1"/>
                          </a:solidFill>
                          <a:latin typeface="Mada"/>
                          <a:ea typeface="Mada"/>
                          <a:cs typeface="Mada"/>
                          <a:sym typeface="Mada"/>
                        </a:rPr>
                        <a:t>S</a:t>
                      </a:r>
                      <a:r>
                        <a:rPr b="1" lang="ar">
                          <a:solidFill>
                            <a:schemeClr val="accent1"/>
                          </a:solidFill>
                          <a:latin typeface="Mada"/>
                          <a:ea typeface="Mada"/>
                          <a:cs typeface="Mada"/>
                          <a:sym typeface="Mada"/>
                        </a:rPr>
                        <a:t>timulatory</a:t>
                      </a:r>
                      <a:endParaRPr b="1">
                        <a:solidFill>
                          <a:schemeClr val="accent1"/>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b="1" lang="ar" sz="1200">
                          <a:latin typeface="Mada"/>
                          <a:ea typeface="Mada"/>
                          <a:cs typeface="Mada"/>
                          <a:sym typeface="Mada"/>
                        </a:rPr>
                        <a:t>CRH</a:t>
                      </a:r>
                      <a:r>
                        <a:rPr lang="ar" sz="1200">
                          <a:latin typeface="Mada"/>
                          <a:ea typeface="Mada"/>
                          <a:cs typeface="Mada"/>
                          <a:sym typeface="Mada"/>
                        </a:rPr>
                        <a:t> - 41 amino acids; released from </a:t>
                      </a:r>
                      <a:r>
                        <a:rPr b="1" lang="ar" sz="1200" u="sng">
                          <a:latin typeface="Mada"/>
                          <a:ea typeface="Mada"/>
                          <a:cs typeface="Mada"/>
                          <a:sym typeface="Mada"/>
                        </a:rPr>
                        <a:t>paraventricular</a:t>
                      </a:r>
                      <a:r>
                        <a:rPr lang="ar" sz="1200">
                          <a:latin typeface="Mada"/>
                          <a:ea typeface="Mada"/>
                          <a:cs typeface="Mada"/>
                          <a:sym typeface="Mada"/>
                        </a:rPr>
                        <a:t> neurons as well as </a:t>
                      </a:r>
                      <a:r>
                        <a:rPr b="1" lang="ar" sz="1200" u="sng">
                          <a:latin typeface="Mada"/>
                          <a:ea typeface="Mada"/>
                          <a:cs typeface="Mada"/>
                          <a:sym typeface="Mada"/>
                        </a:rPr>
                        <a:t>supraoptic</a:t>
                      </a:r>
                      <a:r>
                        <a:rPr lang="ar" sz="1200">
                          <a:latin typeface="Mada"/>
                          <a:ea typeface="Mada"/>
                          <a:cs typeface="Mada"/>
                          <a:sym typeface="Mada"/>
                        </a:rPr>
                        <a:t> and </a:t>
                      </a:r>
                      <a:r>
                        <a:rPr b="1" lang="ar" sz="1200" u="sng">
                          <a:latin typeface="Mada"/>
                          <a:ea typeface="Mada"/>
                          <a:cs typeface="Mada"/>
                          <a:sym typeface="Mada"/>
                        </a:rPr>
                        <a:t>arcuate nuclei</a:t>
                      </a:r>
                      <a:r>
                        <a:rPr lang="ar" sz="1200">
                          <a:latin typeface="Mada"/>
                          <a:ea typeface="Mada"/>
                          <a:cs typeface="Mada"/>
                          <a:sym typeface="Mada"/>
                        </a:rPr>
                        <a:t> and </a:t>
                      </a:r>
                      <a:r>
                        <a:rPr b="1" lang="ar" sz="1200" u="sng">
                          <a:latin typeface="Mada"/>
                          <a:ea typeface="Mada"/>
                          <a:cs typeface="Mada"/>
                          <a:sym typeface="Mada"/>
                        </a:rPr>
                        <a:t>limbic system</a:t>
                      </a:r>
                      <a:endParaRPr b="1" sz="1200" u="sng">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ar" sz="1200">
                          <a:latin typeface="Mada"/>
                          <a:ea typeface="Mada"/>
                          <a:cs typeface="Mada"/>
                          <a:sym typeface="Mada"/>
                        </a:rPr>
                        <a:t>ACTH</a:t>
                      </a:r>
                      <a:r>
                        <a:rPr lang="ar" sz="1200">
                          <a:latin typeface="Mada"/>
                          <a:ea typeface="Mada"/>
                          <a:cs typeface="Mada"/>
                          <a:sym typeface="Mada"/>
                        </a:rPr>
                        <a:t> - basophilic corticotrophs represent 20 percent of cells in anterior pituitary; ACTH is product of </a:t>
                      </a:r>
                      <a:r>
                        <a:rPr b="1" lang="ar" sz="1200">
                          <a:solidFill>
                            <a:srgbClr val="CC0000"/>
                          </a:solidFill>
                          <a:latin typeface="Mada"/>
                          <a:ea typeface="Mada"/>
                          <a:cs typeface="Mada"/>
                          <a:sym typeface="Mada"/>
                        </a:rPr>
                        <a:t>proopiomelanocortin (POMC) gene</a:t>
                      </a:r>
                      <a:endParaRPr b="1" sz="1200">
                        <a:solidFill>
                          <a:srgbClr val="CC0000"/>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12000">
                <a:tc vMerge="1"/>
                <a:tc>
                  <a:txBody>
                    <a:bodyPr/>
                    <a:lstStyle/>
                    <a:p>
                      <a:pPr indent="0" lvl="0" marL="0" rtl="0" algn="l">
                        <a:spcBef>
                          <a:spcPts val="0"/>
                        </a:spcBef>
                        <a:spcAft>
                          <a:spcPts val="0"/>
                        </a:spcAft>
                        <a:buNone/>
                      </a:pPr>
                      <a:r>
                        <a:rPr b="1" lang="ar" sz="1200">
                          <a:latin typeface="Mada"/>
                          <a:ea typeface="Mada"/>
                          <a:cs typeface="Mada"/>
                          <a:sym typeface="Mada"/>
                        </a:rPr>
                        <a:t>GHrH</a:t>
                      </a:r>
                      <a:r>
                        <a:rPr lang="ar" sz="1200">
                          <a:latin typeface="Mada"/>
                          <a:ea typeface="Mada"/>
                          <a:cs typeface="Mada"/>
                          <a:sym typeface="Mada"/>
                        </a:rPr>
                        <a:t> - two forms, 40 and 44 amino acids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ar" sz="1200">
                          <a:latin typeface="Mada"/>
                          <a:ea typeface="Mada"/>
                          <a:cs typeface="Mada"/>
                          <a:sym typeface="Mada"/>
                        </a:rPr>
                        <a:t>GH</a:t>
                      </a:r>
                      <a:r>
                        <a:rPr lang="ar" sz="1200">
                          <a:latin typeface="Mada"/>
                          <a:ea typeface="Mada"/>
                          <a:cs typeface="Mada"/>
                          <a:sym typeface="Mada"/>
                        </a:rPr>
                        <a:t> - acidophilic somatotrophs represent 50 percent of cells in anterior pituitary</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12000">
                <a:tc vMerge="1"/>
                <a:tc>
                  <a:txBody>
                    <a:bodyPr/>
                    <a:lstStyle/>
                    <a:p>
                      <a:pPr indent="0" lvl="0" marL="0" rtl="0" algn="l">
                        <a:spcBef>
                          <a:spcPts val="0"/>
                        </a:spcBef>
                        <a:spcAft>
                          <a:spcPts val="0"/>
                        </a:spcAft>
                        <a:buNone/>
                      </a:pPr>
                      <a:r>
                        <a:rPr b="1" lang="ar" sz="1200">
                          <a:latin typeface="Mada"/>
                          <a:ea typeface="Mada"/>
                          <a:cs typeface="Mada"/>
                          <a:sym typeface="Mada"/>
                        </a:rPr>
                        <a:t>GnrH</a:t>
                      </a:r>
                      <a:r>
                        <a:rPr lang="ar" sz="1200">
                          <a:latin typeface="Mada"/>
                          <a:ea typeface="Mada"/>
                          <a:cs typeface="Mada"/>
                          <a:sym typeface="Mada"/>
                        </a:rPr>
                        <a:t> - 10 amino acids; mostly released from </a:t>
                      </a:r>
                      <a:r>
                        <a:rPr b="1" lang="ar" sz="1200" u="sng">
                          <a:solidFill>
                            <a:srgbClr val="CC0000"/>
                          </a:solidFill>
                          <a:latin typeface="Mada"/>
                          <a:ea typeface="Mada"/>
                          <a:cs typeface="Mada"/>
                          <a:sym typeface="Mada"/>
                        </a:rPr>
                        <a:t>preoptic neurons</a:t>
                      </a:r>
                      <a:endParaRPr b="1" sz="1200" u="sng">
                        <a:solidFill>
                          <a:srgbClr val="CC0000"/>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ar" sz="1200">
                          <a:latin typeface="Mada"/>
                          <a:ea typeface="Mada"/>
                          <a:cs typeface="Mada"/>
                          <a:sym typeface="Mada"/>
                        </a:rPr>
                        <a:t>LH and FSH</a:t>
                      </a:r>
                      <a:r>
                        <a:rPr lang="ar" sz="1200">
                          <a:latin typeface="Mada"/>
                          <a:ea typeface="Mada"/>
                          <a:cs typeface="Mada"/>
                          <a:sym typeface="Mada"/>
                        </a:rPr>
                        <a:t> - gonadotrophs represent about 15 percent of anterior pituitary cells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12000">
                <a:tc vMerge="1"/>
                <a:tc>
                  <a:txBody>
                    <a:bodyPr/>
                    <a:lstStyle/>
                    <a:p>
                      <a:pPr indent="0" lvl="0" marL="0" rtl="0" algn="l">
                        <a:spcBef>
                          <a:spcPts val="0"/>
                        </a:spcBef>
                        <a:spcAft>
                          <a:spcPts val="0"/>
                        </a:spcAft>
                        <a:buNone/>
                      </a:pPr>
                      <a:r>
                        <a:rPr b="1" lang="ar" sz="1200">
                          <a:latin typeface="Mada"/>
                          <a:ea typeface="Mada"/>
                          <a:cs typeface="Mada"/>
                          <a:sym typeface="Mada"/>
                        </a:rPr>
                        <a:t>TRH</a:t>
                      </a:r>
                      <a:r>
                        <a:rPr lang="ar" sz="1200">
                          <a:latin typeface="Mada"/>
                          <a:ea typeface="Mada"/>
                          <a:cs typeface="Mada"/>
                          <a:sym typeface="Mada"/>
                        </a:rPr>
                        <a:t> - three amino acids; released from </a:t>
                      </a:r>
                      <a:r>
                        <a:rPr b="1" lang="ar" sz="1200" u="sng">
                          <a:solidFill>
                            <a:srgbClr val="CC0000"/>
                          </a:solidFill>
                          <a:latin typeface="Mada"/>
                          <a:ea typeface="Mada"/>
                          <a:cs typeface="Mada"/>
                          <a:sym typeface="Mada"/>
                        </a:rPr>
                        <a:t>anterior hypothalamic area</a:t>
                      </a:r>
                      <a:endParaRPr b="1" sz="1200" u="sng">
                        <a:solidFill>
                          <a:srgbClr val="CC0000"/>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ar" sz="1200">
                          <a:latin typeface="Mada"/>
                          <a:ea typeface="Mada"/>
                          <a:cs typeface="Mada"/>
                          <a:sym typeface="Mada"/>
                        </a:rPr>
                        <a:t>TSH</a:t>
                      </a:r>
                      <a:r>
                        <a:rPr lang="ar" sz="1200">
                          <a:latin typeface="Mada"/>
                          <a:ea typeface="Mada"/>
                          <a:cs typeface="Mada"/>
                          <a:sym typeface="Mada"/>
                        </a:rPr>
                        <a:t> - thyrotropes represent about five percent of anterior pituitary cells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697500">
                <a:tc vMerge="1"/>
                <a:tc>
                  <a:txBody>
                    <a:bodyPr/>
                    <a:lstStyle/>
                    <a:p>
                      <a:pPr indent="0" lvl="0" marL="0" rtl="0" algn="l">
                        <a:spcBef>
                          <a:spcPts val="0"/>
                        </a:spcBef>
                        <a:spcAft>
                          <a:spcPts val="0"/>
                        </a:spcAft>
                        <a:buNone/>
                      </a:pPr>
                      <a:r>
                        <a:rPr b="1" lang="ar" sz="1200">
                          <a:latin typeface="Mada"/>
                          <a:ea typeface="Mada"/>
                          <a:cs typeface="Mada"/>
                          <a:sym typeface="Mada"/>
                        </a:rPr>
                        <a:t>Prolactin-releasing factors</a:t>
                      </a:r>
                      <a:r>
                        <a:rPr lang="ar" sz="1200">
                          <a:latin typeface="Mada"/>
                          <a:ea typeface="Mada"/>
                          <a:cs typeface="Mada"/>
                          <a:sym typeface="Mada"/>
                        </a:rPr>
                        <a:t> - include </a:t>
                      </a:r>
                      <a:r>
                        <a:rPr lang="ar" sz="1200" u="sng">
                          <a:latin typeface="Mada"/>
                          <a:ea typeface="Mada"/>
                          <a:cs typeface="Mada"/>
                          <a:sym typeface="Mada"/>
                        </a:rPr>
                        <a:t>serotonin, acetylcholine, opiates, and estrogens</a:t>
                      </a:r>
                      <a:endParaRPr sz="1200" u="sng">
                        <a:latin typeface="Mada"/>
                        <a:ea typeface="Mada"/>
                        <a:cs typeface="Mada"/>
                        <a:sym typeface="Mada"/>
                      </a:endParaRPr>
                    </a:p>
                    <a:p>
                      <a:pPr indent="0" lvl="0" marL="0" rtl="0" algn="l">
                        <a:spcBef>
                          <a:spcPts val="0"/>
                        </a:spcBef>
                        <a:spcAft>
                          <a:spcPts val="0"/>
                        </a:spcAft>
                        <a:buNone/>
                      </a:pPr>
                      <a:r>
                        <a:t/>
                      </a:r>
                      <a:endParaRPr sz="1200" u="sng">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ar" sz="1200">
                          <a:latin typeface="Mada"/>
                          <a:ea typeface="Mada"/>
                          <a:cs typeface="Mada"/>
                          <a:sym typeface="Mada"/>
                        </a:rPr>
                        <a:t>Prolactin</a:t>
                      </a:r>
                      <a:r>
                        <a:rPr lang="ar" sz="1200">
                          <a:latin typeface="Mada"/>
                          <a:ea typeface="Mada"/>
                          <a:cs typeface="Mada"/>
                          <a:sym typeface="Mada"/>
                        </a:rPr>
                        <a:t> - lactotrophs represent 10 to 30 percent of anterior pituitary cells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73800">
                <a:tc rowSpan="2">
                  <a:txBody>
                    <a:bodyPr/>
                    <a:lstStyle/>
                    <a:p>
                      <a:pPr indent="0" lvl="0" marL="0" rtl="0" algn="ctr">
                        <a:spcBef>
                          <a:spcPts val="0"/>
                        </a:spcBef>
                        <a:spcAft>
                          <a:spcPts val="0"/>
                        </a:spcAft>
                        <a:buNone/>
                      </a:pPr>
                      <a:r>
                        <a:rPr b="1" lang="ar">
                          <a:solidFill>
                            <a:schemeClr val="accent1"/>
                          </a:solidFill>
                          <a:latin typeface="Mada"/>
                          <a:ea typeface="Mada"/>
                          <a:cs typeface="Mada"/>
                          <a:sym typeface="Mada"/>
                        </a:rPr>
                        <a:t>I</a:t>
                      </a:r>
                      <a:r>
                        <a:rPr b="1" lang="ar">
                          <a:solidFill>
                            <a:schemeClr val="accent1"/>
                          </a:solidFill>
                          <a:latin typeface="Mada"/>
                          <a:ea typeface="Mada"/>
                          <a:cs typeface="Mada"/>
                          <a:sym typeface="Mada"/>
                        </a:rPr>
                        <a:t>nhibitory</a:t>
                      </a:r>
                      <a:endParaRPr b="1">
                        <a:solidFill>
                          <a:schemeClr val="accent1"/>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b="1" lang="ar" sz="1200">
                          <a:latin typeface="Mada"/>
                          <a:ea typeface="Mada"/>
                          <a:cs typeface="Mada"/>
                          <a:sym typeface="Mada"/>
                        </a:rPr>
                        <a:t>Somatostatin</a:t>
                      </a:r>
                      <a:r>
                        <a:rPr lang="ar" sz="1200">
                          <a:latin typeface="Mada"/>
                          <a:ea typeface="Mada"/>
                          <a:cs typeface="Mada"/>
                          <a:sym typeface="Mada"/>
                        </a:rPr>
                        <a:t> - 14 amino acids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ar" sz="1200" u="sng">
                          <a:latin typeface="Mada"/>
                          <a:ea typeface="Mada"/>
                          <a:cs typeface="Mada"/>
                          <a:sym typeface="Mada"/>
                        </a:rPr>
                        <a:t>Inhibits the release of growth hormone</a:t>
                      </a:r>
                      <a:endParaRPr b="1" sz="1200" u="sng">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r>
              <a:tr h="412000">
                <a:tc vMerge="1"/>
                <a:tc>
                  <a:txBody>
                    <a:bodyPr/>
                    <a:lstStyle/>
                    <a:p>
                      <a:pPr indent="0" lvl="0" marL="0" rtl="0" algn="l">
                        <a:spcBef>
                          <a:spcPts val="0"/>
                        </a:spcBef>
                        <a:spcAft>
                          <a:spcPts val="0"/>
                        </a:spcAft>
                        <a:buNone/>
                      </a:pPr>
                      <a:r>
                        <a:rPr b="1" lang="ar" sz="1200">
                          <a:latin typeface="Mada"/>
                          <a:ea typeface="Mada"/>
                          <a:cs typeface="Mada"/>
                          <a:sym typeface="Mada"/>
                        </a:rPr>
                        <a:t>Prolactin-inhibiting factors</a:t>
                      </a:r>
                      <a:r>
                        <a:rPr lang="ar" sz="1200">
                          <a:latin typeface="Mada"/>
                          <a:ea typeface="Mada"/>
                          <a:cs typeface="Mada"/>
                          <a:sym typeface="Mada"/>
                        </a:rPr>
                        <a:t> - includes </a:t>
                      </a:r>
                      <a:r>
                        <a:rPr lang="ar" sz="1200" u="sng">
                          <a:latin typeface="Mada"/>
                          <a:ea typeface="Mada"/>
                          <a:cs typeface="Mada"/>
                          <a:sym typeface="Mada"/>
                        </a:rPr>
                        <a:t>dopamine</a:t>
                      </a:r>
                      <a:endParaRPr sz="1200" u="sng">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ar" sz="1200" u="sng">
                          <a:latin typeface="Mada"/>
                          <a:ea typeface="Mada"/>
                          <a:cs typeface="Mada"/>
                          <a:sym typeface="Mada"/>
                        </a:rPr>
                        <a:t>Major prolactin control is inhibitory</a:t>
                      </a:r>
                      <a:endParaRPr b="1" sz="1200" u="sng">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r>
            </a:tbl>
          </a:graphicData>
        </a:graphic>
      </p:graphicFrame>
      <p:sp>
        <p:nvSpPr>
          <p:cNvPr id="122" name="Google Shape;122;p13"/>
          <p:cNvSpPr/>
          <p:nvPr/>
        </p:nvSpPr>
        <p:spPr>
          <a:xfrm>
            <a:off x="54925" y="4657302"/>
            <a:ext cx="306600" cy="306900"/>
          </a:xfrm>
          <a:prstGeom prst="star5">
            <a:avLst>
              <a:gd fmla="val 19098" name="adj"/>
              <a:gd fmla="val 105146" name="hf"/>
              <a:gd fmla="val 110557" name="vf"/>
            </a:avLst>
          </a:prstGeom>
          <a:solidFill>
            <a:srgbClr val="CC0000"/>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txBox="1"/>
          <p:nvPr/>
        </p:nvSpPr>
        <p:spPr>
          <a:xfrm>
            <a:off x="194450" y="9438875"/>
            <a:ext cx="7144800" cy="990600"/>
          </a:xfrm>
          <a:prstGeom prst="rect">
            <a:avLst/>
          </a:prstGeom>
          <a:noFill/>
          <a:ln cap="flat" cmpd="sng" w="28575">
            <a:solidFill>
              <a:schemeClr val="accent1"/>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chemeClr val="accent1"/>
                </a:solidFill>
                <a:latin typeface="Mada"/>
                <a:ea typeface="Mada"/>
                <a:cs typeface="Mada"/>
                <a:sym typeface="Mada"/>
              </a:rPr>
              <a:t>Disorders of pituitary:</a:t>
            </a:r>
            <a:endParaRPr b="1">
              <a:solidFill>
                <a:schemeClr val="accent1"/>
              </a:solidFill>
              <a:latin typeface="Mada"/>
              <a:ea typeface="Mada"/>
              <a:cs typeface="Mada"/>
              <a:sym typeface="Mada"/>
            </a:endParaRPr>
          </a:p>
          <a:p>
            <a:pPr indent="-311150" lvl="0" marL="457200" rtl="0" algn="l">
              <a:spcBef>
                <a:spcPts val="0"/>
              </a:spcBef>
              <a:spcAft>
                <a:spcPts val="0"/>
              </a:spcAft>
              <a:buSzPts val="1300"/>
              <a:buFont typeface="Mada"/>
              <a:buAutoNum type="arabicParenR"/>
            </a:pPr>
            <a:r>
              <a:rPr b="1" lang="ar" sz="1300">
                <a:latin typeface="Mada"/>
                <a:ea typeface="Mada"/>
                <a:cs typeface="Mada"/>
                <a:sym typeface="Mada"/>
              </a:rPr>
              <a:t>Hyperpituitarism </a:t>
            </a:r>
            <a:r>
              <a:rPr lang="ar" sz="1300">
                <a:latin typeface="Mada"/>
                <a:ea typeface="Mada"/>
                <a:cs typeface="Mada"/>
                <a:sym typeface="Mada"/>
              </a:rPr>
              <a:t>(eg: Hyperprolactinemia, Acromegaly, Cushing’s Disease)</a:t>
            </a:r>
            <a:endParaRPr sz="1300">
              <a:latin typeface="Mada"/>
              <a:ea typeface="Mada"/>
              <a:cs typeface="Mada"/>
              <a:sym typeface="Mada"/>
            </a:endParaRPr>
          </a:p>
          <a:p>
            <a:pPr indent="-311150" lvl="0" marL="457200" rtl="0" algn="l">
              <a:spcBef>
                <a:spcPts val="0"/>
              </a:spcBef>
              <a:spcAft>
                <a:spcPts val="0"/>
              </a:spcAft>
              <a:buSzPts val="1300"/>
              <a:buFont typeface="Mada"/>
              <a:buAutoNum type="arabicParenR"/>
            </a:pPr>
            <a:r>
              <a:rPr b="1" lang="ar" sz="1300">
                <a:latin typeface="Mada"/>
                <a:ea typeface="Mada"/>
                <a:cs typeface="Mada"/>
                <a:sym typeface="Mada"/>
              </a:rPr>
              <a:t>Hypopituitarism </a:t>
            </a:r>
            <a:r>
              <a:rPr lang="ar" sz="1300">
                <a:latin typeface="Mada"/>
                <a:ea typeface="Mada"/>
                <a:cs typeface="Mada"/>
                <a:sym typeface="Mada"/>
              </a:rPr>
              <a:t>(eg: Central hypoadrenalism, hypogonadism, hypothyroidism or GH deficiency, Panhypopituitarism </a:t>
            </a:r>
            <a:r>
              <a:rPr lang="ar" sz="1300">
                <a:solidFill>
                  <a:srgbClr val="6AA84F"/>
                </a:solidFill>
                <a:latin typeface="Mada"/>
                <a:ea typeface="Mada"/>
                <a:cs typeface="Mada"/>
                <a:sym typeface="Mada"/>
              </a:rPr>
              <a:t>(≥3 hormone affected)</a:t>
            </a:r>
            <a:r>
              <a:rPr lang="ar" sz="1300">
                <a:latin typeface="Mada"/>
                <a:ea typeface="Mada"/>
                <a:cs typeface="Mada"/>
                <a:sym typeface="Mada"/>
              </a:rPr>
              <a:t>, Sheehan syndrome)</a:t>
            </a:r>
            <a:endParaRPr sz="1300">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129" name="Google Shape;129;p14"/>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Pituitary Masses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130" name="Google Shape;130;p14"/>
          <p:cNvSpPr txBox="1"/>
          <p:nvPr/>
        </p:nvSpPr>
        <p:spPr>
          <a:xfrm>
            <a:off x="185950" y="5191373"/>
            <a:ext cx="53697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Evaluation of Pituitary </a:t>
            </a:r>
            <a:r>
              <a:rPr b="1" lang="ar" sz="2200">
                <a:highlight>
                  <a:srgbClr val="D0E0E3"/>
                </a:highlight>
                <a:latin typeface="Mada"/>
                <a:ea typeface="Mada"/>
                <a:cs typeface="Mada"/>
                <a:sym typeface="Mada"/>
              </a:rPr>
              <a:t>Masses</a:t>
            </a:r>
            <a:endParaRPr b="1" sz="2200">
              <a:highlight>
                <a:srgbClr val="D0E0E3"/>
              </a:highlight>
              <a:latin typeface="Mada"/>
              <a:ea typeface="Mada"/>
              <a:cs typeface="Mada"/>
              <a:sym typeface="Mada"/>
            </a:endParaRPr>
          </a:p>
        </p:txBody>
      </p:sp>
      <p:graphicFrame>
        <p:nvGraphicFramePr>
          <p:cNvPr id="131" name="Google Shape;131;p14"/>
          <p:cNvGraphicFramePr/>
          <p:nvPr/>
        </p:nvGraphicFramePr>
        <p:xfrm>
          <a:off x="185945" y="5723891"/>
          <a:ext cx="3000000" cy="3000000"/>
        </p:xfrm>
        <a:graphic>
          <a:graphicData uri="http://schemas.openxmlformats.org/drawingml/2006/table">
            <a:tbl>
              <a:tblPr>
                <a:noFill/>
                <a:tableStyleId>{D956ECC3-76C0-492F-A63F-2CC9FD7FF088}</a:tableStyleId>
              </a:tblPr>
              <a:tblGrid>
                <a:gridCol w="1193875"/>
                <a:gridCol w="3096625"/>
                <a:gridCol w="3018300"/>
              </a:tblGrid>
              <a:tr h="475375">
                <a:tc>
                  <a:txBody>
                    <a:bodyPr/>
                    <a:lstStyle/>
                    <a:p>
                      <a:pPr indent="0" lvl="0" marL="0" rtl="0" algn="ctr">
                        <a:spcBef>
                          <a:spcPts val="0"/>
                        </a:spcBef>
                        <a:spcAft>
                          <a:spcPts val="0"/>
                        </a:spcAft>
                        <a:buNone/>
                      </a:pPr>
                      <a:r>
                        <a:t/>
                      </a:r>
                      <a:endParaRPr b="1" sz="1100">
                        <a:solidFill>
                          <a:srgbClr val="666666"/>
                        </a:solidFill>
                        <a:latin typeface="Mada"/>
                        <a:ea typeface="Mada"/>
                        <a:cs typeface="Mada"/>
                        <a:sym typeface="Mada"/>
                      </a:endParaRPr>
                    </a:p>
                  </a:txBody>
                  <a:tcPr marT="80200" marB="80200" marR="100775" marL="100775" anchor="ctr">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Functional adenoma</a:t>
                      </a:r>
                      <a:endParaRPr b="1" sz="12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Non-functional adenoma</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(incidentaloma)</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r>
              <a:tr h="727300">
                <a:tc>
                  <a:txBody>
                    <a:bodyPr/>
                    <a:lstStyle/>
                    <a:p>
                      <a:pPr indent="0" lvl="0" marL="0" rtl="0" algn="ctr">
                        <a:spcBef>
                          <a:spcPts val="0"/>
                        </a:spcBef>
                        <a:spcAft>
                          <a:spcPts val="0"/>
                        </a:spcAft>
                        <a:buNone/>
                      </a:pPr>
                      <a:r>
                        <a:rPr b="1" lang="ar" sz="1100">
                          <a:solidFill>
                            <a:srgbClr val="666666"/>
                          </a:solidFill>
                          <a:latin typeface="Mada"/>
                          <a:ea typeface="Mada"/>
                          <a:cs typeface="Mada"/>
                          <a:sym typeface="Mada"/>
                        </a:rPr>
                        <a:t>Epidemiology</a:t>
                      </a:r>
                      <a:endParaRPr b="1" sz="1100">
                        <a:solidFill>
                          <a:srgbClr val="666666"/>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ar" sz="1000" u="sng">
                          <a:solidFill>
                            <a:srgbClr val="CC0000"/>
                          </a:solidFill>
                          <a:latin typeface="Mada"/>
                          <a:ea typeface="Mada"/>
                          <a:cs typeface="Mada"/>
                          <a:sym typeface="Mada"/>
                        </a:rPr>
                        <a:t>10 %</a:t>
                      </a:r>
                      <a:r>
                        <a:rPr lang="ar" sz="1000">
                          <a:latin typeface="Mada"/>
                          <a:ea typeface="Mada"/>
                          <a:cs typeface="Mada"/>
                          <a:sym typeface="Mada"/>
                        </a:rPr>
                        <a:t> of all pituitary lesions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Genetically-related to MEN-1, Gs-alpha mutation, PTTG gene, FGF receptor-4)</a:t>
                      </a:r>
                      <a:endParaRPr sz="1000">
                        <a:latin typeface="Mada"/>
                        <a:ea typeface="Mada"/>
                        <a:cs typeface="Mada"/>
                        <a:sym typeface="Mada"/>
                      </a:endParaRPr>
                    </a:p>
                    <a:p>
                      <a:pPr indent="-292100" lvl="0" marL="457200" rtl="0" algn="l">
                        <a:spcBef>
                          <a:spcPts val="0"/>
                        </a:spcBef>
                        <a:spcAft>
                          <a:spcPts val="0"/>
                        </a:spcAft>
                        <a:buClr>
                          <a:srgbClr val="6AA84F"/>
                        </a:buClr>
                        <a:buSzPts val="1000"/>
                        <a:buFont typeface="Mada"/>
                        <a:buChar char="●"/>
                      </a:pPr>
                      <a:r>
                        <a:rPr lang="ar" sz="1000">
                          <a:solidFill>
                            <a:srgbClr val="6AA84F"/>
                          </a:solidFill>
                          <a:latin typeface="Mada"/>
                          <a:ea typeface="Mada"/>
                          <a:cs typeface="Mada"/>
                          <a:sym typeface="Mada"/>
                        </a:rPr>
                        <a:t>Or idiopathic</a:t>
                      </a:r>
                      <a:r>
                        <a:rPr lang="ar" sz="1000">
                          <a:solidFill>
                            <a:srgbClr val="6AA84F"/>
                          </a:solidFill>
                          <a:latin typeface="Mada"/>
                          <a:ea typeface="Mada"/>
                          <a:cs typeface="Mada"/>
                          <a:sym typeface="Mada"/>
                        </a:rPr>
                        <a:t> </a:t>
                      </a:r>
                      <a:endParaRPr sz="1000">
                        <a:solidFill>
                          <a:srgbClr val="6AA84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100">
                          <a:latin typeface="Mada"/>
                          <a:ea typeface="Mada"/>
                          <a:cs typeface="Mada"/>
                          <a:sym typeface="Mada"/>
                        </a:rPr>
                        <a:t>1.5 -31% in autopsy (prevalence)</a:t>
                      </a:r>
                      <a:endParaRPr sz="1100">
                        <a:latin typeface="Mada"/>
                        <a:ea typeface="Mada"/>
                        <a:cs typeface="Mada"/>
                        <a:sym typeface="Mada"/>
                      </a:endParaRPr>
                    </a:p>
                    <a:p>
                      <a:pPr indent="0" lvl="0" marL="0" rtl="0" algn="l">
                        <a:spcBef>
                          <a:spcPts val="0"/>
                        </a:spcBef>
                        <a:spcAft>
                          <a:spcPts val="0"/>
                        </a:spcAft>
                        <a:buNone/>
                      </a:pPr>
                      <a:r>
                        <a:rPr lang="ar" sz="1100">
                          <a:latin typeface="Mada"/>
                          <a:ea typeface="Mada"/>
                          <a:cs typeface="Mada"/>
                          <a:sym typeface="Mada"/>
                        </a:rPr>
                        <a:t>10% by MRI most of them &lt; 1 cm</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799250">
                <a:tc>
                  <a:txBody>
                    <a:bodyPr/>
                    <a:lstStyle/>
                    <a:p>
                      <a:pPr indent="0" lvl="0" marL="0" rtl="0" algn="ctr">
                        <a:spcBef>
                          <a:spcPts val="0"/>
                        </a:spcBef>
                        <a:spcAft>
                          <a:spcPts val="0"/>
                        </a:spcAft>
                        <a:buNone/>
                      </a:pPr>
                      <a:r>
                        <a:rPr b="1" lang="ar" sz="1100">
                          <a:solidFill>
                            <a:srgbClr val="666666"/>
                          </a:solidFill>
                          <a:latin typeface="Mada"/>
                          <a:ea typeface="Mada"/>
                          <a:cs typeface="Mada"/>
                          <a:sym typeface="Mada"/>
                        </a:rPr>
                        <a:t>Clinical</a:t>
                      </a:r>
                      <a:endParaRPr b="1" sz="1100">
                        <a:solidFill>
                          <a:srgbClr val="666666"/>
                        </a:solidFill>
                        <a:latin typeface="Mada"/>
                        <a:ea typeface="Mada"/>
                        <a:cs typeface="Mada"/>
                        <a:sym typeface="Mada"/>
                      </a:endParaRPr>
                    </a:p>
                    <a:p>
                      <a:pPr indent="0" lvl="0" marL="0" rtl="0" algn="ctr">
                        <a:spcBef>
                          <a:spcPts val="0"/>
                        </a:spcBef>
                        <a:spcAft>
                          <a:spcPts val="0"/>
                        </a:spcAft>
                        <a:buNone/>
                      </a:pPr>
                      <a:r>
                        <a:rPr b="1" lang="ar" sz="1100">
                          <a:solidFill>
                            <a:srgbClr val="666666"/>
                          </a:solidFill>
                          <a:latin typeface="Mada"/>
                          <a:ea typeface="Mada"/>
                          <a:cs typeface="Mada"/>
                          <a:sym typeface="Mada"/>
                        </a:rPr>
                        <a:t>( History and Examination)</a:t>
                      </a:r>
                      <a:endParaRPr b="1" sz="1100">
                        <a:solidFill>
                          <a:srgbClr val="666666"/>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Function </a:t>
                      </a:r>
                      <a:r>
                        <a:rPr lang="ar" sz="1000">
                          <a:latin typeface="Mada"/>
                          <a:ea typeface="Mada"/>
                          <a:cs typeface="Mada"/>
                          <a:sym typeface="Mada"/>
                        </a:rPr>
                        <a:t>(oversecretion or hyposecretion)</a:t>
                      </a:r>
                      <a:endParaRPr sz="10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Mass ( headache,visual symptoms )</a:t>
                      </a:r>
                      <a:endParaRPr sz="11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298450" lvl="0" marL="457200" rtl="0" algn="l">
                        <a:spcBef>
                          <a:spcPts val="0"/>
                        </a:spcBef>
                        <a:spcAft>
                          <a:spcPts val="0"/>
                        </a:spcAft>
                        <a:buClr>
                          <a:srgbClr val="CC0000"/>
                        </a:buClr>
                        <a:buSzPts val="1100"/>
                        <a:buFont typeface="Mada"/>
                        <a:buChar char="●"/>
                      </a:pPr>
                      <a:r>
                        <a:rPr b="1" lang="ar" sz="1100">
                          <a:solidFill>
                            <a:srgbClr val="CC0000"/>
                          </a:solidFill>
                          <a:latin typeface="Mada"/>
                          <a:ea typeface="Mada"/>
                          <a:cs typeface="Mada"/>
                          <a:sym typeface="Mada"/>
                        </a:rPr>
                        <a:t>Asymptomatic</a:t>
                      </a:r>
                      <a:endParaRPr b="1" sz="1100">
                        <a:solidFill>
                          <a:srgbClr val="CC0000"/>
                        </a:solidFill>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Incidentaloma by imaging.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Mass-effect (Bitemporal hemianopia)</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Gonadal </a:t>
                      </a:r>
                      <a:r>
                        <a:rPr lang="ar" sz="1100" u="sng">
                          <a:solidFill>
                            <a:srgbClr val="CC0000"/>
                          </a:solidFill>
                          <a:latin typeface="Mada"/>
                          <a:ea typeface="Mada"/>
                          <a:cs typeface="Mada"/>
                          <a:sym typeface="Mada"/>
                        </a:rPr>
                        <a:t>hypersecretion</a:t>
                      </a:r>
                      <a:endParaRPr sz="1100" u="sng">
                        <a:solidFill>
                          <a:srgbClr val="CC0000"/>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75375">
                <a:tc>
                  <a:txBody>
                    <a:bodyPr/>
                    <a:lstStyle/>
                    <a:p>
                      <a:pPr indent="0" lvl="0" marL="0" rtl="0" algn="ctr">
                        <a:spcBef>
                          <a:spcPts val="0"/>
                        </a:spcBef>
                        <a:spcAft>
                          <a:spcPts val="0"/>
                        </a:spcAft>
                        <a:buNone/>
                      </a:pPr>
                      <a:r>
                        <a:rPr b="1" lang="ar" sz="1100">
                          <a:solidFill>
                            <a:srgbClr val="666666"/>
                          </a:solidFill>
                          <a:latin typeface="Mada"/>
                          <a:ea typeface="Mada"/>
                          <a:cs typeface="Mada"/>
                          <a:sym typeface="Mada"/>
                        </a:rPr>
                        <a:t>Biochemical</a:t>
                      </a:r>
                      <a:endParaRPr b="1" sz="1100">
                        <a:solidFill>
                          <a:srgbClr val="666666"/>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ar" sz="1100">
                          <a:latin typeface="Mada"/>
                          <a:ea typeface="Mada"/>
                          <a:cs typeface="Mada"/>
                          <a:sym typeface="Mada"/>
                        </a:rPr>
                        <a:t>Screen Test, Confirmatory Test</a:t>
                      </a:r>
                      <a:endParaRPr sz="1100">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ar" sz="1100">
                          <a:latin typeface="Mada"/>
                          <a:ea typeface="Mada"/>
                          <a:cs typeface="Mada"/>
                          <a:sym typeface="Mada"/>
                        </a:rPr>
                        <a:t>GH, LH, FSH, TSH, ACTH:</a:t>
                      </a:r>
                      <a:r>
                        <a:rPr lang="ar" sz="1100">
                          <a:latin typeface="Mada"/>
                          <a:ea typeface="Mada"/>
                          <a:cs typeface="Mada"/>
                          <a:sym typeface="Mada"/>
                        </a:rPr>
                        <a:t> </a:t>
                      </a:r>
                      <a:r>
                        <a:rPr lang="ar" sz="1100">
                          <a:solidFill>
                            <a:srgbClr val="CC0000"/>
                          </a:solidFill>
                          <a:latin typeface="Mada"/>
                          <a:ea typeface="Mada"/>
                          <a:cs typeface="Mada"/>
                          <a:sym typeface="Mada"/>
                        </a:rPr>
                        <a:t>not high</a:t>
                      </a:r>
                      <a:r>
                        <a:rPr lang="ar" sz="1100">
                          <a:latin typeface="Mada"/>
                          <a:ea typeface="Mada"/>
                          <a:cs typeface="Mada"/>
                          <a:sym typeface="Mada"/>
                        </a:rPr>
                        <a:t>. </a:t>
                      </a:r>
                      <a:endParaRPr sz="1100">
                        <a:latin typeface="Mada"/>
                        <a:ea typeface="Mada"/>
                        <a:cs typeface="Mada"/>
                        <a:sym typeface="Mada"/>
                      </a:endParaRPr>
                    </a:p>
                    <a:p>
                      <a:pPr indent="0" lvl="0" marL="0" rtl="0" algn="l">
                        <a:spcBef>
                          <a:spcPts val="0"/>
                        </a:spcBef>
                        <a:spcAft>
                          <a:spcPts val="0"/>
                        </a:spcAft>
                        <a:buNone/>
                      </a:pPr>
                      <a:r>
                        <a:rPr b="1" lang="ar" sz="1100">
                          <a:latin typeface="Mada"/>
                          <a:ea typeface="Mada"/>
                          <a:cs typeface="Mada"/>
                          <a:sym typeface="Mada"/>
                        </a:rPr>
                        <a:t>PRL could be:</a:t>
                      </a:r>
                      <a:r>
                        <a:rPr lang="ar" sz="1100">
                          <a:latin typeface="Mada"/>
                          <a:ea typeface="Mada"/>
                          <a:cs typeface="Mada"/>
                          <a:sym typeface="Mada"/>
                        </a:rPr>
                        <a:t> low, high or normal.</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13450">
                <a:tc>
                  <a:txBody>
                    <a:bodyPr/>
                    <a:lstStyle/>
                    <a:p>
                      <a:pPr indent="0" lvl="0" marL="0" rtl="0" algn="ctr">
                        <a:spcBef>
                          <a:spcPts val="0"/>
                        </a:spcBef>
                        <a:spcAft>
                          <a:spcPts val="0"/>
                        </a:spcAft>
                        <a:buNone/>
                      </a:pPr>
                      <a:r>
                        <a:rPr b="1" lang="ar" sz="1100">
                          <a:solidFill>
                            <a:srgbClr val="666666"/>
                          </a:solidFill>
                          <a:latin typeface="Mada"/>
                          <a:ea typeface="Mada"/>
                          <a:cs typeface="Mada"/>
                          <a:sym typeface="Mada"/>
                        </a:rPr>
                        <a:t>Anatomy</a:t>
                      </a:r>
                      <a:endParaRPr b="1" sz="1100">
                        <a:solidFill>
                          <a:srgbClr val="666666"/>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gridSpan="2">
                  <a:txBody>
                    <a:bodyPr/>
                    <a:lstStyle/>
                    <a:p>
                      <a:pPr indent="0" lvl="0" marL="0" rtl="0" algn="ctr">
                        <a:spcBef>
                          <a:spcPts val="0"/>
                        </a:spcBef>
                        <a:spcAft>
                          <a:spcPts val="0"/>
                        </a:spcAft>
                        <a:buNone/>
                      </a:pPr>
                      <a:r>
                        <a:rPr b="1" lang="ar" sz="1100" u="sng">
                          <a:solidFill>
                            <a:srgbClr val="CC0000"/>
                          </a:solidFill>
                          <a:latin typeface="Mada"/>
                          <a:ea typeface="Mada"/>
                          <a:cs typeface="Mada"/>
                          <a:sym typeface="Mada"/>
                        </a:rPr>
                        <a:t>MRI</a:t>
                      </a:r>
                      <a:r>
                        <a:rPr lang="ar" sz="1100">
                          <a:latin typeface="Mada"/>
                          <a:ea typeface="Mada"/>
                          <a:cs typeface="Mada"/>
                          <a:sym typeface="Mada"/>
                        </a:rPr>
                        <a:t> of sella turcica </a:t>
                      </a:r>
                      <a:r>
                        <a:rPr lang="ar" sz="1100">
                          <a:solidFill>
                            <a:srgbClr val="1C4587"/>
                          </a:solidFill>
                          <a:latin typeface="Mada"/>
                          <a:ea typeface="Mada"/>
                          <a:cs typeface="Mada"/>
                          <a:sym typeface="Mada"/>
                        </a:rPr>
                        <a:t>(MRI is superior to CT)</a:t>
                      </a:r>
                      <a:endParaRPr sz="1100">
                        <a:solidFill>
                          <a:srgbClr val="1C4587"/>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637325">
                <a:tc>
                  <a:txBody>
                    <a:bodyPr/>
                    <a:lstStyle/>
                    <a:p>
                      <a:pPr indent="0" lvl="0" marL="0" rtl="0" algn="ctr">
                        <a:spcBef>
                          <a:spcPts val="0"/>
                        </a:spcBef>
                        <a:spcAft>
                          <a:spcPts val="0"/>
                        </a:spcAft>
                        <a:buNone/>
                      </a:pPr>
                      <a:r>
                        <a:rPr b="1" lang="ar" sz="1100">
                          <a:solidFill>
                            <a:srgbClr val="666666"/>
                          </a:solidFill>
                          <a:latin typeface="Mada"/>
                          <a:ea typeface="Mada"/>
                          <a:cs typeface="Mada"/>
                          <a:sym typeface="Mada"/>
                        </a:rPr>
                        <a:t>Treatment</a:t>
                      </a:r>
                      <a:endParaRPr b="1" sz="1100">
                        <a:solidFill>
                          <a:srgbClr val="666666"/>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Surgical &gt;Medical &gt;Radiation</a:t>
                      </a:r>
                      <a:endParaRPr sz="1100">
                        <a:latin typeface="Mada"/>
                        <a:ea typeface="Mada"/>
                        <a:cs typeface="Mada"/>
                        <a:sym typeface="Mada"/>
                      </a:endParaRPr>
                    </a:p>
                    <a:p>
                      <a:pPr indent="0" lvl="0" marL="457200" rtl="0" algn="l">
                        <a:spcBef>
                          <a:spcPts val="0"/>
                        </a:spcBef>
                        <a:spcAft>
                          <a:spcPts val="0"/>
                        </a:spcAft>
                        <a:buNone/>
                      </a:pPr>
                      <a:r>
                        <a:rPr lang="ar" sz="1100">
                          <a:latin typeface="Mada"/>
                          <a:ea typeface="Mada"/>
                          <a:cs typeface="Mada"/>
                          <a:sym typeface="Mada"/>
                        </a:rPr>
                        <a:t>or Medical &gt;Surgical &gt;Radiation</a:t>
                      </a:r>
                      <a:endParaRPr sz="1100">
                        <a:latin typeface="Mada"/>
                        <a:ea typeface="Mada"/>
                        <a:cs typeface="Mada"/>
                        <a:sym typeface="Mada"/>
                      </a:endParaRPr>
                    </a:p>
                    <a:p>
                      <a:pPr indent="0" lvl="0" marL="457200" rtl="0" algn="l">
                        <a:spcBef>
                          <a:spcPts val="0"/>
                        </a:spcBef>
                        <a:spcAft>
                          <a:spcPts val="0"/>
                        </a:spcAft>
                        <a:buNone/>
                      </a:pPr>
                      <a:r>
                        <a:rPr lang="ar" sz="1100">
                          <a:latin typeface="Mada"/>
                          <a:ea typeface="Mada"/>
                          <a:cs typeface="Mada"/>
                          <a:sym typeface="Mada"/>
                        </a:rPr>
                        <a:t>(Depend on the type)</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Surgery  if indicated</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Observation</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Adjunctive therapy</a:t>
                      </a:r>
                      <a:r>
                        <a:rPr baseline="30000" lang="ar" sz="1100">
                          <a:latin typeface="Mada"/>
                          <a:ea typeface="Mada"/>
                          <a:cs typeface="Mada"/>
                          <a:sym typeface="Mada"/>
                        </a:rPr>
                        <a:t>4</a:t>
                      </a:r>
                      <a:endParaRPr baseline="30000"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132" name="Google Shape;132;p14"/>
          <p:cNvSpPr txBox="1"/>
          <p:nvPr/>
        </p:nvSpPr>
        <p:spPr>
          <a:xfrm>
            <a:off x="185954" y="747452"/>
            <a:ext cx="6048000" cy="412200"/>
          </a:xfrm>
          <a:prstGeom prst="rect">
            <a:avLst/>
          </a:prstGeom>
          <a:noFill/>
          <a:ln>
            <a:noFill/>
          </a:ln>
        </p:spPr>
        <p:txBody>
          <a:bodyPr anchorCtr="0" anchor="t" bIns="91425" lIns="91425" spcFirstLastPara="1" rIns="91425" wrap="square" tIns="91425">
            <a:noAutofit/>
          </a:bodyPr>
          <a:lstStyle/>
          <a:p>
            <a:pPr indent="-368300" lvl="0" marL="457200" rtl="0" algn="ctr">
              <a:spcBef>
                <a:spcPts val="0"/>
              </a:spcBef>
              <a:spcAft>
                <a:spcPts val="0"/>
              </a:spcAft>
              <a:buSzPts val="2200"/>
              <a:buFont typeface="Mada"/>
              <a:buChar char="◄"/>
            </a:pPr>
            <a:r>
              <a:rPr b="1" lang="ar" sz="2200">
                <a:highlight>
                  <a:schemeClr val="accent4"/>
                </a:highlight>
                <a:latin typeface="Mada"/>
                <a:ea typeface="Mada"/>
                <a:cs typeface="Mada"/>
                <a:sym typeface="Mada"/>
              </a:rPr>
              <a:t>Etiology of Pituitary-Hypothalamic Lesions</a:t>
            </a:r>
            <a:endParaRPr b="1" sz="2200">
              <a:highlight>
                <a:schemeClr val="accent4"/>
              </a:highlight>
              <a:latin typeface="Mada"/>
              <a:ea typeface="Mada"/>
              <a:cs typeface="Mada"/>
              <a:sym typeface="Mada"/>
            </a:endParaRPr>
          </a:p>
        </p:txBody>
      </p:sp>
      <p:grpSp>
        <p:nvGrpSpPr>
          <p:cNvPr id="133" name="Google Shape;133;p14"/>
          <p:cNvGrpSpPr/>
          <p:nvPr/>
        </p:nvGrpSpPr>
        <p:grpSpPr>
          <a:xfrm>
            <a:off x="309919" y="1663261"/>
            <a:ext cx="1285432" cy="611400"/>
            <a:chOff x="309919" y="1274386"/>
            <a:chExt cx="1285432" cy="611400"/>
          </a:xfrm>
        </p:grpSpPr>
        <p:sp>
          <p:nvSpPr>
            <p:cNvPr id="134" name="Google Shape;134;p14"/>
            <p:cNvSpPr/>
            <p:nvPr/>
          </p:nvSpPr>
          <p:spPr>
            <a:xfrm>
              <a:off x="680051" y="1423521"/>
              <a:ext cx="915300" cy="3795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 sz="1200">
                  <a:latin typeface="Mada"/>
                  <a:ea typeface="Mada"/>
                  <a:cs typeface="Mada"/>
                  <a:sym typeface="Mada"/>
                </a:rPr>
                <a:t>Tumours</a:t>
              </a:r>
              <a:endParaRPr b="1" sz="1200">
                <a:latin typeface="Mada"/>
                <a:ea typeface="Mada"/>
                <a:cs typeface="Mada"/>
                <a:sym typeface="Mada"/>
              </a:endParaRPr>
            </a:p>
          </p:txBody>
        </p:sp>
        <p:sp>
          <p:nvSpPr>
            <p:cNvPr id="135" name="Google Shape;135;p14"/>
            <p:cNvSpPr txBox="1"/>
            <p:nvPr/>
          </p:nvSpPr>
          <p:spPr>
            <a:xfrm flipH="1">
              <a:off x="309919" y="1274386"/>
              <a:ext cx="141300" cy="611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ar" sz="3000" u="none" cap="none" strike="noStrike">
                  <a:solidFill>
                    <a:schemeClr val="accent2"/>
                  </a:solidFill>
                  <a:latin typeface="Georgia"/>
                  <a:ea typeface="Georgia"/>
                  <a:cs typeface="Georgia"/>
                  <a:sym typeface="Georgia"/>
                </a:rPr>
                <a:t>1</a:t>
              </a:r>
              <a:endParaRPr b="1" sz="3000">
                <a:solidFill>
                  <a:schemeClr val="accent2"/>
                </a:solidFill>
                <a:latin typeface="Georgia"/>
                <a:ea typeface="Georgia"/>
                <a:cs typeface="Georgia"/>
                <a:sym typeface="Georgia"/>
              </a:endParaRPr>
            </a:p>
          </p:txBody>
        </p:sp>
        <p:sp>
          <p:nvSpPr>
            <p:cNvPr id="136" name="Google Shape;136;p14"/>
            <p:cNvSpPr/>
            <p:nvPr/>
          </p:nvSpPr>
          <p:spPr>
            <a:xfrm flipH="1">
              <a:off x="573798" y="1421511"/>
              <a:ext cx="50700" cy="379500"/>
            </a:xfrm>
            <a:prstGeom prst="rect">
              <a:avLst/>
            </a:prstGeom>
            <a:solidFill>
              <a:srgbClr val="B7B7B7"/>
            </a:solidFill>
            <a:ln>
              <a:noFill/>
            </a:ln>
          </p:spPr>
          <p:txBody>
            <a:bodyPr anchorCtr="0" anchor="ctr" bIns="45700" lIns="91450" spcFirstLastPara="1" rIns="91450"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grpSp>
      <p:cxnSp>
        <p:nvCxnSpPr>
          <p:cNvPr id="137" name="Google Shape;137;p14"/>
          <p:cNvCxnSpPr>
            <a:stCxn id="134" idx="3"/>
            <a:endCxn id="138" idx="1"/>
          </p:cNvCxnSpPr>
          <p:nvPr/>
        </p:nvCxnSpPr>
        <p:spPr>
          <a:xfrm>
            <a:off x="1595351" y="2002146"/>
            <a:ext cx="541200" cy="425100"/>
          </a:xfrm>
          <a:prstGeom prst="curvedConnector3">
            <a:avLst>
              <a:gd fmla="val 50014" name="adj1"/>
            </a:avLst>
          </a:prstGeom>
          <a:noFill/>
          <a:ln cap="flat" cmpd="sng" w="19050">
            <a:solidFill>
              <a:schemeClr val="accent4"/>
            </a:solidFill>
            <a:prstDash val="solid"/>
            <a:round/>
            <a:headEnd len="med" w="med" type="none"/>
            <a:tailEnd len="med" w="med" type="stealth"/>
          </a:ln>
        </p:spPr>
      </p:cxnSp>
      <p:cxnSp>
        <p:nvCxnSpPr>
          <p:cNvPr id="139" name="Google Shape;139;p14"/>
          <p:cNvCxnSpPr>
            <a:stCxn id="134" idx="3"/>
            <a:endCxn id="140" idx="1"/>
          </p:cNvCxnSpPr>
          <p:nvPr/>
        </p:nvCxnSpPr>
        <p:spPr>
          <a:xfrm flipH="1" rot="10800000">
            <a:off x="1595351" y="1564146"/>
            <a:ext cx="541200" cy="438000"/>
          </a:xfrm>
          <a:prstGeom prst="curvedConnector3">
            <a:avLst>
              <a:gd fmla="val 50014" name="adj1"/>
            </a:avLst>
          </a:prstGeom>
          <a:noFill/>
          <a:ln cap="flat" cmpd="sng" w="19050">
            <a:solidFill>
              <a:schemeClr val="accent4"/>
            </a:solidFill>
            <a:prstDash val="solid"/>
            <a:round/>
            <a:headEnd len="med" w="med" type="none"/>
            <a:tailEnd len="med" w="med" type="stealth"/>
          </a:ln>
        </p:spPr>
      </p:cxnSp>
      <p:sp>
        <p:nvSpPr>
          <p:cNvPr id="140" name="Google Shape;140;p14"/>
          <p:cNvSpPr/>
          <p:nvPr/>
        </p:nvSpPr>
        <p:spPr>
          <a:xfrm>
            <a:off x="2136700" y="1377325"/>
            <a:ext cx="1487100" cy="373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sz="1200">
                <a:latin typeface="Mada"/>
                <a:ea typeface="Mada"/>
                <a:cs typeface="Mada"/>
                <a:sym typeface="Mada"/>
              </a:rPr>
              <a:t>Anterior Pituitary</a:t>
            </a:r>
            <a:endParaRPr sz="1200">
              <a:solidFill>
                <a:srgbClr val="000000"/>
              </a:solidFill>
              <a:latin typeface="Mada"/>
              <a:ea typeface="Mada"/>
              <a:cs typeface="Mada"/>
              <a:sym typeface="Mada"/>
            </a:endParaRPr>
          </a:p>
        </p:txBody>
      </p:sp>
      <p:sp>
        <p:nvSpPr>
          <p:cNvPr id="138" name="Google Shape;138;p14"/>
          <p:cNvSpPr/>
          <p:nvPr/>
        </p:nvSpPr>
        <p:spPr>
          <a:xfrm>
            <a:off x="2136700" y="2240548"/>
            <a:ext cx="1487100" cy="373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sz="1200">
                <a:latin typeface="Mada"/>
                <a:ea typeface="Mada"/>
                <a:cs typeface="Mada"/>
                <a:sym typeface="Mada"/>
              </a:rPr>
              <a:t>Posterior Pituitary</a:t>
            </a:r>
            <a:endParaRPr sz="1200">
              <a:solidFill>
                <a:srgbClr val="000000"/>
              </a:solidFill>
              <a:latin typeface="Mada"/>
              <a:ea typeface="Mada"/>
              <a:cs typeface="Mada"/>
              <a:sym typeface="Mada"/>
            </a:endParaRPr>
          </a:p>
        </p:txBody>
      </p:sp>
      <p:grpSp>
        <p:nvGrpSpPr>
          <p:cNvPr id="141" name="Google Shape;141;p14"/>
          <p:cNvGrpSpPr/>
          <p:nvPr/>
        </p:nvGrpSpPr>
        <p:grpSpPr>
          <a:xfrm>
            <a:off x="3623800" y="1267655"/>
            <a:ext cx="1979455" cy="774180"/>
            <a:chOff x="3878445" y="1262866"/>
            <a:chExt cx="1979455" cy="868109"/>
          </a:xfrm>
        </p:grpSpPr>
        <p:cxnSp>
          <p:nvCxnSpPr>
            <p:cNvPr id="142" name="Google Shape;142;p14"/>
            <p:cNvCxnSpPr>
              <a:stCxn id="140" idx="3"/>
              <a:endCxn id="143" idx="1"/>
            </p:cNvCxnSpPr>
            <p:nvPr/>
          </p:nvCxnSpPr>
          <p:spPr>
            <a:xfrm>
              <a:off x="3878445" y="1595250"/>
              <a:ext cx="458700" cy="348900"/>
            </a:xfrm>
            <a:prstGeom prst="curvedConnector3">
              <a:avLst>
                <a:gd fmla="val 50006" name="adj1"/>
              </a:avLst>
            </a:prstGeom>
            <a:noFill/>
            <a:ln cap="flat" cmpd="sng" w="19050">
              <a:solidFill>
                <a:schemeClr val="accent4"/>
              </a:solidFill>
              <a:prstDash val="solid"/>
              <a:round/>
              <a:headEnd len="med" w="med" type="none"/>
              <a:tailEnd len="med" w="med" type="stealth"/>
            </a:ln>
          </p:spPr>
        </p:cxnSp>
        <p:cxnSp>
          <p:nvCxnSpPr>
            <p:cNvPr id="144" name="Google Shape;144;p14"/>
            <p:cNvCxnSpPr>
              <a:stCxn id="140" idx="3"/>
              <a:endCxn id="145" idx="1"/>
            </p:cNvCxnSpPr>
            <p:nvPr/>
          </p:nvCxnSpPr>
          <p:spPr>
            <a:xfrm flipH="1" rot="10800000">
              <a:off x="3878445" y="1449750"/>
              <a:ext cx="458700" cy="145500"/>
            </a:xfrm>
            <a:prstGeom prst="curvedConnector3">
              <a:avLst>
                <a:gd fmla="val 50006" name="adj1"/>
              </a:avLst>
            </a:prstGeom>
            <a:noFill/>
            <a:ln cap="flat" cmpd="sng" w="19050">
              <a:solidFill>
                <a:schemeClr val="accent4"/>
              </a:solidFill>
              <a:prstDash val="solid"/>
              <a:round/>
              <a:headEnd len="med" w="med" type="none"/>
              <a:tailEnd len="med" w="med" type="stealth"/>
            </a:ln>
          </p:spPr>
        </p:cxnSp>
        <p:sp>
          <p:nvSpPr>
            <p:cNvPr id="145" name="Google Shape;145;p14"/>
            <p:cNvSpPr/>
            <p:nvPr/>
          </p:nvSpPr>
          <p:spPr>
            <a:xfrm>
              <a:off x="4337200" y="1262866"/>
              <a:ext cx="1520700" cy="373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sz="1000">
                  <a:latin typeface="Mada"/>
                  <a:ea typeface="Mada"/>
                  <a:cs typeface="Mada"/>
                  <a:sym typeface="Mada"/>
                </a:rPr>
                <a:t>Hormone excess</a:t>
              </a:r>
              <a:endParaRPr sz="1000">
                <a:latin typeface="Mada"/>
                <a:ea typeface="Mada"/>
                <a:cs typeface="Mada"/>
                <a:sym typeface="Mada"/>
              </a:endParaRPr>
            </a:p>
          </p:txBody>
        </p:sp>
        <p:sp>
          <p:nvSpPr>
            <p:cNvPr id="143" name="Google Shape;143;p14"/>
            <p:cNvSpPr/>
            <p:nvPr/>
          </p:nvSpPr>
          <p:spPr>
            <a:xfrm>
              <a:off x="4337200" y="1757475"/>
              <a:ext cx="1520700" cy="373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sz="1000">
                  <a:latin typeface="Mada"/>
                  <a:ea typeface="Mada"/>
                  <a:cs typeface="Mada"/>
                  <a:sym typeface="Mada"/>
                </a:rPr>
                <a:t>Hormone deficiency</a:t>
              </a:r>
              <a:endParaRPr sz="1000">
                <a:latin typeface="Mada"/>
                <a:ea typeface="Mada"/>
                <a:cs typeface="Mada"/>
                <a:sym typeface="Mada"/>
              </a:endParaRPr>
            </a:p>
          </p:txBody>
        </p:sp>
      </p:grpSp>
      <p:sp>
        <p:nvSpPr>
          <p:cNvPr id="146" name="Google Shape;146;p14"/>
          <p:cNvSpPr/>
          <p:nvPr/>
        </p:nvSpPr>
        <p:spPr>
          <a:xfrm>
            <a:off x="5947075" y="1198325"/>
            <a:ext cx="1520700" cy="502200"/>
          </a:xfrm>
          <a:prstGeom prst="roundRect">
            <a:avLst>
              <a:gd fmla="val 16667" name="adj"/>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600">
                <a:solidFill>
                  <a:schemeClr val="dk1"/>
                </a:solidFill>
                <a:latin typeface="Mada"/>
                <a:ea typeface="Mada"/>
                <a:cs typeface="Mada"/>
                <a:sym typeface="Mada"/>
              </a:rPr>
              <a:t>Hyperprolactinemia (Prolactinoma)</a:t>
            </a:r>
            <a:endParaRPr sz="600">
              <a:solidFill>
                <a:schemeClr val="dk1"/>
              </a:solidFill>
              <a:latin typeface="Mada"/>
              <a:ea typeface="Mada"/>
              <a:cs typeface="Mada"/>
              <a:sym typeface="Mada"/>
            </a:endParaRPr>
          </a:p>
          <a:p>
            <a:pPr indent="0" lvl="0" marL="0" rtl="0" algn="l">
              <a:spcBef>
                <a:spcPts val="0"/>
              </a:spcBef>
              <a:spcAft>
                <a:spcPts val="0"/>
              </a:spcAft>
              <a:buNone/>
            </a:pPr>
            <a:r>
              <a:rPr lang="ar" sz="600">
                <a:solidFill>
                  <a:schemeClr val="dk1"/>
                </a:solidFill>
                <a:latin typeface="Mada"/>
                <a:ea typeface="Mada"/>
                <a:cs typeface="Mada"/>
                <a:sym typeface="Mada"/>
              </a:rPr>
              <a:t>Acromegaly (GH Adenoma) </a:t>
            </a:r>
            <a:endParaRPr sz="600">
              <a:solidFill>
                <a:schemeClr val="dk1"/>
              </a:solidFill>
              <a:latin typeface="Mada"/>
              <a:ea typeface="Mada"/>
              <a:cs typeface="Mada"/>
              <a:sym typeface="Mada"/>
            </a:endParaRPr>
          </a:p>
          <a:p>
            <a:pPr indent="0" lvl="0" marL="0" rtl="0" algn="l">
              <a:spcBef>
                <a:spcPts val="0"/>
              </a:spcBef>
              <a:spcAft>
                <a:spcPts val="0"/>
              </a:spcAft>
              <a:buNone/>
            </a:pPr>
            <a:r>
              <a:rPr lang="ar" sz="600">
                <a:solidFill>
                  <a:schemeClr val="dk1"/>
                </a:solidFill>
                <a:latin typeface="Mada"/>
                <a:ea typeface="Mada"/>
                <a:cs typeface="Mada"/>
                <a:sym typeface="Mada"/>
              </a:rPr>
              <a:t>Cushing disease (ACTH adenoma) </a:t>
            </a:r>
            <a:endParaRPr sz="600">
              <a:solidFill>
                <a:schemeClr val="dk1"/>
              </a:solidFill>
              <a:latin typeface="Mada"/>
              <a:ea typeface="Mada"/>
              <a:cs typeface="Mada"/>
              <a:sym typeface="Mada"/>
            </a:endParaRPr>
          </a:p>
          <a:p>
            <a:pPr indent="0" lvl="0" marL="0" rtl="0" algn="l">
              <a:spcBef>
                <a:spcPts val="0"/>
              </a:spcBef>
              <a:spcAft>
                <a:spcPts val="0"/>
              </a:spcAft>
              <a:buNone/>
            </a:pPr>
            <a:r>
              <a:rPr lang="ar" sz="600">
                <a:solidFill>
                  <a:schemeClr val="dk1"/>
                </a:solidFill>
                <a:latin typeface="Mada"/>
                <a:ea typeface="Mada"/>
                <a:cs typeface="Mada"/>
                <a:sym typeface="Mada"/>
              </a:rPr>
              <a:t>hyperthyroidism (Thyrotropinoma) </a:t>
            </a:r>
            <a:endParaRPr sz="600">
              <a:solidFill>
                <a:schemeClr val="dk1"/>
              </a:solidFill>
              <a:latin typeface="Mada"/>
              <a:ea typeface="Mada"/>
              <a:cs typeface="Mada"/>
              <a:sym typeface="Mada"/>
            </a:endParaRPr>
          </a:p>
          <a:p>
            <a:pPr indent="0" lvl="0" marL="0" rtl="0" algn="l">
              <a:spcBef>
                <a:spcPts val="0"/>
              </a:spcBef>
              <a:spcAft>
                <a:spcPts val="0"/>
              </a:spcAft>
              <a:buNone/>
            </a:pPr>
            <a:r>
              <a:rPr lang="ar" sz="600">
                <a:solidFill>
                  <a:schemeClr val="dk1"/>
                </a:solidFill>
                <a:latin typeface="Mada"/>
                <a:ea typeface="Mada"/>
                <a:cs typeface="Mada"/>
                <a:sym typeface="Mada"/>
              </a:rPr>
              <a:t>Other mixed endocrine active adenomas</a:t>
            </a:r>
            <a:endParaRPr sz="600"/>
          </a:p>
        </p:txBody>
      </p:sp>
      <p:cxnSp>
        <p:nvCxnSpPr>
          <p:cNvPr id="147" name="Google Shape;147;p14"/>
          <p:cNvCxnSpPr>
            <a:stCxn id="138" idx="3"/>
            <a:endCxn id="148" idx="1"/>
          </p:cNvCxnSpPr>
          <p:nvPr/>
        </p:nvCxnSpPr>
        <p:spPr>
          <a:xfrm>
            <a:off x="3623800" y="2427298"/>
            <a:ext cx="458700" cy="251700"/>
          </a:xfrm>
          <a:prstGeom prst="curvedConnector3">
            <a:avLst>
              <a:gd fmla="val 50005" name="adj1"/>
            </a:avLst>
          </a:prstGeom>
          <a:noFill/>
          <a:ln cap="flat" cmpd="sng" w="19050">
            <a:solidFill>
              <a:schemeClr val="accent4"/>
            </a:solidFill>
            <a:prstDash val="solid"/>
            <a:round/>
            <a:headEnd len="med" w="med" type="none"/>
            <a:tailEnd len="med" w="med" type="stealth"/>
          </a:ln>
        </p:spPr>
      </p:cxnSp>
      <p:cxnSp>
        <p:nvCxnSpPr>
          <p:cNvPr id="149" name="Google Shape;149;p14"/>
          <p:cNvCxnSpPr>
            <a:stCxn id="138" idx="3"/>
            <a:endCxn id="150" idx="1"/>
          </p:cNvCxnSpPr>
          <p:nvPr/>
        </p:nvCxnSpPr>
        <p:spPr>
          <a:xfrm flipH="1" rot="10800000">
            <a:off x="3623800" y="2277298"/>
            <a:ext cx="458700" cy="150000"/>
          </a:xfrm>
          <a:prstGeom prst="curvedConnector3">
            <a:avLst>
              <a:gd fmla="val 50005" name="adj1"/>
            </a:avLst>
          </a:prstGeom>
          <a:noFill/>
          <a:ln cap="flat" cmpd="sng" w="19050">
            <a:solidFill>
              <a:schemeClr val="accent4"/>
            </a:solidFill>
            <a:prstDash val="solid"/>
            <a:round/>
            <a:headEnd len="med" w="med" type="none"/>
            <a:tailEnd len="med" w="med" type="stealth"/>
          </a:ln>
        </p:spPr>
      </p:cxnSp>
      <p:sp>
        <p:nvSpPr>
          <p:cNvPr id="151" name="Google Shape;151;p14"/>
          <p:cNvSpPr/>
          <p:nvPr/>
        </p:nvSpPr>
        <p:spPr>
          <a:xfrm>
            <a:off x="5947077" y="1735290"/>
            <a:ext cx="1520700" cy="335400"/>
          </a:xfrm>
          <a:prstGeom prst="roundRect">
            <a:avLst>
              <a:gd fmla="val 16667" name="adj"/>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700">
                <a:solidFill>
                  <a:schemeClr val="dk1"/>
                </a:solidFill>
                <a:latin typeface="Mada"/>
                <a:ea typeface="Mada"/>
                <a:cs typeface="Mada"/>
                <a:sym typeface="Mada"/>
              </a:rPr>
              <a:t>hypopituitarism (GH deficiency,Hypoadrenalism)</a:t>
            </a:r>
            <a:endParaRPr sz="700"/>
          </a:p>
        </p:txBody>
      </p:sp>
      <p:sp>
        <p:nvSpPr>
          <p:cNvPr id="152" name="Google Shape;152;p14"/>
          <p:cNvSpPr/>
          <p:nvPr/>
        </p:nvSpPr>
        <p:spPr>
          <a:xfrm>
            <a:off x="5947077" y="2105439"/>
            <a:ext cx="1520700" cy="335400"/>
          </a:xfrm>
          <a:prstGeom prst="roundRect">
            <a:avLst>
              <a:gd fmla="val 16667" name="adj"/>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700">
                <a:solidFill>
                  <a:schemeClr val="dk1"/>
                </a:solidFill>
                <a:latin typeface="Mada"/>
                <a:ea typeface="Mada"/>
                <a:cs typeface="Mada"/>
                <a:sym typeface="Mada"/>
              </a:rPr>
              <a:t>Syndrome of inappropriate antidiuretic hormone (SIADH)</a:t>
            </a:r>
            <a:endParaRPr sz="700"/>
          </a:p>
        </p:txBody>
      </p:sp>
      <p:grpSp>
        <p:nvGrpSpPr>
          <p:cNvPr id="153" name="Google Shape;153;p14"/>
          <p:cNvGrpSpPr/>
          <p:nvPr/>
        </p:nvGrpSpPr>
        <p:grpSpPr>
          <a:xfrm>
            <a:off x="4082545" y="2110615"/>
            <a:ext cx="1520700" cy="734955"/>
            <a:chOff x="4337200" y="2208088"/>
            <a:chExt cx="1520700" cy="824125"/>
          </a:xfrm>
        </p:grpSpPr>
        <p:sp>
          <p:nvSpPr>
            <p:cNvPr id="150" name="Google Shape;150;p14"/>
            <p:cNvSpPr/>
            <p:nvPr/>
          </p:nvSpPr>
          <p:spPr>
            <a:xfrm>
              <a:off x="4337200" y="2208088"/>
              <a:ext cx="1520700" cy="373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sz="1000">
                  <a:latin typeface="Mada"/>
                  <a:ea typeface="Mada"/>
                  <a:cs typeface="Mada"/>
                  <a:sym typeface="Mada"/>
                </a:rPr>
                <a:t>Hormone excess</a:t>
              </a:r>
              <a:endParaRPr sz="1000">
                <a:latin typeface="Mada"/>
                <a:ea typeface="Mada"/>
                <a:cs typeface="Mada"/>
                <a:sym typeface="Mada"/>
              </a:endParaRPr>
            </a:p>
          </p:txBody>
        </p:sp>
        <p:sp>
          <p:nvSpPr>
            <p:cNvPr id="148" name="Google Shape;148;p14"/>
            <p:cNvSpPr/>
            <p:nvPr/>
          </p:nvSpPr>
          <p:spPr>
            <a:xfrm>
              <a:off x="4337200" y="2658713"/>
              <a:ext cx="1520700" cy="373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sz="1000">
                  <a:latin typeface="Mada"/>
                  <a:ea typeface="Mada"/>
                  <a:cs typeface="Mada"/>
                  <a:sym typeface="Mada"/>
                </a:rPr>
                <a:t>Hormone deficiency</a:t>
              </a:r>
              <a:endParaRPr sz="1000">
                <a:latin typeface="Mada"/>
                <a:ea typeface="Mada"/>
                <a:cs typeface="Mada"/>
                <a:sym typeface="Mada"/>
              </a:endParaRPr>
            </a:p>
          </p:txBody>
        </p:sp>
      </p:grpSp>
      <p:sp>
        <p:nvSpPr>
          <p:cNvPr id="154" name="Google Shape;154;p14"/>
          <p:cNvSpPr/>
          <p:nvPr/>
        </p:nvSpPr>
        <p:spPr>
          <a:xfrm>
            <a:off x="5947077" y="2510200"/>
            <a:ext cx="1520700" cy="335400"/>
          </a:xfrm>
          <a:prstGeom prst="roundRect">
            <a:avLst>
              <a:gd fmla="val 16667" name="adj"/>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700">
                <a:solidFill>
                  <a:schemeClr val="dk1"/>
                </a:solidFill>
                <a:latin typeface="Mada"/>
                <a:ea typeface="Mada"/>
                <a:cs typeface="Mada"/>
                <a:sym typeface="Mada"/>
              </a:rPr>
              <a:t>Central diabetes insipidus</a:t>
            </a:r>
            <a:endParaRPr sz="700"/>
          </a:p>
        </p:txBody>
      </p:sp>
      <p:grpSp>
        <p:nvGrpSpPr>
          <p:cNvPr id="155" name="Google Shape;155;p14"/>
          <p:cNvGrpSpPr/>
          <p:nvPr/>
        </p:nvGrpSpPr>
        <p:grpSpPr>
          <a:xfrm>
            <a:off x="256953" y="3002089"/>
            <a:ext cx="1642324" cy="611400"/>
            <a:chOff x="309919" y="3032836"/>
            <a:chExt cx="1615030" cy="611400"/>
          </a:xfrm>
        </p:grpSpPr>
        <p:sp>
          <p:nvSpPr>
            <p:cNvPr id="156" name="Google Shape;156;p14"/>
            <p:cNvSpPr txBox="1"/>
            <p:nvPr/>
          </p:nvSpPr>
          <p:spPr>
            <a:xfrm flipH="1">
              <a:off x="309919" y="3032836"/>
              <a:ext cx="141300" cy="611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ar" sz="3000">
                  <a:solidFill>
                    <a:schemeClr val="accent2"/>
                  </a:solidFill>
                  <a:latin typeface="Georgia"/>
                  <a:ea typeface="Georgia"/>
                  <a:cs typeface="Georgia"/>
                  <a:sym typeface="Georgia"/>
                </a:rPr>
                <a:t>2</a:t>
              </a:r>
              <a:endParaRPr b="1" sz="3000">
                <a:solidFill>
                  <a:schemeClr val="accent2"/>
                </a:solidFill>
                <a:latin typeface="Georgia"/>
                <a:ea typeface="Georgia"/>
                <a:cs typeface="Georgia"/>
                <a:sym typeface="Georgia"/>
              </a:endParaRPr>
            </a:p>
          </p:txBody>
        </p:sp>
        <p:sp>
          <p:nvSpPr>
            <p:cNvPr id="157" name="Google Shape;157;p14"/>
            <p:cNvSpPr/>
            <p:nvPr/>
          </p:nvSpPr>
          <p:spPr>
            <a:xfrm>
              <a:off x="720150" y="3188675"/>
              <a:ext cx="1204800" cy="3735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Pituitary cyst </a:t>
              </a:r>
              <a:endParaRPr sz="1200">
                <a:latin typeface="Mada"/>
                <a:ea typeface="Mada"/>
                <a:cs typeface="Mada"/>
                <a:sym typeface="Mada"/>
              </a:endParaRPr>
            </a:p>
          </p:txBody>
        </p:sp>
        <p:sp>
          <p:nvSpPr>
            <p:cNvPr id="158" name="Google Shape;158;p14"/>
            <p:cNvSpPr/>
            <p:nvPr/>
          </p:nvSpPr>
          <p:spPr>
            <a:xfrm flipH="1">
              <a:off x="613905" y="3185691"/>
              <a:ext cx="50700" cy="379500"/>
            </a:xfrm>
            <a:prstGeom prst="rect">
              <a:avLst/>
            </a:prstGeom>
            <a:solidFill>
              <a:srgbClr val="B7B7B7"/>
            </a:solidFill>
            <a:ln>
              <a:noFill/>
            </a:ln>
          </p:spPr>
          <p:txBody>
            <a:bodyPr anchorCtr="0" anchor="ctr" bIns="45700" lIns="91450" spcFirstLastPara="1" rIns="91450"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grpSp>
      <p:grpSp>
        <p:nvGrpSpPr>
          <p:cNvPr id="159" name="Google Shape;159;p14"/>
          <p:cNvGrpSpPr/>
          <p:nvPr/>
        </p:nvGrpSpPr>
        <p:grpSpPr>
          <a:xfrm>
            <a:off x="5670405" y="1358802"/>
            <a:ext cx="209536" cy="209411"/>
            <a:chOff x="6414250" y="2415450"/>
            <a:chExt cx="312600" cy="312600"/>
          </a:xfrm>
        </p:grpSpPr>
        <p:sp>
          <p:nvSpPr>
            <p:cNvPr id="160" name="Google Shape;160;p14"/>
            <p:cNvSpPr/>
            <p:nvPr/>
          </p:nvSpPr>
          <p:spPr>
            <a:xfrm>
              <a:off x="6414250" y="2415450"/>
              <a:ext cx="312600" cy="3126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p:nvPr/>
          </p:nvSpPr>
          <p:spPr>
            <a:xfrm>
              <a:off x="6520150" y="2509951"/>
              <a:ext cx="100800" cy="123600"/>
            </a:xfrm>
            <a:prstGeom prst="chevron">
              <a:avLst>
                <a:gd fmla="val 50000" name="adj"/>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14"/>
          <p:cNvGrpSpPr/>
          <p:nvPr/>
        </p:nvGrpSpPr>
        <p:grpSpPr>
          <a:xfrm>
            <a:off x="5670405" y="1798175"/>
            <a:ext cx="209536" cy="209411"/>
            <a:chOff x="6414250" y="2415450"/>
            <a:chExt cx="312600" cy="312600"/>
          </a:xfrm>
        </p:grpSpPr>
        <p:sp>
          <p:nvSpPr>
            <p:cNvPr id="163" name="Google Shape;163;p14"/>
            <p:cNvSpPr/>
            <p:nvPr/>
          </p:nvSpPr>
          <p:spPr>
            <a:xfrm>
              <a:off x="6414250" y="2415450"/>
              <a:ext cx="312600" cy="3126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a:off x="6520150" y="2509951"/>
              <a:ext cx="100800" cy="123600"/>
            </a:xfrm>
            <a:prstGeom prst="chevron">
              <a:avLst>
                <a:gd fmla="val 50000" name="adj"/>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14"/>
          <p:cNvGrpSpPr/>
          <p:nvPr/>
        </p:nvGrpSpPr>
        <p:grpSpPr>
          <a:xfrm>
            <a:off x="5670405" y="2168335"/>
            <a:ext cx="209536" cy="209411"/>
            <a:chOff x="6414250" y="2415450"/>
            <a:chExt cx="312600" cy="312600"/>
          </a:xfrm>
        </p:grpSpPr>
        <p:sp>
          <p:nvSpPr>
            <p:cNvPr id="166" name="Google Shape;166;p14"/>
            <p:cNvSpPr/>
            <p:nvPr/>
          </p:nvSpPr>
          <p:spPr>
            <a:xfrm>
              <a:off x="6414250" y="2415450"/>
              <a:ext cx="312600" cy="3126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
            <p:cNvSpPr/>
            <p:nvPr/>
          </p:nvSpPr>
          <p:spPr>
            <a:xfrm>
              <a:off x="6520150" y="2509951"/>
              <a:ext cx="100800" cy="123600"/>
            </a:xfrm>
            <a:prstGeom prst="chevron">
              <a:avLst>
                <a:gd fmla="val 50000" name="adj"/>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14"/>
          <p:cNvGrpSpPr/>
          <p:nvPr/>
        </p:nvGrpSpPr>
        <p:grpSpPr>
          <a:xfrm>
            <a:off x="5670405" y="2573085"/>
            <a:ext cx="209536" cy="209411"/>
            <a:chOff x="6414250" y="2415450"/>
            <a:chExt cx="312600" cy="312600"/>
          </a:xfrm>
        </p:grpSpPr>
        <p:sp>
          <p:nvSpPr>
            <p:cNvPr id="169" name="Google Shape;169;p14"/>
            <p:cNvSpPr/>
            <p:nvPr/>
          </p:nvSpPr>
          <p:spPr>
            <a:xfrm>
              <a:off x="6414250" y="2415450"/>
              <a:ext cx="312600" cy="3126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p:nvPr/>
          </p:nvSpPr>
          <p:spPr>
            <a:xfrm>
              <a:off x="6520150" y="2509951"/>
              <a:ext cx="100800" cy="123600"/>
            </a:xfrm>
            <a:prstGeom prst="chevron">
              <a:avLst>
                <a:gd fmla="val 50000" name="adj"/>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14"/>
          <p:cNvSpPr txBox="1"/>
          <p:nvPr/>
        </p:nvSpPr>
        <p:spPr>
          <a:xfrm>
            <a:off x="566092" y="3522616"/>
            <a:ext cx="1755600" cy="4506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Rathke's cleft cyst</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Mucoceles</a:t>
            </a:r>
            <a:endParaRPr/>
          </a:p>
        </p:txBody>
      </p:sp>
      <p:grpSp>
        <p:nvGrpSpPr>
          <p:cNvPr id="172" name="Google Shape;172;p14"/>
          <p:cNvGrpSpPr/>
          <p:nvPr/>
        </p:nvGrpSpPr>
        <p:grpSpPr>
          <a:xfrm>
            <a:off x="4211454" y="2995684"/>
            <a:ext cx="1642324" cy="611400"/>
            <a:chOff x="309919" y="4198611"/>
            <a:chExt cx="1615030" cy="611400"/>
          </a:xfrm>
        </p:grpSpPr>
        <p:sp>
          <p:nvSpPr>
            <p:cNvPr id="173" name="Google Shape;173;p14"/>
            <p:cNvSpPr txBox="1"/>
            <p:nvPr/>
          </p:nvSpPr>
          <p:spPr>
            <a:xfrm flipH="1">
              <a:off x="309919" y="4198611"/>
              <a:ext cx="141300" cy="611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ar" sz="3000">
                  <a:solidFill>
                    <a:schemeClr val="accent2"/>
                  </a:solidFill>
                  <a:latin typeface="Georgia"/>
                  <a:ea typeface="Georgia"/>
                  <a:cs typeface="Georgia"/>
                  <a:sym typeface="Georgia"/>
                </a:rPr>
                <a:t>4</a:t>
              </a:r>
              <a:endParaRPr b="1" sz="3000">
                <a:solidFill>
                  <a:schemeClr val="accent2"/>
                </a:solidFill>
                <a:latin typeface="Georgia"/>
                <a:ea typeface="Georgia"/>
                <a:cs typeface="Georgia"/>
                <a:sym typeface="Georgia"/>
              </a:endParaRPr>
            </a:p>
          </p:txBody>
        </p:sp>
        <p:sp>
          <p:nvSpPr>
            <p:cNvPr id="174" name="Google Shape;174;p14"/>
            <p:cNvSpPr/>
            <p:nvPr/>
          </p:nvSpPr>
          <p:spPr>
            <a:xfrm>
              <a:off x="720150" y="4354450"/>
              <a:ext cx="1204800" cy="3735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Miscellaneous</a:t>
              </a:r>
              <a:endParaRPr b="1" sz="1200">
                <a:latin typeface="Mada"/>
                <a:ea typeface="Mada"/>
                <a:cs typeface="Mada"/>
                <a:sym typeface="Mada"/>
              </a:endParaRPr>
            </a:p>
          </p:txBody>
        </p:sp>
        <p:sp>
          <p:nvSpPr>
            <p:cNvPr id="175" name="Google Shape;175;p14"/>
            <p:cNvSpPr/>
            <p:nvPr/>
          </p:nvSpPr>
          <p:spPr>
            <a:xfrm flipH="1">
              <a:off x="613905" y="4351465"/>
              <a:ext cx="50700" cy="379500"/>
            </a:xfrm>
            <a:prstGeom prst="rect">
              <a:avLst/>
            </a:prstGeom>
            <a:solidFill>
              <a:srgbClr val="B7B7B7"/>
            </a:solidFill>
            <a:ln>
              <a:noFill/>
            </a:ln>
          </p:spPr>
          <p:txBody>
            <a:bodyPr anchorCtr="0" anchor="ctr" bIns="45700" lIns="91450" spcFirstLastPara="1" rIns="91450"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grpSp>
      <p:sp>
        <p:nvSpPr>
          <p:cNvPr id="176" name="Google Shape;176;p14"/>
          <p:cNvSpPr txBox="1"/>
          <p:nvPr/>
        </p:nvSpPr>
        <p:spPr>
          <a:xfrm>
            <a:off x="4387149" y="4042319"/>
            <a:ext cx="3242700" cy="9816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000000"/>
              </a:buClr>
              <a:buSzPts val="1100"/>
              <a:buFont typeface="Mada"/>
              <a:buChar char="●"/>
            </a:pPr>
            <a:r>
              <a:rPr lang="ar" sz="1100">
                <a:latin typeface="Mada"/>
                <a:ea typeface="Mada"/>
                <a:cs typeface="Mada"/>
                <a:sym typeface="Mada"/>
              </a:rPr>
              <a:t>Malignant pituitary tumors:</a:t>
            </a:r>
            <a:r>
              <a:rPr baseline="30000" lang="ar" sz="1100">
                <a:latin typeface="Mada"/>
                <a:ea typeface="Mada"/>
                <a:cs typeface="Mada"/>
                <a:sym typeface="Mada"/>
              </a:rPr>
              <a:t>5</a:t>
            </a:r>
            <a:r>
              <a:rPr lang="ar" sz="1100">
                <a:latin typeface="Mada"/>
                <a:ea typeface="Mada"/>
                <a:cs typeface="Mada"/>
                <a:sym typeface="Mada"/>
              </a:rPr>
              <a:t> Functional and non-functional pituitary carcinoma</a:t>
            </a:r>
            <a:endParaRPr sz="1100">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rgbClr val="CC0000"/>
                </a:solidFill>
                <a:latin typeface="Mada"/>
                <a:ea typeface="Mada"/>
                <a:cs typeface="Mada"/>
                <a:sym typeface="Mada"/>
              </a:rPr>
              <a:t>Lymphocytic hypophysitis</a:t>
            </a:r>
            <a:r>
              <a:rPr lang="ar" sz="1100">
                <a:solidFill>
                  <a:schemeClr val="dk1"/>
                </a:solidFill>
                <a:latin typeface="Mada"/>
                <a:ea typeface="Mada"/>
                <a:cs typeface="Mada"/>
                <a:sym typeface="Mada"/>
              </a:rPr>
              <a:t> (antibodies attacking the pituitary)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sarcoidosis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Metastases in the pituitary</a:t>
            </a:r>
            <a:endParaRPr sz="1100">
              <a:solidFill>
                <a:schemeClr val="dk1"/>
              </a:solidFill>
              <a:latin typeface="Mada"/>
              <a:ea typeface="Mada"/>
              <a:cs typeface="Mada"/>
              <a:sym typeface="Mada"/>
            </a:endParaRPr>
          </a:p>
          <a:p>
            <a:pPr indent="0" lvl="0" marL="457200" rtl="0" algn="l">
              <a:spcBef>
                <a:spcPts val="0"/>
              </a:spcBef>
              <a:spcAft>
                <a:spcPts val="0"/>
              </a:spcAft>
              <a:buNone/>
            </a:pPr>
            <a:r>
              <a:rPr lang="ar" sz="1100">
                <a:solidFill>
                  <a:schemeClr val="dk1"/>
                </a:solidFill>
                <a:latin typeface="Mada"/>
                <a:ea typeface="Mada"/>
                <a:cs typeface="Mada"/>
                <a:sym typeface="Mada"/>
              </a:rPr>
              <a:t>(</a:t>
            </a:r>
            <a:r>
              <a:rPr lang="ar" sz="1100">
                <a:solidFill>
                  <a:srgbClr val="CC0000"/>
                </a:solidFill>
                <a:latin typeface="Mada"/>
                <a:ea typeface="Mada"/>
                <a:cs typeface="Mada"/>
                <a:sym typeface="Mada"/>
              </a:rPr>
              <a:t>breast, lung, stomach, kidney</a:t>
            </a:r>
            <a:r>
              <a:rPr lang="ar" sz="1100">
                <a:solidFill>
                  <a:schemeClr val="dk1"/>
                </a:solidFill>
                <a:latin typeface="Mada"/>
                <a:ea typeface="Mada"/>
                <a:cs typeface="Mada"/>
                <a:sym typeface="Mada"/>
              </a:rPr>
              <a:t>)</a:t>
            </a:r>
            <a:endParaRPr sz="1100">
              <a:solidFill>
                <a:schemeClr val="dk1"/>
              </a:solidFill>
              <a:latin typeface="Mada"/>
              <a:ea typeface="Mada"/>
              <a:cs typeface="Mada"/>
              <a:sym typeface="Mada"/>
            </a:endParaRPr>
          </a:p>
        </p:txBody>
      </p:sp>
      <p:grpSp>
        <p:nvGrpSpPr>
          <p:cNvPr id="177" name="Google Shape;177;p14"/>
          <p:cNvGrpSpPr/>
          <p:nvPr/>
        </p:nvGrpSpPr>
        <p:grpSpPr>
          <a:xfrm>
            <a:off x="248481" y="3961645"/>
            <a:ext cx="3497405" cy="1198738"/>
            <a:chOff x="4082506" y="3005163"/>
            <a:chExt cx="3439281" cy="1198738"/>
          </a:xfrm>
        </p:grpSpPr>
        <p:grpSp>
          <p:nvGrpSpPr>
            <p:cNvPr id="178" name="Google Shape;178;p14"/>
            <p:cNvGrpSpPr/>
            <p:nvPr/>
          </p:nvGrpSpPr>
          <p:grpSpPr>
            <a:xfrm>
              <a:off x="4082506" y="3005163"/>
              <a:ext cx="2460431" cy="611400"/>
              <a:chOff x="4424205" y="3230563"/>
              <a:chExt cx="2460431" cy="611400"/>
            </a:xfrm>
          </p:grpSpPr>
          <p:sp>
            <p:nvSpPr>
              <p:cNvPr id="179" name="Google Shape;179;p14"/>
              <p:cNvSpPr txBox="1"/>
              <p:nvPr/>
            </p:nvSpPr>
            <p:spPr>
              <a:xfrm flipH="1">
                <a:off x="4424205" y="3230563"/>
                <a:ext cx="141300" cy="611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ar" sz="3000">
                    <a:solidFill>
                      <a:schemeClr val="accent2"/>
                    </a:solidFill>
                    <a:latin typeface="Georgia"/>
                    <a:ea typeface="Georgia"/>
                    <a:cs typeface="Georgia"/>
                    <a:sym typeface="Georgia"/>
                  </a:rPr>
                  <a:t>3</a:t>
                </a:r>
                <a:endParaRPr b="1" sz="3000">
                  <a:solidFill>
                    <a:schemeClr val="accent2"/>
                  </a:solidFill>
                  <a:latin typeface="Georgia"/>
                  <a:ea typeface="Georgia"/>
                  <a:cs typeface="Georgia"/>
                  <a:sym typeface="Georgia"/>
                </a:endParaRPr>
              </a:p>
            </p:txBody>
          </p:sp>
          <p:sp>
            <p:nvSpPr>
              <p:cNvPr id="180" name="Google Shape;180;p14"/>
              <p:cNvSpPr/>
              <p:nvPr/>
            </p:nvSpPr>
            <p:spPr>
              <a:xfrm>
                <a:off x="4834437" y="3386425"/>
                <a:ext cx="2050200" cy="3735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Non-Functioning tumours</a:t>
                </a:r>
                <a:r>
                  <a:rPr b="1" baseline="30000" lang="ar" sz="1100">
                    <a:solidFill>
                      <a:schemeClr val="dk1"/>
                    </a:solidFill>
                    <a:latin typeface="Mada"/>
                    <a:ea typeface="Mada"/>
                    <a:cs typeface="Mada"/>
                    <a:sym typeface="Mada"/>
                  </a:rPr>
                  <a:t>3</a:t>
                </a:r>
                <a:endParaRPr baseline="30000" sz="1200">
                  <a:latin typeface="Mada"/>
                  <a:ea typeface="Mada"/>
                  <a:cs typeface="Mada"/>
                  <a:sym typeface="Mada"/>
                </a:endParaRPr>
              </a:p>
            </p:txBody>
          </p:sp>
          <p:sp>
            <p:nvSpPr>
              <p:cNvPr id="181" name="Google Shape;181;p14"/>
              <p:cNvSpPr/>
              <p:nvPr/>
            </p:nvSpPr>
            <p:spPr>
              <a:xfrm flipH="1">
                <a:off x="4728185" y="3383416"/>
                <a:ext cx="50700" cy="379500"/>
              </a:xfrm>
              <a:prstGeom prst="rect">
                <a:avLst/>
              </a:prstGeom>
              <a:solidFill>
                <a:srgbClr val="B7B7B7"/>
              </a:solidFill>
              <a:ln>
                <a:noFill/>
              </a:ln>
            </p:spPr>
            <p:txBody>
              <a:bodyPr anchorCtr="0" anchor="ctr" bIns="45700" lIns="91450" spcFirstLastPara="1" rIns="91450"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grpSp>
        <p:sp>
          <p:nvSpPr>
            <p:cNvPr id="182" name="Google Shape;182;p14"/>
            <p:cNvSpPr txBox="1"/>
            <p:nvPr/>
          </p:nvSpPr>
          <p:spPr>
            <a:xfrm>
              <a:off x="4386488" y="3547800"/>
              <a:ext cx="3135300" cy="6561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They affect hormones release indirectly by comprising parts of the pituitary glands </a:t>
              </a:r>
              <a:endParaRPr sz="1100">
                <a:solidFill>
                  <a:schemeClr val="dk1"/>
                </a:solidFill>
                <a:latin typeface="Mada"/>
                <a:ea typeface="Mada"/>
                <a:cs typeface="Mada"/>
                <a:sym typeface="Mada"/>
              </a:endParaRPr>
            </a:p>
          </p:txBody>
        </p:sp>
      </p:grpSp>
      <p:pic>
        <p:nvPicPr>
          <p:cNvPr id="183" name="Google Shape;183;p14"/>
          <p:cNvPicPr preferRelativeResize="0"/>
          <p:nvPr/>
        </p:nvPicPr>
        <p:blipFill>
          <a:blip r:embed="rId3">
            <a:alphaModFix/>
          </a:blip>
          <a:stretch>
            <a:fillRect/>
          </a:stretch>
        </p:blipFill>
        <p:spPr>
          <a:xfrm>
            <a:off x="2626378" y="2940603"/>
            <a:ext cx="1159432" cy="462827"/>
          </a:xfrm>
          <a:prstGeom prst="rect">
            <a:avLst/>
          </a:prstGeom>
          <a:noFill/>
          <a:ln>
            <a:noFill/>
          </a:ln>
        </p:spPr>
      </p:pic>
      <p:pic>
        <p:nvPicPr>
          <p:cNvPr id="184" name="Google Shape;184;p14"/>
          <p:cNvPicPr preferRelativeResize="0"/>
          <p:nvPr/>
        </p:nvPicPr>
        <p:blipFill>
          <a:blip r:embed="rId4">
            <a:alphaModFix/>
          </a:blip>
          <a:stretch>
            <a:fillRect/>
          </a:stretch>
        </p:blipFill>
        <p:spPr>
          <a:xfrm>
            <a:off x="2626390" y="3446567"/>
            <a:ext cx="1159408" cy="462827"/>
          </a:xfrm>
          <a:prstGeom prst="rect">
            <a:avLst/>
          </a:prstGeom>
          <a:noFill/>
          <a:ln>
            <a:noFill/>
          </a:ln>
        </p:spPr>
      </p:pic>
      <p:sp>
        <p:nvSpPr>
          <p:cNvPr id="185" name="Google Shape;185;p14"/>
          <p:cNvSpPr txBox="1"/>
          <p:nvPr/>
        </p:nvSpPr>
        <p:spPr>
          <a:xfrm>
            <a:off x="0" y="9454275"/>
            <a:ext cx="7560000" cy="11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1C4587"/>
                </a:solidFill>
                <a:latin typeface="Mada"/>
                <a:ea typeface="Mada"/>
                <a:cs typeface="Mada"/>
                <a:sym typeface="Mada"/>
              </a:rPr>
              <a:t>1- An ‘empty sella’ is sometimes reported on pituitary imaging. This is sometimes due to a defect in the diaphragma and extension of the subarachnoid space (cisternal herniation), or may follow spontaneous infarction or regression of a pituitary tumour.</a:t>
            </a:r>
            <a:endParaRPr sz="1000">
              <a:solidFill>
                <a:srgbClr val="1C4587"/>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 M</a:t>
            </a:r>
            <a:r>
              <a:rPr lang="ar" sz="1000">
                <a:solidFill>
                  <a:srgbClr val="6AA84F"/>
                </a:solidFill>
                <a:latin typeface="Mada"/>
                <a:ea typeface="Mada"/>
                <a:cs typeface="Mada"/>
                <a:sym typeface="Mada"/>
              </a:rPr>
              <a:t>ay masquerade as pituitary tumours and must be diagnosed before surgery.</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1C4587"/>
                </a:solidFill>
                <a:latin typeface="Mada"/>
                <a:ea typeface="Mada"/>
                <a:cs typeface="Mada"/>
                <a:sym typeface="Mada"/>
              </a:rPr>
              <a:t>3- Most intrasellar tumours are pituitary macroadenomas (most commonly non-functioning adenomas), whereas suprasellar masses may be craniopharyngiomas. The most common cause of a parasellar mass is a meningioma.</a:t>
            </a:r>
            <a:endParaRPr sz="1000">
              <a:solidFill>
                <a:srgbClr val="1C4587"/>
              </a:solidFill>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4- eg: Radiation therapy, Dopamine agonist, Somatostatin analogue.</a:t>
            </a:r>
            <a:endParaRPr sz="1000">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5-  </a:t>
            </a:r>
            <a:r>
              <a:rPr lang="ar" sz="1000">
                <a:solidFill>
                  <a:srgbClr val="6AA84F"/>
                </a:solidFill>
                <a:latin typeface="Mada"/>
                <a:ea typeface="Mada"/>
                <a:cs typeface="Mada"/>
                <a:sym typeface="Mada"/>
              </a:rPr>
              <a:t>they are aggressive, invades the bone</a:t>
            </a:r>
            <a:endParaRPr sz="1000">
              <a:solidFill>
                <a:srgbClr val="6AA84F"/>
              </a:solidFill>
              <a:latin typeface="Mada"/>
              <a:ea typeface="Mada"/>
              <a:cs typeface="Mada"/>
              <a:sym typeface="Mada"/>
            </a:endParaRPr>
          </a:p>
        </p:txBody>
      </p:sp>
      <p:cxnSp>
        <p:nvCxnSpPr>
          <p:cNvPr id="186" name="Google Shape;186;p1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87" name="Google Shape;187;p14"/>
          <p:cNvCxnSpPr/>
          <p:nvPr/>
        </p:nvCxnSpPr>
        <p:spPr>
          <a:xfrm rot="10800000">
            <a:off x="0" y="9527600"/>
            <a:ext cx="7612800" cy="0"/>
          </a:xfrm>
          <a:prstGeom prst="straightConnector1">
            <a:avLst/>
          </a:prstGeom>
          <a:noFill/>
          <a:ln cap="flat" cmpd="sng" w="28575">
            <a:solidFill>
              <a:schemeClr val="accent3"/>
            </a:solidFill>
            <a:prstDash val="dot"/>
            <a:round/>
            <a:headEnd len="med" w="med" type="none"/>
            <a:tailEnd len="med" w="med" type="none"/>
          </a:ln>
        </p:spPr>
      </p:cxnSp>
      <p:sp>
        <p:nvSpPr>
          <p:cNvPr id="188" name="Google Shape;188;p14"/>
          <p:cNvSpPr txBox="1"/>
          <p:nvPr/>
        </p:nvSpPr>
        <p:spPr>
          <a:xfrm>
            <a:off x="4387160" y="3481595"/>
            <a:ext cx="2289300" cy="6114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Empty sella </a:t>
            </a:r>
            <a:r>
              <a:rPr lang="ar" sz="1100">
                <a:solidFill>
                  <a:schemeClr val="dk1"/>
                </a:solidFill>
                <a:latin typeface="Mada"/>
                <a:ea typeface="Mada"/>
                <a:cs typeface="Mada"/>
                <a:sym typeface="Mada"/>
              </a:rPr>
              <a:t>syndrome</a:t>
            </a:r>
            <a:r>
              <a:rPr baseline="30000" lang="ar" sz="1100">
                <a:solidFill>
                  <a:schemeClr val="dk1"/>
                </a:solidFill>
                <a:latin typeface="Mada"/>
                <a:ea typeface="Mada"/>
                <a:cs typeface="Mada"/>
                <a:sym typeface="Mada"/>
              </a:rPr>
              <a:t>1</a:t>
            </a:r>
            <a:endParaRPr baseline="30000"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Pituitary abscess</a:t>
            </a:r>
            <a:r>
              <a:rPr lang="ar" sz="1100">
                <a:solidFill>
                  <a:srgbClr val="6AA84F"/>
                </a:solidFill>
                <a:latin typeface="Mada"/>
                <a:ea typeface="Mada"/>
                <a:cs typeface="Mada"/>
                <a:sym typeface="Mada"/>
              </a:rPr>
              <a:t>: e.g. </a:t>
            </a:r>
            <a:r>
              <a:rPr b="1" lang="ar" sz="1100">
                <a:solidFill>
                  <a:srgbClr val="CC0000"/>
                </a:solidFill>
                <a:latin typeface="Mada"/>
                <a:ea typeface="Mada"/>
                <a:cs typeface="Mada"/>
                <a:sym typeface="Mada"/>
              </a:rPr>
              <a:t>TB</a:t>
            </a:r>
            <a:endParaRPr b="1" sz="1100">
              <a:solidFill>
                <a:srgbClr val="CC0000"/>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Carotid aneurysm</a:t>
            </a:r>
            <a:r>
              <a:rPr baseline="30000" lang="ar" sz="1100">
                <a:solidFill>
                  <a:schemeClr val="dk1"/>
                </a:solidFill>
                <a:latin typeface="Mada"/>
                <a:ea typeface="Mada"/>
                <a:cs typeface="Mada"/>
                <a:sym typeface="Mada"/>
              </a:rPr>
              <a:t>2</a:t>
            </a:r>
            <a:endParaRPr baseline="30000" sz="1100">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194" name="Google Shape;194;p1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1- Prolactinomas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cxnSp>
        <p:nvCxnSpPr>
          <p:cNvPr id="195" name="Google Shape;195;p1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pic>
        <p:nvPicPr>
          <p:cNvPr id="196" name="Google Shape;196;p15"/>
          <p:cNvPicPr preferRelativeResize="0"/>
          <p:nvPr/>
        </p:nvPicPr>
        <p:blipFill rotWithShape="1">
          <a:blip r:embed="rId3">
            <a:alphaModFix/>
          </a:blip>
          <a:srcRect b="0" l="0" r="0" t="0"/>
          <a:stretch/>
        </p:blipFill>
        <p:spPr>
          <a:xfrm>
            <a:off x="-1778375" y="3999650"/>
            <a:ext cx="1112725" cy="1768850"/>
          </a:xfrm>
          <a:prstGeom prst="rect">
            <a:avLst/>
          </a:prstGeom>
          <a:noFill/>
          <a:ln>
            <a:noFill/>
          </a:ln>
        </p:spPr>
      </p:pic>
      <p:sp>
        <p:nvSpPr>
          <p:cNvPr id="197" name="Google Shape;197;p15"/>
          <p:cNvSpPr txBox="1"/>
          <p:nvPr/>
        </p:nvSpPr>
        <p:spPr>
          <a:xfrm>
            <a:off x="378600" y="1278875"/>
            <a:ext cx="6816600" cy="22563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B7B7B7"/>
              </a:buClr>
              <a:buSzPts val="1100"/>
              <a:buFont typeface="Mada"/>
              <a:buChar char="●"/>
            </a:pPr>
            <a:r>
              <a:rPr b="1" lang="ar" sz="1100">
                <a:solidFill>
                  <a:srgbClr val="B7B7B7"/>
                </a:solidFill>
                <a:latin typeface="Mada"/>
                <a:ea typeface="Mada"/>
                <a:cs typeface="Mada"/>
                <a:sym typeface="Mada"/>
              </a:rPr>
              <a:t>Function of prolactin: </a:t>
            </a:r>
            <a:r>
              <a:rPr lang="ar" sz="1100">
                <a:solidFill>
                  <a:srgbClr val="B7B7B7"/>
                </a:solidFill>
                <a:latin typeface="Mada"/>
                <a:ea typeface="Mada"/>
                <a:cs typeface="Mada"/>
                <a:sym typeface="Mada"/>
              </a:rPr>
              <a:t>Stimulates </a:t>
            </a:r>
            <a:r>
              <a:rPr b="1" lang="ar" sz="1100">
                <a:solidFill>
                  <a:srgbClr val="B7B7B7"/>
                </a:solidFill>
                <a:latin typeface="Mada"/>
                <a:ea typeface="Mada"/>
                <a:cs typeface="Mada"/>
                <a:sym typeface="Mada"/>
              </a:rPr>
              <a:t>milk production</a:t>
            </a:r>
            <a:r>
              <a:rPr lang="ar" sz="1100">
                <a:solidFill>
                  <a:srgbClr val="B7B7B7"/>
                </a:solidFill>
                <a:latin typeface="Mada"/>
                <a:ea typeface="Mada"/>
                <a:cs typeface="Mada"/>
                <a:sym typeface="Mada"/>
              </a:rPr>
              <a:t> in breast; </a:t>
            </a:r>
            <a:r>
              <a:rPr b="1" lang="ar" sz="1100">
                <a:solidFill>
                  <a:srgbClr val="B7B7B7"/>
                </a:solidFill>
                <a:latin typeface="Mada"/>
                <a:ea typeface="Mada"/>
                <a:cs typeface="Mada"/>
                <a:sym typeface="Mada"/>
              </a:rPr>
              <a:t>inhibits</a:t>
            </a:r>
            <a:r>
              <a:rPr lang="ar" sz="1100">
                <a:solidFill>
                  <a:srgbClr val="B7B7B7"/>
                </a:solidFill>
                <a:latin typeface="Mada"/>
                <a:ea typeface="Mada"/>
                <a:cs typeface="Mada"/>
                <a:sym typeface="Mada"/>
              </a:rPr>
              <a:t> </a:t>
            </a:r>
            <a:r>
              <a:rPr b="1" lang="ar" sz="1100">
                <a:solidFill>
                  <a:srgbClr val="B7B7B7"/>
                </a:solidFill>
                <a:latin typeface="Mada"/>
                <a:ea typeface="Mada"/>
                <a:cs typeface="Mada"/>
                <a:sym typeface="Mada"/>
              </a:rPr>
              <a:t>ovulation</a:t>
            </a:r>
            <a:r>
              <a:rPr lang="ar" sz="1100">
                <a:solidFill>
                  <a:srgbClr val="B7B7B7"/>
                </a:solidFill>
                <a:latin typeface="Mada"/>
                <a:ea typeface="Mada"/>
                <a:cs typeface="Mada"/>
                <a:sym typeface="Mada"/>
              </a:rPr>
              <a:t> in females and </a:t>
            </a:r>
            <a:r>
              <a:rPr b="1" lang="ar" sz="1100">
                <a:solidFill>
                  <a:srgbClr val="B7B7B7"/>
                </a:solidFill>
                <a:latin typeface="Mada"/>
                <a:ea typeface="Mada"/>
                <a:cs typeface="Mada"/>
                <a:sym typeface="Mada"/>
              </a:rPr>
              <a:t>spermatogenesis</a:t>
            </a:r>
            <a:r>
              <a:rPr lang="ar" sz="1100">
                <a:solidFill>
                  <a:srgbClr val="B7B7B7"/>
                </a:solidFill>
                <a:latin typeface="Mada"/>
                <a:ea typeface="Mada"/>
                <a:cs typeface="Mada"/>
                <a:sym typeface="Mada"/>
              </a:rPr>
              <a:t> in males by </a:t>
            </a:r>
            <a:r>
              <a:rPr b="1" lang="ar" sz="1100">
                <a:solidFill>
                  <a:srgbClr val="B7B7B7"/>
                </a:solidFill>
                <a:latin typeface="Mada"/>
                <a:ea typeface="Mada"/>
                <a:cs typeface="Mada"/>
                <a:sym typeface="Mada"/>
              </a:rPr>
              <a:t>inhibiting GnRH</a:t>
            </a:r>
            <a:r>
              <a:rPr lang="ar" sz="1100">
                <a:solidFill>
                  <a:srgbClr val="B7B7B7"/>
                </a:solidFill>
                <a:latin typeface="Mada"/>
                <a:ea typeface="Mada"/>
                <a:cs typeface="Mada"/>
                <a:sym typeface="Mada"/>
              </a:rPr>
              <a:t> synthesis and release. </a:t>
            </a:r>
            <a:endParaRPr sz="1100">
              <a:solidFill>
                <a:srgbClr val="B7B7B7"/>
              </a:solidFill>
              <a:latin typeface="Mada"/>
              <a:ea typeface="Mada"/>
              <a:cs typeface="Mada"/>
              <a:sym typeface="Mada"/>
            </a:endParaRPr>
          </a:p>
          <a:p>
            <a:pPr indent="-298450" lvl="0" marL="457200" rtl="0" algn="l">
              <a:spcBef>
                <a:spcPts val="0"/>
              </a:spcBef>
              <a:spcAft>
                <a:spcPts val="0"/>
              </a:spcAft>
              <a:buClr>
                <a:srgbClr val="B7B7B7"/>
              </a:buClr>
              <a:buSzPts val="1100"/>
              <a:buFont typeface="Mada"/>
              <a:buChar char="●"/>
            </a:pPr>
            <a:r>
              <a:rPr b="1" lang="ar" sz="1100">
                <a:solidFill>
                  <a:srgbClr val="B7B7B7"/>
                </a:solidFill>
                <a:latin typeface="Mada"/>
                <a:ea typeface="Mada"/>
                <a:cs typeface="Mada"/>
                <a:sym typeface="Mada"/>
              </a:rPr>
              <a:t>Regulation of prolactin: </a:t>
            </a:r>
            <a:r>
              <a:rPr lang="ar" sz="1100">
                <a:solidFill>
                  <a:srgbClr val="B7B7B7"/>
                </a:solidFill>
                <a:latin typeface="Mada"/>
                <a:ea typeface="Mada"/>
                <a:cs typeface="Mada"/>
                <a:sym typeface="Mada"/>
              </a:rPr>
              <a:t>Prolactin release is under tonic </a:t>
            </a:r>
            <a:r>
              <a:rPr b="1" lang="ar" sz="1100">
                <a:solidFill>
                  <a:srgbClr val="B7B7B7"/>
                </a:solidFill>
                <a:latin typeface="Mada"/>
                <a:ea typeface="Mada"/>
                <a:cs typeface="Mada"/>
                <a:sym typeface="Mada"/>
              </a:rPr>
              <a:t>inhibition by dopamine</a:t>
            </a:r>
            <a:r>
              <a:rPr lang="ar" sz="1100">
                <a:solidFill>
                  <a:srgbClr val="B7B7B7"/>
                </a:solidFill>
                <a:latin typeface="Mada"/>
                <a:ea typeface="Mada"/>
                <a:cs typeface="Mada"/>
                <a:sym typeface="Mada"/>
              </a:rPr>
              <a:t> from the hypothalamus and  factors  that  increase  prolactin  secretion  (e.g.  </a:t>
            </a:r>
            <a:r>
              <a:rPr b="1" lang="ar" sz="1100">
                <a:solidFill>
                  <a:srgbClr val="B7B7B7"/>
                </a:solidFill>
                <a:latin typeface="Mada"/>
                <a:ea typeface="Mada"/>
                <a:cs typeface="Mada"/>
                <a:sym typeface="Mada"/>
              </a:rPr>
              <a:t>TRH</a:t>
            </a:r>
            <a:r>
              <a:rPr lang="ar" sz="1100">
                <a:solidFill>
                  <a:srgbClr val="B7B7B7"/>
                </a:solidFill>
                <a:latin typeface="Mada"/>
                <a:ea typeface="Mada"/>
                <a:cs typeface="Mada"/>
                <a:sym typeface="Mada"/>
              </a:rPr>
              <a:t>)  are  probably  of  less relevance.  There  is  a  physiological  increase  in  serum  prolactin during pregnancy, lactation and severe stress.</a:t>
            </a:r>
            <a:endParaRPr sz="1100">
              <a:solidFill>
                <a:srgbClr val="B7B7B7"/>
              </a:solidFill>
              <a:latin typeface="Mada"/>
              <a:ea typeface="Mada"/>
              <a:cs typeface="Mada"/>
              <a:sym typeface="Mada"/>
            </a:endParaRPr>
          </a:p>
          <a:p>
            <a:pPr indent="-298450" lvl="0" marL="457200" rtl="0" algn="l">
              <a:spcBef>
                <a:spcPts val="0"/>
              </a:spcBef>
              <a:spcAft>
                <a:spcPts val="0"/>
              </a:spcAft>
              <a:buSzPts val="1100"/>
              <a:buFont typeface="Mada"/>
              <a:buChar char="●"/>
            </a:pPr>
            <a:r>
              <a:rPr b="1" lang="ar" sz="1100">
                <a:solidFill>
                  <a:srgbClr val="CC0000"/>
                </a:solidFill>
                <a:latin typeface="Mada"/>
                <a:ea typeface="Mada"/>
                <a:cs typeface="Mada"/>
                <a:sym typeface="Mada"/>
              </a:rPr>
              <a:t>Prolactinomas are the m</a:t>
            </a:r>
            <a:r>
              <a:rPr b="1" lang="ar" sz="1100">
                <a:solidFill>
                  <a:srgbClr val="CC0000"/>
                </a:solidFill>
                <a:latin typeface="Mada"/>
                <a:ea typeface="Mada"/>
                <a:cs typeface="Mada"/>
                <a:sym typeface="Mada"/>
              </a:rPr>
              <a:t>ost common of functional pituitary adenomas</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25-30% </a:t>
            </a:r>
            <a:r>
              <a:rPr lang="ar" sz="1100">
                <a:latin typeface="Mada"/>
                <a:ea typeface="Mada"/>
                <a:cs typeface="Mada"/>
                <a:sym typeface="Mada"/>
              </a:rPr>
              <a:t>of all pituitary adenomas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Some </a:t>
            </a:r>
            <a:r>
              <a:rPr b="1" lang="ar" sz="1100">
                <a:latin typeface="Mada"/>
                <a:ea typeface="Mada"/>
                <a:cs typeface="Mada"/>
                <a:sym typeface="Mada"/>
              </a:rPr>
              <a:t>GH-producing tumors also co-secrete PRL</a:t>
            </a:r>
            <a:r>
              <a:rPr lang="ar" sz="1100">
                <a:latin typeface="Mada"/>
                <a:ea typeface="Mada"/>
                <a:cs typeface="Mada"/>
                <a:sym typeface="Mada"/>
              </a:rPr>
              <a:t> (and vice versa).</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PRL is the only pituitary hormone that is </a:t>
            </a:r>
            <a:r>
              <a:rPr b="1" lang="ar" sz="1100">
                <a:latin typeface="Mada"/>
                <a:ea typeface="Mada"/>
                <a:cs typeface="Mada"/>
                <a:sym typeface="Mada"/>
              </a:rPr>
              <a:t>inhibited by hypothalamus</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Prolactinomas lose TRH response</a:t>
            </a:r>
            <a:endParaRPr sz="1100">
              <a:latin typeface="Mada"/>
              <a:ea typeface="Mada"/>
              <a:cs typeface="Mada"/>
              <a:sym typeface="Mada"/>
            </a:endParaRPr>
          </a:p>
        </p:txBody>
      </p:sp>
      <p:sp>
        <p:nvSpPr>
          <p:cNvPr id="198" name="Google Shape;198;p15"/>
          <p:cNvSpPr txBox="1"/>
          <p:nvPr/>
        </p:nvSpPr>
        <p:spPr>
          <a:xfrm>
            <a:off x="211050" y="810170"/>
            <a:ext cx="52803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Introduction</a:t>
            </a:r>
            <a:endParaRPr b="1" sz="2200">
              <a:highlight>
                <a:srgbClr val="D0E0E3"/>
              </a:highlight>
              <a:latin typeface="Mada"/>
              <a:ea typeface="Mada"/>
              <a:cs typeface="Mada"/>
              <a:sym typeface="Mada"/>
            </a:endParaRPr>
          </a:p>
        </p:txBody>
      </p:sp>
      <p:pic>
        <p:nvPicPr>
          <p:cNvPr id="199" name="Google Shape;199;p15"/>
          <p:cNvPicPr preferRelativeResize="0"/>
          <p:nvPr/>
        </p:nvPicPr>
        <p:blipFill>
          <a:blip r:embed="rId4">
            <a:alphaModFix/>
          </a:blip>
          <a:stretch>
            <a:fillRect/>
          </a:stretch>
        </p:blipFill>
        <p:spPr>
          <a:xfrm>
            <a:off x="6182300" y="2089625"/>
            <a:ext cx="1017849" cy="1312176"/>
          </a:xfrm>
          <a:prstGeom prst="rect">
            <a:avLst/>
          </a:prstGeom>
          <a:noFill/>
          <a:ln>
            <a:noFill/>
          </a:ln>
        </p:spPr>
      </p:pic>
      <p:sp>
        <p:nvSpPr>
          <p:cNvPr id="200" name="Google Shape;200;p15"/>
          <p:cNvSpPr txBox="1"/>
          <p:nvPr/>
        </p:nvSpPr>
        <p:spPr>
          <a:xfrm>
            <a:off x="268200" y="3191420"/>
            <a:ext cx="52803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Causes of Hyperprolactinemia</a:t>
            </a:r>
            <a:endParaRPr b="1" sz="2200">
              <a:highlight>
                <a:srgbClr val="D0E0E3"/>
              </a:highlight>
              <a:latin typeface="Mada"/>
              <a:ea typeface="Mada"/>
              <a:cs typeface="Mada"/>
              <a:sym typeface="Mada"/>
            </a:endParaRPr>
          </a:p>
        </p:txBody>
      </p:sp>
      <p:sp>
        <p:nvSpPr>
          <p:cNvPr id="201" name="Google Shape;201;p15"/>
          <p:cNvSpPr/>
          <p:nvPr/>
        </p:nvSpPr>
        <p:spPr>
          <a:xfrm>
            <a:off x="921950" y="3811499"/>
            <a:ext cx="2289300" cy="412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ar">
                <a:latin typeface="Mada"/>
                <a:ea typeface="Mada"/>
                <a:cs typeface="Mada"/>
                <a:sym typeface="Mada"/>
              </a:rPr>
              <a:t>Pathological</a:t>
            </a:r>
            <a:endParaRPr b="1">
              <a:latin typeface="Mada"/>
              <a:ea typeface="Mada"/>
              <a:cs typeface="Mada"/>
              <a:sym typeface="Mada"/>
            </a:endParaRPr>
          </a:p>
        </p:txBody>
      </p:sp>
      <p:sp>
        <p:nvSpPr>
          <p:cNvPr id="202" name="Google Shape;202;p15"/>
          <p:cNvSpPr/>
          <p:nvPr/>
        </p:nvSpPr>
        <p:spPr>
          <a:xfrm>
            <a:off x="470450" y="3811561"/>
            <a:ext cx="882000" cy="412139"/>
          </a:xfrm>
          <a:prstGeom prst="flowChartMerge">
            <a:avLst/>
          </a:prstGeom>
          <a:solidFill>
            <a:srgbClr val="4A777A"/>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500">
              <a:solidFill>
                <a:srgbClr val="FFFFFF"/>
              </a:solidFill>
              <a:latin typeface="Mada"/>
              <a:ea typeface="Mada"/>
              <a:cs typeface="Mada"/>
              <a:sym typeface="Mada"/>
            </a:endParaRPr>
          </a:p>
        </p:txBody>
      </p:sp>
      <p:sp>
        <p:nvSpPr>
          <p:cNvPr id="203" name="Google Shape;203;p15"/>
          <p:cNvSpPr/>
          <p:nvPr/>
        </p:nvSpPr>
        <p:spPr>
          <a:xfrm>
            <a:off x="921950" y="5683551"/>
            <a:ext cx="2289300" cy="412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ar">
                <a:latin typeface="Mada"/>
                <a:ea typeface="Mada"/>
                <a:cs typeface="Mada"/>
                <a:sym typeface="Mada"/>
              </a:rPr>
              <a:t>Physiological</a:t>
            </a:r>
            <a:endParaRPr b="1">
              <a:latin typeface="Mada"/>
              <a:ea typeface="Mada"/>
              <a:cs typeface="Mada"/>
              <a:sym typeface="Mada"/>
            </a:endParaRPr>
          </a:p>
        </p:txBody>
      </p:sp>
      <p:sp>
        <p:nvSpPr>
          <p:cNvPr id="204" name="Google Shape;204;p15"/>
          <p:cNvSpPr/>
          <p:nvPr/>
        </p:nvSpPr>
        <p:spPr>
          <a:xfrm>
            <a:off x="470450" y="5683599"/>
            <a:ext cx="882000" cy="412200"/>
          </a:xfrm>
          <a:prstGeom prst="flowChartMerge">
            <a:avLst/>
          </a:prstGeom>
          <a:solidFill>
            <a:srgbClr val="77A9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rgbClr val="FFFFFF"/>
              </a:solidFill>
              <a:latin typeface="Mada"/>
              <a:ea typeface="Mada"/>
              <a:cs typeface="Mada"/>
              <a:sym typeface="Mada"/>
            </a:endParaRPr>
          </a:p>
        </p:txBody>
      </p:sp>
      <p:pic>
        <p:nvPicPr>
          <p:cNvPr id="205" name="Google Shape;205;p15"/>
          <p:cNvPicPr preferRelativeResize="0"/>
          <p:nvPr/>
        </p:nvPicPr>
        <p:blipFill>
          <a:blip r:embed="rId5">
            <a:alphaModFix/>
          </a:blip>
          <a:stretch>
            <a:fillRect/>
          </a:stretch>
        </p:blipFill>
        <p:spPr>
          <a:xfrm>
            <a:off x="776300" y="3811557"/>
            <a:ext cx="270300" cy="302638"/>
          </a:xfrm>
          <a:prstGeom prst="rect">
            <a:avLst/>
          </a:prstGeom>
          <a:noFill/>
          <a:ln>
            <a:noFill/>
          </a:ln>
        </p:spPr>
      </p:pic>
      <p:pic>
        <p:nvPicPr>
          <p:cNvPr id="206" name="Google Shape;206;p15"/>
          <p:cNvPicPr preferRelativeResize="0"/>
          <p:nvPr/>
        </p:nvPicPr>
        <p:blipFill>
          <a:blip r:embed="rId6">
            <a:alphaModFix/>
          </a:blip>
          <a:stretch>
            <a:fillRect/>
          </a:stretch>
        </p:blipFill>
        <p:spPr>
          <a:xfrm>
            <a:off x="734938" y="5683549"/>
            <a:ext cx="353025" cy="353025"/>
          </a:xfrm>
          <a:prstGeom prst="rect">
            <a:avLst/>
          </a:prstGeom>
          <a:noFill/>
          <a:ln>
            <a:noFill/>
          </a:ln>
        </p:spPr>
      </p:pic>
      <p:sp>
        <p:nvSpPr>
          <p:cNvPr id="207" name="Google Shape;207;p15"/>
          <p:cNvSpPr txBox="1"/>
          <p:nvPr/>
        </p:nvSpPr>
        <p:spPr>
          <a:xfrm>
            <a:off x="875175" y="4341950"/>
            <a:ext cx="6428400" cy="11778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228250" lvl="0" marL="3168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The most common cause is a </a:t>
            </a:r>
            <a:r>
              <a:rPr b="1" lang="ar" sz="1100">
                <a:solidFill>
                  <a:srgbClr val="CC0000"/>
                </a:solidFill>
                <a:latin typeface="Mada"/>
                <a:ea typeface="Mada"/>
                <a:cs typeface="Mada"/>
                <a:sym typeface="Mada"/>
              </a:rPr>
              <a:t>prolactin secreting pituitary adenoma</a:t>
            </a:r>
            <a:r>
              <a:rPr b="1" lang="ar" sz="1100">
                <a:solidFill>
                  <a:schemeClr val="dk1"/>
                </a:solidFill>
                <a:latin typeface="Mada"/>
                <a:ea typeface="Mada"/>
                <a:cs typeface="Mada"/>
                <a:sym typeface="Mada"/>
              </a:rPr>
              <a:t> (prolactinoma)</a:t>
            </a:r>
            <a:r>
              <a:rPr lang="ar" sz="1100">
                <a:solidFill>
                  <a:schemeClr val="dk1"/>
                </a:solidFill>
                <a:latin typeface="Mada"/>
                <a:ea typeface="Mada"/>
                <a:cs typeface="Mada"/>
                <a:sym typeface="Mada"/>
              </a:rPr>
              <a:t>.</a:t>
            </a:r>
            <a:endParaRPr sz="1100">
              <a:solidFill>
                <a:schemeClr val="dk1"/>
              </a:solidFill>
              <a:latin typeface="Mada"/>
              <a:ea typeface="Mada"/>
              <a:cs typeface="Mada"/>
              <a:sym typeface="Mada"/>
            </a:endParaRPr>
          </a:p>
          <a:p>
            <a:pPr indent="-228250" lvl="0" marL="3168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Disruption of dopamine (tumor,trauma, infiltrative lesions)</a:t>
            </a:r>
            <a:endParaRPr sz="1100">
              <a:solidFill>
                <a:schemeClr val="dk1"/>
              </a:solidFill>
              <a:latin typeface="Mada"/>
              <a:ea typeface="Mada"/>
              <a:cs typeface="Mada"/>
              <a:sym typeface="Mada"/>
            </a:endParaRPr>
          </a:p>
          <a:p>
            <a:pPr indent="-228250" lvl="0" marL="3168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Other causes are </a:t>
            </a:r>
            <a:r>
              <a:rPr b="1" lang="ar" sz="1100">
                <a:solidFill>
                  <a:schemeClr val="dk1"/>
                </a:solidFill>
                <a:latin typeface="Mada"/>
                <a:ea typeface="Mada"/>
                <a:cs typeface="Mada"/>
                <a:sym typeface="Mada"/>
              </a:rPr>
              <a:t>Renal failure</a:t>
            </a:r>
            <a:r>
              <a:rPr lang="ar" sz="1100">
                <a:solidFill>
                  <a:schemeClr val="dk1"/>
                </a:solidFill>
                <a:latin typeface="Mada"/>
                <a:ea typeface="Mada"/>
                <a:cs typeface="Mada"/>
                <a:sym typeface="Mada"/>
              </a:rPr>
              <a:t> (returns to normal after transplant), </a:t>
            </a:r>
            <a:r>
              <a:rPr b="1" lang="ar" sz="1100">
                <a:solidFill>
                  <a:schemeClr val="dk1"/>
                </a:solidFill>
                <a:latin typeface="Mada"/>
                <a:ea typeface="Mada"/>
                <a:cs typeface="Mada"/>
                <a:sym typeface="Mada"/>
              </a:rPr>
              <a:t>Liver failure</a:t>
            </a:r>
            <a:r>
              <a:rPr lang="ar" sz="1100">
                <a:solidFill>
                  <a:schemeClr val="dk1"/>
                </a:solidFill>
                <a:latin typeface="Mada"/>
                <a:ea typeface="Mada"/>
                <a:cs typeface="Mada"/>
                <a:sym typeface="Mada"/>
              </a:rPr>
              <a:t>, </a:t>
            </a:r>
            <a:r>
              <a:rPr b="1" lang="ar" sz="1100">
                <a:solidFill>
                  <a:srgbClr val="CC0000"/>
                </a:solidFill>
                <a:latin typeface="Mada"/>
                <a:ea typeface="Mada"/>
                <a:cs typeface="Mada"/>
                <a:sym typeface="Mada"/>
              </a:rPr>
              <a:t>primary </a:t>
            </a:r>
            <a:r>
              <a:rPr b="1" lang="ar" sz="1100" u="sng">
                <a:solidFill>
                  <a:srgbClr val="CC0000"/>
                </a:solidFill>
                <a:latin typeface="Mada"/>
                <a:ea typeface="Mada"/>
                <a:cs typeface="Mada"/>
                <a:sym typeface="Mada"/>
              </a:rPr>
              <a:t>hypo</a:t>
            </a:r>
            <a:r>
              <a:rPr b="1" lang="ar" sz="1100">
                <a:solidFill>
                  <a:srgbClr val="CC0000"/>
                </a:solidFill>
                <a:latin typeface="Mada"/>
                <a:ea typeface="Mada"/>
                <a:cs typeface="Mada"/>
                <a:sym typeface="Mada"/>
              </a:rPr>
              <a:t>thyroidism</a:t>
            </a:r>
            <a:r>
              <a:rPr lang="ar" sz="1100">
                <a:solidFill>
                  <a:schemeClr val="dk1"/>
                </a:solidFill>
                <a:latin typeface="Mada"/>
                <a:ea typeface="Mada"/>
                <a:cs typeface="Mada"/>
                <a:sym typeface="Mada"/>
              </a:rPr>
              <a:t> (high TRH levels stimulate prolactin).</a:t>
            </a:r>
            <a:endParaRPr sz="1100">
              <a:solidFill>
                <a:schemeClr val="dk1"/>
              </a:solidFill>
              <a:latin typeface="Mada"/>
              <a:ea typeface="Mada"/>
              <a:cs typeface="Mada"/>
              <a:sym typeface="Mada"/>
            </a:endParaRPr>
          </a:p>
          <a:p>
            <a:pPr indent="-228250" lvl="0" marL="3168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Drugs which interfere with dopamine:(</a:t>
            </a:r>
            <a:r>
              <a:rPr b="1" lang="ar" sz="1100">
                <a:solidFill>
                  <a:schemeClr val="dk1"/>
                </a:solidFill>
                <a:latin typeface="Mada"/>
                <a:ea typeface="Mada"/>
                <a:cs typeface="Mada"/>
                <a:sym typeface="Mada"/>
              </a:rPr>
              <a:t>Phenothiazines, Domapine receptor antagonists metoclopramide, a-methyldopa, verapamil, H2 blocker, estrogen, opiates, reserpine</a:t>
            </a:r>
            <a:r>
              <a:rPr lang="ar" sz="1100">
                <a:solidFill>
                  <a:schemeClr val="dk1"/>
                </a:solidFill>
                <a:latin typeface="Mada"/>
                <a:ea typeface="Mada"/>
                <a:cs typeface="Mada"/>
                <a:sym typeface="Mada"/>
              </a:rPr>
              <a:t>).</a:t>
            </a:r>
            <a:endParaRPr sz="1100">
              <a:solidFill>
                <a:schemeClr val="dk1"/>
              </a:solidFill>
              <a:latin typeface="Mada"/>
              <a:ea typeface="Mada"/>
              <a:cs typeface="Mada"/>
              <a:sym typeface="Mada"/>
            </a:endParaRPr>
          </a:p>
          <a:p>
            <a:pPr indent="0" lvl="0" marL="0" rtl="0" algn="l">
              <a:spcBef>
                <a:spcPts val="0"/>
              </a:spcBef>
              <a:spcAft>
                <a:spcPts val="0"/>
              </a:spcAft>
              <a:buNone/>
            </a:pPr>
            <a:r>
              <a:t/>
            </a:r>
            <a:endParaRPr sz="1100"/>
          </a:p>
        </p:txBody>
      </p:sp>
      <p:sp>
        <p:nvSpPr>
          <p:cNvPr id="208" name="Google Shape;208;p15"/>
          <p:cNvSpPr txBox="1"/>
          <p:nvPr/>
        </p:nvSpPr>
        <p:spPr>
          <a:xfrm>
            <a:off x="875175" y="6263525"/>
            <a:ext cx="6428400" cy="13644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Mada"/>
              <a:buChar char="●"/>
            </a:pPr>
            <a:r>
              <a:rPr b="1" lang="ar" sz="1000">
                <a:solidFill>
                  <a:schemeClr val="dk1"/>
                </a:solidFill>
                <a:latin typeface="Mada"/>
                <a:ea typeface="Mada"/>
                <a:cs typeface="Mada"/>
                <a:sym typeface="Mada"/>
              </a:rPr>
              <a:t>Mildly increased serum prolactin levels may be physiological and asymptomatic, could be due to:</a:t>
            </a:r>
            <a:endParaRPr b="1" sz="1000">
              <a:solidFill>
                <a:schemeClr val="dk1"/>
              </a:solidFill>
              <a:latin typeface="Mada"/>
              <a:ea typeface="Mada"/>
              <a:cs typeface="Mada"/>
              <a:sym typeface="Mada"/>
            </a:endParaRPr>
          </a:p>
          <a:p>
            <a:pPr indent="-292100" lvl="1" marL="914400" rtl="0" algn="l">
              <a:spcBef>
                <a:spcPts val="0"/>
              </a:spcBef>
              <a:spcAft>
                <a:spcPts val="0"/>
              </a:spcAft>
              <a:buSzPts val="1000"/>
              <a:buFont typeface="Mada"/>
              <a:buAutoNum type="arabicPeriod"/>
            </a:pPr>
            <a:r>
              <a:rPr lang="ar" sz="1000">
                <a:solidFill>
                  <a:schemeClr val="dk1"/>
                </a:solidFill>
                <a:latin typeface="Mada"/>
                <a:ea typeface="Mada"/>
                <a:cs typeface="Mada"/>
                <a:sym typeface="Mada"/>
              </a:rPr>
              <a:t>Asleep, stress</a:t>
            </a:r>
            <a:endParaRPr sz="1000">
              <a:solidFill>
                <a:schemeClr val="dk1"/>
              </a:solidFill>
              <a:latin typeface="Mada"/>
              <a:ea typeface="Mada"/>
              <a:cs typeface="Mada"/>
              <a:sym typeface="Mada"/>
            </a:endParaRPr>
          </a:p>
          <a:p>
            <a:pPr indent="-292100" lvl="1" marL="914400" rtl="0" algn="l">
              <a:spcBef>
                <a:spcPts val="0"/>
              </a:spcBef>
              <a:spcAft>
                <a:spcPts val="0"/>
              </a:spcAft>
              <a:buSzPts val="1000"/>
              <a:buFont typeface="Mada"/>
              <a:buAutoNum type="arabicPeriod"/>
            </a:pPr>
            <a:r>
              <a:rPr lang="ar" sz="1000">
                <a:solidFill>
                  <a:schemeClr val="dk1"/>
                </a:solidFill>
                <a:latin typeface="Mada"/>
                <a:ea typeface="Mada"/>
                <a:cs typeface="Mada"/>
                <a:sym typeface="Mada"/>
              </a:rPr>
              <a:t>P</a:t>
            </a:r>
            <a:r>
              <a:rPr lang="ar" sz="1000">
                <a:solidFill>
                  <a:schemeClr val="dk1"/>
                </a:solidFill>
                <a:latin typeface="Mada"/>
                <a:ea typeface="Mada"/>
                <a:cs typeface="Mada"/>
                <a:sym typeface="Mada"/>
              </a:rPr>
              <a:t>regnancy</a:t>
            </a:r>
            <a:r>
              <a:rPr lang="ar" sz="1000">
                <a:solidFill>
                  <a:schemeClr val="dk1"/>
                </a:solidFill>
                <a:latin typeface="Mada"/>
                <a:ea typeface="Mada"/>
                <a:cs typeface="Mada"/>
                <a:sym typeface="Mada"/>
              </a:rPr>
              <a:t> (Estrogen increases, </a:t>
            </a:r>
            <a:r>
              <a:rPr lang="ar" sz="1000">
                <a:solidFill>
                  <a:srgbClr val="6AA84F"/>
                </a:solidFill>
                <a:latin typeface="Mada"/>
                <a:ea typeface="Mada"/>
                <a:cs typeface="Mada"/>
                <a:sym typeface="Mada"/>
              </a:rPr>
              <a:t>most common</a:t>
            </a:r>
            <a:r>
              <a:rPr lang="ar" sz="1000">
                <a:solidFill>
                  <a:schemeClr val="dk1"/>
                </a:solidFill>
                <a:latin typeface="Mada"/>
                <a:ea typeface="Mada"/>
                <a:cs typeface="Mada"/>
                <a:sym typeface="Mada"/>
              </a:rPr>
              <a:t>)</a:t>
            </a:r>
            <a:endParaRPr sz="1000">
              <a:solidFill>
                <a:schemeClr val="dk1"/>
              </a:solidFill>
              <a:latin typeface="Mada"/>
              <a:ea typeface="Mada"/>
              <a:cs typeface="Mada"/>
              <a:sym typeface="Mada"/>
            </a:endParaRPr>
          </a:p>
          <a:p>
            <a:pPr indent="-292100" lvl="1" marL="914400" rtl="0" algn="l">
              <a:spcBef>
                <a:spcPts val="0"/>
              </a:spcBef>
              <a:spcAft>
                <a:spcPts val="0"/>
              </a:spcAft>
              <a:buSzPts val="1000"/>
              <a:buFont typeface="Mada"/>
              <a:buAutoNum type="arabicPeriod"/>
            </a:pPr>
            <a:r>
              <a:rPr lang="ar" sz="1000">
                <a:solidFill>
                  <a:schemeClr val="dk1"/>
                </a:solidFill>
                <a:latin typeface="Mada"/>
                <a:ea typeface="Mada"/>
                <a:cs typeface="Mada"/>
                <a:sym typeface="Mada"/>
              </a:rPr>
              <a:t>Lactation</a:t>
            </a:r>
            <a:endParaRPr sz="1000">
              <a:solidFill>
                <a:schemeClr val="dk1"/>
              </a:solidFill>
              <a:latin typeface="Mada"/>
              <a:ea typeface="Mada"/>
              <a:cs typeface="Mada"/>
              <a:sym typeface="Mada"/>
            </a:endParaRPr>
          </a:p>
          <a:p>
            <a:pPr indent="-292100" lvl="1" marL="914400" rtl="0" algn="l">
              <a:spcBef>
                <a:spcPts val="0"/>
              </a:spcBef>
              <a:spcAft>
                <a:spcPts val="0"/>
              </a:spcAft>
              <a:buSzPts val="1000"/>
              <a:buFont typeface="Mada"/>
              <a:buAutoNum type="arabicPeriod"/>
            </a:pPr>
            <a:r>
              <a:rPr lang="ar" sz="1000">
                <a:solidFill>
                  <a:schemeClr val="dk1"/>
                </a:solidFill>
                <a:latin typeface="Mada"/>
                <a:ea typeface="Mada"/>
                <a:cs typeface="Mada"/>
                <a:sym typeface="Mada"/>
              </a:rPr>
              <a:t>Chest wall stimulation (Burns</a:t>
            </a:r>
            <a:r>
              <a:rPr lang="ar" sz="1000">
                <a:solidFill>
                  <a:srgbClr val="6AA84F"/>
                </a:solidFill>
                <a:latin typeface="Mada"/>
                <a:ea typeface="Mada"/>
                <a:cs typeface="Mada"/>
                <a:sym typeface="Mada"/>
              </a:rPr>
              <a:t>, chest wall surgery</a:t>
            </a:r>
            <a:r>
              <a:rPr lang="ar" sz="1000">
                <a:solidFill>
                  <a:schemeClr val="dk1"/>
                </a:solidFill>
                <a:latin typeface="Mada"/>
                <a:ea typeface="Mada"/>
                <a:cs typeface="Mada"/>
                <a:sym typeface="Mada"/>
              </a:rPr>
              <a:t>) causing neuronal effect like suckling</a:t>
            </a:r>
            <a:endParaRPr sz="1000">
              <a:solidFill>
                <a:schemeClr val="dk1"/>
              </a:solidFill>
              <a:latin typeface="Mada"/>
              <a:ea typeface="Mada"/>
              <a:cs typeface="Mada"/>
              <a:sym typeface="Mada"/>
            </a:endParaRPr>
          </a:p>
          <a:p>
            <a:pPr indent="-292100" lvl="1" marL="914400" rtl="0" algn="l">
              <a:spcBef>
                <a:spcPts val="0"/>
              </a:spcBef>
              <a:spcAft>
                <a:spcPts val="0"/>
              </a:spcAft>
              <a:buSzPts val="1000"/>
              <a:buFont typeface="Mada"/>
              <a:buAutoNum type="arabicPeriod"/>
            </a:pPr>
            <a:r>
              <a:rPr lang="ar" sz="1000">
                <a:solidFill>
                  <a:schemeClr val="dk1"/>
                </a:solidFill>
                <a:latin typeface="Mada"/>
                <a:ea typeface="Mada"/>
                <a:cs typeface="Mada"/>
                <a:sym typeface="Mada"/>
              </a:rPr>
              <a:t>Trauma.</a:t>
            </a:r>
            <a:endParaRPr sz="1000">
              <a:solidFill>
                <a:schemeClr val="dk1"/>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Note: When you have elevated prolactin, do not jump into thinking of adenoma, always consider other factors first (drugs, surgeries of chest wall, pregnancy)</a:t>
            </a:r>
            <a:endParaRPr sz="1000">
              <a:solidFill>
                <a:schemeClr val="dk1"/>
              </a:solidFill>
              <a:latin typeface="Mada"/>
              <a:ea typeface="Mada"/>
              <a:cs typeface="Mada"/>
              <a:sym typeface="Mada"/>
            </a:endParaRPr>
          </a:p>
        </p:txBody>
      </p:sp>
      <p:sp>
        <p:nvSpPr>
          <p:cNvPr id="209" name="Google Shape;209;p15"/>
          <p:cNvSpPr/>
          <p:nvPr/>
        </p:nvSpPr>
        <p:spPr>
          <a:xfrm>
            <a:off x="983046" y="5082702"/>
            <a:ext cx="205200" cy="213900"/>
          </a:xfrm>
          <a:prstGeom prst="star5">
            <a:avLst>
              <a:gd fmla="val 19098" name="adj"/>
              <a:gd fmla="val 105146" name="hf"/>
              <a:gd fmla="val 110557" name="vf"/>
            </a:avLst>
          </a:prstGeom>
          <a:solidFill>
            <a:schemeClr val="accent6"/>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txBox="1"/>
          <p:nvPr/>
        </p:nvSpPr>
        <p:spPr>
          <a:xfrm>
            <a:off x="211050" y="7740458"/>
            <a:ext cx="52803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Clinical features</a:t>
            </a:r>
            <a:endParaRPr b="1" sz="2200">
              <a:highlight>
                <a:srgbClr val="D0E0E3"/>
              </a:highlight>
              <a:latin typeface="Mada"/>
              <a:ea typeface="Mada"/>
              <a:cs typeface="Mada"/>
              <a:sym typeface="Mada"/>
            </a:endParaRPr>
          </a:p>
        </p:txBody>
      </p:sp>
      <p:sp>
        <p:nvSpPr>
          <p:cNvPr id="211" name="Google Shape;211;p15"/>
          <p:cNvSpPr/>
          <p:nvPr/>
        </p:nvSpPr>
        <p:spPr>
          <a:xfrm>
            <a:off x="564779" y="8316199"/>
            <a:ext cx="6747300" cy="777000"/>
          </a:xfrm>
          <a:prstGeom prst="snip1Rect">
            <a:avLst>
              <a:gd fmla="val 16667" name="adj"/>
            </a:avLst>
          </a:prstGeom>
          <a:solidFill>
            <a:schemeClr val="accent4"/>
          </a:solidFill>
          <a:ln cap="flat" cmpd="sng" w="9525">
            <a:solidFill>
              <a:srgbClr val="E1DC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448050" y="8401800"/>
            <a:ext cx="6747300" cy="2098200"/>
          </a:xfrm>
          <a:prstGeom prst="snip1Rect">
            <a:avLst>
              <a:gd fmla="val 16667" name="adj"/>
            </a:avLst>
          </a:prstGeom>
          <a:solidFill>
            <a:srgbClr val="EEEEEE"/>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txBox="1"/>
          <p:nvPr/>
        </p:nvSpPr>
        <p:spPr>
          <a:xfrm>
            <a:off x="447975" y="8364050"/>
            <a:ext cx="6747300" cy="15732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rPr b="1" lang="ar" sz="1100" u="sng">
                <a:solidFill>
                  <a:schemeClr val="dk1"/>
                </a:solidFill>
                <a:highlight>
                  <a:schemeClr val="accent4"/>
                </a:highlight>
                <a:latin typeface="Mada"/>
                <a:ea typeface="Mada"/>
                <a:cs typeface="Mada"/>
                <a:sym typeface="Mada"/>
              </a:rPr>
              <a:t>Premenopausal women</a:t>
            </a:r>
            <a:r>
              <a:rPr b="1" lang="ar" sz="1100">
                <a:solidFill>
                  <a:schemeClr val="accent1"/>
                </a:solidFill>
                <a:latin typeface="Mada"/>
                <a:ea typeface="Mada"/>
                <a:cs typeface="Mada"/>
                <a:sym typeface="Mada"/>
              </a:rPr>
              <a:t>:</a:t>
            </a:r>
            <a:r>
              <a:rPr b="1" lang="ar" sz="1100">
                <a:solidFill>
                  <a:schemeClr val="dk1"/>
                </a:solidFill>
                <a:latin typeface="Mada"/>
                <a:ea typeface="Mada"/>
                <a:cs typeface="Mada"/>
                <a:sym typeface="Mada"/>
              </a:rPr>
              <a:t> </a:t>
            </a:r>
            <a:endParaRPr b="1" sz="1100">
              <a:solidFill>
                <a:schemeClr val="dk1"/>
              </a:solidFill>
              <a:latin typeface="Mada"/>
              <a:ea typeface="Mada"/>
              <a:cs typeface="Mada"/>
              <a:sym typeface="Mada"/>
            </a:endParaRPr>
          </a:p>
          <a:p>
            <a:pPr indent="-298450" lvl="1" marL="914400" rtl="0" algn="l">
              <a:spcBef>
                <a:spcPts val="0"/>
              </a:spcBef>
              <a:spcAft>
                <a:spcPts val="0"/>
              </a:spcAft>
              <a:buSzPts val="1100"/>
              <a:buFont typeface="Mada"/>
              <a:buChar char="○"/>
            </a:pPr>
            <a:r>
              <a:rPr lang="ar" sz="1100">
                <a:solidFill>
                  <a:schemeClr val="dk1"/>
                </a:solidFill>
                <a:latin typeface="Mada"/>
                <a:ea typeface="Mada"/>
                <a:cs typeface="Mada"/>
                <a:sym typeface="Mada"/>
              </a:rPr>
              <a:t>Hyperprolactinemia stimulates milk production in the breast producing </a:t>
            </a:r>
            <a:r>
              <a:rPr b="1" lang="ar" sz="1100">
                <a:solidFill>
                  <a:srgbClr val="CC0000"/>
                </a:solidFill>
                <a:latin typeface="Mada"/>
                <a:ea typeface="Mada"/>
                <a:cs typeface="Mada"/>
                <a:sym typeface="Mada"/>
              </a:rPr>
              <a:t>galactorrhoea</a:t>
            </a:r>
            <a:r>
              <a:rPr lang="ar" sz="1100">
                <a:solidFill>
                  <a:schemeClr val="dk1"/>
                </a:solidFill>
                <a:latin typeface="Mada"/>
                <a:ea typeface="Mada"/>
                <a:cs typeface="Mada"/>
                <a:sym typeface="Mada"/>
              </a:rPr>
              <a:t> (</a:t>
            </a:r>
            <a:r>
              <a:rPr b="1" lang="ar" sz="1100">
                <a:solidFill>
                  <a:schemeClr val="dk1"/>
                </a:solidFill>
                <a:latin typeface="Mada"/>
                <a:ea typeface="Mada"/>
                <a:cs typeface="Mada"/>
                <a:sym typeface="Mada"/>
              </a:rPr>
              <a:t>nipple discharge</a:t>
            </a:r>
            <a:r>
              <a:rPr lang="ar" sz="1100">
                <a:solidFill>
                  <a:schemeClr val="dk1"/>
                </a:solidFill>
                <a:latin typeface="Mada"/>
                <a:ea typeface="Mada"/>
                <a:cs typeface="Mada"/>
                <a:sym typeface="Mada"/>
              </a:rPr>
              <a:t>),</a:t>
            </a:r>
            <a:r>
              <a:rPr lang="ar" sz="1100">
                <a:solidFill>
                  <a:schemeClr val="dk1"/>
                </a:solidFill>
                <a:latin typeface="Mada"/>
                <a:ea typeface="Mada"/>
                <a:cs typeface="Mada"/>
                <a:sym typeface="Mada"/>
              </a:rPr>
              <a:t> </a:t>
            </a:r>
            <a:r>
              <a:rPr lang="ar" sz="1100">
                <a:solidFill>
                  <a:srgbClr val="6AA84F"/>
                </a:solidFill>
                <a:latin typeface="Mada"/>
                <a:ea typeface="Mada"/>
                <a:cs typeface="Mada"/>
                <a:sym typeface="Mada"/>
              </a:rPr>
              <a:t>and inhibits GnRH</a:t>
            </a:r>
            <a:r>
              <a:rPr lang="ar" sz="1100">
                <a:solidFill>
                  <a:schemeClr val="dk1"/>
                </a:solidFill>
                <a:latin typeface="Mada"/>
                <a:ea typeface="Mada"/>
                <a:cs typeface="Mada"/>
                <a:sym typeface="Mada"/>
              </a:rPr>
              <a:t> causing </a:t>
            </a:r>
            <a:r>
              <a:rPr b="1" lang="ar" sz="1100">
                <a:solidFill>
                  <a:schemeClr val="dk1"/>
                </a:solidFill>
                <a:latin typeface="Mada"/>
                <a:ea typeface="Mada"/>
                <a:cs typeface="Mada"/>
                <a:sym typeface="Mada"/>
              </a:rPr>
              <a:t>oligo or </a:t>
            </a:r>
            <a:r>
              <a:rPr b="1" lang="ar" sz="1100">
                <a:solidFill>
                  <a:srgbClr val="CC0000"/>
                </a:solidFill>
                <a:latin typeface="Mada"/>
                <a:ea typeface="Mada"/>
                <a:cs typeface="Mada"/>
                <a:sym typeface="Mada"/>
              </a:rPr>
              <a:t>amenorrhoea </a:t>
            </a:r>
            <a:r>
              <a:rPr lang="ar" sz="1100">
                <a:solidFill>
                  <a:srgbClr val="6AA84F"/>
                </a:solidFill>
                <a:latin typeface="Mada"/>
                <a:ea typeface="Mada"/>
                <a:cs typeface="Mada"/>
                <a:sym typeface="Mada"/>
              </a:rPr>
              <a:t>(Therefore, lactating can be used as a natural way for contraception)</a:t>
            </a:r>
            <a:r>
              <a:rPr baseline="30000" lang="ar" sz="1100">
                <a:solidFill>
                  <a:schemeClr val="dk1"/>
                </a:solidFill>
                <a:latin typeface="Mada"/>
                <a:ea typeface="Mada"/>
                <a:cs typeface="Mada"/>
                <a:sym typeface="Mada"/>
              </a:rPr>
              <a:t> </a:t>
            </a:r>
            <a:r>
              <a:rPr lang="ar" sz="1100">
                <a:solidFill>
                  <a:schemeClr val="dk1"/>
                </a:solidFill>
                <a:latin typeface="Mada"/>
                <a:ea typeface="Mada"/>
                <a:cs typeface="Mada"/>
                <a:sym typeface="Mada"/>
              </a:rPr>
              <a:t>&amp; </a:t>
            </a:r>
            <a:r>
              <a:rPr b="1" lang="ar" sz="1100">
                <a:solidFill>
                  <a:srgbClr val="CC0000"/>
                </a:solidFill>
                <a:latin typeface="Mada"/>
                <a:ea typeface="Mada"/>
                <a:cs typeface="Mada"/>
                <a:sym typeface="Mada"/>
              </a:rPr>
              <a:t>infertility</a:t>
            </a:r>
            <a:r>
              <a:rPr b="1" lang="ar" sz="1100">
                <a:solidFill>
                  <a:srgbClr val="6AA84F"/>
                </a:solidFill>
                <a:latin typeface="Mada"/>
                <a:ea typeface="Mada"/>
                <a:cs typeface="Mada"/>
                <a:sym typeface="Mada"/>
              </a:rPr>
              <a:t>, disturbed menstruation</a:t>
            </a:r>
            <a:r>
              <a:rPr lang="ar" sz="1100">
                <a:solidFill>
                  <a:schemeClr val="dk1"/>
                </a:solidFill>
                <a:latin typeface="Mada"/>
                <a:ea typeface="Mada"/>
                <a:cs typeface="Mada"/>
                <a:sym typeface="Mada"/>
              </a:rPr>
              <a:t>. 90% present with </a:t>
            </a:r>
            <a:r>
              <a:rPr b="1" lang="ar" sz="1100" u="sng">
                <a:solidFill>
                  <a:schemeClr val="dk1"/>
                </a:solidFill>
                <a:latin typeface="Mada"/>
                <a:ea typeface="Mada"/>
                <a:cs typeface="Mada"/>
                <a:sym typeface="Mada"/>
              </a:rPr>
              <a:t>micro</a:t>
            </a:r>
            <a:r>
              <a:rPr lang="ar" sz="1100">
                <a:solidFill>
                  <a:schemeClr val="dk1"/>
                </a:solidFill>
                <a:latin typeface="Mada"/>
                <a:ea typeface="Mada"/>
                <a:cs typeface="Mada"/>
                <a:sym typeface="Mada"/>
              </a:rPr>
              <a:t>prolactinomas (&lt;10mm)</a:t>
            </a:r>
            <a:endParaRPr sz="1100">
              <a:solidFill>
                <a:schemeClr val="dk1"/>
              </a:solidFill>
              <a:latin typeface="Mada"/>
              <a:ea typeface="Mada"/>
              <a:cs typeface="Mada"/>
              <a:sym typeface="Mada"/>
            </a:endParaRPr>
          </a:p>
          <a:p>
            <a:pPr indent="-298450" lvl="0" marL="457200" rtl="0" algn="l">
              <a:spcBef>
                <a:spcPts val="0"/>
              </a:spcBef>
              <a:spcAft>
                <a:spcPts val="0"/>
              </a:spcAft>
              <a:buSzPts val="1100"/>
              <a:buFont typeface="Mada"/>
              <a:buChar char="●"/>
            </a:pPr>
            <a:r>
              <a:rPr b="1" lang="ar" sz="1100" u="sng">
                <a:solidFill>
                  <a:schemeClr val="dk1"/>
                </a:solidFill>
                <a:highlight>
                  <a:schemeClr val="accent4"/>
                </a:highlight>
                <a:latin typeface="Mada"/>
                <a:ea typeface="Mada"/>
                <a:cs typeface="Mada"/>
                <a:sym typeface="Mada"/>
              </a:rPr>
              <a:t>Men</a:t>
            </a:r>
            <a:r>
              <a:rPr b="1" lang="ar" sz="1100">
                <a:solidFill>
                  <a:schemeClr val="dk1"/>
                </a:solidFill>
                <a:highlight>
                  <a:schemeClr val="accent4"/>
                </a:highlight>
                <a:latin typeface="Mada"/>
                <a:ea typeface="Mada"/>
                <a:cs typeface="Mada"/>
                <a:sym typeface="Mada"/>
              </a:rPr>
              <a:t>: </a:t>
            </a:r>
            <a:endParaRPr b="1" sz="1100">
              <a:solidFill>
                <a:schemeClr val="dk1"/>
              </a:solidFill>
              <a:highlight>
                <a:schemeClr val="accent4"/>
              </a:highlight>
              <a:latin typeface="Mada"/>
              <a:ea typeface="Mada"/>
              <a:cs typeface="Mada"/>
              <a:sym typeface="Mada"/>
            </a:endParaRPr>
          </a:p>
          <a:p>
            <a:pPr indent="-298450" lvl="1" marL="914400" rtl="0" algn="l">
              <a:spcBef>
                <a:spcPts val="0"/>
              </a:spcBef>
              <a:spcAft>
                <a:spcPts val="0"/>
              </a:spcAft>
              <a:buSzPts val="1100"/>
              <a:buFont typeface="Mada"/>
              <a:buChar char="○"/>
            </a:pPr>
            <a:r>
              <a:rPr b="1" lang="ar" sz="1100">
                <a:solidFill>
                  <a:srgbClr val="CC0000"/>
                </a:solidFill>
                <a:latin typeface="Mada"/>
                <a:ea typeface="Mada"/>
                <a:cs typeface="Mada"/>
                <a:sym typeface="Mada"/>
              </a:rPr>
              <a:t>Decreased libido</a:t>
            </a:r>
            <a:r>
              <a:rPr lang="ar" sz="1100">
                <a:solidFill>
                  <a:schemeClr val="dk1"/>
                </a:solidFill>
                <a:latin typeface="Mada"/>
                <a:ea typeface="Mada"/>
                <a:cs typeface="Mada"/>
                <a:sym typeface="Mada"/>
              </a:rPr>
              <a:t>, </a:t>
            </a:r>
            <a:r>
              <a:rPr b="1" lang="ar" sz="1100">
                <a:solidFill>
                  <a:schemeClr val="dk1"/>
                </a:solidFill>
                <a:latin typeface="Mada"/>
                <a:ea typeface="Mada"/>
                <a:cs typeface="Mada"/>
                <a:sym typeface="Mada"/>
              </a:rPr>
              <a:t>subfertility, </a:t>
            </a:r>
            <a:r>
              <a:rPr b="1" lang="ar" sz="1100">
                <a:solidFill>
                  <a:srgbClr val="CC0000"/>
                </a:solidFill>
                <a:latin typeface="Mada"/>
                <a:ea typeface="Mada"/>
                <a:cs typeface="Mada"/>
                <a:sym typeface="Mada"/>
              </a:rPr>
              <a:t>erectile dysfunction, </a:t>
            </a:r>
            <a:r>
              <a:rPr b="1" lang="ar" sz="1100">
                <a:solidFill>
                  <a:srgbClr val="6194D6"/>
                </a:solidFill>
                <a:latin typeface="Mada"/>
                <a:ea typeface="Mada"/>
                <a:cs typeface="Mada"/>
                <a:sym typeface="Mada"/>
              </a:rPr>
              <a:t>galactorrhoea and gynecomastia</a:t>
            </a:r>
            <a:r>
              <a:rPr lang="ar" sz="1100">
                <a:solidFill>
                  <a:schemeClr val="dk1"/>
                </a:solidFill>
                <a:latin typeface="Mada"/>
                <a:ea typeface="Mada"/>
                <a:cs typeface="Mada"/>
                <a:sym typeface="Mada"/>
              </a:rPr>
              <a:t>. 60% present with </a:t>
            </a:r>
            <a:r>
              <a:rPr b="1" lang="ar" sz="1100" u="sng">
                <a:solidFill>
                  <a:schemeClr val="dk1"/>
                </a:solidFill>
                <a:latin typeface="Mada"/>
                <a:ea typeface="Mada"/>
                <a:cs typeface="Mada"/>
                <a:sym typeface="Mada"/>
              </a:rPr>
              <a:t>macro</a:t>
            </a:r>
            <a:r>
              <a:rPr lang="ar" sz="1100">
                <a:solidFill>
                  <a:schemeClr val="dk1"/>
                </a:solidFill>
                <a:latin typeface="Mada"/>
                <a:ea typeface="Mada"/>
                <a:cs typeface="Mada"/>
                <a:sym typeface="Mada"/>
              </a:rPr>
              <a:t>prolactinomas (&gt;10mm) </a:t>
            </a:r>
            <a:endParaRPr sz="1100">
              <a:solidFill>
                <a:schemeClr val="dk1"/>
              </a:solidFill>
              <a:latin typeface="Mada"/>
              <a:ea typeface="Mada"/>
              <a:cs typeface="Mada"/>
              <a:sym typeface="Mada"/>
            </a:endParaRPr>
          </a:p>
          <a:p>
            <a:pPr indent="-298450" lvl="0" marL="457200" rtl="0" algn="l">
              <a:spcBef>
                <a:spcPts val="0"/>
              </a:spcBef>
              <a:spcAft>
                <a:spcPts val="0"/>
              </a:spcAft>
              <a:buSzPts val="1100"/>
              <a:buFont typeface="Mada"/>
              <a:buChar char="●"/>
            </a:pPr>
            <a:r>
              <a:rPr lang="ar" sz="1100">
                <a:solidFill>
                  <a:schemeClr val="dk1"/>
                </a:solidFill>
                <a:latin typeface="Mada"/>
                <a:ea typeface="Mada"/>
                <a:cs typeface="Mada"/>
                <a:sym typeface="Mada"/>
              </a:rPr>
              <a:t>It may have mass effect → </a:t>
            </a:r>
            <a:r>
              <a:rPr b="1" lang="ar" sz="1100">
                <a:solidFill>
                  <a:schemeClr val="dk1"/>
                </a:solidFill>
                <a:latin typeface="Mada"/>
                <a:ea typeface="Mada"/>
                <a:cs typeface="Mada"/>
                <a:sym typeface="Mada"/>
              </a:rPr>
              <a:t>Bitemporal hemianopia</a:t>
            </a:r>
            <a:endParaRPr b="1" sz="1100">
              <a:solidFill>
                <a:schemeClr val="dk1"/>
              </a:solidFill>
              <a:latin typeface="Mada"/>
              <a:ea typeface="Mada"/>
              <a:cs typeface="Mada"/>
              <a:sym typeface="Mada"/>
            </a:endParaRPr>
          </a:p>
          <a:p>
            <a:pPr indent="0" lvl="0" marL="0" rtl="0" algn="l">
              <a:spcBef>
                <a:spcPts val="0"/>
              </a:spcBef>
              <a:spcAft>
                <a:spcPts val="0"/>
              </a:spcAft>
              <a:buNone/>
            </a:pPr>
            <a:r>
              <a:rPr b="1" lang="ar" sz="1000">
                <a:solidFill>
                  <a:srgbClr val="6AA84F"/>
                </a:solidFill>
                <a:latin typeface="Mada"/>
                <a:ea typeface="Mada"/>
                <a:cs typeface="Mada"/>
                <a:sym typeface="Mada"/>
              </a:rPr>
              <a:t>Note: </a:t>
            </a:r>
            <a:r>
              <a:rPr lang="ar" sz="1000">
                <a:solidFill>
                  <a:srgbClr val="6AA84F"/>
                </a:solidFill>
                <a:latin typeface="Mada"/>
                <a:ea typeface="Mada"/>
                <a:cs typeface="Mada"/>
                <a:sym typeface="Mada"/>
              </a:rPr>
              <a:t>Why is it that men are discovered late? Because in a female, minor elevations in prolactin lead to disturbance of their menstrual cycle, leading them to seek medical attention early, while in males no symptoms appear until the adenoma grows in size and start causing problems such as decreased libido and ED.</a:t>
            </a:r>
            <a:endParaRPr sz="10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b="1" sz="1100">
              <a:solidFill>
                <a:schemeClr val="dk1"/>
              </a:solidFill>
              <a:latin typeface="Mada"/>
              <a:ea typeface="Mada"/>
              <a:cs typeface="Mada"/>
              <a:sym typeface="Mada"/>
            </a:endParaRPr>
          </a:p>
          <a:p>
            <a:pPr indent="0" lvl="0" marL="0" rtl="0" algn="l">
              <a:spcBef>
                <a:spcPts val="0"/>
              </a:spcBef>
              <a:spcAft>
                <a:spcPts val="0"/>
              </a:spcAft>
              <a:buNone/>
            </a:pPr>
            <a:r>
              <a:t/>
            </a:r>
            <a:endParaRPr b="1" sz="1100">
              <a:solidFill>
                <a:schemeClr val="dk1"/>
              </a:solidFill>
              <a:latin typeface="Mada"/>
              <a:ea typeface="Mada"/>
              <a:cs typeface="Mada"/>
              <a:sym typeface="Mada"/>
            </a:endParaRPr>
          </a:p>
          <a:p>
            <a:pPr indent="0" lvl="0" marL="0" rtl="0" algn="l">
              <a:spcBef>
                <a:spcPts val="0"/>
              </a:spcBef>
              <a:spcAft>
                <a:spcPts val="0"/>
              </a:spcAft>
              <a:buNone/>
            </a:pPr>
            <a:r>
              <a:t/>
            </a:r>
            <a:endParaRPr b="1" sz="1100">
              <a:solidFill>
                <a:schemeClr val="dk1"/>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6"/>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19" name="Google Shape;219;p1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1- Prolactinomas </a:t>
            </a:r>
            <a:r>
              <a:rPr b="1" i="1" lang="ar" sz="2600">
                <a:latin typeface="Mada"/>
                <a:ea typeface="Mada"/>
                <a:cs typeface="Mada"/>
                <a:sym typeface="Mada"/>
              </a:rPr>
              <a:t>cont.</a:t>
            </a:r>
            <a:endParaRPr b="1" i="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cxnSp>
        <p:nvCxnSpPr>
          <p:cNvPr id="220" name="Google Shape;220;p1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pic>
        <p:nvPicPr>
          <p:cNvPr id="221" name="Google Shape;221;p16"/>
          <p:cNvPicPr preferRelativeResize="0"/>
          <p:nvPr/>
        </p:nvPicPr>
        <p:blipFill rotWithShape="1">
          <a:blip r:embed="rId3">
            <a:alphaModFix/>
          </a:blip>
          <a:srcRect b="0" l="0" r="0" t="0"/>
          <a:stretch/>
        </p:blipFill>
        <p:spPr>
          <a:xfrm>
            <a:off x="-1778375" y="3999650"/>
            <a:ext cx="1112725" cy="1768850"/>
          </a:xfrm>
          <a:prstGeom prst="rect">
            <a:avLst/>
          </a:prstGeom>
          <a:noFill/>
          <a:ln>
            <a:noFill/>
          </a:ln>
        </p:spPr>
      </p:pic>
      <p:sp>
        <p:nvSpPr>
          <p:cNvPr id="222" name="Google Shape;222;p16"/>
          <p:cNvSpPr txBox="1"/>
          <p:nvPr/>
        </p:nvSpPr>
        <p:spPr>
          <a:xfrm>
            <a:off x="211050" y="657770"/>
            <a:ext cx="52803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Investigations</a:t>
            </a:r>
            <a:endParaRPr b="1" sz="2200">
              <a:highlight>
                <a:srgbClr val="D0E0E3"/>
              </a:highlight>
              <a:latin typeface="Mada"/>
              <a:ea typeface="Mada"/>
              <a:cs typeface="Mada"/>
              <a:sym typeface="Mada"/>
            </a:endParaRPr>
          </a:p>
        </p:txBody>
      </p:sp>
      <p:sp>
        <p:nvSpPr>
          <p:cNvPr id="223" name="Google Shape;223;p16"/>
          <p:cNvSpPr txBox="1"/>
          <p:nvPr/>
        </p:nvSpPr>
        <p:spPr>
          <a:xfrm>
            <a:off x="364025" y="1114825"/>
            <a:ext cx="6819300" cy="20025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accent1"/>
              </a:buClr>
              <a:buSzPts val="1300"/>
              <a:buFont typeface="Mada"/>
              <a:buChar char="●"/>
            </a:pPr>
            <a:r>
              <a:rPr b="1" lang="ar" sz="1300">
                <a:solidFill>
                  <a:schemeClr val="accent1"/>
                </a:solidFill>
                <a:latin typeface="Mada"/>
                <a:ea typeface="Mada"/>
                <a:cs typeface="Mada"/>
                <a:sym typeface="Mada"/>
              </a:rPr>
              <a:t>Biochemical (hormonal):</a:t>
            </a:r>
            <a:endParaRPr b="1" sz="1300">
              <a:solidFill>
                <a:schemeClr val="accent1"/>
              </a:solidFill>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Serum prolactin level:</a:t>
            </a:r>
            <a:r>
              <a:rPr lang="ar" sz="1200">
                <a:latin typeface="Mada"/>
                <a:ea typeface="Mada"/>
                <a:cs typeface="Mada"/>
                <a:sym typeface="Mada"/>
              </a:rPr>
              <a:t> </a:t>
            </a:r>
            <a:r>
              <a:rPr lang="ar" sz="1200">
                <a:solidFill>
                  <a:srgbClr val="1C4588"/>
                </a:solidFill>
                <a:latin typeface="Mada"/>
                <a:ea typeface="Mada"/>
                <a:cs typeface="Mada"/>
                <a:sym typeface="Mada"/>
              </a:rPr>
              <a:t>At least 3 </a:t>
            </a:r>
            <a:r>
              <a:rPr lang="ar" sz="1200">
                <a:solidFill>
                  <a:srgbClr val="1C4588"/>
                </a:solidFill>
                <a:latin typeface="Mada"/>
                <a:ea typeface="Mada"/>
                <a:cs typeface="Mada"/>
                <a:sym typeface="Mada"/>
              </a:rPr>
              <a:t>measurements</a:t>
            </a:r>
            <a:r>
              <a:rPr lang="ar" sz="1200">
                <a:solidFill>
                  <a:srgbClr val="1C4588"/>
                </a:solidFill>
                <a:latin typeface="Mada"/>
                <a:ea typeface="Mada"/>
                <a:cs typeface="Mada"/>
                <a:sym typeface="Mada"/>
              </a:rPr>
              <a:t> should be taken</a:t>
            </a:r>
            <a:r>
              <a:rPr lang="ar" sz="1200">
                <a:latin typeface="Mada"/>
                <a:ea typeface="Mada"/>
                <a:cs typeface="Mada"/>
                <a:sym typeface="Mada"/>
              </a:rPr>
              <a:t>, </a:t>
            </a:r>
            <a:r>
              <a:rPr b="1" lang="ar" sz="1200">
                <a:solidFill>
                  <a:srgbClr val="CC0000"/>
                </a:solidFill>
                <a:latin typeface="Mada"/>
                <a:ea typeface="Mada"/>
                <a:cs typeface="Mada"/>
                <a:sym typeface="Mada"/>
              </a:rPr>
              <a:t>Very high</a:t>
            </a:r>
            <a:r>
              <a:rPr lang="ar" sz="1200">
                <a:latin typeface="Mada"/>
                <a:ea typeface="Mada"/>
                <a:cs typeface="Mada"/>
                <a:sym typeface="Mada"/>
              </a:rPr>
              <a:t> level suggests prolactinoma</a:t>
            </a:r>
            <a:r>
              <a:rPr lang="ar" sz="1200">
                <a:solidFill>
                  <a:srgbClr val="1C4588"/>
                </a:solidFill>
                <a:latin typeface="Mada"/>
                <a:ea typeface="Mada"/>
                <a:cs typeface="Mada"/>
                <a:sym typeface="Mada"/>
              </a:rPr>
              <a:t> (&gt;5000mU/L)</a:t>
            </a:r>
            <a:r>
              <a:rPr lang="ar" sz="1200">
                <a:latin typeface="Mada"/>
                <a:ea typeface="Mada"/>
                <a:cs typeface="Mada"/>
                <a:sym typeface="Mada"/>
              </a:rPr>
              <a:t>.</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Pituitary hormones: </a:t>
            </a:r>
            <a:r>
              <a:rPr lang="ar" sz="1200">
                <a:latin typeface="Mada"/>
                <a:ea typeface="Mada"/>
                <a:cs typeface="Mada"/>
                <a:sym typeface="Mada"/>
              </a:rPr>
              <a:t>GH, LH, FSH, TSH, ACTH: </a:t>
            </a:r>
            <a:r>
              <a:rPr b="1" lang="ar" sz="1200">
                <a:solidFill>
                  <a:srgbClr val="CC0000"/>
                </a:solidFill>
                <a:latin typeface="Mada"/>
                <a:ea typeface="Mada"/>
                <a:cs typeface="Mada"/>
                <a:sym typeface="Mada"/>
              </a:rPr>
              <a:t>normal or low</a:t>
            </a:r>
            <a:r>
              <a:rPr lang="ar" sz="1200">
                <a:latin typeface="Mada"/>
                <a:ea typeface="Mada"/>
                <a:cs typeface="Mada"/>
                <a:sym typeface="Mada"/>
              </a:rPr>
              <a:t>.</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Thyroid function test: TSH</a:t>
            </a:r>
            <a:r>
              <a:rPr lang="ar" sz="1200">
                <a:latin typeface="Mada"/>
                <a:ea typeface="Mada"/>
                <a:cs typeface="Mada"/>
                <a:sym typeface="Mada"/>
              </a:rPr>
              <a:t> must be tested to rule out </a:t>
            </a:r>
            <a:r>
              <a:rPr lang="ar" sz="1200" u="sng">
                <a:latin typeface="Mada"/>
                <a:ea typeface="Mada"/>
                <a:cs typeface="Mada"/>
                <a:sym typeface="Mada"/>
              </a:rPr>
              <a:t>primary Hypothyroidism</a:t>
            </a:r>
            <a:r>
              <a:rPr lang="ar" sz="1200">
                <a:latin typeface="Mada"/>
                <a:ea typeface="Mada"/>
                <a:cs typeface="Mada"/>
                <a:sym typeface="Mada"/>
              </a:rPr>
              <a:t>.</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IGF-1</a:t>
            </a:r>
            <a:r>
              <a:rPr lang="ar" sz="1200">
                <a:latin typeface="Mada"/>
                <a:ea typeface="Mada"/>
                <a:cs typeface="Mada"/>
                <a:sym typeface="Mada"/>
              </a:rPr>
              <a:t> must be tested to rule out </a:t>
            </a:r>
            <a:r>
              <a:rPr lang="ar" sz="1200" u="sng">
                <a:latin typeface="Mada"/>
                <a:ea typeface="Mada"/>
                <a:cs typeface="Mada"/>
                <a:sym typeface="Mada"/>
              </a:rPr>
              <a:t>acromegaly</a:t>
            </a:r>
            <a:r>
              <a:rPr lang="ar" sz="1200">
                <a:latin typeface="Mada"/>
                <a:ea typeface="Mada"/>
                <a:cs typeface="Mada"/>
                <a:sym typeface="Mada"/>
              </a:rPr>
              <a:t> co-secretion.</a:t>
            </a:r>
            <a:endParaRPr sz="1200">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Pregnancy test: </a:t>
            </a:r>
            <a:r>
              <a:rPr lang="ar" sz="1200">
                <a:solidFill>
                  <a:srgbClr val="1C4588"/>
                </a:solidFill>
                <a:latin typeface="Mada"/>
                <a:ea typeface="Mada"/>
                <a:cs typeface="Mada"/>
                <a:sym typeface="Mada"/>
              </a:rPr>
              <a:t>Always exclude pregnancy first</a:t>
            </a:r>
            <a:endParaRPr sz="1200">
              <a:solidFill>
                <a:srgbClr val="1C4588"/>
              </a:solidFill>
              <a:latin typeface="Mada"/>
              <a:ea typeface="Mada"/>
              <a:cs typeface="Mada"/>
              <a:sym typeface="Mada"/>
            </a:endParaRPr>
          </a:p>
          <a:p>
            <a:pPr indent="-304800" lvl="1" marL="914400" rtl="0" algn="l">
              <a:spcBef>
                <a:spcPts val="0"/>
              </a:spcBef>
              <a:spcAft>
                <a:spcPts val="0"/>
              </a:spcAft>
              <a:buClr>
                <a:srgbClr val="999999"/>
              </a:buClr>
              <a:buSzPts val="1200"/>
              <a:buFont typeface="Mada"/>
              <a:buChar char="○"/>
            </a:pPr>
            <a:r>
              <a:rPr lang="ar" sz="1200">
                <a:solidFill>
                  <a:srgbClr val="999999"/>
                </a:solidFill>
                <a:latin typeface="Mada"/>
                <a:ea typeface="Mada"/>
                <a:cs typeface="Mada"/>
                <a:sym typeface="Mada"/>
              </a:rPr>
              <a:t>Also check LFT and RFT, because renal and liver failure may cause elevated prolactin</a:t>
            </a:r>
            <a:endParaRPr sz="1200">
              <a:solidFill>
                <a:srgbClr val="999999"/>
              </a:solidFill>
              <a:latin typeface="Mada"/>
              <a:ea typeface="Mada"/>
              <a:cs typeface="Mada"/>
              <a:sym typeface="Mada"/>
            </a:endParaRPr>
          </a:p>
          <a:p>
            <a:pPr indent="-311150" lvl="0" marL="457200" rtl="0" algn="l">
              <a:spcBef>
                <a:spcPts val="0"/>
              </a:spcBef>
              <a:spcAft>
                <a:spcPts val="0"/>
              </a:spcAft>
              <a:buClr>
                <a:schemeClr val="accent1"/>
              </a:buClr>
              <a:buSzPts val="1300"/>
              <a:buFont typeface="Mada"/>
              <a:buChar char="●"/>
            </a:pPr>
            <a:r>
              <a:rPr b="1" lang="ar" sz="1300">
                <a:solidFill>
                  <a:schemeClr val="accent1"/>
                </a:solidFill>
                <a:latin typeface="Mada"/>
                <a:ea typeface="Mada"/>
                <a:cs typeface="Mada"/>
                <a:sym typeface="Mada"/>
              </a:rPr>
              <a:t>Anatomical (Imaging):</a:t>
            </a:r>
            <a:endParaRPr b="1" sz="1300">
              <a:solidFill>
                <a:schemeClr val="accent1"/>
              </a:solidFill>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CT or </a:t>
            </a:r>
            <a:r>
              <a:rPr b="1" lang="ar" sz="1200">
                <a:solidFill>
                  <a:srgbClr val="CC0000"/>
                </a:solidFill>
                <a:latin typeface="Mada"/>
                <a:ea typeface="Mada"/>
                <a:cs typeface="Mada"/>
                <a:sym typeface="Mada"/>
              </a:rPr>
              <a:t>MRI</a:t>
            </a:r>
            <a:r>
              <a:rPr lang="ar" sz="1200">
                <a:latin typeface="Mada"/>
                <a:ea typeface="Mada"/>
                <a:cs typeface="Mada"/>
                <a:sym typeface="Mada"/>
              </a:rPr>
              <a:t> of the pituitary .</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&lt; 1 cm (microadenoma), &gt; 1cm (macroadenoma)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300">
                <a:solidFill>
                  <a:schemeClr val="accent1"/>
                </a:solidFill>
                <a:latin typeface="Mada"/>
                <a:ea typeface="Mada"/>
                <a:cs typeface="Mada"/>
                <a:sym typeface="Mada"/>
              </a:rPr>
              <a:t>Others: </a:t>
            </a:r>
            <a:r>
              <a:rPr lang="ar" sz="1200">
                <a:solidFill>
                  <a:srgbClr val="1C4588"/>
                </a:solidFill>
                <a:latin typeface="Mada"/>
                <a:ea typeface="Mada"/>
                <a:cs typeface="Mada"/>
                <a:sym typeface="Mada"/>
              </a:rPr>
              <a:t>Visual  fields  (clinical  assessment  and  perimetry)</a:t>
            </a:r>
            <a:endParaRPr sz="1200">
              <a:solidFill>
                <a:srgbClr val="1C4588"/>
              </a:solidFill>
              <a:latin typeface="Mada"/>
              <a:ea typeface="Mada"/>
              <a:cs typeface="Mada"/>
              <a:sym typeface="Mada"/>
            </a:endParaRPr>
          </a:p>
        </p:txBody>
      </p:sp>
      <p:sp>
        <p:nvSpPr>
          <p:cNvPr id="224" name="Google Shape;224;p16"/>
          <p:cNvSpPr txBox="1"/>
          <p:nvPr/>
        </p:nvSpPr>
        <p:spPr>
          <a:xfrm>
            <a:off x="211050" y="3472170"/>
            <a:ext cx="52803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Treatment</a:t>
            </a:r>
            <a:endParaRPr b="1" sz="2200">
              <a:highlight>
                <a:srgbClr val="D0E0E3"/>
              </a:highlight>
              <a:latin typeface="Mada"/>
              <a:ea typeface="Mada"/>
              <a:cs typeface="Mada"/>
              <a:sym typeface="Mada"/>
            </a:endParaRPr>
          </a:p>
        </p:txBody>
      </p:sp>
      <p:sp>
        <p:nvSpPr>
          <p:cNvPr id="225" name="Google Shape;225;p16"/>
          <p:cNvSpPr/>
          <p:nvPr/>
        </p:nvSpPr>
        <p:spPr>
          <a:xfrm>
            <a:off x="519750" y="4360000"/>
            <a:ext cx="2626848" cy="525668"/>
          </a:xfrm>
          <a:custGeom>
            <a:rect b="b" l="l" r="r" t="t"/>
            <a:pathLst>
              <a:path extrusionOk="0" h="1339282" w="2646698">
                <a:moveTo>
                  <a:pt x="439917" y="0"/>
                </a:moveTo>
                <a:cubicBezTo>
                  <a:pt x="465956" y="0"/>
                  <a:pt x="487027" y="514"/>
                  <a:pt x="503130" y="1542"/>
                </a:cubicBezTo>
                <a:cubicBezTo>
                  <a:pt x="519233" y="2570"/>
                  <a:pt x="531396" y="4283"/>
                  <a:pt x="539618" y="6681"/>
                </a:cubicBezTo>
                <a:cubicBezTo>
                  <a:pt x="547841" y="9080"/>
                  <a:pt x="553323" y="12334"/>
                  <a:pt x="556064" y="16446"/>
                </a:cubicBezTo>
                <a:cubicBezTo>
                  <a:pt x="558805" y="20557"/>
                  <a:pt x="560175" y="25696"/>
                  <a:pt x="560175" y="31863"/>
                </a:cubicBezTo>
                <a:lnTo>
                  <a:pt x="560175" y="355558"/>
                </a:lnTo>
                <a:lnTo>
                  <a:pt x="2482741" y="355558"/>
                </a:lnTo>
                <a:cubicBezTo>
                  <a:pt x="2573292" y="355558"/>
                  <a:pt x="2646698" y="428964"/>
                  <a:pt x="2646698" y="519515"/>
                </a:cubicBezTo>
                <a:lnTo>
                  <a:pt x="2646698" y="1175325"/>
                </a:lnTo>
                <a:cubicBezTo>
                  <a:pt x="2646698" y="1265876"/>
                  <a:pt x="2573292" y="1339282"/>
                  <a:pt x="2482741" y="1339282"/>
                </a:cubicBezTo>
                <a:lnTo>
                  <a:pt x="465561" y="1339282"/>
                </a:lnTo>
                <a:lnTo>
                  <a:pt x="465556" y="1339281"/>
                </a:lnTo>
                <a:lnTo>
                  <a:pt x="43170" y="1339281"/>
                </a:lnTo>
                <a:cubicBezTo>
                  <a:pt x="37688" y="1339281"/>
                  <a:pt x="32548" y="1337568"/>
                  <a:pt x="27752" y="1334142"/>
                </a:cubicBezTo>
                <a:cubicBezTo>
                  <a:pt x="22955" y="1330716"/>
                  <a:pt x="18673" y="1325063"/>
                  <a:pt x="14904" y="1317183"/>
                </a:cubicBezTo>
                <a:cubicBezTo>
                  <a:pt x="11135" y="1309302"/>
                  <a:pt x="8223" y="1298681"/>
                  <a:pt x="6167" y="1285319"/>
                </a:cubicBezTo>
                <a:cubicBezTo>
                  <a:pt x="4112" y="1271957"/>
                  <a:pt x="3084" y="1255683"/>
                  <a:pt x="3084" y="1236497"/>
                </a:cubicBezTo>
                <a:cubicBezTo>
                  <a:pt x="3084" y="1216625"/>
                  <a:pt x="3940" y="1200008"/>
                  <a:pt x="5653" y="1186646"/>
                </a:cubicBezTo>
                <a:cubicBezTo>
                  <a:pt x="7366" y="1173284"/>
                  <a:pt x="10107" y="1162492"/>
                  <a:pt x="13876" y="1154269"/>
                </a:cubicBezTo>
                <a:cubicBezTo>
                  <a:pt x="17645" y="1146047"/>
                  <a:pt x="21927" y="1140051"/>
                  <a:pt x="26724" y="1136282"/>
                </a:cubicBezTo>
                <a:cubicBezTo>
                  <a:pt x="31521" y="1132513"/>
                  <a:pt x="37003" y="1130629"/>
                  <a:pt x="43170" y="1130629"/>
                </a:cubicBezTo>
                <a:lnTo>
                  <a:pt x="290880" y="1130629"/>
                </a:lnTo>
                <a:lnTo>
                  <a:pt x="290880" y="265184"/>
                </a:lnTo>
                <a:lnTo>
                  <a:pt x="77088" y="383386"/>
                </a:lnTo>
                <a:cubicBezTo>
                  <a:pt x="61328" y="390924"/>
                  <a:pt x="48480" y="395549"/>
                  <a:pt x="38544" y="397262"/>
                </a:cubicBezTo>
                <a:cubicBezTo>
                  <a:pt x="28608" y="398975"/>
                  <a:pt x="20728" y="396919"/>
                  <a:pt x="14904" y="391095"/>
                </a:cubicBezTo>
                <a:cubicBezTo>
                  <a:pt x="9079" y="385270"/>
                  <a:pt x="5139" y="375163"/>
                  <a:pt x="3084" y="360774"/>
                </a:cubicBezTo>
                <a:cubicBezTo>
                  <a:pt x="1028" y="346384"/>
                  <a:pt x="0" y="326169"/>
                  <a:pt x="0" y="300131"/>
                </a:cubicBezTo>
                <a:cubicBezTo>
                  <a:pt x="0" y="283685"/>
                  <a:pt x="343" y="270152"/>
                  <a:pt x="1028" y="259531"/>
                </a:cubicBezTo>
                <a:cubicBezTo>
                  <a:pt x="1713" y="248910"/>
                  <a:pt x="3426" y="239830"/>
                  <a:pt x="6167" y="232293"/>
                </a:cubicBezTo>
                <a:cubicBezTo>
                  <a:pt x="8908" y="224755"/>
                  <a:pt x="12677" y="218588"/>
                  <a:pt x="17473" y="213792"/>
                </a:cubicBezTo>
                <a:cubicBezTo>
                  <a:pt x="22270" y="208995"/>
                  <a:pt x="28780" y="203856"/>
                  <a:pt x="37003" y="198374"/>
                </a:cubicBezTo>
                <a:lnTo>
                  <a:pt x="322743" y="13362"/>
                </a:lnTo>
                <a:cubicBezTo>
                  <a:pt x="326169" y="10621"/>
                  <a:pt x="330452" y="8394"/>
                  <a:pt x="335591" y="6681"/>
                </a:cubicBezTo>
                <a:cubicBezTo>
                  <a:pt x="340730" y="4968"/>
                  <a:pt x="347411" y="3598"/>
                  <a:pt x="355634" y="2570"/>
                </a:cubicBezTo>
                <a:cubicBezTo>
                  <a:pt x="363857" y="1542"/>
                  <a:pt x="374649" y="857"/>
                  <a:pt x="388011" y="514"/>
                </a:cubicBezTo>
                <a:cubicBezTo>
                  <a:pt x="401373" y="171"/>
                  <a:pt x="418675" y="0"/>
                  <a:pt x="439917" y="0"/>
                </a:cubicBezTo>
                <a:close/>
              </a:path>
            </a:pathLst>
          </a:custGeom>
          <a:noFill/>
          <a:ln cap="flat" cmpd="sng" w="28575">
            <a:solidFill>
              <a:schemeClr val="accent1"/>
            </a:solidFill>
            <a:prstDash val="solid"/>
            <a:miter lim="800000"/>
            <a:headEnd len="sm" w="sm" type="none"/>
            <a:tailEnd len="sm" w="sm" type="none"/>
          </a:ln>
        </p:spPr>
        <p:txBody>
          <a:bodyPr anchorCtr="0" anchor="b" bIns="137150" lIns="914400" spcFirstLastPara="1" rIns="274300" wrap="square" tIns="45700">
            <a:noAutofit/>
          </a:bodyPr>
          <a:lstStyle/>
          <a:p>
            <a:pPr indent="0" lvl="0" marL="0" marR="0" rtl="0" algn="just">
              <a:spcBef>
                <a:spcPts val="600"/>
              </a:spcBef>
              <a:spcAft>
                <a:spcPts val="0"/>
              </a:spcAft>
              <a:buNone/>
            </a:pPr>
            <a:r>
              <a:t/>
            </a:r>
            <a:endParaRPr b="1">
              <a:latin typeface="Mada"/>
              <a:ea typeface="Mada"/>
              <a:cs typeface="Mada"/>
              <a:sym typeface="Mada"/>
            </a:endParaRPr>
          </a:p>
        </p:txBody>
      </p:sp>
      <p:sp>
        <p:nvSpPr>
          <p:cNvPr id="226" name="Google Shape;226;p16"/>
          <p:cNvSpPr txBox="1"/>
          <p:nvPr/>
        </p:nvSpPr>
        <p:spPr>
          <a:xfrm>
            <a:off x="1095375" y="4459175"/>
            <a:ext cx="2279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600">
                <a:latin typeface="Mada"/>
                <a:ea typeface="Mada"/>
                <a:cs typeface="Mada"/>
                <a:sym typeface="Mada"/>
              </a:rPr>
              <a:t>Medical</a:t>
            </a:r>
            <a:r>
              <a:rPr b="1" lang="ar" sz="1600">
                <a:latin typeface="Mada"/>
                <a:ea typeface="Mada"/>
                <a:cs typeface="Mada"/>
                <a:sym typeface="Mada"/>
              </a:rPr>
              <a:t> (</a:t>
            </a:r>
            <a:r>
              <a:rPr b="1" lang="ar" sz="1600">
                <a:solidFill>
                  <a:srgbClr val="CC0000"/>
                </a:solidFill>
                <a:latin typeface="Mada"/>
                <a:ea typeface="Mada"/>
                <a:cs typeface="Mada"/>
                <a:sym typeface="Mada"/>
              </a:rPr>
              <a:t>First line</a:t>
            </a:r>
            <a:r>
              <a:rPr b="1" lang="ar" sz="1600">
                <a:latin typeface="Mada"/>
                <a:ea typeface="Mada"/>
                <a:cs typeface="Mada"/>
                <a:sym typeface="Mada"/>
              </a:rPr>
              <a:t>)</a:t>
            </a:r>
            <a:endParaRPr b="1" sz="1600">
              <a:latin typeface="Mada"/>
              <a:ea typeface="Mada"/>
              <a:cs typeface="Mada"/>
              <a:sym typeface="Mada"/>
            </a:endParaRPr>
          </a:p>
        </p:txBody>
      </p:sp>
      <p:sp>
        <p:nvSpPr>
          <p:cNvPr id="227" name="Google Shape;227;p16"/>
          <p:cNvSpPr/>
          <p:nvPr/>
        </p:nvSpPr>
        <p:spPr>
          <a:xfrm>
            <a:off x="519750" y="8283088"/>
            <a:ext cx="2626848" cy="615920"/>
          </a:xfrm>
          <a:custGeom>
            <a:rect b="b" l="l" r="r" t="t"/>
            <a:pathLst>
              <a:path extrusionOk="0" h="1353671" w="2646698">
                <a:moveTo>
                  <a:pt x="426556" y="0"/>
                </a:moveTo>
                <a:cubicBezTo>
                  <a:pt x="495764" y="0"/>
                  <a:pt x="556236" y="8737"/>
                  <a:pt x="607970" y="26210"/>
                </a:cubicBezTo>
                <a:cubicBezTo>
                  <a:pt x="659705" y="43684"/>
                  <a:pt x="702703" y="68009"/>
                  <a:pt x="736965" y="99187"/>
                </a:cubicBezTo>
                <a:cubicBezTo>
                  <a:pt x="771226" y="130365"/>
                  <a:pt x="796751" y="167368"/>
                  <a:pt x="813539" y="210194"/>
                </a:cubicBezTo>
                <a:cubicBezTo>
                  <a:pt x="830327" y="253021"/>
                  <a:pt x="838721" y="299103"/>
                  <a:pt x="838721" y="348440"/>
                </a:cubicBezTo>
                <a:lnTo>
                  <a:pt x="836640" y="369947"/>
                </a:lnTo>
                <a:lnTo>
                  <a:pt x="2482741" y="369947"/>
                </a:lnTo>
                <a:cubicBezTo>
                  <a:pt x="2573292" y="369947"/>
                  <a:pt x="2646698" y="443353"/>
                  <a:pt x="2646698" y="533904"/>
                </a:cubicBezTo>
                <a:lnTo>
                  <a:pt x="2646698" y="1189714"/>
                </a:lnTo>
                <a:cubicBezTo>
                  <a:pt x="2646698" y="1280265"/>
                  <a:pt x="2573292" y="1353671"/>
                  <a:pt x="2482741" y="1353671"/>
                </a:cubicBezTo>
                <a:lnTo>
                  <a:pt x="850028" y="1353671"/>
                </a:lnTo>
                <a:lnTo>
                  <a:pt x="465561" y="1353671"/>
                </a:lnTo>
                <a:lnTo>
                  <a:pt x="85312" y="1353671"/>
                </a:lnTo>
                <a:cubicBezTo>
                  <a:pt x="70236" y="1353671"/>
                  <a:pt x="57217" y="1352301"/>
                  <a:pt x="46253" y="1349560"/>
                </a:cubicBezTo>
                <a:cubicBezTo>
                  <a:pt x="35290" y="1346819"/>
                  <a:pt x="26382" y="1341508"/>
                  <a:pt x="19529" y="1333628"/>
                </a:cubicBezTo>
                <a:cubicBezTo>
                  <a:pt x="12677" y="1325748"/>
                  <a:pt x="7709" y="1314270"/>
                  <a:pt x="4626" y="1299195"/>
                </a:cubicBezTo>
                <a:cubicBezTo>
                  <a:pt x="1542" y="1284120"/>
                  <a:pt x="0" y="1264591"/>
                  <a:pt x="0" y="1240608"/>
                </a:cubicBezTo>
                <a:cubicBezTo>
                  <a:pt x="0" y="1217996"/>
                  <a:pt x="1028" y="1198638"/>
                  <a:pt x="3084" y="1182535"/>
                </a:cubicBezTo>
                <a:cubicBezTo>
                  <a:pt x="5140" y="1166432"/>
                  <a:pt x="8908" y="1152042"/>
                  <a:pt x="14390" y="1139366"/>
                </a:cubicBezTo>
                <a:cubicBezTo>
                  <a:pt x="19872" y="1126689"/>
                  <a:pt x="26896" y="1114355"/>
                  <a:pt x="35461" y="1102363"/>
                </a:cubicBezTo>
                <a:cubicBezTo>
                  <a:pt x="44026" y="1090372"/>
                  <a:pt x="55161" y="1077181"/>
                  <a:pt x="68866" y="1062791"/>
                </a:cubicBezTo>
                <a:lnTo>
                  <a:pt x="299103" y="816109"/>
                </a:lnTo>
                <a:cubicBezTo>
                  <a:pt x="345013" y="768143"/>
                  <a:pt x="382016" y="724459"/>
                  <a:pt x="410110" y="685059"/>
                </a:cubicBezTo>
                <a:cubicBezTo>
                  <a:pt x="438205" y="645658"/>
                  <a:pt x="460132" y="609683"/>
                  <a:pt x="475892" y="577135"/>
                </a:cubicBezTo>
                <a:cubicBezTo>
                  <a:pt x="491653" y="544586"/>
                  <a:pt x="502445" y="514608"/>
                  <a:pt x="508269" y="487199"/>
                </a:cubicBezTo>
                <a:cubicBezTo>
                  <a:pt x="514094" y="459789"/>
                  <a:pt x="517006" y="433751"/>
                  <a:pt x="517006" y="409082"/>
                </a:cubicBezTo>
                <a:cubicBezTo>
                  <a:pt x="517006" y="386470"/>
                  <a:pt x="513409" y="365056"/>
                  <a:pt x="506214" y="344842"/>
                </a:cubicBezTo>
                <a:cubicBezTo>
                  <a:pt x="499019" y="324628"/>
                  <a:pt x="488398" y="306983"/>
                  <a:pt x="474351" y="291908"/>
                </a:cubicBezTo>
                <a:cubicBezTo>
                  <a:pt x="460303" y="276833"/>
                  <a:pt x="442659" y="265013"/>
                  <a:pt x="421417" y="256447"/>
                </a:cubicBezTo>
                <a:cubicBezTo>
                  <a:pt x="400175" y="247882"/>
                  <a:pt x="375164" y="243599"/>
                  <a:pt x="346384" y="243599"/>
                </a:cubicBezTo>
                <a:cubicBezTo>
                  <a:pt x="305955" y="243599"/>
                  <a:pt x="270152" y="248739"/>
                  <a:pt x="238974" y="259017"/>
                </a:cubicBezTo>
                <a:cubicBezTo>
                  <a:pt x="207796" y="269295"/>
                  <a:pt x="180387" y="280773"/>
                  <a:pt x="156747" y="293450"/>
                </a:cubicBezTo>
                <a:cubicBezTo>
                  <a:pt x="133106" y="306126"/>
                  <a:pt x="113406" y="317776"/>
                  <a:pt x="97646" y="328397"/>
                </a:cubicBezTo>
                <a:cubicBezTo>
                  <a:pt x="81885" y="339018"/>
                  <a:pt x="69551" y="344328"/>
                  <a:pt x="60643" y="344328"/>
                </a:cubicBezTo>
                <a:cubicBezTo>
                  <a:pt x="54476" y="344328"/>
                  <a:pt x="49166" y="342272"/>
                  <a:pt x="44712" y="338161"/>
                </a:cubicBezTo>
                <a:cubicBezTo>
                  <a:pt x="40258" y="334050"/>
                  <a:pt x="36660" y="327197"/>
                  <a:pt x="33919" y="317604"/>
                </a:cubicBezTo>
                <a:cubicBezTo>
                  <a:pt x="31178" y="308011"/>
                  <a:pt x="28951" y="295163"/>
                  <a:pt x="27238" y="279060"/>
                </a:cubicBezTo>
                <a:cubicBezTo>
                  <a:pt x="25525" y="262957"/>
                  <a:pt x="24669" y="243257"/>
                  <a:pt x="24669" y="219959"/>
                </a:cubicBezTo>
                <a:cubicBezTo>
                  <a:pt x="24669" y="204199"/>
                  <a:pt x="25183" y="191008"/>
                  <a:pt x="26210" y="180387"/>
                </a:cubicBezTo>
                <a:cubicBezTo>
                  <a:pt x="27238" y="169766"/>
                  <a:pt x="28780" y="160515"/>
                  <a:pt x="30836" y="152635"/>
                </a:cubicBezTo>
                <a:cubicBezTo>
                  <a:pt x="32891" y="144755"/>
                  <a:pt x="35632" y="137903"/>
                  <a:pt x="39059" y="132078"/>
                </a:cubicBezTo>
                <a:cubicBezTo>
                  <a:pt x="42485" y="126254"/>
                  <a:pt x="48480" y="119230"/>
                  <a:pt x="57046" y="111007"/>
                </a:cubicBezTo>
                <a:cubicBezTo>
                  <a:pt x="65611" y="102785"/>
                  <a:pt x="81371" y="92335"/>
                  <a:pt x="104327" y="79658"/>
                </a:cubicBezTo>
                <a:cubicBezTo>
                  <a:pt x="127282" y="66981"/>
                  <a:pt x="155548" y="54647"/>
                  <a:pt x="189124" y="42656"/>
                </a:cubicBezTo>
                <a:cubicBezTo>
                  <a:pt x="222700" y="30664"/>
                  <a:pt x="259702" y="20557"/>
                  <a:pt x="300131" y="12334"/>
                </a:cubicBezTo>
                <a:cubicBezTo>
                  <a:pt x="340560" y="4112"/>
                  <a:pt x="382701" y="0"/>
                  <a:pt x="426556" y="0"/>
                </a:cubicBezTo>
                <a:close/>
              </a:path>
            </a:pathLst>
          </a:custGeom>
          <a:noFill/>
          <a:ln cap="flat" cmpd="sng" w="28575">
            <a:solidFill>
              <a:schemeClr val="accent2"/>
            </a:solidFill>
            <a:prstDash val="solid"/>
            <a:miter lim="800000"/>
            <a:headEnd len="sm" w="sm" type="none"/>
            <a:tailEnd len="sm" w="sm" type="none"/>
          </a:ln>
        </p:spPr>
        <p:txBody>
          <a:bodyPr anchorCtr="0" anchor="b" bIns="137150" lIns="914400" spcFirstLastPara="1" rIns="274300" wrap="square" tIns="45700">
            <a:noAutofit/>
          </a:bodyPr>
          <a:lstStyle/>
          <a:p>
            <a:pPr indent="0" lvl="0" marL="0" marR="0" rtl="0" algn="just">
              <a:lnSpc>
                <a:spcPct val="100000"/>
              </a:lnSpc>
              <a:spcBef>
                <a:spcPts val="600"/>
              </a:spcBef>
              <a:spcAft>
                <a:spcPts val="0"/>
              </a:spcAft>
              <a:buNone/>
            </a:pPr>
            <a:r>
              <a:t/>
            </a:r>
            <a:endParaRPr b="1">
              <a:latin typeface="Mada"/>
              <a:ea typeface="Mada"/>
              <a:cs typeface="Mada"/>
              <a:sym typeface="Mada"/>
            </a:endParaRPr>
          </a:p>
        </p:txBody>
      </p:sp>
      <p:sp>
        <p:nvSpPr>
          <p:cNvPr id="228" name="Google Shape;228;p16"/>
          <p:cNvSpPr txBox="1"/>
          <p:nvPr/>
        </p:nvSpPr>
        <p:spPr>
          <a:xfrm>
            <a:off x="995450" y="8455875"/>
            <a:ext cx="2469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600">
                <a:latin typeface="Mada"/>
                <a:ea typeface="Mada"/>
                <a:cs typeface="Mada"/>
                <a:sym typeface="Mada"/>
              </a:rPr>
              <a:t>Surgery and radiation</a:t>
            </a:r>
            <a:endParaRPr b="1" sz="1600">
              <a:latin typeface="Mada"/>
              <a:ea typeface="Mada"/>
              <a:cs typeface="Mada"/>
              <a:sym typeface="Mada"/>
            </a:endParaRPr>
          </a:p>
        </p:txBody>
      </p:sp>
      <p:sp>
        <p:nvSpPr>
          <p:cNvPr id="229" name="Google Shape;229;p16"/>
          <p:cNvSpPr txBox="1"/>
          <p:nvPr/>
        </p:nvSpPr>
        <p:spPr>
          <a:xfrm>
            <a:off x="670725" y="5041150"/>
            <a:ext cx="6657000" cy="3015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Dopamine agonist drugs</a:t>
            </a:r>
            <a:r>
              <a:rPr b="1"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(e.g. Bromocriptine,</a:t>
            </a:r>
            <a:r>
              <a:rPr b="1" lang="ar" sz="1200">
                <a:solidFill>
                  <a:schemeClr val="dk1"/>
                </a:solidFill>
                <a:latin typeface="Mada"/>
                <a:ea typeface="Mada"/>
                <a:cs typeface="Mada"/>
                <a:sym typeface="Mada"/>
              </a:rPr>
              <a:t>Cabergoline </a:t>
            </a:r>
            <a:r>
              <a:rPr b="1" lang="ar" sz="1200">
                <a:solidFill>
                  <a:srgbClr val="CC0000"/>
                </a:solidFill>
                <a:latin typeface="Mada"/>
                <a:ea typeface="Mada"/>
                <a:cs typeface="Mada"/>
                <a:sym typeface="Mada"/>
              </a:rPr>
              <a:t>(Drug of choice)</a:t>
            </a:r>
            <a:r>
              <a:rPr lang="ar" sz="1200">
                <a:solidFill>
                  <a:schemeClr val="dk1"/>
                </a:solidFill>
                <a:latin typeface="Mada"/>
                <a:ea typeface="Mada"/>
                <a:cs typeface="Mada"/>
                <a:sym typeface="Mada"/>
              </a:rPr>
              <a:t>, Quinagolide) </a:t>
            </a:r>
            <a:r>
              <a:rPr b="1" lang="ar" sz="1200">
                <a:solidFill>
                  <a:schemeClr val="dk1"/>
                </a:solidFill>
                <a:latin typeface="Mada"/>
                <a:ea typeface="Mada"/>
                <a:cs typeface="Mada"/>
                <a:sym typeface="Mada"/>
              </a:rPr>
              <a:t>are </a:t>
            </a:r>
            <a:r>
              <a:rPr b="1" lang="ar" sz="1200">
                <a:solidFill>
                  <a:srgbClr val="CC0000"/>
                </a:solidFill>
                <a:latin typeface="Mada"/>
                <a:ea typeface="Mada"/>
                <a:cs typeface="Mada"/>
                <a:sym typeface="Mada"/>
              </a:rPr>
              <a:t>first-line</a:t>
            </a:r>
            <a:r>
              <a:rPr lang="ar" sz="1200">
                <a:solidFill>
                  <a:schemeClr val="dk1"/>
                </a:solidFill>
                <a:latin typeface="Mada"/>
                <a:ea typeface="Mada"/>
                <a:cs typeface="Mada"/>
                <a:sym typeface="Mada"/>
              </a:rPr>
              <a:t> therapy for the majority of patients especially in those with macroprolactinomas. However, it is not recommended for breastfeeding moms. </a:t>
            </a:r>
            <a:r>
              <a:rPr lang="ar" sz="1200">
                <a:solidFill>
                  <a:srgbClr val="6D9EEB"/>
                </a:solidFill>
                <a:latin typeface="Mada"/>
                <a:ea typeface="Mada"/>
                <a:cs typeface="Mada"/>
                <a:sym typeface="Mada"/>
              </a:rPr>
              <a:t>If intolerant with nausea give vaginally. 1.25mg qhs 1 wk, then BID.</a:t>
            </a:r>
            <a:endParaRPr sz="1200">
              <a:solidFill>
                <a:srgbClr val="6D9EEB"/>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Causative drugs should be withdrawn if possible and hypothyroidism treated.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Ergot-derived dopamine agonists (</a:t>
            </a:r>
            <a:r>
              <a:rPr b="1" lang="ar" sz="1200">
                <a:solidFill>
                  <a:srgbClr val="1C4588"/>
                </a:solidFill>
                <a:latin typeface="Mada"/>
                <a:ea typeface="Mada"/>
                <a:cs typeface="Mada"/>
                <a:sym typeface="Mada"/>
              </a:rPr>
              <a:t>bromocriptine and cabergoline</a:t>
            </a:r>
            <a:r>
              <a:rPr lang="ar" sz="1200">
                <a:solidFill>
                  <a:srgbClr val="1C4588"/>
                </a:solidFill>
                <a:latin typeface="Mada"/>
                <a:ea typeface="Mada"/>
                <a:cs typeface="Mada"/>
                <a:sym typeface="Mada"/>
              </a:rPr>
              <a:t>) can bind to 5-HT2B receptors in the heart and elsewhere and have been associated with fibrotic reactions, particularly tricuspid valve regurgitation, when used in high doses in patients with Parkinson’s disease. Systematic screening for cardiac fibrosis is unnecessary in low doses, but if dopamine agonist therapy is prolonged, </a:t>
            </a:r>
            <a:r>
              <a:rPr b="1" lang="ar" sz="1200">
                <a:solidFill>
                  <a:srgbClr val="1C4588"/>
                </a:solidFill>
                <a:latin typeface="Mada"/>
                <a:ea typeface="Mada"/>
                <a:cs typeface="Mada"/>
                <a:sym typeface="Mada"/>
              </a:rPr>
              <a:t>periodic screening by echocardiography</a:t>
            </a:r>
            <a:r>
              <a:rPr lang="ar" sz="1200">
                <a:solidFill>
                  <a:srgbClr val="1C4588"/>
                </a:solidFill>
                <a:latin typeface="Mada"/>
                <a:ea typeface="Mada"/>
                <a:cs typeface="Mada"/>
                <a:sym typeface="Mada"/>
              </a:rPr>
              <a:t> or use of non-ergot agents (quinagolide) may be indicated.</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There’s limited data on safety in pregnancy for Cabergoline and Quinagolide. </a:t>
            </a:r>
            <a:r>
              <a:rPr b="1" lang="ar" sz="1200">
                <a:solidFill>
                  <a:srgbClr val="1C4588"/>
                </a:solidFill>
                <a:latin typeface="Mada"/>
                <a:ea typeface="Mada"/>
                <a:cs typeface="Mada"/>
                <a:sym typeface="Mada"/>
              </a:rPr>
              <a:t>Bromocriptine</a:t>
            </a:r>
            <a:r>
              <a:rPr lang="ar" sz="1200">
                <a:solidFill>
                  <a:srgbClr val="1C4588"/>
                </a:solidFill>
                <a:latin typeface="Mada"/>
                <a:ea typeface="Mada"/>
                <a:cs typeface="Mada"/>
                <a:sym typeface="Mada"/>
              </a:rPr>
              <a:t> is the longest-established therapy and therefore </a:t>
            </a:r>
            <a:r>
              <a:rPr b="1" lang="ar" sz="1200">
                <a:solidFill>
                  <a:srgbClr val="1C4588"/>
                </a:solidFill>
                <a:latin typeface="Mada"/>
                <a:ea typeface="Mada"/>
                <a:cs typeface="Mada"/>
                <a:sym typeface="Mada"/>
              </a:rPr>
              <a:t>preferred if pregnancy</a:t>
            </a:r>
            <a:r>
              <a:rPr lang="ar" sz="1200">
                <a:solidFill>
                  <a:srgbClr val="1C4588"/>
                </a:solidFill>
                <a:latin typeface="Mada"/>
                <a:ea typeface="Mada"/>
                <a:cs typeface="Mada"/>
                <a:sym typeface="Mada"/>
              </a:rPr>
              <a:t> is planned</a:t>
            </a:r>
            <a:endParaRPr sz="1200">
              <a:solidFill>
                <a:srgbClr val="1C4588"/>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The only pituitary tumor that can be treated medically</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Always medical in case of pregnancy never surgical</a:t>
            </a:r>
            <a:endParaRPr baseline="30000" sz="1200">
              <a:solidFill>
                <a:srgbClr val="6AA84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pic>
        <p:nvPicPr>
          <p:cNvPr id="230" name="Google Shape;230;p16"/>
          <p:cNvPicPr preferRelativeResize="0"/>
          <p:nvPr/>
        </p:nvPicPr>
        <p:blipFill>
          <a:blip r:embed="rId4">
            <a:alphaModFix/>
          </a:blip>
          <a:stretch>
            <a:fillRect/>
          </a:stretch>
        </p:blipFill>
        <p:spPr>
          <a:xfrm>
            <a:off x="6259875" y="2716850"/>
            <a:ext cx="846525" cy="846550"/>
          </a:xfrm>
          <a:prstGeom prst="rect">
            <a:avLst/>
          </a:prstGeom>
          <a:noFill/>
          <a:ln>
            <a:noFill/>
          </a:ln>
        </p:spPr>
      </p:pic>
      <p:pic>
        <p:nvPicPr>
          <p:cNvPr id="231" name="Google Shape;231;p16"/>
          <p:cNvPicPr preferRelativeResize="0"/>
          <p:nvPr/>
        </p:nvPicPr>
        <p:blipFill>
          <a:blip r:embed="rId5">
            <a:alphaModFix/>
          </a:blip>
          <a:stretch>
            <a:fillRect/>
          </a:stretch>
        </p:blipFill>
        <p:spPr>
          <a:xfrm>
            <a:off x="3221950" y="4411888"/>
            <a:ext cx="525676" cy="525676"/>
          </a:xfrm>
          <a:prstGeom prst="rect">
            <a:avLst/>
          </a:prstGeom>
          <a:noFill/>
          <a:ln>
            <a:noFill/>
          </a:ln>
        </p:spPr>
      </p:pic>
      <p:sp>
        <p:nvSpPr>
          <p:cNvPr id="232" name="Google Shape;232;p16"/>
          <p:cNvSpPr txBox="1"/>
          <p:nvPr/>
        </p:nvSpPr>
        <p:spPr>
          <a:xfrm>
            <a:off x="527725" y="9041775"/>
            <a:ext cx="6825300" cy="1239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If the tumor is causing pressure symptoms or if medical therapy failed</a:t>
            </a:r>
            <a:endParaRPr sz="1200">
              <a:solidFill>
                <a:srgbClr val="6AA84F"/>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Surgical removal of the tumour via a transsphenoidal approach*, combined with post-operative radiotherapy for large tumours, often restores normoprolactinaemia but there is  a high rate of late recurrence (50% at 5 years)</a:t>
            </a:r>
            <a:endParaRPr sz="1200">
              <a:solidFill>
                <a:srgbClr val="1C4588"/>
              </a:solidFill>
              <a:latin typeface="Mada"/>
              <a:ea typeface="Mada"/>
              <a:cs typeface="Mada"/>
              <a:sym typeface="Mada"/>
            </a:endParaRPr>
          </a:p>
          <a:p>
            <a:pPr indent="0" lvl="0" marL="0" rtl="0" algn="l">
              <a:spcBef>
                <a:spcPts val="0"/>
              </a:spcBef>
              <a:spcAft>
                <a:spcPts val="0"/>
              </a:spcAft>
              <a:buNone/>
            </a:pPr>
            <a:r>
              <a:rPr lang="ar" sz="1200">
                <a:solidFill>
                  <a:srgbClr val="1C4588"/>
                </a:solidFill>
                <a:latin typeface="Mada"/>
                <a:ea typeface="Mada"/>
                <a:cs typeface="Mada"/>
                <a:sym typeface="Mada"/>
              </a:rPr>
              <a:t>*Access to the pituitary is achieved through the nasal cavity, sphenoid sinus and sphenoid bone.</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1200">
              <a:solidFill>
                <a:srgbClr val="1C4588"/>
              </a:solidFill>
              <a:latin typeface="Mada"/>
              <a:ea typeface="Mada"/>
              <a:cs typeface="Mada"/>
              <a:sym typeface="Mada"/>
            </a:endParaRPr>
          </a:p>
        </p:txBody>
      </p:sp>
      <p:pic>
        <p:nvPicPr>
          <p:cNvPr id="233" name="Google Shape;233;p16"/>
          <p:cNvPicPr preferRelativeResize="0"/>
          <p:nvPr/>
        </p:nvPicPr>
        <p:blipFill>
          <a:blip r:embed="rId6">
            <a:alphaModFix/>
          </a:blip>
          <a:stretch>
            <a:fillRect/>
          </a:stretch>
        </p:blipFill>
        <p:spPr>
          <a:xfrm>
            <a:off x="3275650" y="8336800"/>
            <a:ext cx="562200" cy="562200"/>
          </a:xfrm>
          <a:prstGeom prst="rect">
            <a:avLst/>
          </a:prstGeom>
          <a:noFill/>
          <a:ln>
            <a:noFill/>
          </a:ln>
        </p:spPr>
      </p:pic>
      <p:cxnSp>
        <p:nvCxnSpPr>
          <p:cNvPr id="234" name="Google Shape;234;p16"/>
          <p:cNvCxnSpPr/>
          <p:nvPr/>
        </p:nvCxnSpPr>
        <p:spPr>
          <a:xfrm rot="10800000">
            <a:off x="-9300" y="10490059"/>
            <a:ext cx="7612800" cy="0"/>
          </a:xfrm>
          <a:prstGeom prst="straightConnector1">
            <a:avLst/>
          </a:prstGeom>
          <a:noFill/>
          <a:ln cap="flat" cmpd="sng" w="28575">
            <a:solidFill>
              <a:schemeClr val="accent3"/>
            </a:solidFill>
            <a:prstDash val="dot"/>
            <a:round/>
            <a:headEnd len="med" w="med" type="none"/>
            <a:tailEnd len="med" w="med" type="none"/>
          </a:ln>
        </p:spPr>
      </p:cxnSp>
      <p:sp>
        <p:nvSpPr>
          <p:cNvPr id="235" name="Google Shape;235;p16"/>
          <p:cNvSpPr txBox="1"/>
          <p:nvPr/>
        </p:nvSpPr>
        <p:spPr>
          <a:xfrm flipH="1">
            <a:off x="7712400" y="10265425"/>
            <a:ext cx="9009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1C4588"/>
              </a:solidFill>
              <a:latin typeface="Mada"/>
              <a:ea typeface="Mada"/>
              <a:cs typeface="Mada"/>
              <a:sym typeface="Mada"/>
            </a:endParaRPr>
          </a:p>
        </p:txBody>
      </p:sp>
      <p:sp>
        <p:nvSpPr>
          <p:cNvPr id="236" name="Google Shape;236;p16"/>
          <p:cNvSpPr txBox="1"/>
          <p:nvPr/>
        </p:nvSpPr>
        <p:spPr>
          <a:xfrm>
            <a:off x="211050" y="3919675"/>
            <a:ext cx="72936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Treat only if symptomatic (HA, vision changes)</a:t>
            </a:r>
            <a:endParaRPr b="1" sz="1200">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7"/>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42" name="Google Shape;242;p1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2- Growth hormone </a:t>
            </a:r>
            <a:r>
              <a:rPr b="1" lang="ar" sz="2600">
                <a:latin typeface="Mada"/>
                <a:ea typeface="Mada"/>
                <a:cs typeface="Mada"/>
                <a:sym typeface="Mada"/>
              </a:rPr>
              <a:t>deficiency</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243" name="Google Shape;243;p17"/>
          <p:cNvSpPr txBox="1"/>
          <p:nvPr/>
        </p:nvSpPr>
        <p:spPr>
          <a:xfrm>
            <a:off x="210508" y="764929"/>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Growth hormone</a:t>
            </a:r>
            <a:endParaRPr b="1" sz="2200">
              <a:highlight>
                <a:srgbClr val="D0E0E3"/>
              </a:highlight>
              <a:latin typeface="Mada"/>
              <a:ea typeface="Mada"/>
              <a:cs typeface="Mada"/>
              <a:sym typeface="Mada"/>
            </a:endParaRPr>
          </a:p>
        </p:txBody>
      </p:sp>
      <p:sp>
        <p:nvSpPr>
          <p:cNvPr id="244" name="Google Shape;244;p17"/>
          <p:cNvSpPr txBox="1"/>
          <p:nvPr/>
        </p:nvSpPr>
        <p:spPr>
          <a:xfrm>
            <a:off x="388125" y="1130800"/>
            <a:ext cx="6522600" cy="1548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A polypeptide hormone that is released from the somatotrophs of anterior pituitary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Action is mediated by </a:t>
            </a:r>
            <a:r>
              <a:rPr b="1" lang="ar" sz="1200" u="sng">
                <a:solidFill>
                  <a:srgbClr val="CC0000"/>
                </a:solidFill>
                <a:latin typeface="Mada"/>
                <a:ea typeface="Mada"/>
                <a:cs typeface="Mada"/>
                <a:sym typeface="Mada"/>
              </a:rPr>
              <a:t>IGF-I</a:t>
            </a:r>
            <a:r>
              <a:rPr lang="ar" sz="1200">
                <a:solidFill>
                  <a:srgbClr val="FF0000"/>
                </a:solidFill>
                <a:latin typeface="Mada"/>
                <a:ea typeface="Mada"/>
                <a:cs typeface="Mada"/>
                <a:sym typeface="Mada"/>
              </a:rPr>
              <a:t> </a:t>
            </a:r>
            <a:r>
              <a:rPr lang="ar" sz="1200">
                <a:solidFill>
                  <a:srgbClr val="6AA84F"/>
                </a:solidFill>
                <a:latin typeface="Mada"/>
                <a:ea typeface="Mada"/>
                <a:cs typeface="Mada"/>
                <a:sym typeface="Mada"/>
              </a:rPr>
              <a:t>which is produced by the liver</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Half life is </a:t>
            </a:r>
            <a:r>
              <a:rPr lang="ar" sz="1200" u="sng">
                <a:latin typeface="Mada"/>
                <a:ea typeface="Mada"/>
                <a:cs typeface="Mada"/>
                <a:sym typeface="Mada"/>
              </a:rPr>
              <a:t>20-50 mins</a:t>
            </a:r>
            <a:r>
              <a:rPr lang="ar" sz="1200">
                <a:latin typeface="Mada"/>
                <a:ea typeface="Mada"/>
                <a:cs typeface="Mada"/>
                <a:sym typeface="Mada"/>
              </a:rPr>
              <a:t> and has a binding protein (GHBPs)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u="sng">
                <a:solidFill>
                  <a:srgbClr val="CC0000"/>
                </a:solidFill>
                <a:latin typeface="Mada"/>
                <a:ea typeface="Mada"/>
                <a:cs typeface="Mada"/>
                <a:sym typeface="Mada"/>
              </a:rPr>
              <a:t>Pulsatile secretion</a:t>
            </a:r>
            <a:r>
              <a:rPr lang="ar" sz="1200">
                <a:latin typeface="Mada"/>
                <a:ea typeface="Mada"/>
                <a:cs typeface="Mada"/>
                <a:sym typeface="Mada"/>
              </a:rPr>
              <a:t>: variable level in the blood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Binds to its receptor on cell- surface: cytokine receptor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Lack intrinsic enzyme activity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u="sng">
                <a:latin typeface="Mada"/>
                <a:ea typeface="Mada"/>
                <a:cs typeface="Mada"/>
                <a:sym typeface="Mada"/>
              </a:rPr>
              <a:t>GHRH stimulates it</a:t>
            </a:r>
            <a:r>
              <a:rPr lang="ar" sz="1200" u="sng">
                <a:latin typeface="Mada"/>
                <a:ea typeface="Mada"/>
                <a:cs typeface="Mada"/>
                <a:sym typeface="Mada"/>
              </a:rPr>
              <a:t>, </a:t>
            </a:r>
            <a:r>
              <a:rPr b="1" lang="ar" sz="1200" u="sng">
                <a:latin typeface="Mada"/>
                <a:ea typeface="Mada"/>
                <a:cs typeface="Mada"/>
                <a:sym typeface="Mada"/>
              </a:rPr>
              <a:t>somatostatin inhibits.</a:t>
            </a:r>
            <a:endParaRPr b="1" sz="1200" u="sng">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Has similar receptor structure to others: leptin, IL-2, PRL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Controlled by HP and peripheral factors.</a:t>
            </a:r>
            <a:endParaRPr sz="1200">
              <a:latin typeface="Mada"/>
              <a:ea typeface="Mada"/>
              <a:cs typeface="Mada"/>
              <a:sym typeface="Mada"/>
            </a:endParaRPr>
          </a:p>
        </p:txBody>
      </p:sp>
      <p:sp>
        <p:nvSpPr>
          <p:cNvPr id="245" name="Google Shape;245;p17"/>
          <p:cNvSpPr/>
          <p:nvPr/>
        </p:nvSpPr>
        <p:spPr>
          <a:xfrm>
            <a:off x="1538613" y="2987603"/>
            <a:ext cx="4823700" cy="562200"/>
          </a:xfrm>
          <a:prstGeom prst="roundRect">
            <a:avLst>
              <a:gd fmla="val 16667" name="adj"/>
            </a:avLst>
          </a:prstGeom>
          <a:solidFill>
            <a:srgbClr val="77A9AD"/>
          </a:solid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ar" sz="2100">
                <a:solidFill>
                  <a:srgbClr val="FFFFFF"/>
                </a:solidFill>
                <a:latin typeface="Mada"/>
                <a:ea typeface="Mada"/>
                <a:cs typeface="Mada"/>
                <a:sym typeface="Mada"/>
              </a:rPr>
              <a:t>Growth Hormone Changes</a:t>
            </a:r>
            <a:endParaRPr b="1" sz="2100">
              <a:solidFill>
                <a:srgbClr val="FFFFFF"/>
              </a:solidFill>
              <a:latin typeface="Mada"/>
              <a:ea typeface="Mada"/>
              <a:cs typeface="Mada"/>
              <a:sym typeface="Mada"/>
            </a:endParaRPr>
          </a:p>
          <a:p>
            <a:pPr indent="0" lvl="0" marL="0" rtl="0" algn="ctr">
              <a:spcBef>
                <a:spcPts val="0"/>
              </a:spcBef>
              <a:spcAft>
                <a:spcPts val="0"/>
              </a:spcAft>
              <a:buNone/>
            </a:pPr>
            <a:r>
              <a:t/>
            </a:r>
            <a:endParaRPr b="1" sz="2100">
              <a:solidFill>
                <a:srgbClr val="FFFFFF"/>
              </a:solidFill>
              <a:latin typeface="Mada"/>
              <a:ea typeface="Mada"/>
              <a:cs typeface="Mada"/>
              <a:sym typeface="Mada"/>
            </a:endParaRPr>
          </a:p>
          <a:p>
            <a:pPr indent="0" lvl="0" marL="0" rtl="0" algn="ctr">
              <a:spcBef>
                <a:spcPts val="0"/>
              </a:spcBef>
              <a:spcAft>
                <a:spcPts val="0"/>
              </a:spcAft>
              <a:buNone/>
            </a:pPr>
            <a:r>
              <a:t/>
            </a:r>
            <a:endParaRPr b="1" sz="2100">
              <a:solidFill>
                <a:srgbClr val="FFFFFF"/>
              </a:solidFill>
              <a:latin typeface="Mada"/>
              <a:ea typeface="Mada"/>
              <a:cs typeface="Mada"/>
              <a:sym typeface="Mada"/>
            </a:endParaRPr>
          </a:p>
        </p:txBody>
      </p:sp>
      <p:sp>
        <p:nvSpPr>
          <p:cNvPr id="246" name="Google Shape;246;p17"/>
          <p:cNvSpPr/>
          <p:nvPr/>
        </p:nvSpPr>
        <p:spPr>
          <a:xfrm>
            <a:off x="303305" y="3810774"/>
            <a:ext cx="1765800" cy="447900"/>
          </a:xfrm>
          <a:prstGeom prst="roundRect">
            <a:avLst>
              <a:gd fmla="val 16667" name="adj"/>
            </a:avLst>
          </a:prstGeom>
          <a:solidFill>
            <a:srgbClr val="B3CFD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Increase</a:t>
            </a:r>
            <a:endParaRPr b="1" sz="800">
              <a:solidFill>
                <a:srgbClr val="FFFFFF"/>
              </a:solidFill>
              <a:latin typeface="Mada"/>
              <a:ea typeface="Mada"/>
              <a:cs typeface="Mada"/>
              <a:sym typeface="Mada"/>
            </a:endParaRPr>
          </a:p>
        </p:txBody>
      </p:sp>
      <p:sp>
        <p:nvSpPr>
          <p:cNvPr id="247" name="Google Shape;247;p17"/>
          <p:cNvSpPr/>
          <p:nvPr/>
        </p:nvSpPr>
        <p:spPr>
          <a:xfrm>
            <a:off x="5463806" y="3827246"/>
            <a:ext cx="1765800" cy="447900"/>
          </a:xfrm>
          <a:prstGeom prst="roundRect">
            <a:avLst>
              <a:gd fmla="val 16667" name="adj"/>
            </a:avLst>
          </a:prstGeom>
          <a:solidFill>
            <a:srgbClr val="B3CFD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Decrease</a:t>
            </a:r>
            <a:endParaRPr b="1" sz="800">
              <a:solidFill>
                <a:srgbClr val="FFFFFF"/>
              </a:solidFill>
              <a:latin typeface="Mada"/>
              <a:ea typeface="Mada"/>
              <a:cs typeface="Mada"/>
              <a:sym typeface="Mada"/>
            </a:endParaRPr>
          </a:p>
        </p:txBody>
      </p:sp>
      <p:cxnSp>
        <p:nvCxnSpPr>
          <p:cNvPr id="248" name="Google Shape;248;p17"/>
          <p:cNvCxnSpPr>
            <a:stCxn id="245" idx="2"/>
            <a:endCxn id="247" idx="0"/>
          </p:cNvCxnSpPr>
          <p:nvPr/>
        </p:nvCxnSpPr>
        <p:spPr>
          <a:xfrm flipH="1" rot="-5400000">
            <a:off x="5009763" y="2490503"/>
            <a:ext cx="277500" cy="2396100"/>
          </a:xfrm>
          <a:prstGeom prst="curvedConnector3">
            <a:avLst>
              <a:gd fmla="val 49990" name="adj1"/>
            </a:avLst>
          </a:prstGeom>
          <a:noFill/>
          <a:ln cap="flat" cmpd="sng" w="19050">
            <a:solidFill>
              <a:schemeClr val="accent2"/>
            </a:solidFill>
            <a:prstDash val="solid"/>
            <a:round/>
            <a:headEnd len="med" w="med" type="none"/>
            <a:tailEnd len="med" w="med" type="none"/>
          </a:ln>
        </p:spPr>
      </p:cxnSp>
      <p:cxnSp>
        <p:nvCxnSpPr>
          <p:cNvPr id="249" name="Google Shape;249;p17"/>
          <p:cNvCxnSpPr>
            <a:stCxn id="245" idx="2"/>
            <a:endCxn id="246" idx="0"/>
          </p:cNvCxnSpPr>
          <p:nvPr/>
        </p:nvCxnSpPr>
        <p:spPr>
          <a:xfrm rot="5400000">
            <a:off x="2437863" y="2298203"/>
            <a:ext cx="261000" cy="2764200"/>
          </a:xfrm>
          <a:prstGeom prst="curvedConnector3">
            <a:avLst>
              <a:gd fmla="val 49994" name="adj1"/>
            </a:avLst>
          </a:prstGeom>
          <a:noFill/>
          <a:ln cap="flat" cmpd="sng" w="19050">
            <a:solidFill>
              <a:schemeClr val="accent2"/>
            </a:solidFill>
            <a:prstDash val="solid"/>
            <a:round/>
            <a:headEnd len="med" w="med" type="none"/>
            <a:tailEnd len="med" w="med" type="none"/>
          </a:ln>
        </p:spPr>
      </p:cxnSp>
      <p:grpSp>
        <p:nvGrpSpPr>
          <p:cNvPr id="250" name="Google Shape;250;p17"/>
          <p:cNvGrpSpPr/>
          <p:nvPr/>
        </p:nvGrpSpPr>
        <p:grpSpPr>
          <a:xfrm>
            <a:off x="582600" y="4274660"/>
            <a:ext cx="3508686" cy="2263200"/>
            <a:chOff x="822954" y="4478238"/>
            <a:chExt cx="3367908" cy="3017197"/>
          </a:xfrm>
        </p:grpSpPr>
        <p:cxnSp>
          <p:nvCxnSpPr>
            <p:cNvPr id="251" name="Google Shape;251;p17"/>
            <p:cNvCxnSpPr/>
            <p:nvPr/>
          </p:nvCxnSpPr>
          <p:spPr>
            <a:xfrm>
              <a:off x="822954" y="4478238"/>
              <a:ext cx="5700" cy="2666400"/>
            </a:xfrm>
            <a:prstGeom prst="straightConnector1">
              <a:avLst/>
            </a:prstGeom>
            <a:noFill/>
            <a:ln cap="flat" cmpd="sng" w="19050">
              <a:solidFill>
                <a:srgbClr val="77A9AD"/>
              </a:solidFill>
              <a:prstDash val="solid"/>
              <a:round/>
              <a:headEnd len="med" w="med" type="none"/>
              <a:tailEnd len="med" w="med" type="none"/>
            </a:ln>
          </p:spPr>
        </p:cxnSp>
        <p:cxnSp>
          <p:nvCxnSpPr>
            <p:cNvPr id="252" name="Google Shape;252;p17"/>
            <p:cNvCxnSpPr/>
            <p:nvPr/>
          </p:nvCxnSpPr>
          <p:spPr>
            <a:xfrm flipH="1" rot="10800000">
              <a:off x="826281" y="5093259"/>
              <a:ext cx="316200" cy="3300"/>
            </a:xfrm>
            <a:prstGeom prst="straightConnector1">
              <a:avLst/>
            </a:prstGeom>
            <a:noFill/>
            <a:ln cap="flat" cmpd="sng" w="19050">
              <a:solidFill>
                <a:srgbClr val="77A9AD"/>
              </a:solidFill>
              <a:prstDash val="solid"/>
              <a:round/>
              <a:headEnd len="med" w="med" type="none"/>
              <a:tailEnd len="med" w="med" type="none"/>
            </a:ln>
          </p:spPr>
        </p:cxnSp>
        <p:sp>
          <p:nvSpPr>
            <p:cNvPr id="253" name="Google Shape;253;p17"/>
            <p:cNvSpPr txBox="1"/>
            <p:nvPr/>
          </p:nvSpPr>
          <p:spPr>
            <a:xfrm>
              <a:off x="1142562" y="4722767"/>
              <a:ext cx="3048300" cy="744300"/>
            </a:xfrm>
            <a:prstGeom prst="rect">
              <a:avLst/>
            </a:prstGeom>
            <a:noFill/>
            <a:ln cap="flat" cmpd="sng" w="19050">
              <a:solidFill>
                <a:srgbClr val="77A9AD"/>
              </a:solidFill>
              <a:prstDash val="lgDash"/>
              <a:round/>
              <a:headEnd len="sm" w="sm" type="none"/>
              <a:tailEnd len="sm" w="sm" type="none"/>
            </a:ln>
          </p:spPr>
          <p:txBody>
            <a:bodyPr anchorCtr="0" anchor="t" bIns="121950" lIns="121950" spcFirstLastPara="1" rIns="121950" wrap="square" tIns="121950">
              <a:noAutofit/>
            </a:bodyPr>
            <a:lstStyle/>
            <a:p>
              <a:pPr indent="0" lvl="0" marL="0" rtl="0" algn="ctr">
                <a:spcBef>
                  <a:spcPts val="0"/>
                </a:spcBef>
                <a:spcAft>
                  <a:spcPts val="0"/>
                </a:spcAft>
                <a:buNone/>
              </a:pPr>
              <a:r>
                <a:rPr b="1" lang="ar" sz="1100">
                  <a:highlight>
                    <a:schemeClr val="accent4"/>
                  </a:highlight>
                  <a:latin typeface="Mada"/>
                  <a:ea typeface="Mada"/>
                  <a:cs typeface="Mada"/>
                  <a:sym typeface="Mada"/>
                </a:rPr>
                <a:t>Physiologic:</a:t>
              </a:r>
              <a:endParaRPr b="1" sz="1100">
                <a:highlight>
                  <a:schemeClr val="accent4"/>
                </a:highlight>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sleep</a:t>
              </a:r>
              <a:r>
                <a:rPr baseline="30000" lang="ar" sz="1100">
                  <a:latin typeface="Mada"/>
                  <a:ea typeface="Mada"/>
                  <a:cs typeface="Mada"/>
                  <a:sym typeface="Mada"/>
                </a:rPr>
                <a:t>1</a:t>
              </a:r>
              <a:r>
                <a:rPr lang="ar" sz="1100">
                  <a:latin typeface="Mada"/>
                  <a:ea typeface="Mada"/>
                  <a:cs typeface="Mada"/>
                  <a:sym typeface="Mada"/>
                </a:rPr>
                <a:t>, exercise, stress, fasting (hypoglycemia)</a:t>
              </a:r>
              <a:endParaRPr sz="1100">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 </a:t>
              </a:r>
              <a:endParaRPr sz="1100">
                <a:latin typeface="Mada"/>
                <a:ea typeface="Mada"/>
                <a:cs typeface="Mada"/>
                <a:sym typeface="Mada"/>
              </a:endParaRPr>
            </a:p>
          </p:txBody>
        </p:sp>
        <p:cxnSp>
          <p:nvCxnSpPr>
            <p:cNvPr id="254" name="Google Shape;254;p17"/>
            <p:cNvCxnSpPr>
              <a:endCxn id="255" idx="1"/>
            </p:cNvCxnSpPr>
            <p:nvPr/>
          </p:nvCxnSpPr>
          <p:spPr>
            <a:xfrm flipH="1" rot="10800000">
              <a:off x="827854" y="5960599"/>
              <a:ext cx="314700" cy="2100"/>
            </a:xfrm>
            <a:prstGeom prst="straightConnector1">
              <a:avLst/>
            </a:prstGeom>
            <a:noFill/>
            <a:ln cap="flat" cmpd="sng" w="19050">
              <a:solidFill>
                <a:srgbClr val="77A9AD"/>
              </a:solidFill>
              <a:prstDash val="solid"/>
              <a:round/>
              <a:headEnd len="med" w="med" type="none"/>
              <a:tailEnd len="med" w="med" type="none"/>
            </a:ln>
          </p:spPr>
        </p:cxnSp>
        <p:sp>
          <p:nvSpPr>
            <p:cNvPr id="255" name="Google Shape;255;p17"/>
            <p:cNvSpPr txBox="1"/>
            <p:nvPr/>
          </p:nvSpPr>
          <p:spPr>
            <a:xfrm>
              <a:off x="1142554" y="5627749"/>
              <a:ext cx="3048300" cy="665700"/>
            </a:xfrm>
            <a:prstGeom prst="rect">
              <a:avLst/>
            </a:prstGeom>
            <a:noFill/>
            <a:ln cap="flat" cmpd="sng" w="19050">
              <a:solidFill>
                <a:srgbClr val="77A9AD"/>
              </a:solidFill>
              <a:prstDash val="lgDash"/>
              <a:round/>
              <a:headEnd len="sm" w="sm" type="none"/>
              <a:tailEnd len="sm" w="sm" type="none"/>
            </a:ln>
          </p:spPr>
          <p:txBody>
            <a:bodyPr anchorCtr="0" anchor="t" bIns="121950" lIns="121950" spcFirstLastPara="1" rIns="121950" wrap="square" tIns="121950">
              <a:noAutofit/>
            </a:bodyPr>
            <a:lstStyle/>
            <a:p>
              <a:pPr indent="0" lvl="0" marL="0" rtl="0" algn="ctr">
                <a:spcBef>
                  <a:spcPts val="0"/>
                </a:spcBef>
                <a:spcAft>
                  <a:spcPts val="0"/>
                </a:spcAft>
                <a:buNone/>
              </a:pPr>
              <a:r>
                <a:rPr b="1" lang="ar" sz="1100">
                  <a:highlight>
                    <a:schemeClr val="accent4"/>
                  </a:highlight>
                  <a:latin typeface="Mada"/>
                  <a:ea typeface="Mada"/>
                  <a:cs typeface="Mada"/>
                  <a:sym typeface="Mada"/>
                </a:rPr>
                <a:t>Pathologic:</a:t>
              </a:r>
              <a:endParaRPr sz="1100">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Liver cirrhosis, AN, CRF, starvation</a:t>
              </a:r>
              <a:endParaRPr sz="1100">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p:txBody>
        </p:sp>
        <p:cxnSp>
          <p:nvCxnSpPr>
            <p:cNvPr id="256" name="Google Shape;256;p17"/>
            <p:cNvCxnSpPr/>
            <p:nvPr/>
          </p:nvCxnSpPr>
          <p:spPr>
            <a:xfrm flipH="1" rot="10800000">
              <a:off x="826279" y="7143351"/>
              <a:ext cx="316200" cy="3300"/>
            </a:xfrm>
            <a:prstGeom prst="straightConnector1">
              <a:avLst/>
            </a:prstGeom>
            <a:noFill/>
            <a:ln cap="flat" cmpd="sng" w="19050">
              <a:solidFill>
                <a:srgbClr val="77A9AD"/>
              </a:solidFill>
              <a:prstDash val="solid"/>
              <a:round/>
              <a:headEnd len="med" w="med" type="none"/>
              <a:tailEnd len="med" w="med" type="none"/>
            </a:ln>
          </p:spPr>
        </p:cxnSp>
        <p:sp>
          <p:nvSpPr>
            <p:cNvPr id="257" name="Google Shape;257;p17"/>
            <p:cNvSpPr txBox="1"/>
            <p:nvPr/>
          </p:nvSpPr>
          <p:spPr>
            <a:xfrm>
              <a:off x="1142552" y="6454135"/>
              <a:ext cx="3048300" cy="1041300"/>
            </a:xfrm>
            <a:prstGeom prst="rect">
              <a:avLst/>
            </a:prstGeom>
            <a:noFill/>
            <a:ln cap="flat" cmpd="sng" w="19050">
              <a:solidFill>
                <a:srgbClr val="77A9AD"/>
              </a:solidFill>
              <a:prstDash val="lgDash"/>
              <a:round/>
              <a:headEnd len="sm" w="sm" type="none"/>
              <a:tailEnd len="sm" w="sm" type="none"/>
            </a:ln>
          </p:spPr>
          <p:txBody>
            <a:bodyPr anchorCtr="0" anchor="ctr" bIns="121950" lIns="86400" spcFirstLastPara="1" rIns="121950" wrap="square" tIns="121950">
              <a:noAutofit/>
            </a:bodyPr>
            <a:lstStyle/>
            <a:p>
              <a:pPr indent="0" lvl="0" marL="0" rtl="0" algn="ctr">
                <a:spcBef>
                  <a:spcPts val="0"/>
                </a:spcBef>
                <a:spcAft>
                  <a:spcPts val="0"/>
                </a:spcAft>
                <a:buNone/>
              </a:pPr>
              <a:r>
                <a:rPr b="1" lang="ar" sz="1100">
                  <a:highlight>
                    <a:schemeClr val="accent4"/>
                  </a:highlight>
                  <a:latin typeface="Mada"/>
                  <a:ea typeface="Mada"/>
                  <a:cs typeface="Mada"/>
                  <a:sym typeface="Mada"/>
                </a:rPr>
                <a:t>Pharmacologic:</a:t>
              </a:r>
              <a:endParaRPr b="1" sz="1100">
                <a:highlight>
                  <a:schemeClr val="accent4"/>
                </a:highlight>
                <a:latin typeface="Mada"/>
                <a:ea typeface="Mada"/>
                <a:cs typeface="Mada"/>
                <a:sym typeface="Mada"/>
              </a:endParaRPr>
            </a:p>
            <a:p>
              <a:pPr indent="-145450" lvl="0" marL="306000" rtl="0" algn="l">
                <a:spcBef>
                  <a:spcPts val="0"/>
                </a:spcBef>
                <a:spcAft>
                  <a:spcPts val="0"/>
                </a:spcAft>
                <a:buSzPts val="1100"/>
                <a:buFont typeface="Mada"/>
                <a:buChar char="●"/>
              </a:pPr>
              <a:r>
                <a:rPr lang="ar" sz="1100">
                  <a:latin typeface="Mada"/>
                  <a:ea typeface="Mada"/>
                  <a:cs typeface="Mada"/>
                  <a:sym typeface="Mada"/>
                </a:rPr>
                <a:t>Estrogen, ACTH, ADH, GHRH,Ghrelin.</a:t>
              </a:r>
              <a:endParaRPr sz="1100">
                <a:latin typeface="Mada"/>
                <a:ea typeface="Mada"/>
                <a:cs typeface="Mada"/>
                <a:sym typeface="Mada"/>
              </a:endParaRPr>
            </a:p>
            <a:p>
              <a:pPr indent="-145450" lvl="0" marL="306000" rtl="0" algn="l">
                <a:spcBef>
                  <a:spcPts val="0"/>
                </a:spcBef>
                <a:spcAft>
                  <a:spcPts val="0"/>
                </a:spcAft>
                <a:buSzPts val="1100"/>
                <a:buFont typeface="Mada"/>
                <a:buChar char="●"/>
              </a:pPr>
              <a:r>
                <a:rPr lang="ar" sz="1100">
                  <a:latin typeface="Mada"/>
                  <a:ea typeface="Mada"/>
                  <a:cs typeface="Mada"/>
                  <a:sym typeface="Mada"/>
                </a:rPr>
                <a:t>dopamine agonist.</a:t>
              </a:r>
              <a:endParaRPr sz="1100">
                <a:latin typeface="Mada"/>
                <a:ea typeface="Mada"/>
                <a:cs typeface="Mada"/>
                <a:sym typeface="Mada"/>
              </a:endParaRPr>
            </a:p>
            <a:p>
              <a:pPr indent="-145450" lvl="0" marL="306000" rtl="0" algn="l">
                <a:spcBef>
                  <a:spcPts val="0"/>
                </a:spcBef>
                <a:spcAft>
                  <a:spcPts val="0"/>
                </a:spcAft>
                <a:buSzPts val="1100"/>
                <a:buFont typeface="Mada"/>
                <a:buChar char="●"/>
              </a:pPr>
              <a:r>
                <a:rPr lang="ar" sz="1100">
                  <a:latin typeface="Mada"/>
                  <a:ea typeface="Mada"/>
                  <a:cs typeface="Mada"/>
                  <a:sym typeface="Mada"/>
                </a:rPr>
                <a:t>K infusion, serotonin arginine and Insulin.</a:t>
              </a:r>
              <a:endParaRPr sz="1100">
                <a:latin typeface="Mada"/>
                <a:ea typeface="Mada"/>
                <a:cs typeface="Mada"/>
                <a:sym typeface="Mada"/>
              </a:endParaRPr>
            </a:p>
          </p:txBody>
        </p:sp>
      </p:grpSp>
      <p:grpSp>
        <p:nvGrpSpPr>
          <p:cNvPr id="258" name="Google Shape;258;p17"/>
          <p:cNvGrpSpPr/>
          <p:nvPr/>
        </p:nvGrpSpPr>
        <p:grpSpPr>
          <a:xfrm flipH="1">
            <a:off x="4494065" y="4300362"/>
            <a:ext cx="2385635" cy="2193457"/>
            <a:chOff x="822954" y="4478238"/>
            <a:chExt cx="2219196" cy="3267963"/>
          </a:xfrm>
        </p:grpSpPr>
        <p:cxnSp>
          <p:nvCxnSpPr>
            <p:cNvPr id="259" name="Google Shape;259;p17"/>
            <p:cNvCxnSpPr/>
            <p:nvPr/>
          </p:nvCxnSpPr>
          <p:spPr>
            <a:xfrm>
              <a:off x="822954" y="4478238"/>
              <a:ext cx="5700" cy="2666400"/>
            </a:xfrm>
            <a:prstGeom prst="straightConnector1">
              <a:avLst/>
            </a:prstGeom>
            <a:noFill/>
            <a:ln cap="flat" cmpd="sng" w="19050">
              <a:solidFill>
                <a:srgbClr val="77A9AD"/>
              </a:solidFill>
              <a:prstDash val="solid"/>
              <a:round/>
              <a:headEnd len="med" w="med" type="none"/>
              <a:tailEnd len="med" w="med" type="none"/>
            </a:ln>
          </p:spPr>
        </p:cxnSp>
        <p:cxnSp>
          <p:nvCxnSpPr>
            <p:cNvPr id="260" name="Google Shape;260;p17"/>
            <p:cNvCxnSpPr/>
            <p:nvPr/>
          </p:nvCxnSpPr>
          <p:spPr>
            <a:xfrm flipH="1" rot="10800000">
              <a:off x="826281" y="5093259"/>
              <a:ext cx="316200" cy="3300"/>
            </a:xfrm>
            <a:prstGeom prst="straightConnector1">
              <a:avLst/>
            </a:prstGeom>
            <a:noFill/>
            <a:ln cap="flat" cmpd="sng" w="19050">
              <a:solidFill>
                <a:srgbClr val="77A9AD"/>
              </a:solidFill>
              <a:prstDash val="solid"/>
              <a:round/>
              <a:headEnd len="med" w="med" type="none"/>
              <a:tailEnd len="med" w="med" type="none"/>
            </a:ln>
          </p:spPr>
        </p:cxnSp>
        <p:sp>
          <p:nvSpPr>
            <p:cNvPr id="261" name="Google Shape;261;p17"/>
            <p:cNvSpPr txBox="1"/>
            <p:nvPr/>
          </p:nvSpPr>
          <p:spPr>
            <a:xfrm>
              <a:off x="1142550" y="4722748"/>
              <a:ext cx="1899600" cy="744300"/>
            </a:xfrm>
            <a:prstGeom prst="rect">
              <a:avLst/>
            </a:prstGeom>
            <a:noFill/>
            <a:ln cap="flat" cmpd="sng" w="19050">
              <a:solidFill>
                <a:srgbClr val="77A9AD"/>
              </a:solidFill>
              <a:prstDash val="lgDash"/>
              <a:round/>
              <a:headEnd len="sm" w="sm" type="none"/>
              <a:tailEnd len="sm" w="sm" type="none"/>
            </a:ln>
          </p:spPr>
          <p:txBody>
            <a:bodyPr anchorCtr="0" anchor="t"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ar" sz="1100">
                  <a:solidFill>
                    <a:schemeClr val="dk1"/>
                  </a:solidFill>
                  <a:highlight>
                    <a:schemeClr val="accent4"/>
                  </a:highlight>
                  <a:latin typeface="Mada"/>
                  <a:ea typeface="Mada"/>
                  <a:cs typeface="Mada"/>
                  <a:sym typeface="Mada"/>
                </a:rPr>
                <a:t>Physiologic:</a:t>
              </a:r>
              <a:endParaRPr sz="1100">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↑glucose, ↑ FFAs.</a:t>
              </a:r>
              <a:endParaRPr sz="1100">
                <a:latin typeface="Mada"/>
                <a:ea typeface="Mada"/>
                <a:cs typeface="Mada"/>
                <a:sym typeface="Mada"/>
              </a:endParaRPr>
            </a:p>
          </p:txBody>
        </p:sp>
        <p:cxnSp>
          <p:nvCxnSpPr>
            <p:cNvPr id="262" name="Google Shape;262;p17"/>
            <p:cNvCxnSpPr/>
            <p:nvPr/>
          </p:nvCxnSpPr>
          <p:spPr>
            <a:xfrm flipH="1" rot="10800000">
              <a:off x="829956" y="5947440"/>
              <a:ext cx="316200" cy="3300"/>
            </a:xfrm>
            <a:prstGeom prst="straightConnector1">
              <a:avLst/>
            </a:prstGeom>
            <a:noFill/>
            <a:ln cap="flat" cmpd="sng" w="19050">
              <a:solidFill>
                <a:srgbClr val="77A9AD"/>
              </a:solidFill>
              <a:prstDash val="solid"/>
              <a:round/>
              <a:headEnd len="med" w="med" type="none"/>
              <a:tailEnd len="med" w="med" type="none"/>
            </a:ln>
          </p:spPr>
        </p:cxnSp>
        <p:sp>
          <p:nvSpPr>
            <p:cNvPr id="263" name="Google Shape;263;p17"/>
            <p:cNvSpPr txBox="1"/>
            <p:nvPr/>
          </p:nvSpPr>
          <p:spPr>
            <a:xfrm>
              <a:off x="1142550" y="5627737"/>
              <a:ext cx="1899600" cy="744300"/>
            </a:xfrm>
            <a:prstGeom prst="rect">
              <a:avLst/>
            </a:prstGeom>
            <a:noFill/>
            <a:ln cap="flat" cmpd="sng" w="19050">
              <a:solidFill>
                <a:srgbClr val="77A9AD"/>
              </a:solidFill>
              <a:prstDash val="lgDash"/>
              <a:round/>
              <a:headEnd len="sm" w="sm" type="none"/>
              <a:tailEnd len="sm" w="sm" type="none"/>
            </a:ln>
          </p:spPr>
          <p:txBody>
            <a:bodyPr anchorCtr="0" anchor="t"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ar" sz="1100">
                  <a:solidFill>
                    <a:schemeClr val="dk1"/>
                  </a:solidFill>
                  <a:highlight>
                    <a:schemeClr val="accent4"/>
                  </a:highlight>
                  <a:latin typeface="Mada"/>
                  <a:ea typeface="Mada"/>
                  <a:cs typeface="Mada"/>
                  <a:sym typeface="Mada"/>
                </a:rPr>
                <a:t>Pathologic:</a:t>
              </a:r>
              <a:endParaRPr sz="1100">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 or ↓in T4, Obesity</a:t>
              </a:r>
              <a:endParaRPr sz="1100">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p:txBody>
        </p:sp>
        <p:cxnSp>
          <p:nvCxnSpPr>
            <p:cNvPr id="264" name="Google Shape;264;p17"/>
            <p:cNvCxnSpPr/>
            <p:nvPr/>
          </p:nvCxnSpPr>
          <p:spPr>
            <a:xfrm flipH="1" rot="10800000">
              <a:off x="826279" y="7143351"/>
              <a:ext cx="316200" cy="3300"/>
            </a:xfrm>
            <a:prstGeom prst="straightConnector1">
              <a:avLst/>
            </a:prstGeom>
            <a:noFill/>
            <a:ln cap="flat" cmpd="sng" w="19050">
              <a:solidFill>
                <a:srgbClr val="77A9AD"/>
              </a:solidFill>
              <a:prstDash val="solid"/>
              <a:round/>
              <a:headEnd len="med" w="med" type="none"/>
              <a:tailEnd len="med" w="med" type="none"/>
            </a:ln>
          </p:spPr>
        </p:cxnSp>
        <p:sp>
          <p:nvSpPr>
            <p:cNvPr id="265" name="Google Shape;265;p17"/>
            <p:cNvSpPr txBox="1"/>
            <p:nvPr/>
          </p:nvSpPr>
          <p:spPr>
            <a:xfrm>
              <a:off x="1142550" y="6532700"/>
              <a:ext cx="1899600" cy="1213500"/>
            </a:xfrm>
            <a:prstGeom prst="rect">
              <a:avLst/>
            </a:prstGeom>
            <a:noFill/>
            <a:ln cap="flat" cmpd="sng" w="19050">
              <a:solidFill>
                <a:srgbClr val="77A9AD"/>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ar" sz="1100">
                  <a:solidFill>
                    <a:schemeClr val="dk1"/>
                  </a:solidFill>
                  <a:highlight>
                    <a:schemeClr val="accent4"/>
                  </a:highlight>
                  <a:latin typeface="Mada"/>
                  <a:ea typeface="Mada"/>
                  <a:cs typeface="Mada"/>
                  <a:sym typeface="Mada"/>
                </a:rPr>
                <a:t>Pharmacologic:</a:t>
              </a:r>
              <a:endParaRPr sz="1100">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Somatostatin, GH,GC, PG</a:t>
              </a:r>
              <a:endParaRPr sz="1100">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p:txBody>
        </p:sp>
      </p:grpSp>
      <p:sp>
        <p:nvSpPr>
          <p:cNvPr id="266" name="Google Shape;266;p17"/>
          <p:cNvSpPr txBox="1"/>
          <p:nvPr/>
        </p:nvSpPr>
        <p:spPr>
          <a:xfrm>
            <a:off x="118525" y="6667975"/>
            <a:ext cx="4684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Growth hormone </a:t>
            </a:r>
            <a:r>
              <a:rPr b="1" lang="ar" sz="2200" u="sng">
                <a:highlight>
                  <a:srgbClr val="D0E0E3"/>
                </a:highlight>
                <a:latin typeface="Mada"/>
                <a:ea typeface="Mada"/>
                <a:cs typeface="Mada"/>
                <a:sym typeface="Mada"/>
              </a:rPr>
              <a:t>deficiency</a:t>
            </a:r>
            <a:endParaRPr b="1" baseline="30000" sz="2200" u="sng">
              <a:highlight>
                <a:srgbClr val="D0E0E3"/>
              </a:highlight>
              <a:latin typeface="Mada"/>
              <a:ea typeface="Mada"/>
              <a:cs typeface="Mada"/>
              <a:sym typeface="Mada"/>
            </a:endParaRPr>
          </a:p>
        </p:txBody>
      </p:sp>
      <p:graphicFrame>
        <p:nvGraphicFramePr>
          <p:cNvPr id="267" name="Google Shape;267;p17"/>
          <p:cNvGraphicFramePr/>
          <p:nvPr/>
        </p:nvGraphicFramePr>
        <p:xfrm>
          <a:off x="118514" y="7191637"/>
          <a:ext cx="3000000" cy="3000000"/>
        </p:xfrm>
        <a:graphic>
          <a:graphicData uri="http://schemas.openxmlformats.org/drawingml/2006/table">
            <a:tbl>
              <a:tblPr>
                <a:noFill/>
                <a:tableStyleId>{D956ECC3-76C0-492F-A63F-2CC9FD7FF088}</a:tableStyleId>
              </a:tblPr>
              <a:tblGrid>
                <a:gridCol w="1280375"/>
                <a:gridCol w="2555650"/>
                <a:gridCol w="3459850"/>
              </a:tblGrid>
              <a:tr h="379425">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Clinical</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Features</a:t>
                      </a:r>
                      <a:r>
                        <a:rPr b="1" lang="ar" sz="1100">
                          <a:solidFill>
                            <a:srgbClr val="FFFFFF"/>
                          </a:solidFill>
                          <a:latin typeface="Mada"/>
                          <a:ea typeface="Mada"/>
                          <a:cs typeface="Mada"/>
                          <a:sym typeface="Mada"/>
                        </a:rPr>
                        <a:t> </a:t>
                      </a:r>
                      <a:endParaRPr b="1" sz="11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ar" sz="1100" u="sng">
                          <a:highlight>
                            <a:schemeClr val="accent4"/>
                          </a:highlight>
                          <a:latin typeface="Mada"/>
                          <a:ea typeface="Mada"/>
                          <a:cs typeface="Mada"/>
                          <a:sym typeface="Mada"/>
                        </a:rPr>
                        <a:t>In Children:</a:t>
                      </a:r>
                      <a:r>
                        <a:rPr lang="ar" sz="1100">
                          <a:latin typeface="Mada"/>
                          <a:ea typeface="Mada"/>
                          <a:cs typeface="Mada"/>
                          <a:sym typeface="Mada"/>
                        </a:rPr>
                        <a:t> will present with </a:t>
                      </a:r>
                      <a:r>
                        <a:rPr b="1" lang="ar" sz="1100">
                          <a:solidFill>
                            <a:srgbClr val="CC0000"/>
                          </a:solidFill>
                          <a:latin typeface="Mada"/>
                          <a:ea typeface="Mada"/>
                          <a:cs typeface="Mada"/>
                          <a:sym typeface="Mada"/>
                        </a:rPr>
                        <a:t>short stature</a:t>
                      </a:r>
                      <a:r>
                        <a:rPr b="1" baseline="30000" lang="ar" sz="1100">
                          <a:solidFill>
                            <a:srgbClr val="CC0000"/>
                          </a:solidFill>
                          <a:latin typeface="Mada"/>
                          <a:ea typeface="Mada"/>
                          <a:cs typeface="Mada"/>
                          <a:sym typeface="Mada"/>
                        </a:rPr>
                        <a:t>2</a:t>
                      </a:r>
                      <a:endParaRPr sz="1100">
                        <a:solidFill>
                          <a:srgbClr val="6AA84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ar" sz="1100" u="sng">
                          <a:highlight>
                            <a:schemeClr val="accent4"/>
                          </a:highlight>
                          <a:latin typeface="Mada"/>
                          <a:ea typeface="Mada"/>
                          <a:cs typeface="Mada"/>
                          <a:sym typeface="Mada"/>
                        </a:rPr>
                        <a:t>In Adults</a:t>
                      </a:r>
                      <a:r>
                        <a:rPr b="1" lang="ar" sz="1100">
                          <a:highlight>
                            <a:schemeClr val="accent4"/>
                          </a:highlight>
                          <a:latin typeface="Mada"/>
                          <a:ea typeface="Mada"/>
                          <a:cs typeface="Mada"/>
                          <a:sym typeface="Mada"/>
                        </a:rPr>
                        <a:t>:</a:t>
                      </a:r>
                      <a:r>
                        <a:rPr b="1" lang="ar" sz="1100">
                          <a:latin typeface="Mada"/>
                          <a:ea typeface="Mada"/>
                          <a:cs typeface="Mada"/>
                          <a:sym typeface="Mada"/>
                        </a:rPr>
                        <a:t> </a:t>
                      </a:r>
                      <a:r>
                        <a:rPr lang="ar" sz="1100">
                          <a:solidFill>
                            <a:srgbClr val="6AA84F"/>
                          </a:solidFill>
                          <a:highlight>
                            <a:schemeClr val="lt1"/>
                          </a:highlight>
                          <a:latin typeface="Mada"/>
                          <a:ea typeface="Mada"/>
                          <a:cs typeface="Mada"/>
                          <a:sym typeface="Mada"/>
                        </a:rPr>
                        <a:t>will lead to metabolic syndrome (dyslipidemia, hypertension, risk of CVD, truncal obesity) so it is important for its complications</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668650">
                <a:tc>
                  <a:txBody>
                    <a:bodyPr/>
                    <a:lstStyle/>
                    <a:p>
                      <a:pPr indent="0" lvl="0" marL="0" rtl="0" algn="ctr">
                        <a:spcBef>
                          <a:spcPts val="0"/>
                        </a:spcBef>
                        <a:spcAft>
                          <a:spcPts val="0"/>
                        </a:spcAft>
                        <a:buClr>
                          <a:schemeClr val="dk1"/>
                        </a:buClr>
                        <a:buSzPts val="1100"/>
                        <a:buFont typeface="Arial"/>
                        <a:buNone/>
                      </a:pPr>
                      <a:r>
                        <a:rPr b="1" lang="ar" sz="1100">
                          <a:solidFill>
                            <a:schemeClr val="lt1"/>
                          </a:solidFill>
                          <a:latin typeface="Mada"/>
                          <a:ea typeface="Mada"/>
                          <a:cs typeface="Mada"/>
                          <a:sym typeface="Mada"/>
                        </a:rPr>
                        <a:t>Investigations</a:t>
                      </a:r>
                      <a:endParaRPr b="1" sz="11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gridSpan="2">
                  <a:txBody>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GH, IGF-I level (screening</a:t>
                      </a:r>
                      <a:r>
                        <a:rPr baseline="30000" lang="ar" sz="1100">
                          <a:solidFill>
                            <a:srgbClr val="6AA84F"/>
                          </a:solidFill>
                          <a:latin typeface="Mada"/>
                          <a:ea typeface="Mada"/>
                          <a:cs typeface="Mada"/>
                          <a:sym typeface="Mada"/>
                        </a:rPr>
                        <a:t>3</a:t>
                      </a:r>
                      <a:r>
                        <a:rPr lang="ar" sz="1100">
                          <a:solidFill>
                            <a:schemeClr val="dk1"/>
                          </a:solidFill>
                          <a:latin typeface="Mada"/>
                          <a:ea typeface="Mada"/>
                          <a:cs typeface="Mada"/>
                          <a:sym typeface="Mada"/>
                        </a:rPr>
                        <a:t>).</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rgbClr val="CC0000"/>
                          </a:solidFill>
                          <a:latin typeface="Mada"/>
                          <a:ea typeface="Mada"/>
                          <a:cs typeface="Mada"/>
                          <a:sym typeface="Mada"/>
                        </a:rPr>
                        <a:t>Dynamic testing</a:t>
                      </a:r>
                      <a:r>
                        <a:rPr b="1" lang="ar" sz="1100">
                          <a:solidFill>
                            <a:srgbClr val="CC0000"/>
                          </a:solidFill>
                          <a:latin typeface="Mada"/>
                          <a:ea typeface="Mada"/>
                          <a:cs typeface="Mada"/>
                          <a:sym typeface="Mada"/>
                        </a:rPr>
                        <a:t>:</a:t>
                      </a:r>
                      <a:r>
                        <a:rPr b="1" lang="ar" sz="1100">
                          <a:solidFill>
                            <a:schemeClr val="dk1"/>
                          </a:solidFill>
                          <a:latin typeface="Mada"/>
                          <a:ea typeface="Mada"/>
                          <a:cs typeface="Mada"/>
                          <a:sym typeface="Mada"/>
                        </a:rPr>
                        <a:t>  </a:t>
                      </a:r>
                      <a:r>
                        <a:rPr lang="ar" sz="1100">
                          <a:solidFill>
                            <a:schemeClr val="dk1"/>
                          </a:solidFill>
                          <a:latin typeface="Mada"/>
                          <a:ea typeface="Mada"/>
                          <a:cs typeface="Mada"/>
                          <a:sym typeface="Mada"/>
                        </a:rPr>
                        <a:t>clonidine</a:t>
                      </a:r>
                      <a:r>
                        <a:rPr baseline="30000" lang="ar" sz="1100">
                          <a:solidFill>
                            <a:schemeClr val="dk1"/>
                          </a:solidFill>
                          <a:latin typeface="Mada"/>
                          <a:ea typeface="Mada"/>
                          <a:cs typeface="Mada"/>
                          <a:sym typeface="Mada"/>
                        </a:rPr>
                        <a:t>4</a:t>
                      </a:r>
                      <a:r>
                        <a:rPr lang="ar" sz="1100">
                          <a:solidFill>
                            <a:schemeClr val="dk1"/>
                          </a:solidFill>
                          <a:latin typeface="Mada"/>
                          <a:ea typeface="Mada"/>
                          <a:cs typeface="Mada"/>
                          <a:sym typeface="Mada"/>
                        </a:rPr>
                        <a:t> stimulation test, glucagon stimulation, exercise testing, arginine-GHR, </a:t>
                      </a:r>
                      <a:r>
                        <a:rPr lang="ar" sz="1200">
                          <a:solidFill>
                            <a:schemeClr val="dk1"/>
                          </a:solidFill>
                          <a:latin typeface="Mada"/>
                          <a:ea typeface="Mada"/>
                          <a:cs typeface="Mada"/>
                          <a:sym typeface="Mada"/>
                        </a:rPr>
                        <a:t>insulin tolerance testing.</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rgbClr val="CC0000"/>
                          </a:solidFill>
                          <a:latin typeface="Mada"/>
                          <a:ea typeface="Mada"/>
                          <a:cs typeface="Mada"/>
                          <a:sym typeface="Mada"/>
                        </a:rPr>
                        <a:t>MRI</a:t>
                      </a:r>
                      <a:r>
                        <a:rPr b="1" lang="ar" sz="1100">
                          <a:solidFill>
                            <a:schemeClr val="dk1"/>
                          </a:solidFill>
                          <a:latin typeface="Mada"/>
                          <a:ea typeface="Mada"/>
                          <a:cs typeface="Mada"/>
                          <a:sym typeface="Mada"/>
                        </a:rPr>
                        <a:t> </a:t>
                      </a:r>
                      <a:r>
                        <a:rPr lang="ar" sz="1100">
                          <a:solidFill>
                            <a:schemeClr val="dk1"/>
                          </a:solidFill>
                          <a:latin typeface="Mada"/>
                          <a:ea typeface="Mada"/>
                          <a:cs typeface="Mada"/>
                          <a:sym typeface="Mada"/>
                        </a:rPr>
                        <a:t>pituitary to rule out pituitary adenoma.</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rgbClr val="CC0000"/>
                          </a:solidFill>
                          <a:latin typeface="Mada"/>
                          <a:ea typeface="Mada"/>
                          <a:cs typeface="Mada"/>
                          <a:sym typeface="Mada"/>
                        </a:rPr>
                        <a:t>X-ray of hands:</a:t>
                      </a:r>
                      <a:r>
                        <a:rPr b="1" lang="ar" sz="1100">
                          <a:solidFill>
                            <a:schemeClr val="dk1"/>
                          </a:solidFill>
                          <a:latin typeface="Mada"/>
                          <a:ea typeface="Mada"/>
                          <a:cs typeface="Mada"/>
                          <a:sym typeface="Mada"/>
                        </a:rPr>
                        <a:t> </a:t>
                      </a:r>
                      <a:r>
                        <a:rPr lang="ar" sz="1100">
                          <a:solidFill>
                            <a:schemeClr val="dk1"/>
                          </a:solidFill>
                          <a:latin typeface="Mada"/>
                          <a:ea typeface="Mada"/>
                          <a:cs typeface="Mada"/>
                          <a:sym typeface="Mada"/>
                        </a:rPr>
                        <a:t>delayed bone age </a:t>
                      </a:r>
                      <a:r>
                        <a:rPr lang="ar" sz="1100">
                          <a:solidFill>
                            <a:srgbClr val="6AA84F"/>
                          </a:solidFill>
                          <a:latin typeface="Mada"/>
                          <a:ea typeface="Mada"/>
                          <a:cs typeface="Mada"/>
                          <a:sym typeface="Mada"/>
                        </a:rPr>
                        <a:t>(Diagnostic)</a:t>
                      </a:r>
                      <a:endParaRPr b="1" sz="1100" u="sng">
                        <a:highlight>
                          <a:schemeClr val="accent4"/>
                        </a:highlight>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379425">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Management</a:t>
                      </a:r>
                      <a:endParaRPr b="1" sz="11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gridSpan="2">
                  <a:txBody>
                    <a:bodyPr/>
                    <a:lstStyle/>
                    <a:p>
                      <a:pPr indent="0" lvl="0" marL="0" rtl="0" algn="l">
                        <a:spcBef>
                          <a:spcPts val="0"/>
                        </a:spcBef>
                        <a:spcAft>
                          <a:spcPts val="0"/>
                        </a:spcAft>
                        <a:buNone/>
                      </a:pPr>
                      <a:r>
                        <a:rPr lang="ar" sz="1100">
                          <a:latin typeface="Mada"/>
                          <a:ea typeface="Mada"/>
                          <a:cs typeface="Mada"/>
                          <a:sym typeface="Mada"/>
                        </a:rPr>
                        <a:t>Growth Hormone replacement therapy</a:t>
                      </a:r>
                      <a:r>
                        <a:rPr lang="ar" sz="1100">
                          <a:solidFill>
                            <a:srgbClr val="6AA84F"/>
                          </a:solidFill>
                          <a:latin typeface="Mada"/>
                          <a:ea typeface="Mada"/>
                          <a:cs typeface="Mada"/>
                          <a:sym typeface="Mada"/>
                        </a:rPr>
                        <a:t> (only given for pediatrics &amp; after excluding other causes of GH deficiency such as adenoma. adults are usually not given replacement therapy unless they have low bone density (osteoporosis)) </a:t>
                      </a:r>
                      <a:endParaRPr sz="1100">
                        <a:solidFill>
                          <a:srgbClr val="6AA84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bl>
          </a:graphicData>
        </a:graphic>
      </p:graphicFrame>
      <p:pic>
        <p:nvPicPr>
          <p:cNvPr id="268" name="Google Shape;268;p17"/>
          <p:cNvPicPr preferRelativeResize="0"/>
          <p:nvPr/>
        </p:nvPicPr>
        <p:blipFill>
          <a:blip r:embed="rId3">
            <a:alphaModFix/>
          </a:blip>
          <a:stretch>
            <a:fillRect/>
          </a:stretch>
        </p:blipFill>
        <p:spPr>
          <a:xfrm>
            <a:off x="5548809" y="1462674"/>
            <a:ext cx="1670710" cy="1302398"/>
          </a:xfrm>
          <a:prstGeom prst="rect">
            <a:avLst/>
          </a:prstGeom>
          <a:noFill/>
          <a:ln>
            <a:noFill/>
          </a:ln>
        </p:spPr>
      </p:pic>
      <p:sp>
        <p:nvSpPr>
          <p:cNvPr id="269" name="Google Shape;269;p17"/>
          <p:cNvSpPr/>
          <p:nvPr/>
        </p:nvSpPr>
        <p:spPr>
          <a:xfrm>
            <a:off x="5522725" y="1462780"/>
            <a:ext cx="1765800" cy="13023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7"/>
          <p:cNvSpPr/>
          <p:nvPr/>
        </p:nvSpPr>
        <p:spPr>
          <a:xfrm>
            <a:off x="1975784" y="3051323"/>
            <a:ext cx="355500" cy="354900"/>
          </a:xfrm>
          <a:prstGeom prst="star5">
            <a:avLst>
              <a:gd fmla="val 19098" name="adj"/>
              <a:gd fmla="val 105146" name="hf"/>
              <a:gd fmla="val 110557" name="vf"/>
            </a:avLst>
          </a:prstGeom>
          <a:solidFill>
            <a:schemeClr val="accent6"/>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1" name="Google Shape;271;p1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272" name="Google Shape;272;p17"/>
          <p:cNvCxnSpPr/>
          <p:nvPr/>
        </p:nvCxnSpPr>
        <p:spPr>
          <a:xfrm rot="10800000">
            <a:off x="-26400" y="9688063"/>
            <a:ext cx="7612800" cy="0"/>
          </a:xfrm>
          <a:prstGeom prst="straightConnector1">
            <a:avLst/>
          </a:prstGeom>
          <a:noFill/>
          <a:ln cap="flat" cmpd="sng" w="28575">
            <a:solidFill>
              <a:schemeClr val="accent3"/>
            </a:solidFill>
            <a:prstDash val="dot"/>
            <a:round/>
            <a:headEnd len="med" w="med" type="none"/>
            <a:tailEnd len="med" w="med" type="none"/>
          </a:ln>
        </p:spPr>
      </p:cxnSp>
      <p:sp>
        <p:nvSpPr>
          <p:cNvPr id="273" name="Google Shape;273;p17"/>
          <p:cNvSpPr txBox="1"/>
          <p:nvPr/>
        </p:nvSpPr>
        <p:spPr>
          <a:xfrm>
            <a:off x="-52750" y="9650875"/>
            <a:ext cx="7643100" cy="10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 This is thought to be the reason why infants sleep for many hours (to grow).</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 The </a:t>
            </a:r>
            <a:r>
              <a:rPr lang="ar" sz="1000">
                <a:solidFill>
                  <a:srgbClr val="6AA84F"/>
                </a:solidFill>
                <a:latin typeface="Mada"/>
                <a:ea typeface="Mada"/>
                <a:cs typeface="Mada"/>
                <a:sym typeface="Mada"/>
              </a:rPr>
              <a:t>commonest</a:t>
            </a:r>
            <a:r>
              <a:rPr lang="ar" sz="1000">
                <a:solidFill>
                  <a:srgbClr val="6AA84F"/>
                </a:solidFill>
                <a:latin typeface="Mada"/>
                <a:ea typeface="Mada"/>
                <a:cs typeface="Mada"/>
                <a:sym typeface="Mada"/>
              </a:rPr>
              <a:t> cause for short stature is familial “</a:t>
            </a:r>
            <a:r>
              <a:rPr lang="ar" sz="1000">
                <a:solidFill>
                  <a:srgbClr val="6AA84F"/>
                </a:solidFill>
                <a:latin typeface="Mada"/>
                <a:ea typeface="Mada"/>
                <a:cs typeface="Mada"/>
                <a:sym typeface="Mada"/>
              </a:rPr>
              <a:t>genetics</a:t>
            </a:r>
            <a:r>
              <a:rPr lang="ar" sz="1000">
                <a:solidFill>
                  <a:srgbClr val="6AA84F"/>
                </a:solidFill>
                <a:latin typeface="Mada"/>
                <a:ea typeface="Mada"/>
                <a:cs typeface="Mada"/>
                <a:sym typeface="Mada"/>
              </a:rPr>
              <a:t>”, not growth hormone </a:t>
            </a:r>
            <a:r>
              <a:rPr lang="ar" sz="1000">
                <a:solidFill>
                  <a:srgbClr val="6AA84F"/>
                </a:solidFill>
                <a:latin typeface="Mada"/>
                <a:ea typeface="Mada"/>
                <a:cs typeface="Mada"/>
                <a:sym typeface="Mada"/>
              </a:rPr>
              <a:t>deficiency.</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3- </a:t>
            </a:r>
            <a:r>
              <a:rPr lang="ar" sz="1000">
                <a:solidFill>
                  <a:srgbClr val="6AA84F"/>
                </a:solidFill>
                <a:highlight>
                  <a:srgbClr val="FFFFFF"/>
                </a:highlight>
                <a:latin typeface="Mada"/>
                <a:ea typeface="Mada"/>
                <a:cs typeface="Mada"/>
                <a:sym typeface="Mada"/>
              </a:rPr>
              <a:t>when screening the hormones, always go for IGF-1 because its levels are constant, while GF has diurnal rhythm, thus not reliable, also, </a:t>
            </a:r>
            <a:r>
              <a:rPr lang="ar" sz="1000">
                <a:solidFill>
                  <a:srgbClr val="6AA84F"/>
                </a:solidFill>
                <a:latin typeface="Mada"/>
                <a:ea typeface="Mada"/>
                <a:cs typeface="Mada"/>
                <a:sym typeface="Mada"/>
              </a:rPr>
              <a:t>why do we need stimulation tests after screening IGF-1? Because IGF-1 is affected by nutrition (malnourished people and uncontrolled diabetes lead to low IGF-1)</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4- Anti-Hypertensive drug with growth hormone stimulating properties. </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8"/>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79" name="Google Shape;279;p18"/>
          <p:cNvSpPr txBox="1"/>
          <p:nvPr/>
        </p:nvSpPr>
        <p:spPr>
          <a:xfrm>
            <a:off x="0" y="0"/>
            <a:ext cx="7560000" cy="4122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ar" sz="2600">
                <a:latin typeface="Mada"/>
                <a:ea typeface="Mada"/>
                <a:cs typeface="Mada"/>
                <a:sym typeface="Mada"/>
              </a:rPr>
              <a:t>3- Growth hormone excess </a:t>
            </a:r>
            <a:endParaRPr b="1" sz="2600">
              <a:latin typeface="Mada"/>
              <a:ea typeface="Mada"/>
              <a:cs typeface="Mada"/>
              <a:sym typeface="Mada"/>
            </a:endParaRPr>
          </a:p>
          <a:p>
            <a:pPr indent="0" lvl="0" marL="0" rtl="0" algn="ctr">
              <a:lnSpc>
                <a:spcPct val="150000"/>
              </a:lnSpc>
              <a:spcBef>
                <a:spcPts val="0"/>
              </a:spcBef>
              <a:spcAft>
                <a:spcPts val="0"/>
              </a:spcAft>
              <a:buNone/>
            </a:pPr>
            <a:r>
              <a:rPr b="1" lang="ar" sz="2600">
                <a:latin typeface="Mada"/>
                <a:ea typeface="Mada"/>
                <a:cs typeface="Mada"/>
                <a:sym typeface="Mada"/>
              </a:rPr>
              <a:t>(Acromegaly/Gigantism)</a:t>
            </a:r>
            <a:endParaRPr b="1" sz="2600">
              <a:latin typeface="Mada"/>
              <a:ea typeface="Mada"/>
              <a:cs typeface="Mada"/>
              <a:sym typeface="Mada"/>
            </a:endParaRPr>
          </a:p>
          <a:p>
            <a:pPr indent="0" lvl="0" marL="0" rtl="0" algn="ctr">
              <a:lnSpc>
                <a:spcPct val="150000"/>
              </a:lnSpc>
              <a:spcBef>
                <a:spcPts val="0"/>
              </a:spcBef>
              <a:spcAft>
                <a:spcPts val="0"/>
              </a:spcAft>
              <a:buNone/>
            </a:pPr>
            <a:r>
              <a:t/>
            </a:r>
            <a:endParaRPr b="1" sz="2600">
              <a:latin typeface="Mada"/>
              <a:ea typeface="Mada"/>
              <a:cs typeface="Mada"/>
              <a:sym typeface="Mada"/>
            </a:endParaRPr>
          </a:p>
          <a:p>
            <a:pPr indent="0" lvl="0" marL="0" rtl="0" algn="ctr">
              <a:lnSpc>
                <a:spcPct val="150000"/>
              </a:lnSpc>
              <a:spcBef>
                <a:spcPts val="0"/>
              </a:spcBef>
              <a:spcAft>
                <a:spcPts val="0"/>
              </a:spcAft>
              <a:buNone/>
            </a:pPr>
            <a:r>
              <a:t/>
            </a:r>
            <a:endParaRPr b="1" sz="2600">
              <a:latin typeface="Mada"/>
              <a:ea typeface="Mada"/>
              <a:cs typeface="Mada"/>
              <a:sym typeface="Mada"/>
            </a:endParaRPr>
          </a:p>
        </p:txBody>
      </p:sp>
      <p:sp>
        <p:nvSpPr>
          <p:cNvPr id="280" name="Google Shape;280;p18"/>
          <p:cNvSpPr txBox="1"/>
          <p:nvPr/>
        </p:nvSpPr>
        <p:spPr>
          <a:xfrm>
            <a:off x="219083" y="1116455"/>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Introduction</a:t>
            </a:r>
            <a:endParaRPr b="1" baseline="30000" sz="2200">
              <a:highlight>
                <a:srgbClr val="D0E0E3"/>
              </a:highlight>
              <a:latin typeface="Mada"/>
              <a:ea typeface="Mada"/>
              <a:cs typeface="Mada"/>
              <a:sym typeface="Mada"/>
            </a:endParaRPr>
          </a:p>
        </p:txBody>
      </p:sp>
      <p:cxnSp>
        <p:nvCxnSpPr>
          <p:cNvPr id="281" name="Google Shape;281;p18"/>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282" name="Google Shape;282;p18"/>
          <p:cNvCxnSpPr/>
          <p:nvPr/>
        </p:nvCxnSpPr>
        <p:spPr>
          <a:xfrm rot="10800000">
            <a:off x="-26400" y="10277465"/>
            <a:ext cx="7612800" cy="0"/>
          </a:xfrm>
          <a:prstGeom prst="straightConnector1">
            <a:avLst/>
          </a:prstGeom>
          <a:noFill/>
          <a:ln cap="flat" cmpd="sng" w="28575">
            <a:solidFill>
              <a:schemeClr val="accent3"/>
            </a:solidFill>
            <a:prstDash val="dot"/>
            <a:round/>
            <a:headEnd len="med" w="med" type="none"/>
            <a:tailEnd len="med" w="med" type="none"/>
          </a:ln>
        </p:spPr>
      </p:cxnSp>
      <p:sp>
        <p:nvSpPr>
          <p:cNvPr id="283" name="Google Shape;283;p18"/>
          <p:cNvSpPr txBox="1"/>
          <p:nvPr/>
        </p:nvSpPr>
        <p:spPr>
          <a:xfrm>
            <a:off x="338525" y="1519375"/>
            <a:ext cx="6767700" cy="1352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Excessive GH production leads to </a:t>
            </a:r>
            <a:r>
              <a:rPr b="1" lang="ar" sz="1200">
                <a:solidFill>
                  <a:srgbClr val="6AA84F"/>
                </a:solidFill>
                <a:latin typeface="Mada"/>
                <a:ea typeface="Mada"/>
                <a:cs typeface="Mada"/>
                <a:sym typeface="Mada"/>
              </a:rPr>
              <a:t>g</a:t>
            </a:r>
            <a:r>
              <a:rPr b="1" lang="ar" sz="1200">
                <a:solidFill>
                  <a:srgbClr val="6AA84F"/>
                </a:solidFill>
                <a:latin typeface="Mada"/>
                <a:ea typeface="Mada"/>
                <a:cs typeface="Mada"/>
                <a:sym typeface="Mada"/>
              </a:rPr>
              <a:t>i</a:t>
            </a:r>
            <a:r>
              <a:rPr b="1" lang="ar" sz="1200">
                <a:solidFill>
                  <a:srgbClr val="6AA84F"/>
                </a:solidFill>
                <a:latin typeface="Mada"/>
                <a:ea typeface="Mada"/>
                <a:cs typeface="Mada"/>
                <a:sym typeface="Mada"/>
              </a:rPr>
              <a:t>gantism in children</a:t>
            </a:r>
            <a:r>
              <a:rPr lang="ar" sz="1200">
                <a:solidFill>
                  <a:srgbClr val="6AA84F"/>
                </a:solidFill>
                <a:latin typeface="Mada"/>
                <a:ea typeface="Mada"/>
                <a:cs typeface="Mada"/>
                <a:sym typeface="Mada"/>
              </a:rPr>
              <a:t> (if occured </a:t>
            </a:r>
            <a:r>
              <a:rPr b="1" lang="ar" sz="1200">
                <a:solidFill>
                  <a:srgbClr val="6AA84F"/>
                </a:solidFill>
                <a:latin typeface="Mada"/>
                <a:ea typeface="Mada"/>
                <a:cs typeface="Mada"/>
                <a:sym typeface="Mada"/>
              </a:rPr>
              <a:t>before fusion</a:t>
            </a:r>
            <a:r>
              <a:rPr lang="ar" sz="1200">
                <a:solidFill>
                  <a:srgbClr val="6AA84F"/>
                </a:solidFill>
                <a:latin typeface="Mada"/>
                <a:ea typeface="Mada"/>
                <a:cs typeface="Mada"/>
                <a:sym typeface="Mada"/>
              </a:rPr>
              <a:t> of the epiphyses of the long bones) and </a:t>
            </a:r>
            <a:r>
              <a:rPr b="1" lang="ar" sz="1200">
                <a:solidFill>
                  <a:srgbClr val="6AA84F"/>
                </a:solidFill>
                <a:latin typeface="Mada"/>
                <a:ea typeface="Mada"/>
                <a:cs typeface="Mada"/>
                <a:sym typeface="Mada"/>
              </a:rPr>
              <a:t>acromegaly in adults</a:t>
            </a:r>
            <a:r>
              <a:rPr lang="ar"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98</a:t>
            </a:r>
            <a:r>
              <a:rPr b="1" lang="ar" sz="1200">
                <a:solidFill>
                  <a:srgbClr val="CC0000"/>
                </a:solidFill>
                <a:latin typeface="Mada"/>
                <a:ea typeface="Mada"/>
                <a:cs typeface="Mada"/>
                <a:sym typeface="Mada"/>
              </a:rPr>
              <a:t>% of cases are due to GH pituitary adenoma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⅓ of all functional adenomas are GH adenomas.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Stimulates growth of skin, connective tissue, cartilage, bone, and viscera.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Induce </a:t>
            </a:r>
            <a:r>
              <a:rPr b="1" lang="ar" sz="1200">
                <a:solidFill>
                  <a:srgbClr val="CC0000"/>
                </a:solidFill>
                <a:latin typeface="Mada"/>
                <a:ea typeface="Mada"/>
                <a:cs typeface="Mada"/>
                <a:sym typeface="Mada"/>
              </a:rPr>
              <a:t>Nitrogen retention</a:t>
            </a:r>
            <a:r>
              <a:rPr lang="ar" sz="1200">
                <a:solidFill>
                  <a:schemeClr val="dk1"/>
                </a:solidFill>
                <a:latin typeface="Mada"/>
                <a:ea typeface="Mada"/>
                <a:cs typeface="Mada"/>
                <a:sym typeface="Mada"/>
              </a:rPr>
              <a:t>, insulin antagonism, and lipogenesis.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Can be caused by </a:t>
            </a:r>
            <a:r>
              <a:rPr b="1" lang="ar" sz="1200">
                <a:solidFill>
                  <a:schemeClr val="dk1"/>
                </a:solidFill>
                <a:latin typeface="Mada"/>
                <a:ea typeface="Mada"/>
                <a:cs typeface="Mada"/>
                <a:sym typeface="Mada"/>
              </a:rPr>
              <a:t>Exogenous abuse of Growth hormone.</a:t>
            </a:r>
            <a:endParaRPr sz="1200">
              <a:solidFill>
                <a:srgbClr val="999999"/>
              </a:solidFill>
              <a:latin typeface="Mada"/>
              <a:ea typeface="Mada"/>
              <a:cs typeface="Mada"/>
              <a:sym typeface="Mada"/>
            </a:endParaRPr>
          </a:p>
        </p:txBody>
      </p:sp>
      <p:sp>
        <p:nvSpPr>
          <p:cNvPr id="284" name="Google Shape;284;p18"/>
          <p:cNvSpPr txBox="1"/>
          <p:nvPr/>
        </p:nvSpPr>
        <p:spPr>
          <a:xfrm>
            <a:off x="219083" y="2948280"/>
            <a:ext cx="528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Clinical features</a:t>
            </a:r>
            <a:endParaRPr b="1" baseline="30000" sz="2200">
              <a:highlight>
                <a:srgbClr val="D0E0E3"/>
              </a:highlight>
              <a:latin typeface="Mada"/>
              <a:ea typeface="Mada"/>
              <a:cs typeface="Mada"/>
              <a:sym typeface="Mada"/>
            </a:endParaRPr>
          </a:p>
        </p:txBody>
      </p:sp>
      <p:sp>
        <p:nvSpPr>
          <p:cNvPr id="285" name="Google Shape;285;p18"/>
          <p:cNvSpPr/>
          <p:nvPr/>
        </p:nvSpPr>
        <p:spPr>
          <a:xfrm>
            <a:off x="564779" y="3439399"/>
            <a:ext cx="6747300" cy="777000"/>
          </a:xfrm>
          <a:prstGeom prst="snip1Rect">
            <a:avLst>
              <a:gd fmla="val 16667" name="adj"/>
            </a:avLst>
          </a:prstGeom>
          <a:solidFill>
            <a:schemeClr val="accent4"/>
          </a:solidFill>
          <a:ln cap="flat" cmpd="sng" w="9525">
            <a:solidFill>
              <a:srgbClr val="E1DC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a:off x="448050" y="3525000"/>
            <a:ext cx="6747300" cy="3784200"/>
          </a:xfrm>
          <a:prstGeom prst="snip1Rect">
            <a:avLst>
              <a:gd fmla="val 16667" name="adj"/>
            </a:avLst>
          </a:prstGeom>
          <a:solidFill>
            <a:srgbClr val="EEEEEE"/>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txBox="1"/>
          <p:nvPr/>
        </p:nvSpPr>
        <p:spPr>
          <a:xfrm>
            <a:off x="447975" y="3487250"/>
            <a:ext cx="6747300" cy="1859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73763"/>
              </a:buClr>
              <a:buSzPts val="1200"/>
              <a:buFont typeface="Mada"/>
              <a:buChar char="●"/>
            </a:pPr>
            <a:r>
              <a:rPr lang="ar" sz="1200">
                <a:solidFill>
                  <a:srgbClr val="073763"/>
                </a:solidFill>
                <a:latin typeface="Mada"/>
                <a:ea typeface="Mada"/>
                <a:cs typeface="Mada"/>
                <a:sym typeface="Mada"/>
              </a:rPr>
              <a:t>Old photographs of the patient may be useful to demonstrate a change in appearance and physical features. The onset is insidious with many years between onset of symptoms and diagnosis. (See </a:t>
            </a:r>
            <a:r>
              <a:rPr b="1" lang="ar" sz="1200">
                <a:solidFill>
                  <a:srgbClr val="073763"/>
                </a:solidFill>
                <a:latin typeface="Mada"/>
                <a:ea typeface="Mada"/>
                <a:cs typeface="Mada"/>
                <a:sym typeface="Mada"/>
              </a:rPr>
              <a:t>pic A</a:t>
            </a:r>
            <a:r>
              <a:rPr lang="ar" sz="1200">
                <a:solidFill>
                  <a:srgbClr val="073763"/>
                </a:solidFill>
                <a:latin typeface="Mada"/>
                <a:ea typeface="Mada"/>
                <a:cs typeface="Mada"/>
                <a:sym typeface="Mada"/>
              </a:rPr>
              <a:t>)</a:t>
            </a:r>
            <a:endParaRPr sz="1200">
              <a:solidFill>
                <a:srgbClr val="073763"/>
              </a:solidFill>
              <a:latin typeface="Mada"/>
              <a:ea typeface="Mada"/>
              <a:cs typeface="Mada"/>
              <a:sym typeface="Mada"/>
            </a:endParaRPr>
          </a:p>
          <a:p>
            <a:pPr indent="-304800" lvl="0" marL="457200" rtl="0" algn="l">
              <a:spcBef>
                <a:spcPts val="0"/>
              </a:spcBef>
              <a:spcAft>
                <a:spcPts val="0"/>
              </a:spcAft>
              <a:buClr>
                <a:srgbClr val="073763"/>
              </a:buClr>
              <a:buSzPts val="1200"/>
              <a:buFont typeface="Mada"/>
              <a:buChar char="●"/>
            </a:pPr>
            <a:r>
              <a:rPr lang="ar" sz="1200">
                <a:solidFill>
                  <a:srgbClr val="073763"/>
                </a:solidFill>
                <a:latin typeface="Mada"/>
                <a:ea typeface="Mada"/>
                <a:cs typeface="Mada"/>
                <a:sym typeface="Mada"/>
              </a:rPr>
              <a:t>The most common complaints are </a:t>
            </a:r>
            <a:r>
              <a:rPr b="1" lang="ar" sz="1200">
                <a:solidFill>
                  <a:srgbClr val="073763"/>
                </a:solidFill>
                <a:latin typeface="Mada"/>
                <a:ea typeface="Mada"/>
                <a:cs typeface="Mada"/>
                <a:sym typeface="Mada"/>
              </a:rPr>
              <a:t>headache</a:t>
            </a:r>
            <a:r>
              <a:rPr lang="ar" sz="1200">
                <a:solidFill>
                  <a:srgbClr val="073763"/>
                </a:solidFill>
                <a:latin typeface="Mada"/>
                <a:ea typeface="Mada"/>
                <a:cs typeface="Mada"/>
                <a:sym typeface="Mada"/>
              </a:rPr>
              <a:t> and </a:t>
            </a:r>
            <a:r>
              <a:rPr b="1" lang="ar" sz="1200">
                <a:solidFill>
                  <a:schemeClr val="dk1"/>
                </a:solidFill>
                <a:latin typeface="Mada"/>
                <a:ea typeface="Mada"/>
                <a:cs typeface="Mada"/>
                <a:sym typeface="Mada"/>
              </a:rPr>
              <a:t>sweating</a:t>
            </a:r>
            <a:r>
              <a:rPr lang="ar" sz="1200">
                <a:solidFill>
                  <a:srgbClr val="073763"/>
                </a:solidFill>
                <a:latin typeface="Mada"/>
                <a:ea typeface="Mada"/>
                <a:cs typeface="Mada"/>
                <a:sym typeface="Mada"/>
              </a:rPr>
              <a:t>.</a:t>
            </a:r>
            <a:endParaRPr sz="1200">
              <a:solidFill>
                <a:srgbClr val="073763"/>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irreversible cardiovascular effect: (major cause of death)</a:t>
            </a:r>
            <a:endParaRPr b="1" sz="1200">
              <a:solidFill>
                <a:srgbClr val="CC0000"/>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Cardiomegaly and CHF with </a:t>
            </a:r>
            <a:r>
              <a:rPr b="1" lang="ar" sz="1200" u="sng">
                <a:solidFill>
                  <a:schemeClr val="dk1"/>
                </a:solidFill>
                <a:latin typeface="Mada"/>
                <a:ea typeface="Mada"/>
                <a:cs typeface="Mada"/>
                <a:sym typeface="Mada"/>
              </a:rPr>
              <a:t>Diastolic dysfunction  being an early sign of cardiomyopathy</a:t>
            </a:r>
            <a:r>
              <a:rPr b="1"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HTN</a:t>
            </a:r>
            <a:r>
              <a:rPr lang="ar" sz="1200">
                <a:solidFill>
                  <a:schemeClr val="dk1"/>
                </a:solidFill>
                <a:latin typeface="Mada"/>
                <a:ea typeface="Mada"/>
                <a:cs typeface="Mada"/>
                <a:sym typeface="Mada"/>
              </a:rPr>
              <a:t> in 40%, LVH in 50% and they present with </a:t>
            </a:r>
            <a:r>
              <a:rPr b="1" lang="ar" sz="1200">
                <a:solidFill>
                  <a:schemeClr val="dk1"/>
                </a:solidFill>
                <a:latin typeface="Mada"/>
                <a:ea typeface="Mada"/>
                <a:cs typeface="Mada"/>
                <a:sym typeface="Mada"/>
              </a:rPr>
              <a:t>Obstructive sleep apnea </a:t>
            </a:r>
            <a:r>
              <a:rPr lang="ar" sz="1200">
                <a:solidFill>
                  <a:schemeClr val="dk1"/>
                </a:solidFill>
                <a:latin typeface="Mada"/>
                <a:ea typeface="Mada"/>
                <a:cs typeface="Mada"/>
                <a:sym typeface="Mada"/>
              </a:rPr>
              <a:t>(due to Neck enlargement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Impaired glucose tolerance → Diabetes Type 2</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Carpal tunnel syndrome (Median nerve compression)</a:t>
            </a:r>
            <a:endParaRPr b="1"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Hypertension(Due to CVS complications + enlarged kidney)</a:t>
            </a:r>
            <a:endParaRPr sz="1200">
              <a:solidFill>
                <a:schemeClr val="dk1"/>
              </a:solidFill>
              <a:latin typeface="Mada"/>
              <a:ea typeface="Mada"/>
              <a:cs typeface="Mada"/>
              <a:sym typeface="Mada"/>
            </a:endParaRPr>
          </a:p>
          <a:p>
            <a:pPr indent="-304800" lvl="0" marL="457200" rtl="0" algn="l">
              <a:spcBef>
                <a:spcPts val="0"/>
              </a:spcBef>
              <a:spcAft>
                <a:spcPts val="0"/>
              </a:spcAft>
              <a:buClr>
                <a:srgbClr val="6194D6"/>
              </a:buClr>
              <a:buSzPts val="1200"/>
              <a:buFont typeface="Mada"/>
              <a:buChar char="●"/>
            </a:pPr>
            <a:r>
              <a:rPr lang="ar" sz="1200">
                <a:solidFill>
                  <a:srgbClr val="6194D6"/>
                </a:solidFill>
                <a:highlight>
                  <a:srgbClr val="FFFF00"/>
                </a:highlight>
                <a:latin typeface="Mada"/>
                <a:ea typeface="Mada"/>
                <a:cs typeface="Mada"/>
                <a:sym typeface="Mada"/>
              </a:rPr>
              <a:t>There’s an increased risk of tumors such as leiomyomata and colon polyps</a:t>
            </a:r>
            <a:endParaRPr sz="1200">
              <a:solidFill>
                <a:srgbClr val="6194D6"/>
              </a:solidFill>
              <a:highlight>
                <a:srgbClr val="FFFF00"/>
              </a:highlight>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b="1" lang="ar" sz="1200">
                <a:solidFill>
                  <a:srgbClr val="6D9EEB"/>
                </a:solidFill>
                <a:latin typeface="Mada"/>
                <a:ea typeface="Mada"/>
                <a:cs typeface="Mada"/>
                <a:sym typeface="Mada"/>
              </a:rPr>
              <a:t>Acral enlargement:</a:t>
            </a:r>
            <a:r>
              <a:rPr lang="ar" sz="1200">
                <a:solidFill>
                  <a:srgbClr val="6D9EEB"/>
                </a:solidFill>
                <a:latin typeface="Mada"/>
                <a:ea typeface="Mada"/>
                <a:cs typeface="Mada"/>
                <a:sym typeface="Mada"/>
              </a:rPr>
              <a:t> large thick hands &amp; feet with </a:t>
            </a:r>
            <a:r>
              <a:rPr b="1" lang="ar" sz="1200">
                <a:solidFill>
                  <a:srgbClr val="6D9EEB"/>
                </a:solidFill>
                <a:latin typeface="Mada"/>
                <a:ea typeface="Mada"/>
                <a:cs typeface="Mada"/>
                <a:sym typeface="Mada"/>
              </a:rPr>
              <a:t>osteoarthritis</a:t>
            </a:r>
            <a:endParaRPr b="1" sz="1200">
              <a:solidFill>
                <a:srgbClr val="6D9EEB"/>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27BA0"/>
                </a:solidFill>
                <a:latin typeface="Mada"/>
                <a:ea typeface="Mada"/>
                <a:cs typeface="Mada"/>
                <a:sym typeface="Mada"/>
              </a:rPr>
              <a:t>gross features of acromegaly: </a:t>
            </a:r>
            <a:r>
              <a:rPr b="1" lang="ar" sz="1200">
                <a:solidFill>
                  <a:srgbClr val="6D9EEB"/>
                </a:solidFill>
                <a:latin typeface="Mada"/>
                <a:ea typeface="Mada"/>
                <a:cs typeface="Mada"/>
                <a:sym typeface="Mada"/>
              </a:rPr>
              <a:t>Face gross features, enlarged tongue, and jaw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Galactorrhea </a:t>
            </a:r>
            <a:r>
              <a:rPr lang="ar" sz="1200">
                <a:solidFill>
                  <a:srgbClr val="1C4587"/>
                </a:solidFill>
                <a:latin typeface="Mada"/>
                <a:ea typeface="Mada"/>
                <a:cs typeface="Mada"/>
                <a:sym typeface="Mada"/>
              </a:rPr>
              <a:t>(Due to co-secretion of prolactin from the tumor)</a:t>
            </a:r>
            <a:endParaRPr sz="1200">
              <a:solidFill>
                <a:srgbClr val="1C4587"/>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rgbClr val="6AA84F"/>
                </a:solidFill>
                <a:latin typeface="Mada"/>
                <a:ea typeface="Mada"/>
                <a:cs typeface="Mada"/>
                <a:sym typeface="Mada"/>
              </a:rPr>
              <a:t>Gingiva enlargement, </a:t>
            </a:r>
            <a:r>
              <a:rPr lang="ar" sz="1200">
                <a:solidFill>
                  <a:schemeClr val="dk1"/>
                </a:solidFill>
                <a:latin typeface="Mada"/>
                <a:ea typeface="Mada"/>
                <a:cs typeface="Mada"/>
                <a:sym typeface="Mada"/>
              </a:rPr>
              <a:t>constipation and </a:t>
            </a:r>
            <a:r>
              <a:rPr b="1" lang="ar" sz="1200">
                <a:solidFill>
                  <a:srgbClr val="1C4588"/>
                </a:solidFill>
                <a:latin typeface="Mada"/>
                <a:ea typeface="Mada"/>
                <a:cs typeface="Mada"/>
                <a:sym typeface="Mada"/>
              </a:rPr>
              <a:t>deep voice</a:t>
            </a:r>
            <a:endParaRPr b="1" sz="1200">
              <a:solidFill>
                <a:srgbClr val="1C4588"/>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May have mass effect → Bitemporal hemianopia </a:t>
            </a:r>
            <a:r>
              <a:rPr lang="ar" sz="1200">
                <a:solidFill>
                  <a:srgbClr val="C27BA0"/>
                </a:solidFill>
                <a:latin typeface="Mada"/>
                <a:ea typeface="Mada"/>
                <a:cs typeface="Mada"/>
                <a:sym typeface="Mada"/>
              </a:rPr>
              <a:t>(mechanical pressure → visual field defect), hypopituitarism</a:t>
            </a:r>
            <a:r>
              <a:rPr lang="ar" sz="1200">
                <a:solidFill>
                  <a:srgbClr val="C27BA0"/>
                </a:solidFill>
                <a:highlight>
                  <a:srgbClr val="FFFF00"/>
                </a:highlight>
                <a:latin typeface="Mada"/>
                <a:ea typeface="Mada"/>
                <a:cs typeface="Mada"/>
                <a:sym typeface="Mada"/>
              </a:rPr>
              <a:t> </a:t>
            </a:r>
            <a:endParaRPr sz="1200">
              <a:solidFill>
                <a:srgbClr val="C27BA0"/>
              </a:solidFill>
              <a:highlight>
                <a:srgbClr val="FFFF00"/>
              </a:highlight>
              <a:latin typeface="Mada"/>
              <a:ea typeface="Mada"/>
              <a:cs typeface="Mada"/>
              <a:sym typeface="Mada"/>
            </a:endParaRPr>
          </a:p>
          <a:p>
            <a:pPr indent="-304800" lvl="0" marL="457200" rtl="0" algn="l">
              <a:spcBef>
                <a:spcPts val="0"/>
              </a:spcBef>
              <a:spcAft>
                <a:spcPts val="0"/>
              </a:spcAft>
              <a:buClr>
                <a:srgbClr val="C27BA0"/>
              </a:buClr>
              <a:buSzPts val="1200"/>
              <a:buFont typeface="Mada"/>
              <a:buChar char="●"/>
            </a:pPr>
            <a:r>
              <a:rPr b="1" lang="ar" sz="1200">
                <a:solidFill>
                  <a:srgbClr val="6D9EEB"/>
                </a:solidFill>
                <a:highlight>
                  <a:srgbClr val="FFFF00"/>
                </a:highlight>
                <a:latin typeface="Mada"/>
                <a:ea typeface="Mada"/>
                <a:cs typeface="Mada"/>
                <a:sym typeface="Mada"/>
              </a:rPr>
              <a:t>Reduced overall survival by an average of 10 years</a:t>
            </a:r>
            <a:endParaRPr sz="1200">
              <a:solidFill>
                <a:srgbClr val="C27BA0"/>
              </a:solidFill>
              <a:highlight>
                <a:srgbClr val="FFFF00"/>
              </a:highlight>
              <a:latin typeface="Mada"/>
              <a:ea typeface="Mada"/>
              <a:cs typeface="Mada"/>
              <a:sym typeface="Mada"/>
            </a:endParaRPr>
          </a:p>
          <a:p>
            <a:pPr indent="0" lvl="0" marL="0" rtl="0" algn="l">
              <a:spcBef>
                <a:spcPts val="0"/>
              </a:spcBef>
              <a:spcAft>
                <a:spcPts val="0"/>
              </a:spcAft>
              <a:buNone/>
            </a:pPr>
            <a:r>
              <a:t/>
            </a:r>
            <a:endParaRPr sz="1200">
              <a:solidFill>
                <a:srgbClr val="C27BA0"/>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p:txBody>
      </p:sp>
      <p:pic>
        <p:nvPicPr>
          <p:cNvPr id="288" name="Google Shape;288;p18"/>
          <p:cNvPicPr preferRelativeResize="0"/>
          <p:nvPr/>
        </p:nvPicPr>
        <p:blipFill>
          <a:blip r:embed="rId3">
            <a:alphaModFix/>
          </a:blip>
          <a:stretch>
            <a:fillRect/>
          </a:stretch>
        </p:blipFill>
        <p:spPr>
          <a:xfrm>
            <a:off x="448050" y="7682225"/>
            <a:ext cx="1758876" cy="888576"/>
          </a:xfrm>
          <a:prstGeom prst="rect">
            <a:avLst/>
          </a:prstGeom>
          <a:noFill/>
          <a:ln>
            <a:noFill/>
          </a:ln>
        </p:spPr>
      </p:pic>
      <p:pic>
        <p:nvPicPr>
          <p:cNvPr id="289" name="Google Shape;289;p18"/>
          <p:cNvPicPr preferRelativeResize="0"/>
          <p:nvPr/>
        </p:nvPicPr>
        <p:blipFill>
          <a:blip r:embed="rId4">
            <a:alphaModFix/>
          </a:blip>
          <a:stretch>
            <a:fillRect/>
          </a:stretch>
        </p:blipFill>
        <p:spPr>
          <a:xfrm>
            <a:off x="5079284" y="7619675"/>
            <a:ext cx="2103149" cy="2594226"/>
          </a:xfrm>
          <a:prstGeom prst="rect">
            <a:avLst/>
          </a:prstGeom>
          <a:noFill/>
          <a:ln>
            <a:noFill/>
          </a:ln>
        </p:spPr>
      </p:pic>
      <p:pic>
        <p:nvPicPr>
          <p:cNvPr id="290" name="Google Shape;290;p18"/>
          <p:cNvPicPr preferRelativeResize="0"/>
          <p:nvPr/>
        </p:nvPicPr>
        <p:blipFill>
          <a:blip r:embed="rId5">
            <a:alphaModFix/>
          </a:blip>
          <a:stretch>
            <a:fillRect/>
          </a:stretch>
        </p:blipFill>
        <p:spPr>
          <a:xfrm>
            <a:off x="3593096" y="7650947"/>
            <a:ext cx="1306104" cy="2531676"/>
          </a:xfrm>
          <a:prstGeom prst="rect">
            <a:avLst/>
          </a:prstGeom>
          <a:noFill/>
          <a:ln>
            <a:noFill/>
          </a:ln>
        </p:spPr>
      </p:pic>
      <p:pic>
        <p:nvPicPr>
          <p:cNvPr id="291" name="Google Shape;291;p18"/>
          <p:cNvPicPr preferRelativeResize="0"/>
          <p:nvPr/>
        </p:nvPicPr>
        <p:blipFill>
          <a:blip r:embed="rId6">
            <a:alphaModFix/>
          </a:blip>
          <a:stretch>
            <a:fillRect/>
          </a:stretch>
        </p:blipFill>
        <p:spPr>
          <a:xfrm>
            <a:off x="433575" y="8696925"/>
            <a:ext cx="2979450" cy="1489725"/>
          </a:xfrm>
          <a:prstGeom prst="rect">
            <a:avLst/>
          </a:prstGeom>
          <a:noFill/>
          <a:ln>
            <a:noFill/>
          </a:ln>
        </p:spPr>
      </p:pic>
      <p:pic>
        <p:nvPicPr>
          <p:cNvPr id="292" name="Google Shape;292;p18"/>
          <p:cNvPicPr preferRelativeResize="0"/>
          <p:nvPr/>
        </p:nvPicPr>
        <p:blipFill>
          <a:blip r:embed="rId7">
            <a:alphaModFix/>
          </a:blip>
          <a:stretch>
            <a:fillRect/>
          </a:stretch>
        </p:blipFill>
        <p:spPr>
          <a:xfrm>
            <a:off x="2520775" y="7717523"/>
            <a:ext cx="704399" cy="888575"/>
          </a:xfrm>
          <a:prstGeom prst="rect">
            <a:avLst/>
          </a:prstGeom>
          <a:noFill/>
          <a:ln>
            <a:noFill/>
          </a:ln>
        </p:spPr>
      </p:pic>
      <p:sp>
        <p:nvSpPr>
          <p:cNvPr id="293" name="Google Shape;293;p18"/>
          <p:cNvSpPr/>
          <p:nvPr/>
        </p:nvSpPr>
        <p:spPr>
          <a:xfrm>
            <a:off x="2781600" y="3033785"/>
            <a:ext cx="321900" cy="320100"/>
          </a:xfrm>
          <a:prstGeom prst="star5">
            <a:avLst>
              <a:gd fmla="val 19098" name="adj"/>
              <a:gd fmla="val 105146" name="hf"/>
              <a:gd fmla="val 110557" name="vf"/>
            </a:avLst>
          </a:prstGeom>
          <a:solidFill>
            <a:schemeClr val="accent6"/>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A777A"/>
      </a:accent1>
      <a:accent2>
        <a:srgbClr val="77A9AD"/>
      </a:accent2>
      <a:accent3>
        <a:srgbClr val="B3CFD1"/>
      </a:accent3>
      <a:accent4>
        <a:srgbClr val="D0E0E3"/>
      </a:accent4>
      <a:accent5>
        <a:srgbClr val="000000"/>
      </a:accent5>
      <a:accent6>
        <a:srgbClr val="CEA32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