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6" r:id="rId6"/>
    <p:sldMasterId id="214748366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y="10692000" cx="7560000"/>
  <p:notesSz cx="6858000" cy="9144000"/>
  <p:embeddedFontLst>
    <p:embeddedFont>
      <p:font typeface="Neucha"/>
      <p:regular r:id="rId27"/>
    </p:embeddedFont>
    <p:embeddedFont>
      <p:font typeface="Proxima Nova"/>
      <p:regular r:id="rId28"/>
      <p:bold r:id="rId29"/>
      <p:italic r:id="rId30"/>
      <p:boldItalic r:id="rId31"/>
    </p:embeddedFont>
    <p:embeddedFont>
      <p:font typeface="Roboto Condensed"/>
      <p:regular r:id="rId32"/>
      <p:bold r:id="rId33"/>
      <p:italic r:id="rId34"/>
      <p:boldItalic r:id="rId35"/>
    </p:embeddedFont>
    <p:embeddedFont>
      <p:font typeface="Pacifico"/>
      <p:regular r:id="rId36"/>
    </p:embeddedFont>
    <p:embeddedFont>
      <p:font typeface="Average"/>
      <p:regular r:id="rId37"/>
    </p:embeddedFont>
    <p:embeddedFont>
      <p:font typeface="Alegreya Regular"/>
      <p:bold r:id="rId38"/>
      <p:boldItalic r:id="rId39"/>
    </p:embeddedFont>
    <p:embeddedFont>
      <p:font typeface="Exo Thin"/>
      <p:bold r:id="rId40"/>
      <p:boldItalic r:id="rId41"/>
    </p:embeddedFont>
    <p:embeddedFont>
      <p:font typeface="Alegreya"/>
      <p:regular r:id="rId42"/>
      <p:bold r:id="rId43"/>
      <p:italic r:id="rId44"/>
      <p:boldItalic r:id="rId45"/>
    </p:embeddedFont>
    <p:embeddedFont>
      <p:font typeface="Cabin"/>
      <p:regular r:id="rId46"/>
      <p:bold r:id="rId47"/>
      <p:italic r:id="rId48"/>
      <p:boldItalic r:id="rId49"/>
    </p:embeddedFont>
    <p:embeddedFont>
      <p:font typeface="Mada"/>
      <p:regular r:id="rId50"/>
      <p:bold r:id="rId51"/>
    </p:embeddedFont>
    <p:embeddedFont>
      <p:font typeface="Mada Black"/>
      <p:bold r:id="rId52"/>
    </p:embeddedFont>
    <p:embeddedFont>
      <p:font typeface="Exo"/>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80D795-716A-4F41-8A7C-B64FD0428818}">
  <a:tblStyle styleId="{A780D795-716A-4F41-8A7C-B64FD042881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Thin-bold.fntdata"/><Relationship Id="rId42" Type="http://schemas.openxmlformats.org/officeDocument/2006/relationships/font" Target="fonts/Alegreya-regular.fntdata"/><Relationship Id="rId41" Type="http://schemas.openxmlformats.org/officeDocument/2006/relationships/font" Target="fonts/ExoThin-boldItalic.fntdata"/><Relationship Id="rId44" Type="http://schemas.openxmlformats.org/officeDocument/2006/relationships/font" Target="fonts/Alegreya-italic.fntdata"/><Relationship Id="rId43" Type="http://schemas.openxmlformats.org/officeDocument/2006/relationships/font" Target="fonts/Alegreya-bold.fntdata"/><Relationship Id="rId46" Type="http://schemas.openxmlformats.org/officeDocument/2006/relationships/font" Target="fonts/Cabin-regular.fntdata"/><Relationship Id="rId45" Type="http://schemas.openxmlformats.org/officeDocument/2006/relationships/font" Target="fonts/Alegreya-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Cabin-italic.fntdata"/><Relationship Id="rId47" Type="http://schemas.openxmlformats.org/officeDocument/2006/relationships/font" Target="fonts/Cabin-bold.fntdata"/><Relationship Id="rId49" Type="http://schemas.openxmlformats.org/officeDocument/2006/relationships/font" Target="fonts/Cabin-bold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font" Target="fonts/ProximaNova-boldItalic.fntdata"/><Relationship Id="rId30" Type="http://schemas.openxmlformats.org/officeDocument/2006/relationships/font" Target="fonts/ProximaNova-italic.fntdata"/><Relationship Id="rId33" Type="http://schemas.openxmlformats.org/officeDocument/2006/relationships/font" Target="fonts/RobotoCondensed-bold.fntdata"/><Relationship Id="rId32" Type="http://schemas.openxmlformats.org/officeDocument/2006/relationships/font" Target="fonts/RobotoCondensed-regular.fntdata"/><Relationship Id="rId35" Type="http://schemas.openxmlformats.org/officeDocument/2006/relationships/font" Target="fonts/RobotoCondensed-boldItalic.fntdata"/><Relationship Id="rId34" Type="http://schemas.openxmlformats.org/officeDocument/2006/relationships/font" Target="fonts/RobotoCondensed-italic.fntdata"/><Relationship Id="rId37" Type="http://schemas.openxmlformats.org/officeDocument/2006/relationships/font" Target="fonts/Average-regular.fntdata"/><Relationship Id="rId36" Type="http://schemas.openxmlformats.org/officeDocument/2006/relationships/font" Target="fonts/Pacifico-regular.fntdata"/><Relationship Id="rId39" Type="http://schemas.openxmlformats.org/officeDocument/2006/relationships/font" Target="fonts/AlegreyaRegular-boldItalic.fntdata"/><Relationship Id="rId38" Type="http://schemas.openxmlformats.org/officeDocument/2006/relationships/font" Target="fonts/AlegreyaRegular-bold.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font" Target="fonts/ProximaNova-regular.fntdata"/><Relationship Id="rId27" Type="http://schemas.openxmlformats.org/officeDocument/2006/relationships/font" Target="fonts/Neucha-regular.fntdata"/><Relationship Id="rId29" Type="http://schemas.openxmlformats.org/officeDocument/2006/relationships/font" Target="fonts/ProximaNova-bold.fntdata"/><Relationship Id="rId51" Type="http://schemas.openxmlformats.org/officeDocument/2006/relationships/font" Target="fonts/Mada-bold.fntdata"/><Relationship Id="rId50" Type="http://schemas.openxmlformats.org/officeDocument/2006/relationships/font" Target="fonts/Mada-regular.fntdata"/><Relationship Id="rId53" Type="http://schemas.openxmlformats.org/officeDocument/2006/relationships/font" Target="fonts/Exo-regular.fntdata"/><Relationship Id="rId52" Type="http://schemas.openxmlformats.org/officeDocument/2006/relationships/font" Target="fonts/MadaBlack-bold.fntdata"/><Relationship Id="rId11" Type="http://schemas.openxmlformats.org/officeDocument/2006/relationships/slide" Target="slides/slide3.xml"/><Relationship Id="rId55" Type="http://schemas.openxmlformats.org/officeDocument/2006/relationships/font" Target="fonts/Exo-italic.fntdata"/><Relationship Id="rId10" Type="http://schemas.openxmlformats.org/officeDocument/2006/relationships/slide" Target="slides/slide2.xml"/><Relationship Id="rId54" Type="http://schemas.openxmlformats.org/officeDocument/2006/relationships/font" Target="fonts/Exo-bold.fntdata"/><Relationship Id="rId13" Type="http://schemas.openxmlformats.org/officeDocument/2006/relationships/slide" Target="slides/slide5.xml"/><Relationship Id="rId12" Type="http://schemas.openxmlformats.org/officeDocument/2006/relationships/slide" Target="slides/slide4.xml"/><Relationship Id="rId56" Type="http://schemas.openxmlformats.org/officeDocument/2006/relationships/font" Target="fonts/Exo-bold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02T15:36:42.739">
    <p:pos x="6000" y="0"/>
    <p:text>Revised, Thank you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ba024ef7fc_0_36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ba024ef7fc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c0943ad18b_3_51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c0943ad18b_3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c0943ad18b_4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c0943ad18b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c114a3f388_0_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c114a3f38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c114a3f388_0_23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c114a3f388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c114a3f388_0_24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c114a3f388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c1ecc28112_0_8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c1ecc2811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c00f2c88f5_0_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c00f2c88f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7ce1a8b0f247aa3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7ce1a8b0f247aa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c00f2c88f5_0_1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c00f2c88f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0943ad18b_2_18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0943ad18b_2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c0943ad18b_2_28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c0943ad18b_2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587e88135707856e_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87e88135707856e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c0943ad18b_3_28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c0943ad18b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7dbcbbe2726b4c2e_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7dbcbbe2726b4c2e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c0943ad18b_3_34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c0943ad18b_3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c0943ad18b_3_39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c0943ad18b_3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4323c664642592c1_140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4323c664642592c1_1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Exo"/>
                <a:ea typeface="Exo"/>
                <a:cs typeface="Exo"/>
                <a:sym typeface="Exo"/>
              </a:defRPr>
            </a:lvl1pPr>
            <a:lvl2pPr lvl="1">
              <a:buNone/>
              <a:defRPr sz="2500">
                <a:latin typeface="Exo"/>
                <a:ea typeface="Exo"/>
                <a:cs typeface="Exo"/>
                <a:sym typeface="Exo"/>
              </a:defRPr>
            </a:lvl2pPr>
            <a:lvl3pPr lvl="2">
              <a:buNone/>
              <a:defRPr sz="2500">
                <a:latin typeface="Exo"/>
                <a:ea typeface="Exo"/>
                <a:cs typeface="Exo"/>
                <a:sym typeface="Exo"/>
              </a:defRPr>
            </a:lvl3pPr>
            <a:lvl4pPr lvl="3">
              <a:buNone/>
              <a:defRPr sz="2500">
                <a:latin typeface="Exo"/>
                <a:ea typeface="Exo"/>
                <a:cs typeface="Exo"/>
                <a:sym typeface="Exo"/>
              </a:defRPr>
            </a:lvl4pPr>
            <a:lvl5pPr lvl="4">
              <a:buNone/>
              <a:defRPr sz="2500">
                <a:latin typeface="Exo"/>
                <a:ea typeface="Exo"/>
                <a:cs typeface="Exo"/>
                <a:sym typeface="Exo"/>
              </a:defRPr>
            </a:lvl5pPr>
            <a:lvl6pPr lvl="5">
              <a:buNone/>
              <a:defRPr sz="2500">
                <a:latin typeface="Exo"/>
                <a:ea typeface="Exo"/>
                <a:cs typeface="Exo"/>
                <a:sym typeface="Exo"/>
              </a:defRPr>
            </a:lvl6pPr>
            <a:lvl7pPr lvl="6">
              <a:buNone/>
              <a:defRPr sz="2500">
                <a:latin typeface="Exo"/>
                <a:ea typeface="Exo"/>
                <a:cs typeface="Exo"/>
                <a:sym typeface="Exo"/>
              </a:defRPr>
            </a:lvl7pPr>
            <a:lvl8pPr lvl="7">
              <a:buNone/>
              <a:defRPr sz="2500">
                <a:latin typeface="Exo"/>
                <a:ea typeface="Exo"/>
                <a:cs typeface="Exo"/>
                <a:sym typeface="Exo"/>
              </a:defRPr>
            </a:lvl8pPr>
            <a:lvl9pPr lvl="8">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2" name="Google Shape;12;p2"/>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cxnSp>
        <p:nvCxnSpPr>
          <p:cNvPr id="52" name="Google Shape;52;p1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53" name="Google Shape;53;p12"/>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54" name="Google Shape;54;p12"/>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Exo"/>
                <a:ea typeface="Exo"/>
                <a:cs typeface="Exo"/>
                <a:sym typeface="Exo"/>
              </a:defRPr>
            </a:lvl1pPr>
            <a:lvl2pPr lvl="1" rtl="0" algn="ctr">
              <a:buNone/>
              <a:defRPr b="1" sz="1700">
                <a:solidFill>
                  <a:schemeClr val="lt1"/>
                </a:solidFill>
                <a:latin typeface="Exo"/>
                <a:ea typeface="Exo"/>
                <a:cs typeface="Exo"/>
                <a:sym typeface="Exo"/>
              </a:defRPr>
            </a:lvl2pPr>
            <a:lvl3pPr lvl="2" rtl="0" algn="ctr">
              <a:buNone/>
              <a:defRPr b="1" sz="1700">
                <a:solidFill>
                  <a:schemeClr val="lt1"/>
                </a:solidFill>
                <a:latin typeface="Exo"/>
                <a:ea typeface="Exo"/>
                <a:cs typeface="Exo"/>
                <a:sym typeface="Exo"/>
              </a:defRPr>
            </a:lvl3pPr>
            <a:lvl4pPr lvl="3" rtl="0" algn="ctr">
              <a:buNone/>
              <a:defRPr b="1" sz="1700">
                <a:solidFill>
                  <a:schemeClr val="lt1"/>
                </a:solidFill>
                <a:latin typeface="Exo"/>
                <a:ea typeface="Exo"/>
                <a:cs typeface="Exo"/>
                <a:sym typeface="Exo"/>
              </a:defRPr>
            </a:lvl4pPr>
            <a:lvl5pPr lvl="4" rtl="0" algn="ctr">
              <a:buNone/>
              <a:defRPr b="1" sz="1700">
                <a:solidFill>
                  <a:schemeClr val="lt1"/>
                </a:solidFill>
                <a:latin typeface="Exo"/>
                <a:ea typeface="Exo"/>
                <a:cs typeface="Exo"/>
                <a:sym typeface="Exo"/>
              </a:defRPr>
            </a:lvl5pPr>
            <a:lvl6pPr lvl="5" rtl="0" algn="ctr">
              <a:buNone/>
              <a:defRPr b="1" sz="1700">
                <a:solidFill>
                  <a:schemeClr val="lt1"/>
                </a:solidFill>
                <a:latin typeface="Exo"/>
                <a:ea typeface="Exo"/>
                <a:cs typeface="Exo"/>
                <a:sym typeface="Exo"/>
              </a:defRPr>
            </a:lvl6pPr>
            <a:lvl7pPr lvl="6" rtl="0" algn="ctr">
              <a:buNone/>
              <a:defRPr b="1" sz="1700">
                <a:solidFill>
                  <a:schemeClr val="lt1"/>
                </a:solidFill>
                <a:latin typeface="Exo"/>
                <a:ea typeface="Exo"/>
                <a:cs typeface="Exo"/>
                <a:sym typeface="Exo"/>
              </a:defRPr>
            </a:lvl7pPr>
            <a:lvl8pPr lvl="7" rtl="0" algn="ctr">
              <a:buNone/>
              <a:defRPr b="1" sz="1700">
                <a:solidFill>
                  <a:schemeClr val="lt1"/>
                </a:solidFill>
                <a:latin typeface="Exo"/>
                <a:ea typeface="Exo"/>
                <a:cs typeface="Exo"/>
                <a:sym typeface="Exo"/>
              </a:defRPr>
            </a:lvl8pPr>
            <a:lvl9pPr lvl="8" rtl="0" algn="ctr">
              <a:buNone/>
              <a:defRPr b="1" sz="17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 name="Shape 55"/>
        <p:cNvGrpSpPr/>
        <p:nvPr/>
      </p:nvGrpSpPr>
      <p:grpSpPr>
        <a:xfrm>
          <a:off x="0" y="0"/>
          <a:ext cx="0" cy="0"/>
          <a:chOff x="0" y="0"/>
          <a:chExt cx="0" cy="0"/>
        </a:xfrm>
      </p:grpSpPr>
      <p:sp>
        <p:nvSpPr>
          <p:cNvPr id="56" name="Google Shape;56;p13"/>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57" name="Google Shape;57;p13"/>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58" name="Google Shape;58;p13"/>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1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61" name="Google Shape;61;p14"/>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Exo"/>
                <a:ea typeface="Exo"/>
                <a:cs typeface="Exo"/>
                <a:sym typeface="Exo"/>
              </a:defRPr>
            </a:lvl1pPr>
            <a:lvl2pPr lvl="1" rtl="0" algn="ctr">
              <a:buNone/>
              <a:defRPr b="1" sz="1700">
                <a:solidFill>
                  <a:schemeClr val="lt1"/>
                </a:solidFill>
                <a:latin typeface="Exo"/>
                <a:ea typeface="Exo"/>
                <a:cs typeface="Exo"/>
                <a:sym typeface="Exo"/>
              </a:defRPr>
            </a:lvl2pPr>
            <a:lvl3pPr lvl="2" rtl="0" algn="ctr">
              <a:buNone/>
              <a:defRPr b="1" sz="1700">
                <a:solidFill>
                  <a:schemeClr val="lt1"/>
                </a:solidFill>
                <a:latin typeface="Exo"/>
                <a:ea typeface="Exo"/>
                <a:cs typeface="Exo"/>
                <a:sym typeface="Exo"/>
              </a:defRPr>
            </a:lvl3pPr>
            <a:lvl4pPr lvl="3" rtl="0" algn="ctr">
              <a:buNone/>
              <a:defRPr b="1" sz="1700">
                <a:solidFill>
                  <a:schemeClr val="lt1"/>
                </a:solidFill>
                <a:latin typeface="Exo"/>
                <a:ea typeface="Exo"/>
                <a:cs typeface="Exo"/>
                <a:sym typeface="Exo"/>
              </a:defRPr>
            </a:lvl4pPr>
            <a:lvl5pPr lvl="4" rtl="0" algn="ctr">
              <a:buNone/>
              <a:defRPr b="1" sz="1700">
                <a:solidFill>
                  <a:schemeClr val="lt1"/>
                </a:solidFill>
                <a:latin typeface="Exo"/>
                <a:ea typeface="Exo"/>
                <a:cs typeface="Exo"/>
                <a:sym typeface="Exo"/>
              </a:defRPr>
            </a:lvl5pPr>
            <a:lvl6pPr lvl="5" rtl="0" algn="ctr">
              <a:buNone/>
              <a:defRPr b="1" sz="1700">
                <a:solidFill>
                  <a:schemeClr val="lt1"/>
                </a:solidFill>
                <a:latin typeface="Exo"/>
                <a:ea typeface="Exo"/>
                <a:cs typeface="Exo"/>
                <a:sym typeface="Exo"/>
              </a:defRPr>
            </a:lvl6pPr>
            <a:lvl7pPr lvl="6" rtl="0" algn="ctr">
              <a:buNone/>
              <a:defRPr b="1" sz="1700">
                <a:solidFill>
                  <a:schemeClr val="lt1"/>
                </a:solidFill>
                <a:latin typeface="Exo"/>
                <a:ea typeface="Exo"/>
                <a:cs typeface="Exo"/>
                <a:sym typeface="Exo"/>
              </a:defRPr>
            </a:lvl7pPr>
            <a:lvl8pPr lvl="7" rtl="0" algn="ctr">
              <a:buNone/>
              <a:defRPr b="1" sz="1700">
                <a:solidFill>
                  <a:schemeClr val="lt1"/>
                </a:solidFill>
                <a:latin typeface="Exo"/>
                <a:ea typeface="Exo"/>
                <a:cs typeface="Exo"/>
                <a:sym typeface="Exo"/>
              </a:defRPr>
            </a:lvl8pPr>
            <a:lvl9pPr lvl="8" rtl="0" algn="ctr">
              <a:buNone/>
              <a:defRPr b="1" sz="17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2" name="Shape 62"/>
        <p:cNvGrpSpPr/>
        <p:nvPr/>
      </p:nvGrpSpPr>
      <p:grpSpPr>
        <a:xfrm>
          <a:off x="0" y="0"/>
          <a:ext cx="0" cy="0"/>
          <a:chOff x="0" y="0"/>
          <a:chExt cx="0" cy="0"/>
        </a:xfrm>
      </p:grpSpPr>
      <p:sp>
        <p:nvSpPr>
          <p:cNvPr id="63" name="Google Shape;63;p15"/>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64" name="Google Shape;64;p15"/>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65" name="Google Shape;65;p15"/>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66" name="Google Shape;66;p15"/>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7" name="Shape 67"/>
        <p:cNvGrpSpPr/>
        <p:nvPr/>
      </p:nvGrpSpPr>
      <p:grpSpPr>
        <a:xfrm>
          <a:off x="0" y="0"/>
          <a:ext cx="0" cy="0"/>
          <a:chOff x="0" y="0"/>
          <a:chExt cx="0" cy="0"/>
        </a:xfrm>
      </p:grpSpPr>
      <p:cxnSp>
        <p:nvCxnSpPr>
          <p:cNvPr id="68" name="Google Shape;68;p1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69" name="Google Shape;69;p1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7"/>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72" name="Google Shape;72;p17"/>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رأس قسم 1">
  <p:cSld name="SECTION_HEADER_1">
    <p:spTree>
      <p:nvGrpSpPr>
        <p:cNvPr id="73" name="Shape 73"/>
        <p:cNvGrpSpPr/>
        <p:nvPr/>
      </p:nvGrpSpPr>
      <p:grpSpPr>
        <a:xfrm>
          <a:off x="0" y="0"/>
          <a:ext cx="0" cy="0"/>
          <a:chOff x="0" y="0"/>
          <a:chExt cx="0" cy="0"/>
        </a:xfrm>
      </p:grpSpPr>
      <p:sp>
        <p:nvSpPr>
          <p:cNvPr id="74" name="Google Shape;74;p18"/>
          <p:cNvSpPr txBox="1"/>
          <p:nvPr>
            <p:ph type="title"/>
          </p:nvPr>
        </p:nvSpPr>
        <p:spPr>
          <a:xfrm>
            <a:off x="257705" y="4471058"/>
            <a:ext cx="7044900" cy="1749600"/>
          </a:xfrm>
          <a:prstGeom prst="rect">
            <a:avLst/>
          </a:prstGeom>
        </p:spPr>
        <p:txBody>
          <a:bodyPr anchorCtr="0" anchor="ctr" bIns="111700" lIns="111700" spcFirstLastPara="1" rIns="111700" wrap="square" tIns="111700">
            <a:noAutofit/>
          </a:bodyPr>
          <a:lstStyle>
            <a:lvl1pPr lvl="0" rtl="0" algn="ctr">
              <a:spcBef>
                <a:spcPts val="0"/>
              </a:spcBef>
              <a:spcAft>
                <a:spcPts val="0"/>
              </a:spcAft>
              <a:buSzPts val="4300"/>
              <a:buNone/>
              <a:defRPr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cxnSp>
        <p:nvCxnSpPr>
          <p:cNvPr id="75" name="Google Shape;75;p18"/>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76" name="Google Shape;76;p18"/>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77" name="Google Shape;77;p18"/>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78" name="Google Shape;78;p18"/>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79" name="Google Shape;79;p18"/>
          <p:cNvGrpSpPr/>
          <p:nvPr/>
        </p:nvGrpSpPr>
        <p:grpSpPr>
          <a:xfrm>
            <a:off x="205413" y="904850"/>
            <a:ext cx="7149175" cy="8714700"/>
            <a:chOff x="217025" y="916300"/>
            <a:chExt cx="7149175" cy="8714700"/>
          </a:xfrm>
        </p:grpSpPr>
        <p:cxnSp>
          <p:nvCxnSpPr>
            <p:cNvPr id="80" name="Google Shape;80;p18"/>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81" name="Google Shape;81;p18"/>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82" name="Google Shape;82;p18"/>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83" name="Google Shape;83;p18"/>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84" name="Google Shape;84;p18"/>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85" name="Google Shape;85;p18"/>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Exo"/>
                <a:ea typeface="Exo"/>
                <a:cs typeface="Exo"/>
                <a:sym typeface="Exo"/>
              </a:defRPr>
            </a:lvl1pPr>
            <a:lvl2pPr lvl="1" rtl="0" algn="ctr">
              <a:buNone/>
              <a:defRPr b="1" sz="1700">
                <a:solidFill>
                  <a:schemeClr val="lt1"/>
                </a:solidFill>
                <a:latin typeface="Exo"/>
                <a:ea typeface="Exo"/>
                <a:cs typeface="Exo"/>
                <a:sym typeface="Exo"/>
              </a:defRPr>
            </a:lvl2pPr>
            <a:lvl3pPr lvl="2" rtl="0" algn="ctr">
              <a:buNone/>
              <a:defRPr b="1" sz="1700">
                <a:solidFill>
                  <a:schemeClr val="lt1"/>
                </a:solidFill>
                <a:latin typeface="Exo"/>
                <a:ea typeface="Exo"/>
                <a:cs typeface="Exo"/>
                <a:sym typeface="Exo"/>
              </a:defRPr>
            </a:lvl3pPr>
            <a:lvl4pPr lvl="3" rtl="0" algn="ctr">
              <a:buNone/>
              <a:defRPr b="1" sz="1700">
                <a:solidFill>
                  <a:schemeClr val="lt1"/>
                </a:solidFill>
                <a:latin typeface="Exo"/>
                <a:ea typeface="Exo"/>
                <a:cs typeface="Exo"/>
                <a:sym typeface="Exo"/>
              </a:defRPr>
            </a:lvl4pPr>
            <a:lvl5pPr lvl="4" rtl="0" algn="ctr">
              <a:buNone/>
              <a:defRPr b="1" sz="1700">
                <a:solidFill>
                  <a:schemeClr val="lt1"/>
                </a:solidFill>
                <a:latin typeface="Exo"/>
                <a:ea typeface="Exo"/>
                <a:cs typeface="Exo"/>
                <a:sym typeface="Exo"/>
              </a:defRPr>
            </a:lvl5pPr>
            <a:lvl6pPr lvl="5" rtl="0" algn="ctr">
              <a:buNone/>
              <a:defRPr b="1" sz="1700">
                <a:solidFill>
                  <a:schemeClr val="lt1"/>
                </a:solidFill>
                <a:latin typeface="Exo"/>
                <a:ea typeface="Exo"/>
                <a:cs typeface="Exo"/>
                <a:sym typeface="Exo"/>
              </a:defRPr>
            </a:lvl6pPr>
            <a:lvl7pPr lvl="6" rtl="0" algn="ctr">
              <a:buNone/>
              <a:defRPr b="1" sz="1700">
                <a:solidFill>
                  <a:schemeClr val="lt1"/>
                </a:solidFill>
                <a:latin typeface="Exo"/>
                <a:ea typeface="Exo"/>
                <a:cs typeface="Exo"/>
                <a:sym typeface="Exo"/>
              </a:defRPr>
            </a:lvl7pPr>
            <a:lvl8pPr lvl="7" rtl="0" algn="ctr">
              <a:buNone/>
              <a:defRPr b="1" sz="1700">
                <a:solidFill>
                  <a:schemeClr val="lt1"/>
                </a:solidFill>
                <a:latin typeface="Exo"/>
                <a:ea typeface="Exo"/>
                <a:cs typeface="Exo"/>
                <a:sym typeface="Exo"/>
              </a:defRPr>
            </a:lvl8pPr>
            <a:lvl9pPr lvl="8" rtl="0" algn="ctr">
              <a:buNone/>
              <a:defRPr b="1" sz="17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ح 1">
  <p:cSld name="CAPTION_ONLY_1">
    <p:spTree>
      <p:nvGrpSpPr>
        <p:cNvPr id="86" name="Shape 86"/>
        <p:cNvGrpSpPr/>
        <p:nvPr/>
      </p:nvGrpSpPr>
      <p:grpSpPr>
        <a:xfrm>
          <a:off x="0" y="0"/>
          <a:ext cx="0" cy="0"/>
          <a:chOff x="0" y="0"/>
          <a:chExt cx="0" cy="0"/>
        </a:xfrm>
      </p:grpSpPr>
      <p:cxnSp>
        <p:nvCxnSpPr>
          <p:cNvPr id="87" name="Google Shape;87;p19"/>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88" name="Google Shape;88;p19"/>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_2">
  <p:cSld name="MAIN_POINT_2">
    <p:spTree>
      <p:nvGrpSpPr>
        <p:cNvPr id="89" name="Shape 89"/>
        <p:cNvGrpSpPr/>
        <p:nvPr/>
      </p:nvGrpSpPr>
      <p:grpSpPr>
        <a:xfrm>
          <a:off x="0" y="0"/>
          <a:ext cx="0" cy="0"/>
          <a:chOff x="0" y="0"/>
          <a:chExt cx="0" cy="0"/>
        </a:xfrm>
      </p:grpSpPr>
      <p:sp>
        <p:nvSpPr>
          <p:cNvPr id="90" name="Google Shape;90;p20"/>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91" name="Google Shape;91;p20"/>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92" name="Google Shape;92;p20"/>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93" name="Google Shape;93;p20"/>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16" name="Google Shape;16;p3"/>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algn="ctr">
              <a:buNone/>
              <a:defRPr b="1" sz="1700">
                <a:solidFill>
                  <a:schemeClr val="lt1"/>
                </a:solidFill>
                <a:latin typeface="Exo"/>
                <a:ea typeface="Exo"/>
                <a:cs typeface="Exo"/>
                <a:sym typeface="Exo"/>
              </a:defRPr>
            </a:lvl1pPr>
            <a:lvl2pPr lvl="1" algn="ctr">
              <a:buNone/>
              <a:defRPr b="1" sz="1700">
                <a:solidFill>
                  <a:schemeClr val="lt1"/>
                </a:solidFill>
                <a:latin typeface="Exo"/>
                <a:ea typeface="Exo"/>
                <a:cs typeface="Exo"/>
                <a:sym typeface="Exo"/>
              </a:defRPr>
            </a:lvl2pPr>
            <a:lvl3pPr lvl="2" algn="ctr">
              <a:buNone/>
              <a:defRPr b="1" sz="1700">
                <a:solidFill>
                  <a:schemeClr val="lt1"/>
                </a:solidFill>
                <a:latin typeface="Exo"/>
                <a:ea typeface="Exo"/>
                <a:cs typeface="Exo"/>
                <a:sym typeface="Exo"/>
              </a:defRPr>
            </a:lvl3pPr>
            <a:lvl4pPr lvl="3" algn="ctr">
              <a:buNone/>
              <a:defRPr b="1" sz="1700">
                <a:solidFill>
                  <a:schemeClr val="lt1"/>
                </a:solidFill>
                <a:latin typeface="Exo"/>
                <a:ea typeface="Exo"/>
                <a:cs typeface="Exo"/>
                <a:sym typeface="Exo"/>
              </a:defRPr>
            </a:lvl4pPr>
            <a:lvl5pPr lvl="4" algn="ctr">
              <a:buNone/>
              <a:defRPr b="1" sz="1700">
                <a:solidFill>
                  <a:schemeClr val="lt1"/>
                </a:solidFill>
                <a:latin typeface="Exo"/>
                <a:ea typeface="Exo"/>
                <a:cs typeface="Exo"/>
                <a:sym typeface="Exo"/>
              </a:defRPr>
            </a:lvl5pPr>
            <a:lvl6pPr lvl="5" algn="ctr">
              <a:buNone/>
              <a:defRPr b="1" sz="1700">
                <a:solidFill>
                  <a:schemeClr val="lt1"/>
                </a:solidFill>
                <a:latin typeface="Exo"/>
                <a:ea typeface="Exo"/>
                <a:cs typeface="Exo"/>
                <a:sym typeface="Exo"/>
              </a:defRPr>
            </a:lvl6pPr>
            <a:lvl7pPr lvl="6" algn="ctr">
              <a:buNone/>
              <a:defRPr b="1" sz="1700">
                <a:solidFill>
                  <a:schemeClr val="lt1"/>
                </a:solidFill>
                <a:latin typeface="Exo"/>
                <a:ea typeface="Exo"/>
                <a:cs typeface="Exo"/>
                <a:sym typeface="Exo"/>
              </a:defRPr>
            </a:lvl7pPr>
            <a:lvl8pPr lvl="7" algn="ctr">
              <a:buNone/>
              <a:defRPr b="1" sz="1700">
                <a:solidFill>
                  <a:schemeClr val="lt1"/>
                </a:solidFill>
                <a:latin typeface="Exo"/>
                <a:ea typeface="Exo"/>
                <a:cs typeface="Exo"/>
                <a:sym typeface="Exo"/>
              </a:defRPr>
            </a:lvl8pPr>
            <a:lvl9pPr lvl="8" algn="ctr">
              <a:buNone/>
              <a:defRPr b="1" sz="17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cxnSp>
        <p:nvCxnSpPr>
          <p:cNvPr id="17" name="Google Shape;17;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8" name="Google Shape;18;p3"/>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1" name="Google Shape;21;p4"/>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22" name="Google Shape;22;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5"/>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5" name="Google Shape;25;p5"/>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 name="Shape 26"/>
        <p:cNvGrpSpPr/>
        <p:nvPr/>
      </p:nvGrpSpPr>
      <p:grpSpPr>
        <a:xfrm>
          <a:off x="0" y="0"/>
          <a:ext cx="0" cy="0"/>
          <a:chOff x="0" y="0"/>
          <a:chExt cx="0" cy="0"/>
        </a:xfrm>
      </p:grpSpPr>
      <p:sp>
        <p:nvSpPr>
          <p:cNvPr id="27" name="Google Shape;27;p6"/>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28" name="Google Shape;28;p6"/>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Alegreya"/>
                <a:ea typeface="Alegreya"/>
                <a:cs typeface="Alegreya"/>
                <a:sym typeface="Alegreya"/>
              </a:rPr>
              <a:t>Lecture Quiz</a:t>
            </a:r>
            <a:endParaRPr b="1" sz="2500">
              <a:latin typeface="Alegreya"/>
              <a:ea typeface="Alegreya"/>
              <a:cs typeface="Alegreya"/>
              <a:sym typeface="Alegreya"/>
            </a:endParaRPr>
          </a:p>
        </p:txBody>
      </p:sp>
      <p:cxnSp>
        <p:nvCxnSpPr>
          <p:cNvPr id="29" name="Google Shape;29;p6"/>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30" name="Google Shape;30;p6"/>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 name="Shape 31"/>
        <p:cNvGrpSpPr/>
        <p:nvPr/>
      </p:nvGrpSpPr>
      <p:grpSpPr>
        <a:xfrm>
          <a:off x="0" y="0"/>
          <a:ext cx="0" cy="0"/>
          <a:chOff x="0" y="0"/>
          <a:chExt cx="0" cy="0"/>
        </a:xfrm>
      </p:grpSpPr>
      <p:cxnSp>
        <p:nvCxnSpPr>
          <p:cNvPr id="32" name="Google Shape;32;p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3" name="Google Shape;33;p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Alegreya"/>
                <a:ea typeface="Alegreya"/>
                <a:cs typeface="Alegreya"/>
                <a:sym typeface="Alegreya"/>
              </a:rPr>
              <a:t>Summary</a:t>
            </a:r>
            <a:endParaRPr b="1" sz="2600">
              <a:latin typeface="Alegreya"/>
              <a:ea typeface="Alegreya"/>
              <a:cs typeface="Alegreya"/>
              <a:sym typeface="Alegrey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8"/>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36" name="Google Shape;36;p8"/>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_2">
  <p:cSld name="MAIN_POINT_2">
    <p:spTree>
      <p:nvGrpSpPr>
        <p:cNvPr id="37" name="Shape 37"/>
        <p:cNvGrpSpPr/>
        <p:nvPr/>
      </p:nvGrpSpPr>
      <p:grpSpPr>
        <a:xfrm>
          <a:off x="0" y="0"/>
          <a:ext cx="0" cy="0"/>
          <a:chOff x="0" y="0"/>
          <a:chExt cx="0" cy="0"/>
        </a:xfrm>
      </p:grpSpPr>
      <p:sp>
        <p:nvSpPr>
          <p:cNvPr id="38" name="Google Shape;38;p9"/>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39" name="Google Shape;39;p9"/>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40" name="Google Shape;40;p9"/>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41" name="Google Shape;41;p9"/>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 name="Shape 46"/>
        <p:cNvGrpSpPr/>
        <p:nvPr/>
      </p:nvGrpSpPr>
      <p:grpSpPr>
        <a:xfrm>
          <a:off x="0" y="0"/>
          <a:ext cx="0" cy="0"/>
          <a:chOff x="0" y="0"/>
          <a:chExt cx="0" cy="0"/>
        </a:xfrm>
      </p:grpSpPr>
      <p:sp>
        <p:nvSpPr>
          <p:cNvPr id="47" name="Google Shape;47;p11"/>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rtl="0">
              <a:buNone/>
              <a:defRPr sz="2500">
                <a:latin typeface="Exo"/>
                <a:ea typeface="Exo"/>
                <a:cs typeface="Exo"/>
                <a:sym typeface="Exo"/>
              </a:defRPr>
            </a:lvl1pPr>
            <a:lvl2pPr lvl="1" rtl="0">
              <a:buNone/>
              <a:defRPr sz="2500">
                <a:latin typeface="Exo"/>
                <a:ea typeface="Exo"/>
                <a:cs typeface="Exo"/>
                <a:sym typeface="Exo"/>
              </a:defRPr>
            </a:lvl2pPr>
            <a:lvl3pPr lvl="2" rtl="0">
              <a:buNone/>
              <a:defRPr sz="2500">
                <a:latin typeface="Exo"/>
                <a:ea typeface="Exo"/>
                <a:cs typeface="Exo"/>
                <a:sym typeface="Exo"/>
              </a:defRPr>
            </a:lvl3pPr>
            <a:lvl4pPr lvl="3" rtl="0">
              <a:buNone/>
              <a:defRPr sz="2500">
                <a:latin typeface="Exo"/>
                <a:ea typeface="Exo"/>
                <a:cs typeface="Exo"/>
                <a:sym typeface="Exo"/>
              </a:defRPr>
            </a:lvl4pPr>
            <a:lvl5pPr lvl="4" rtl="0">
              <a:buNone/>
              <a:defRPr sz="2500">
                <a:latin typeface="Exo"/>
                <a:ea typeface="Exo"/>
                <a:cs typeface="Exo"/>
                <a:sym typeface="Exo"/>
              </a:defRPr>
            </a:lvl5pPr>
            <a:lvl6pPr lvl="5" rtl="0">
              <a:buNone/>
              <a:defRPr sz="2500">
                <a:latin typeface="Exo"/>
                <a:ea typeface="Exo"/>
                <a:cs typeface="Exo"/>
                <a:sym typeface="Exo"/>
              </a:defRPr>
            </a:lvl6pPr>
            <a:lvl7pPr lvl="6" rtl="0">
              <a:buNone/>
              <a:defRPr sz="2500">
                <a:latin typeface="Exo"/>
                <a:ea typeface="Exo"/>
                <a:cs typeface="Exo"/>
                <a:sym typeface="Exo"/>
              </a:defRPr>
            </a:lvl7pPr>
            <a:lvl8pPr lvl="7" rtl="0">
              <a:buNone/>
              <a:defRPr sz="2500">
                <a:latin typeface="Exo"/>
                <a:ea typeface="Exo"/>
                <a:cs typeface="Exo"/>
                <a:sym typeface="Exo"/>
              </a:defRPr>
            </a:lvl8pPr>
            <a:lvl9pPr lvl="8" rtl="0">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48" name="Google Shape;48;p11"/>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49" name="Google Shape;49;p11"/>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theme" Target="../theme/theme2.xml"/><Relationship Id="rId10" Type="http://schemas.openxmlformats.org/officeDocument/2006/relationships/slideLayout" Target="../slideLayouts/slideLayout18.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2" name="Shape 42"/>
        <p:cNvGrpSpPr/>
        <p:nvPr/>
      </p:nvGrpSpPr>
      <p:grpSpPr>
        <a:xfrm>
          <a:off x="0" y="0"/>
          <a:ext cx="0" cy="0"/>
          <a:chOff x="0" y="0"/>
          <a:chExt cx="0" cy="0"/>
        </a:xfrm>
      </p:grpSpPr>
      <p:sp>
        <p:nvSpPr>
          <p:cNvPr id="43" name="Google Shape;43;p10"/>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rtl="0">
              <a:spcBef>
                <a:spcPts val="0"/>
              </a:spcBef>
              <a:spcAft>
                <a:spcPts val="0"/>
              </a:spcAft>
              <a:buClr>
                <a:schemeClr val="dk1"/>
              </a:buClr>
              <a:buSzPts val="3300"/>
              <a:buFont typeface="Mada"/>
              <a:buNone/>
              <a:defRPr sz="3300">
                <a:solidFill>
                  <a:schemeClr val="dk1"/>
                </a:solidFill>
                <a:latin typeface="Mada"/>
                <a:ea typeface="Mada"/>
                <a:cs typeface="Mada"/>
                <a:sym typeface="Mada"/>
              </a:defRPr>
            </a:lvl1pPr>
            <a:lvl2pPr lvl="1" rtl="0">
              <a:spcBef>
                <a:spcPts val="0"/>
              </a:spcBef>
              <a:spcAft>
                <a:spcPts val="0"/>
              </a:spcAft>
              <a:buClr>
                <a:schemeClr val="dk1"/>
              </a:buClr>
              <a:buSzPts val="3300"/>
              <a:buFont typeface="Mada"/>
              <a:buNone/>
              <a:defRPr sz="3300">
                <a:solidFill>
                  <a:schemeClr val="dk1"/>
                </a:solidFill>
                <a:latin typeface="Mada"/>
                <a:ea typeface="Mada"/>
                <a:cs typeface="Mada"/>
                <a:sym typeface="Mada"/>
              </a:defRPr>
            </a:lvl2pPr>
            <a:lvl3pPr lvl="2" rtl="0">
              <a:spcBef>
                <a:spcPts val="0"/>
              </a:spcBef>
              <a:spcAft>
                <a:spcPts val="0"/>
              </a:spcAft>
              <a:buClr>
                <a:schemeClr val="dk1"/>
              </a:buClr>
              <a:buSzPts val="3300"/>
              <a:buFont typeface="Mada"/>
              <a:buNone/>
              <a:defRPr sz="3300">
                <a:solidFill>
                  <a:schemeClr val="dk1"/>
                </a:solidFill>
                <a:latin typeface="Mada"/>
                <a:ea typeface="Mada"/>
                <a:cs typeface="Mada"/>
                <a:sym typeface="Mada"/>
              </a:defRPr>
            </a:lvl3pPr>
            <a:lvl4pPr lvl="3" rtl="0">
              <a:spcBef>
                <a:spcPts val="0"/>
              </a:spcBef>
              <a:spcAft>
                <a:spcPts val="0"/>
              </a:spcAft>
              <a:buClr>
                <a:schemeClr val="dk1"/>
              </a:buClr>
              <a:buSzPts val="3300"/>
              <a:buFont typeface="Mada"/>
              <a:buNone/>
              <a:defRPr sz="3300">
                <a:solidFill>
                  <a:schemeClr val="dk1"/>
                </a:solidFill>
                <a:latin typeface="Mada"/>
                <a:ea typeface="Mada"/>
                <a:cs typeface="Mada"/>
                <a:sym typeface="Mada"/>
              </a:defRPr>
            </a:lvl4pPr>
            <a:lvl5pPr lvl="4" rtl="0">
              <a:spcBef>
                <a:spcPts val="0"/>
              </a:spcBef>
              <a:spcAft>
                <a:spcPts val="0"/>
              </a:spcAft>
              <a:buClr>
                <a:schemeClr val="dk1"/>
              </a:buClr>
              <a:buSzPts val="3300"/>
              <a:buFont typeface="Mada"/>
              <a:buNone/>
              <a:defRPr sz="3300">
                <a:solidFill>
                  <a:schemeClr val="dk1"/>
                </a:solidFill>
                <a:latin typeface="Mada"/>
                <a:ea typeface="Mada"/>
                <a:cs typeface="Mada"/>
                <a:sym typeface="Mada"/>
              </a:defRPr>
            </a:lvl5pPr>
            <a:lvl6pPr lvl="5" rtl="0">
              <a:spcBef>
                <a:spcPts val="0"/>
              </a:spcBef>
              <a:spcAft>
                <a:spcPts val="0"/>
              </a:spcAft>
              <a:buClr>
                <a:schemeClr val="dk1"/>
              </a:buClr>
              <a:buSzPts val="3300"/>
              <a:buFont typeface="Mada"/>
              <a:buNone/>
              <a:defRPr sz="3300">
                <a:solidFill>
                  <a:schemeClr val="dk1"/>
                </a:solidFill>
                <a:latin typeface="Mada"/>
                <a:ea typeface="Mada"/>
                <a:cs typeface="Mada"/>
                <a:sym typeface="Mada"/>
              </a:defRPr>
            </a:lvl6pPr>
            <a:lvl7pPr lvl="6" rtl="0">
              <a:spcBef>
                <a:spcPts val="0"/>
              </a:spcBef>
              <a:spcAft>
                <a:spcPts val="0"/>
              </a:spcAft>
              <a:buClr>
                <a:schemeClr val="dk1"/>
              </a:buClr>
              <a:buSzPts val="3300"/>
              <a:buFont typeface="Mada"/>
              <a:buNone/>
              <a:defRPr sz="3300">
                <a:solidFill>
                  <a:schemeClr val="dk1"/>
                </a:solidFill>
                <a:latin typeface="Mada"/>
                <a:ea typeface="Mada"/>
                <a:cs typeface="Mada"/>
                <a:sym typeface="Mada"/>
              </a:defRPr>
            </a:lvl7pPr>
            <a:lvl8pPr lvl="7" rtl="0">
              <a:spcBef>
                <a:spcPts val="0"/>
              </a:spcBef>
              <a:spcAft>
                <a:spcPts val="0"/>
              </a:spcAft>
              <a:buClr>
                <a:schemeClr val="dk1"/>
              </a:buClr>
              <a:buSzPts val="3300"/>
              <a:buFont typeface="Mada"/>
              <a:buNone/>
              <a:defRPr sz="3300">
                <a:solidFill>
                  <a:schemeClr val="dk1"/>
                </a:solidFill>
                <a:latin typeface="Mada"/>
                <a:ea typeface="Mada"/>
                <a:cs typeface="Mada"/>
                <a:sym typeface="Mada"/>
              </a:defRPr>
            </a:lvl8pPr>
            <a:lvl9pPr lvl="8" rtl="0">
              <a:spcBef>
                <a:spcPts val="0"/>
              </a:spcBef>
              <a:spcAft>
                <a:spcPts val="0"/>
              </a:spcAft>
              <a:buClr>
                <a:schemeClr val="dk1"/>
              </a:buClr>
              <a:buSzPts val="3300"/>
              <a:buFont typeface="Mada"/>
              <a:buNone/>
              <a:defRPr sz="3300">
                <a:solidFill>
                  <a:schemeClr val="dk1"/>
                </a:solidFill>
                <a:latin typeface="Mada"/>
                <a:ea typeface="Mada"/>
                <a:cs typeface="Mada"/>
                <a:sym typeface="Mada"/>
              </a:defRPr>
            </a:lvl9pPr>
          </a:lstStyle>
          <a:p/>
        </p:txBody>
      </p:sp>
      <p:sp>
        <p:nvSpPr>
          <p:cNvPr id="44" name="Google Shape;44;p10"/>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rtl="0">
              <a:lnSpc>
                <a:spcPct val="115000"/>
              </a:lnSpc>
              <a:spcBef>
                <a:spcPts val="0"/>
              </a:spcBef>
              <a:spcAft>
                <a:spcPts val="0"/>
              </a:spcAft>
              <a:buClr>
                <a:schemeClr val="dk2"/>
              </a:buClr>
              <a:buSzPts val="2300"/>
              <a:buFont typeface="Mada"/>
              <a:buChar char="●"/>
              <a:defRPr sz="2300">
                <a:solidFill>
                  <a:schemeClr val="dk2"/>
                </a:solidFill>
                <a:latin typeface="Mada"/>
                <a:ea typeface="Mada"/>
                <a:cs typeface="Mada"/>
                <a:sym typeface="Mada"/>
              </a:defRPr>
            </a:lvl1pPr>
            <a:lvl2pPr indent="-342900" lvl="1" marL="914400" rtl="0">
              <a:lnSpc>
                <a:spcPct val="115000"/>
              </a:lnSpc>
              <a:spcBef>
                <a:spcPts val="2000"/>
              </a:spcBef>
              <a:spcAft>
                <a:spcPts val="0"/>
              </a:spcAft>
              <a:buClr>
                <a:schemeClr val="dk2"/>
              </a:buClr>
              <a:buSzPts val="1800"/>
              <a:buFont typeface="Mada"/>
              <a:buChar char="○"/>
              <a:defRPr sz="1800">
                <a:solidFill>
                  <a:schemeClr val="dk2"/>
                </a:solidFill>
                <a:latin typeface="Mada"/>
                <a:ea typeface="Mada"/>
                <a:cs typeface="Mada"/>
                <a:sym typeface="Mada"/>
              </a:defRPr>
            </a:lvl2pPr>
            <a:lvl3pPr indent="-342900" lvl="2" marL="1371600" rtl="0">
              <a:lnSpc>
                <a:spcPct val="115000"/>
              </a:lnSpc>
              <a:spcBef>
                <a:spcPts val="2000"/>
              </a:spcBef>
              <a:spcAft>
                <a:spcPts val="0"/>
              </a:spcAft>
              <a:buClr>
                <a:schemeClr val="dk2"/>
              </a:buClr>
              <a:buSzPts val="1800"/>
              <a:buFont typeface="Mada"/>
              <a:buChar char="■"/>
              <a:defRPr sz="1800">
                <a:solidFill>
                  <a:schemeClr val="dk2"/>
                </a:solidFill>
                <a:latin typeface="Mada"/>
                <a:ea typeface="Mada"/>
                <a:cs typeface="Mada"/>
                <a:sym typeface="Mada"/>
              </a:defRPr>
            </a:lvl3pPr>
            <a:lvl4pPr indent="-342900" lvl="3" marL="1828800" rtl="0">
              <a:lnSpc>
                <a:spcPct val="115000"/>
              </a:lnSpc>
              <a:spcBef>
                <a:spcPts val="2000"/>
              </a:spcBef>
              <a:spcAft>
                <a:spcPts val="0"/>
              </a:spcAft>
              <a:buClr>
                <a:schemeClr val="dk2"/>
              </a:buClr>
              <a:buSzPts val="1800"/>
              <a:buFont typeface="Mada"/>
              <a:buChar char="●"/>
              <a:defRPr sz="1800">
                <a:solidFill>
                  <a:schemeClr val="dk2"/>
                </a:solidFill>
                <a:latin typeface="Mada"/>
                <a:ea typeface="Mada"/>
                <a:cs typeface="Mada"/>
                <a:sym typeface="Mada"/>
              </a:defRPr>
            </a:lvl4pPr>
            <a:lvl5pPr indent="-342900" lvl="4" marL="2286000" rtl="0">
              <a:lnSpc>
                <a:spcPct val="115000"/>
              </a:lnSpc>
              <a:spcBef>
                <a:spcPts val="2000"/>
              </a:spcBef>
              <a:spcAft>
                <a:spcPts val="0"/>
              </a:spcAft>
              <a:buClr>
                <a:schemeClr val="dk2"/>
              </a:buClr>
              <a:buSzPts val="1800"/>
              <a:buFont typeface="Mada"/>
              <a:buChar char="○"/>
              <a:defRPr sz="1800">
                <a:solidFill>
                  <a:schemeClr val="dk2"/>
                </a:solidFill>
                <a:latin typeface="Mada"/>
                <a:ea typeface="Mada"/>
                <a:cs typeface="Mada"/>
                <a:sym typeface="Mada"/>
              </a:defRPr>
            </a:lvl5pPr>
            <a:lvl6pPr indent="-342900" lvl="5" marL="2743200" rtl="0">
              <a:lnSpc>
                <a:spcPct val="115000"/>
              </a:lnSpc>
              <a:spcBef>
                <a:spcPts val="2000"/>
              </a:spcBef>
              <a:spcAft>
                <a:spcPts val="0"/>
              </a:spcAft>
              <a:buClr>
                <a:schemeClr val="dk2"/>
              </a:buClr>
              <a:buSzPts val="1800"/>
              <a:buFont typeface="Mada"/>
              <a:buChar char="■"/>
              <a:defRPr sz="1800">
                <a:solidFill>
                  <a:schemeClr val="dk2"/>
                </a:solidFill>
                <a:latin typeface="Mada"/>
                <a:ea typeface="Mada"/>
                <a:cs typeface="Mada"/>
                <a:sym typeface="Mada"/>
              </a:defRPr>
            </a:lvl6pPr>
            <a:lvl7pPr indent="-342900" lvl="6" marL="3200400" rtl="0">
              <a:lnSpc>
                <a:spcPct val="115000"/>
              </a:lnSpc>
              <a:spcBef>
                <a:spcPts val="2000"/>
              </a:spcBef>
              <a:spcAft>
                <a:spcPts val="0"/>
              </a:spcAft>
              <a:buClr>
                <a:schemeClr val="dk2"/>
              </a:buClr>
              <a:buSzPts val="1800"/>
              <a:buFont typeface="Mada"/>
              <a:buChar char="●"/>
              <a:defRPr sz="1800">
                <a:solidFill>
                  <a:schemeClr val="dk2"/>
                </a:solidFill>
                <a:latin typeface="Mada"/>
                <a:ea typeface="Mada"/>
                <a:cs typeface="Mada"/>
                <a:sym typeface="Mada"/>
              </a:defRPr>
            </a:lvl7pPr>
            <a:lvl8pPr indent="-342900" lvl="7" marL="3657600" rtl="0">
              <a:lnSpc>
                <a:spcPct val="115000"/>
              </a:lnSpc>
              <a:spcBef>
                <a:spcPts val="2000"/>
              </a:spcBef>
              <a:spcAft>
                <a:spcPts val="0"/>
              </a:spcAft>
              <a:buClr>
                <a:schemeClr val="dk2"/>
              </a:buClr>
              <a:buSzPts val="1800"/>
              <a:buFont typeface="Mada"/>
              <a:buChar char="○"/>
              <a:defRPr sz="1800">
                <a:solidFill>
                  <a:schemeClr val="dk2"/>
                </a:solidFill>
                <a:latin typeface="Mada"/>
                <a:ea typeface="Mada"/>
                <a:cs typeface="Mada"/>
                <a:sym typeface="Mada"/>
              </a:defRPr>
            </a:lvl8pPr>
            <a:lvl9pPr indent="-342900" lvl="8" marL="4114800" rtl="0">
              <a:lnSpc>
                <a:spcPct val="115000"/>
              </a:lnSpc>
              <a:spcBef>
                <a:spcPts val="2000"/>
              </a:spcBef>
              <a:spcAft>
                <a:spcPts val="2000"/>
              </a:spcAft>
              <a:buClr>
                <a:schemeClr val="dk2"/>
              </a:buClr>
              <a:buSzPts val="1800"/>
              <a:buFont typeface="Mada"/>
              <a:buChar char="■"/>
              <a:defRPr sz="1800">
                <a:solidFill>
                  <a:schemeClr val="dk2"/>
                </a:solidFill>
                <a:latin typeface="Mada"/>
                <a:ea typeface="Mada"/>
                <a:cs typeface="Mada"/>
                <a:sym typeface="Mada"/>
              </a:defRPr>
            </a:lvl9pPr>
          </a:lstStyle>
          <a:p/>
        </p:txBody>
      </p:sp>
      <p:sp>
        <p:nvSpPr>
          <p:cNvPr id="45" name="Google Shape;45;p10"/>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rtl="0" algn="r">
              <a:buNone/>
              <a:defRPr sz="1300">
                <a:solidFill>
                  <a:schemeClr val="dk2"/>
                </a:solidFill>
                <a:latin typeface="Mada"/>
                <a:ea typeface="Mada"/>
                <a:cs typeface="Mada"/>
                <a:sym typeface="Mada"/>
              </a:defRPr>
            </a:lvl1pPr>
            <a:lvl2pPr lvl="1" rtl="0" algn="r">
              <a:buNone/>
              <a:defRPr sz="1300">
                <a:solidFill>
                  <a:schemeClr val="dk2"/>
                </a:solidFill>
                <a:latin typeface="Mada"/>
                <a:ea typeface="Mada"/>
                <a:cs typeface="Mada"/>
                <a:sym typeface="Mada"/>
              </a:defRPr>
            </a:lvl2pPr>
            <a:lvl3pPr lvl="2" rtl="0" algn="r">
              <a:buNone/>
              <a:defRPr sz="1300">
                <a:solidFill>
                  <a:schemeClr val="dk2"/>
                </a:solidFill>
                <a:latin typeface="Mada"/>
                <a:ea typeface="Mada"/>
                <a:cs typeface="Mada"/>
                <a:sym typeface="Mada"/>
              </a:defRPr>
            </a:lvl3pPr>
            <a:lvl4pPr lvl="3" rtl="0" algn="r">
              <a:buNone/>
              <a:defRPr sz="1300">
                <a:solidFill>
                  <a:schemeClr val="dk2"/>
                </a:solidFill>
                <a:latin typeface="Mada"/>
                <a:ea typeface="Mada"/>
                <a:cs typeface="Mada"/>
                <a:sym typeface="Mada"/>
              </a:defRPr>
            </a:lvl4pPr>
            <a:lvl5pPr lvl="4" rtl="0" algn="r">
              <a:buNone/>
              <a:defRPr sz="1300">
                <a:solidFill>
                  <a:schemeClr val="dk2"/>
                </a:solidFill>
                <a:latin typeface="Mada"/>
                <a:ea typeface="Mada"/>
                <a:cs typeface="Mada"/>
                <a:sym typeface="Mada"/>
              </a:defRPr>
            </a:lvl5pPr>
            <a:lvl6pPr lvl="5" rtl="0" algn="r">
              <a:buNone/>
              <a:defRPr sz="1300">
                <a:solidFill>
                  <a:schemeClr val="dk2"/>
                </a:solidFill>
                <a:latin typeface="Mada"/>
                <a:ea typeface="Mada"/>
                <a:cs typeface="Mada"/>
                <a:sym typeface="Mada"/>
              </a:defRPr>
            </a:lvl6pPr>
            <a:lvl7pPr lvl="6" rtl="0" algn="r">
              <a:buNone/>
              <a:defRPr sz="1300">
                <a:solidFill>
                  <a:schemeClr val="dk2"/>
                </a:solidFill>
                <a:latin typeface="Mada"/>
                <a:ea typeface="Mada"/>
                <a:cs typeface="Mada"/>
                <a:sym typeface="Mada"/>
              </a:defRPr>
            </a:lvl7pPr>
            <a:lvl8pPr lvl="7" rtl="0" algn="r">
              <a:buNone/>
              <a:defRPr sz="1300">
                <a:solidFill>
                  <a:schemeClr val="dk2"/>
                </a:solidFill>
                <a:latin typeface="Mada"/>
                <a:ea typeface="Mada"/>
                <a:cs typeface="Mada"/>
                <a:sym typeface="Mada"/>
              </a:defRPr>
            </a:lvl8pPr>
            <a:lvl9pPr lvl="8" rtl="0" algn="r">
              <a:buNone/>
              <a:defRPr sz="1300">
                <a:solidFill>
                  <a:schemeClr val="dk2"/>
                </a:solidFill>
                <a:latin typeface="Mada"/>
                <a:ea typeface="Mada"/>
                <a:cs typeface="Mada"/>
                <a:sym typeface="Mada"/>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hyperlink" Target="https://docs.google.com/presentation/d/1TKjgKmuF8-7aGjiAgt-2f6dUWPkTI7rnH1d3RF0xuIw/edit" TargetMode="External"/><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hyperlink" Target="https://forms.gle/5bhKW2hufJ2NrmJP7"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1">
            <a:hlinkClick r:id="rId4"/>
          </p:cNvPr>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u="sng">
                <a:solidFill>
                  <a:srgbClr val="FFFFFF"/>
                </a:solidFill>
                <a:latin typeface="Mada"/>
                <a:ea typeface="Mada"/>
                <a:cs typeface="Mada"/>
                <a:sym typeface="Mada"/>
              </a:rPr>
              <a:t> Editing file</a:t>
            </a:r>
            <a:endParaRPr b="1" sz="2000" u="sng">
              <a:solidFill>
                <a:srgbClr val="FFFFFF"/>
              </a:solidFill>
              <a:latin typeface="Mada"/>
              <a:ea typeface="Mada"/>
              <a:cs typeface="Mada"/>
              <a:sym typeface="Mada"/>
            </a:endParaRPr>
          </a:p>
        </p:txBody>
      </p:sp>
      <p:sp>
        <p:nvSpPr>
          <p:cNvPr id="99" name="Google Shape;99;p21"/>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200">
                <a:solidFill>
                  <a:schemeClr val="lt1"/>
                </a:solidFill>
                <a:latin typeface="Mada"/>
                <a:ea typeface="Mada"/>
                <a:cs typeface="Mada"/>
                <a:sym typeface="Mada"/>
              </a:rPr>
              <a:t>Lecture 47</a:t>
            </a:r>
            <a:endParaRPr sz="2200">
              <a:latin typeface="Mada"/>
              <a:ea typeface="Mada"/>
              <a:cs typeface="Mada"/>
              <a:sym typeface="Mada"/>
            </a:endParaRPr>
          </a:p>
        </p:txBody>
      </p:sp>
      <p:sp>
        <p:nvSpPr>
          <p:cNvPr id="100" name="Google Shape;100;p21"/>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101" name="Google Shape;101;p21"/>
          <p:cNvSpPr/>
          <p:nvPr/>
        </p:nvSpPr>
        <p:spPr>
          <a:xfrm rot="566">
            <a:off x="1046687" y="9890250"/>
            <a:ext cx="5466600" cy="801300"/>
          </a:xfrm>
          <a:prstGeom prst="snip2SameRect">
            <a:avLst>
              <a:gd fmla="val 50000"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02" name="Google Shape;102;p21"/>
          <p:cNvSpPr txBox="1"/>
          <p:nvPr/>
        </p:nvSpPr>
        <p:spPr>
          <a:xfrm>
            <a:off x="2822850" y="9399952"/>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chemeClr val="accent1"/>
                </a:solidFill>
                <a:latin typeface="Mada"/>
                <a:ea typeface="Mada"/>
                <a:cs typeface="Mada"/>
                <a:sym typeface="Mada"/>
              </a:rPr>
              <a:t>Color index:</a:t>
            </a:r>
            <a:endParaRPr b="1" sz="2200">
              <a:solidFill>
                <a:schemeClr val="accent1"/>
              </a:solidFill>
              <a:latin typeface="Mada"/>
              <a:ea typeface="Mada"/>
              <a:cs typeface="Mada"/>
              <a:sym typeface="Mada"/>
            </a:endParaRPr>
          </a:p>
        </p:txBody>
      </p:sp>
      <p:grpSp>
        <p:nvGrpSpPr>
          <p:cNvPr id="103" name="Google Shape;103;p21"/>
          <p:cNvGrpSpPr/>
          <p:nvPr/>
        </p:nvGrpSpPr>
        <p:grpSpPr>
          <a:xfrm>
            <a:off x="1046700" y="9957725"/>
            <a:ext cx="5434699" cy="734050"/>
            <a:chOff x="1442323" y="11224701"/>
            <a:chExt cx="7792800" cy="734050"/>
          </a:xfrm>
        </p:grpSpPr>
        <p:sp>
          <p:nvSpPr>
            <p:cNvPr id="104" name="Google Shape;104;p21"/>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105" name="Google Shape;105;p21"/>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600">
                  <a:solidFill>
                    <a:srgbClr val="000000"/>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rgbClr val="000000"/>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106" name="Google Shape;106;p21"/>
          <p:cNvSpPr txBox="1"/>
          <p:nvPr/>
        </p:nvSpPr>
        <p:spPr>
          <a:xfrm>
            <a:off x="693275" y="5768925"/>
            <a:ext cx="65025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336550" lvl="0" marL="457200" rtl="0" algn="l">
              <a:lnSpc>
                <a:spcPct val="115000"/>
              </a:lnSpc>
              <a:spcBef>
                <a:spcPts val="1200"/>
              </a:spcBef>
              <a:spcAft>
                <a:spcPts val="0"/>
              </a:spcAft>
              <a:buClr>
                <a:schemeClr val="dk1"/>
              </a:buClr>
              <a:buSzPts val="1700"/>
              <a:buFont typeface="Mada"/>
              <a:buChar char="★"/>
            </a:pPr>
            <a:r>
              <a:rPr lang="ar" sz="1700">
                <a:latin typeface="Mada"/>
                <a:ea typeface="Mada"/>
                <a:cs typeface="Mada"/>
                <a:sym typeface="Mada"/>
              </a:rPr>
              <a:t>Acute Diabetic Complications</a:t>
            </a:r>
            <a:endParaRPr sz="1700">
              <a:latin typeface="Mada"/>
              <a:ea typeface="Mada"/>
              <a:cs typeface="Mada"/>
              <a:sym typeface="Mada"/>
            </a:endParaRPr>
          </a:p>
          <a:p>
            <a:pPr indent="-336550" lvl="1" marL="914400" rtl="0" algn="l">
              <a:lnSpc>
                <a:spcPct val="115000"/>
              </a:lnSpc>
              <a:spcBef>
                <a:spcPts val="0"/>
              </a:spcBef>
              <a:spcAft>
                <a:spcPts val="0"/>
              </a:spcAft>
              <a:buSzPts val="1700"/>
              <a:buFont typeface="Mada"/>
              <a:buChar char="○"/>
            </a:pPr>
            <a:r>
              <a:rPr lang="ar" sz="1700">
                <a:latin typeface="Mada"/>
                <a:ea typeface="Mada"/>
                <a:cs typeface="Mada"/>
                <a:sym typeface="Mada"/>
              </a:rPr>
              <a:t>Diabetic Ketoacidosis</a:t>
            </a:r>
            <a:endParaRPr sz="1700">
              <a:latin typeface="Mada"/>
              <a:ea typeface="Mada"/>
              <a:cs typeface="Mada"/>
              <a:sym typeface="Mada"/>
            </a:endParaRPr>
          </a:p>
          <a:p>
            <a:pPr indent="-336550" lvl="1" marL="914400" rtl="0" algn="l">
              <a:lnSpc>
                <a:spcPct val="115000"/>
              </a:lnSpc>
              <a:spcBef>
                <a:spcPts val="0"/>
              </a:spcBef>
              <a:spcAft>
                <a:spcPts val="0"/>
              </a:spcAft>
              <a:buSzPts val="1700"/>
              <a:buFont typeface="Mada"/>
              <a:buChar char="○"/>
            </a:pPr>
            <a:r>
              <a:rPr lang="ar" sz="1700">
                <a:latin typeface="Mada"/>
                <a:ea typeface="Mada"/>
                <a:cs typeface="Mada"/>
                <a:sym typeface="Mada"/>
              </a:rPr>
              <a:t>Hyperglycemic Hyperosmolar State</a:t>
            </a:r>
            <a:endParaRPr sz="1700">
              <a:latin typeface="Mada"/>
              <a:ea typeface="Mada"/>
              <a:cs typeface="Mada"/>
              <a:sym typeface="Mada"/>
            </a:endParaRPr>
          </a:p>
          <a:p>
            <a:pPr indent="-336550" lvl="1" marL="914400" rtl="0" algn="l">
              <a:lnSpc>
                <a:spcPct val="115000"/>
              </a:lnSpc>
              <a:spcBef>
                <a:spcPts val="0"/>
              </a:spcBef>
              <a:spcAft>
                <a:spcPts val="0"/>
              </a:spcAft>
              <a:buSzPts val="1700"/>
              <a:buFont typeface="Mada"/>
              <a:buChar char="○"/>
            </a:pPr>
            <a:r>
              <a:rPr lang="ar" sz="1700">
                <a:latin typeface="Mada"/>
                <a:ea typeface="Mada"/>
                <a:cs typeface="Mada"/>
                <a:sym typeface="Mada"/>
              </a:rPr>
              <a:t>Hypoglycemia</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Chronic Diabetic Complications</a:t>
            </a:r>
            <a:endParaRPr sz="1700">
              <a:latin typeface="Mada"/>
              <a:ea typeface="Mada"/>
              <a:cs typeface="Mada"/>
              <a:sym typeface="Mada"/>
            </a:endParaRPr>
          </a:p>
          <a:p>
            <a:pPr indent="-336550" lvl="1" marL="914400" rtl="0" algn="l">
              <a:lnSpc>
                <a:spcPct val="115000"/>
              </a:lnSpc>
              <a:spcBef>
                <a:spcPts val="0"/>
              </a:spcBef>
              <a:spcAft>
                <a:spcPts val="0"/>
              </a:spcAft>
              <a:buSzPts val="1700"/>
              <a:buFont typeface="Mada"/>
              <a:buChar char="○"/>
            </a:pPr>
            <a:r>
              <a:rPr lang="ar" sz="1700">
                <a:latin typeface="Mada"/>
                <a:ea typeface="Mada"/>
                <a:cs typeface="Mada"/>
                <a:sym typeface="Mada"/>
              </a:rPr>
              <a:t>Diabetic Retinopathy</a:t>
            </a:r>
            <a:endParaRPr sz="1700">
              <a:latin typeface="Mada"/>
              <a:ea typeface="Mada"/>
              <a:cs typeface="Mada"/>
              <a:sym typeface="Mada"/>
            </a:endParaRPr>
          </a:p>
          <a:p>
            <a:pPr indent="-336550" lvl="1" marL="914400" rtl="0" algn="l">
              <a:lnSpc>
                <a:spcPct val="115000"/>
              </a:lnSpc>
              <a:spcBef>
                <a:spcPts val="0"/>
              </a:spcBef>
              <a:spcAft>
                <a:spcPts val="0"/>
              </a:spcAft>
              <a:buSzPts val="1700"/>
              <a:buFont typeface="Mada"/>
              <a:buChar char="○"/>
            </a:pPr>
            <a:r>
              <a:rPr lang="ar" sz="1700">
                <a:latin typeface="Mada"/>
                <a:ea typeface="Mada"/>
                <a:cs typeface="Mada"/>
                <a:sym typeface="Mada"/>
              </a:rPr>
              <a:t>Diabetic Nephropathy</a:t>
            </a:r>
            <a:endParaRPr sz="1700">
              <a:latin typeface="Mada"/>
              <a:ea typeface="Mada"/>
              <a:cs typeface="Mada"/>
              <a:sym typeface="Mada"/>
            </a:endParaRPr>
          </a:p>
          <a:p>
            <a:pPr indent="-336550" lvl="1" marL="914400" rtl="0" algn="l">
              <a:lnSpc>
                <a:spcPct val="115000"/>
              </a:lnSpc>
              <a:spcBef>
                <a:spcPts val="0"/>
              </a:spcBef>
              <a:spcAft>
                <a:spcPts val="0"/>
              </a:spcAft>
              <a:buSzPts val="1700"/>
              <a:buFont typeface="Mada"/>
              <a:buChar char="○"/>
            </a:pPr>
            <a:r>
              <a:rPr lang="ar" sz="1700">
                <a:latin typeface="Mada"/>
                <a:ea typeface="Mada"/>
                <a:cs typeface="Mada"/>
                <a:sym typeface="Mada"/>
              </a:rPr>
              <a:t>Diabetic Neuropathy</a:t>
            </a:r>
            <a:endParaRPr sz="1700">
              <a:latin typeface="Mada"/>
              <a:ea typeface="Mada"/>
              <a:cs typeface="Mada"/>
              <a:sym typeface="Mada"/>
            </a:endParaRPr>
          </a:p>
          <a:p>
            <a:pPr indent="-336550" lvl="1" marL="914400" rtl="0" algn="l">
              <a:lnSpc>
                <a:spcPct val="115000"/>
              </a:lnSpc>
              <a:spcBef>
                <a:spcPts val="0"/>
              </a:spcBef>
              <a:spcAft>
                <a:spcPts val="0"/>
              </a:spcAft>
              <a:buSzPts val="1700"/>
              <a:buFont typeface="Mada"/>
              <a:buChar char="○"/>
            </a:pPr>
            <a:r>
              <a:rPr lang="ar" sz="1700">
                <a:latin typeface="Mada"/>
                <a:ea typeface="Mada"/>
                <a:cs typeface="Mada"/>
                <a:sym typeface="Mada"/>
              </a:rPr>
              <a:t>Cardiovascular Disease</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How to Screen and Prevent Diabetes Complications</a:t>
            </a:r>
            <a:endParaRPr sz="1700">
              <a:latin typeface="Mada"/>
              <a:ea typeface="Mada"/>
              <a:cs typeface="Mada"/>
              <a:sym typeface="Mada"/>
            </a:endParaRPr>
          </a:p>
        </p:txBody>
      </p:sp>
      <p:sp>
        <p:nvSpPr>
          <p:cNvPr id="107" name="Google Shape;107;p21"/>
          <p:cNvSpPr/>
          <p:nvPr/>
        </p:nvSpPr>
        <p:spPr>
          <a:xfrm>
            <a:off x="880125" y="4467225"/>
            <a:ext cx="5829300" cy="1149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3600">
                <a:solidFill>
                  <a:schemeClr val="accent1"/>
                </a:solidFill>
                <a:latin typeface="Mada"/>
                <a:ea typeface="Mada"/>
                <a:cs typeface="Mada"/>
                <a:sym typeface="Mada"/>
              </a:rPr>
              <a:t>Diabetic Complications</a:t>
            </a:r>
            <a:endParaRPr b="1" sz="3600">
              <a:solidFill>
                <a:schemeClr val="accent1"/>
              </a:solidFill>
              <a:latin typeface="Mada"/>
              <a:ea typeface="Mada"/>
              <a:cs typeface="Mada"/>
              <a:sym typeface="Mada"/>
            </a:endParaRPr>
          </a:p>
        </p:txBody>
      </p:sp>
      <p:pic>
        <p:nvPicPr>
          <p:cNvPr id="108" name="Google Shape;108;p21"/>
          <p:cNvPicPr preferRelativeResize="0"/>
          <p:nvPr/>
        </p:nvPicPr>
        <p:blipFill rotWithShape="1">
          <a:blip r:embed="rId5">
            <a:alphaModFix/>
          </a:blip>
          <a:srcRect b="15002" l="0" r="0" t="0"/>
          <a:stretch/>
        </p:blipFill>
        <p:spPr>
          <a:xfrm>
            <a:off x="5181150" y="482025"/>
            <a:ext cx="872675" cy="484150"/>
          </a:xfrm>
          <a:prstGeom prst="rect">
            <a:avLst/>
          </a:prstGeom>
          <a:noFill/>
          <a:ln>
            <a:noFill/>
          </a:ln>
        </p:spPr>
      </p:pic>
      <p:pic>
        <p:nvPicPr>
          <p:cNvPr id="109" name="Google Shape;109;p21"/>
          <p:cNvPicPr preferRelativeResize="0"/>
          <p:nvPr/>
        </p:nvPicPr>
        <p:blipFill>
          <a:blip r:embed="rId6">
            <a:alphaModFix/>
          </a:blip>
          <a:stretch>
            <a:fillRect/>
          </a:stretch>
        </p:blipFill>
        <p:spPr>
          <a:xfrm>
            <a:off x="6053825" y="482025"/>
            <a:ext cx="1478450" cy="1149901"/>
          </a:xfrm>
          <a:prstGeom prst="rect">
            <a:avLst/>
          </a:prstGeom>
          <a:noFill/>
          <a:ln>
            <a:noFill/>
          </a:ln>
        </p:spPr>
      </p:pic>
      <p:pic>
        <p:nvPicPr>
          <p:cNvPr id="110" name="Google Shape;110;p21"/>
          <p:cNvPicPr preferRelativeResize="0"/>
          <p:nvPr/>
        </p:nvPicPr>
        <p:blipFill>
          <a:blip r:embed="rId7">
            <a:alphaModFix/>
          </a:blip>
          <a:stretch>
            <a:fillRect/>
          </a:stretch>
        </p:blipFill>
        <p:spPr>
          <a:xfrm>
            <a:off x="6386051" y="1818251"/>
            <a:ext cx="962351" cy="962325"/>
          </a:xfrm>
          <a:prstGeom prst="rect">
            <a:avLst/>
          </a:prstGeom>
          <a:noFill/>
          <a:ln>
            <a:noFill/>
          </a:ln>
        </p:spPr>
      </p:pic>
      <p:pic>
        <p:nvPicPr>
          <p:cNvPr id="111" name="Google Shape;111;p21"/>
          <p:cNvPicPr preferRelativeResize="0"/>
          <p:nvPr/>
        </p:nvPicPr>
        <p:blipFill>
          <a:blip r:embed="rId8">
            <a:alphaModFix/>
          </a:blip>
          <a:stretch>
            <a:fillRect/>
          </a:stretch>
        </p:blipFill>
        <p:spPr>
          <a:xfrm>
            <a:off x="2411562" y="982275"/>
            <a:ext cx="2883750" cy="2883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496" name="Google Shape;496;p3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497" name="Google Shape;497;p30"/>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498" name="Google Shape;498;p30"/>
          <p:cNvSpPr/>
          <p:nvPr/>
        </p:nvSpPr>
        <p:spPr>
          <a:xfrm>
            <a:off x="301538" y="921586"/>
            <a:ext cx="6872100" cy="645600"/>
          </a:xfrm>
          <a:prstGeom prst="rect">
            <a:avLst/>
          </a:prstGeom>
          <a:solidFill>
            <a:schemeClr val="accent2"/>
          </a:solidFill>
          <a:ln>
            <a:noFill/>
          </a:ln>
        </p:spPr>
        <p:txBody>
          <a:bodyPr anchorCtr="0" anchor="ctr" bIns="45700" lIns="91425" spcFirstLastPara="1" rIns="91425" wrap="square" tIns="274300">
            <a:noAutofit/>
          </a:bodyPr>
          <a:lstStyle/>
          <a:p>
            <a:pPr indent="0" lvl="0" marL="0" marR="0" rtl="0" algn="ctr">
              <a:spcBef>
                <a:spcPts val="0"/>
              </a:spcBef>
              <a:spcAft>
                <a:spcPts val="0"/>
              </a:spcAft>
              <a:buNone/>
            </a:pPr>
            <a:r>
              <a:rPr b="1" lang="ar" sz="1600">
                <a:solidFill>
                  <a:srgbClr val="FFFFFF"/>
                </a:solidFill>
                <a:latin typeface="Calibri"/>
                <a:ea typeface="Calibri"/>
                <a:cs typeface="Calibri"/>
                <a:sym typeface="Calibri"/>
              </a:rPr>
              <a:t>Management of HHS</a:t>
            </a:r>
            <a:endParaRPr b="1" sz="1600">
              <a:solidFill>
                <a:srgbClr val="FFFFFF"/>
              </a:solidFill>
              <a:latin typeface="Calibri"/>
              <a:ea typeface="Calibri"/>
              <a:cs typeface="Calibri"/>
              <a:sym typeface="Calibri"/>
            </a:endParaRPr>
          </a:p>
          <a:p>
            <a:pPr indent="0" lvl="0" marL="0" marR="0" rtl="0" algn="ctr">
              <a:spcBef>
                <a:spcPts val="0"/>
              </a:spcBef>
              <a:spcAft>
                <a:spcPts val="0"/>
              </a:spcAft>
              <a:buNone/>
            </a:pPr>
            <a:r>
              <a:t/>
            </a:r>
            <a:endParaRPr b="1" sz="1600">
              <a:solidFill>
                <a:srgbClr val="FFFFFF"/>
              </a:solidFill>
              <a:latin typeface="Calibri"/>
              <a:ea typeface="Calibri"/>
              <a:cs typeface="Calibri"/>
              <a:sym typeface="Calibri"/>
            </a:endParaRPr>
          </a:p>
          <a:p>
            <a:pPr indent="0" lvl="0" marL="0" marR="0" rtl="0" algn="ctr">
              <a:spcBef>
                <a:spcPts val="0"/>
              </a:spcBef>
              <a:spcAft>
                <a:spcPts val="0"/>
              </a:spcAft>
              <a:buNone/>
            </a:pPr>
            <a:r>
              <a:t/>
            </a:r>
            <a:endParaRPr b="1" sz="1600">
              <a:solidFill>
                <a:srgbClr val="FFFFFF"/>
              </a:solidFill>
              <a:latin typeface="Calibri"/>
              <a:ea typeface="Calibri"/>
              <a:cs typeface="Calibri"/>
              <a:sym typeface="Calibri"/>
            </a:endParaRPr>
          </a:p>
        </p:txBody>
      </p:sp>
      <p:grpSp>
        <p:nvGrpSpPr>
          <p:cNvPr id="499" name="Google Shape;499;p30"/>
          <p:cNvGrpSpPr/>
          <p:nvPr/>
        </p:nvGrpSpPr>
        <p:grpSpPr>
          <a:xfrm>
            <a:off x="369492" y="1712919"/>
            <a:ext cx="6888965" cy="4286776"/>
            <a:chOff x="2377344" y="4297808"/>
            <a:chExt cx="3058500" cy="3512023"/>
          </a:xfrm>
        </p:grpSpPr>
        <p:sp>
          <p:nvSpPr>
            <p:cNvPr id="500" name="Google Shape;500;p30"/>
            <p:cNvSpPr/>
            <p:nvPr/>
          </p:nvSpPr>
          <p:spPr>
            <a:xfrm>
              <a:off x="2453543" y="4459131"/>
              <a:ext cx="2982300" cy="3350700"/>
            </a:xfrm>
            <a:prstGeom prst="rect">
              <a:avLst/>
            </a:prstGeom>
            <a:solidFill>
              <a:schemeClr val="accent3"/>
            </a:solidFill>
            <a:ln>
              <a:noFill/>
            </a:ln>
          </p:spPr>
          <p:txBody>
            <a:bodyPr anchorCtr="0" anchor="b" bIns="182875" lIns="137150" spcFirstLastPara="1" rIns="137150" wrap="square" tIns="45700">
              <a:noAutofit/>
            </a:bodyPr>
            <a:lstStyle/>
            <a:p>
              <a:pPr indent="0" lvl="0" marL="0" marR="0" rtl="0" algn="just">
                <a:spcBef>
                  <a:spcPts val="0"/>
                </a:spcBef>
                <a:spcAft>
                  <a:spcPts val="0"/>
                </a:spcAft>
                <a:buNone/>
              </a:pPr>
              <a:r>
                <a:t/>
              </a:r>
              <a:endParaRPr sz="1400">
                <a:solidFill>
                  <a:srgbClr val="3F3F3F"/>
                </a:solidFill>
                <a:latin typeface="Calibri"/>
                <a:ea typeface="Calibri"/>
                <a:cs typeface="Calibri"/>
                <a:sym typeface="Calibri"/>
              </a:endParaRPr>
            </a:p>
          </p:txBody>
        </p:sp>
        <p:sp>
          <p:nvSpPr>
            <p:cNvPr id="501" name="Google Shape;501;p30"/>
            <p:cNvSpPr/>
            <p:nvPr/>
          </p:nvSpPr>
          <p:spPr>
            <a:xfrm>
              <a:off x="2377344" y="4297808"/>
              <a:ext cx="2982300" cy="3350700"/>
            </a:xfrm>
            <a:prstGeom prst="rect">
              <a:avLst/>
            </a:prstGeom>
            <a:solidFill>
              <a:srgbClr val="F3F3F3"/>
            </a:solidFill>
            <a:ln>
              <a:noFill/>
            </a:ln>
          </p:spPr>
          <p:txBody>
            <a:bodyPr anchorCtr="0" anchor="t" bIns="182875" lIns="137150" spcFirstLastPara="1" rIns="137150" wrap="square" tIns="45700">
              <a:noAutofit/>
            </a:bodyPr>
            <a:lstStyle/>
            <a:p>
              <a:pPr indent="0" lvl="0" marL="45720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Management of HHS is similar to that of DKA </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lang="ar" sz="1200">
                  <a:solidFill>
                    <a:srgbClr val="1C4588"/>
                  </a:solidFill>
                  <a:latin typeface="Mada"/>
                  <a:ea typeface="Mada"/>
                  <a:cs typeface="Mada"/>
                  <a:sym typeface="Mada"/>
                </a:rPr>
                <a:t>The aims are to normalise osmolality, replace fluid and electrolyte losses, and normalise blood glucose, at the same time as preventing complications such as arterial or venous thrombosis, cerebral oedema and central pontine demyelinosis.</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lang="ar" sz="1200">
                  <a:solidFill>
                    <a:srgbClr val="1C4588"/>
                  </a:solidFill>
                  <a:latin typeface="Mada"/>
                  <a:ea typeface="Mada"/>
                  <a:cs typeface="Mada"/>
                  <a:sym typeface="Mada"/>
                </a:rPr>
                <a:t>Historically management of HHS has followed DKA guidelines, but increasing recognition of the differences between HHS and DKA has led to new approaches in HHS.</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The most important aspect of management is </a:t>
              </a:r>
              <a:r>
                <a:rPr b="1" lang="ar" sz="1200">
                  <a:solidFill>
                    <a:srgbClr val="CC0000"/>
                  </a:solidFill>
                  <a:latin typeface="Mada"/>
                  <a:ea typeface="Mada"/>
                  <a:cs typeface="Mada"/>
                  <a:sym typeface="Mada"/>
                </a:rPr>
                <a:t>fluid replacement; 0.9% sodium chloride is the treatment of choice</a:t>
              </a:r>
              <a:r>
                <a:rPr lang="ar" sz="1200">
                  <a:solidFill>
                    <a:srgbClr val="1C4588"/>
                  </a:solidFill>
                  <a:latin typeface="Mada"/>
                  <a:ea typeface="Mada"/>
                  <a:cs typeface="Mada"/>
                  <a:sym typeface="Mada"/>
                </a:rPr>
                <a:t>, but</a:t>
              </a:r>
              <a:r>
                <a:rPr lang="ar" sz="1200" u="sng">
                  <a:solidFill>
                    <a:srgbClr val="1C4588"/>
                  </a:solidFill>
                  <a:latin typeface="Mada"/>
                  <a:ea typeface="Mada"/>
                  <a:cs typeface="Mada"/>
                  <a:sym typeface="Mada"/>
                </a:rPr>
                <a:t> 0.45% sodium chloride may be considered if the osmolality is not declining despite adequate fluid balance. </a:t>
              </a:r>
              <a:endParaRPr sz="1200" u="sng">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The rate of fall of plasma sodium should not exceed 10mmol/L in 24 hours </a:t>
              </a:r>
              <a:r>
                <a:rPr lang="ar" sz="1200">
                  <a:solidFill>
                    <a:srgbClr val="1C4588"/>
                  </a:solidFill>
                  <a:latin typeface="Mada"/>
                  <a:ea typeface="Mada"/>
                  <a:cs typeface="Mada"/>
                  <a:sym typeface="Mada"/>
                </a:rPr>
                <a:t>because the resultant change in osmolality may cause cerebral damage.</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Fluid replacement is often enough to lower the glucose but insulin (0.05 units/kg per hour) should be used if the glucose is no longer falling with fluids alone or if the patient develops significant ketonaemia, when the diagnosis should be reconsidered.</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In order to prevent cerebral damage</a:t>
              </a:r>
              <a:r>
                <a:rPr lang="ar" sz="1200">
                  <a:solidFill>
                    <a:srgbClr val="1C4588"/>
                  </a:solidFill>
                  <a:latin typeface="Mada"/>
                  <a:ea typeface="Mada"/>
                  <a:cs typeface="Mada"/>
                  <a:sym typeface="Mada"/>
                </a:rPr>
                <a:t>, the fall in blood glucose should be no more than 5 mmol/L per hour (90 mg/dL per hour)</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Prophylactic low-molecular-weight heparin should be given.</a:t>
              </a:r>
              <a:endParaRPr/>
            </a:p>
          </p:txBody>
        </p:sp>
      </p:grpSp>
      <p:sp>
        <p:nvSpPr>
          <p:cNvPr id="502" name="Google Shape;502;p30"/>
          <p:cNvSpPr/>
          <p:nvPr/>
        </p:nvSpPr>
        <p:spPr>
          <a:xfrm>
            <a:off x="3388888" y="1272438"/>
            <a:ext cx="850200" cy="804300"/>
          </a:xfrm>
          <a:prstGeom prst="ellipse">
            <a:avLst/>
          </a:prstGeom>
          <a:solidFill>
            <a:srgbClr val="FFFFFF"/>
          </a:solidFill>
          <a:ln>
            <a:noFill/>
          </a:ln>
          <a:effectLst>
            <a:outerShdw blurRad="101600" rotWithShape="0" algn="tl" dir="2700000" dist="63500">
              <a:srgbClr val="000000">
                <a:alpha val="4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3" name="Google Shape;503;p3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HHS</a:t>
            </a:r>
            <a:endParaRPr b="1" sz="2600">
              <a:latin typeface="Mada"/>
              <a:ea typeface="Mada"/>
              <a:cs typeface="Mada"/>
              <a:sym typeface="Mada"/>
            </a:endParaRPr>
          </a:p>
        </p:txBody>
      </p:sp>
      <p:cxnSp>
        <p:nvCxnSpPr>
          <p:cNvPr id="504" name="Google Shape;504;p30"/>
          <p:cNvCxnSpPr/>
          <p:nvPr/>
        </p:nvCxnSpPr>
        <p:spPr>
          <a:xfrm flipH="1" rot="10800000">
            <a:off x="1096988" y="6728525"/>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505" name="Google Shape;505;p30"/>
          <p:cNvSpPr txBox="1"/>
          <p:nvPr/>
        </p:nvSpPr>
        <p:spPr>
          <a:xfrm>
            <a:off x="1096988" y="6140275"/>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Hypoglycemia</a:t>
            </a:r>
            <a:endParaRPr b="1" sz="2600">
              <a:latin typeface="Mada"/>
              <a:ea typeface="Mada"/>
              <a:cs typeface="Mada"/>
              <a:sym typeface="Mada"/>
            </a:endParaRPr>
          </a:p>
        </p:txBody>
      </p:sp>
      <p:sp>
        <p:nvSpPr>
          <p:cNvPr id="506" name="Google Shape;506;p30"/>
          <p:cNvSpPr/>
          <p:nvPr/>
        </p:nvSpPr>
        <p:spPr>
          <a:xfrm>
            <a:off x="205413" y="6933925"/>
            <a:ext cx="1759914" cy="462294"/>
          </a:xfrm>
          <a:prstGeom prst="flowChartTerminator">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0"/>
          <p:cNvSpPr/>
          <p:nvPr/>
        </p:nvSpPr>
        <p:spPr>
          <a:xfrm>
            <a:off x="273538" y="6984050"/>
            <a:ext cx="335700" cy="3507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0"/>
          <p:cNvSpPr txBox="1"/>
          <p:nvPr/>
        </p:nvSpPr>
        <p:spPr>
          <a:xfrm>
            <a:off x="273650" y="6983925"/>
            <a:ext cx="335700" cy="35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3</a:t>
            </a:r>
            <a:endParaRPr sz="1700">
              <a:solidFill>
                <a:srgbClr val="FFFFFF"/>
              </a:solidFill>
              <a:latin typeface="Mada"/>
              <a:ea typeface="Mada"/>
              <a:cs typeface="Mada"/>
              <a:sym typeface="Mada"/>
            </a:endParaRPr>
          </a:p>
        </p:txBody>
      </p:sp>
      <p:sp>
        <p:nvSpPr>
          <p:cNvPr id="509" name="Google Shape;509;p30"/>
          <p:cNvSpPr txBox="1"/>
          <p:nvPr/>
        </p:nvSpPr>
        <p:spPr>
          <a:xfrm>
            <a:off x="584987" y="6956450"/>
            <a:ext cx="1456200" cy="4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Mada"/>
                <a:ea typeface="Mada"/>
                <a:cs typeface="Mada"/>
                <a:sym typeface="Mada"/>
              </a:rPr>
              <a:t>Hypoglycemia</a:t>
            </a:r>
            <a:endParaRPr b="1">
              <a:latin typeface="Mada"/>
              <a:ea typeface="Mada"/>
              <a:cs typeface="Mada"/>
              <a:sym typeface="Mada"/>
            </a:endParaRPr>
          </a:p>
          <a:p>
            <a:pPr indent="0" lvl="0" marL="0" rtl="0" algn="l">
              <a:spcBef>
                <a:spcPts val="0"/>
              </a:spcBef>
              <a:spcAft>
                <a:spcPts val="0"/>
              </a:spcAft>
              <a:buNone/>
            </a:pPr>
            <a:r>
              <a:t/>
            </a:r>
            <a:endParaRPr b="1">
              <a:latin typeface="Alegreya"/>
              <a:ea typeface="Alegreya"/>
              <a:cs typeface="Alegreya"/>
              <a:sym typeface="Alegreya"/>
            </a:endParaRPr>
          </a:p>
          <a:p>
            <a:pPr indent="0" lvl="0" marL="0" rtl="0" algn="l">
              <a:spcBef>
                <a:spcPts val="0"/>
              </a:spcBef>
              <a:spcAft>
                <a:spcPts val="0"/>
              </a:spcAft>
              <a:buNone/>
            </a:pPr>
            <a:r>
              <a:t/>
            </a:r>
            <a:endParaRPr>
              <a:latin typeface="Alegreya"/>
              <a:ea typeface="Alegreya"/>
              <a:cs typeface="Alegreya"/>
              <a:sym typeface="Alegreya"/>
            </a:endParaRPr>
          </a:p>
        </p:txBody>
      </p:sp>
      <p:sp>
        <p:nvSpPr>
          <p:cNvPr id="510" name="Google Shape;510;p30"/>
          <p:cNvSpPr txBox="1"/>
          <p:nvPr/>
        </p:nvSpPr>
        <p:spPr>
          <a:xfrm>
            <a:off x="164275" y="7513425"/>
            <a:ext cx="7190400" cy="21060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Plasma glucose &lt;3.9 mmol/L (&lt;70 mg/dl)</a:t>
            </a:r>
            <a:endParaRPr b="1" sz="1200">
              <a:latin typeface="Mada"/>
              <a:ea typeface="Mada"/>
              <a:cs typeface="Mada"/>
              <a:sym typeface="Mada"/>
            </a:endParaRPr>
          </a:p>
          <a:p>
            <a:pPr indent="-304800" lvl="0" marL="4572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Severe hypoglycemia: need for assistance from another person to correct glucose</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Most frequent &amp; serious adverse effect of glucose-lowering therapies</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rgbClr val="6AA84F"/>
                </a:solidFill>
                <a:latin typeface="Mada"/>
                <a:ea typeface="Mada"/>
                <a:cs typeface="Mada"/>
                <a:sym typeface="Mada"/>
              </a:rPr>
              <a:t>What is the most common adverse effect of </a:t>
            </a:r>
            <a:r>
              <a:rPr b="1" lang="ar" sz="1200">
                <a:solidFill>
                  <a:srgbClr val="6AA84F"/>
                </a:solidFill>
                <a:latin typeface="Mada"/>
                <a:ea typeface="Mada"/>
                <a:cs typeface="Mada"/>
                <a:sym typeface="Mada"/>
              </a:rPr>
              <a:t>insulin</a:t>
            </a:r>
            <a:r>
              <a:rPr b="1" lang="ar" sz="1200">
                <a:solidFill>
                  <a:srgbClr val="6AA84F"/>
                </a:solidFill>
                <a:latin typeface="Mada"/>
                <a:ea typeface="Mada"/>
                <a:cs typeface="Mada"/>
                <a:sym typeface="Mada"/>
              </a:rPr>
              <a:t> therapy ?</a:t>
            </a:r>
            <a:r>
              <a:rPr b="1" lang="ar" sz="1200">
                <a:solidFill>
                  <a:schemeClr val="accent6"/>
                </a:solidFill>
                <a:latin typeface="Mada"/>
                <a:ea typeface="Mada"/>
                <a:cs typeface="Mada"/>
                <a:sym typeface="Mada"/>
              </a:rPr>
              <a:t> Hypoglycemia.</a:t>
            </a:r>
            <a:endParaRPr b="1" sz="1200">
              <a:solidFill>
                <a:schemeClr val="accent6"/>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rgbClr val="1C4588"/>
                </a:solidFill>
                <a:latin typeface="Mada"/>
                <a:ea typeface="Mada"/>
                <a:cs typeface="Mada"/>
                <a:sym typeface="Mada"/>
              </a:rPr>
              <a:t>Mainly due to </a:t>
            </a:r>
            <a:r>
              <a:rPr b="1" lang="ar" sz="1200">
                <a:solidFill>
                  <a:schemeClr val="dk1"/>
                </a:solidFill>
                <a:latin typeface="Mada"/>
                <a:ea typeface="Mada"/>
                <a:cs typeface="Mada"/>
                <a:sym typeface="Mada"/>
              </a:rPr>
              <a:t>Insulin </a:t>
            </a:r>
            <a:r>
              <a:rPr lang="ar" sz="1200">
                <a:solidFill>
                  <a:schemeClr val="dk1"/>
                </a:solidFill>
                <a:latin typeface="Mada"/>
                <a:ea typeface="Mada"/>
                <a:cs typeface="Mada"/>
                <a:sym typeface="Mada"/>
              </a:rPr>
              <a:t>&amp; </a:t>
            </a:r>
            <a:r>
              <a:rPr lang="ar" sz="1200">
                <a:solidFill>
                  <a:srgbClr val="1C4588"/>
                </a:solidFill>
                <a:latin typeface="Mada"/>
                <a:ea typeface="Mada"/>
                <a:cs typeface="Mada"/>
                <a:sym typeface="Mada"/>
              </a:rPr>
              <a:t> less frequently </a:t>
            </a:r>
            <a:r>
              <a:rPr b="1" lang="ar" sz="1200">
                <a:solidFill>
                  <a:schemeClr val="dk1"/>
                </a:solidFill>
                <a:latin typeface="Mada"/>
                <a:ea typeface="Mada"/>
                <a:cs typeface="Mada"/>
                <a:sym typeface="Mada"/>
              </a:rPr>
              <a:t>sulfonylureas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rgbClr val="1C4588"/>
                </a:solidFill>
                <a:latin typeface="Mada"/>
                <a:ea typeface="Mada"/>
                <a:cs typeface="Mada"/>
                <a:sym typeface="Mada"/>
              </a:rPr>
              <a:t>Uncommon in people without diabetes but relatively frequent in people with diabetes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Hypoglycemia in a patient with diabetes is almost always due to glucose-lowering therapies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Major barrier to achieving desirable glucose control</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Occurs in 30-40% of patients with T1DM </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Occurs in 10-30% of patients with insulin-treated T2D</a:t>
            </a:r>
            <a:endParaRPr sz="1200">
              <a:solidFill>
                <a:srgbClr val="1C4588"/>
              </a:solidFill>
              <a:latin typeface="Mada"/>
              <a:ea typeface="Mada"/>
              <a:cs typeface="Mada"/>
              <a:sym typeface="Mada"/>
            </a:endParaRPr>
          </a:p>
        </p:txBody>
      </p:sp>
      <p:pic>
        <p:nvPicPr>
          <p:cNvPr id="511" name="Google Shape;511;p30"/>
          <p:cNvPicPr preferRelativeResize="0"/>
          <p:nvPr/>
        </p:nvPicPr>
        <p:blipFill>
          <a:blip r:embed="rId3">
            <a:alphaModFix/>
          </a:blip>
          <a:stretch>
            <a:fillRect/>
          </a:stretch>
        </p:blipFill>
        <p:spPr>
          <a:xfrm>
            <a:off x="3491188" y="1351800"/>
            <a:ext cx="645600" cy="64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517" name="Google Shape;517;p31"/>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518" name="Google Shape;518;p31"/>
          <p:cNvSpPr txBox="1"/>
          <p:nvPr/>
        </p:nvSpPr>
        <p:spPr>
          <a:xfrm>
            <a:off x="215325" y="1271825"/>
            <a:ext cx="4320300" cy="22668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Clr>
                <a:srgbClr val="000000"/>
              </a:buClr>
              <a:buSzPts val="1200"/>
              <a:buFont typeface="Mada"/>
              <a:buChar char="★"/>
            </a:pPr>
            <a:r>
              <a:rPr lang="ar" sz="1200">
                <a:latin typeface="Mada"/>
                <a:ea typeface="Mada"/>
                <a:cs typeface="Mada"/>
                <a:sym typeface="Mada"/>
              </a:rPr>
              <a:t>Symptoms of hypoglycaemia are idiosyncratic, differing with age and duration of diabetes,and also depending on the circumstances in which hypoglycemia occurs.                    </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They comprise two main group: </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those related to acute</a:t>
            </a:r>
            <a:r>
              <a:rPr b="1" lang="ar" sz="1200">
                <a:latin typeface="Mada"/>
                <a:ea typeface="Mada"/>
                <a:cs typeface="Mada"/>
                <a:sym typeface="Mada"/>
              </a:rPr>
              <a:t> activation of the autonomic nervous system</a:t>
            </a:r>
            <a:r>
              <a:rPr lang="ar" sz="1200">
                <a:latin typeface="Mada"/>
                <a:ea typeface="Mada"/>
                <a:cs typeface="Mada"/>
                <a:sym typeface="Mada"/>
              </a:rPr>
              <a:t> </a:t>
            </a:r>
            <a:endParaRPr sz="1200">
              <a:latin typeface="Mada"/>
              <a:ea typeface="Mada"/>
              <a:cs typeface="Mada"/>
              <a:sym typeface="Mada"/>
            </a:endParaRPr>
          </a:p>
          <a:p>
            <a:pPr indent="-304800" lvl="1" marL="9144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 those secondary to glucose deprivation of the brain</a:t>
            </a:r>
            <a:r>
              <a:rPr b="1" lang="ar" sz="1200">
                <a:latin typeface="Mada"/>
                <a:ea typeface="Mada"/>
                <a:cs typeface="Mada"/>
                <a:sym typeface="Mada"/>
              </a:rPr>
              <a:t> (neuroglycopenia).</a:t>
            </a:r>
            <a:r>
              <a:rPr lang="ar" sz="1200">
                <a:latin typeface="Mada"/>
                <a:ea typeface="Mada"/>
                <a:cs typeface="Mada"/>
                <a:sym typeface="Mada"/>
              </a:rPr>
              <a:t> </a:t>
            </a:r>
            <a:endParaRPr sz="1200">
              <a:latin typeface="Mada"/>
              <a:ea typeface="Mada"/>
              <a:cs typeface="Mada"/>
              <a:sym typeface="Mada"/>
            </a:endParaRPr>
          </a:p>
          <a:p>
            <a:pPr indent="-304800" lvl="0" marL="457200" rtl="0" algn="l">
              <a:lnSpc>
                <a:spcPct val="115000"/>
              </a:lnSpc>
              <a:spcBef>
                <a:spcPts val="0"/>
              </a:spcBef>
              <a:spcAft>
                <a:spcPts val="0"/>
              </a:spcAft>
              <a:buClr>
                <a:srgbClr val="000000"/>
              </a:buClr>
              <a:buSzPts val="1200"/>
              <a:buFont typeface="Mada"/>
              <a:buChar char="★"/>
            </a:pPr>
            <a:r>
              <a:rPr lang="ar" sz="1200">
                <a:latin typeface="Mada"/>
                <a:ea typeface="Mada"/>
                <a:cs typeface="Mada"/>
                <a:sym typeface="Mada"/>
              </a:rPr>
              <a:t>Hypoglycemia also affects mood, inducing a state of increased tension and low energy.</a:t>
            </a:r>
            <a:endParaRPr sz="1200">
              <a:latin typeface="Mada"/>
              <a:ea typeface="Mada"/>
              <a:cs typeface="Mada"/>
              <a:sym typeface="Mada"/>
            </a:endParaRPr>
          </a:p>
        </p:txBody>
      </p:sp>
      <p:sp>
        <p:nvSpPr>
          <p:cNvPr id="519" name="Google Shape;519;p31"/>
          <p:cNvSpPr txBox="1"/>
          <p:nvPr/>
        </p:nvSpPr>
        <p:spPr>
          <a:xfrm>
            <a:off x="215316" y="920669"/>
            <a:ext cx="4140600" cy="450600"/>
          </a:xfrm>
          <a:prstGeom prst="rect">
            <a:avLst/>
          </a:prstGeom>
          <a:noFill/>
          <a:ln>
            <a:noFill/>
          </a:ln>
        </p:spPr>
        <p:txBody>
          <a:bodyPr anchorCtr="0" anchor="b" bIns="91425" lIns="91425" spcFirstLastPara="1" rIns="91425" wrap="square" tIns="91425">
            <a:noAutofit/>
          </a:bodyPr>
          <a:lstStyle/>
          <a:p>
            <a:pPr indent="-368300" lvl="0" marL="457200" rtl="0" algn="l">
              <a:spcBef>
                <a:spcPts val="0"/>
              </a:spcBef>
              <a:spcAft>
                <a:spcPts val="0"/>
              </a:spcAft>
              <a:buClr>
                <a:srgbClr val="1C4587"/>
              </a:buClr>
              <a:buSzPts val="2200"/>
              <a:buFont typeface="Mada"/>
              <a:buChar char="◄"/>
            </a:pPr>
            <a:r>
              <a:rPr b="1" lang="ar" sz="2200">
                <a:solidFill>
                  <a:srgbClr val="1C4587"/>
                </a:solidFill>
                <a:highlight>
                  <a:schemeClr val="accent4"/>
                </a:highlight>
                <a:latin typeface="Mada"/>
                <a:ea typeface="Mada"/>
                <a:cs typeface="Mada"/>
                <a:sym typeface="Mada"/>
              </a:rPr>
              <a:t>Clinical features </a:t>
            </a:r>
            <a:endParaRPr b="1" sz="2200">
              <a:solidFill>
                <a:srgbClr val="1C4587"/>
              </a:solidFill>
              <a:highlight>
                <a:schemeClr val="accent4"/>
              </a:highlight>
              <a:latin typeface="Mada"/>
              <a:ea typeface="Mada"/>
              <a:cs typeface="Mada"/>
              <a:sym typeface="Mada"/>
            </a:endParaRPr>
          </a:p>
        </p:txBody>
      </p:sp>
      <p:pic>
        <p:nvPicPr>
          <p:cNvPr id="520" name="Google Shape;520;p31"/>
          <p:cNvPicPr preferRelativeResize="0"/>
          <p:nvPr/>
        </p:nvPicPr>
        <p:blipFill>
          <a:blip r:embed="rId3">
            <a:alphaModFix/>
          </a:blip>
          <a:stretch>
            <a:fillRect/>
          </a:stretch>
        </p:blipFill>
        <p:spPr>
          <a:xfrm>
            <a:off x="4535625" y="1426775"/>
            <a:ext cx="2685075" cy="1826251"/>
          </a:xfrm>
          <a:prstGeom prst="rect">
            <a:avLst/>
          </a:prstGeom>
          <a:noFill/>
          <a:ln cap="flat" cmpd="sng" w="19050">
            <a:solidFill>
              <a:srgbClr val="1C4587"/>
            </a:solidFill>
            <a:prstDash val="solid"/>
            <a:round/>
            <a:headEnd len="sm" w="sm" type="none"/>
            <a:tailEnd len="sm" w="sm" type="none"/>
          </a:ln>
        </p:spPr>
      </p:pic>
      <p:sp>
        <p:nvSpPr>
          <p:cNvPr id="521" name="Google Shape;521;p31"/>
          <p:cNvSpPr/>
          <p:nvPr/>
        </p:nvSpPr>
        <p:spPr>
          <a:xfrm>
            <a:off x="5426525" y="7147775"/>
            <a:ext cx="1794300" cy="2054100"/>
          </a:xfrm>
          <a:prstGeom prst="rect">
            <a:avLst/>
          </a:prstGeom>
          <a:noFill/>
          <a:ln cap="flat" cmpd="sng" w="9525">
            <a:solidFill>
              <a:srgbClr val="1C458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Clr>
                <a:schemeClr val="dk1"/>
              </a:buClr>
              <a:buSzPts val="1100"/>
              <a:buFont typeface="Arial"/>
              <a:buNone/>
            </a:pPr>
            <a:r>
              <a:rPr lang="ar" sz="1200">
                <a:solidFill>
                  <a:srgbClr val="1C4588"/>
                </a:solidFill>
                <a:latin typeface="Mada"/>
                <a:ea typeface="Mada"/>
                <a:cs typeface="Mada"/>
                <a:sym typeface="Mada"/>
              </a:rPr>
              <a:t>Oral carbohydrate usually suffices                             if hypoglycemia is recognised early.                        If parenteral therapy is required,                              then as soon as the patient                                          is able to swallow,                                                  glucose should be given orally.</a:t>
            </a:r>
            <a:endParaRPr/>
          </a:p>
        </p:txBody>
      </p:sp>
      <p:grpSp>
        <p:nvGrpSpPr>
          <p:cNvPr id="522" name="Google Shape;522;p31"/>
          <p:cNvGrpSpPr/>
          <p:nvPr/>
        </p:nvGrpSpPr>
        <p:grpSpPr>
          <a:xfrm>
            <a:off x="215317" y="6202070"/>
            <a:ext cx="5146786" cy="3546188"/>
            <a:chOff x="531300" y="4819075"/>
            <a:chExt cx="5146786" cy="3546188"/>
          </a:xfrm>
        </p:grpSpPr>
        <p:sp>
          <p:nvSpPr>
            <p:cNvPr id="523" name="Google Shape;523;p31"/>
            <p:cNvSpPr/>
            <p:nvPr/>
          </p:nvSpPr>
          <p:spPr>
            <a:xfrm>
              <a:off x="1188425" y="7803063"/>
              <a:ext cx="4463400" cy="562200"/>
            </a:xfrm>
            <a:prstGeom prst="rect">
              <a:avLst/>
            </a:prstGeom>
            <a:noFill/>
            <a:ln cap="flat" cmpd="sng" w="9525">
              <a:solidFill>
                <a:schemeClr val="accent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If glucose is above 70 mg/dl, have the patient eat a regular meal</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or a snack that </a:t>
              </a:r>
              <a:r>
                <a:rPr b="1" lang="ar" sz="1200">
                  <a:solidFill>
                    <a:schemeClr val="dk1"/>
                  </a:solidFill>
                  <a:latin typeface="Mada"/>
                  <a:ea typeface="Mada"/>
                  <a:cs typeface="Mada"/>
                  <a:sym typeface="Mada"/>
                </a:rPr>
                <a:t>contains protein</a:t>
              </a:r>
              <a:r>
                <a:rPr lang="ar" sz="1200">
                  <a:solidFill>
                    <a:schemeClr val="dk1"/>
                  </a:solidFill>
                  <a:latin typeface="Mada"/>
                  <a:ea typeface="Mada"/>
                  <a:cs typeface="Mada"/>
                  <a:sym typeface="Mada"/>
                </a:rPr>
                <a:t> (e.g. nuts, cheese, chicken, meat, etc)</a:t>
              </a:r>
              <a:endParaRPr/>
            </a:p>
          </p:txBody>
        </p:sp>
        <p:sp>
          <p:nvSpPr>
            <p:cNvPr id="524" name="Google Shape;524;p31"/>
            <p:cNvSpPr/>
            <p:nvPr/>
          </p:nvSpPr>
          <p:spPr>
            <a:xfrm>
              <a:off x="1160388" y="5510030"/>
              <a:ext cx="4463400" cy="350700"/>
            </a:xfrm>
            <a:prstGeom prst="roundRect">
              <a:avLst>
                <a:gd fmla="val 16667" name="adj"/>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Mada"/>
                  <a:ea typeface="Mada"/>
                  <a:cs typeface="Mada"/>
                  <a:sym typeface="Mada"/>
                </a:rPr>
                <a:t>Give 15 grams of carbohydrates</a:t>
              </a:r>
              <a:endParaRPr b="1">
                <a:latin typeface="Mada"/>
                <a:ea typeface="Mada"/>
                <a:cs typeface="Mada"/>
                <a:sym typeface="Mada"/>
              </a:endParaRPr>
            </a:p>
          </p:txBody>
        </p:sp>
        <p:sp>
          <p:nvSpPr>
            <p:cNvPr id="525" name="Google Shape;525;p31"/>
            <p:cNvSpPr/>
            <p:nvPr/>
          </p:nvSpPr>
          <p:spPr>
            <a:xfrm>
              <a:off x="1188433" y="5965342"/>
              <a:ext cx="4463400" cy="771600"/>
            </a:xfrm>
            <a:prstGeom prst="rect">
              <a:avLst/>
            </a:prstGeom>
            <a:noFill/>
            <a:ln cap="flat" cmpd="sng" w="9525">
              <a:solidFill>
                <a:schemeClr val="accent4"/>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4 glucose tablets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½ cup of fruit juice or regular soda</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1 tablespoon of sugar or honey</a:t>
              </a:r>
              <a:endParaRPr/>
            </a:p>
          </p:txBody>
        </p:sp>
        <p:sp>
          <p:nvSpPr>
            <p:cNvPr id="526" name="Google Shape;526;p31"/>
            <p:cNvSpPr/>
            <p:nvPr/>
          </p:nvSpPr>
          <p:spPr>
            <a:xfrm>
              <a:off x="531300" y="4819075"/>
              <a:ext cx="2784900" cy="4860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200">
                  <a:latin typeface="Mada"/>
                  <a:ea typeface="Mada"/>
                  <a:cs typeface="Mada"/>
                  <a:sym typeface="Mada"/>
                </a:rPr>
                <a:t>Treatment:</a:t>
              </a:r>
              <a:r>
                <a:rPr lang="ar" sz="2200">
                  <a:latin typeface="Mada"/>
                  <a:ea typeface="Mada"/>
                  <a:cs typeface="Mada"/>
                  <a:sym typeface="Mada"/>
                </a:rPr>
                <a:t> </a:t>
              </a:r>
              <a:r>
                <a:rPr lang="ar" sz="1800">
                  <a:latin typeface="Mada"/>
                  <a:ea typeface="Mada"/>
                  <a:cs typeface="Mada"/>
                  <a:sym typeface="Mada"/>
                </a:rPr>
                <a:t>(Rule of 15)</a:t>
              </a:r>
              <a:endParaRPr sz="1800">
                <a:latin typeface="Mada"/>
                <a:ea typeface="Mada"/>
                <a:cs typeface="Mada"/>
                <a:sym typeface="Mada"/>
              </a:endParaRPr>
            </a:p>
          </p:txBody>
        </p:sp>
        <p:cxnSp>
          <p:nvCxnSpPr>
            <p:cNvPr id="527" name="Google Shape;527;p31"/>
            <p:cNvCxnSpPr/>
            <p:nvPr/>
          </p:nvCxnSpPr>
          <p:spPr>
            <a:xfrm>
              <a:off x="745175" y="5305065"/>
              <a:ext cx="1800" cy="2141700"/>
            </a:xfrm>
            <a:prstGeom prst="straightConnector1">
              <a:avLst/>
            </a:prstGeom>
            <a:noFill/>
            <a:ln cap="flat" cmpd="sng" w="9525">
              <a:solidFill>
                <a:schemeClr val="accent3"/>
              </a:solidFill>
              <a:prstDash val="solid"/>
              <a:round/>
              <a:headEnd len="med" w="med" type="none"/>
              <a:tailEnd len="med" w="med" type="none"/>
            </a:ln>
          </p:spPr>
        </p:cxnSp>
        <p:cxnSp>
          <p:nvCxnSpPr>
            <p:cNvPr id="528" name="Google Shape;528;p31"/>
            <p:cNvCxnSpPr/>
            <p:nvPr/>
          </p:nvCxnSpPr>
          <p:spPr>
            <a:xfrm>
              <a:off x="745171" y="5684781"/>
              <a:ext cx="415200" cy="1200"/>
            </a:xfrm>
            <a:prstGeom prst="straightConnector1">
              <a:avLst/>
            </a:prstGeom>
            <a:noFill/>
            <a:ln cap="flat" cmpd="sng" w="9525">
              <a:solidFill>
                <a:schemeClr val="accent3"/>
              </a:solidFill>
              <a:prstDash val="solid"/>
              <a:round/>
              <a:headEnd len="med" w="med" type="none"/>
              <a:tailEnd len="med" w="med" type="none"/>
            </a:ln>
          </p:spPr>
        </p:cxnSp>
        <p:cxnSp>
          <p:nvCxnSpPr>
            <p:cNvPr id="529" name="Google Shape;529;p31"/>
            <p:cNvCxnSpPr/>
            <p:nvPr/>
          </p:nvCxnSpPr>
          <p:spPr>
            <a:xfrm>
              <a:off x="746971" y="7016300"/>
              <a:ext cx="415200" cy="1200"/>
            </a:xfrm>
            <a:prstGeom prst="straightConnector1">
              <a:avLst/>
            </a:prstGeom>
            <a:noFill/>
            <a:ln cap="flat" cmpd="sng" w="9525">
              <a:solidFill>
                <a:schemeClr val="accent3"/>
              </a:solidFill>
              <a:prstDash val="solid"/>
              <a:round/>
              <a:headEnd len="med" w="med" type="none"/>
              <a:tailEnd len="med" w="med" type="none"/>
            </a:ln>
          </p:spPr>
        </p:cxnSp>
        <p:cxnSp>
          <p:nvCxnSpPr>
            <p:cNvPr id="530" name="Google Shape;530;p31"/>
            <p:cNvCxnSpPr/>
            <p:nvPr/>
          </p:nvCxnSpPr>
          <p:spPr>
            <a:xfrm>
              <a:off x="740971" y="7448134"/>
              <a:ext cx="415200" cy="1200"/>
            </a:xfrm>
            <a:prstGeom prst="straightConnector1">
              <a:avLst/>
            </a:prstGeom>
            <a:noFill/>
            <a:ln cap="flat" cmpd="sng" w="9525">
              <a:solidFill>
                <a:schemeClr val="accent3"/>
              </a:solidFill>
              <a:prstDash val="solid"/>
              <a:round/>
              <a:headEnd len="med" w="med" type="none"/>
              <a:tailEnd len="med" w="med" type="none"/>
            </a:ln>
          </p:spPr>
        </p:cxnSp>
        <p:sp>
          <p:nvSpPr>
            <p:cNvPr id="531" name="Google Shape;531;p31"/>
            <p:cNvSpPr/>
            <p:nvPr/>
          </p:nvSpPr>
          <p:spPr>
            <a:xfrm>
              <a:off x="1162175" y="7322300"/>
              <a:ext cx="4515900" cy="350700"/>
            </a:xfrm>
            <a:prstGeom prst="roundRect">
              <a:avLst>
                <a:gd fmla="val 16667" name="adj"/>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Mada"/>
                  <a:ea typeface="Mada"/>
                  <a:cs typeface="Mada"/>
                  <a:sym typeface="Mada"/>
                </a:rPr>
                <a:t>Repeat the same if glucose is still less than 70 mg/dl</a:t>
              </a:r>
              <a:endParaRPr b="1">
                <a:latin typeface="Mada"/>
                <a:ea typeface="Mada"/>
                <a:cs typeface="Mada"/>
                <a:sym typeface="Mada"/>
              </a:endParaRPr>
            </a:p>
          </p:txBody>
        </p:sp>
        <p:sp>
          <p:nvSpPr>
            <p:cNvPr id="532" name="Google Shape;532;p31"/>
            <p:cNvSpPr/>
            <p:nvPr/>
          </p:nvSpPr>
          <p:spPr>
            <a:xfrm>
              <a:off x="1162186" y="6841555"/>
              <a:ext cx="4515900" cy="350700"/>
            </a:xfrm>
            <a:prstGeom prst="roundRect">
              <a:avLst>
                <a:gd fmla="val 16667" name="adj"/>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Mada"/>
                  <a:ea typeface="Mada"/>
                  <a:cs typeface="Mada"/>
                  <a:sym typeface="Mada"/>
                </a:rPr>
                <a:t>Wait 15 minutes and re-check glucose</a:t>
              </a:r>
              <a:endParaRPr b="1">
                <a:latin typeface="Mada"/>
                <a:ea typeface="Mada"/>
                <a:cs typeface="Mada"/>
                <a:sym typeface="Mada"/>
              </a:endParaRPr>
            </a:p>
          </p:txBody>
        </p:sp>
      </p:grpSp>
      <p:sp>
        <p:nvSpPr>
          <p:cNvPr id="533" name="Google Shape;533;p31"/>
          <p:cNvSpPr txBox="1"/>
          <p:nvPr/>
        </p:nvSpPr>
        <p:spPr>
          <a:xfrm>
            <a:off x="754025" y="9893125"/>
            <a:ext cx="6466800" cy="562200"/>
          </a:xfrm>
          <a:prstGeom prst="rect">
            <a:avLst/>
          </a:prstGeom>
          <a:solidFill>
            <a:srgbClr val="F3F3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Remember, the </a:t>
            </a:r>
            <a:r>
              <a:rPr lang="ar" sz="1200">
                <a:latin typeface="Mada"/>
                <a:ea typeface="Mada"/>
                <a:cs typeface="Mada"/>
                <a:sym typeface="Mada"/>
              </a:rPr>
              <a:t>patient </a:t>
            </a:r>
            <a:r>
              <a:rPr b="1" lang="ar" sz="1200">
                <a:solidFill>
                  <a:srgbClr val="CC0000"/>
                </a:solidFill>
                <a:latin typeface="Mada"/>
                <a:ea typeface="Mada"/>
                <a:cs typeface="Mada"/>
                <a:sym typeface="Mada"/>
              </a:rPr>
              <a:t>should not be driving</a:t>
            </a:r>
            <a:r>
              <a:rPr lang="ar" sz="1200">
                <a:latin typeface="Mada"/>
                <a:ea typeface="Mada"/>
                <a:cs typeface="Mada"/>
                <a:sym typeface="Mada"/>
              </a:rPr>
              <a:t> with hypoglycemia or (within 1 hour after treating hypoglycemia)</a:t>
            </a:r>
            <a:endParaRPr sz="1200">
              <a:latin typeface="Mada"/>
              <a:ea typeface="Mada"/>
              <a:cs typeface="Mada"/>
              <a:sym typeface="Mada"/>
            </a:endParaRPr>
          </a:p>
        </p:txBody>
      </p:sp>
      <p:grpSp>
        <p:nvGrpSpPr>
          <p:cNvPr id="534" name="Google Shape;534;p31"/>
          <p:cNvGrpSpPr/>
          <p:nvPr/>
        </p:nvGrpSpPr>
        <p:grpSpPr>
          <a:xfrm flipH="1">
            <a:off x="218024" y="9844591"/>
            <a:ext cx="453689" cy="562444"/>
            <a:chOff x="4457699" y="10413999"/>
            <a:chExt cx="3864471" cy="4925076"/>
          </a:xfrm>
        </p:grpSpPr>
        <p:sp>
          <p:nvSpPr>
            <p:cNvPr id="535" name="Google Shape;535;p31"/>
            <p:cNvSpPr/>
            <p:nvPr/>
          </p:nvSpPr>
          <p:spPr>
            <a:xfrm>
              <a:off x="5105399" y="10833099"/>
              <a:ext cx="2668248" cy="4505976"/>
            </a:xfrm>
            <a:custGeom>
              <a:rect b="b" l="l" r="r" t="t"/>
              <a:pathLst>
                <a:path extrusionOk="0" h="21600" w="21600">
                  <a:moveTo>
                    <a:pt x="21507" y="5467"/>
                  </a:moveTo>
                  <a:cubicBezTo>
                    <a:pt x="21507" y="5430"/>
                    <a:pt x="21507" y="5394"/>
                    <a:pt x="21507" y="5357"/>
                  </a:cubicBezTo>
                  <a:cubicBezTo>
                    <a:pt x="21497" y="5297"/>
                    <a:pt x="21497" y="5242"/>
                    <a:pt x="21487" y="5181"/>
                  </a:cubicBezTo>
                  <a:cubicBezTo>
                    <a:pt x="21477" y="5090"/>
                    <a:pt x="21456" y="4998"/>
                    <a:pt x="21446" y="4907"/>
                  </a:cubicBezTo>
                  <a:cubicBezTo>
                    <a:pt x="21436" y="4864"/>
                    <a:pt x="21425" y="4822"/>
                    <a:pt x="21415" y="4779"/>
                  </a:cubicBezTo>
                  <a:cubicBezTo>
                    <a:pt x="21405" y="4736"/>
                    <a:pt x="21394" y="4688"/>
                    <a:pt x="21374" y="4645"/>
                  </a:cubicBezTo>
                  <a:cubicBezTo>
                    <a:pt x="21343" y="4560"/>
                    <a:pt x="21312" y="4475"/>
                    <a:pt x="21271" y="4389"/>
                  </a:cubicBezTo>
                  <a:cubicBezTo>
                    <a:pt x="21240" y="4335"/>
                    <a:pt x="21220" y="4274"/>
                    <a:pt x="21189" y="4219"/>
                  </a:cubicBezTo>
                  <a:cubicBezTo>
                    <a:pt x="21168" y="4182"/>
                    <a:pt x="21158" y="4152"/>
                    <a:pt x="21137" y="4115"/>
                  </a:cubicBezTo>
                  <a:cubicBezTo>
                    <a:pt x="21117" y="4067"/>
                    <a:pt x="21086" y="4018"/>
                    <a:pt x="21065" y="3975"/>
                  </a:cubicBezTo>
                  <a:cubicBezTo>
                    <a:pt x="21045" y="3933"/>
                    <a:pt x="21014" y="3890"/>
                    <a:pt x="20983" y="3848"/>
                  </a:cubicBezTo>
                  <a:cubicBezTo>
                    <a:pt x="20963" y="3811"/>
                    <a:pt x="20942" y="3781"/>
                    <a:pt x="20921" y="3744"/>
                  </a:cubicBezTo>
                  <a:cubicBezTo>
                    <a:pt x="20880" y="3689"/>
                    <a:pt x="20849" y="3634"/>
                    <a:pt x="20808" y="3580"/>
                  </a:cubicBezTo>
                  <a:cubicBezTo>
                    <a:pt x="20788" y="3543"/>
                    <a:pt x="20757" y="3507"/>
                    <a:pt x="20736" y="3476"/>
                  </a:cubicBezTo>
                  <a:cubicBezTo>
                    <a:pt x="20695" y="3421"/>
                    <a:pt x="20644" y="3367"/>
                    <a:pt x="20603" y="3312"/>
                  </a:cubicBezTo>
                  <a:cubicBezTo>
                    <a:pt x="20582" y="3287"/>
                    <a:pt x="20562" y="3257"/>
                    <a:pt x="20541" y="3233"/>
                  </a:cubicBezTo>
                  <a:cubicBezTo>
                    <a:pt x="20490" y="3178"/>
                    <a:pt x="20438" y="3123"/>
                    <a:pt x="20377" y="3068"/>
                  </a:cubicBezTo>
                  <a:cubicBezTo>
                    <a:pt x="20305" y="2989"/>
                    <a:pt x="20212" y="2916"/>
                    <a:pt x="20130" y="2843"/>
                  </a:cubicBezTo>
                  <a:cubicBezTo>
                    <a:pt x="20048" y="2764"/>
                    <a:pt x="19955" y="2691"/>
                    <a:pt x="19863" y="2618"/>
                  </a:cubicBezTo>
                  <a:cubicBezTo>
                    <a:pt x="19770" y="2545"/>
                    <a:pt x="19688" y="2472"/>
                    <a:pt x="19595" y="2399"/>
                  </a:cubicBezTo>
                  <a:cubicBezTo>
                    <a:pt x="19400" y="2246"/>
                    <a:pt x="19205" y="2094"/>
                    <a:pt x="19009" y="1942"/>
                  </a:cubicBezTo>
                  <a:cubicBezTo>
                    <a:pt x="18824" y="1802"/>
                    <a:pt x="18619" y="1662"/>
                    <a:pt x="18423" y="1528"/>
                  </a:cubicBezTo>
                  <a:cubicBezTo>
                    <a:pt x="18320" y="1461"/>
                    <a:pt x="18218" y="1394"/>
                    <a:pt x="18115" y="1327"/>
                  </a:cubicBezTo>
                  <a:cubicBezTo>
                    <a:pt x="18084" y="1309"/>
                    <a:pt x="18053" y="1285"/>
                    <a:pt x="18012" y="1266"/>
                  </a:cubicBezTo>
                  <a:cubicBezTo>
                    <a:pt x="17940" y="1224"/>
                    <a:pt x="17868" y="1181"/>
                    <a:pt x="17796" y="1138"/>
                  </a:cubicBezTo>
                  <a:cubicBezTo>
                    <a:pt x="17755" y="1114"/>
                    <a:pt x="17714" y="1096"/>
                    <a:pt x="17673" y="1071"/>
                  </a:cubicBezTo>
                  <a:cubicBezTo>
                    <a:pt x="17601" y="1035"/>
                    <a:pt x="17529" y="998"/>
                    <a:pt x="17457" y="962"/>
                  </a:cubicBezTo>
                  <a:cubicBezTo>
                    <a:pt x="17395" y="931"/>
                    <a:pt x="17323" y="907"/>
                    <a:pt x="17261" y="877"/>
                  </a:cubicBezTo>
                  <a:cubicBezTo>
                    <a:pt x="17210" y="852"/>
                    <a:pt x="17159" y="834"/>
                    <a:pt x="17097" y="810"/>
                  </a:cubicBezTo>
                  <a:cubicBezTo>
                    <a:pt x="17025" y="785"/>
                    <a:pt x="16963" y="755"/>
                    <a:pt x="16891" y="731"/>
                  </a:cubicBezTo>
                  <a:cubicBezTo>
                    <a:pt x="16819" y="700"/>
                    <a:pt x="16747" y="676"/>
                    <a:pt x="16665" y="651"/>
                  </a:cubicBezTo>
                  <a:cubicBezTo>
                    <a:pt x="16614" y="633"/>
                    <a:pt x="16562" y="615"/>
                    <a:pt x="16511" y="597"/>
                  </a:cubicBezTo>
                  <a:cubicBezTo>
                    <a:pt x="16418" y="572"/>
                    <a:pt x="16336" y="542"/>
                    <a:pt x="16244" y="517"/>
                  </a:cubicBezTo>
                  <a:cubicBezTo>
                    <a:pt x="16182" y="499"/>
                    <a:pt x="16110" y="475"/>
                    <a:pt x="16048" y="463"/>
                  </a:cubicBezTo>
                  <a:cubicBezTo>
                    <a:pt x="15966" y="444"/>
                    <a:pt x="15884" y="420"/>
                    <a:pt x="15802" y="402"/>
                  </a:cubicBezTo>
                  <a:cubicBezTo>
                    <a:pt x="15740" y="384"/>
                    <a:pt x="15668" y="371"/>
                    <a:pt x="15606" y="353"/>
                  </a:cubicBezTo>
                  <a:cubicBezTo>
                    <a:pt x="15586" y="347"/>
                    <a:pt x="15565" y="347"/>
                    <a:pt x="15545" y="341"/>
                  </a:cubicBezTo>
                  <a:cubicBezTo>
                    <a:pt x="15493" y="329"/>
                    <a:pt x="15432" y="317"/>
                    <a:pt x="15380" y="310"/>
                  </a:cubicBezTo>
                  <a:cubicBezTo>
                    <a:pt x="15308" y="298"/>
                    <a:pt x="15226" y="280"/>
                    <a:pt x="15154" y="268"/>
                  </a:cubicBezTo>
                  <a:cubicBezTo>
                    <a:pt x="15133" y="268"/>
                    <a:pt x="15123" y="262"/>
                    <a:pt x="15103" y="262"/>
                  </a:cubicBezTo>
                  <a:cubicBezTo>
                    <a:pt x="15051" y="256"/>
                    <a:pt x="14989" y="244"/>
                    <a:pt x="14938" y="237"/>
                  </a:cubicBezTo>
                  <a:cubicBezTo>
                    <a:pt x="14856" y="225"/>
                    <a:pt x="14774" y="213"/>
                    <a:pt x="14681" y="195"/>
                  </a:cubicBezTo>
                  <a:cubicBezTo>
                    <a:pt x="14619" y="183"/>
                    <a:pt x="14558" y="177"/>
                    <a:pt x="14506" y="170"/>
                  </a:cubicBezTo>
                  <a:cubicBezTo>
                    <a:pt x="14362" y="152"/>
                    <a:pt x="14218" y="134"/>
                    <a:pt x="14074" y="116"/>
                  </a:cubicBezTo>
                  <a:cubicBezTo>
                    <a:pt x="13910" y="97"/>
                    <a:pt x="13745" y="79"/>
                    <a:pt x="13571" y="67"/>
                  </a:cubicBezTo>
                  <a:cubicBezTo>
                    <a:pt x="13478" y="61"/>
                    <a:pt x="13375" y="55"/>
                    <a:pt x="13283" y="43"/>
                  </a:cubicBezTo>
                  <a:cubicBezTo>
                    <a:pt x="13221" y="37"/>
                    <a:pt x="13159" y="30"/>
                    <a:pt x="13098" y="30"/>
                  </a:cubicBezTo>
                  <a:cubicBezTo>
                    <a:pt x="12933" y="24"/>
                    <a:pt x="12759" y="12"/>
                    <a:pt x="12594" y="6"/>
                  </a:cubicBezTo>
                  <a:cubicBezTo>
                    <a:pt x="12532" y="6"/>
                    <a:pt x="12471" y="6"/>
                    <a:pt x="12409" y="6"/>
                  </a:cubicBezTo>
                  <a:cubicBezTo>
                    <a:pt x="12306" y="6"/>
                    <a:pt x="12193" y="6"/>
                    <a:pt x="12090" y="0"/>
                  </a:cubicBezTo>
                  <a:cubicBezTo>
                    <a:pt x="12080" y="0"/>
                    <a:pt x="12070" y="0"/>
                    <a:pt x="12059" y="0"/>
                  </a:cubicBezTo>
                  <a:cubicBezTo>
                    <a:pt x="12029" y="0"/>
                    <a:pt x="11998" y="0"/>
                    <a:pt x="11967" y="0"/>
                  </a:cubicBezTo>
                  <a:cubicBezTo>
                    <a:pt x="11854" y="0"/>
                    <a:pt x="11741" y="0"/>
                    <a:pt x="11628" y="6"/>
                  </a:cubicBezTo>
                  <a:cubicBezTo>
                    <a:pt x="11484" y="6"/>
                    <a:pt x="11340" y="12"/>
                    <a:pt x="11206" y="18"/>
                  </a:cubicBezTo>
                  <a:cubicBezTo>
                    <a:pt x="11134" y="18"/>
                    <a:pt x="11062" y="24"/>
                    <a:pt x="10980" y="24"/>
                  </a:cubicBezTo>
                  <a:cubicBezTo>
                    <a:pt x="10918" y="24"/>
                    <a:pt x="10846" y="30"/>
                    <a:pt x="10785" y="37"/>
                  </a:cubicBezTo>
                  <a:cubicBezTo>
                    <a:pt x="10641" y="43"/>
                    <a:pt x="10497" y="55"/>
                    <a:pt x="10353" y="61"/>
                  </a:cubicBezTo>
                  <a:cubicBezTo>
                    <a:pt x="10250" y="67"/>
                    <a:pt x="10147" y="79"/>
                    <a:pt x="10034" y="85"/>
                  </a:cubicBezTo>
                  <a:cubicBezTo>
                    <a:pt x="9962" y="91"/>
                    <a:pt x="9890" y="97"/>
                    <a:pt x="9828" y="103"/>
                  </a:cubicBezTo>
                  <a:cubicBezTo>
                    <a:pt x="9654" y="122"/>
                    <a:pt x="9469" y="134"/>
                    <a:pt x="9294" y="152"/>
                  </a:cubicBezTo>
                  <a:cubicBezTo>
                    <a:pt x="9253" y="158"/>
                    <a:pt x="9201" y="164"/>
                    <a:pt x="9160" y="170"/>
                  </a:cubicBezTo>
                  <a:cubicBezTo>
                    <a:pt x="9047" y="183"/>
                    <a:pt x="8934" y="195"/>
                    <a:pt x="8831" y="207"/>
                  </a:cubicBezTo>
                  <a:cubicBezTo>
                    <a:pt x="8687" y="225"/>
                    <a:pt x="8543" y="250"/>
                    <a:pt x="8399" y="268"/>
                  </a:cubicBezTo>
                  <a:cubicBezTo>
                    <a:pt x="8338" y="274"/>
                    <a:pt x="8286" y="280"/>
                    <a:pt x="8225" y="292"/>
                  </a:cubicBezTo>
                  <a:cubicBezTo>
                    <a:pt x="8142" y="304"/>
                    <a:pt x="8070" y="323"/>
                    <a:pt x="7988" y="335"/>
                  </a:cubicBezTo>
                  <a:cubicBezTo>
                    <a:pt x="7896" y="353"/>
                    <a:pt x="7813" y="365"/>
                    <a:pt x="7721" y="384"/>
                  </a:cubicBezTo>
                  <a:cubicBezTo>
                    <a:pt x="7680" y="390"/>
                    <a:pt x="7628" y="402"/>
                    <a:pt x="7587" y="414"/>
                  </a:cubicBezTo>
                  <a:cubicBezTo>
                    <a:pt x="7484" y="438"/>
                    <a:pt x="7392" y="457"/>
                    <a:pt x="7289" y="481"/>
                  </a:cubicBezTo>
                  <a:cubicBezTo>
                    <a:pt x="7227" y="493"/>
                    <a:pt x="7166" y="505"/>
                    <a:pt x="7104" y="524"/>
                  </a:cubicBezTo>
                  <a:cubicBezTo>
                    <a:pt x="6940" y="566"/>
                    <a:pt x="6775" y="609"/>
                    <a:pt x="6600" y="657"/>
                  </a:cubicBezTo>
                  <a:cubicBezTo>
                    <a:pt x="6559" y="670"/>
                    <a:pt x="6528" y="682"/>
                    <a:pt x="6487" y="688"/>
                  </a:cubicBezTo>
                  <a:cubicBezTo>
                    <a:pt x="6384" y="718"/>
                    <a:pt x="6292" y="749"/>
                    <a:pt x="6189" y="779"/>
                  </a:cubicBezTo>
                  <a:cubicBezTo>
                    <a:pt x="6148" y="791"/>
                    <a:pt x="6107" y="804"/>
                    <a:pt x="6066" y="816"/>
                  </a:cubicBezTo>
                  <a:cubicBezTo>
                    <a:pt x="5983" y="846"/>
                    <a:pt x="5901" y="871"/>
                    <a:pt x="5819" y="901"/>
                  </a:cubicBezTo>
                  <a:cubicBezTo>
                    <a:pt x="5747" y="925"/>
                    <a:pt x="5675" y="956"/>
                    <a:pt x="5603" y="980"/>
                  </a:cubicBezTo>
                  <a:cubicBezTo>
                    <a:pt x="5562" y="998"/>
                    <a:pt x="5521" y="1017"/>
                    <a:pt x="5469" y="1029"/>
                  </a:cubicBezTo>
                  <a:cubicBezTo>
                    <a:pt x="5387" y="1065"/>
                    <a:pt x="5295" y="1096"/>
                    <a:pt x="5212" y="1132"/>
                  </a:cubicBezTo>
                  <a:cubicBezTo>
                    <a:pt x="5171" y="1151"/>
                    <a:pt x="5130" y="1163"/>
                    <a:pt x="5099" y="1181"/>
                  </a:cubicBezTo>
                  <a:cubicBezTo>
                    <a:pt x="4955" y="1248"/>
                    <a:pt x="4801" y="1309"/>
                    <a:pt x="4657" y="1376"/>
                  </a:cubicBezTo>
                  <a:cubicBezTo>
                    <a:pt x="4616" y="1394"/>
                    <a:pt x="4575" y="1418"/>
                    <a:pt x="4534" y="1437"/>
                  </a:cubicBezTo>
                  <a:cubicBezTo>
                    <a:pt x="4452" y="1479"/>
                    <a:pt x="4359" y="1522"/>
                    <a:pt x="4277" y="1565"/>
                  </a:cubicBezTo>
                  <a:cubicBezTo>
                    <a:pt x="4236" y="1583"/>
                    <a:pt x="4205" y="1601"/>
                    <a:pt x="4164" y="1619"/>
                  </a:cubicBezTo>
                  <a:cubicBezTo>
                    <a:pt x="4102" y="1656"/>
                    <a:pt x="4040" y="1692"/>
                    <a:pt x="3979" y="1723"/>
                  </a:cubicBezTo>
                  <a:cubicBezTo>
                    <a:pt x="3876" y="1778"/>
                    <a:pt x="3783" y="1832"/>
                    <a:pt x="3681" y="1887"/>
                  </a:cubicBezTo>
                  <a:cubicBezTo>
                    <a:pt x="3557" y="1960"/>
                    <a:pt x="3434" y="2039"/>
                    <a:pt x="3300" y="2113"/>
                  </a:cubicBezTo>
                  <a:cubicBezTo>
                    <a:pt x="3259" y="2137"/>
                    <a:pt x="3228" y="2161"/>
                    <a:pt x="3197" y="2179"/>
                  </a:cubicBezTo>
                  <a:cubicBezTo>
                    <a:pt x="3125" y="2228"/>
                    <a:pt x="3043" y="2283"/>
                    <a:pt x="2971" y="2332"/>
                  </a:cubicBezTo>
                  <a:cubicBezTo>
                    <a:pt x="2940" y="2350"/>
                    <a:pt x="2909" y="2374"/>
                    <a:pt x="2879" y="2393"/>
                  </a:cubicBezTo>
                  <a:cubicBezTo>
                    <a:pt x="2827" y="2429"/>
                    <a:pt x="2776" y="2472"/>
                    <a:pt x="2714" y="2508"/>
                  </a:cubicBezTo>
                  <a:cubicBezTo>
                    <a:pt x="2622" y="2575"/>
                    <a:pt x="2519" y="2648"/>
                    <a:pt x="2437" y="2721"/>
                  </a:cubicBezTo>
                  <a:cubicBezTo>
                    <a:pt x="2334" y="2807"/>
                    <a:pt x="2221" y="2892"/>
                    <a:pt x="2118" y="2977"/>
                  </a:cubicBezTo>
                  <a:cubicBezTo>
                    <a:pt x="2087" y="3001"/>
                    <a:pt x="2056" y="3032"/>
                    <a:pt x="2025" y="3056"/>
                  </a:cubicBezTo>
                  <a:cubicBezTo>
                    <a:pt x="1964" y="3111"/>
                    <a:pt x="1902" y="3166"/>
                    <a:pt x="1840" y="3221"/>
                  </a:cubicBezTo>
                  <a:cubicBezTo>
                    <a:pt x="1820" y="3239"/>
                    <a:pt x="1789" y="3263"/>
                    <a:pt x="1768" y="3281"/>
                  </a:cubicBezTo>
                  <a:cubicBezTo>
                    <a:pt x="1717" y="3330"/>
                    <a:pt x="1676" y="3379"/>
                    <a:pt x="1624" y="3428"/>
                  </a:cubicBezTo>
                  <a:cubicBezTo>
                    <a:pt x="1583" y="3470"/>
                    <a:pt x="1542" y="3519"/>
                    <a:pt x="1491" y="3561"/>
                  </a:cubicBezTo>
                  <a:cubicBezTo>
                    <a:pt x="1460" y="3586"/>
                    <a:pt x="1439" y="3616"/>
                    <a:pt x="1419" y="3641"/>
                  </a:cubicBezTo>
                  <a:cubicBezTo>
                    <a:pt x="1367" y="3695"/>
                    <a:pt x="1316" y="3750"/>
                    <a:pt x="1275" y="3805"/>
                  </a:cubicBezTo>
                  <a:cubicBezTo>
                    <a:pt x="1254" y="3829"/>
                    <a:pt x="1234" y="3854"/>
                    <a:pt x="1213" y="3878"/>
                  </a:cubicBezTo>
                  <a:cubicBezTo>
                    <a:pt x="1131" y="3982"/>
                    <a:pt x="1049" y="4079"/>
                    <a:pt x="977" y="4182"/>
                  </a:cubicBezTo>
                  <a:cubicBezTo>
                    <a:pt x="956" y="4213"/>
                    <a:pt x="936" y="4237"/>
                    <a:pt x="915" y="4268"/>
                  </a:cubicBezTo>
                  <a:cubicBezTo>
                    <a:pt x="874" y="4329"/>
                    <a:pt x="833" y="4389"/>
                    <a:pt x="792" y="4450"/>
                  </a:cubicBezTo>
                  <a:cubicBezTo>
                    <a:pt x="771" y="4487"/>
                    <a:pt x="750" y="4517"/>
                    <a:pt x="720" y="4554"/>
                  </a:cubicBezTo>
                  <a:cubicBezTo>
                    <a:pt x="709" y="4566"/>
                    <a:pt x="709" y="4578"/>
                    <a:pt x="699" y="4584"/>
                  </a:cubicBezTo>
                  <a:cubicBezTo>
                    <a:pt x="679" y="4615"/>
                    <a:pt x="668" y="4645"/>
                    <a:pt x="648" y="4676"/>
                  </a:cubicBezTo>
                  <a:cubicBezTo>
                    <a:pt x="607" y="4755"/>
                    <a:pt x="555" y="4840"/>
                    <a:pt x="514" y="4919"/>
                  </a:cubicBezTo>
                  <a:cubicBezTo>
                    <a:pt x="483" y="4980"/>
                    <a:pt x="463" y="5035"/>
                    <a:pt x="432" y="5096"/>
                  </a:cubicBezTo>
                  <a:cubicBezTo>
                    <a:pt x="411" y="5132"/>
                    <a:pt x="391" y="5169"/>
                    <a:pt x="380" y="5205"/>
                  </a:cubicBezTo>
                  <a:cubicBezTo>
                    <a:pt x="339" y="5297"/>
                    <a:pt x="308" y="5388"/>
                    <a:pt x="267" y="5479"/>
                  </a:cubicBezTo>
                  <a:cubicBezTo>
                    <a:pt x="247" y="5522"/>
                    <a:pt x="236" y="5564"/>
                    <a:pt x="226" y="5607"/>
                  </a:cubicBezTo>
                  <a:cubicBezTo>
                    <a:pt x="216" y="5644"/>
                    <a:pt x="195" y="5680"/>
                    <a:pt x="195" y="5717"/>
                  </a:cubicBezTo>
                  <a:cubicBezTo>
                    <a:pt x="164" y="5820"/>
                    <a:pt x="134" y="5917"/>
                    <a:pt x="113" y="6021"/>
                  </a:cubicBezTo>
                  <a:cubicBezTo>
                    <a:pt x="93" y="6124"/>
                    <a:pt x="72" y="6234"/>
                    <a:pt x="51" y="6338"/>
                  </a:cubicBezTo>
                  <a:cubicBezTo>
                    <a:pt x="31" y="6417"/>
                    <a:pt x="31" y="6502"/>
                    <a:pt x="21" y="6581"/>
                  </a:cubicBezTo>
                  <a:cubicBezTo>
                    <a:pt x="10" y="6636"/>
                    <a:pt x="10" y="6685"/>
                    <a:pt x="0" y="6739"/>
                  </a:cubicBezTo>
                  <a:cubicBezTo>
                    <a:pt x="0" y="6764"/>
                    <a:pt x="0" y="6794"/>
                    <a:pt x="0" y="6818"/>
                  </a:cubicBezTo>
                  <a:cubicBezTo>
                    <a:pt x="0" y="6922"/>
                    <a:pt x="0" y="7025"/>
                    <a:pt x="10" y="7123"/>
                  </a:cubicBezTo>
                  <a:cubicBezTo>
                    <a:pt x="10" y="7159"/>
                    <a:pt x="21" y="7196"/>
                    <a:pt x="21" y="7226"/>
                  </a:cubicBezTo>
                  <a:cubicBezTo>
                    <a:pt x="31" y="7293"/>
                    <a:pt x="41" y="7366"/>
                    <a:pt x="51" y="7433"/>
                  </a:cubicBezTo>
                  <a:cubicBezTo>
                    <a:pt x="51" y="7458"/>
                    <a:pt x="51" y="7488"/>
                    <a:pt x="62" y="7513"/>
                  </a:cubicBezTo>
                  <a:cubicBezTo>
                    <a:pt x="72" y="7561"/>
                    <a:pt x="82" y="7610"/>
                    <a:pt x="93" y="7665"/>
                  </a:cubicBezTo>
                  <a:cubicBezTo>
                    <a:pt x="103" y="7726"/>
                    <a:pt x="123" y="7780"/>
                    <a:pt x="134" y="7841"/>
                  </a:cubicBezTo>
                  <a:cubicBezTo>
                    <a:pt x="144" y="7872"/>
                    <a:pt x="144" y="7908"/>
                    <a:pt x="154" y="7939"/>
                  </a:cubicBezTo>
                  <a:cubicBezTo>
                    <a:pt x="185" y="8048"/>
                    <a:pt x="226" y="8158"/>
                    <a:pt x="257" y="8267"/>
                  </a:cubicBezTo>
                  <a:cubicBezTo>
                    <a:pt x="267" y="8286"/>
                    <a:pt x="278" y="8310"/>
                    <a:pt x="278" y="8328"/>
                  </a:cubicBezTo>
                  <a:cubicBezTo>
                    <a:pt x="298" y="8389"/>
                    <a:pt x="329" y="8456"/>
                    <a:pt x="360" y="8517"/>
                  </a:cubicBezTo>
                  <a:cubicBezTo>
                    <a:pt x="380" y="8560"/>
                    <a:pt x="391" y="8602"/>
                    <a:pt x="411" y="8645"/>
                  </a:cubicBezTo>
                  <a:cubicBezTo>
                    <a:pt x="422" y="8675"/>
                    <a:pt x="442" y="8706"/>
                    <a:pt x="463" y="8736"/>
                  </a:cubicBezTo>
                  <a:cubicBezTo>
                    <a:pt x="493" y="8797"/>
                    <a:pt x="524" y="8858"/>
                    <a:pt x="555" y="8919"/>
                  </a:cubicBezTo>
                  <a:cubicBezTo>
                    <a:pt x="565" y="8949"/>
                    <a:pt x="586" y="8974"/>
                    <a:pt x="596" y="9004"/>
                  </a:cubicBezTo>
                  <a:cubicBezTo>
                    <a:pt x="658" y="9108"/>
                    <a:pt x="720" y="9205"/>
                    <a:pt x="792" y="9308"/>
                  </a:cubicBezTo>
                  <a:cubicBezTo>
                    <a:pt x="812" y="9339"/>
                    <a:pt x="833" y="9369"/>
                    <a:pt x="864" y="9400"/>
                  </a:cubicBezTo>
                  <a:cubicBezTo>
                    <a:pt x="915" y="9461"/>
                    <a:pt x="956" y="9522"/>
                    <a:pt x="1008" y="9582"/>
                  </a:cubicBezTo>
                  <a:cubicBezTo>
                    <a:pt x="1028" y="9607"/>
                    <a:pt x="1049" y="9631"/>
                    <a:pt x="1069" y="9655"/>
                  </a:cubicBezTo>
                  <a:cubicBezTo>
                    <a:pt x="1121" y="9704"/>
                    <a:pt x="1162" y="9759"/>
                    <a:pt x="1213" y="9808"/>
                  </a:cubicBezTo>
                  <a:cubicBezTo>
                    <a:pt x="1254" y="9850"/>
                    <a:pt x="1295" y="9893"/>
                    <a:pt x="1326" y="9936"/>
                  </a:cubicBezTo>
                  <a:cubicBezTo>
                    <a:pt x="1357" y="9966"/>
                    <a:pt x="1388" y="9996"/>
                    <a:pt x="1419" y="10027"/>
                  </a:cubicBezTo>
                  <a:cubicBezTo>
                    <a:pt x="1501" y="10100"/>
                    <a:pt x="1573" y="10173"/>
                    <a:pt x="1655" y="10246"/>
                  </a:cubicBezTo>
                  <a:cubicBezTo>
                    <a:pt x="1748" y="10331"/>
                    <a:pt x="1851" y="10416"/>
                    <a:pt x="1943" y="10502"/>
                  </a:cubicBezTo>
                  <a:cubicBezTo>
                    <a:pt x="1984" y="10532"/>
                    <a:pt x="2015" y="10563"/>
                    <a:pt x="2056" y="10599"/>
                  </a:cubicBezTo>
                  <a:cubicBezTo>
                    <a:pt x="2118" y="10654"/>
                    <a:pt x="2180" y="10703"/>
                    <a:pt x="2241" y="10757"/>
                  </a:cubicBezTo>
                  <a:cubicBezTo>
                    <a:pt x="2272" y="10788"/>
                    <a:pt x="2313" y="10818"/>
                    <a:pt x="2354" y="10849"/>
                  </a:cubicBezTo>
                  <a:cubicBezTo>
                    <a:pt x="2426" y="10910"/>
                    <a:pt x="2498" y="10964"/>
                    <a:pt x="2580" y="11025"/>
                  </a:cubicBezTo>
                  <a:cubicBezTo>
                    <a:pt x="2694" y="11117"/>
                    <a:pt x="2817" y="11208"/>
                    <a:pt x="2940" y="11299"/>
                  </a:cubicBezTo>
                  <a:cubicBezTo>
                    <a:pt x="3095" y="11415"/>
                    <a:pt x="3249" y="11531"/>
                    <a:pt x="3403" y="11652"/>
                  </a:cubicBezTo>
                  <a:cubicBezTo>
                    <a:pt x="3588" y="11792"/>
                    <a:pt x="3763" y="11926"/>
                    <a:pt x="3948" y="12060"/>
                  </a:cubicBezTo>
                  <a:cubicBezTo>
                    <a:pt x="4267" y="12298"/>
                    <a:pt x="4585" y="12541"/>
                    <a:pt x="4904" y="12785"/>
                  </a:cubicBezTo>
                  <a:cubicBezTo>
                    <a:pt x="4996" y="12858"/>
                    <a:pt x="5089" y="12931"/>
                    <a:pt x="5182" y="13004"/>
                  </a:cubicBezTo>
                  <a:cubicBezTo>
                    <a:pt x="5212" y="13028"/>
                    <a:pt x="5243" y="13053"/>
                    <a:pt x="5274" y="13077"/>
                  </a:cubicBezTo>
                  <a:cubicBezTo>
                    <a:pt x="5336" y="13132"/>
                    <a:pt x="5397" y="13180"/>
                    <a:pt x="5459" y="13235"/>
                  </a:cubicBezTo>
                  <a:cubicBezTo>
                    <a:pt x="5552" y="13308"/>
                    <a:pt x="5634" y="13387"/>
                    <a:pt x="5716" y="13460"/>
                  </a:cubicBezTo>
                  <a:cubicBezTo>
                    <a:pt x="5798" y="13533"/>
                    <a:pt x="5891" y="13613"/>
                    <a:pt x="5973" y="13686"/>
                  </a:cubicBezTo>
                  <a:cubicBezTo>
                    <a:pt x="6055" y="13765"/>
                    <a:pt x="6148" y="13838"/>
                    <a:pt x="6230" y="13917"/>
                  </a:cubicBezTo>
                  <a:cubicBezTo>
                    <a:pt x="6312" y="13996"/>
                    <a:pt x="6395" y="14069"/>
                    <a:pt x="6477" y="14148"/>
                  </a:cubicBezTo>
                  <a:cubicBezTo>
                    <a:pt x="6559" y="14227"/>
                    <a:pt x="6631" y="14307"/>
                    <a:pt x="6703" y="14386"/>
                  </a:cubicBezTo>
                  <a:cubicBezTo>
                    <a:pt x="6775" y="14465"/>
                    <a:pt x="6847" y="14544"/>
                    <a:pt x="6919" y="14623"/>
                  </a:cubicBezTo>
                  <a:cubicBezTo>
                    <a:pt x="7001" y="14715"/>
                    <a:pt x="7094" y="14806"/>
                    <a:pt x="7176" y="14903"/>
                  </a:cubicBezTo>
                  <a:cubicBezTo>
                    <a:pt x="7217" y="14952"/>
                    <a:pt x="7269" y="15007"/>
                    <a:pt x="7310" y="15055"/>
                  </a:cubicBezTo>
                  <a:cubicBezTo>
                    <a:pt x="7351" y="15110"/>
                    <a:pt x="7392" y="15171"/>
                    <a:pt x="7443" y="15226"/>
                  </a:cubicBezTo>
                  <a:cubicBezTo>
                    <a:pt x="7505" y="15317"/>
                    <a:pt x="7556" y="15409"/>
                    <a:pt x="7598" y="15500"/>
                  </a:cubicBezTo>
                  <a:cubicBezTo>
                    <a:pt x="7649" y="15609"/>
                    <a:pt x="7690" y="15719"/>
                    <a:pt x="7721" y="15829"/>
                  </a:cubicBezTo>
                  <a:cubicBezTo>
                    <a:pt x="7731" y="15896"/>
                    <a:pt x="7752" y="15969"/>
                    <a:pt x="7762" y="16036"/>
                  </a:cubicBezTo>
                  <a:cubicBezTo>
                    <a:pt x="7772" y="16090"/>
                    <a:pt x="7783" y="16139"/>
                    <a:pt x="7783" y="16194"/>
                  </a:cubicBezTo>
                  <a:cubicBezTo>
                    <a:pt x="7793" y="16261"/>
                    <a:pt x="7803" y="16328"/>
                    <a:pt x="7803" y="16401"/>
                  </a:cubicBezTo>
                  <a:cubicBezTo>
                    <a:pt x="7803" y="16437"/>
                    <a:pt x="7803" y="16474"/>
                    <a:pt x="7813" y="16510"/>
                  </a:cubicBezTo>
                  <a:cubicBezTo>
                    <a:pt x="7813" y="16535"/>
                    <a:pt x="7813" y="16553"/>
                    <a:pt x="7813" y="16577"/>
                  </a:cubicBezTo>
                  <a:cubicBezTo>
                    <a:pt x="7813" y="16596"/>
                    <a:pt x="7824" y="16614"/>
                    <a:pt x="7824" y="16632"/>
                  </a:cubicBezTo>
                  <a:cubicBezTo>
                    <a:pt x="7824" y="16650"/>
                    <a:pt x="7865" y="16663"/>
                    <a:pt x="7896" y="16663"/>
                  </a:cubicBezTo>
                  <a:cubicBezTo>
                    <a:pt x="7927" y="16663"/>
                    <a:pt x="7957" y="16650"/>
                    <a:pt x="7968" y="16632"/>
                  </a:cubicBezTo>
                  <a:cubicBezTo>
                    <a:pt x="7978" y="16608"/>
                    <a:pt x="7978" y="16590"/>
                    <a:pt x="7978" y="16565"/>
                  </a:cubicBezTo>
                  <a:cubicBezTo>
                    <a:pt x="7978" y="16535"/>
                    <a:pt x="7978" y="16504"/>
                    <a:pt x="7988" y="16480"/>
                  </a:cubicBezTo>
                  <a:cubicBezTo>
                    <a:pt x="7988" y="16443"/>
                    <a:pt x="7998" y="16407"/>
                    <a:pt x="7988" y="16377"/>
                  </a:cubicBezTo>
                  <a:cubicBezTo>
                    <a:pt x="7988" y="16316"/>
                    <a:pt x="7988" y="16261"/>
                    <a:pt x="7988" y="16200"/>
                  </a:cubicBezTo>
                  <a:cubicBezTo>
                    <a:pt x="7988" y="16163"/>
                    <a:pt x="7988" y="16127"/>
                    <a:pt x="7988" y="16090"/>
                  </a:cubicBezTo>
                  <a:cubicBezTo>
                    <a:pt x="7978" y="15981"/>
                    <a:pt x="7968" y="15865"/>
                    <a:pt x="7947" y="15756"/>
                  </a:cubicBezTo>
                  <a:cubicBezTo>
                    <a:pt x="7906" y="15549"/>
                    <a:pt x="7844" y="15335"/>
                    <a:pt x="7711" y="15141"/>
                  </a:cubicBezTo>
                  <a:cubicBezTo>
                    <a:pt x="7680" y="15086"/>
                    <a:pt x="7639" y="15037"/>
                    <a:pt x="7608" y="14982"/>
                  </a:cubicBezTo>
                  <a:cubicBezTo>
                    <a:pt x="7577" y="14940"/>
                    <a:pt x="7546" y="14903"/>
                    <a:pt x="7515" y="14861"/>
                  </a:cubicBezTo>
                  <a:cubicBezTo>
                    <a:pt x="7484" y="14824"/>
                    <a:pt x="7454" y="14781"/>
                    <a:pt x="7423" y="14745"/>
                  </a:cubicBezTo>
                  <a:cubicBezTo>
                    <a:pt x="7382" y="14696"/>
                    <a:pt x="7341" y="14641"/>
                    <a:pt x="7289" y="14593"/>
                  </a:cubicBezTo>
                  <a:cubicBezTo>
                    <a:pt x="7145" y="14428"/>
                    <a:pt x="7001" y="14264"/>
                    <a:pt x="6857" y="14100"/>
                  </a:cubicBezTo>
                  <a:cubicBezTo>
                    <a:pt x="6785" y="14020"/>
                    <a:pt x="6703" y="13941"/>
                    <a:pt x="6631" y="13868"/>
                  </a:cubicBezTo>
                  <a:cubicBezTo>
                    <a:pt x="6559" y="13789"/>
                    <a:pt x="6467" y="13716"/>
                    <a:pt x="6384" y="13637"/>
                  </a:cubicBezTo>
                  <a:cubicBezTo>
                    <a:pt x="6220" y="13479"/>
                    <a:pt x="6045" y="13326"/>
                    <a:pt x="5870" y="13168"/>
                  </a:cubicBezTo>
                  <a:cubicBezTo>
                    <a:pt x="5788" y="13095"/>
                    <a:pt x="5696" y="13022"/>
                    <a:pt x="5613" y="12949"/>
                  </a:cubicBezTo>
                  <a:cubicBezTo>
                    <a:pt x="5531" y="12876"/>
                    <a:pt x="5439" y="12809"/>
                    <a:pt x="5356" y="12742"/>
                  </a:cubicBezTo>
                  <a:cubicBezTo>
                    <a:pt x="5182" y="12602"/>
                    <a:pt x="4996" y="12456"/>
                    <a:pt x="4811" y="12316"/>
                  </a:cubicBezTo>
                  <a:cubicBezTo>
                    <a:pt x="4534" y="12097"/>
                    <a:pt x="4246" y="11878"/>
                    <a:pt x="3968" y="11658"/>
                  </a:cubicBezTo>
                  <a:cubicBezTo>
                    <a:pt x="3968" y="11658"/>
                    <a:pt x="3979" y="11664"/>
                    <a:pt x="3979" y="11664"/>
                  </a:cubicBezTo>
                  <a:cubicBezTo>
                    <a:pt x="3783" y="11512"/>
                    <a:pt x="3578" y="11360"/>
                    <a:pt x="3382" y="11208"/>
                  </a:cubicBezTo>
                  <a:cubicBezTo>
                    <a:pt x="3208" y="11074"/>
                    <a:pt x="3043" y="10940"/>
                    <a:pt x="2868" y="10812"/>
                  </a:cubicBezTo>
                  <a:cubicBezTo>
                    <a:pt x="2786" y="10745"/>
                    <a:pt x="2694" y="10678"/>
                    <a:pt x="2611" y="10605"/>
                  </a:cubicBezTo>
                  <a:cubicBezTo>
                    <a:pt x="2519" y="10526"/>
                    <a:pt x="2426" y="10453"/>
                    <a:pt x="2344" y="10374"/>
                  </a:cubicBezTo>
                  <a:cubicBezTo>
                    <a:pt x="2241" y="10283"/>
                    <a:pt x="2138" y="10191"/>
                    <a:pt x="2046" y="10106"/>
                  </a:cubicBezTo>
                  <a:cubicBezTo>
                    <a:pt x="1964" y="10027"/>
                    <a:pt x="1881" y="9948"/>
                    <a:pt x="1799" y="9869"/>
                  </a:cubicBezTo>
                  <a:cubicBezTo>
                    <a:pt x="1758" y="9832"/>
                    <a:pt x="1727" y="9795"/>
                    <a:pt x="1686" y="9759"/>
                  </a:cubicBezTo>
                  <a:cubicBezTo>
                    <a:pt x="1624" y="9686"/>
                    <a:pt x="1552" y="9619"/>
                    <a:pt x="1491" y="9546"/>
                  </a:cubicBezTo>
                  <a:cubicBezTo>
                    <a:pt x="1450" y="9503"/>
                    <a:pt x="1419" y="9455"/>
                    <a:pt x="1388" y="9412"/>
                  </a:cubicBezTo>
                  <a:cubicBezTo>
                    <a:pt x="1347" y="9357"/>
                    <a:pt x="1306" y="9302"/>
                    <a:pt x="1265" y="9248"/>
                  </a:cubicBezTo>
                  <a:cubicBezTo>
                    <a:pt x="1234" y="9199"/>
                    <a:pt x="1203" y="9144"/>
                    <a:pt x="1172" y="9095"/>
                  </a:cubicBezTo>
                  <a:cubicBezTo>
                    <a:pt x="1151" y="9059"/>
                    <a:pt x="1121" y="9022"/>
                    <a:pt x="1100" y="8986"/>
                  </a:cubicBezTo>
                  <a:cubicBezTo>
                    <a:pt x="1090" y="8974"/>
                    <a:pt x="1079" y="8955"/>
                    <a:pt x="1069" y="8943"/>
                  </a:cubicBezTo>
                  <a:cubicBezTo>
                    <a:pt x="1038" y="8876"/>
                    <a:pt x="1008" y="8815"/>
                    <a:pt x="966" y="8748"/>
                  </a:cubicBezTo>
                  <a:cubicBezTo>
                    <a:pt x="946" y="8712"/>
                    <a:pt x="925" y="8675"/>
                    <a:pt x="905" y="8639"/>
                  </a:cubicBezTo>
                  <a:cubicBezTo>
                    <a:pt x="894" y="8627"/>
                    <a:pt x="884" y="8608"/>
                    <a:pt x="884" y="8596"/>
                  </a:cubicBezTo>
                  <a:cubicBezTo>
                    <a:pt x="833" y="8474"/>
                    <a:pt x="781" y="8353"/>
                    <a:pt x="730" y="8231"/>
                  </a:cubicBezTo>
                  <a:cubicBezTo>
                    <a:pt x="720" y="8213"/>
                    <a:pt x="720" y="8194"/>
                    <a:pt x="709" y="8182"/>
                  </a:cubicBezTo>
                  <a:cubicBezTo>
                    <a:pt x="699" y="8140"/>
                    <a:pt x="679" y="8097"/>
                    <a:pt x="668" y="8054"/>
                  </a:cubicBezTo>
                  <a:cubicBezTo>
                    <a:pt x="648" y="7993"/>
                    <a:pt x="627" y="7933"/>
                    <a:pt x="607" y="7878"/>
                  </a:cubicBezTo>
                  <a:cubicBezTo>
                    <a:pt x="586" y="7805"/>
                    <a:pt x="576" y="7732"/>
                    <a:pt x="555" y="7659"/>
                  </a:cubicBezTo>
                  <a:cubicBezTo>
                    <a:pt x="545" y="7598"/>
                    <a:pt x="524" y="7543"/>
                    <a:pt x="524" y="7488"/>
                  </a:cubicBezTo>
                  <a:cubicBezTo>
                    <a:pt x="514" y="7385"/>
                    <a:pt x="493" y="7281"/>
                    <a:pt x="483" y="7178"/>
                  </a:cubicBezTo>
                  <a:cubicBezTo>
                    <a:pt x="473" y="7111"/>
                    <a:pt x="473" y="7044"/>
                    <a:pt x="473" y="6977"/>
                  </a:cubicBezTo>
                  <a:cubicBezTo>
                    <a:pt x="473" y="6928"/>
                    <a:pt x="473" y="6879"/>
                    <a:pt x="473" y="6825"/>
                  </a:cubicBezTo>
                  <a:cubicBezTo>
                    <a:pt x="473" y="6806"/>
                    <a:pt x="473" y="6782"/>
                    <a:pt x="473" y="6764"/>
                  </a:cubicBezTo>
                  <a:cubicBezTo>
                    <a:pt x="483" y="6666"/>
                    <a:pt x="493" y="6569"/>
                    <a:pt x="504" y="6478"/>
                  </a:cubicBezTo>
                  <a:cubicBezTo>
                    <a:pt x="504" y="6453"/>
                    <a:pt x="504" y="6423"/>
                    <a:pt x="514" y="6398"/>
                  </a:cubicBezTo>
                  <a:cubicBezTo>
                    <a:pt x="514" y="6368"/>
                    <a:pt x="524" y="6338"/>
                    <a:pt x="535" y="6307"/>
                  </a:cubicBezTo>
                  <a:cubicBezTo>
                    <a:pt x="555" y="6222"/>
                    <a:pt x="565" y="6143"/>
                    <a:pt x="586" y="6057"/>
                  </a:cubicBezTo>
                  <a:cubicBezTo>
                    <a:pt x="607" y="5978"/>
                    <a:pt x="627" y="5899"/>
                    <a:pt x="648" y="5820"/>
                  </a:cubicBezTo>
                  <a:cubicBezTo>
                    <a:pt x="668" y="5747"/>
                    <a:pt x="689" y="5674"/>
                    <a:pt x="720" y="5607"/>
                  </a:cubicBezTo>
                  <a:cubicBezTo>
                    <a:pt x="740" y="5534"/>
                    <a:pt x="771" y="5467"/>
                    <a:pt x="802" y="5394"/>
                  </a:cubicBezTo>
                  <a:cubicBezTo>
                    <a:pt x="822" y="5333"/>
                    <a:pt x="853" y="5266"/>
                    <a:pt x="884" y="5205"/>
                  </a:cubicBezTo>
                  <a:cubicBezTo>
                    <a:pt x="925" y="5120"/>
                    <a:pt x="956" y="5041"/>
                    <a:pt x="997" y="4956"/>
                  </a:cubicBezTo>
                  <a:cubicBezTo>
                    <a:pt x="1008" y="4931"/>
                    <a:pt x="1028" y="4901"/>
                    <a:pt x="1038" y="4876"/>
                  </a:cubicBezTo>
                  <a:cubicBezTo>
                    <a:pt x="1069" y="4822"/>
                    <a:pt x="1100" y="4767"/>
                    <a:pt x="1131" y="4706"/>
                  </a:cubicBezTo>
                  <a:cubicBezTo>
                    <a:pt x="1141" y="4682"/>
                    <a:pt x="1162" y="4651"/>
                    <a:pt x="1172" y="4627"/>
                  </a:cubicBezTo>
                  <a:cubicBezTo>
                    <a:pt x="1193" y="4596"/>
                    <a:pt x="1213" y="4566"/>
                    <a:pt x="1234" y="4536"/>
                  </a:cubicBezTo>
                  <a:cubicBezTo>
                    <a:pt x="1285" y="4462"/>
                    <a:pt x="1326" y="4389"/>
                    <a:pt x="1378" y="4316"/>
                  </a:cubicBezTo>
                  <a:cubicBezTo>
                    <a:pt x="1429" y="4249"/>
                    <a:pt x="1491" y="4176"/>
                    <a:pt x="1542" y="4109"/>
                  </a:cubicBezTo>
                  <a:cubicBezTo>
                    <a:pt x="1583" y="4061"/>
                    <a:pt x="1624" y="4006"/>
                    <a:pt x="1665" y="3957"/>
                  </a:cubicBezTo>
                  <a:cubicBezTo>
                    <a:pt x="1737" y="3872"/>
                    <a:pt x="1809" y="3793"/>
                    <a:pt x="1881" y="3708"/>
                  </a:cubicBezTo>
                  <a:cubicBezTo>
                    <a:pt x="1933" y="3653"/>
                    <a:pt x="1994" y="3592"/>
                    <a:pt x="2046" y="3537"/>
                  </a:cubicBezTo>
                  <a:cubicBezTo>
                    <a:pt x="2097" y="3482"/>
                    <a:pt x="2149" y="3428"/>
                    <a:pt x="2200" y="3379"/>
                  </a:cubicBezTo>
                  <a:cubicBezTo>
                    <a:pt x="2293" y="3300"/>
                    <a:pt x="2375" y="3221"/>
                    <a:pt x="2467" y="3141"/>
                  </a:cubicBezTo>
                  <a:cubicBezTo>
                    <a:pt x="2519" y="3099"/>
                    <a:pt x="2570" y="3050"/>
                    <a:pt x="2632" y="3007"/>
                  </a:cubicBezTo>
                  <a:cubicBezTo>
                    <a:pt x="2704" y="2947"/>
                    <a:pt x="2786" y="2886"/>
                    <a:pt x="2858" y="2831"/>
                  </a:cubicBezTo>
                  <a:cubicBezTo>
                    <a:pt x="2930" y="2776"/>
                    <a:pt x="3012" y="2715"/>
                    <a:pt x="3084" y="2660"/>
                  </a:cubicBezTo>
                  <a:cubicBezTo>
                    <a:pt x="3146" y="2612"/>
                    <a:pt x="3208" y="2569"/>
                    <a:pt x="3269" y="2526"/>
                  </a:cubicBezTo>
                  <a:cubicBezTo>
                    <a:pt x="3382" y="2453"/>
                    <a:pt x="3485" y="2380"/>
                    <a:pt x="3598" y="2307"/>
                  </a:cubicBezTo>
                  <a:cubicBezTo>
                    <a:pt x="3670" y="2259"/>
                    <a:pt x="3742" y="2216"/>
                    <a:pt x="3814" y="2173"/>
                  </a:cubicBezTo>
                  <a:cubicBezTo>
                    <a:pt x="3876" y="2137"/>
                    <a:pt x="3938" y="2100"/>
                    <a:pt x="3999" y="2064"/>
                  </a:cubicBezTo>
                  <a:cubicBezTo>
                    <a:pt x="4020" y="2046"/>
                    <a:pt x="4051" y="2033"/>
                    <a:pt x="4071" y="2015"/>
                  </a:cubicBezTo>
                  <a:cubicBezTo>
                    <a:pt x="4184" y="1954"/>
                    <a:pt x="4287" y="1893"/>
                    <a:pt x="4400" y="1832"/>
                  </a:cubicBezTo>
                  <a:cubicBezTo>
                    <a:pt x="4431" y="1814"/>
                    <a:pt x="4462" y="1796"/>
                    <a:pt x="4503" y="1778"/>
                  </a:cubicBezTo>
                  <a:cubicBezTo>
                    <a:pt x="4534" y="1759"/>
                    <a:pt x="4575" y="1741"/>
                    <a:pt x="4606" y="1723"/>
                  </a:cubicBezTo>
                  <a:cubicBezTo>
                    <a:pt x="4709" y="1668"/>
                    <a:pt x="4822" y="1619"/>
                    <a:pt x="4925" y="1565"/>
                  </a:cubicBezTo>
                  <a:cubicBezTo>
                    <a:pt x="5017" y="1522"/>
                    <a:pt x="5110" y="1485"/>
                    <a:pt x="5192" y="1443"/>
                  </a:cubicBezTo>
                  <a:cubicBezTo>
                    <a:pt x="5264" y="1412"/>
                    <a:pt x="5336" y="1376"/>
                    <a:pt x="5408" y="1352"/>
                  </a:cubicBezTo>
                  <a:cubicBezTo>
                    <a:pt x="5531" y="1303"/>
                    <a:pt x="5665" y="1248"/>
                    <a:pt x="5788" y="1199"/>
                  </a:cubicBezTo>
                  <a:cubicBezTo>
                    <a:pt x="5870" y="1169"/>
                    <a:pt x="5963" y="1138"/>
                    <a:pt x="6045" y="1108"/>
                  </a:cubicBezTo>
                  <a:cubicBezTo>
                    <a:pt x="6107" y="1084"/>
                    <a:pt x="6179" y="1059"/>
                    <a:pt x="6240" y="1035"/>
                  </a:cubicBezTo>
                  <a:cubicBezTo>
                    <a:pt x="6271" y="1023"/>
                    <a:pt x="6302" y="1011"/>
                    <a:pt x="6323" y="1005"/>
                  </a:cubicBezTo>
                  <a:cubicBezTo>
                    <a:pt x="6456" y="962"/>
                    <a:pt x="6590" y="919"/>
                    <a:pt x="6724" y="883"/>
                  </a:cubicBezTo>
                  <a:cubicBezTo>
                    <a:pt x="6755" y="877"/>
                    <a:pt x="6785" y="864"/>
                    <a:pt x="6816" y="858"/>
                  </a:cubicBezTo>
                  <a:cubicBezTo>
                    <a:pt x="6868" y="846"/>
                    <a:pt x="6919" y="834"/>
                    <a:pt x="6970" y="816"/>
                  </a:cubicBezTo>
                  <a:cubicBezTo>
                    <a:pt x="7083" y="785"/>
                    <a:pt x="7197" y="755"/>
                    <a:pt x="7310" y="724"/>
                  </a:cubicBezTo>
                  <a:cubicBezTo>
                    <a:pt x="7412" y="700"/>
                    <a:pt x="7515" y="676"/>
                    <a:pt x="7628" y="657"/>
                  </a:cubicBezTo>
                  <a:cubicBezTo>
                    <a:pt x="7711" y="639"/>
                    <a:pt x="7803" y="621"/>
                    <a:pt x="7885" y="603"/>
                  </a:cubicBezTo>
                  <a:cubicBezTo>
                    <a:pt x="8029" y="578"/>
                    <a:pt x="8163" y="554"/>
                    <a:pt x="8307" y="530"/>
                  </a:cubicBezTo>
                  <a:cubicBezTo>
                    <a:pt x="8399" y="511"/>
                    <a:pt x="8492" y="499"/>
                    <a:pt x="8584" y="487"/>
                  </a:cubicBezTo>
                  <a:cubicBezTo>
                    <a:pt x="8656" y="475"/>
                    <a:pt x="8739" y="463"/>
                    <a:pt x="8811" y="457"/>
                  </a:cubicBezTo>
                  <a:cubicBezTo>
                    <a:pt x="8842" y="451"/>
                    <a:pt x="8862" y="451"/>
                    <a:pt x="8893" y="444"/>
                  </a:cubicBezTo>
                  <a:cubicBezTo>
                    <a:pt x="9037" y="426"/>
                    <a:pt x="9181" y="408"/>
                    <a:pt x="9314" y="396"/>
                  </a:cubicBezTo>
                  <a:cubicBezTo>
                    <a:pt x="9530" y="371"/>
                    <a:pt x="9746" y="353"/>
                    <a:pt x="9962" y="335"/>
                  </a:cubicBezTo>
                  <a:cubicBezTo>
                    <a:pt x="10116" y="323"/>
                    <a:pt x="10281" y="310"/>
                    <a:pt x="10435" y="298"/>
                  </a:cubicBezTo>
                  <a:cubicBezTo>
                    <a:pt x="10589" y="286"/>
                    <a:pt x="10733" y="280"/>
                    <a:pt x="10887" y="274"/>
                  </a:cubicBezTo>
                  <a:cubicBezTo>
                    <a:pt x="11031" y="268"/>
                    <a:pt x="11175" y="262"/>
                    <a:pt x="11319" y="256"/>
                  </a:cubicBezTo>
                  <a:cubicBezTo>
                    <a:pt x="11391" y="256"/>
                    <a:pt x="11463" y="250"/>
                    <a:pt x="11545" y="250"/>
                  </a:cubicBezTo>
                  <a:cubicBezTo>
                    <a:pt x="11607" y="250"/>
                    <a:pt x="11679" y="250"/>
                    <a:pt x="11741" y="250"/>
                  </a:cubicBezTo>
                  <a:cubicBezTo>
                    <a:pt x="11885" y="250"/>
                    <a:pt x="12029" y="244"/>
                    <a:pt x="12183" y="250"/>
                  </a:cubicBezTo>
                  <a:cubicBezTo>
                    <a:pt x="12286" y="250"/>
                    <a:pt x="12388" y="250"/>
                    <a:pt x="12501" y="256"/>
                  </a:cubicBezTo>
                  <a:cubicBezTo>
                    <a:pt x="12553" y="256"/>
                    <a:pt x="12604" y="256"/>
                    <a:pt x="12656" y="256"/>
                  </a:cubicBezTo>
                  <a:cubicBezTo>
                    <a:pt x="12748" y="262"/>
                    <a:pt x="12841" y="262"/>
                    <a:pt x="12944" y="268"/>
                  </a:cubicBezTo>
                  <a:cubicBezTo>
                    <a:pt x="13016" y="274"/>
                    <a:pt x="13077" y="274"/>
                    <a:pt x="13149" y="280"/>
                  </a:cubicBezTo>
                  <a:cubicBezTo>
                    <a:pt x="13293" y="292"/>
                    <a:pt x="13447" y="304"/>
                    <a:pt x="13591" y="317"/>
                  </a:cubicBezTo>
                  <a:cubicBezTo>
                    <a:pt x="13694" y="329"/>
                    <a:pt x="13797" y="341"/>
                    <a:pt x="13900" y="347"/>
                  </a:cubicBezTo>
                  <a:cubicBezTo>
                    <a:pt x="13982" y="353"/>
                    <a:pt x="14064" y="365"/>
                    <a:pt x="14146" y="371"/>
                  </a:cubicBezTo>
                  <a:cubicBezTo>
                    <a:pt x="14280" y="390"/>
                    <a:pt x="14414" y="408"/>
                    <a:pt x="14547" y="426"/>
                  </a:cubicBezTo>
                  <a:cubicBezTo>
                    <a:pt x="14630" y="438"/>
                    <a:pt x="14712" y="451"/>
                    <a:pt x="14784" y="463"/>
                  </a:cubicBezTo>
                  <a:cubicBezTo>
                    <a:pt x="14856" y="475"/>
                    <a:pt x="14917" y="487"/>
                    <a:pt x="14989" y="493"/>
                  </a:cubicBezTo>
                  <a:cubicBezTo>
                    <a:pt x="15020" y="499"/>
                    <a:pt x="15051" y="499"/>
                    <a:pt x="15072" y="505"/>
                  </a:cubicBezTo>
                  <a:cubicBezTo>
                    <a:pt x="15185" y="530"/>
                    <a:pt x="15308" y="554"/>
                    <a:pt x="15421" y="572"/>
                  </a:cubicBezTo>
                  <a:cubicBezTo>
                    <a:pt x="15452" y="578"/>
                    <a:pt x="15493" y="584"/>
                    <a:pt x="15524" y="591"/>
                  </a:cubicBezTo>
                  <a:cubicBezTo>
                    <a:pt x="15565" y="597"/>
                    <a:pt x="15606" y="609"/>
                    <a:pt x="15647" y="621"/>
                  </a:cubicBezTo>
                  <a:cubicBezTo>
                    <a:pt x="15740" y="645"/>
                    <a:pt x="15832" y="670"/>
                    <a:pt x="15925" y="688"/>
                  </a:cubicBezTo>
                  <a:cubicBezTo>
                    <a:pt x="16059" y="724"/>
                    <a:pt x="16182" y="767"/>
                    <a:pt x="16316" y="804"/>
                  </a:cubicBezTo>
                  <a:cubicBezTo>
                    <a:pt x="16347" y="816"/>
                    <a:pt x="16377" y="822"/>
                    <a:pt x="16408" y="834"/>
                  </a:cubicBezTo>
                  <a:cubicBezTo>
                    <a:pt x="16490" y="864"/>
                    <a:pt x="16573" y="889"/>
                    <a:pt x="16655" y="919"/>
                  </a:cubicBezTo>
                  <a:cubicBezTo>
                    <a:pt x="16768" y="956"/>
                    <a:pt x="16871" y="998"/>
                    <a:pt x="16984" y="1041"/>
                  </a:cubicBezTo>
                  <a:cubicBezTo>
                    <a:pt x="17025" y="1059"/>
                    <a:pt x="17066" y="1078"/>
                    <a:pt x="17107" y="1096"/>
                  </a:cubicBezTo>
                  <a:cubicBezTo>
                    <a:pt x="17159" y="1120"/>
                    <a:pt x="17210" y="1138"/>
                    <a:pt x="17251" y="1163"/>
                  </a:cubicBezTo>
                  <a:cubicBezTo>
                    <a:pt x="17333" y="1205"/>
                    <a:pt x="17426" y="1248"/>
                    <a:pt x="17508" y="1291"/>
                  </a:cubicBezTo>
                  <a:cubicBezTo>
                    <a:pt x="17529" y="1303"/>
                    <a:pt x="17549" y="1315"/>
                    <a:pt x="17570" y="1327"/>
                  </a:cubicBezTo>
                  <a:cubicBezTo>
                    <a:pt x="17621" y="1358"/>
                    <a:pt x="17683" y="1394"/>
                    <a:pt x="17734" y="1425"/>
                  </a:cubicBezTo>
                  <a:cubicBezTo>
                    <a:pt x="17765" y="1443"/>
                    <a:pt x="17796" y="1455"/>
                    <a:pt x="17817" y="1473"/>
                  </a:cubicBezTo>
                  <a:cubicBezTo>
                    <a:pt x="17848" y="1498"/>
                    <a:pt x="17889" y="1522"/>
                    <a:pt x="17930" y="1546"/>
                  </a:cubicBezTo>
                  <a:cubicBezTo>
                    <a:pt x="18002" y="1595"/>
                    <a:pt x="18074" y="1638"/>
                    <a:pt x="18146" y="1686"/>
                  </a:cubicBezTo>
                  <a:cubicBezTo>
                    <a:pt x="18238" y="1747"/>
                    <a:pt x="18320" y="1808"/>
                    <a:pt x="18413" y="1869"/>
                  </a:cubicBezTo>
                  <a:cubicBezTo>
                    <a:pt x="18475" y="1912"/>
                    <a:pt x="18536" y="1960"/>
                    <a:pt x="18608" y="2009"/>
                  </a:cubicBezTo>
                  <a:cubicBezTo>
                    <a:pt x="18742" y="2100"/>
                    <a:pt x="18865" y="2198"/>
                    <a:pt x="18989" y="2295"/>
                  </a:cubicBezTo>
                  <a:cubicBezTo>
                    <a:pt x="19122" y="2399"/>
                    <a:pt x="19246" y="2502"/>
                    <a:pt x="19379" y="2606"/>
                  </a:cubicBezTo>
                  <a:cubicBezTo>
                    <a:pt x="19513" y="2715"/>
                    <a:pt x="19647" y="2831"/>
                    <a:pt x="19791" y="2940"/>
                  </a:cubicBezTo>
                  <a:cubicBezTo>
                    <a:pt x="19852" y="2995"/>
                    <a:pt x="19914" y="3050"/>
                    <a:pt x="19976" y="3105"/>
                  </a:cubicBezTo>
                  <a:cubicBezTo>
                    <a:pt x="19996" y="3123"/>
                    <a:pt x="20017" y="3141"/>
                    <a:pt x="20037" y="3160"/>
                  </a:cubicBezTo>
                  <a:cubicBezTo>
                    <a:pt x="20068" y="3190"/>
                    <a:pt x="20099" y="3221"/>
                    <a:pt x="20120" y="3245"/>
                  </a:cubicBezTo>
                  <a:cubicBezTo>
                    <a:pt x="20171" y="3300"/>
                    <a:pt x="20222" y="3348"/>
                    <a:pt x="20274" y="3403"/>
                  </a:cubicBezTo>
                  <a:cubicBezTo>
                    <a:pt x="20325" y="3470"/>
                    <a:pt x="20387" y="3537"/>
                    <a:pt x="20438" y="3604"/>
                  </a:cubicBezTo>
                  <a:cubicBezTo>
                    <a:pt x="20479" y="3659"/>
                    <a:pt x="20510" y="3714"/>
                    <a:pt x="20551" y="3768"/>
                  </a:cubicBezTo>
                  <a:cubicBezTo>
                    <a:pt x="20582" y="3811"/>
                    <a:pt x="20613" y="3860"/>
                    <a:pt x="20634" y="3902"/>
                  </a:cubicBezTo>
                  <a:cubicBezTo>
                    <a:pt x="20664" y="3951"/>
                    <a:pt x="20695" y="4006"/>
                    <a:pt x="20726" y="4055"/>
                  </a:cubicBezTo>
                  <a:cubicBezTo>
                    <a:pt x="20767" y="4122"/>
                    <a:pt x="20798" y="4188"/>
                    <a:pt x="20839" y="4255"/>
                  </a:cubicBezTo>
                  <a:cubicBezTo>
                    <a:pt x="20870" y="4310"/>
                    <a:pt x="20891" y="4359"/>
                    <a:pt x="20911" y="4414"/>
                  </a:cubicBezTo>
                  <a:cubicBezTo>
                    <a:pt x="20932" y="4462"/>
                    <a:pt x="20952" y="4511"/>
                    <a:pt x="20973" y="4554"/>
                  </a:cubicBezTo>
                  <a:cubicBezTo>
                    <a:pt x="20993" y="4596"/>
                    <a:pt x="21004" y="4633"/>
                    <a:pt x="21024" y="4676"/>
                  </a:cubicBezTo>
                  <a:cubicBezTo>
                    <a:pt x="21035" y="4694"/>
                    <a:pt x="21035" y="4712"/>
                    <a:pt x="21045" y="4724"/>
                  </a:cubicBezTo>
                  <a:cubicBezTo>
                    <a:pt x="21065" y="4785"/>
                    <a:pt x="21086" y="4852"/>
                    <a:pt x="21107" y="4913"/>
                  </a:cubicBezTo>
                  <a:cubicBezTo>
                    <a:pt x="21127" y="4998"/>
                    <a:pt x="21137" y="5083"/>
                    <a:pt x="21148" y="5169"/>
                  </a:cubicBezTo>
                  <a:cubicBezTo>
                    <a:pt x="21158" y="5230"/>
                    <a:pt x="21158" y="5296"/>
                    <a:pt x="21168" y="5357"/>
                  </a:cubicBezTo>
                  <a:cubicBezTo>
                    <a:pt x="21168" y="5406"/>
                    <a:pt x="21168" y="5455"/>
                    <a:pt x="21168" y="5497"/>
                  </a:cubicBezTo>
                  <a:cubicBezTo>
                    <a:pt x="21168" y="5534"/>
                    <a:pt x="21168" y="5577"/>
                    <a:pt x="21168" y="5613"/>
                  </a:cubicBezTo>
                  <a:cubicBezTo>
                    <a:pt x="21158" y="5680"/>
                    <a:pt x="21158" y="5741"/>
                    <a:pt x="21148" y="5808"/>
                  </a:cubicBezTo>
                  <a:cubicBezTo>
                    <a:pt x="21137" y="5893"/>
                    <a:pt x="21117" y="5978"/>
                    <a:pt x="21107" y="6064"/>
                  </a:cubicBezTo>
                  <a:cubicBezTo>
                    <a:pt x="21086" y="6124"/>
                    <a:pt x="21076" y="6185"/>
                    <a:pt x="21055" y="6240"/>
                  </a:cubicBezTo>
                  <a:cubicBezTo>
                    <a:pt x="21045" y="6295"/>
                    <a:pt x="21024" y="6350"/>
                    <a:pt x="21004" y="6404"/>
                  </a:cubicBezTo>
                  <a:cubicBezTo>
                    <a:pt x="20983" y="6453"/>
                    <a:pt x="20973" y="6502"/>
                    <a:pt x="20952" y="6551"/>
                  </a:cubicBezTo>
                  <a:cubicBezTo>
                    <a:pt x="20921" y="6611"/>
                    <a:pt x="20901" y="6672"/>
                    <a:pt x="20870" y="6733"/>
                  </a:cubicBezTo>
                  <a:cubicBezTo>
                    <a:pt x="20839" y="6800"/>
                    <a:pt x="20808" y="6867"/>
                    <a:pt x="20767" y="6934"/>
                  </a:cubicBezTo>
                  <a:cubicBezTo>
                    <a:pt x="20736" y="6989"/>
                    <a:pt x="20706" y="7044"/>
                    <a:pt x="20675" y="7099"/>
                  </a:cubicBezTo>
                  <a:cubicBezTo>
                    <a:pt x="20654" y="7141"/>
                    <a:pt x="20623" y="7190"/>
                    <a:pt x="20592" y="7232"/>
                  </a:cubicBezTo>
                  <a:cubicBezTo>
                    <a:pt x="20551" y="7293"/>
                    <a:pt x="20510" y="7354"/>
                    <a:pt x="20479" y="7421"/>
                  </a:cubicBezTo>
                  <a:cubicBezTo>
                    <a:pt x="20459" y="7452"/>
                    <a:pt x="20428" y="7488"/>
                    <a:pt x="20407" y="7519"/>
                  </a:cubicBezTo>
                  <a:cubicBezTo>
                    <a:pt x="20377" y="7561"/>
                    <a:pt x="20346" y="7598"/>
                    <a:pt x="20315" y="7640"/>
                  </a:cubicBezTo>
                  <a:cubicBezTo>
                    <a:pt x="20243" y="7726"/>
                    <a:pt x="20171" y="7811"/>
                    <a:pt x="20099" y="7890"/>
                  </a:cubicBezTo>
                  <a:cubicBezTo>
                    <a:pt x="20027" y="7969"/>
                    <a:pt x="19955" y="8048"/>
                    <a:pt x="19883" y="8127"/>
                  </a:cubicBezTo>
                  <a:cubicBezTo>
                    <a:pt x="19811" y="8207"/>
                    <a:pt x="19739" y="8286"/>
                    <a:pt x="19667" y="8371"/>
                  </a:cubicBezTo>
                  <a:cubicBezTo>
                    <a:pt x="19513" y="8535"/>
                    <a:pt x="19359" y="8700"/>
                    <a:pt x="19205" y="8858"/>
                  </a:cubicBezTo>
                  <a:cubicBezTo>
                    <a:pt x="19133" y="8931"/>
                    <a:pt x="19050" y="9010"/>
                    <a:pt x="18978" y="9083"/>
                  </a:cubicBezTo>
                  <a:cubicBezTo>
                    <a:pt x="18906" y="9150"/>
                    <a:pt x="18834" y="9223"/>
                    <a:pt x="18763" y="9290"/>
                  </a:cubicBezTo>
                  <a:cubicBezTo>
                    <a:pt x="18598" y="9448"/>
                    <a:pt x="18444" y="9607"/>
                    <a:pt x="18279" y="9765"/>
                  </a:cubicBezTo>
                  <a:cubicBezTo>
                    <a:pt x="18125" y="9917"/>
                    <a:pt x="17981" y="10076"/>
                    <a:pt x="17827" y="10228"/>
                  </a:cubicBezTo>
                  <a:cubicBezTo>
                    <a:pt x="17734" y="10319"/>
                    <a:pt x="17652" y="10404"/>
                    <a:pt x="17560" y="10496"/>
                  </a:cubicBezTo>
                  <a:cubicBezTo>
                    <a:pt x="17529" y="10526"/>
                    <a:pt x="17498" y="10556"/>
                    <a:pt x="17477" y="10587"/>
                  </a:cubicBezTo>
                  <a:cubicBezTo>
                    <a:pt x="17436" y="10630"/>
                    <a:pt x="17395" y="10672"/>
                    <a:pt x="17354" y="10715"/>
                  </a:cubicBezTo>
                  <a:cubicBezTo>
                    <a:pt x="17282" y="10794"/>
                    <a:pt x="17210" y="10879"/>
                    <a:pt x="17148" y="10958"/>
                  </a:cubicBezTo>
                  <a:cubicBezTo>
                    <a:pt x="17076" y="11050"/>
                    <a:pt x="17004" y="11135"/>
                    <a:pt x="16933" y="11226"/>
                  </a:cubicBezTo>
                  <a:cubicBezTo>
                    <a:pt x="16809" y="11384"/>
                    <a:pt x="16686" y="11549"/>
                    <a:pt x="16562" y="11713"/>
                  </a:cubicBezTo>
                  <a:cubicBezTo>
                    <a:pt x="16532" y="11756"/>
                    <a:pt x="16501" y="11798"/>
                    <a:pt x="16470" y="11841"/>
                  </a:cubicBezTo>
                  <a:cubicBezTo>
                    <a:pt x="16439" y="11896"/>
                    <a:pt x="16398" y="11951"/>
                    <a:pt x="16367" y="12005"/>
                  </a:cubicBezTo>
                  <a:cubicBezTo>
                    <a:pt x="16316" y="12085"/>
                    <a:pt x="16275" y="12164"/>
                    <a:pt x="16233" y="12243"/>
                  </a:cubicBezTo>
                  <a:cubicBezTo>
                    <a:pt x="16213" y="12285"/>
                    <a:pt x="16192" y="12334"/>
                    <a:pt x="16172" y="12383"/>
                  </a:cubicBezTo>
                  <a:cubicBezTo>
                    <a:pt x="16151" y="12419"/>
                    <a:pt x="16141" y="12450"/>
                    <a:pt x="16120" y="12486"/>
                  </a:cubicBezTo>
                  <a:cubicBezTo>
                    <a:pt x="16079" y="12578"/>
                    <a:pt x="16048" y="12663"/>
                    <a:pt x="16018" y="12754"/>
                  </a:cubicBezTo>
                  <a:cubicBezTo>
                    <a:pt x="15946" y="12943"/>
                    <a:pt x="15884" y="13132"/>
                    <a:pt x="15822" y="13320"/>
                  </a:cubicBezTo>
                  <a:cubicBezTo>
                    <a:pt x="15740" y="13588"/>
                    <a:pt x="15678" y="13862"/>
                    <a:pt x="15617" y="14130"/>
                  </a:cubicBezTo>
                  <a:cubicBezTo>
                    <a:pt x="15565" y="14398"/>
                    <a:pt x="15514" y="14666"/>
                    <a:pt x="15452" y="14928"/>
                  </a:cubicBezTo>
                  <a:cubicBezTo>
                    <a:pt x="15370" y="15256"/>
                    <a:pt x="15298" y="15591"/>
                    <a:pt x="15205" y="15920"/>
                  </a:cubicBezTo>
                  <a:cubicBezTo>
                    <a:pt x="15082" y="16377"/>
                    <a:pt x="14619" y="16797"/>
                    <a:pt x="13859" y="16955"/>
                  </a:cubicBezTo>
                  <a:cubicBezTo>
                    <a:pt x="13416" y="17046"/>
                    <a:pt x="12913" y="17040"/>
                    <a:pt x="12450" y="17101"/>
                  </a:cubicBezTo>
                  <a:cubicBezTo>
                    <a:pt x="12358" y="17113"/>
                    <a:pt x="12255" y="17125"/>
                    <a:pt x="12162" y="17138"/>
                  </a:cubicBezTo>
                  <a:cubicBezTo>
                    <a:pt x="12111" y="17144"/>
                    <a:pt x="12070" y="17150"/>
                    <a:pt x="12018" y="17156"/>
                  </a:cubicBezTo>
                  <a:cubicBezTo>
                    <a:pt x="11730" y="17198"/>
                    <a:pt x="11453" y="17241"/>
                    <a:pt x="11175" y="17296"/>
                  </a:cubicBezTo>
                  <a:cubicBezTo>
                    <a:pt x="11093" y="17314"/>
                    <a:pt x="11000" y="17326"/>
                    <a:pt x="10918" y="17345"/>
                  </a:cubicBezTo>
                  <a:cubicBezTo>
                    <a:pt x="10857" y="17357"/>
                    <a:pt x="10795" y="17369"/>
                    <a:pt x="10733" y="17381"/>
                  </a:cubicBezTo>
                  <a:cubicBezTo>
                    <a:pt x="10589" y="17411"/>
                    <a:pt x="10445" y="17442"/>
                    <a:pt x="10301" y="17478"/>
                  </a:cubicBezTo>
                  <a:cubicBezTo>
                    <a:pt x="10250" y="17491"/>
                    <a:pt x="10188" y="17503"/>
                    <a:pt x="10137" y="17515"/>
                  </a:cubicBezTo>
                  <a:cubicBezTo>
                    <a:pt x="10065" y="17533"/>
                    <a:pt x="9983" y="17551"/>
                    <a:pt x="9911" y="17570"/>
                  </a:cubicBezTo>
                  <a:cubicBezTo>
                    <a:pt x="9828" y="17594"/>
                    <a:pt x="9746" y="17612"/>
                    <a:pt x="9664" y="17637"/>
                  </a:cubicBezTo>
                  <a:cubicBezTo>
                    <a:pt x="9602" y="17655"/>
                    <a:pt x="9551" y="17673"/>
                    <a:pt x="9499" y="17692"/>
                  </a:cubicBezTo>
                  <a:cubicBezTo>
                    <a:pt x="9448" y="17710"/>
                    <a:pt x="9386" y="17728"/>
                    <a:pt x="9335" y="17746"/>
                  </a:cubicBezTo>
                  <a:cubicBezTo>
                    <a:pt x="9263" y="17777"/>
                    <a:pt x="9191" y="17801"/>
                    <a:pt x="9119" y="17832"/>
                  </a:cubicBezTo>
                  <a:cubicBezTo>
                    <a:pt x="9099" y="17838"/>
                    <a:pt x="9088" y="17844"/>
                    <a:pt x="9068" y="17856"/>
                  </a:cubicBezTo>
                  <a:cubicBezTo>
                    <a:pt x="9027" y="17874"/>
                    <a:pt x="8985" y="17892"/>
                    <a:pt x="8944" y="17911"/>
                  </a:cubicBezTo>
                  <a:cubicBezTo>
                    <a:pt x="8883" y="17935"/>
                    <a:pt x="8821" y="17965"/>
                    <a:pt x="8770" y="17996"/>
                  </a:cubicBezTo>
                  <a:cubicBezTo>
                    <a:pt x="8718" y="18020"/>
                    <a:pt x="8656" y="18045"/>
                    <a:pt x="8615" y="18075"/>
                  </a:cubicBezTo>
                  <a:cubicBezTo>
                    <a:pt x="8584" y="18093"/>
                    <a:pt x="8543" y="18112"/>
                    <a:pt x="8513" y="18130"/>
                  </a:cubicBezTo>
                  <a:cubicBezTo>
                    <a:pt x="8492" y="18142"/>
                    <a:pt x="8471" y="18148"/>
                    <a:pt x="8451" y="18160"/>
                  </a:cubicBezTo>
                  <a:cubicBezTo>
                    <a:pt x="8389" y="18197"/>
                    <a:pt x="8327" y="18233"/>
                    <a:pt x="8276" y="18270"/>
                  </a:cubicBezTo>
                  <a:cubicBezTo>
                    <a:pt x="8204" y="18319"/>
                    <a:pt x="8142" y="18367"/>
                    <a:pt x="8081" y="18422"/>
                  </a:cubicBezTo>
                  <a:cubicBezTo>
                    <a:pt x="8019" y="18477"/>
                    <a:pt x="7978" y="18538"/>
                    <a:pt x="7937" y="18599"/>
                  </a:cubicBezTo>
                  <a:cubicBezTo>
                    <a:pt x="7916" y="18623"/>
                    <a:pt x="7906" y="18653"/>
                    <a:pt x="7896" y="18678"/>
                  </a:cubicBezTo>
                  <a:cubicBezTo>
                    <a:pt x="7885" y="18714"/>
                    <a:pt x="7875" y="18751"/>
                    <a:pt x="7885" y="18781"/>
                  </a:cubicBezTo>
                  <a:cubicBezTo>
                    <a:pt x="7885" y="18860"/>
                    <a:pt x="7927" y="18933"/>
                    <a:pt x="7988" y="19000"/>
                  </a:cubicBezTo>
                  <a:cubicBezTo>
                    <a:pt x="8019" y="19031"/>
                    <a:pt x="8050" y="19055"/>
                    <a:pt x="8091" y="19080"/>
                  </a:cubicBezTo>
                  <a:cubicBezTo>
                    <a:pt x="8122" y="19098"/>
                    <a:pt x="8153" y="19116"/>
                    <a:pt x="8184" y="19134"/>
                  </a:cubicBezTo>
                  <a:cubicBezTo>
                    <a:pt x="8204" y="19147"/>
                    <a:pt x="8235" y="19165"/>
                    <a:pt x="8266" y="19177"/>
                  </a:cubicBezTo>
                  <a:cubicBezTo>
                    <a:pt x="8153" y="19244"/>
                    <a:pt x="8040" y="19317"/>
                    <a:pt x="7957" y="19396"/>
                  </a:cubicBezTo>
                  <a:cubicBezTo>
                    <a:pt x="7906" y="19445"/>
                    <a:pt x="7865" y="19500"/>
                    <a:pt x="7824" y="19554"/>
                  </a:cubicBezTo>
                  <a:cubicBezTo>
                    <a:pt x="7783" y="19615"/>
                    <a:pt x="7731" y="19682"/>
                    <a:pt x="7711" y="19749"/>
                  </a:cubicBezTo>
                  <a:cubicBezTo>
                    <a:pt x="7700" y="19786"/>
                    <a:pt x="7690" y="19822"/>
                    <a:pt x="7690" y="19859"/>
                  </a:cubicBezTo>
                  <a:cubicBezTo>
                    <a:pt x="7690" y="19895"/>
                    <a:pt x="7700" y="19932"/>
                    <a:pt x="7711" y="19962"/>
                  </a:cubicBezTo>
                  <a:cubicBezTo>
                    <a:pt x="7721" y="19987"/>
                    <a:pt x="7731" y="20017"/>
                    <a:pt x="7741" y="20041"/>
                  </a:cubicBezTo>
                  <a:cubicBezTo>
                    <a:pt x="7762" y="20078"/>
                    <a:pt x="7793" y="20115"/>
                    <a:pt x="7813" y="20151"/>
                  </a:cubicBezTo>
                  <a:cubicBezTo>
                    <a:pt x="7855" y="20206"/>
                    <a:pt x="7916" y="20255"/>
                    <a:pt x="7998" y="20297"/>
                  </a:cubicBezTo>
                  <a:cubicBezTo>
                    <a:pt x="8081" y="20346"/>
                    <a:pt x="8184" y="20376"/>
                    <a:pt x="8286" y="20407"/>
                  </a:cubicBezTo>
                  <a:cubicBezTo>
                    <a:pt x="8389" y="20437"/>
                    <a:pt x="8492" y="20462"/>
                    <a:pt x="8595" y="20486"/>
                  </a:cubicBezTo>
                  <a:cubicBezTo>
                    <a:pt x="8687" y="20510"/>
                    <a:pt x="8790" y="20529"/>
                    <a:pt x="8893" y="20547"/>
                  </a:cubicBezTo>
                  <a:cubicBezTo>
                    <a:pt x="9006" y="20565"/>
                    <a:pt x="9119" y="20583"/>
                    <a:pt x="9242" y="20602"/>
                  </a:cubicBezTo>
                  <a:cubicBezTo>
                    <a:pt x="9191" y="20644"/>
                    <a:pt x="9140" y="20693"/>
                    <a:pt x="9109" y="20742"/>
                  </a:cubicBezTo>
                  <a:cubicBezTo>
                    <a:pt x="9057" y="20802"/>
                    <a:pt x="9016" y="20869"/>
                    <a:pt x="8996" y="20936"/>
                  </a:cubicBezTo>
                  <a:cubicBezTo>
                    <a:pt x="8975" y="21003"/>
                    <a:pt x="8965" y="21070"/>
                    <a:pt x="8985" y="21143"/>
                  </a:cubicBezTo>
                  <a:cubicBezTo>
                    <a:pt x="9006" y="21204"/>
                    <a:pt x="9047" y="21265"/>
                    <a:pt x="9109" y="21314"/>
                  </a:cubicBezTo>
                  <a:cubicBezTo>
                    <a:pt x="9140" y="21338"/>
                    <a:pt x="9181" y="21369"/>
                    <a:pt x="9222" y="21387"/>
                  </a:cubicBezTo>
                  <a:cubicBezTo>
                    <a:pt x="9263" y="21411"/>
                    <a:pt x="9314" y="21430"/>
                    <a:pt x="9356" y="21448"/>
                  </a:cubicBezTo>
                  <a:cubicBezTo>
                    <a:pt x="9448" y="21484"/>
                    <a:pt x="9551" y="21509"/>
                    <a:pt x="9643" y="21533"/>
                  </a:cubicBezTo>
                  <a:cubicBezTo>
                    <a:pt x="9736" y="21551"/>
                    <a:pt x="9818" y="21563"/>
                    <a:pt x="9911" y="21570"/>
                  </a:cubicBezTo>
                  <a:cubicBezTo>
                    <a:pt x="9972" y="21576"/>
                    <a:pt x="10034" y="21582"/>
                    <a:pt x="10096" y="21588"/>
                  </a:cubicBezTo>
                  <a:cubicBezTo>
                    <a:pt x="10137" y="21594"/>
                    <a:pt x="10178" y="21594"/>
                    <a:pt x="10229" y="21594"/>
                  </a:cubicBezTo>
                  <a:cubicBezTo>
                    <a:pt x="10312" y="21594"/>
                    <a:pt x="10404" y="21600"/>
                    <a:pt x="10486" y="21600"/>
                  </a:cubicBezTo>
                  <a:cubicBezTo>
                    <a:pt x="10548" y="21600"/>
                    <a:pt x="10620" y="21600"/>
                    <a:pt x="10682" y="21600"/>
                  </a:cubicBezTo>
                  <a:cubicBezTo>
                    <a:pt x="10743" y="21600"/>
                    <a:pt x="10805" y="21600"/>
                    <a:pt x="10867" y="21600"/>
                  </a:cubicBezTo>
                  <a:cubicBezTo>
                    <a:pt x="10959" y="21600"/>
                    <a:pt x="11052" y="21594"/>
                    <a:pt x="11134" y="21594"/>
                  </a:cubicBezTo>
                  <a:cubicBezTo>
                    <a:pt x="11196" y="21594"/>
                    <a:pt x="11268" y="21588"/>
                    <a:pt x="11329" y="21588"/>
                  </a:cubicBezTo>
                  <a:cubicBezTo>
                    <a:pt x="11391" y="21588"/>
                    <a:pt x="11453" y="21582"/>
                    <a:pt x="11504" y="21582"/>
                  </a:cubicBezTo>
                  <a:cubicBezTo>
                    <a:pt x="11597" y="21576"/>
                    <a:pt x="11689" y="21570"/>
                    <a:pt x="11782" y="21563"/>
                  </a:cubicBezTo>
                  <a:cubicBezTo>
                    <a:pt x="11864" y="21557"/>
                    <a:pt x="11936" y="21551"/>
                    <a:pt x="12018" y="21545"/>
                  </a:cubicBezTo>
                  <a:cubicBezTo>
                    <a:pt x="12080" y="21539"/>
                    <a:pt x="12142" y="21533"/>
                    <a:pt x="12214" y="21527"/>
                  </a:cubicBezTo>
                  <a:cubicBezTo>
                    <a:pt x="12306" y="21515"/>
                    <a:pt x="12388" y="21503"/>
                    <a:pt x="12481" y="21490"/>
                  </a:cubicBezTo>
                  <a:cubicBezTo>
                    <a:pt x="12543" y="21484"/>
                    <a:pt x="12594" y="21472"/>
                    <a:pt x="12656" y="21466"/>
                  </a:cubicBezTo>
                  <a:cubicBezTo>
                    <a:pt x="12717" y="21454"/>
                    <a:pt x="12779" y="21448"/>
                    <a:pt x="12841" y="21436"/>
                  </a:cubicBezTo>
                  <a:cubicBezTo>
                    <a:pt x="12923" y="21417"/>
                    <a:pt x="13016" y="21405"/>
                    <a:pt x="13098" y="21387"/>
                  </a:cubicBezTo>
                  <a:cubicBezTo>
                    <a:pt x="13159" y="21375"/>
                    <a:pt x="13221" y="21363"/>
                    <a:pt x="13283" y="21344"/>
                  </a:cubicBezTo>
                  <a:cubicBezTo>
                    <a:pt x="13427" y="21314"/>
                    <a:pt x="13571" y="21277"/>
                    <a:pt x="13704" y="21235"/>
                  </a:cubicBezTo>
                  <a:cubicBezTo>
                    <a:pt x="13838" y="21198"/>
                    <a:pt x="13961" y="21162"/>
                    <a:pt x="14085" y="21119"/>
                  </a:cubicBezTo>
                  <a:cubicBezTo>
                    <a:pt x="14116" y="21107"/>
                    <a:pt x="14146" y="21095"/>
                    <a:pt x="14177" y="21089"/>
                  </a:cubicBezTo>
                  <a:cubicBezTo>
                    <a:pt x="14198" y="21083"/>
                    <a:pt x="14218" y="21076"/>
                    <a:pt x="14239" y="21064"/>
                  </a:cubicBezTo>
                  <a:cubicBezTo>
                    <a:pt x="14270" y="21052"/>
                    <a:pt x="14290" y="21040"/>
                    <a:pt x="14321" y="21028"/>
                  </a:cubicBezTo>
                  <a:cubicBezTo>
                    <a:pt x="14362" y="21009"/>
                    <a:pt x="14393" y="20979"/>
                    <a:pt x="14403" y="20949"/>
                  </a:cubicBezTo>
                  <a:cubicBezTo>
                    <a:pt x="14434" y="20906"/>
                    <a:pt x="14414" y="20851"/>
                    <a:pt x="14373" y="20815"/>
                  </a:cubicBezTo>
                  <a:cubicBezTo>
                    <a:pt x="14352" y="20796"/>
                    <a:pt x="14311" y="20766"/>
                    <a:pt x="14270" y="20754"/>
                  </a:cubicBezTo>
                  <a:cubicBezTo>
                    <a:pt x="14239" y="20742"/>
                    <a:pt x="14208" y="20736"/>
                    <a:pt x="14177" y="20729"/>
                  </a:cubicBezTo>
                  <a:cubicBezTo>
                    <a:pt x="14136" y="20717"/>
                    <a:pt x="14085" y="20711"/>
                    <a:pt x="14033" y="20711"/>
                  </a:cubicBezTo>
                  <a:cubicBezTo>
                    <a:pt x="13961" y="20705"/>
                    <a:pt x="13889" y="20699"/>
                    <a:pt x="13817" y="20699"/>
                  </a:cubicBezTo>
                  <a:cubicBezTo>
                    <a:pt x="13766" y="20699"/>
                    <a:pt x="13715" y="20699"/>
                    <a:pt x="13673" y="20699"/>
                  </a:cubicBezTo>
                  <a:cubicBezTo>
                    <a:pt x="13632" y="20699"/>
                    <a:pt x="13602" y="20699"/>
                    <a:pt x="13560" y="20699"/>
                  </a:cubicBezTo>
                  <a:cubicBezTo>
                    <a:pt x="13488" y="20705"/>
                    <a:pt x="13427" y="20705"/>
                    <a:pt x="13355" y="20711"/>
                  </a:cubicBezTo>
                  <a:cubicBezTo>
                    <a:pt x="13262" y="20717"/>
                    <a:pt x="13170" y="20723"/>
                    <a:pt x="13077" y="20736"/>
                  </a:cubicBezTo>
                  <a:cubicBezTo>
                    <a:pt x="13005" y="20742"/>
                    <a:pt x="12923" y="20754"/>
                    <a:pt x="12851" y="20760"/>
                  </a:cubicBezTo>
                  <a:cubicBezTo>
                    <a:pt x="12779" y="20766"/>
                    <a:pt x="12707" y="20778"/>
                    <a:pt x="12635" y="20790"/>
                  </a:cubicBezTo>
                  <a:cubicBezTo>
                    <a:pt x="12604" y="20796"/>
                    <a:pt x="12573" y="20802"/>
                    <a:pt x="12543" y="20809"/>
                  </a:cubicBezTo>
                  <a:cubicBezTo>
                    <a:pt x="12512" y="20815"/>
                    <a:pt x="12481" y="20821"/>
                    <a:pt x="12460" y="20827"/>
                  </a:cubicBezTo>
                  <a:cubicBezTo>
                    <a:pt x="12388" y="20845"/>
                    <a:pt x="12327" y="20857"/>
                    <a:pt x="12255" y="20876"/>
                  </a:cubicBezTo>
                  <a:cubicBezTo>
                    <a:pt x="12203" y="20888"/>
                    <a:pt x="12152" y="20900"/>
                    <a:pt x="12111" y="20912"/>
                  </a:cubicBezTo>
                  <a:cubicBezTo>
                    <a:pt x="12018" y="20943"/>
                    <a:pt x="11915" y="20973"/>
                    <a:pt x="11823" y="21003"/>
                  </a:cubicBezTo>
                  <a:cubicBezTo>
                    <a:pt x="11730" y="21034"/>
                    <a:pt x="11648" y="21064"/>
                    <a:pt x="11566" y="21101"/>
                  </a:cubicBezTo>
                  <a:cubicBezTo>
                    <a:pt x="11504" y="21125"/>
                    <a:pt x="11453" y="21149"/>
                    <a:pt x="11401" y="21180"/>
                  </a:cubicBezTo>
                  <a:cubicBezTo>
                    <a:pt x="11329" y="21216"/>
                    <a:pt x="11278" y="21259"/>
                    <a:pt x="11247" y="21308"/>
                  </a:cubicBezTo>
                  <a:cubicBezTo>
                    <a:pt x="11155" y="21314"/>
                    <a:pt x="11062" y="21314"/>
                    <a:pt x="10980" y="21314"/>
                  </a:cubicBezTo>
                  <a:cubicBezTo>
                    <a:pt x="10918" y="21314"/>
                    <a:pt x="10857" y="21320"/>
                    <a:pt x="10795" y="21320"/>
                  </a:cubicBezTo>
                  <a:cubicBezTo>
                    <a:pt x="10713" y="21320"/>
                    <a:pt x="10620" y="21320"/>
                    <a:pt x="10538" y="21320"/>
                  </a:cubicBezTo>
                  <a:cubicBezTo>
                    <a:pt x="10476" y="21320"/>
                    <a:pt x="10414" y="21314"/>
                    <a:pt x="10363" y="21314"/>
                  </a:cubicBezTo>
                  <a:cubicBezTo>
                    <a:pt x="10271" y="21308"/>
                    <a:pt x="10178" y="21308"/>
                    <a:pt x="10075" y="21302"/>
                  </a:cubicBezTo>
                  <a:cubicBezTo>
                    <a:pt x="9952" y="21290"/>
                    <a:pt x="9828" y="21271"/>
                    <a:pt x="9705" y="21247"/>
                  </a:cubicBezTo>
                  <a:cubicBezTo>
                    <a:pt x="9654" y="21235"/>
                    <a:pt x="9613" y="21216"/>
                    <a:pt x="9571" y="21198"/>
                  </a:cubicBezTo>
                  <a:cubicBezTo>
                    <a:pt x="9541" y="21186"/>
                    <a:pt x="9510" y="21168"/>
                    <a:pt x="9489" y="21149"/>
                  </a:cubicBezTo>
                  <a:cubicBezTo>
                    <a:pt x="9479" y="21137"/>
                    <a:pt x="9458" y="21125"/>
                    <a:pt x="9448" y="21107"/>
                  </a:cubicBezTo>
                  <a:cubicBezTo>
                    <a:pt x="9438" y="21095"/>
                    <a:pt x="9438" y="21089"/>
                    <a:pt x="9438" y="21076"/>
                  </a:cubicBezTo>
                  <a:cubicBezTo>
                    <a:pt x="9438" y="21052"/>
                    <a:pt x="9438" y="21034"/>
                    <a:pt x="9438" y="21009"/>
                  </a:cubicBezTo>
                  <a:cubicBezTo>
                    <a:pt x="9448" y="20961"/>
                    <a:pt x="9479" y="20918"/>
                    <a:pt x="9499" y="20876"/>
                  </a:cubicBezTo>
                  <a:cubicBezTo>
                    <a:pt x="9541" y="20827"/>
                    <a:pt x="9582" y="20784"/>
                    <a:pt x="9633" y="20736"/>
                  </a:cubicBezTo>
                  <a:cubicBezTo>
                    <a:pt x="9674" y="20705"/>
                    <a:pt x="9726" y="20675"/>
                    <a:pt x="9777" y="20644"/>
                  </a:cubicBezTo>
                  <a:cubicBezTo>
                    <a:pt x="9818" y="20650"/>
                    <a:pt x="9870" y="20650"/>
                    <a:pt x="9911" y="20656"/>
                  </a:cubicBezTo>
                  <a:cubicBezTo>
                    <a:pt x="10003" y="20662"/>
                    <a:pt x="10096" y="20662"/>
                    <a:pt x="10188" y="20669"/>
                  </a:cubicBezTo>
                  <a:cubicBezTo>
                    <a:pt x="10332" y="20675"/>
                    <a:pt x="10476" y="20669"/>
                    <a:pt x="10630" y="20669"/>
                  </a:cubicBezTo>
                  <a:cubicBezTo>
                    <a:pt x="10774" y="20669"/>
                    <a:pt x="10918" y="20662"/>
                    <a:pt x="11062" y="20662"/>
                  </a:cubicBezTo>
                  <a:cubicBezTo>
                    <a:pt x="11206" y="20662"/>
                    <a:pt x="11350" y="20650"/>
                    <a:pt x="11494" y="20650"/>
                  </a:cubicBezTo>
                  <a:cubicBezTo>
                    <a:pt x="11638" y="20644"/>
                    <a:pt x="11782" y="20632"/>
                    <a:pt x="11926" y="20626"/>
                  </a:cubicBezTo>
                  <a:cubicBezTo>
                    <a:pt x="12090" y="20614"/>
                    <a:pt x="12244" y="20602"/>
                    <a:pt x="12409" y="20583"/>
                  </a:cubicBezTo>
                  <a:cubicBezTo>
                    <a:pt x="12553" y="20571"/>
                    <a:pt x="12697" y="20553"/>
                    <a:pt x="12841" y="20535"/>
                  </a:cubicBezTo>
                  <a:cubicBezTo>
                    <a:pt x="12985" y="20516"/>
                    <a:pt x="13118" y="20498"/>
                    <a:pt x="13252" y="20480"/>
                  </a:cubicBezTo>
                  <a:cubicBezTo>
                    <a:pt x="13314" y="20474"/>
                    <a:pt x="13386" y="20462"/>
                    <a:pt x="13447" y="20449"/>
                  </a:cubicBezTo>
                  <a:cubicBezTo>
                    <a:pt x="13509" y="20437"/>
                    <a:pt x="13560" y="20431"/>
                    <a:pt x="13622" y="20419"/>
                  </a:cubicBezTo>
                  <a:cubicBezTo>
                    <a:pt x="13704" y="20401"/>
                    <a:pt x="13797" y="20388"/>
                    <a:pt x="13879" y="20370"/>
                  </a:cubicBezTo>
                  <a:cubicBezTo>
                    <a:pt x="13941" y="20358"/>
                    <a:pt x="14002" y="20346"/>
                    <a:pt x="14064" y="20328"/>
                  </a:cubicBezTo>
                  <a:cubicBezTo>
                    <a:pt x="14126" y="20315"/>
                    <a:pt x="14177" y="20303"/>
                    <a:pt x="14239" y="20285"/>
                  </a:cubicBezTo>
                  <a:cubicBezTo>
                    <a:pt x="14321" y="20267"/>
                    <a:pt x="14403" y="20248"/>
                    <a:pt x="14486" y="20224"/>
                  </a:cubicBezTo>
                  <a:cubicBezTo>
                    <a:pt x="14588" y="20194"/>
                    <a:pt x="14702" y="20169"/>
                    <a:pt x="14804" y="20127"/>
                  </a:cubicBezTo>
                  <a:cubicBezTo>
                    <a:pt x="14856" y="20108"/>
                    <a:pt x="14897" y="20084"/>
                    <a:pt x="14938" y="20060"/>
                  </a:cubicBezTo>
                  <a:cubicBezTo>
                    <a:pt x="14969" y="20035"/>
                    <a:pt x="15000" y="20011"/>
                    <a:pt x="15031" y="19981"/>
                  </a:cubicBezTo>
                  <a:cubicBezTo>
                    <a:pt x="15041" y="19968"/>
                    <a:pt x="15051" y="19956"/>
                    <a:pt x="15051" y="19944"/>
                  </a:cubicBezTo>
                  <a:cubicBezTo>
                    <a:pt x="15061" y="19932"/>
                    <a:pt x="15072" y="19914"/>
                    <a:pt x="15072" y="19895"/>
                  </a:cubicBezTo>
                  <a:cubicBezTo>
                    <a:pt x="15072" y="19877"/>
                    <a:pt x="15072" y="19859"/>
                    <a:pt x="15061" y="19834"/>
                  </a:cubicBezTo>
                  <a:cubicBezTo>
                    <a:pt x="15061" y="19828"/>
                    <a:pt x="15061" y="19828"/>
                    <a:pt x="15051" y="19822"/>
                  </a:cubicBezTo>
                  <a:cubicBezTo>
                    <a:pt x="15041" y="19810"/>
                    <a:pt x="15031" y="19792"/>
                    <a:pt x="15020" y="19780"/>
                  </a:cubicBezTo>
                  <a:cubicBezTo>
                    <a:pt x="15000" y="19755"/>
                    <a:pt x="14969" y="19737"/>
                    <a:pt x="14948" y="19719"/>
                  </a:cubicBezTo>
                  <a:cubicBezTo>
                    <a:pt x="14917" y="19694"/>
                    <a:pt x="14866" y="19670"/>
                    <a:pt x="14825" y="19652"/>
                  </a:cubicBezTo>
                  <a:cubicBezTo>
                    <a:pt x="14794" y="19640"/>
                    <a:pt x="14753" y="19621"/>
                    <a:pt x="14712" y="19609"/>
                  </a:cubicBezTo>
                  <a:cubicBezTo>
                    <a:pt x="14609" y="19579"/>
                    <a:pt x="14496" y="19554"/>
                    <a:pt x="14383" y="19536"/>
                  </a:cubicBezTo>
                  <a:cubicBezTo>
                    <a:pt x="14342" y="19530"/>
                    <a:pt x="14290" y="19518"/>
                    <a:pt x="14239" y="19512"/>
                  </a:cubicBezTo>
                  <a:cubicBezTo>
                    <a:pt x="14177" y="19506"/>
                    <a:pt x="14116" y="19500"/>
                    <a:pt x="14054" y="19500"/>
                  </a:cubicBezTo>
                  <a:cubicBezTo>
                    <a:pt x="13951" y="19494"/>
                    <a:pt x="13838" y="19494"/>
                    <a:pt x="13735" y="19500"/>
                  </a:cubicBezTo>
                  <a:cubicBezTo>
                    <a:pt x="13478" y="19500"/>
                    <a:pt x="13231" y="19524"/>
                    <a:pt x="12974" y="19542"/>
                  </a:cubicBezTo>
                  <a:cubicBezTo>
                    <a:pt x="12913" y="19548"/>
                    <a:pt x="12841" y="19554"/>
                    <a:pt x="12779" y="19561"/>
                  </a:cubicBezTo>
                  <a:cubicBezTo>
                    <a:pt x="12676" y="19573"/>
                    <a:pt x="12584" y="19579"/>
                    <a:pt x="12481" y="19591"/>
                  </a:cubicBezTo>
                  <a:cubicBezTo>
                    <a:pt x="12337" y="19603"/>
                    <a:pt x="12203" y="19628"/>
                    <a:pt x="12059" y="19646"/>
                  </a:cubicBezTo>
                  <a:cubicBezTo>
                    <a:pt x="11915" y="19664"/>
                    <a:pt x="11782" y="19688"/>
                    <a:pt x="11648" y="19713"/>
                  </a:cubicBezTo>
                  <a:cubicBezTo>
                    <a:pt x="11515" y="19737"/>
                    <a:pt x="11371" y="19768"/>
                    <a:pt x="11237" y="19792"/>
                  </a:cubicBezTo>
                  <a:cubicBezTo>
                    <a:pt x="11083" y="19822"/>
                    <a:pt x="10929" y="19853"/>
                    <a:pt x="10774" y="19889"/>
                  </a:cubicBezTo>
                  <a:cubicBezTo>
                    <a:pt x="10579" y="19938"/>
                    <a:pt x="10384" y="19993"/>
                    <a:pt x="10209" y="20060"/>
                  </a:cubicBezTo>
                  <a:cubicBezTo>
                    <a:pt x="10116" y="20090"/>
                    <a:pt x="10034" y="20127"/>
                    <a:pt x="9952" y="20163"/>
                  </a:cubicBezTo>
                  <a:cubicBezTo>
                    <a:pt x="9849" y="20206"/>
                    <a:pt x="9736" y="20255"/>
                    <a:pt x="9643" y="20303"/>
                  </a:cubicBezTo>
                  <a:cubicBezTo>
                    <a:pt x="9623" y="20309"/>
                    <a:pt x="9613" y="20322"/>
                    <a:pt x="9592" y="20328"/>
                  </a:cubicBezTo>
                  <a:cubicBezTo>
                    <a:pt x="9582" y="20328"/>
                    <a:pt x="9571" y="20328"/>
                    <a:pt x="9561" y="20328"/>
                  </a:cubicBezTo>
                  <a:cubicBezTo>
                    <a:pt x="9263" y="20297"/>
                    <a:pt x="8975" y="20255"/>
                    <a:pt x="8687" y="20188"/>
                  </a:cubicBezTo>
                  <a:cubicBezTo>
                    <a:pt x="8564" y="20157"/>
                    <a:pt x="8430" y="20121"/>
                    <a:pt x="8317" y="20072"/>
                  </a:cubicBezTo>
                  <a:cubicBezTo>
                    <a:pt x="8297" y="20060"/>
                    <a:pt x="8276" y="20048"/>
                    <a:pt x="8245" y="20035"/>
                  </a:cubicBezTo>
                  <a:cubicBezTo>
                    <a:pt x="8214" y="20011"/>
                    <a:pt x="8194" y="19987"/>
                    <a:pt x="8184" y="19962"/>
                  </a:cubicBezTo>
                  <a:cubicBezTo>
                    <a:pt x="8163" y="19938"/>
                    <a:pt x="8153" y="19908"/>
                    <a:pt x="8142" y="19877"/>
                  </a:cubicBezTo>
                  <a:cubicBezTo>
                    <a:pt x="8142" y="19853"/>
                    <a:pt x="8142" y="19828"/>
                    <a:pt x="8142" y="19804"/>
                  </a:cubicBezTo>
                  <a:cubicBezTo>
                    <a:pt x="8163" y="19749"/>
                    <a:pt x="8194" y="19701"/>
                    <a:pt x="8225" y="19652"/>
                  </a:cubicBezTo>
                  <a:cubicBezTo>
                    <a:pt x="8245" y="19615"/>
                    <a:pt x="8276" y="19585"/>
                    <a:pt x="8307" y="19554"/>
                  </a:cubicBezTo>
                  <a:cubicBezTo>
                    <a:pt x="8338" y="19524"/>
                    <a:pt x="8369" y="19494"/>
                    <a:pt x="8410" y="19469"/>
                  </a:cubicBezTo>
                  <a:cubicBezTo>
                    <a:pt x="8492" y="19408"/>
                    <a:pt x="8584" y="19354"/>
                    <a:pt x="8687" y="19305"/>
                  </a:cubicBezTo>
                  <a:cubicBezTo>
                    <a:pt x="8790" y="19329"/>
                    <a:pt x="8893" y="19354"/>
                    <a:pt x="9006" y="19372"/>
                  </a:cubicBezTo>
                  <a:cubicBezTo>
                    <a:pt x="9099" y="19390"/>
                    <a:pt x="9191" y="19402"/>
                    <a:pt x="9284" y="19421"/>
                  </a:cubicBezTo>
                  <a:cubicBezTo>
                    <a:pt x="9335" y="19427"/>
                    <a:pt x="9386" y="19433"/>
                    <a:pt x="9428" y="19439"/>
                  </a:cubicBezTo>
                  <a:cubicBezTo>
                    <a:pt x="9479" y="19445"/>
                    <a:pt x="9530" y="19451"/>
                    <a:pt x="9582" y="19457"/>
                  </a:cubicBezTo>
                  <a:cubicBezTo>
                    <a:pt x="9664" y="19463"/>
                    <a:pt x="9736" y="19469"/>
                    <a:pt x="9818" y="19475"/>
                  </a:cubicBezTo>
                  <a:cubicBezTo>
                    <a:pt x="9890" y="19481"/>
                    <a:pt x="9962" y="19488"/>
                    <a:pt x="10034" y="19494"/>
                  </a:cubicBezTo>
                  <a:cubicBezTo>
                    <a:pt x="10127" y="19500"/>
                    <a:pt x="10219" y="19506"/>
                    <a:pt x="10312" y="19512"/>
                  </a:cubicBezTo>
                  <a:cubicBezTo>
                    <a:pt x="10445" y="19518"/>
                    <a:pt x="10569" y="19524"/>
                    <a:pt x="10702" y="19524"/>
                  </a:cubicBezTo>
                  <a:cubicBezTo>
                    <a:pt x="10805" y="19524"/>
                    <a:pt x="10908" y="19524"/>
                    <a:pt x="11011" y="19518"/>
                  </a:cubicBezTo>
                  <a:cubicBezTo>
                    <a:pt x="11093" y="19518"/>
                    <a:pt x="11186" y="19512"/>
                    <a:pt x="11268" y="19506"/>
                  </a:cubicBezTo>
                  <a:cubicBezTo>
                    <a:pt x="11350" y="19500"/>
                    <a:pt x="11432" y="19494"/>
                    <a:pt x="11515" y="19488"/>
                  </a:cubicBezTo>
                  <a:cubicBezTo>
                    <a:pt x="11556" y="19481"/>
                    <a:pt x="11607" y="19481"/>
                    <a:pt x="11648" y="19475"/>
                  </a:cubicBezTo>
                  <a:cubicBezTo>
                    <a:pt x="11689" y="19475"/>
                    <a:pt x="11730" y="19469"/>
                    <a:pt x="11772" y="19463"/>
                  </a:cubicBezTo>
                  <a:cubicBezTo>
                    <a:pt x="11844" y="19457"/>
                    <a:pt x="11915" y="19445"/>
                    <a:pt x="11998" y="19439"/>
                  </a:cubicBezTo>
                  <a:cubicBezTo>
                    <a:pt x="12059" y="19433"/>
                    <a:pt x="12121" y="19427"/>
                    <a:pt x="12183" y="19421"/>
                  </a:cubicBezTo>
                  <a:cubicBezTo>
                    <a:pt x="12265" y="19408"/>
                    <a:pt x="12347" y="19396"/>
                    <a:pt x="12440" y="19384"/>
                  </a:cubicBezTo>
                  <a:cubicBezTo>
                    <a:pt x="12491" y="19378"/>
                    <a:pt x="12543" y="19372"/>
                    <a:pt x="12594" y="19360"/>
                  </a:cubicBezTo>
                  <a:cubicBezTo>
                    <a:pt x="12687" y="19341"/>
                    <a:pt x="12779" y="19329"/>
                    <a:pt x="12872" y="19311"/>
                  </a:cubicBezTo>
                  <a:cubicBezTo>
                    <a:pt x="13005" y="19287"/>
                    <a:pt x="13129" y="19256"/>
                    <a:pt x="13252" y="19232"/>
                  </a:cubicBezTo>
                  <a:cubicBezTo>
                    <a:pt x="13293" y="19226"/>
                    <a:pt x="13324" y="19214"/>
                    <a:pt x="13365" y="19201"/>
                  </a:cubicBezTo>
                  <a:cubicBezTo>
                    <a:pt x="13416" y="19189"/>
                    <a:pt x="13458" y="19177"/>
                    <a:pt x="13509" y="19165"/>
                  </a:cubicBezTo>
                  <a:cubicBezTo>
                    <a:pt x="13540" y="19159"/>
                    <a:pt x="13560" y="19153"/>
                    <a:pt x="13591" y="19141"/>
                  </a:cubicBezTo>
                  <a:cubicBezTo>
                    <a:pt x="13622" y="19134"/>
                    <a:pt x="13643" y="19122"/>
                    <a:pt x="13663" y="19116"/>
                  </a:cubicBezTo>
                  <a:cubicBezTo>
                    <a:pt x="13725" y="19098"/>
                    <a:pt x="13787" y="19080"/>
                    <a:pt x="13848" y="19055"/>
                  </a:cubicBezTo>
                  <a:cubicBezTo>
                    <a:pt x="13920" y="19031"/>
                    <a:pt x="13992" y="19007"/>
                    <a:pt x="14064" y="18976"/>
                  </a:cubicBezTo>
                  <a:cubicBezTo>
                    <a:pt x="14157" y="18940"/>
                    <a:pt x="14239" y="18903"/>
                    <a:pt x="14321" y="18867"/>
                  </a:cubicBezTo>
                  <a:cubicBezTo>
                    <a:pt x="14362" y="18848"/>
                    <a:pt x="14403" y="18818"/>
                    <a:pt x="14434" y="18793"/>
                  </a:cubicBezTo>
                  <a:cubicBezTo>
                    <a:pt x="14475" y="18763"/>
                    <a:pt x="14496" y="18733"/>
                    <a:pt x="14517" y="18696"/>
                  </a:cubicBezTo>
                  <a:cubicBezTo>
                    <a:pt x="14558" y="18635"/>
                    <a:pt x="14558" y="18568"/>
                    <a:pt x="14527" y="18501"/>
                  </a:cubicBezTo>
                  <a:cubicBezTo>
                    <a:pt x="14517" y="18483"/>
                    <a:pt x="14506" y="18459"/>
                    <a:pt x="14486" y="18446"/>
                  </a:cubicBezTo>
                  <a:cubicBezTo>
                    <a:pt x="14475" y="18434"/>
                    <a:pt x="14465" y="18422"/>
                    <a:pt x="14455" y="18416"/>
                  </a:cubicBezTo>
                  <a:cubicBezTo>
                    <a:pt x="14424" y="18386"/>
                    <a:pt x="14373" y="18355"/>
                    <a:pt x="14331" y="18331"/>
                  </a:cubicBezTo>
                  <a:cubicBezTo>
                    <a:pt x="14290" y="18306"/>
                    <a:pt x="14249" y="18288"/>
                    <a:pt x="14198" y="18270"/>
                  </a:cubicBezTo>
                  <a:cubicBezTo>
                    <a:pt x="14157" y="18252"/>
                    <a:pt x="14116" y="18239"/>
                    <a:pt x="14085" y="18227"/>
                  </a:cubicBezTo>
                  <a:cubicBezTo>
                    <a:pt x="14044" y="18215"/>
                    <a:pt x="13992" y="18203"/>
                    <a:pt x="13951" y="18191"/>
                  </a:cubicBezTo>
                  <a:cubicBezTo>
                    <a:pt x="13889" y="18173"/>
                    <a:pt x="13828" y="18160"/>
                    <a:pt x="13756" y="18148"/>
                  </a:cubicBezTo>
                  <a:cubicBezTo>
                    <a:pt x="13560" y="18106"/>
                    <a:pt x="13355" y="18087"/>
                    <a:pt x="13159" y="18069"/>
                  </a:cubicBezTo>
                  <a:cubicBezTo>
                    <a:pt x="13098" y="18063"/>
                    <a:pt x="13036" y="18057"/>
                    <a:pt x="12974" y="18057"/>
                  </a:cubicBezTo>
                  <a:cubicBezTo>
                    <a:pt x="12923" y="18057"/>
                    <a:pt x="12872" y="18057"/>
                    <a:pt x="12820" y="18057"/>
                  </a:cubicBezTo>
                  <a:cubicBezTo>
                    <a:pt x="12707" y="18057"/>
                    <a:pt x="12604" y="18063"/>
                    <a:pt x="12491" y="18075"/>
                  </a:cubicBezTo>
                  <a:cubicBezTo>
                    <a:pt x="12378" y="18081"/>
                    <a:pt x="12265" y="18093"/>
                    <a:pt x="12152" y="18106"/>
                  </a:cubicBezTo>
                  <a:cubicBezTo>
                    <a:pt x="12080" y="18112"/>
                    <a:pt x="12008" y="18118"/>
                    <a:pt x="11946" y="18130"/>
                  </a:cubicBezTo>
                  <a:cubicBezTo>
                    <a:pt x="11864" y="18142"/>
                    <a:pt x="11772" y="18154"/>
                    <a:pt x="11689" y="18166"/>
                  </a:cubicBezTo>
                  <a:cubicBezTo>
                    <a:pt x="11648" y="18173"/>
                    <a:pt x="11597" y="18179"/>
                    <a:pt x="11556" y="18185"/>
                  </a:cubicBezTo>
                  <a:cubicBezTo>
                    <a:pt x="11535" y="18185"/>
                    <a:pt x="11515" y="18191"/>
                    <a:pt x="11494" y="18191"/>
                  </a:cubicBezTo>
                  <a:cubicBezTo>
                    <a:pt x="11340" y="18215"/>
                    <a:pt x="11186" y="18246"/>
                    <a:pt x="11031" y="18270"/>
                  </a:cubicBezTo>
                  <a:cubicBezTo>
                    <a:pt x="10990" y="18276"/>
                    <a:pt x="10939" y="18288"/>
                    <a:pt x="10898" y="18294"/>
                  </a:cubicBezTo>
                  <a:cubicBezTo>
                    <a:pt x="10805" y="18313"/>
                    <a:pt x="10702" y="18337"/>
                    <a:pt x="10610" y="18355"/>
                  </a:cubicBezTo>
                  <a:cubicBezTo>
                    <a:pt x="10476" y="18380"/>
                    <a:pt x="10353" y="18416"/>
                    <a:pt x="10219" y="18446"/>
                  </a:cubicBezTo>
                  <a:cubicBezTo>
                    <a:pt x="10147" y="18465"/>
                    <a:pt x="10075" y="18477"/>
                    <a:pt x="10003" y="18495"/>
                  </a:cubicBezTo>
                  <a:cubicBezTo>
                    <a:pt x="9931" y="18513"/>
                    <a:pt x="9870" y="18532"/>
                    <a:pt x="9798" y="18556"/>
                  </a:cubicBezTo>
                  <a:cubicBezTo>
                    <a:pt x="9726" y="18574"/>
                    <a:pt x="9654" y="18599"/>
                    <a:pt x="9582" y="18617"/>
                  </a:cubicBezTo>
                  <a:cubicBezTo>
                    <a:pt x="9571" y="18623"/>
                    <a:pt x="9561" y="18623"/>
                    <a:pt x="9551" y="18629"/>
                  </a:cubicBezTo>
                  <a:cubicBezTo>
                    <a:pt x="9510" y="18641"/>
                    <a:pt x="9469" y="18653"/>
                    <a:pt x="9428" y="18672"/>
                  </a:cubicBezTo>
                  <a:cubicBezTo>
                    <a:pt x="9345" y="18696"/>
                    <a:pt x="9273" y="18727"/>
                    <a:pt x="9191" y="18751"/>
                  </a:cubicBezTo>
                  <a:cubicBezTo>
                    <a:pt x="9140" y="18769"/>
                    <a:pt x="9099" y="18787"/>
                    <a:pt x="9047" y="18806"/>
                  </a:cubicBezTo>
                  <a:cubicBezTo>
                    <a:pt x="8975" y="18830"/>
                    <a:pt x="8903" y="18860"/>
                    <a:pt x="8831" y="18885"/>
                  </a:cubicBezTo>
                  <a:cubicBezTo>
                    <a:pt x="8770" y="18909"/>
                    <a:pt x="8708" y="18934"/>
                    <a:pt x="8656" y="18958"/>
                  </a:cubicBezTo>
                  <a:cubicBezTo>
                    <a:pt x="8636" y="18964"/>
                    <a:pt x="8615" y="18976"/>
                    <a:pt x="8595" y="18982"/>
                  </a:cubicBezTo>
                  <a:cubicBezTo>
                    <a:pt x="8564" y="18970"/>
                    <a:pt x="8543" y="18964"/>
                    <a:pt x="8513" y="18952"/>
                  </a:cubicBezTo>
                  <a:cubicBezTo>
                    <a:pt x="8461" y="18927"/>
                    <a:pt x="8420" y="18903"/>
                    <a:pt x="8379" y="18873"/>
                  </a:cubicBezTo>
                  <a:cubicBezTo>
                    <a:pt x="8358" y="18854"/>
                    <a:pt x="8338" y="18842"/>
                    <a:pt x="8327" y="18824"/>
                  </a:cubicBezTo>
                  <a:cubicBezTo>
                    <a:pt x="8317" y="18806"/>
                    <a:pt x="8307" y="18794"/>
                    <a:pt x="8307" y="18775"/>
                  </a:cubicBezTo>
                  <a:cubicBezTo>
                    <a:pt x="8307" y="18757"/>
                    <a:pt x="8307" y="18733"/>
                    <a:pt x="8307" y="18714"/>
                  </a:cubicBezTo>
                  <a:cubicBezTo>
                    <a:pt x="8317" y="18684"/>
                    <a:pt x="8327" y="18660"/>
                    <a:pt x="8348" y="18629"/>
                  </a:cubicBezTo>
                  <a:cubicBezTo>
                    <a:pt x="8399" y="18568"/>
                    <a:pt x="8451" y="18507"/>
                    <a:pt x="8523" y="18453"/>
                  </a:cubicBezTo>
                  <a:cubicBezTo>
                    <a:pt x="8574" y="18410"/>
                    <a:pt x="8636" y="18373"/>
                    <a:pt x="8698" y="18337"/>
                  </a:cubicBezTo>
                  <a:cubicBezTo>
                    <a:pt x="8718" y="18325"/>
                    <a:pt x="8728" y="18313"/>
                    <a:pt x="8749" y="18306"/>
                  </a:cubicBezTo>
                  <a:cubicBezTo>
                    <a:pt x="8780" y="18294"/>
                    <a:pt x="8800" y="18276"/>
                    <a:pt x="8831" y="18264"/>
                  </a:cubicBezTo>
                  <a:cubicBezTo>
                    <a:pt x="8872" y="18239"/>
                    <a:pt x="8913" y="18215"/>
                    <a:pt x="8965" y="18191"/>
                  </a:cubicBezTo>
                  <a:cubicBezTo>
                    <a:pt x="9016" y="18166"/>
                    <a:pt x="9078" y="18136"/>
                    <a:pt x="9129" y="18112"/>
                  </a:cubicBezTo>
                  <a:cubicBezTo>
                    <a:pt x="9201" y="18081"/>
                    <a:pt x="9263" y="18051"/>
                    <a:pt x="9335" y="18020"/>
                  </a:cubicBezTo>
                  <a:cubicBezTo>
                    <a:pt x="9376" y="18002"/>
                    <a:pt x="9417" y="17990"/>
                    <a:pt x="9458" y="17972"/>
                  </a:cubicBezTo>
                  <a:cubicBezTo>
                    <a:pt x="9499" y="17953"/>
                    <a:pt x="9541" y="17935"/>
                    <a:pt x="9592" y="17917"/>
                  </a:cubicBezTo>
                  <a:cubicBezTo>
                    <a:pt x="9602" y="17911"/>
                    <a:pt x="9613" y="17911"/>
                    <a:pt x="9623" y="17905"/>
                  </a:cubicBezTo>
                  <a:cubicBezTo>
                    <a:pt x="9654" y="17892"/>
                    <a:pt x="9685" y="17886"/>
                    <a:pt x="9715" y="17874"/>
                  </a:cubicBezTo>
                  <a:cubicBezTo>
                    <a:pt x="9757" y="17856"/>
                    <a:pt x="9808" y="17844"/>
                    <a:pt x="9849" y="17826"/>
                  </a:cubicBezTo>
                  <a:cubicBezTo>
                    <a:pt x="9859" y="17819"/>
                    <a:pt x="9880" y="17819"/>
                    <a:pt x="9890" y="17813"/>
                  </a:cubicBezTo>
                  <a:cubicBezTo>
                    <a:pt x="9921" y="17807"/>
                    <a:pt x="9952" y="17795"/>
                    <a:pt x="9983" y="17789"/>
                  </a:cubicBezTo>
                  <a:cubicBezTo>
                    <a:pt x="10024" y="17777"/>
                    <a:pt x="10075" y="17765"/>
                    <a:pt x="10116" y="17752"/>
                  </a:cubicBezTo>
                  <a:cubicBezTo>
                    <a:pt x="10229" y="17728"/>
                    <a:pt x="10343" y="17698"/>
                    <a:pt x="10456" y="17673"/>
                  </a:cubicBezTo>
                  <a:cubicBezTo>
                    <a:pt x="10528" y="17655"/>
                    <a:pt x="10600" y="17637"/>
                    <a:pt x="10671" y="17625"/>
                  </a:cubicBezTo>
                  <a:cubicBezTo>
                    <a:pt x="10743" y="17606"/>
                    <a:pt x="10815" y="17594"/>
                    <a:pt x="10898" y="17576"/>
                  </a:cubicBezTo>
                  <a:cubicBezTo>
                    <a:pt x="11175" y="17515"/>
                    <a:pt x="11453" y="17466"/>
                    <a:pt x="11730" y="17418"/>
                  </a:cubicBezTo>
                  <a:cubicBezTo>
                    <a:pt x="12625" y="17259"/>
                    <a:pt x="13530" y="17211"/>
                    <a:pt x="14465" y="17205"/>
                  </a:cubicBezTo>
                  <a:cubicBezTo>
                    <a:pt x="15051" y="17198"/>
                    <a:pt x="15750" y="17138"/>
                    <a:pt x="15884" y="16736"/>
                  </a:cubicBezTo>
                  <a:cubicBezTo>
                    <a:pt x="15935" y="16590"/>
                    <a:pt x="15904" y="16431"/>
                    <a:pt x="15853" y="16285"/>
                  </a:cubicBezTo>
                  <a:cubicBezTo>
                    <a:pt x="15709" y="15823"/>
                    <a:pt x="15812" y="15336"/>
                    <a:pt x="15894" y="14867"/>
                  </a:cubicBezTo>
                  <a:cubicBezTo>
                    <a:pt x="16007" y="14203"/>
                    <a:pt x="16161" y="13546"/>
                    <a:pt x="16398" y="12894"/>
                  </a:cubicBezTo>
                  <a:cubicBezTo>
                    <a:pt x="16429" y="12809"/>
                    <a:pt x="16460" y="12718"/>
                    <a:pt x="16501" y="12633"/>
                  </a:cubicBezTo>
                  <a:cubicBezTo>
                    <a:pt x="16521" y="12584"/>
                    <a:pt x="16542" y="12535"/>
                    <a:pt x="16562" y="12486"/>
                  </a:cubicBezTo>
                  <a:cubicBezTo>
                    <a:pt x="16583" y="12444"/>
                    <a:pt x="16604" y="12407"/>
                    <a:pt x="16624" y="12365"/>
                  </a:cubicBezTo>
                  <a:cubicBezTo>
                    <a:pt x="16645" y="12328"/>
                    <a:pt x="16655" y="12298"/>
                    <a:pt x="16675" y="12261"/>
                  </a:cubicBezTo>
                  <a:cubicBezTo>
                    <a:pt x="16706" y="12206"/>
                    <a:pt x="16737" y="12152"/>
                    <a:pt x="16758" y="12103"/>
                  </a:cubicBezTo>
                  <a:cubicBezTo>
                    <a:pt x="16799" y="12030"/>
                    <a:pt x="16850" y="11957"/>
                    <a:pt x="16902" y="11884"/>
                  </a:cubicBezTo>
                  <a:cubicBezTo>
                    <a:pt x="17025" y="11719"/>
                    <a:pt x="17148" y="11549"/>
                    <a:pt x="17282" y="11384"/>
                  </a:cubicBezTo>
                  <a:cubicBezTo>
                    <a:pt x="17405" y="11226"/>
                    <a:pt x="17529" y="11074"/>
                    <a:pt x="17662" y="10916"/>
                  </a:cubicBezTo>
                  <a:cubicBezTo>
                    <a:pt x="17796" y="10757"/>
                    <a:pt x="17950" y="10605"/>
                    <a:pt x="18105" y="10447"/>
                  </a:cubicBezTo>
                  <a:cubicBezTo>
                    <a:pt x="18259" y="10289"/>
                    <a:pt x="18413" y="10130"/>
                    <a:pt x="18577" y="9972"/>
                  </a:cubicBezTo>
                  <a:cubicBezTo>
                    <a:pt x="18732" y="9814"/>
                    <a:pt x="18886" y="9662"/>
                    <a:pt x="19040" y="9509"/>
                  </a:cubicBezTo>
                  <a:cubicBezTo>
                    <a:pt x="19215" y="9345"/>
                    <a:pt x="19379" y="9181"/>
                    <a:pt x="19554" y="9016"/>
                  </a:cubicBezTo>
                  <a:cubicBezTo>
                    <a:pt x="19708" y="8864"/>
                    <a:pt x="19863" y="8706"/>
                    <a:pt x="20006" y="8548"/>
                  </a:cubicBezTo>
                  <a:cubicBezTo>
                    <a:pt x="20150" y="8389"/>
                    <a:pt x="20294" y="8231"/>
                    <a:pt x="20438" y="8067"/>
                  </a:cubicBezTo>
                  <a:cubicBezTo>
                    <a:pt x="20510" y="7987"/>
                    <a:pt x="20572" y="7908"/>
                    <a:pt x="20644" y="7823"/>
                  </a:cubicBezTo>
                  <a:cubicBezTo>
                    <a:pt x="20664" y="7793"/>
                    <a:pt x="20695" y="7762"/>
                    <a:pt x="20716" y="7738"/>
                  </a:cubicBezTo>
                  <a:cubicBezTo>
                    <a:pt x="20757" y="7683"/>
                    <a:pt x="20798" y="7634"/>
                    <a:pt x="20829" y="7580"/>
                  </a:cubicBezTo>
                  <a:cubicBezTo>
                    <a:pt x="20860" y="7543"/>
                    <a:pt x="20891" y="7506"/>
                    <a:pt x="20911" y="7470"/>
                  </a:cubicBezTo>
                  <a:cubicBezTo>
                    <a:pt x="20942" y="7415"/>
                    <a:pt x="20983" y="7360"/>
                    <a:pt x="21014" y="7306"/>
                  </a:cubicBezTo>
                  <a:cubicBezTo>
                    <a:pt x="21065" y="7220"/>
                    <a:pt x="21117" y="7129"/>
                    <a:pt x="21168" y="7044"/>
                  </a:cubicBezTo>
                  <a:cubicBezTo>
                    <a:pt x="21209" y="6959"/>
                    <a:pt x="21250" y="6873"/>
                    <a:pt x="21292" y="6788"/>
                  </a:cubicBezTo>
                  <a:cubicBezTo>
                    <a:pt x="21312" y="6758"/>
                    <a:pt x="21322" y="6721"/>
                    <a:pt x="21333" y="6691"/>
                  </a:cubicBezTo>
                  <a:cubicBezTo>
                    <a:pt x="21353" y="6648"/>
                    <a:pt x="21374" y="6599"/>
                    <a:pt x="21394" y="6557"/>
                  </a:cubicBezTo>
                  <a:cubicBezTo>
                    <a:pt x="21415" y="6508"/>
                    <a:pt x="21425" y="6459"/>
                    <a:pt x="21446" y="6411"/>
                  </a:cubicBezTo>
                  <a:cubicBezTo>
                    <a:pt x="21456" y="6374"/>
                    <a:pt x="21466" y="6338"/>
                    <a:pt x="21477" y="6307"/>
                  </a:cubicBezTo>
                  <a:cubicBezTo>
                    <a:pt x="21507" y="6210"/>
                    <a:pt x="21528" y="6112"/>
                    <a:pt x="21549" y="6015"/>
                  </a:cubicBezTo>
                  <a:cubicBezTo>
                    <a:pt x="21559" y="5960"/>
                    <a:pt x="21569" y="5905"/>
                    <a:pt x="21579" y="5851"/>
                  </a:cubicBezTo>
                  <a:cubicBezTo>
                    <a:pt x="21590" y="5814"/>
                    <a:pt x="21590" y="5778"/>
                    <a:pt x="21590" y="5741"/>
                  </a:cubicBezTo>
                  <a:cubicBezTo>
                    <a:pt x="21590" y="5692"/>
                    <a:pt x="21600" y="5644"/>
                    <a:pt x="21600" y="5595"/>
                  </a:cubicBezTo>
                  <a:cubicBezTo>
                    <a:pt x="21600" y="5583"/>
                    <a:pt x="21600" y="5571"/>
                    <a:pt x="21600" y="5564"/>
                  </a:cubicBezTo>
                  <a:cubicBezTo>
                    <a:pt x="21507" y="5534"/>
                    <a:pt x="21507" y="5503"/>
                    <a:pt x="21507" y="5467"/>
                  </a:cubicBezTo>
                  <a:close/>
                  <a:moveTo>
                    <a:pt x="12029" y="21259"/>
                  </a:moveTo>
                  <a:cubicBezTo>
                    <a:pt x="12090" y="21235"/>
                    <a:pt x="12162" y="21216"/>
                    <a:pt x="12224" y="21198"/>
                  </a:cubicBezTo>
                  <a:cubicBezTo>
                    <a:pt x="12286" y="21180"/>
                    <a:pt x="12337" y="21168"/>
                    <a:pt x="12399" y="21149"/>
                  </a:cubicBezTo>
                  <a:cubicBezTo>
                    <a:pt x="12440" y="21137"/>
                    <a:pt x="12491" y="21125"/>
                    <a:pt x="12532" y="21119"/>
                  </a:cubicBezTo>
                  <a:cubicBezTo>
                    <a:pt x="12573" y="21113"/>
                    <a:pt x="12615" y="21101"/>
                    <a:pt x="12656" y="21095"/>
                  </a:cubicBezTo>
                  <a:cubicBezTo>
                    <a:pt x="12687" y="21089"/>
                    <a:pt x="12717" y="21082"/>
                    <a:pt x="12748" y="21082"/>
                  </a:cubicBezTo>
                  <a:cubicBezTo>
                    <a:pt x="12882" y="21064"/>
                    <a:pt x="13016" y="21046"/>
                    <a:pt x="13159" y="21034"/>
                  </a:cubicBezTo>
                  <a:cubicBezTo>
                    <a:pt x="13201" y="21034"/>
                    <a:pt x="13231" y="21028"/>
                    <a:pt x="13273" y="21028"/>
                  </a:cubicBezTo>
                  <a:cubicBezTo>
                    <a:pt x="13303" y="21028"/>
                    <a:pt x="13334" y="21022"/>
                    <a:pt x="13365" y="21022"/>
                  </a:cubicBezTo>
                  <a:cubicBezTo>
                    <a:pt x="13283" y="21046"/>
                    <a:pt x="13211" y="21064"/>
                    <a:pt x="13129" y="21082"/>
                  </a:cubicBezTo>
                  <a:cubicBezTo>
                    <a:pt x="13016" y="21107"/>
                    <a:pt x="12913" y="21131"/>
                    <a:pt x="12800" y="21156"/>
                  </a:cubicBezTo>
                  <a:cubicBezTo>
                    <a:pt x="12728" y="21168"/>
                    <a:pt x="12666" y="21180"/>
                    <a:pt x="12594" y="21192"/>
                  </a:cubicBezTo>
                  <a:cubicBezTo>
                    <a:pt x="12573" y="21198"/>
                    <a:pt x="12553" y="21198"/>
                    <a:pt x="12543" y="21198"/>
                  </a:cubicBezTo>
                  <a:cubicBezTo>
                    <a:pt x="12491" y="21204"/>
                    <a:pt x="12450" y="21210"/>
                    <a:pt x="12399" y="21223"/>
                  </a:cubicBezTo>
                  <a:cubicBezTo>
                    <a:pt x="12347" y="21229"/>
                    <a:pt x="12306" y="21235"/>
                    <a:pt x="12255" y="21241"/>
                  </a:cubicBezTo>
                  <a:cubicBezTo>
                    <a:pt x="12172" y="21253"/>
                    <a:pt x="12090" y="21265"/>
                    <a:pt x="11998" y="21271"/>
                  </a:cubicBezTo>
                  <a:cubicBezTo>
                    <a:pt x="11998" y="21271"/>
                    <a:pt x="11998" y="21271"/>
                    <a:pt x="11987" y="21271"/>
                  </a:cubicBezTo>
                  <a:cubicBezTo>
                    <a:pt x="12008" y="21265"/>
                    <a:pt x="12018" y="21265"/>
                    <a:pt x="12029" y="21259"/>
                  </a:cubicBezTo>
                  <a:close/>
                  <a:moveTo>
                    <a:pt x="14527" y="19950"/>
                  </a:moveTo>
                  <a:cubicBezTo>
                    <a:pt x="14527" y="19950"/>
                    <a:pt x="14527" y="19956"/>
                    <a:pt x="14527" y="19950"/>
                  </a:cubicBezTo>
                  <a:cubicBezTo>
                    <a:pt x="14527" y="19956"/>
                    <a:pt x="14527" y="19950"/>
                    <a:pt x="14527" y="19950"/>
                  </a:cubicBezTo>
                  <a:cubicBezTo>
                    <a:pt x="14527" y="19950"/>
                    <a:pt x="14527" y="19950"/>
                    <a:pt x="14527" y="19950"/>
                  </a:cubicBezTo>
                  <a:close/>
                  <a:moveTo>
                    <a:pt x="10250" y="20401"/>
                  </a:moveTo>
                  <a:cubicBezTo>
                    <a:pt x="10322" y="20370"/>
                    <a:pt x="10394" y="20346"/>
                    <a:pt x="10476" y="20315"/>
                  </a:cubicBezTo>
                  <a:cubicBezTo>
                    <a:pt x="10589" y="20279"/>
                    <a:pt x="10702" y="20242"/>
                    <a:pt x="10815" y="20212"/>
                  </a:cubicBezTo>
                  <a:cubicBezTo>
                    <a:pt x="10970" y="20175"/>
                    <a:pt x="11124" y="20145"/>
                    <a:pt x="11288" y="20108"/>
                  </a:cubicBezTo>
                  <a:cubicBezTo>
                    <a:pt x="11422" y="20084"/>
                    <a:pt x="11556" y="20054"/>
                    <a:pt x="11689" y="20029"/>
                  </a:cubicBezTo>
                  <a:cubicBezTo>
                    <a:pt x="11823" y="20005"/>
                    <a:pt x="11967" y="19981"/>
                    <a:pt x="12101" y="19956"/>
                  </a:cubicBezTo>
                  <a:cubicBezTo>
                    <a:pt x="12193" y="19944"/>
                    <a:pt x="12296" y="19932"/>
                    <a:pt x="12388" y="19914"/>
                  </a:cubicBezTo>
                  <a:cubicBezTo>
                    <a:pt x="12430" y="19908"/>
                    <a:pt x="12481" y="19901"/>
                    <a:pt x="12522" y="19895"/>
                  </a:cubicBezTo>
                  <a:cubicBezTo>
                    <a:pt x="12645" y="19883"/>
                    <a:pt x="12779" y="19865"/>
                    <a:pt x="12902" y="19853"/>
                  </a:cubicBezTo>
                  <a:cubicBezTo>
                    <a:pt x="13005" y="19847"/>
                    <a:pt x="13108" y="19841"/>
                    <a:pt x="13211" y="19828"/>
                  </a:cubicBezTo>
                  <a:cubicBezTo>
                    <a:pt x="13334" y="19822"/>
                    <a:pt x="13458" y="19816"/>
                    <a:pt x="13571" y="19810"/>
                  </a:cubicBezTo>
                  <a:cubicBezTo>
                    <a:pt x="13653" y="19810"/>
                    <a:pt x="13735" y="19810"/>
                    <a:pt x="13817" y="19810"/>
                  </a:cubicBezTo>
                  <a:cubicBezTo>
                    <a:pt x="13889" y="19810"/>
                    <a:pt x="13961" y="19810"/>
                    <a:pt x="14033" y="19816"/>
                  </a:cubicBezTo>
                  <a:cubicBezTo>
                    <a:pt x="14085" y="19822"/>
                    <a:pt x="14136" y="19828"/>
                    <a:pt x="14188" y="19841"/>
                  </a:cubicBezTo>
                  <a:cubicBezTo>
                    <a:pt x="14249" y="19853"/>
                    <a:pt x="14301" y="19865"/>
                    <a:pt x="14362" y="19877"/>
                  </a:cubicBezTo>
                  <a:cubicBezTo>
                    <a:pt x="14403" y="19889"/>
                    <a:pt x="14434" y="19901"/>
                    <a:pt x="14465" y="19914"/>
                  </a:cubicBezTo>
                  <a:cubicBezTo>
                    <a:pt x="14373" y="19950"/>
                    <a:pt x="14270" y="19974"/>
                    <a:pt x="14177" y="19999"/>
                  </a:cubicBezTo>
                  <a:cubicBezTo>
                    <a:pt x="14116" y="20011"/>
                    <a:pt x="14054" y="20029"/>
                    <a:pt x="13992" y="20041"/>
                  </a:cubicBezTo>
                  <a:cubicBezTo>
                    <a:pt x="13931" y="20060"/>
                    <a:pt x="13859" y="20072"/>
                    <a:pt x="13797" y="20084"/>
                  </a:cubicBezTo>
                  <a:cubicBezTo>
                    <a:pt x="13663" y="20115"/>
                    <a:pt x="13530" y="20139"/>
                    <a:pt x="13396" y="20163"/>
                  </a:cubicBezTo>
                  <a:cubicBezTo>
                    <a:pt x="13375" y="20169"/>
                    <a:pt x="13355" y="20169"/>
                    <a:pt x="13334" y="20175"/>
                  </a:cubicBezTo>
                  <a:cubicBezTo>
                    <a:pt x="13283" y="20181"/>
                    <a:pt x="13231" y="20194"/>
                    <a:pt x="13180" y="20200"/>
                  </a:cubicBezTo>
                  <a:cubicBezTo>
                    <a:pt x="13129" y="20206"/>
                    <a:pt x="13077" y="20218"/>
                    <a:pt x="13016" y="20224"/>
                  </a:cubicBezTo>
                  <a:cubicBezTo>
                    <a:pt x="12872" y="20242"/>
                    <a:pt x="12728" y="20261"/>
                    <a:pt x="12573" y="20279"/>
                  </a:cubicBezTo>
                  <a:cubicBezTo>
                    <a:pt x="12471" y="20291"/>
                    <a:pt x="12368" y="20303"/>
                    <a:pt x="12265" y="20309"/>
                  </a:cubicBezTo>
                  <a:cubicBezTo>
                    <a:pt x="12152" y="20322"/>
                    <a:pt x="12039" y="20328"/>
                    <a:pt x="11936" y="20340"/>
                  </a:cubicBezTo>
                  <a:cubicBezTo>
                    <a:pt x="11802" y="20346"/>
                    <a:pt x="11658" y="20358"/>
                    <a:pt x="11525" y="20370"/>
                  </a:cubicBezTo>
                  <a:cubicBezTo>
                    <a:pt x="11453" y="20376"/>
                    <a:pt x="11391" y="20376"/>
                    <a:pt x="11319" y="20376"/>
                  </a:cubicBezTo>
                  <a:cubicBezTo>
                    <a:pt x="11247" y="20376"/>
                    <a:pt x="11165" y="20382"/>
                    <a:pt x="11093" y="20382"/>
                  </a:cubicBezTo>
                  <a:cubicBezTo>
                    <a:pt x="11021" y="20382"/>
                    <a:pt x="10959" y="20382"/>
                    <a:pt x="10887" y="20388"/>
                  </a:cubicBezTo>
                  <a:cubicBezTo>
                    <a:pt x="10805" y="20388"/>
                    <a:pt x="10723" y="20395"/>
                    <a:pt x="10651" y="20395"/>
                  </a:cubicBezTo>
                  <a:cubicBezTo>
                    <a:pt x="10610" y="20395"/>
                    <a:pt x="10569" y="20395"/>
                    <a:pt x="10528" y="20395"/>
                  </a:cubicBezTo>
                  <a:cubicBezTo>
                    <a:pt x="10507" y="20395"/>
                    <a:pt x="10486" y="20395"/>
                    <a:pt x="10466" y="20395"/>
                  </a:cubicBezTo>
                  <a:cubicBezTo>
                    <a:pt x="10394" y="20395"/>
                    <a:pt x="10322" y="20395"/>
                    <a:pt x="10250" y="20395"/>
                  </a:cubicBezTo>
                  <a:cubicBezTo>
                    <a:pt x="10240" y="20407"/>
                    <a:pt x="10240" y="20407"/>
                    <a:pt x="10250" y="20401"/>
                  </a:cubicBezTo>
                  <a:close/>
                  <a:moveTo>
                    <a:pt x="9263" y="19067"/>
                  </a:moveTo>
                  <a:cubicBezTo>
                    <a:pt x="9304" y="19049"/>
                    <a:pt x="9345" y="19037"/>
                    <a:pt x="9386" y="19019"/>
                  </a:cubicBezTo>
                  <a:cubicBezTo>
                    <a:pt x="9469" y="18994"/>
                    <a:pt x="9551" y="18964"/>
                    <a:pt x="9623" y="18940"/>
                  </a:cubicBezTo>
                  <a:cubicBezTo>
                    <a:pt x="9664" y="18921"/>
                    <a:pt x="9715" y="18909"/>
                    <a:pt x="9756" y="18891"/>
                  </a:cubicBezTo>
                  <a:cubicBezTo>
                    <a:pt x="9890" y="18854"/>
                    <a:pt x="10024" y="18812"/>
                    <a:pt x="10168" y="18775"/>
                  </a:cubicBezTo>
                  <a:cubicBezTo>
                    <a:pt x="10301" y="18745"/>
                    <a:pt x="10435" y="18714"/>
                    <a:pt x="10569" y="18678"/>
                  </a:cubicBezTo>
                  <a:cubicBezTo>
                    <a:pt x="10610" y="18666"/>
                    <a:pt x="10651" y="18659"/>
                    <a:pt x="10692" y="18653"/>
                  </a:cubicBezTo>
                  <a:cubicBezTo>
                    <a:pt x="10785" y="18635"/>
                    <a:pt x="10887" y="18611"/>
                    <a:pt x="10980" y="18593"/>
                  </a:cubicBezTo>
                  <a:cubicBezTo>
                    <a:pt x="11114" y="18568"/>
                    <a:pt x="11247" y="18544"/>
                    <a:pt x="11371" y="18519"/>
                  </a:cubicBezTo>
                  <a:cubicBezTo>
                    <a:pt x="11412" y="18513"/>
                    <a:pt x="11453" y="18507"/>
                    <a:pt x="11494" y="18495"/>
                  </a:cubicBezTo>
                  <a:cubicBezTo>
                    <a:pt x="11515" y="18495"/>
                    <a:pt x="11525" y="18489"/>
                    <a:pt x="11545" y="18489"/>
                  </a:cubicBezTo>
                  <a:cubicBezTo>
                    <a:pt x="11617" y="18477"/>
                    <a:pt x="11700" y="18471"/>
                    <a:pt x="11772" y="18459"/>
                  </a:cubicBezTo>
                  <a:cubicBezTo>
                    <a:pt x="11843" y="18446"/>
                    <a:pt x="11915" y="18440"/>
                    <a:pt x="11987" y="18428"/>
                  </a:cubicBezTo>
                  <a:cubicBezTo>
                    <a:pt x="12111" y="18410"/>
                    <a:pt x="12234" y="18398"/>
                    <a:pt x="12358" y="18392"/>
                  </a:cubicBezTo>
                  <a:cubicBezTo>
                    <a:pt x="12563" y="18373"/>
                    <a:pt x="12769" y="18361"/>
                    <a:pt x="12985" y="18379"/>
                  </a:cubicBezTo>
                  <a:cubicBezTo>
                    <a:pt x="13098" y="18392"/>
                    <a:pt x="13201" y="18398"/>
                    <a:pt x="13303" y="18410"/>
                  </a:cubicBezTo>
                  <a:cubicBezTo>
                    <a:pt x="13427" y="18428"/>
                    <a:pt x="13540" y="18446"/>
                    <a:pt x="13653" y="18471"/>
                  </a:cubicBezTo>
                  <a:cubicBezTo>
                    <a:pt x="13735" y="18495"/>
                    <a:pt x="13817" y="18519"/>
                    <a:pt x="13889" y="18550"/>
                  </a:cubicBezTo>
                  <a:cubicBezTo>
                    <a:pt x="13920" y="18562"/>
                    <a:pt x="13941" y="18580"/>
                    <a:pt x="13972" y="18599"/>
                  </a:cubicBezTo>
                  <a:cubicBezTo>
                    <a:pt x="13982" y="18605"/>
                    <a:pt x="13982" y="18611"/>
                    <a:pt x="13992" y="18617"/>
                  </a:cubicBezTo>
                  <a:cubicBezTo>
                    <a:pt x="13992" y="18623"/>
                    <a:pt x="13992" y="18623"/>
                    <a:pt x="14002" y="18629"/>
                  </a:cubicBezTo>
                  <a:cubicBezTo>
                    <a:pt x="14002" y="18629"/>
                    <a:pt x="14002" y="18635"/>
                    <a:pt x="14002" y="18635"/>
                  </a:cubicBezTo>
                  <a:cubicBezTo>
                    <a:pt x="14002" y="18641"/>
                    <a:pt x="14002" y="18647"/>
                    <a:pt x="13992" y="18653"/>
                  </a:cubicBezTo>
                  <a:cubicBezTo>
                    <a:pt x="13982" y="18660"/>
                    <a:pt x="13972" y="18672"/>
                    <a:pt x="13972" y="18678"/>
                  </a:cubicBezTo>
                  <a:cubicBezTo>
                    <a:pt x="13951" y="18696"/>
                    <a:pt x="13920" y="18708"/>
                    <a:pt x="13900" y="18720"/>
                  </a:cubicBezTo>
                  <a:cubicBezTo>
                    <a:pt x="13807" y="18763"/>
                    <a:pt x="13715" y="18793"/>
                    <a:pt x="13612" y="18830"/>
                  </a:cubicBezTo>
                  <a:cubicBezTo>
                    <a:pt x="13581" y="18842"/>
                    <a:pt x="13560" y="18848"/>
                    <a:pt x="13530" y="18860"/>
                  </a:cubicBezTo>
                  <a:cubicBezTo>
                    <a:pt x="13488" y="18873"/>
                    <a:pt x="13458" y="18885"/>
                    <a:pt x="13416" y="18897"/>
                  </a:cubicBezTo>
                  <a:cubicBezTo>
                    <a:pt x="13355" y="18915"/>
                    <a:pt x="13293" y="18933"/>
                    <a:pt x="13231" y="18952"/>
                  </a:cubicBezTo>
                  <a:cubicBezTo>
                    <a:pt x="13170" y="18970"/>
                    <a:pt x="13098" y="18988"/>
                    <a:pt x="13036" y="19000"/>
                  </a:cubicBezTo>
                  <a:cubicBezTo>
                    <a:pt x="12974" y="19013"/>
                    <a:pt x="12923" y="19025"/>
                    <a:pt x="12861" y="19037"/>
                  </a:cubicBezTo>
                  <a:cubicBezTo>
                    <a:pt x="12810" y="19049"/>
                    <a:pt x="12769" y="19061"/>
                    <a:pt x="12717" y="19067"/>
                  </a:cubicBezTo>
                  <a:cubicBezTo>
                    <a:pt x="12645" y="19080"/>
                    <a:pt x="12563" y="19092"/>
                    <a:pt x="12491" y="19110"/>
                  </a:cubicBezTo>
                  <a:cubicBezTo>
                    <a:pt x="12440" y="19116"/>
                    <a:pt x="12399" y="19128"/>
                    <a:pt x="12347" y="19134"/>
                  </a:cubicBezTo>
                  <a:cubicBezTo>
                    <a:pt x="12275" y="19147"/>
                    <a:pt x="12193" y="19159"/>
                    <a:pt x="12121" y="19165"/>
                  </a:cubicBezTo>
                  <a:cubicBezTo>
                    <a:pt x="12070" y="19171"/>
                    <a:pt x="12018" y="19183"/>
                    <a:pt x="11967" y="19189"/>
                  </a:cubicBezTo>
                  <a:cubicBezTo>
                    <a:pt x="11833" y="19201"/>
                    <a:pt x="11710" y="19220"/>
                    <a:pt x="11576" y="19232"/>
                  </a:cubicBezTo>
                  <a:cubicBezTo>
                    <a:pt x="11494" y="19238"/>
                    <a:pt x="11412" y="19244"/>
                    <a:pt x="11319" y="19250"/>
                  </a:cubicBezTo>
                  <a:cubicBezTo>
                    <a:pt x="11268" y="19256"/>
                    <a:pt x="11227" y="19256"/>
                    <a:pt x="11175" y="19262"/>
                  </a:cubicBezTo>
                  <a:cubicBezTo>
                    <a:pt x="11072" y="19268"/>
                    <a:pt x="10970" y="19274"/>
                    <a:pt x="10857" y="19274"/>
                  </a:cubicBezTo>
                  <a:cubicBezTo>
                    <a:pt x="10651" y="19280"/>
                    <a:pt x="10445" y="19280"/>
                    <a:pt x="10240" y="19268"/>
                  </a:cubicBezTo>
                  <a:cubicBezTo>
                    <a:pt x="10137" y="19262"/>
                    <a:pt x="10024" y="19256"/>
                    <a:pt x="9921" y="19250"/>
                  </a:cubicBezTo>
                  <a:cubicBezTo>
                    <a:pt x="9818" y="19244"/>
                    <a:pt x="9715" y="19232"/>
                    <a:pt x="9613" y="19226"/>
                  </a:cubicBezTo>
                  <a:cubicBezTo>
                    <a:pt x="9479" y="19214"/>
                    <a:pt x="9345" y="19195"/>
                    <a:pt x="9212" y="19177"/>
                  </a:cubicBezTo>
                  <a:cubicBezTo>
                    <a:pt x="9150" y="19165"/>
                    <a:pt x="9088" y="19159"/>
                    <a:pt x="9027" y="19147"/>
                  </a:cubicBezTo>
                  <a:cubicBezTo>
                    <a:pt x="9119" y="19122"/>
                    <a:pt x="9191" y="19098"/>
                    <a:pt x="9263" y="19067"/>
                  </a:cubicBezTo>
                  <a:close/>
                </a:path>
              </a:pathLst>
            </a:custGeom>
            <a:solidFill>
              <a:srgbClr val="0C0C0C"/>
            </a:solidFill>
            <a:ln cap="flat" cmpd="sng" w="9525">
              <a:solidFill>
                <a:schemeClr val="accent1"/>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31"/>
            <p:cNvSpPr/>
            <p:nvPr/>
          </p:nvSpPr>
          <p:spPr>
            <a:xfrm>
              <a:off x="5791199" y="11811000"/>
              <a:ext cx="1137942" cy="2553634"/>
            </a:xfrm>
            <a:custGeom>
              <a:rect b="b" l="l" r="r" t="t"/>
              <a:pathLst>
                <a:path extrusionOk="0" h="21587" w="21600">
                  <a:moveTo>
                    <a:pt x="14513" y="13076"/>
                  </a:moveTo>
                  <a:cubicBezTo>
                    <a:pt x="14537" y="12851"/>
                    <a:pt x="14537" y="12625"/>
                    <a:pt x="14561" y="12400"/>
                  </a:cubicBezTo>
                  <a:cubicBezTo>
                    <a:pt x="14585" y="12163"/>
                    <a:pt x="14609" y="11916"/>
                    <a:pt x="14633" y="11680"/>
                  </a:cubicBezTo>
                  <a:cubicBezTo>
                    <a:pt x="14681" y="11219"/>
                    <a:pt x="14754" y="10757"/>
                    <a:pt x="14826" y="10295"/>
                  </a:cubicBezTo>
                  <a:cubicBezTo>
                    <a:pt x="14898" y="9887"/>
                    <a:pt x="14995" y="9480"/>
                    <a:pt x="15067" y="9072"/>
                  </a:cubicBezTo>
                  <a:cubicBezTo>
                    <a:pt x="15115" y="8868"/>
                    <a:pt x="15163" y="8653"/>
                    <a:pt x="15212" y="8449"/>
                  </a:cubicBezTo>
                  <a:cubicBezTo>
                    <a:pt x="15260" y="8277"/>
                    <a:pt x="15308" y="8105"/>
                    <a:pt x="15356" y="7934"/>
                  </a:cubicBezTo>
                  <a:cubicBezTo>
                    <a:pt x="15429" y="7708"/>
                    <a:pt x="15525" y="7472"/>
                    <a:pt x="15597" y="7247"/>
                  </a:cubicBezTo>
                  <a:cubicBezTo>
                    <a:pt x="15694" y="7010"/>
                    <a:pt x="15790" y="6785"/>
                    <a:pt x="15887" y="6549"/>
                  </a:cubicBezTo>
                  <a:cubicBezTo>
                    <a:pt x="16055" y="6109"/>
                    <a:pt x="16248" y="5679"/>
                    <a:pt x="16465" y="5239"/>
                  </a:cubicBezTo>
                  <a:cubicBezTo>
                    <a:pt x="16682" y="4788"/>
                    <a:pt x="16875" y="4348"/>
                    <a:pt x="17092" y="3897"/>
                  </a:cubicBezTo>
                  <a:cubicBezTo>
                    <a:pt x="17212" y="3650"/>
                    <a:pt x="17333" y="3414"/>
                    <a:pt x="17454" y="3167"/>
                  </a:cubicBezTo>
                  <a:cubicBezTo>
                    <a:pt x="17502" y="3060"/>
                    <a:pt x="17574" y="2963"/>
                    <a:pt x="17622" y="2856"/>
                  </a:cubicBezTo>
                  <a:cubicBezTo>
                    <a:pt x="17695" y="2738"/>
                    <a:pt x="17767" y="2619"/>
                    <a:pt x="17839" y="2501"/>
                  </a:cubicBezTo>
                  <a:cubicBezTo>
                    <a:pt x="17960" y="2319"/>
                    <a:pt x="18080" y="2136"/>
                    <a:pt x="18249" y="1954"/>
                  </a:cubicBezTo>
                  <a:cubicBezTo>
                    <a:pt x="18611" y="1868"/>
                    <a:pt x="18972" y="1782"/>
                    <a:pt x="19310" y="1675"/>
                  </a:cubicBezTo>
                  <a:cubicBezTo>
                    <a:pt x="19527" y="1610"/>
                    <a:pt x="19720" y="1557"/>
                    <a:pt x="19913" y="1482"/>
                  </a:cubicBezTo>
                  <a:cubicBezTo>
                    <a:pt x="20081" y="1428"/>
                    <a:pt x="20250" y="1363"/>
                    <a:pt x="20419" y="1299"/>
                  </a:cubicBezTo>
                  <a:cubicBezTo>
                    <a:pt x="20660" y="1213"/>
                    <a:pt x="20853" y="1106"/>
                    <a:pt x="21046" y="988"/>
                  </a:cubicBezTo>
                  <a:cubicBezTo>
                    <a:pt x="21166" y="913"/>
                    <a:pt x="21311" y="827"/>
                    <a:pt x="21407" y="741"/>
                  </a:cubicBezTo>
                  <a:cubicBezTo>
                    <a:pt x="21479" y="676"/>
                    <a:pt x="21528" y="612"/>
                    <a:pt x="21576" y="537"/>
                  </a:cubicBezTo>
                  <a:cubicBezTo>
                    <a:pt x="21600" y="494"/>
                    <a:pt x="21600" y="451"/>
                    <a:pt x="21600" y="408"/>
                  </a:cubicBezTo>
                  <a:cubicBezTo>
                    <a:pt x="21600" y="376"/>
                    <a:pt x="21576" y="344"/>
                    <a:pt x="21576" y="311"/>
                  </a:cubicBezTo>
                  <a:cubicBezTo>
                    <a:pt x="21552" y="279"/>
                    <a:pt x="21528" y="247"/>
                    <a:pt x="21504" y="225"/>
                  </a:cubicBezTo>
                  <a:cubicBezTo>
                    <a:pt x="21455" y="193"/>
                    <a:pt x="21407" y="161"/>
                    <a:pt x="21359" y="140"/>
                  </a:cubicBezTo>
                  <a:cubicBezTo>
                    <a:pt x="21311" y="107"/>
                    <a:pt x="21238" y="86"/>
                    <a:pt x="21166" y="64"/>
                  </a:cubicBezTo>
                  <a:cubicBezTo>
                    <a:pt x="21094" y="43"/>
                    <a:pt x="20997" y="32"/>
                    <a:pt x="20925" y="21"/>
                  </a:cubicBezTo>
                  <a:cubicBezTo>
                    <a:pt x="20853" y="11"/>
                    <a:pt x="20732" y="0"/>
                    <a:pt x="20660" y="0"/>
                  </a:cubicBezTo>
                  <a:cubicBezTo>
                    <a:pt x="20636" y="0"/>
                    <a:pt x="20612" y="0"/>
                    <a:pt x="20563" y="0"/>
                  </a:cubicBezTo>
                  <a:cubicBezTo>
                    <a:pt x="20202" y="0"/>
                    <a:pt x="19840" y="75"/>
                    <a:pt x="19551" y="161"/>
                  </a:cubicBezTo>
                  <a:cubicBezTo>
                    <a:pt x="19286" y="247"/>
                    <a:pt x="19045" y="354"/>
                    <a:pt x="18828" y="472"/>
                  </a:cubicBezTo>
                  <a:cubicBezTo>
                    <a:pt x="18611" y="590"/>
                    <a:pt x="18442" y="719"/>
                    <a:pt x="18273" y="848"/>
                  </a:cubicBezTo>
                  <a:cubicBezTo>
                    <a:pt x="18201" y="902"/>
                    <a:pt x="18129" y="955"/>
                    <a:pt x="18056" y="1020"/>
                  </a:cubicBezTo>
                  <a:cubicBezTo>
                    <a:pt x="17984" y="1063"/>
                    <a:pt x="17936" y="1117"/>
                    <a:pt x="17888" y="1170"/>
                  </a:cubicBezTo>
                  <a:cubicBezTo>
                    <a:pt x="17839" y="1213"/>
                    <a:pt x="17791" y="1245"/>
                    <a:pt x="17767" y="1288"/>
                  </a:cubicBezTo>
                  <a:cubicBezTo>
                    <a:pt x="17695" y="1353"/>
                    <a:pt x="17622" y="1428"/>
                    <a:pt x="17574" y="1492"/>
                  </a:cubicBezTo>
                  <a:cubicBezTo>
                    <a:pt x="17526" y="1535"/>
                    <a:pt x="17502" y="1589"/>
                    <a:pt x="17454" y="1632"/>
                  </a:cubicBezTo>
                  <a:cubicBezTo>
                    <a:pt x="17333" y="1653"/>
                    <a:pt x="17213" y="1685"/>
                    <a:pt x="17092" y="1707"/>
                  </a:cubicBezTo>
                  <a:cubicBezTo>
                    <a:pt x="16610" y="1814"/>
                    <a:pt x="16128" y="1911"/>
                    <a:pt x="15646" y="2018"/>
                  </a:cubicBezTo>
                  <a:cubicBezTo>
                    <a:pt x="15236" y="2104"/>
                    <a:pt x="14826" y="2190"/>
                    <a:pt x="14392" y="2265"/>
                  </a:cubicBezTo>
                  <a:cubicBezTo>
                    <a:pt x="14151" y="2308"/>
                    <a:pt x="13934" y="2351"/>
                    <a:pt x="13693" y="2383"/>
                  </a:cubicBezTo>
                  <a:cubicBezTo>
                    <a:pt x="13572" y="2405"/>
                    <a:pt x="13452" y="2416"/>
                    <a:pt x="13331" y="2437"/>
                  </a:cubicBezTo>
                  <a:cubicBezTo>
                    <a:pt x="13211" y="2458"/>
                    <a:pt x="13066" y="2480"/>
                    <a:pt x="12946" y="2501"/>
                  </a:cubicBezTo>
                  <a:cubicBezTo>
                    <a:pt x="12825" y="2523"/>
                    <a:pt x="12729" y="2534"/>
                    <a:pt x="12608" y="2544"/>
                  </a:cubicBezTo>
                  <a:cubicBezTo>
                    <a:pt x="12488" y="2566"/>
                    <a:pt x="12343" y="2577"/>
                    <a:pt x="12222" y="2598"/>
                  </a:cubicBezTo>
                  <a:cubicBezTo>
                    <a:pt x="11981" y="2630"/>
                    <a:pt x="11716" y="2662"/>
                    <a:pt x="11475" y="2684"/>
                  </a:cubicBezTo>
                  <a:cubicBezTo>
                    <a:pt x="10969" y="2748"/>
                    <a:pt x="10438" y="2802"/>
                    <a:pt x="9932" y="2866"/>
                  </a:cubicBezTo>
                  <a:cubicBezTo>
                    <a:pt x="9667" y="2899"/>
                    <a:pt x="9402" y="2920"/>
                    <a:pt x="9161" y="2952"/>
                  </a:cubicBezTo>
                  <a:cubicBezTo>
                    <a:pt x="8920" y="2974"/>
                    <a:pt x="8654" y="2995"/>
                    <a:pt x="8389" y="3017"/>
                  </a:cubicBezTo>
                  <a:cubicBezTo>
                    <a:pt x="8100" y="3038"/>
                    <a:pt x="7835" y="3060"/>
                    <a:pt x="7546" y="3081"/>
                  </a:cubicBezTo>
                  <a:cubicBezTo>
                    <a:pt x="7304" y="3103"/>
                    <a:pt x="7039" y="3113"/>
                    <a:pt x="6798" y="3135"/>
                  </a:cubicBezTo>
                  <a:cubicBezTo>
                    <a:pt x="6581" y="3146"/>
                    <a:pt x="6364" y="3156"/>
                    <a:pt x="6123" y="3167"/>
                  </a:cubicBezTo>
                  <a:cubicBezTo>
                    <a:pt x="5906" y="3178"/>
                    <a:pt x="5689" y="3178"/>
                    <a:pt x="5472" y="3188"/>
                  </a:cubicBezTo>
                  <a:cubicBezTo>
                    <a:pt x="5255" y="3199"/>
                    <a:pt x="5062" y="3199"/>
                    <a:pt x="4846" y="3199"/>
                  </a:cubicBezTo>
                  <a:cubicBezTo>
                    <a:pt x="4773" y="3199"/>
                    <a:pt x="4677" y="3199"/>
                    <a:pt x="4604" y="3199"/>
                  </a:cubicBezTo>
                  <a:cubicBezTo>
                    <a:pt x="4146" y="2995"/>
                    <a:pt x="3640" y="2813"/>
                    <a:pt x="3062" y="2662"/>
                  </a:cubicBezTo>
                  <a:cubicBezTo>
                    <a:pt x="2748" y="2577"/>
                    <a:pt x="2411" y="2512"/>
                    <a:pt x="2073" y="2458"/>
                  </a:cubicBezTo>
                  <a:cubicBezTo>
                    <a:pt x="1929" y="2437"/>
                    <a:pt x="1784" y="2415"/>
                    <a:pt x="1615" y="2394"/>
                  </a:cubicBezTo>
                  <a:cubicBezTo>
                    <a:pt x="1398" y="2373"/>
                    <a:pt x="1205" y="2362"/>
                    <a:pt x="988" y="2351"/>
                  </a:cubicBezTo>
                  <a:cubicBezTo>
                    <a:pt x="820" y="2340"/>
                    <a:pt x="651" y="2351"/>
                    <a:pt x="506" y="2373"/>
                  </a:cubicBezTo>
                  <a:cubicBezTo>
                    <a:pt x="410" y="2383"/>
                    <a:pt x="289" y="2415"/>
                    <a:pt x="217" y="2448"/>
                  </a:cubicBezTo>
                  <a:cubicBezTo>
                    <a:pt x="145" y="2469"/>
                    <a:pt x="96" y="2501"/>
                    <a:pt x="72" y="2534"/>
                  </a:cubicBezTo>
                  <a:cubicBezTo>
                    <a:pt x="24" y="2577"/>
                    <a:pt x="0" y="2619"/>
                    <a:pt x="0" y="2662"/>
                  </a:cubicBezTo>
                  <a:cubicBezTo>
                    <a:pt x="0" y="2695"/>
                    <a:pt x="24" y="2738"/>
                    <a:pt x="24" y="2770"/>
                  </a:cubicBezTo>
                  <a:cubicBezTo>
                    <a:pt x="24" y="2781"/>
                    <a:pt x="48" y="2791"/>
                    <a:pt x="48" y="2802"/>
                  </a:cubicBezTo>
                  <a:cubicBezTo>
                    <a:pt x="72" y="2834"/>
                    <a:pt x="96" y="2856"/>
                    <a:pt x="121" y="2888"/>
                  </a:cubicBezTo>
                  <a:cubicBezTo>
                    <a:pt x="169" y="2931"/>
                    <a:pt x="241" y="2974"/>
                    <a:pt x="313" y="3006"/>
                  </a:cubicBezTo>
                  <a:cubicBezTo>
                    <a:pt x="530" y="3124"/>
                    <a:pt x="796" y="3210"/>
                    <a:pt x="1085" y="3296"/>
                  </a:cubicBezTo>
                  <a:cubicBezTo>
                    <a:pt x="1398" y="3382"/>
                    <a:pt x="1736" y="3457"/>
                    <a:pt x="2097" y="3500"/>
                  </a:cubicBezTo>
                  <a:cubicBezTo>
                    <a:pt x="2435" y="3553"/>
                    <a:pt x="2796" y="3575"/>
                    <a:pt x="3134" y="3607"/>
                  </a:cubicBezTo>
                  <a:cubicBezTo>
                    <a:pt x="3471" y="3629"/>
                    <a:pt x="3833" y="3650"/>
                    <a:pt x="4171" y="3661"/>
                  </a:cubicBezTo>
                  <a:cubicBezTo>
                    <a:pt x="4412" y="3768"/>
                    <a:pt x="4629" y="3876"/>
                    <a:pt x="4846" y="3994"/>
                  </a:cubicBezTo>
                  <a:cubicBezTo>
                    <a:pt x="5038" y="4101"/>
                    <a:pt x="5207" y="4219"/>
                    <a:pt x="5376" y="4337"/>
                  </a:cubicBezTo>
                  <a:cubicBezTo>
                    <a:pt x="5472" y="4412"/>
                    <a:pt x="5593" y="4487"/>
                    <a:pt x="5689" y="4563"/>
                  </a:cubicBezTo>
                  <a:cubicBezTo>
                    <a:pt x="5810" y="4659"/>
                    <a:pt x="5930" y="4756"/>
                    <a:pt x="6075" y="4863"/>
                  </a:cubicBezTo>
                  <a:cubicBezTo>
                    <a:pt x="6171" y="4928"/>
                    <a:pt x="6244" y="5003"/>
                    <a:pt x="6316" y="5067"/>
                  </a:cubicBezTo>
                  <a:cubicBezTo>
                    <a:pt x="6388" y="5132"/>
                    <a:pt x="6485" y="5207"/>
                    <a:pt x="6557" y="5271"/>
                  </a:cubicBezTo>
                  <a:cubicBezTo>
                    <a:pt x="6678" y="5379"/>
                    <a:pt x="6774" y="5486"/>
                    <a:pt x="6895" y="5582"/>
                  </a:cubicBezTo>
                  <a:cubicBezTo>
                    <a:pt x="7039" y="5722"/>
                    <a:pt x="7160" y="5862"/>
                    <a:pt x="7304" y="6001"/>
                  </a:cubicBezTo>
                  <a:cubicBezTo>
                    <a:pt x="7304" y="6001"/>
                    <a:pt x="7304" y="6001"/>
                    <a:pt x="7304" y="5990"/>
                  </a:cubicBezTo>
                  <a:cubicBezTo>
                    <a:pt x="7401" y="6109"/>
                    <a:pt x="7497" y="6237"/>
                    <a:pt x="7618" y="6355"/>
                  </a:cubicBezTo>
                  <a:cubicBezTo>
                    <a:pt x="7690" y="6452"/>
                    <a:pt x="7762" y="6549"/>
                    <a:pt x="7835" y="6645"/>
                  </a:cubicBezTo>
                  <a:cubicBezTo>
                    <a:pt x="7907" y="6742"/>
                    <a:pt x="7955" y="6828"/>
                    <a:pt x="8028" y="6924"/>
                  </a:cubicBezTo>
                  <a:cubicBezTo>
                    <a:pt x="8124" y="7064"/>
                    <a:pt x="8196" y="7193"/>
                    <a:pt x="8293" y="7332"/>
                  </a:cubicBezTo>
                  <a:cubicBezTo>
                    <a:pt x="8365" y="7440"/>
                    <a:pt x="8413" y="7547"/>
                    <a:pt x="8486" y="7654"/>
                  </a:cubicBezTo>
                  <a:cubicBezTo>
                    <a:pt x="8534" y="7740"/>
                    <a:pt x="8582" y="7826"/>
                    <a:pt x="8630" y="7923"/>
                  </a:cubicBezTo>
                  <a:cubicBezTo>
                    <a:pt x="8775" y="8170"/>
                    <a:pt x="8896" y="8406"/>
                    <a:pt x="9040" y="8653"/>
                  </a:cubicBezTo>
                  <a:cubicBezTo>
                    <a:pt x="9137" y="8814"/>
                    <a:pt x="9209" y="8975"/>
                    <a:pt x="9281" y="9136"/>
                  </a:cubicBezTo>
                  <a:cubicBezTo>
                    <a:pt x="9354" y="9297"/>
                    <a:pt x="9450" y="9469"/>
                    <a:pt x="9498" y="9630"/>
                  </a:cubicBezTo>
                  <a:cubicBezTo>
                    <a:pt x="9571" y="9802"/>
                    <a:pt x="9643" y="9973"/>
                    <a:pt x="9715" y="10145"/>
                  </a:cubicBezTo>
                  <a:cubicBezTo>
                    <a:pt x="9787" y="10338"/>
                    <a:pt x="9836" y="10521"/>
                    <a:pt x="9908" y="10714"/>
                  </a:cubicBezTo>
                  <a:cubicBezTo>
                    <a:pt x="10029" y="11144"/>
                    <a:pt x="10149" y="11573"/>
                    <a:pt x="10270" y="12002"/>
                  </a:cubicBezTo>
                  <a:cubicBezTo>
                    <a:pt x="10390" y="12475"/>
                    <a:pt x="10487" y="12936"/>
                    <a:pt x="10583" y="13409"/>
                  </a:cubicBezTo>
                  <a:cubicBezTo>
                    <a:pt x="10728" y="14321"/>
                    <a:pt x="10848" y="15234"/>
                    <a:pt x="10896" y="16157"/>
                  </a:cubicBezTo>
                  <a:cubicBezTo>
                    <a:pt x="10921" y="16629"/>
                    <a:pt x="10921" y="17102"/>
                    <a:pt x="10945" y="17563"/>
                  </a:cubicBezTo>
                  <a:cubicBezTo>
                    <a:pt x="10969" y="18046"/>
                    <a:pt x="10993" y="18519"/>
                    <a:pt x="11017" y="19002"/>
                  </a:cubicBezTo>
                  <a:cubicBezTo>
                    <a:pt x="11041" y="19270"/>
                    <a:pt x="11041" y="19528"/>
                    <a:pt x="11041" y="19796"/>
                  </a:cubicBezTo>
                  <a:cubicBezTo>
                    <a:pt x="11041" y="19936"/>
                    <a:pt x="11041" y="20076"/>
                    <a:pt x="11041" y="20215"/>
                  </a:cubicBezTo>
                  <a:cubicBezTo>
                    <a:pt x="11041" y="20280"/>
                    <a:pt x="11041" y="20344"/>
                    <a:pt x="11041" y="20408"/>
                  </a:cubicBezTo>
                  <a:cubicBezTo>
                    <a:pt x="11041" y="20505"/>
                    <a:pt x="11041" y="20591"/>
                    <a:pt x="11089" y="20687"/>
                  </a:cubicBezTo>
                  <a:cubicBezTo>
                    <a:pt x="11089" y="20709"/>
                    <a:pt x="11137" y="20720"/>
                    <a:pt x="11186" y="20720"/>
                  </a:cubicBezTo>
                  <a:cubicBezTo>
                    <a:pt x="11234" y="20720"/>
                    <a:pt x="11282" y="20698"/>
                    <a:pt x="11282" y="20677"/>
                  </a:cubicBezTo>
                  <a:cubicBezTo>
                    <a:pt x="11282" y="20655"/>
                    <a:pt x="11282" y="20634"/>
                    <a:pt x="11306" y="20612"/>
                  </a:cubicBezTo>
                  <a:cubicBezTo>
                    <a:pt x="11306" y="20612"/>
                    <a:pt x="11306" y="20623"/>
                    <a:pt x="11306" y="20623"/>
                  </a:cubicBezTo>
                  <a:cubicBezTo>
                    <a:pt x="11330" y="20537"/>
                    <a:pt x="11354" y="20451"/>
                    <a:pt x="11379" y="20365"/>
                  </a:cubicBezTo>
                  <a:cubicBezTo>
                    <a:pt x="11451" y="20140"/>
                    <a:pt x="11523" y="19925"/>
                    <a:pt x="11571" y="19700"/>
                  </a:cubicBezTo>
                  <a:cubicBezTo>
                    <a:pt x="11620" y="19474"/>
                    <a:pt x="11668" y="19238"/>
                    <a:pt x="11668" y="19013"/>
                  </a:cubicBezTo>
                  <a:cubicBezTo>
                    <a:pt x="11692" y="18777"/>
                    <a:pt x="11716" y="18530"/>
                    <a:pt x="11716" y="18293"/>
                  </a:cubicBezTo>
                  <a:cubicBezTo>
                    <a:pt x="11740" y="18047"/>
                    <a:pt x="11740" y="17800"/>
                    <a:pt x="11740" y="17553"/>
                  </a:cubicBezTo>
                  <a:cubicBezTo>
                    <a:pt x="11764" y="17080"/>
                    <a:pt x="11764" y="16608"/>
                    <a:pt x="11764" y="16136"/>
                  </a:cubicBezTo>
                  <a:cubicBezTo>
                    <a:pt x="11764" y="15674"/>
                    <a:pt x="11716" y="15212"/>
                    <a:pt x="11692" y="14751"/>
                  </a:cubicBezTo>
                  <a:cubicBezTo>
                    <a:pt x="11668" y="14311"/>
                    <a:pt x="11596" y="13860"/>
                    <a:pt x="11523" y="13419"/>
                  </a:cubicBezTo>
                  <a:cubicBezTo>
                    <a:pt x="11451" y="12947"/>
                    <a:pt x="11354" y="12464"/>
                    <a:pt x="11258" y="11992"/>
                  </a:cubicBezTo>
                  <a:cubicBezTo>
                    <a:pt x="11210" y="11777"/>
                    <a:pt x="11162" y="11551"/>
                    <a:pt x="11089" y="11337"/>
                  </a:cubicBezTo>
                  <a:cubicBezTo>
                    <a:pt x="11065" y="11219"/>
                    <a:pt x="11017" y="11111"/>
                    <a:pt x="10993" y="10993"/>
                  </a:cubicBezTo>
                  <a:cubicBezTo>
                    <a:pt x="10969" y="10864"/>
                    <a:pt x="10921" y="10746"/>
                    <a:pt x="10896" y="10617"/>
                  </a:cubicBezTo>
                  <a:cubicBezTo>
                    <a:pt x="10848" y="10489"/>
                    <a:pt x="10800" y="10360"/>
                    <a:pt x="10776" y="10242"/>
                  </a:cubicBezTo>
                  <a:cubicBezTo>
                    <a:pt x="10752" y="10156"/>
                    <a:pt x="10728" y="10059"/>
                    <a:pt x="10679" y="9973"/>
                  </a:cubicBezTo>
                  <a:cubicBezTo>
                    <a:pt x="10583" y="9748"/>
                    <a:pt x="10511" y="9522"/>
                    <a:pt x="10390" y="9297"/>
                  </a:cubicBezTo>
                  <a:cubicBezTo>
                    <a:pt x="10270" y="9050"/>
                    <a:pt x="10173" y="8814"/>
                    <a:pt x="10029" y="8578"/>
                  </a:cubicBezTo>
                  <a:cubicBezTo>
                    <a:pt x="9908" y="8331"/>
                    <a:pt x="9763" y="8084"/>
                    <a:pt x="9619" y="7848"/>
                  </a:cubicBezTo>
                  <a:cubicBezTo>
                    <a:pt x="9378" y="7418"/>
                    <a:pt x="9137" y="7000"/>
                    <a:pt x="8847" y="6581"/>
                  </a:cubicBezTo>
                  <a:cubicBezTo>
                    <a:pt x="8775" y="6484"/>
                    <a:pt x="8703" y="6377"/>
                    <a:pt x="8630" y="6280"/>
                  </a:cubicBezTo>
                  <a:cubicBezTo>
                    <a:pt x="8534" y="6151"/>
                    <a:pt x="8413" y="6023"/>
                    <a:pt x="8317" y="5894"/>
                  </a:cubicBezTo>
                  <a:cubicBezTo>
                    <a:pt x="8269" y="5840"/>
                    <a:pt x="8221" y="5797"/>
                    <a:pt x="8172" y="5744"/>
                  </a:cubicBezTo>
                  <a:cubicBezTo>
                    <a:pt x="8100" y="5668"/>
                    <a:pt x="8028" y="5583"/>
                    <a:pt x="7955" y="5507"/>
                  </a:cubicBezTo>
                  <a:cubicBezTo>
                    <a:pt x="7859" y="5411"/>
                    <a:pt x="7762" y="5325"/>
                    <a:pt x="7666" y="5239"/>
                  </a:cubicBezTo>
                  <a:cubicBezTo>
                    <a:pt x="7570" y="5142"/>
                    <a:pt x="7473" y="5046"/>
                    <a:pt x="7353" y="4960"/>
                  </a:cubicBezTo>
                  <a:cubicBezTo>
                    <a:pt x="7232" y="4863"/>
                    <a:pt x="7112" y="4756"/>
                    <a:pt x="6991" y="4659"/>
                  </a:cubicBezTo>
                  <a:cubicBezTo>
                    <a:pt x="6919" y="4595"/>
                    <a:pt x="6822" y="4530"/>
                    <a:pt x="6750" y="4466"/>
                  </a:cubicBezTo>
                  <a:cubicBezTo>
                    <a:pt x="6702" y="4423"/>
                    <a:pt x="6654" y="4380"/>
                    <a:pt x="6581" y="4337"/>
                  </a:cubicBezTo>
                  <a:cubicBezTo>
                    <a:pt x="6437" y="4230"/>
                    <a:pt x="6292" y="4122"/>
                    <a:pt x="6147" y="4015"/>
                  </a:cubicBezTo>
                  <a:cubicBezTo>
                    <a:pt x="5979" y="3897"/>
                    <a:pt x="5786" y="3790"/>
                    <a:pt x="5617" y="3682"/>
                  </a:cubicBezTo>
                  <a:cubicBezTo>
                    <a:pt x="5593" y="3672"/>
                    <a:pt x="5593" y="3672"/>
                    <a:pt x="5569" y="3661"/>
                  </a:cubicBezTo>
                  <a:cubicBezTo>
                    <a:pt x="5593" y="3661"/>
                    <a:pt x="5641" y="3661"/>
                    <a:pt x="5665" y="3661"/>
                  </a:cubicBezTo>
                  <a:cubicBezTo>
                    <a:pt x="5810" y="3661"/>
                    <a:pt x="5979" y="3650"/>
                    <a:pt x="6123" y="3650"/>
                  </a:cubicBezTo>
                  <a:cubicBezTo>
                    <a:pt x="6220" y="3650"/>
                    <a:pt x="6340" y="3639"/>
                    <a:pt x="6437" y="3629"/>
                  </a:cubicBezTo>
                  <a:cubicBezTo>
                    <a:pt x="6581" y="3618"/>
                    <a:pt x="6726" y="3618"/>
                    <a:pt x="6895" y="3607"/>
                  </a:cubicBezTo>
                  <a:cubicBezTo>
                    <a:pt x="7208" y="3596"/>
                    <a:pt x="7497" y="3564"/>
                    <a:pt x="7811" y="3553"/>
                  </a:cubicBezTo>
                  <a:cubicBezTo>
                    <a:pt x="8317" y="3521"/>
                    <a:pt x="8847" y="3478"/>
                    <a:pt x="9354" y="3425"/>
                  </a:cubicBezTo>
                  <a:cubicBezTo>
                    <a:pt x="9595" y="3403"/>
                    <a:pt x="9836" y="3371"/>
                    <a:pt x="10101" y="3350"/>
                  </a:cubicBezTo>
                  <a:cubicBezTo>
                    <a:pt x="10342" y="3328"/>
                    <a:pt x="10583" y="3296"/>
                    <a:pt x="10848" y="3264"/>
                  </a:cubicBezTo>
                  <a:cubicBezTo>
                    <a:pt x="11354" y="3199"/>
                    <a:pt x="11861" y="3146"/>
                    <a:pt x="12343" y="3081"/>
                  </a:cubicBezTo>
                  <a:cubicBezTo>
                    <a:pt x="12584" y="3049"/>
                    <a:pt x="12825" y="3017"/>
                    <a:pt x="13066" y="2985"/>
                  </a:cubicBezTo>
                  <a:cubicBezTo>
                    <a:pt x="13307" y="2952"/>
                    <a:pt x="13572" y="2909"/>
                    <a:pt x="13813" y="2877"/>
                  </a:cubicBezTo>
                  <a:cubicBezTo>
                    <a:pt x="14344" y="2802"/>
                    <a:pt x="14850" y="2705"/>
                    <a:pt x="15356" y="2609"/>
                  </a:cubicBezTo>
                  <a:cubicBezTo>
                    <a:pt x="15838" y="2523"/>
                    <a:pt x="16296" y="2416"/>
                    <a:pt x="16754" y="2319"/>
                  </a:cubicBezTo>
                  <a:cubicBezTo>
                    <a:pt x="16851" y="2297"/>
                    <a:pt x="16971" y="2276"/>
                    <a:pt x="17068" y="2254"/>
                  </a:cubicBezTo>
                  <a:cubicBezTo>
                    <a:pt x="17020" y="2330"/>
                    <a:pt x="16971" y="2405"/>
                    <a:pt x="16923" y="2480"/>
                  </a:cubicBezTo>
                  <a:cubicBezTo>
                    <a:pt x="16779" y="2705"/>
                    <a:pt x="16634" y="2931"/>
                    <a:pt x="16513" y="3156"/>
                  </a:cubicBezTo>
                  <a:cubicBezTo>
                    <a:pt x="16393" y="3382"/>
                    <a:pt x="16272" y="3596"/>
                    <a:pt x="16176" y="3822"/>
                  </a:cubicBezTo>
                  <a:cubicBezTo>
                    <a:pt x="15742" y="4724"/>
                    <a:pt x="15284" y="5615"/>
                    <a:pt x="14898" y="6517"/>
                  </a:cubicBezTo>
                  <a:cubicBezTo>
                    <a:pt x="14802" y="6763"/>
                    <a:pt x="14681" y="7021"/>
                    <a:pt x="14585" y="7268"/>
                  </a:cubicBezTo>
                  <a:cubicBezTo>
                    <a:pt x="14512" y="7472"/>
                    <a:pt x="14416" y="7687"/>
                    <a:pt x="14368" y="7891"/>
                  </a:cubicBezTo>
                  <a:cubicBezTo>
                    <a:pt x="14320" y="8019"/>
                    <a:pt x="14271" y="8159"/>
                    <a:pt x="14247" y="8288"/>
                  </a:cubicBezTo>
                  <a:cubicBezTo>
                    <a:pt x="14223" y="8427"/>
                    <a:pt x="14175" y="8578"/>
                    <a:pt x="14151" y="8717"/>
                  </a:cubicBezTo>
                  <a:cubicBezTo>
                    <a:pt x="14103" y="8932"/>
                    <a:pt x="14054" y="9147"/>
                    <a:pt x="14006" y="9372"/>
                  </a:cubicBezTo>
                  <a:cubicBezTo>
                    <a:pt x="13958" y="9587"/>
                    <a:pt x="13910" y="9812"/>
                    <a:pt x="13862" y="10027"/>
                  </a:cubicBezTo>
                  <a:cubicBezTo>
                    <a:pt x="13813" y="10263"/>
                    <a:pt x="13765" y="10499"/>
                    <a:pt x="13717" y="10736"/>
                  </a:cubicBezTo>
                  <a:cubicBezTo>
                    <a:pt x="13645" y="11197"/>
                    <a:pt x="13572" y="11648"/>
                    <a:pt x="13524" y="12110"/>
                  </a:cubicBezTo>
                  <a:cubicBezTo>
                    <a:pt x="13500" y="12357"/>
                    <a:pt x="13476" y="12614"/>
                    <a:pt x="13452" y="12861"/>
                  </a:cubicBezTo>
                  <a:cubicBezTo>
                    <a:pt x="13428" y="13108"/>
                    <a:pt x="13428" y="13355"/>
                    <a:pt x="13404" y="13602"/>
                  </a:cubicBezTo>
                  <a:cubicBezTo>
                    <a:pt x="13404" y="13838"/>
                    <a:pt x="13404" y="14064"/>
                    <a:pt x="13404" y="14300"/>
                  </a:cubicBezTo>
                  <a:cubicBezTo>
                    <a:pt x="13404" y="14515"/>
                    <a:pt x="13428" y="14718"/>
                    <a:pt x="13428" y="14933"/>
                  </a:cubicBezTo>
                  <a:cubicBezTo>
                    <a:pt x="13452" y="15395"/>
                    <a:pt x="13476" y="15856"/>
                    <a:pt x="13524" y="16329"/>
                  </a:cubicBezTo>
                  <a:cubicBezTo>
                    <a:pt x="13524" y="16436"/>
                    <a:pt x="13548" y="16554"/>
                    <a:pt x="13572" y="16662"/>
                  </a:cubicBezTo>
                  <a:cubicBezTo>
                    <a:pt x="13596" y="16801"/>
                    <a:pt x="13621" y="16941"/>
                    <a:pt x="13645" y="17091"/>
                  </a:cubicBezTo>
                  <a:cubicBezTo>
                    <a:pt x="13669" y="17306"/>
                    <a:pt x="13717" y="17531"/>
                    <a:pt x="13765" y="17746"/>
                  </a:cubicBezTo>
                  <a:cubicBezTo>
                    <a:pt x="13813" y="17971"/>
                    <a:pt x="13862" y="18197"/>
                    <a:pt x="13934" y="18412"/>
                  </a:cubicBezTo>
                  <a:cubicBezTo>
                    <a:pt x="13958" y="18530"/>
                    <a:pt x="14006" y="18648"/>
                    <a:pt x="14030" y="18766"/>
                  </a:cubicBezTo>
                  <a:cubicBezTo>
                    <a:pt x="14079" y="18895"/>
                    <a:pt x="14127" y="19023"/>
                    <a:pt x="14175" y="19152"/>
                  </a:cubicBezTo>
                  <a:cubicBezTo>
                    <a:pt x="14223" y="19281"/>
                    <a:pt x="14271" y="19399"/>
                    <a:pt x="14344" y="19528"/>
                  </a:cubicBezTo>
                  <a:cubicBezTo>
                    <a:pt x="14392" y="19635"/>
                    <a:pt x="14440" y="19753"/>
                    <a:pt x="14488" y="19861"/>
                  </a:cubicBezTo>
                  <a:cubicBezTo>
                    <a:pt x="14585" y="20076"/>
                    <a:pt x="14681" y="20280"/>
                    <a:pt x="14802" y="20483"/>
                  </a:cubicBezTo>
                  <a:cubicBezTo>
                    <a:pt x="14898" y="20645"/>
                    <a:pt x="14995" y="20816"/>
                    <a:pt x="15091" y="20977"/>
                  </a:cubicBezTo>
                  <a:cubicBezTo>
                    <a:pt x="15139" y="21052"/>
                    <a:pt x="15187" y="21128"/>
                    <a:pt x="15260" y="21192"/>
                  </a:cubicBezTo>
                  <a:cubicBezTo>
                    <a:pt x="15308" y="21246"/>
                    <a:pt x="15356" y="21299"/>
                    <a:pt x="15404" y="21353"/>
                  </a:cubicBezTo>
                  <a:cubicBezTo>
                    <a:pt x="15429" y="21364"/>
                    <a:pt x="15429" y="21385"/>
                    <a:pt x="15453" y="21396"/>
                  </a:cubicBezTo>
                  <a:cubicBezTo>
                    <a:pt x="15501" y="21439"/>
                    <a:pt x="15573" y="21482"/>
                    <a:pt x="15646" y="21514"/>
                  </a:cubicBezTo>
                  <a:cubicBezTo>
                    <a:pt x="15790" y="21579"/>
                    <a:pt x="15983" y="21600"/>
                    <a:pt x="16176" y="21579"/>
                  </a:cubicBezTo>
                  <a:cubicBezTo>
                    <a:pt x="16369" y="21557"/>
                    <a:pt x="16513" y="21493"/>
                    <a:pt x="16562" y="21407"/>
                  </a:cubicBezTo>
                  <a:cubicBezTo>
                    <a:pt x="16610" y="21332"/>
                    <a:pt x="16586" y="21267"/>
                    <a:pt x="16537" y="21192"/>
                  </a:cubicBezTo>
                  <a:cubicBezTo>
                    <a:pt x="16513" y="21138"/>
                    <a:pt x="16465" y="21085"/>
                    <a:pt x="16441" y="21042"/>
                  </a:cubicBezTo>
                  <a:cubicBezTo>
                    <a:pt x="16369" y="20934"/>
                    <a:pt x="16272" y="20816"/>
                    <a:pt x="16200" y="20709"/>
                  </a:cubicBezTo>
                  <a:cubicBezTo>
                    <a:pt x="16055" y="20494"/>
                    <a:pt x="15935" y="20269"/>
                    <a:pt x="15838" y="20043"/>
                  </a:cubicBezTo>
                  <a:cubicBezTo>
                    <a:pt x="15742" y="19829"/>
                    <a:pt x="15621" y="19614"/>
                    <a:pt x="15525" y="19399"/>
                  </a:cubicBezTo>
                  <a:cubicBezTo>
                    <a:pt x="15477" y="19270"/>
                    <a:pt x="15429" y="19142"/>
                    <a:pt x="15356" y="19013"/>
                  </a:cubicBezTo>
                  <a:cubicBezTo>
                    <a:pt x="15308" y="18895"/>
                    <a:pt x="15284" y="18787"/>
                    <a:pt x="15236" y="18669"/>
                  </a:cubicBezTo>
                  <a:cubicBezTo>
                    <a:pt x="15212" y="18637"/>
                    <a:pt x="15212" y="18605"/>
                    <a:pt x="15187" y="18562"/>
                  </a:cubicBezTo>
                  <a:cubicBezTo>
                    <a:pt x="15163" y="18454"/>
                    <a:pt x="15115" y="18347"/>
                    <a:pt x="15091" y="18240"/>
                  </a:cubicBezTo>
                  <a:cubicBezTo>
                    <a:pt x="15067" y="18132"/>
                    <a:pt x="15043" y="18036"/>
                    <a:pt x="15019" y="17928"/>
                  </a:cubicBezTo>
                  <a:cubicBezTo>
                    <a:pt x="14970" y="17692"/>
                    <a:pt x="14922" y="17445"/>
                    <a:pt x="14874" y="17209"/>
                  </a:cubicBezTo>
                  <a:cubicBezTo>
                    <a:pt x="14850" y="17102"/>
                    <a:pt x="14850" y="16994"/>
                    <a:pt x="14826" y="16898"/>
                  </a:cubicBezTo>
                  <a:cubicBezTo>
                    <a:pt x="14802" y="16801"/>
                    <a:pt x="14802" y="16705"/>
                    <a:pt x="14778" y="16608"/>
                  </a:cubicBezTo>
                  <a:cubicBezTo>
                    <a:pt x="14754" y="16361"/>
                    <a:pt x="14729" y="16125"/>
                    <a:pt x="14705" y="15878"/>
                  </a:cubicBezTo>
                  <a:cubicBezTo>
                    <a:pt x="14657" y="15384"/>
                    <a:pt x="14657" y="14901"/>
                    <a:pt x="14633" y="14407"/>
                  </a:cubicBezTo>
                  <a:cubicBezTo>
                    <a:pt x="14633" y="14182"/>
                    <a:pt x="14609" y="13956"/>
                    <a:pt x="14609" y="13731"/>
                  </a:cubicBezTo>
                  <a:cubicBezTo>
                    <a:pt x="14609" y="13623"/>
                    <a:pt x="14609" y="13516"/>
                    <a:pt x="14609" y="13409"/>
                  </a:cubicBezTo>
                  <a:cubicBezTo>
                    <a:pt x="14513" y="13291"/>
                    <a:pt x="14513" y="13183"/>
                    <a:pt x="14513" y="13076"/>
                  </a:cubicBezTo>
                  <a:close/>
                  <a:moveTo>
                    <a:pt x="19141" y="1095"/>
                  </a:moveTo>
                  <a:cubicBezTo>
                    <a:pt x="19286" y="977"/>
                    <a:pt x="19454" y="870"/>
                    <a:pt x="19623" y="762"/>
                  </a:cubicBezTo>
                  <a:cubicBezTo>
                    <a:pt x="19768" y="687"/>
                    <a:pt x="19913" y="623"/>
                    <a:pt x="20081" y="558"/>
                  </a:cubicBezTo>
                  <a:cubicBezTo>
                    <a:pt x="20178" y="526"/>
                    <a:pt x="20298" y="494"/>
                    <a:pt x="20419" y="472"/>
                  </a:cubicBezTo>
                  <a:cubicBezTo>
                    <a:pt x="20467" y="462"/>
                    <a:pt x="20515" y="462"/>
                    <a:pt x="20588" y="451"/>
                  </a:cubicBezTo>
                  <a:cubicBezTo>
                    <a:pt x="20588" y="451"/>
                    <a:pt x="20612" y="451"/>
                    <a:pt x="20612" y="451"/>
                  </a:cubicBezTo>
                  <a:cubicBezTo>
                    <a:pt x="20612" y="451"/>
                    <a:pt x="20612" y="451"/>
                    <a:pt x="20612" y="451"/>
                  </a:cubicBezTo>
                  <a:cubicBezTo>
                    <a:pt x="20588" y="472"/>
                    <a:pt x="20588" y="494"/>
                    <a:pt x="20563" y="515"/>
                  </a:cubicBezTo>
                  <a:cubicBezTo>
                    <a:pt x="20491" y="569"/>
                    <a:pt x="20419" y="633"/>
                    <a:pt x="20346" y="687"/>
                  </a:cubicBezTo>
                  <a:cubicBezTo>
                    <a:pt x="20298" y="709"/>
                    <a:pt x="20274" y="730"/>
                    <a:pt x="20226" y="751"/>
                  </a:cubicBezTo>
                  <a:cubicBezTo>
                    <a:pt x="20033" y="859"/>
                    <a:pt x="19816" y="945"/>
                    <a:pt x="19575" y="1031"/>
                  </a:cubicBezTo>
                  <a:cubicBezTo>
                    <a:pt x="19406" y="1095"/>
                    <a:pt x="19213" y="1149"/>
                    <a:pt x="19045" y="1202"/>
                  </a:cubicBezTo>
                  <a:cubicBezTo>
                    <a:pt x="19021" y="1213"/>
                    <a:pt x="18996" y="1224"/>
                    <a:pt x="18948" y="1235"/>
                  </a:cubicBezTo>
                  <a:cubicBezTo>
                    <a:pt x="18996" y="1192"/>
                    <a:pt x="19069" y="1138"/>
                    <a:pt x="19141" y="1095"/>
                  </a:cubicBezTo>
                  <a:close/>
                  <a:moveTo>
                    <a:pt x="2121" y="3027"/>
                  </a:moveTo>
                  <a:cubicBezTo>
                    <a:pt x="1832" y="2974"/>
                    <a:pt x="1567" y="2909"/>
                    <a:pt x="1326" y="2823"/>
                  </a:cubicBezTo>
                  <a:cubicBezTo>
                    <a:pt x="1326" y="2823"/>
                    <a:pt x="1326" y="2823"/>
                    <a:pt x="1326" y="2823"/>
                  </a:cubicBezTo>
                  <a:cubicBezTo>
                    <a:pt x="1543" y="2845"/>
                    <a:pt x="1736" y="2877"/>
                    <a:pt x="1953" y="2909"/>
                  </a:cubicBezTo>
                  <a:cubicBezTo>
                    <a:pt x="2266" y="2974"/>
                    <a:pt x="2555" y="3038"/>
                    <a:pt x="2845" y="3124"/>
                  </a:cubicBezTo>
                  <a:cubicBezTo>
                    <a:pt x="2579" y="3103"/>
                    <a:pt x="2338" y="3070"/>
                    <a:pt x="2121" y="3027"/>
                  </a:cubicBezTo>
                  <a:close/>
                </a:path>
              </a:pathLst>
            </a:custGeom>
            <a:solidFill>
              <a:srgbClr val="0C0C0C"/>
            </a:solidFill>
            <a:ln cap="flat" cmpd="sng" w="9525">
              <a:solidFill>
                <a:schemeClr val="accent1"/>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31"/>
            <p:cNvSpPr/>
            <p:nvPr/>
          </p:nvSpPr>
          <p:spPr>
            <a:xfrm>
              <a:off x="7912100" y="11468100"/>
              <a:ext cx="410070" cy="340362"/>
            </a:xfrm>
            <a:custGeom>
              <a:rect b="b" l="l" r="r" t="t"/>
              <a:pathLst>
                <a:path extrusionOk="0" h="21600" w="21526">
                  <a:moveTo>
                    <a:pt x="21426" y="322"/>
                  </a:moveTo>
                  <a:cubicBezTo>
                    <a:pt x="21359" y="161"/>
                    <a:pt x="21226" y="0"/>
                    <a:pt x="21026" y="0"/>
                  </a:cubicBezTo>
                  <a:cubicBezTo>
                    <a:pt x="20959" y="0"/>
                    <a:pt x="20892" y="0"/>
                    <a:pt x="20826" y="0"/>
                  </a:cubicBezTo>
                  <a:cubicBezTo>
                    <a:pt x="20692" y="0"/>
                    <a:pt x="20626" y="0"/>
                    <a:pt x="20492" y="81"/>
                  </a:cubicBezTo>
                  <a:cubicBezTo>
                    <a:pt x="19292" y="1048"/>
                    <a:pt x="18092" y="2015"/>
                    <a:pt x="16892" y="3063"/>
                  </a:cubicBezTo>
                  <a:cubicBezTo>
                    <a:pt x="16226" y="3627"/>
                    <a:pt x="15492" y="4191"/>
                    <a:pt x="14826" y="4836"/>
                  </a:cubicBezTo>
                  <a:cubicBezTo>
                    <a:pt x="14426" y="5158"/>
                    <a:pt x="14026" y="5481"/>
                    <a:pt x="13692" y="5803"/>
                  </a:cubicBezTo>
                  <a:cubicBezTo>
                    <a:pt x="13426" y="6045"/>
                    <a:pt x="13226" y="6287"/>
                    <a:pt x="12959" y="6448"/>
                  </a:cubicBezTo>
                  <a:cubicBezTo>
                    <a:pt x="12426" y="6931"/>
                    <a:pt x="11959" y="7334"/>
                    <a:pt x="11426" y="7818"/>
                  </a:cubicBezTo>
                  <a:cubicBezTo>
                    <a:pt x="11159" y="8060"/>
                    <a:pt x="10892" y="8301"/>
                    <a:pt x="10626" y="8543"/>
                  </a:cubicBezTo>
                  <a:cubicBezTo>
                    <a:pt x="9826" y="9349"/>
                    <a:pt x="8959" y="10155"/>
                    <a:pt x="8159" y="10961"/>
                  </a:cubicBezTo>
                  <a:cubicBezTo>
                    <a:pt x="7959" y="11122"/>
                    <a:pt x="7826" y="11284"/>
                    <a:pt x="7626" y="11525"/>
                  </a:cubicBezTo>
                  <a:cubicBezTo>
                    <a:pt x="7159" y="12009"/>
                    <a:pt x="6692" y="12493"/>
                    <a:pt x="6226" y="12976"/>
                  </a:cubicBezTo>
                  <a:cubicBezTo>
                    <a:pt x="6026" y="13218"/>
                    <a:pt x="5826" y="13379"/>
                    <a:pt x="5626" y="13621"/>
                  </a:cubicBezTo>
                  <a:cubicBezTo>
                    <a:pt x="5559" y="13701"/>
                    <a:pt x="5426" y="13782"/>
                    <a:pt x="5359" y="13863"/>
                  </a:cubicBezTo>
                  <a:cubicBezTo>
                    <a:pt x="5026" y="14185"/>
                    <a:pt x="4759" y="14588"/>
                    <a:pt x="4426" y="14910"/>
                  </a:cubicBezTo>
                  <a:cubicBezTo>
                    <a:pt x="4026" y="15394"/>
                    <a:pt x="3626" y="15797"/>
                    <a:pt x="3226" y="16281"/>
                  </a:cubicBezTo>
                  <a:cubicBezTo>
                    <a:pt x="3026" y="16522"/>
                    <a:pt x="2759" y="16845"/>
                    <a:pt x="2559" y="17087"/>
                  </a:cubicBezTo>
                  <a:cubicBezTo>
                    <a:pt x="2159" y="17651"/>
                    <a:pt x="1692" y="18215"/>
                    <a:pt x="1359" y="18779"/>
                  </a:cubicBezTo>
                  <a:cubicBezTo>
                    <a:pt x="1092" y="19182"/>
                    <a:pt x="826" y="19585"/>
                    <a:pt x="626" y="19988"/>
                  </a:cubicBezTo>
                  <a:cubicBezTo>
                    <a:pt x="492" y="20149"/>
                    <a:pt x="426" y="20391"/>
                    <a:pt x="292" y="20633"/>
                  </a:cubicBezTo>
                  <a:cubicBezTo>
                    <a:pt x="159" y="20875"/>
                    <a:pt x="92" y="21116"/>
                    <a:pt x="26" y="21358"/>
                  </a:cubicBezTo>
                  <a:cubicBezTo>
                    <a:pt x="-41" y="21439"/>
                    <a:pt x="26" y="21600"/>
                    <a:pt x="159" y="21600"/>
                  </a:cubicBezTo>
                  <a:cubicBezTo>
                    <a:pt x="159" y="21600"/>
                    <a:pt x="159" y="21600"/>
                    <a:pt x="159" y="21600"/>
                  </a:cubicBezTo>
                  <a:cubicBezTo>
                    <a:pt x="226" y="21600"/>
                    <a:pt x="292" y="21519"/>
                    <a:pt x="292" y="21519"/>
                  </a:cubicBezTo>
                  <a:cubicBezTo>
                    <a:pt x="359" y="21358"/>
                    <a:pt x="426" y="21197"/>
                    <a:pt x="492" y="21036"/>
                  </a:cubicBezTo>
                  <a:cubicBezTo>
                    <a:pt x="559" y="20875"/>
                    <a:pt x="692" y="20713"/>
                    <a:pt x="759" y="20552"/>
                  </a:cubicBezTo>
                  <a:cubicBezTo>
                    <a:pt x="1092" y="20069"/>
                    <a:pt x="1426" y="19585"/>
                    <a:pt x="1759" y="19182"/>
                  </a:cubicBezTo>
                  <a:cubicBezTo>
                    <a:pt x="2092" y="18699"/>
                    <a:pt x="2492" y="18296"/>
                    <a:pt x="2892" y="17812"/>
                  </a:cubicBezTo>
                  <a:cubicBezTo>
                    <a:pt x="3159" y="17570"/>
                    <a:pt x="3359" y="17248"/>
                    <a:pt x="3626" y="17006"/>
                  </a:cubicBezTo>
                  <a:cubicBezTo>
                    <a:pt x="3759" y="16845"/>
                    <a:pt x="3892" y="16764"/>
                    <a:pt x="4026" y="16603"/>
                  </a:cubicBezTo>
                  <a:cubicBezTo>
                    <a:pt x="4692" y="15958"/>
                    <a:pt x="5359" y="15313"/>
                    <a:pt x="5959" y="14588"/>
                  </a:cubicBezTo>
                  <a:cubicBezTo>
                    <a:pt x="6826" y="13782"/>
                    <a:pt x="7626" y="12976"/>
                    <a:pt x="8492" y="12170"/>
                  </a:cubicBezTo>
                  <a:cubicBezTo>
                    <a:pt x="8759" y="11928"/>
                    <a:pt x="9092" y="11606"/>
                    <a:pt x="9359" y="11364"/>
                  </a:cubicBezTo>
                  <a:cubicBezTo>
                    <a:pt x="9892" y="10881"/>
                    <a:pt x="10359" y="10478"/>
                    <a:pt x="10892" y="9994"/>
                  </a:cubicBezTo>
                  <a:cubicBezTo>
                    <a:pt x="11492" y="9430"/>
                    <a:pt x="12159" y="8866"/>
                    <a:pt x="12759" y="8382"/>
                  </a:cubicBezTo>
                  <a:cubicBezTo>
                    <a:pt x="13426" y="7818"/>
                    <a:pt x="14026" y="7254"/>
                    <a:pt x="14692" y="6770"/>
                  </a:cubicBezTo>
                  <a:cubicBezTo>
                    <a:pt x="15492" y="6125"/>
                    <a:pt x="16226" y="5561"/>
                    <a:pt x="17026" y="4916"/>
                  </a:cubicBezTo>
                  <a:cubicBezTo>
                    <a:pt x="17626" y="4433"/>
                    <a:pt x="18159" y="3949"/>
                    <a:pt x="18759" y="3546"/>
                  </a:cubicBezTo>
                  <a:cubicBezTo>
                    <a:pt x="18959" y="3385"/>
                    <a:pt x="19159" y="3224"/>
                    <a:pt x="19292" y="3063"/>
                  </a:cubicBezTo>
                  <a:cubicBezTo>
                    <a:pt x="19559" y="2821"/>
                    <a:pt x="19826" y="2579"/>
                    <a:pt x="20092" y="2418"/>
                  </a:cubicBezTo>
                  <a:cubicBezTo>
                    <a:pt x="20426" y="2096"/>
                    <a:pt x="20759" y="1854"/>
                    <a:pt x="21092" y="1531"/>
                  </a:cubicBezTo>
                  <a:cubicBezTo>
                    <a:pt x="21159" y="1531"/>
                    <a:pt x="21159" y="1451"/>
                    <a:pt x="21226" y="1370"/>
                  </a:cubicBezTo>
                  <a:cubicBezTo>
                    <a:pt x="21292" y="1290"/>
                    <a:pt x="21359" y="1128"/>
                    <a:pt x="21426" y="1048"/>
                  </a:cubicBezTo>
                  <a:cubicBezTo>
                    <a:pt x="21559" y="725"/>
                    <a:pt x="21559" y="484"/>
                    <a:pt x="21426" y="322"/>
                  </a:cubicBezTo>
                  <a:close/>
                </a:path>
              </a:pathLst>
            </a:custGeom>
            <a:solidFill>
              <a:srgbClr val="0C0C0C"/>
            </a:solidFill>
            <a:ln cap="flat" cmpd="sng" w="9525">
              <a:solidFill>
                <a:schemeClr val="accent1"/>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31"/>
            <p:cNvSpPr/>
            <p:nvPr/>
          </p:nvSpPr>
          <p:spPr>
            <a:xfrm>
              <a:off x="7645400" y="10706100"/>
              <a:ext cx="359424" cy="470877"/>
            </a:xfrm>
            <a:custGeom>
              <a:rect b="b" l="l" r="r" t="t"/>
              <a:pathLst>
                <a:path extrusionOk="0" h="21585" w="21600">
                  <a:moveTo>
                    <a:pt x="16257" y="5939"/>
                  </a:moveTo>
                  <a:cubicBezTo>
                    <a:pt x="16563" y="5589"/>
                    <a:pt x="16944" y="5298"/>
                    <a:pt x="17250" y="4949"/>
                  </a:cubicBezTo>
                  <a:cubicBezTo>
                    <a:pt x="17402" y="4774"/>
                    <a:pt x="17555" y="4658"/>
                    <a:pt x="17707" y="4483"/>
                  </a:cubicBezTo>
                  <a:cubicBezTo>
                    <a:pt x="17707" y="4483"/>
                    <a:pt x="17707" y="4483"/>
                    <a:pt x="17707" y="4483"/>
                  </a:cubicBezTo>
                  <a:cubicBezTo>
                    <a:pt x="18242" y="3959"/>
                    <a:pt x="18700" y="3493"/>
                    <a:pt x="19234" y="2969"/>
                  </a:cubicBezTo>
                  <a:cubicBezTo>
                    <a:pt x="19997" y="2212"/>
                    <a:pt x="20760" y="1456"/>
                    <a:pt x="21524" y="699"/>
                  </a:cubicBezTo>
                  <a:cubicBezTo>
                    <a:pt x="21600" y="640"/>
                    <a:pt x="21600" y="524"/>
                    <a:pt x="21600" y="466"/>
                  </a:cubicBezTo>
                  <a:cubicBezTo>
                    <a:pt x="21600" y="349"/>
                    <a:pt x="21524" y="233"/>
                    <a:pt x="21447" y="116"/>
                  </a:cubicBezTo>
                  <a:cubicBezTo>
                    <a:pt x="21295" y="0"/>
                    <a:pt x="21142" y="0"/>
                    <a:pt x="20989" y="0"/>
                  </a:cubicBezTo>
                  <a:cubicBezTo>
                    <a:pt x="20837" y="0"/>
                    <a:pt x="20608" y="58"/>
                    <a:pt x="20531" y="116"/>
                  </a:cubicBezTo>
                  <a:cubicBezTo>
                    <a:pt x="19997" y="640"/>
                    <a:pt x="19463" y="1106"/>
                    <a:pt x="18929" y="1630"/>
                  </a:cubicBezTo>
                  <a:cubicBezTo>
                    <a:pt x="18929" y="1572"/>
                    <a:pt x="19005" y="1572"/>
                    <a:pt x="19005" y="1514"/>
                  </a:cubicBezTo>
                  <a:cubicBezTo>
                    <a:pt x="18242" y="2271"/>
                    <a:pt x="17478" y="2969"/>
                    <a:pt x="16715" y="3726"/>
                  </a:cubicBezTo>
                  <a:cubicBezTo>
                    <a:pt x="16715" y="3726"/>
                    <a:pt x="16715" y="3726"/>
                    <a:pt x="16715" y="3726"/>
                  </a:cubicBezTo>
                  <a:cubicBezTo>
                    <a:pt x="16715" y="3726"/>
                    <a:pt x="16715" y="3784"/>
                    <a:pt x="16639" y="3784"/>
                  </a:cubicBezTo>
                  <a:cubicBezTo>
                    <a:pt x="16639" y="3784"/>
                    <a:pt x="16639" y="3784"/>
                    <a:pt x="16639" y="3784"/>
                  </a:cubicBezTo>
                  <a:cubicBezTo>
                    <a:pt x="16639" y="3784"/>
                    <a:pt x="16639" y="3784"/>
                    <a:pt x="16639" y="3784"/>
                  </a:cubicBezTo>
                  <a:cubicBezTo>
                    <a:pt x="16639" y="3784"/>
                    <a:pt x="16639" y="3784"/>
                    <a:pt x="16639" y="3784"/>
                  </a:cubicBezTo>
                  <a:cubicBezTo>
                    <a:pt x="16639" y="3784"/>
                    <a:pt x="16639" y="3726"/>
                    <a:pt x="16715" y="3726"/>
                  </a:cubicBezTo>
                  <a:cubicBezTo>
                    <a:pt x="16715" y="3726"/>
                    <a:pt x="16715" y="3726"/>
                    <a:pt x="16715" y="3668"/>
                  </a:cubicBezTo>
                  <a:cubicBezTo>
                    <a:pt x="16715" y="3726"/>
                    <a:pt x="16639" y="3726"/>
                    <a:pt x="16639" y="3784"/>
                  </a:cubicBezTo>
                  <a:cubicBezTo>
                    <a:pt x="16028" y="4367"/>
                    <a:pt x="15494" y="4949"/>
                    <a:pt x="14960" y="5473"/>
                  </a:cubicBezTo>
                  <a:cubicBezTo>
                    <a:pt x="14502" y="5880"/>
                    <a:pt x="14120" y="6346"/>
                    <a:pt x="13662" y="6754"/>
                  </a:cubicBezTo>
                  <a:cubicBezTo>
                    <a:pt x="12594" y="7860"/>
                    <a:pt x="11525" y="8908"/>
                    <a:pt x="10457" y="10014"/>
                  </a:cubicBezTo>
                  <a:cubicBezTo>
                    <a:pt x="9770" y="10713"/>
                    <a:pt x="9083" y="11470"/>
                    <a:pt x="8396" y="12168"/>
                  </a:cubicBezTo>
                  <a:cubicBezTo>
                    <a:pt x="7938" y="12634"/>
                    <a:pt x="7556" y="13100"/>
                    <a:pt x="7098" y="13565"/>
                  </a:cubicBezTo>
                  <a:cubicBezTo>
                    <a:pt x="6640" y="14031"/>
                    <a:pt x="6182" y="14555"/>
                    <a:pt x="5724" y="15021"/>
                  </a:cubicBezTo>
                  <a:cubicBezTo>
                    <a:pt x="5037" y="15720"/>
                    <a:pt x="4427" y="16418"/>
                    <a:pt x="3740" y="17059"/>
                  </a:cubicBezTo>
                  <a:cubicBezTo>
                    <a:pt x="3282" y="17525"/>
                    <a:pt x="2824" y="18049"/>
                    <a:pt x="2290" y="18514"/>
                  </a:cubicBezTo>
                  <a:cubicBezTo>
                    <a:pt x="2137" y="18631"/>
                    <a:pt x="2061" y="18747"/>
                    <a:pt x="1908" y="18922"/>
                  </a:cubicBezTo>
                  <a:cubicBezTo>
                    <a:pt x="1755" y="19096"/>
                    <a:pt x="1603" y="19271"/>
                    <a:pt x="1450" y="19446"/>
                  </a:cubicBezTo>
                  <a:cubicBezTo>
                    <a:pt x="1145" y="19795"/>
                    <a:pt x="840" y="20203"/>
                    <a:pt x="534" y="20610"/>
                  </a:cubicBezTo>
                  <a:cubicBezTo>
                    <a:pt x="458" y="20727"/>
                    <a:pt x="382" y="20843"/>
                    <a:pt x="305" y="20901"/>
                  </a:cubicBezTo>
                  <a:cubicBezTo>
                    <a:pt x="229" y="21018"/>
                    <a:pt x="229" y="21076"/>
                    <a:pt x="153" y="21192"/>
                  </a:cubicBezTo>
                  <a:cubicBezTo>
                    <a:pt x="76" y="21251"/>
                    <a:pt x="76" y="21309"/>
                    <a:pt x="0" y="21425"/>
                  </a:cubicBezTo>
                  <a:cubicBezTo>
                    <a:pt x="0" y="21484"/>
                    <a:pt x="0" y="21542"/>
                    <a:pt x="76" y="21542"/>
                  </a:cubicBezTo>
                  <a:cubicBezTo>
                    <a:pt x="153" y="21600"/>
                    <a:pt x="229" y="21600"/>
                    <a:pt x="305" y="21542"/>
                  </a:cubicBezTo>
                  <a:cubicBezTo>
                    <a:pt x="305" y="21542"/>
                    <a:pt x="382" y="21484"/>
                    <a:pt x="382" y="21425"/>
                  </a:cubicBezTo>
                  <a:cubicBezTo>
                    <a:pt x="382" y="21425"/>
                    <a:pt x="382" y="21425"/>
                    <a:pt x="382" y="21425"/>
                  </a:cubicBezTo>
                  <a:cubicBezTo>
                    <a:pt x="382" y="21425"/>
                    <a:pt x="382" y="21425"/>
                    <a:pt x="382" y="21425"/>
                  </a:cubicBezTo>
                  <a:cubicBezTo>
                    <a:pt x="382" y="21367"/>
                    <a:pt x="458" y="21309"/>
                    <a:pt x="458" y="21309"/>
                  </a:cubicBezTo>
                  <a:cubicBezTo>
                    <a:pt x="534" y="21251"/>
                    <a:pt x="611" y="21134"/>
                    <a:pt x="611" y="21076"/>
                  </a:cubicBezTo>
                  <a:cubicBezTo>
                    <a:pt x="763" y="20901"/>
                    <a:pt x="840" y="20785"/>
                    <a:pt x="992" y="20610"/>
                  </a:cubicBezTo>
                  <a:cubicBezTo>
                    <a:pt x="1221" y="20319"/>
                    <a:pt x="1526" y="20028"/>
                    <a:pt x="1832" y="19737"/>
                  </a:cubicBezTo>
                  <a:cubicBezTo>
                    <a:pt x="2137" y="19446"/>
                    <a:pt x="2519" y="19097"/>
                    <a:pt x="2824" y="18805"/>
                  </a:cubicBezTo>
                  <a:cubicBezTo>
                    <a:pt x="3206" y="18456"/>
                    <a:pt x="3587" y="18107"/>
                    <a:pt x="3969" y="17757"/>
                  </a:cubicBezTo>
                  <a:cubicBezTo>
                    <a:pt x="4503" y="17292"/>
                    <a:pt x="5037" y="16768"/>
                    <a:pt x="5495" y="16244"/>
                  </a:cubicBezTo>
                  <a:cubicBezTo>
                    <a:pt x="5953" y="15778"/>
                    <a:pt x="6411" y="15312"/>
                    <a:pt x="6869" y="14905"/>
                  </a:cubicBezTo>
                  <a:cubicBezTo>
                    <a:pt x="7556" y="14206"/>
                    <a:pt x="8243" y="13566"/>
                    <a:pt x="8930" y="12867"/>
                  </a:cubicBezTo>
                  <a:cubicBezTo>
                    <a:pt x="8930" y="12867"/>
                    <a:pt x="8930" y="12867"/>
                    <a:pt x="8930" y="12867"/>
                  </a:cubicBezTo>
                  <a:cubicBezTo>
                    <a:pt x="8930" y="12867"/>
                    <a:pt x="8930" y="12867"/>
                    <a:pt x="8930" y="12867"/>
                  </a:cubicBezTo>
                  <a:cubicBezTo>
                    <a:pt x="9922" y="11877"/>
                    <a:pt x="10914" y="10887"/>
                    <a:pt x="11983" y="9898"/>
                  </a:cubicBezTo>
                  <a:cubicBezTo>
                    <a:pt x="12517" y="9374"/>
                    <a:pt x="13128" y="8850"/>
                    <a:pt x="13662" y="8267"/>
                  </a:cubicBezTo>
                  <a:cubicBezTo>
                    <a:pt x="14044" y="7918"/>
                    <a:pt x="14425" y="7511"/>
                    <a:pt x="14807" y="7161"/>
                  </a:cubicBezTo>
                  <a:cubicBezTo>
                    <a:pt x="14807" y="7161"/>
                    <a:pt x="14807" y="7161"/>
                    <a:pt x="14807" y="7161"/>
                  </a:cubicBezTo>
                  <a:cubicBezTo>
                    <a:pt x="15341" y="6812"/>
                    <a:pt x="15799" y="6346"/>
                    <a:pt x="16257" y="5939"/>
                  </a:cubicBezTo>
                  <a:close/>
                </a:path>
              </a:pathLst>
            </a:custGeom>
            <a:solidFill>
              <a:srgbClr val="0C0C0C"/>
            </a:solidFill>
            <a:ln cap="flat" cmpd="sng" w="9525">
              <a:solidFill>
                <a:schemeClr val="accent1"/>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539" name="Google Shape;539;p31"/>
            <p:cNvCxnSpPr/>
            <p:nvPr/>
          </p:nvCxnSpPr>
          <p:spPr>
            <a:xfrm>
              <a:off x="7924800" y="10795000"/>
              <a:ext cx="12600" cy="12600"/>
            </a:xfrm>
            <a:prstGeom prst="straightConnector1">
              <a:avLst/>
            </a:prstGeom>
            <a:solidFill>
              <a:srgbClr val="0C0C0C"/>
            </a:solidFill>
            <a:ln cap="flat" cmpd="sng" w="9525">
              <a:solidFill>
                <a:schemeClr val="accent1"/>
              </a:solidFill>
              <a:prstDash val="solid"/>
              <a:round/>
              <a:headEnd len="sm" w="sm" type="none"/>
              <a:tailEnd len="sm" w="sm" type="none"/>
            </a:ln>
          </p:spPr>
        </p:cxnSp>
        <p:sp>
          <p:nvSpPr>
            <p:cNvPr id="540" name="Google Shape;540;p31"/>
            <p:cNvSpPr/>
            <p:nvPr/>
          </p:nvSpPr>
          <p:spPr>
            <a:xfrm>
              <a:off x="7099300" y="10413999"/>
              <a:ext cx="101422" cy="331452"/>
            </a:xfrm>
            <a:custGeom>
              <a:rect b="b" l="l" r="r" t="t"/>
              <a:pathLst>
                <a:path extrusionOk="0" h="21600" w="21296">
                  <a:moveTo>
                    <a:pt x="918" y="21600"/>
                  </a:moveTo>
                  <a:cubicBezTo>
                    <a:pt x="1185" y="21600"/>
                    <a:pt x="1452" y="21434"/>
                    <a:pt x="1452" y="21352"/>
                  </a:cubicBezTo>
                  <a:cubicBezTo>
                    <a:pt x="1452" y="21352"/>
                    <a:pt x="1452" y="21352"/>
                    <a:pt x="1452" y="21352"/>
                  </a:cubicBezTo>
                  <a:cubicBezTo>
                    <a:pt x="1452" y="21186"/>
                    <a:pt x="1452" y="21021"/>
                    <a:pt x="1452" y="20855"/>
                  </a:cubicBezTo>
                  <a:cubicBezTo>
                    <a:pt x="1718" y="20524"/>
                    <a:pt x="1718" y="20276"/>
                    <a:pt x="1985" y="19945"/>
                  </a:cubicBezTo>
                  <a:cubicBezTo>
                    <a:pt x="2252" y="19614"/>
                    <a:pt x="2252" y="19283"/>
                    <a:pt x="2518" y="18869"/>
                  </a:cubicBezTo>
                  <a:cubicBezTo>
                    <a:pt x="2518" y="18869"/>
                    <a:pt x="2518" y="18869"/>
                    <a:pt x="2518" y="18869"/>
                  </a:cubicBezTo>
                  <a:cubicBezTo>
                    <a:pt x="2785" y="18207"/>
                    <a:pt x="3052" y="17628"/>
                    <a:pt x="3585" y="16966"/>
                  </a:cubicBezTo>
                  <a:cubicBezTo>
                    <a:pt x="4119" y="16304"/>
                    <a:pt x="4385" y="15724"/>
                    <a:pt x="4918" y="15062"/>
                  </a:cubicBezTo>
                  <a:cubicBezTo>
                    <a:pt x="5985" y="13821"/>
                    <a:pt x="7319" y="12579"/>
                    <a:pt x="8652" y="11421"/>
                  </a:cubicBezTo>
                  <a:cubicBezTo>
                    <a:pt x="9719" y="10428"/>
                    <a:pt x="11052" y="9434"/>
                    <a:pt x="12119" y="8524"/>
                  </a:cubicBezTo>
                  <a:cubicBezTo>
                    <a:pt x="14252" y="6786"/>
                    <a:pt x="16385" y="5048"/>
                    <a:pt x="18252" y="3310"/>
                  </a:cubicBezTo>
                  <a:cubicBezTo>
                    <a:pt x="19319" y="2400"/>
                    <a:pt x="20119" y="1572"/>
                    <a:pt x="21185" y="662"/>
                  </a:cubicBezTo>
                  <a:cubicBezTo>
                    <a:pt x="21452" y="497"/>
                    <a:pt x="21185" y="331"/>
                    <a:pt x="20919" y="248"/>
                  </a:cubicBezTo>
                  <a:cubicBezTo>
                    <a:pt x="20652" y="83"/>
                    <a:pt x="20385" y="0"/>
                    <a:pt x="19852" y="0"/>
                  </a:cubicBezTo>
                  <a:cubicBezTo>
                    <a:pt x="19585" y="0"/>
                    <a:pt x="19585" y="0"/>
                    <a:pt x="19319" y="0"/>
                  </a:cubicBezTo>
                  <a:cubicBezTo>
                    <a:pt x="19052" y="0"/>
                    <a:pt x="18785" y="0"/>
                    <a:pt x="18252" y="83"/>
                  </a:cubicBezTo>
                  <a:cubicBezTo>
                    <a:pt x="17719" y="165"/>
                    <a:pt x="17719" y="248"/>
                    <a:pt x="17452" y="414"/>
                  </a:cubicBezTo>
                  <a:cubicBezTo>
                    <a:pt x="16385" y="1241"/>
                    <a:pt x="15319" y="2069"/>
                    <a:pt x="14252" y="2897"/>
                  </a:cubicBezTo>
                  <a:cubicBezTo>
                    <a:pt x="13718" y="3393"/>
                    <a:pt x="13185" y="3890"/>
                    <a:pt x="12652" y="4386"/>
                  </a:cubicBezTo>
                  <a:cubicBezTo>
                    <a:pt x="11852" y="5131"/>
                    <a:pt x="10785" y="5793"/>
                    <a:pt x="9985" y="6538"/>
                  </a:cubicBezTo>
                  <a:cubicBezTo>
                    <a:pt x="8918" y="7614"/>
                    <a:pt x="7585" y="8690"/>
                    <a:pt x="6518" y="9766"/>
                  </a:cubicBezTo>
                  <a:cubicBezTo>
                    <a:pt x="6252" y="10097"/>
                    <a:pt x="5718" y="10428"/>
                    <a:pt x="5452" y="10759"/>
                  </a:cubicBezTo>
                  <a:cubicBezTo>
                    <a:pt x="4918" y="11338"/>
                    <a:pt x="4385" y="12000"/>
                    <a:pt x="3852" y="12579"/>
                  </a:cubicBezTo>
                  <a:cubicBezTo>
                    <a:pt x="3319" y="13159"/>
                    <a:pt x="2785" y="13821"/>
                    <a:pt x="2252" y="14483"/>
                  </a:cubicBezTo>
                  <a:cubicBezTo>
                    <a:pt x="1452" y="15641"/>
                    <a:pt x="918" y="16883"/>
                    <a:pt x="652" y="18041"/>
                  </a:cubicBezTo>
                  <a:cubicBezTo>
                    <a:pt x="385" y="18621"/>
                    <a:pt x="385" y="19200"/>
                    <a:pt x="385" y="19779"/>
                  </a:cubicBezTo>
                  <a:cubicBezTo>
                    <a:pt x="385" y="20028"/>
                    <a:pt x="385" y="20359"/>
                    <a:pt x="119" y="20607"/>
                  </a:cubicBezTo>
                  <a:cubicBezTo>
                    <a:pt x="119" y="20855"/>
                    <a:pt x="-148" y="21186"/>
                    <a:pt x="119" y="21435"/>
                  </a:cubicBezTo>
                  <a:cubicBezTo>
                    <a:pt x="118" y="21517"/>
                    <a:pt x="651" y="21600"/>
                    <a:pt x="918" y="21600"/>
                  </a:cubicBezTo>
                  <a:close/>
                </a:path>
              </a:pathLst>
            </a:custGeom>
            <a:solidFill>
              <a:srgbClr val="0C0C0C"/>
            </a:solidFill>
            <a:ln cap="flat" cmpd="sng" w="9525">
              <a:solidFill>
                <a:schemeClr val="accent1"/>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31"/>
            <p:cNvSpPr/>
            <p:nvPr/>
          </p:nvSpPr>
          <p:spPr>
            <a:xfrm>
              <a:off x="6489699" y="10490199"/>
              <a:ext cx="56702" cy="190194"/>
            </a:xfrm>
            <a:custGeom>
              <a:rect b="b" l="l" r="r" t="t"/>
              <a:pathLst>
                <a:path extrusionOk="0" h="21564" w="20962">
                  <a:moveTo>
                    <a:pt x="2472" y="6768"/>
                  </a:moveTo>
                  <a:cubicBezTo>
                    <a:pt x="2942" y="7776"/>
                    <a:pt x="3412" y="8928"/>
                    <a:pt x="3881" y="9936"/>
                  </a:cubicBezTo>
                  <a:cubicBezTo>
                    <a:pt x="4820" y="11232"/>
                    <a:pt x="5290" y="12528"/>
                    <a:pt x="6229" y="13824"/>
                  </a:cubicBezTo>
                  <a:cubicBezTo>
                    <a:pt x="6698" y="14256"/>
                    <a:pt x="7168" y="14688"/>
                    <a:pt x="7168" y="15264"/>
                  </a:cubicBezTo>
                  <a:cubicBezTo>
                    <a:pt x="7637" y="15984"/>
                    <a:pt x="8577" y="16848"/>
                    <a:pt x="9516" y="17568"/>
                  </a:cubicBezTo>
                  <a:cubicBezTo>
                    <a:pt x="10455" y="18288"/>
                    <a:pt x="11394" y="19008"/>
                    <a:pt x="12333" y="19728"/>
                  </a:cubicBezTo>
                  <a:cubicBezTo>
                    <a:pt x="12802" y="20016"/>
                    <a:pt x="13272" y="20304"/>
                    <a:pt x="13742" y="20592"/>
                  </a:cubicBezTo>
                  <a:cubicBezTo>
                    <a:pt x="14211" y="20880"/>
                    <a:pt x="15150" y="21168"/>
                    <a:pt x="16090" y="21456"/>
                  </a:cubicBezTo>
                  <a:cubicBezTo>
                    <a:pt x="17029" y="21600"/>
                    <a:pt x="18437" y="21600"/>
                    <a:pt x="19377" y="21456"/>
                  </a:cubicBezTo>
                  <a:cubicBezTo>
                    <a:pt x="20785" y="21168"/>
                    <a:pt x="21255" y="20736"/>
                    <a:pt x="20785" y="20304"/>
                  </a:cubicBezTo>
                  <a:cubicBezTo>
                    <a:pt x="20785" y="20160"/>
                    <a:pt x="20316" y="20016"/>
                    <a:pt x="20316" y="19872"/>
                  </a:cubicBezTo>
                  <a:cubicBezTo>
                    <a:pt x="19846" y="19584"/>
                    <a:pt x="19846" y="19440"/>
                    <a:pt x="19846" y="19152"/>
                  </a:cubicBezTo>
                  <a:cubicBezTo>
                    <a:pt x="19377" y="18576"/>
                    <a:pt x="18907" y="18000"/>
                    <a:pt x="18438" y="17424"/>
                  </a:cubicBezTo>
                  <a:cubicBezTo>
                    <a:pt x="17968" y="16416"/>
                    <a:pt x="17029" y="15264"/>
                    <a:pt x="16559" y="14256"/>
                  </a:cubicBezTo>
                  <a:cubicBezTo>
                    <a:pt x="15620" y="12528"/>
                    <a:pt x="15151" y="10656"/>
                    <a:pt x="14211" y="8928"/>
                  </a:cubicBezTo>
                  <a:cubicBezTo>
                    <a:pt x="13742" y="7920"/>
                    <a:pt x="13272" y="6912"/>
                    <a:pt x="12803" y="5904"/>
                  </a:cubicBezTo>
                  <a:cubicBezTo>
                    <a:pt x="12333" y="4320"/>
                    <a:pt x="11394" y="2736"/>
                    <a:pt x="10455" y="1152"/>
                  </a:cubicBezTo>
                  <a:cubicBezTo>
                    <a:pt x="9985" y="864"/>
                    <a:pt x="9516" y="576"/>
                    <a:pt x="9046" y="432"/>
                  </a:cubicBezTo>
                  <a:cubicBezTo>
                    <a:pt x="8107" y="144"/>
                    <a:pt x="6698" y="0"/>
                    <a:pt x="5290" y="0"/>
                  </a:cubicBezTo>
                  <a:cubicBezTo>
                    <a:pt x="3881" y="0"/>
                    <a:pt x="2472" y="144"/>
                    <a:pt x="1533" y="432"/>
                  </a:cubicBezTo>
                  <a:cubicBezTo>
                    <a:pt x="594" y="720"/>
                    <a:pt x="-345" y="1152"/>
                    <a:pt x="125" y="1584"/>
                  </a:cubicBezTo>
                  <a:cubicBezTo>
                    <a:pt x="594" y="2592"/>
                    <a:pt x="594" y="3744"/>
                    <a:pt x="1064" y="4752"/>
                  </a:cubicBezTo>
                  <a:cubicBezTo>
                    <a:pt x="2003" y="5328"/>
                    <a:pt x="2472" y="6048"/>
                    <a:pt x="2472" y="6768"/>
                  </a:cubicBezTo>
                  <a:close/>
                </a:path>
              </a:pathLst>
            </a:custGeom>
            <a:solidFill>
              <a:srgbClr val="0C0C0C"/>
            </a:solidFill>
            <a:ln cap="flat" cmpd="sng" w="9525">
              <a:solidFill>
                <a:schemeClr val="accent1"/>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31"/>
            <p:cNvSpPr/>
            <p:nvPr/>
          </p:nvSpPr>
          <p:spPr>
            <a:xfrm>
              <a:off x="5816600" y="10579100"/>
              <a:ext cx="205385" cy="243424"/>
            </a:xfrm>
            <a:custGeom>
              <a:rect b="b" l="l" r="r" t="t"/>
              <a:pathLst>
                <a:path extrusionOk="0" h="21561" w="21300">
                  <a:moveTo>
                    <a:pt x="1872" y="4050"/>
                  </a:moveTo>
                  <a:cubicBezTo>
                    <a:pt x="2267" y="4612"/>
                    <a:pt x="2663" y="5062"/>
                    <a:pt x="3189" y="5625"/>
                  </a:cubicBezTo>
                  <a:cubicBezTo>
                    <a:pt x="3716" y="6300"/>
                    <a:pt x="4243" y="6975"/>
                    <a:pt x="4902" y="7537"/>
                  </a:cubicBezTo>
                  <a:cubicBezTo>
                    <a:pt x="5824" y="8550"/>
                    <a:pt x="6746" y="9562"/>
                    <a:pt x="7536" y="10575"/>
                  </a:cubicBezTo>
                  <a:cubicBezTo>
                    <a:pt x="8194" y="11250"/>
                    <a:pt x="8853" y="12037"/>
                    <a:pt x="9511" y="12712"/>
                  </a:cubicBezTo>
                  <a:cubicBezTo>
                    <a:pt x="10170" y="13387"/>
                    <a:pt x="10697" y="13950"/>
                    <a:pt x="11355" y="14625"/>
                  </a:cubicBezTo>
                  <a:cubicBezTo>
                    <a:pt x="11882" y="15187"/>
                    <a:pt x="12409" y="15637"/>
                    <a:pt x="12936" y="16200"/>
                  </a:cubicBezTo>
                  <a:cubicBezTo>
                    <a:pt x="13331" y="16537"/>
                    <a:pt x="13726" y="16988"/>
                    <a:pt x="14121" y="17325"/>
                  </a:cubicBezTo>
                  <a:cubicBezTo>
                    <a:pt x="14516" y="17662"/>
                    <a:pt x="14911" y="18000"/>
                    <a:pt x="15438" y="18338"/>
                  </a:cubicBezTo>
                  <a:cubicBezTo>
                    <a:pt x="16360" y="19012"/>
                    <a:pt x="17414" y="19688"/>
                    <a:pt x="18467" y="20363"/>
                  </a:cubicBezTo>
                  <a:cubicBezTo>
                    <a:pt x="18731" y="20475"/>
                    <a:pt x="18994" y="20700"/>
                    <a:pt x="19126" y="20813"/>
                  </a:cubicBezTo>
                  <a:cubicBezTo>
                    <a:pt x="19389" y="20925"/>
                    <a:pt x="19653" y="21038"/>
                    <a:pt x="19784" y="21150"/>
                  </a:cubicBezTo>
                  <a:cubicBezTo>
                    <a:pt x="20048" y="21263"/>
                    <a:pt x="20180" y="21375"/>
                    <a:pt x="20443" y="21488"/>
                  </a:cubicBezTo>
                  <a:cubicBezTo>
                    <a:pt x="20706" y="21600"/>
                    <a:pt x="20970" y="21600"/>
                    <a:pt x="21102" y="21375"/>
                  </a:cubicBezTo>
                  <a:cubicBezTo>
                    <a:pt x="21365" y="21150"/>
                    <a:pt x="21365" y="20925"/>
                    <a:pt x="21102" y="20700"/>
                  </a:cubicBezTo>
                  <a:cubicBezTo>
                    <a:pt x="20706" y="20363"/>
                    <a:pt x="20311" y="20025"/>
                    <a:pt x="19916" y="19800"/>
                  </a:cubicBezTo>
                  <a:cubicBezTo>
                    <a:pt x="19521" y="19575"/>
                    <a:pt x="19258" y="19238"/>
                    <a:pt x="18994" y="18900"/>
                  </a:cubicBezTo>
                  <a:cubicBezTo>
                    <a:pt x="18599" y="18563"/>
                    <a:pt x="18204" y="18225"/>
                    <a:pt x="17809" y="17888"/>
                  </a:cubicBezTo>
                  <a:cubicBezTo>
                    <a:pt x="16887" y="16988"/>
                    <a:pt x="15965" y="16088"/>
                    <a:pt x="15175" y="15188"/>
                  </a:cubicBezTo>
                  <a:cubicBezTo>
                    <a:pt x="13463" y="13275"/>
                    <a:pt x="11882" y="11362"/>
                    <a:pt x="10302" y="9450"/>
                  </a:cubicBezTo>
                  <a:cubicBezTo>
                    <a:pt x="8984" y="7875"/>
                    <a:pt x="7667" y="6300"/>
                    <a:pt x="6219" y="4725"/>
                  </a:cubicBezTo>
                  <a:cubicBezTo>
                    <a:pt x="5692" y="4162"/>
                    <a:pt x="5165" y="3487"/>
                    <a:pt x="4638" y="2925"/>
                  </a:cubicBezTo>
                  <a:cubicBezTo>
                    <a:pt x="3848" y="2025"/>
                    <a:pt x="3058" y="1237"/>
                    <a:pt x="2267" y="337"/>
                  </a:cubicBezTo>
                  <a:cubicBezTo>
                    <a:pt x="2136" y="225"/>
                    <a:pt x="1872" y="112"/>
                    <a:pt x="1741" y="0"/>
                  </a:cubicBezTo>
                  <a:cubicBezTo>
                    <a:pt x="1609" y="0"/>
                    <a:pt x="1477" y="0"/>
                    <a:pt x="1346" y="0"/>
                  </a:cubicBezTo>
                  <a:cubicBezTo>
                    <a:pt x="1082" y="0"/>
                    <a:pt x="950" y="0"/>
                    <a:pt x="687" y="112"/>
                  </a:cubicBezTo>
                  <a:cubicBezTo>
                    <a:pt x="160" y="450"/>
                    <a:pt x="-235" y="1125"/>
                    <a:pt x="160" y="1688"/>
                  </a:cubicBezTo>
                  <a:cubicBezTo>
                    <a:pt x="555" y="2475"/>
                    <a:pt x="1214" y="3262"/>
                    <a:pt x="1872" y="4050"/>
                  </a:cubicBezTo>
                  <a:close/>
                </a:path>
              </a:pathLst>
            </a:custGeom>
            <a:solidFill>
              <a:srgbClr val="0C0C0C"/>
            </a:solidFill>
            <a:ln cap="flat" cmpd="sng" w="9525">
              <a:solidFill>
                <a:schemeClr val="accent1"/>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31"/>
            <p:cNvSpPr/>
            <p:nvPr/>
          </p:nvSpPr>
          <p:spPr>
            <a:xfrm>
              <a:off x="4851400" y="10845800"/>
              <a:ext cx="555378" cy="285001"/>
            </a:xfrm>
            <a:custGeom>
              <a:rect b="b" l="l" r="r" t="t"/>
              <a:pathLst>
                <a:path extrusionOk="0" h="21542" w="21566">
                  <a:moveTo>
                    <a:pt x="10783" y="10464"/>
                  </a:moveTo>
                  <a:cubicBezTo>
                    <a:pt x="11375" y="11040"/>
                    <a:pt x="11967" y="11616"/>
                    <a:pt x="12509" y="12192"/>
                  </a:cubicBezTo>
                  <a:cubicBezTo>
                    <a:pt x="12854" y="12480"/>
                    <a:pt x="13150" y="12768"/>
                    <a:pt x="13495" y="13152"/>
                  </a:cubicBezTo>
                  <a:cubicBezTo>
                    <a:pt x="13939" y="13632"/>
                    <a:pt x="14432" y="14112"/>
                    <a:pt x="14876" y="14592"/>
                  </a:cubicBezTo>
                  <a:cubicBezTo>
                    <a:pt x="15715" y="15456"/>
                    <a:pt x="16553" y="16320"/>
                    <a:pt x="17391" y="17184"/>
                  </a:cubicBezTo>
                  <a:cubicBezTo>
                    <a:pt x="17687" y="17472"/>
                    <a:pt x="17983" y="17760"/>
                    <a:pt x="18279" y="18144"/>
                  </a:cubicBezTo>
                  <a:cubicBezTo>
                    <a:pt x="18624" y="18528"/>
                    <a:pt x="18969" y="18912"/>
                    <a:pt x="19315" y="19296"/>
                  </a:cubicBezTo>
                  <a:cubicBezTo>
                    <a:pt x="19610" y="19584"/>
                    <a:pt x="19906" y="19968"/>
                    <a:pt x="20202" y="20256"/>
                  </a:cubicBezTo>
                  <a:cubicBezTo>
                    <a:pt x="20399" y="20448"/>
                    <a:pt x="20597" y="20640"/>
                    <a:pt x="20745" y="20928"/>
                  </a:cubicBezTo>
                  <a:cubicBezTo>
                    <a:pt x="20843" y="21024"/>
                    <a:pt x="20942" y="21120"/>
                    <a:pt x="21041" y="21312"/>
                  </a:cubicBezTo>
                  <a:cubicBezTo>
                    <a:pt x="21090" y="21408"/>
                    <a:pt x="21188" y="21504"/>
                    <a:pt x="21238" y="21504"/>
                  </a:cubicBezTo>
                  <a:cubicBezTo>
                    <a:pt x="21336" y="21600"/>
                    <a:pt x="21435" y="21504"/>
                    <a:pt x="21534" y="21312"/>
                  </a:cubicBezTo>
                  <a:cubicBezTo>
                    <a:pt x="21583" y="21120"/>
                    <a:pt x="21583" y="20928"/>
                    <a:pt x="21484" y="20736"/>
                  </a:cubicBezTo>
                  <a:cubicBezTo>
                    <a:pt x="21435" y="20640"/>
                    <a:pt x="21336" y="20544"/>
                    <a:pt x="21287" y="20448"/>
                  </a:cubicBezTo>
                  <a:cubicBezTo>
                    <a:pt x="21139" y="20256"/>
                    <a:pt x="20991" y="20064"/>
                    <a:pt x="20893" y="19872"/>
                  </a:cubicBezTo>
                  <a:cubicBezTo>
                    <a:pt x="20745" y="19680"/>
                    <a:pt x="20597" y="19488"/>
                    <a:pt x="20449" y="19296"/>
                  </a:cubicBezTo>
                  <a:cubicBezTo>
                    <a:pt x="19956" y="18720"/>
                    <a:pt x="19462" y="18048"/>
                    <a:pt x="19019" y="17376"/>
                  </a:cubicBezTo>
                  <a:cubicBezTo>
                    <a:pt x="18230" y="16320"/>
                    <a:pt x="17441" y="15456"/>
                    <a:pt x="16602" y="14496"/>
                  </a:cubicBezTo>
                  <a:cubicBezTo>
                    <a:pt x="16306" y="14112"/>
                    <a:pt x="16010" y="13824"/>
                    <a:pt x="15715" y="13440"/>
                  </a:cubicBezTo>
                  <a:cubicBezTo>
                    <a:pt x="15172" y="12864"/>
                    <a:pt x="14630" y="12192"/>
                    <a:pt x="14087" y="11616"/>
                  </a:cubicBezTo>
                  <a:cubicBezTo>
                    <a:pt x="13841" y="11328"/>
                    <a:pt x="13594" y="11136"/>
                    <a:pt x="13347" y="10848"/>
                  </a:cubicBezTo>
                  <a:cubicBezTo>
                    <a:pt x="12756" y="10272"/>
                    <a:pt x="12164" y="9600"/>
                    <a:pt x="11572" y="9024"/>
                  </a:cubicBezTo>
                  <a:cubicBezTo>
                    <a:pt x="11325" y="8736"/>
                    <a:pt x="11030" y="8448"/>
                    <a:pt x="10783" y="8160"/>
                  </a:cubicBezTo>
                  <a:cubicBezTo>
                    <a:pt x="10290" y="7680"/>
                    <a:pt x="9797" y="7200"/>
                    <a:pt x="9304" y="6816"/>
                  </a:cubicBezTo>
                  <a:cubicBezTo>
                    <a:pt x="8810" y="6336"/>
                    <a:pt x="8317" y="5856"/>
                    <a:pt x="7824" y="5472"/>
                  </a:cubicBezTo>
                  <a:cubicBezTo>
                    <a:pt x="7528" y="5184"/>
                    <a:pt x="7232" y="4992"/>
                    <a:pt x="6936" y="4800"/>
                  </a:cubicBezTo>
                  <a:cubicBezTo>
                    <a:pt x="6098" y="4128"/>
                    <a:pt x="5260" y="3456"/>
                    <a:pt x="4421" y="2784"/>
                  </a:cubicBezTo>
                  <a:cubicBezTo>
                    <a:pt x="3188" y="1824"/>
                    <a:pt x="1956" y="864"/>
                    <a:pt x="723" y="0"/>
                  </a:cubicBezTo>
                  <a:cubicBezTo>
                    <a:pt x="673" y="0"/>
                    <a:pt x="624" y="0"/>
                    <a:pt x="575" y="0"/>
                  </a:cubicBezTo>
                  <a:cubicBezTo>
                    <a:pt x="525" y="0"/>
                    <a:pt x="476" y="0"/>
                    <a:pt x="427" y="0"/>
                  </a:cubicBezTo>
                  <a:cubicBezTo>
                    <a:pt x="279" y="96"/>
                    <a:pt x="180" y="288"/>
                    <a:pt x="82" y="480"/>
                  </a:cubicBezTo>
                  <a:cubicBezTo>
                    <a:pt x="-17" y="768"/>
                    <a:pt x="-17" y="1056"/>
                    <a:pt x="32" y="1344"/>
                  </a:cubicBezTo>
                  <a:cubicBezTo>
                    <a:pt x="82" y="1536"/>
                    <a:pt x="180" y="1920"/>
                    <a:pt x="279" y="2016"/>
                  </a:cubicBezTo>
                  <a:cubicBezTo>
                    <a:pt x="920" y="2592"/>
                    <a:pt x="1610" y="3072"/>
                    <a:pt x="2301" y="3648"/>
                  </a:cubicBezTo>
                  <a:cubicBezTo>
                    <a:pt x="2251" y="3648"/>
                    <a:pt x="2202" y="3552"/>
                    <a:pt x="2153" y="3552"/>
                  </a:cubicBezTo>
                  <a:cubicBezTo>
                    <a:pt x="3830" y="4896"/>
                    <a:pt x="5457" y="6240"/>
                    <a:pt x="7134" y="7584"/>
                  </a:cubicBezTo>
                  <a:cubicBezTo>
                    <a:pt x="8071" y="8448"/>
                    <a:pt x="9057" y="9216"/>
                    <a:pt x="9994" y="10080"/>
                  </a:cubicBezTo>
                  <a:cubicBezTo>
                    <a:pt x="10339" y="10080"/>
                    <a:pt x="10586" y="10272"/>
                    <a:pt x="10783" y="10464"/>
                  </a:cubicBezTo>
                  <a:close/>
                </a:path>
              </a:pathLst>
            </a:custGeom>
            <a:solidFill>
              <a:srgbClr val="0C0C0C"/>
            </a:solidFill>
            <a:ln cap="flat" cmpd="sng" w="9525">
              <a:solidFill>
                <a:schemeClr val="accent1"/>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31"/>
            <p:cNvSpPr/>
            <p:nvPr/>
          </p:nvSpPr>
          <p:spPr>
            <a:xfrm>
              <a:off x="4457699" y="11696700"/>
              <a:ext cx="431784" cy="72414"/>
            </a:xfrm>
            <a:custGeom>
              <a:rect b="b" l="l" r="r" t="t"/>
              <a:pathLst>
                <a:path extrusionOk="0" h="21600" w="21600">
                  <a:moveTo>
                    <a:pt x="21473" y="19705"/>
                  </a:moveTo>
                  <a:cubicBezTo>
                    <a:pt x="21346" y="19327"/>
                    <a:pt x="21219" y="19327"/>
                    <a:pt x="21092" y="19327"/>
                  </a:cubicBezTo>
                  <a:cubicBezTo>
                    <a:pt x="20838" y="18948"/>
                    <a:pt x="20584" y="18569"/>
                    <a:pt x="20329" y="18569"/>
                  </a:cubicBezTo>
                  <a:cubicBezTo>
                    <a:pt x="19821" y="18190"/>
                    <a:pt x="19313" y="17432"/>
                    <a:pt x="18868" y="17053"/>
                  </a:cubicBezTo>
                  <a:cubicBezTo>
                    <a:pt x="18106" y="16295"/>
                    <a:pt x="17407" y="15537"/>
                    <a:pt x="16645" y="14779"/>
                  </a:cubicBezTo>
                  <a:cubicBezTo>
                    <a:pt x="14929" y="12884"/>
                    <a:pt x="13214" y="10990"/>
                    <a:pt x="11499" y="9474"/>
                  </a:cubicBezTo>
                  <a:cubicBezTo>
                    <a:pt x="9911" y="7958"/>
                    <a:pt x="8259" y="6442"/>
                    <a:pt x="6671" y="4926"/>
                  </a:cubicBezTo>
                  <a:cubicBezTo>
                    <a:pt x="6544" y="4926"/>
                    <a:pt x="6416" y="4547"/>
                    <a:pt x="6289" y="4547"/>
                  </a:cubicBezTo>
                  <a:cubicBezTo>
                    <a:pt x="6353" y="4547"/>
                    <a:pt x="6416" y="4547"/>
                    <a:pt x="6416" y="4547"/>
                  </a:cubicBezTo>
                  <a:cubicBezTo>
                    <a:pt x="5654" y="3790"/>
                    <a:pt x="4892" y="3411"/>
                    <a:pt x="4129" y="2653"/>
                  </a:cubicBezTo>
                  <a:cubicBezTo>
                    <a:pt x="3748" y="2274"/>
                    <a:pt x="3431" y="1895"/>
                    <a:pt x="3049" y="1895"/>
                  </a:cubicBezTo>
                  <a:cubicBezTo>
                    <a:pt x="2224" y="1137"/>
                    <a:pt x="1461" y="758"/>
                    <a:pt x="635" y="0"/>
                  </a:cubicBezTo>
                  <a:cubicBezTo>
                    <a:pt x="635" y="0"/>
                    <a:pt x="635" y="0"/>
                    <a:pt x="572" y="0"/>
                  </a:cubicBezTo>
                  <a:cubicBezTo>
                    <a:pt x="445" y="0"/>
                    <a:pt x="254" y="379"/>
                    <a:pt x="191" y="1137"/>
                  </a:cubicBezTo>
                  <a:cubicBezTo>
                    <a:pt x="64" y="1895"/>
                    <a:pt x="0" y="2653"/>
                    <a:pt x="0" y="3790"/>
                  </a:cubicBezTo>
                  <a:cubicBezTo>
                    <a:pt x="0" y="4926"/>
                    <a:pt x="64" y="5684"/>
                    <a:pt x="191" y="6442"/>
                  </a:cubicBezTo>
                  <a:cubicBezTo>
                    <a:pt x="254" y="6442"/>
                    <a:pt x="254" y="6821"/>
                    <a:pt x="318" y="6821"/>
                  </a:cubicBezTo>
                  <a:cubicBezTo>
                    <a:pt x="381" y="7200"/>
                    <a:pt x="508" y="7200"/>
                    <a:pt x="635" y="7200"/>
                  </a:cubicBezTo>
                  <a:cubicBezTo>
                    <a:pt x="762" y="7200"/>
                    <a:pt x="826" y="7200"/>
                    <a:pt x="953" y="7579"/>
                  </a:cubicBezTo>
                  <a:cubicBezTo>
                    <a:pt x="953" y="7579"/>
                    <a:pt x="889" y="7579"/>
                    <a:pt x="889" y="7579"/>
                  </a:cubicBezTo>
                  <a:cubicBezTo>
                    <a:pt x="953" y="7579"/>
                    <a:pt x="1016" y="7579"/>
                    <a:pt x="1144" y="7958"/>
                  </a:cubicBezTo>
                  <a:cubicBezTo>
                    <a:pt x="1144" y="7958"/>
                    <a:pt x="1144" y="7958"/>
                    <a:pt x="1144" y="7958"/>
                  </a:cubicBezTo>
                  <a:cubicBezTo>
                    <a:pt x="1842" y="8336"/>
                    <a:pt x="2541" y="9094"/>
                    <a:pt x="3240" y="9474"/>
                  </a:cubicBezTo>
                  <a:cubicBezTo>
                    <a:pt x="3748" y="9852"/>
                    <a:pt x="4320" y="10231"/>
                    <a:pt x="4828" y="10610"/>
                  </a:cubicBezTo>
                  <a:cubicBezTo>
                    <a:pt x="5464" y="10989"/>
                    <a:pt x="6162" y="11368"/>
                    <a:pt x="6798" y="12126"/>
                  </a:cubicBezTo>
                  <a:cubicBezTo>
                    <a:pt x="8449" y="13263"/>
                    <a:pt x="10101" y="14400"/>
                    <a:pt x="11816" y="15158"/>
                  </a:cubicBezTo>
                  <a:cubicBezTo>
                    <a:pt x="12769" y="15537"/>
                    <a:pt x="13659" y="16295"/>
                    <a:pt x="14612" y="16674"/>
                  </a:cubicBezTo>
                  <a:cubicBezTo>
                    <a:pt x="15438" y="17053"/>
                    <a:pt x="16200" y="17810"/>
                    <a:pt x="17026" y="18190"/>
                  </a:cubicBezTo>
                  <a:cubicBezTo>
                    <a:pt x="17598" y="18568"/>
                    <a:pt x="18169" y="18948"/>
                    <a:pt x="18741" y="19326"/>
                  </a:cubicBezTo>
                  <a:cubicBezTo>
                    <a:pt x="19186" y="19705"/>
                    <a:pt x="19631" y="20084"/>
                    <a:pt x="20139" y="20463"/>
                  </a:cubicBezTo>
                  <a:cubicBezTo>
                    <a:pt x="20456" y="20842"/>
                    <a:pt x="20774" y="20842"/>
                    <a:pt x="21092" y="21221"/>
                  </a:cubicBezTo>
                  <a:cubicBezTo>
                    <a:pt x="21282" y="21221"/>
                    <a:pt x="21409" y="21600"/>
                    <a:pt x="21600" y="21600"/>
                  </a:cubicBezTo>
                  <a:cubicBezTo>
                    <a:pt x="21536" y="21221"/>
                    <a:pt x="21600" y="20084"/>
                    <a:pt x="21473" y="19705"/>
                  </a:cubicBezTo>
                  <a:close/>
                </a:path>
              </a:pathLst>
            </a:custGeom>
            <a:solidFill>
              <a:srgbClr val="0C0C0C"/>
            </a:solidFill>
            <a:ln cap="flat" cmpd="sng" w="9525">
              <a:solidFill>
                <a:schemeClr val="accent1"/>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45" name="Google Shape;545;p3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Hypoglycemia</a:t>
            </a:r>
            <a:endParaRPr b="1" sz="2600">
              <a:latin typeface="Mada"/>
              <a:ea typeface="Mada"/>
              <a:cs typeface="Mada"/>
              <a:sym typeface="Mada"/>
            </a:endParaRPr>
          </a:p>
        </p:txBody>
      </p:sp>
      <p:sp>
        <p:nvSpPr>
          <p:cNvPr id="546" name="Google Shape;546;p31"/>
          <p:cNvSpPr txBox="1"/>
          <p:nvPr/>
        </p:nvSpPr>
        <p:spPr>
          <a:xfrm>
            <a:off x="-3618975" y="1426775"/>
            <a:ext cx="3000000" cy="4430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‏Box 2 Factors contributing to hypoglycaemia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t/>
            </a:r>
            <a:endParaRPr sz="1200">
              <a:latin typeface="Mada"/>
              <a:ea typeface="Mada"/>
              <a:cs typeface="Mada"/>
              <a:sym typeface="Mada"/>
            </a:endParaRPr>
          </a:p>
        </p:txBody>
      </p:sp>
      <p:sp>
        <p:nvSpPr>
          <p:cNvPr id="547" name="Google Shape;547;p31"/>
          <p:cNvSpPr/>
          <p:nvPr/>
        </p:nvSpPr>
        <p:spPr>
          <a:xfrm>
            <a:off x="470500" y="3538625"/>
            <a:ext cx="6603422" cy="445210"/>
          </a:xfrm>
          <a:custGeom>
            <a:rect b="b" l="l" r="r" t="t"/>
            <a:pathLst>
              <a:path extrusionOk="0" h="8108" w="82150">
                <a:moveTo>
                  <a:pt x="0" y="1"/>
                </a:moveTo>
                <a:lnTo>
                  <a:pt x="0" y="8108"/>
                </a:lnTo>
                <a:lnTo>
                  <a:pt x="82150" y="8108"/>
                </a:lnTo>
                <a:lnTo>
                  <a:pt x="821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Factors contributing to hypoglycaemia</a:t>
            </a:r>
            <a:endParaRPr b="1">
              <a:solidFill>
                <a:srgbClr val="FFFFFF"/>
              </a:solidFill>
              <a:latin typeface="Mada"/>
              <a:ea typeface="Mada"/>
              <a:cs typeface="Mada"/>
              <a:sym typeface="Mada"/>
            </a:endParaRPr>
          </a:p>
        </p:txBody>
      </p:sp>
      <p:sp>
        <p:nvSpPr>
          <p:cNvPr id="548" name="Google Shape;548;p31"/>
          <p:cNvSpPr txBox="1"/>
          <p:nvPr/>
        </p:nvSpPr>
        <p:spPr>
          <a:xfrm>
            <a:off x="486175" y="4052175"/>
            <a:ext cx="6603300" cy="2054100"/>
          </a:xfrm>
          <a:prstGeom prst="rect">
            <a:avLst/>
          </a:prstGeom>
          <a:noFill/>
          <a:ln cap="flat" cmpd="sng" w="19050">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549" name="Google Shape;549;p31"/>
          <p:cNvSpPr txBox="1"/>
          <p:nvPr/>
        </p:nvSpPr>
        <p:spPr>
          <a:xfrm>
            <a:off x="486175" y="4067625"/>
            <a:ext cx="3293700" cy="20268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Insufficient patient education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Medications ( insulin , sulfonylureas , glinides , quinolones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Aggressive treatment protocols targeting normoglycaemia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Poor coordination of insulin administration and food delivery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Abrupt changes in nutritional intake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Abrupt discontinuation of parenteral or enteral nutrition among insulin - treated patients </a:t>
            </a:r>
            <a:endParaRPr/>
          </a:p>
        </p:txBody>
      </p:sp>
      <p:sp>
        <p:nvSpPr>
          <p:cNvPr id="550" name="Google Shape;550;p31"/>
          <p:cNvSpPr txBox="1"/>
          <p:nvPr/>
        </p:nvSpPr>
        <p:spPr>
          <a:xfrm>
            <a:off x="3766675" y="4079550"/>
            <a:ext cx="3293700" cy="20268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Decline in renal or hepatic function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Severe illness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Tapering of steroid doses without appropriate reductions in insulin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Inappropriate insulin dosing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Counter - regulatory hormone deficiencies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Impaired awareness of hypoglycaemia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Dementia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Age &gt; 65 years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Sepsis</a:t>
            </a:r>
            <a:endParaRPr/>
          </a:p>
        </p:txBody>
      </p:sp>
      <p:grpSp>
        <p:nvGrpSpPr>
          <p:cNvPr id="551" name="Google Shape;551;p31"/>
          <p:cNvGrpSpPr/>
          <p:nvPr/>
        </p:nvGrpSpPr>
        <p:grpSpPr>
          <a:xfrm>
            <a:off x="6342743" y="3394251"/>
            <a:ext cx="877961" cy="771486"/>
            <a:chOff x="457199" y="3820181"/>
            <a:chExt cx="1039499" cy="915384"/>
          </a:xfrm>
        </p:grpSpPr>
        <p:sp>
          <p:nvSpPr>
            <p:cNvPr id="552" name="Google Shape;552;p31"/>
            <p:cNvSpPr/>
            <p:nvPr/>
          </p:nvSpPr>
          <p:spPr>
            <a:xfrm>
              <a:off x="457199" y="3820181"/>
              <a:ext cx="1039499" cy="915384"/>
            </a:xfrm>
            <a:custGeom>
              <a:rect b="b" l="l" r="r" t="t"/>
              <a:pathLst>
                <a:path extrusionOk="0" h="30873" w="35059">
                  <a:moveTo>
                    <a:pt x="17540" y="1"/>
                  </a:moveTo>
                  <a:cubicBezTo>
                    <a:pt x="15533" y="1"/>
                    <a:pt x="13493" y="394"/>
                    <a:pt x="11528" y="1226"/>
                  </a:cubicBezTo>
                  <a:cubicBezTo>
                    <a:pt x="3675" y="4520"/>
                    <a:pt x="1" y="13577"/>
                    <a:pt x="3326" y="21431"/>
                  </a:cubicBezTo>
                  <a:cubicBezTo>
                    <a:pt x="5801" y="27331"/>
                    <a:pt x="11528" y="30872"/>
                    <a:pt x="17554" y="30872"/>
                  </a:cubicBezTo>
                  <a:cubicBezTo>
                    <a:pt x="19549" y="30872"/>
                    <a:pt x="21577" y="30484"/>
                    <a:pt x="23531" y="29665"/>
                  </a:cubicBezTo>
                  <a:cubicBezTo>
                    <a:pt x="31385" y="26340"/>
                    <a:pt x="35059" y="17282"/>
                    <a:pt x="31765" y="9429"/>
                  </a:cubicBezTo>
                  <a:cubicBezTo>
                    <a:pt x="29272" y="3539"/>
                    <a:pt x="23555" y="1"/>
                    <a:pt x="1754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1"/>
            <p:cNvSpPr/>
            <p:nvPr/>
          </p:nvSpPr>
          <p:spPr>
            <a:xfrm>
              <a:off x="773653" y="4375792"/>
              <a:ext cx="407539" cy="359654"/>
            </a:xfrm>
            <a:custGeom>
              <a:rect b="b" l="l" r="r" t="t"/>
              <a:pathLst>
                <a:path extrusionOk="0" h="12130" w="13745">
                  <a:moveTo>
                    <a:pt x="3832" y="0"/>
                  </a:moveTo>
                  <a:cubicBezTo>
                    <a:pt x="2692" y="0"/>
                    <a:pt x="1616" y="317"/>
                    <a:pt x="0" y="887"/>
                  </a:cubicBezTo>
                  <a:lnTo>
                    <a:pt x="0" y="10514"/>
                  </a:lnTo>
                  <a:cubicBezTo>
                    <a:pt x="2059" y="11528"/>
                    <a:pt x="4402" y="12129"/>
                    <a:pt x="6841" y="12129"/>
                  </a:cubicBezTo>
                  <a:cubicBezTo>
                    <a:pt x="9343" y="12129"/>
                    <a:pt x="11655" y="11528"/>
                    <a:pt x="13745" y="10514"/>
                  </a:cubicBezTo>
                  <a:lnTo>
                    <a:pt x="13745" y="919"/>
                  </a:lnTo>
                  <a:cubicBezTo>
                    <a:pt x="12130" y="349"/>
                    <a:pt x="11021" y="0"/>
                    <a:pt x="98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1"/>
            <p:cNvSpPr/>
            <p:nvPr/>
          </p:nvSpPr>
          <p:spPr>
            <a:xfrm>
              <a:off x="913572" y="4263092"/>
              <a:ext cx="117384" cy="190650"/>
            </a:xfrm>
            <a:custGeom>
              <a:rect b="b" l="l" r="r" t="t"/>
              <a:pathLst>
                <a:path extrusionOk="0" h="6430" w="3959">
                  <a:moveTo>
                    <a:pt x="0" y="1"/>
                  </a:moveTo>
                  <a:lnTo>
                    <a:pt x="0" y="4435"/>
                  </a:lnTo>
                  <a:cubicBezTo>
                    <a:pt x="0" y="5543"/>
                    <a:pt x="887" y="6430"/>
                    <a:pt x="1964" y="6430"/>
                  </a:cubicBezTo>
                  <a:cubicBezTo>
                    <a:pt x="3072" y="6430"/>
                    <a:pt x="3959" y="5543"/>
                    <a:pt x="3959" y="4435"/>
                  </a:cubicBezTo>
                  <a:lnTo>
                    <a:pt x="3959" y="1"/>
                  </a:lnTo>
                  <a:close/>
                </a:path>
              </a:pathLst>
            </a:custGeom>
            <a:solidFill>
              <a:srgbClr val="EA84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1"/>
            <p:cNvSpPr/>
            <p:nvPr/>
          </p:nvSpPr>
          <p:spPr>
            <a:xfrm>
              <a:off x="863789" y="4076238"/>
              <a:ext cx="246984" cy="290185"/>
            </a:xfrm>
            <a:custGeom>
              <a:rect b="b" l="l" r="r" t="t"/>
              <a:pathLst>
                <a:path extrusionOk="0" h="9787" w="8330">
                  <a:moveTo>
                    <a:pt x="8298" y="1"/>
                  </a:moveTo>
                  <a:lnTo>
                    <a:pt x="1" y="32"/>
                  </a:lnTo>
                  <a:lnTo>
                    <a:pt x="32" y="5670"/>
                  </a:lnTo>
                  <a:cubicBezTo>
                    <a:pt x="32" y="7950"/>
                    <a:pt x="1901" y="9786"/>
                    <a:pt x="4181" y="9786"/>
                  </a:cubicBezTo>
                  <a:cubicBezTo>
                    <a:pt x="6493" y="9786"/>
                    <a:pt x="8330" y="7918"/>
                    <a:pt x="8330" y="5638"/>
                  </a:cubicBezTo>
                  <a:lnTo>
                    <a:pt x="8298" y="1"/>
                  </a:lnTo>
                  <a:close/>
                </a:path>
              </a:pathLst>
            </a:custGeom>
            <a:solidFill>
              <a:srgbClr val="F992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1"/>
            <p:cNvSpPr/>
            <p:nvPr/>
          </p:nvSpPr>
          <p:spPr>
            <a:xfrm>
              <a:off x="832805" y="3978601"/>
              <a:ext cx="274203" cy="205652"/>
            </a:xfrm>
            <a:custGeom>
              <a:rect b="b" l="l" r="r" t="t"/>
              <a:pathLst>
                <a:path extrusionOk="0" h="6936" w="9248">
                  <a:moveTo>
                    <a:pt x="3864" y="0"/>
                  </a:moveTo>
                  <a:cubicBezTo>
                    <a:pt x="1742" y="32"/>
                    <a:pt x="1" y="1774"/>
                    <a:pt x="32" y="3896"/>
                  </a:cubicBezTo>
                  <a:lnTo>
                    <a:pt x="64" y="6936"/>
                  </a:lnTo>
                  <a:lnTo>
                    <a:pt x="1457" y="6936"/>
                  </a:lnTo>
                  <a:lnTo>
                    <a:pt x="1457" y="4941"/>
                  </a:lnTo>
                  <a:cubicBezTo>
                    <a:pt x="1457" y="4307"/>
                    <a:pt x="1964" y="3801"/>
                    <a:pt x="2566" y="3801"/>
                  </a:cubicBezTo>
                  <a:lnTo>
                    <a:pt x="8551" y="3769"/>
                  </a:lnTo>
                  <a:cubicBezTo>
                    <a:pt x="8963" y="3769"/>
                    <a:pt x="9248" y="3452"/>
                    <a:pt x="9248" y="3072"/>
                  </a:cubicBezTo>
                  <a:cubicBezTo>
                    <a:pt x="9216" y="2692"/>
                    <a:pt x="8900" y="2407"/>
                    <a:pt x="8520" y="2407"/>
                  </a:cubicBezTo>
                  <a:lnTo>
                    <a:pt x="4814"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1"/>
            <p:cNvSpPr/>
            <p:nvPr/>
          </p:nvSpPr>
          <p:spPr>
            <a:xfrm>
              <a:off x="819670" y="4150422"/>
              <a:ext cx="92034" cy="92063"/>
            </a:xfrm>
            <a:custGeom>
              <a:rect b="b" l="l" r="r" t="t"/>
              <a:pathLst>
                <a:path extrusionOk="0" h="3105" w="3104">
                  <a:moveTo>
                    <a:pt x="1552" y="1"/>
                  </a:moveTo>
                  <a:cubicBezTo>
                    <a:pt x="697" y="1"/>
                    <a:pt x="0" y="697"/>
                    <a:pt x="0" y="1552"/>
                  </a:cubicBezTo>
                  <a:cubicBezTo>
                    <a:pt x="0" y="2407"/>
                    <a:pt x="697" y="3104"/>
                    <a:pt x="1552" y="3104"/>
                  </a:cubicBezTo>
                  <a:cubicBezTo>
                    <a:pt x="2407" y="3073"/>
                    <a:pt x="3104" y="2407"/>
                    <a:pt x="3072" y="1552"/>
                  </a:cubicBezTo>
                  <a:cubicBezTo>
                    <a:pt x="3072" y="697"/>
                    <a:pt x="2375" y="1"/>
                    <a:pt x="1552" y="1"/>
                  </a:cubicBezTo>
                  <a:close/>
                </a:path>
              </a:pathLst>
            </a:custGeom>
            <a:solidFill>
              <a:srgbClr val="F992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1"/>
            <p:cNvSpPr/>
            <p:nvPr/>
          </p:nvSpPr>
          <p:spPr>
            <a:xfrm>
              <a:off x="833754" y="4164506"/>
              <a:ext cx="36647" cy="62947"/>
            </a:xfrm>
            <a:custGeom>
              <a:rect b="b" l="l" r="r" t="t"/>
              <a:pathLst>
                <a:path extrusionOk="0" h="2123" w="1236">
                  <a:moveTo>
                    <a:pt x="1077" y="1"/>
                  </a:moveTo>
                  <a:cubicBezTo>
                    <a:pt x="792" y="1"/>
                    <a:pt x="507" y="127"/>
                    <a:pt x="317" y="317"/>
                  </a:cubicBezTo>
                  <a:cubicBezTo>
                    <a:pt x="127" y="507"/>
                    <a:pt x="0" y="792"/>
                    <a:pt x="0" y="1077"/>
                  </a:cubicBezTo>
                  <a:cubicBezTo>
                    <a:pt x="0" y="1362"/>
                    <a:pt x="127" y="1616"/>
                    <a:pt x="317" y="1837"/>
                  </a:cubicBezTo>
                  <a:cubicBezTo>
                    <a:pt x="507" y="2027"/>
                    <a:pt x="792" y="2122"/>
                    <a:pt x="1077" y="2122"/>
                  </a:cubicBezTo>
                  <a:cubicBezTo>
                    <a:pt x="1140" y="2122"/>
                    <a:pt x="1235" y="2059"/>
                    <a:pt x="1235" y="1996"/>
                  </a:cubicBezTo>
                  <a:cubicBezTo>
                    <a:pt x="1235" y="1901"/>
                    <a:pt x="1172" y="1837"/>
                    <a:pt x="1077" y="1837"/>
                  </a:cubicBezTo>
                  <a:cubicBezTo>
                    <a:pt x="855" y="1837"/>
                    <a:pt x="665" y="1774"/>
                    <a:pt x="539" y="1616"/>
                  </a:cubicBezTo>
                  <a:cubicBezTo>
                    <a:pt x="380" y="1457"/>
                    <a:pt x="317" y="1267"/>
                    <a:pt x="317" y="1077"/>
                  </a:cubicBezTo>
                  <a:cubicBezTo>
                    <a:pt x="317" y="887"/>
                    <a:pt x="380" y="666"/>
                    <a:pt x="539" y="539"/>
                  </a:cubicBezTo>
                  <a:cubicBezTo>
                    <a:pt x="665" y="381"/>
                    <a:pt x="855" y="317"/>
                    <a:pt x="1077" y="317"/>
                  </a:cubicBezTo>
                  <a:cubicBezTo>
                    <a:pt x="1140" y="317"/>
                    <a:pt x="1235" y="254"/>
                    <a:pt x="1235" y="159"/>
                  </a:cubicBezTo>
                  <a:cubicBezTo>
                    <a:pt x="1204" y="64"/>
                    <a:pt x="1140" y="1"/>
                    <a:pt x="1077" y="1"/>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1"/>
            <p:cNvSpPr/>
            <p:nvPr/>
          </p:nvSpPr>
          <p:spPr>
            <a:xfrm>
              <a:off x="903224" y="3977652"/>
              <a:ext cx="277969" cy="114597"/>
            </a:xfrm>
            <a:custGeom>
              <a:rect b="b" l="l" r="r" t="t"/>
              <a:pathLst>
                <a:path extrusionOk="0" h="3865" w="9375">
                  <a:moveTo>
                    <a:pt x="9375" y="1"/>
                  </a:moveTo>
                  <a:lnTo>
                    <a:pt x="2186" y="32"/>
                  </a:lnTo>
                  <a:cubicBezTo>
                    <a:pt x="982" y="64"/>
                    <a:pt x="1" y="1046"/>
                    <a:pt x="1" y="2281"/>
                  </a:cubicBezTo>
                  <a:lnTo>
                    <a:pt x="1" y="3864"/>
                  </a:lnTo>
                  <a:lnTo>
                    <a:pt x="6176" y="3801"/>
                  </a:lnTo>
                  <a:cubicBezTo>
                    <a:pt x="7950" y="3801"/>
                    <a:pt x="9375" y="2344"/>
                    <a:pt x="9375" y="571"/>
                  </a:cubicBezTo>
                  <a:lnTo>
                    <a:pt x="9375"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1"/>
            <p:cNvSpPr/>
            <p:nvPr/>
          </p:nvSpPr>
          <p:spPr>
            <a:xfrm>
              <a:off x="924839" y="3906284"/>
              <a:ext cx="223502" cy="157797"/>
            </a:xfrm>
            <a:custGeom>
              <a:rect b="b" l="l" r="r" t="t"/>
              <a:pathLst>
                <a:path extrusionOk="0" h="5322" w="7538">
                  <a:moveTo>
                    <a:pt x="6936" y="1"/>
                  </a:moveTo>
                  <a:lnTo>
                    <a:pt x="1140" y="2344"/>
                  </a:lnTo>
                  <a:cubicBezTo>
                    <a:pt x="380" y="2661"/>
                    <a:pt x="0" y="3548"/>
                    <a:pt x="317" y="4308"/>
                  </a:cubicBezTo>
                  <a:lnTo>
                    <a:pt x="729" y="5321"/>
                  </a:lnTo>
                  <a:lnTo>
                    <a:pt x="5891" y="3263"/>
                  </a:lnTo>
                  <a:cubicBezTo>
                    <a:pt x="6999" y="2788"/>
                    <a:pt x="7537" y="1489"/>
                    <a:pt x="7094" y="349"/>
                  </a:cubicBezTo>
                  <a:lnTo>
                    <a:pt x="6936"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1"/>
            <p:cNvSpPr/>
            <p:nvPr/>
          </p:nvSpPr>
          <p:spPr>
            <a:xfrm>
              <a:off x="981174" y="4159821"/>
              <a:ext cx="31014" cy="96748"/>
            </a:xfrm>
            <a:custGeom>
              <a:rect b="b" l="l" r="r" t="t"/>
              <a:pathLst>
                <a:path extrusionOk="0" h="3263" w="1046">
                  <a:moveTo>
                    <a:pt x="729" y="0"/>
                  </a:moveTo>
                  <a:cubicBezTo>
                    <a:pt x="634" y="0"/>
                    <a:pt x="570" y="64"/>
                    <a:pt x="602" y="159"/>
                  </a:cubicBezTo>
                  <a:lnTo>
                    <a:pt x="729" y="2629"/>
                  </a:lnTo>
                  <a:lnTo>
                    <a:pt x="95" y="2977"/>
                  </a:lnTo>
                  <a:cubicBezTo>
                    <a:pt x="32" y="3009"/>
                    <a:pt x="0" y="3104"/>
                    <a:pt x="32" y="3167"/>
                  </a:cubicBezTo>
                  <a:cubicBezTo>
                    <a:pt x="64" y="3231"/>
                    <a:pt x="127" y="3262"/>
                    <a:pt x="159" y="3262"/>
                  </a:cubicBezTo>
                  <a:cubicBezTo>
                    <a:pt x="190" y="3262"/>
                    <a:pt x="222" y="3262"/>
                    <a:pt x="254" y="3231"/>
                  </a:cubicBezTo>
                  <a:lnTo>
                    <a:pt x="950" y="2819"/>
                  </a:lnTo>
                  <a:cubicBezTo>
                    <a:pt x="1014" y="2787"/>
                    <a:pt x="1045" y="2756"/>
                    <a:pt x="1045" y="2692"/>
                  </a:cubicBezTo>
                  <a:lnTo>
                    <a:pt x="887" y="127"/>
                  </a:lnTo>
                  <a:cubicBezTo>
                    <a:pt x="887" y="64"/>
                    <a:pt x="824" y="0"/>
                    <a:pt x="729" y="0"/>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1"/>
            <p:cNvSpPr/>
            <p:nvPr/>
          </p:nvSpPr>
          <p:spPr>
            <a:xfrm>
              <a:off x="536097" y="4022334"/>
              <a:ext cx="359654" cy="441755"/>
            </a:xfrm>
            <a:custGeom>
              <a:rect b="b" l="l" r="r" t="t"/>
              <a:pathLst>
                <a:path extrusionOk="0" h="14899" w="12130">
                  <a:moveTo>
                    <a:pt x="11275" y="1"/>
                  </a:moveTo>
                  <a:cubicBezTo>
                    <a:pt x="11219" y="1"/>
                    <a:pt x="11151" y="23"/>
                    <a:pt x="11084" y="45"/>
                  </a:cubicBezTo>
                  <a:cubicBezTo>
                    <a:pt x="10483" y="425"/>
                    <a:pt x="9944" y="837"/>
                    <a:pt x="9406" y="1344"/>
                  </a:cubicBezTo>
                  <a:lnTo>
                    <a:pt x="9374" y="1375"/>
                  </a:lnTo>
                  <a:cubicBezTo>
                    <a:pt x="9311" y="1439"/>
                    <a:pt x="9247" y="1502"/>
                    <a:pt x="9184" y="1534"/>
                  </a:cubicBezTo>
                  <a:cubicBezTo>
                    <a:pt x="9184" y="1565"/>
                    <a:pt x="9152" y="1565"/>
                    <a:pt x="9152" y="1597"/>
                  </a:cubicBezTo>
                  <a:lnTo>
                    <a:pt x="9121" y="1629"/>
                  </a:lnTo>
                  <a:cubicBezTo>
                    <a:pt x="8931" y="1787"/>
                    <a:pt x="8772" y="1977"/>
                    <a:pt x="8582" y="2199"/>
                  </a:cubicBezTo>
                  <a:cubicBezTo>
                    <a:pt x="8709" y="1945"/>
                    <a:pt x="8804" y="1724"/>
                    <a:pt x="8931" y="1502"/>
                  </a:cubicBezTo>
                  <a:cubicBezTo>
                    <a:pt x="9026" y="1344"/>
                    <a:pt x="8994" y="1122"/>
                    <a:pt x="8867" y="1027"/>
                  </a:cubicBezTo>
                  <a:cubicBezTo>
                    <a:pt x="8836" y="964"/>
                    <a:pt x="8772" y="964"/>
                    <a:pt x="8709" y="964"/>
                  </a:cubicBezTo>
                  <a:cubicBezTo>
                    <a:pt x="8614" y="995"/>
                    <a:pt x="8519" y="1059"/>
                    <a:pt x="8456" y="1185"/>
                  </a:cubicBezTo>
                  <a:cubicBezTo>
                    <a:pt x="7981" y="2040"/>
                    <a:pt x="7632" y="2959"/>
                    <a:pt x="7379" y="3909"/>
                  </a:cubicBezTo>
                  <a:lnTo>
                    <a:pt x="7221" y="3909"/>
                  </a:lnTo>
                  <a:cubicBezTo>
                    <a:pt x="7157" y="3909"/>
                    <a:pt x="5511" y="4067"/>
                    <a:pt x="3832" y="4732"/>
                  </a:cubicBezTo>
                  <a:cubicBezTo>
                    <a:pt x="1362" y="5746"/>
                    <a:pt x="0" y="7519"/>
                    <a:pt x="0" y="9673"/>
                  </a:cubicBezTo>
                  <a:cubicBezTo>
                    <a:pt x="0" y="10654"/>
                    <a:pt x="380" y="11573"/>
                    <a:pt x="1109" y="12301"/>
                  </a:cubicBezTo>
                  <a:cubicBezTo>
                    <a:pt x="3610" y="14771"/>
                    <a:pt x="9944" y="14898"/>
                    <a:pt x="11148" y="14898"/>
                  </a:cubicBezTo>
                  <a:lnTo>
                    <a:pt x="11274" y="14898"/>
                  </a:lnTo>
                  <a:lnTo>
                    <a:pt x="11243" y="12080"/>
                  </a:lnTo>
                  <a:cubicBezTo>
                    <a:pt x="11167" y="12081"/>
                    <a:pt x="11090" y="12081"/>
                    <a:pt x="11011" y="12081"/>
                  </a:cubicBezTo>
                  <a:cubicBezTo>
                    <a:pt x="8537" y="12081"/>
                    <a:pt x="4393" y="11595"/>
                    <a:pt x="3104" y="10306"/>
                  </a:cubicBezTo>
                  <a:cubicBezTo>
                    <a:pt x="2850" y="10053"/>
                    <a:pt x="2819" y="9831"/>
                    <a:pt x="2819" y="9673"/>
                  </a:cubicBezTo>
                  <a:cubicBezTo>
                    <a:pt x="2819" y="8469"/>
                    <a:pt x="4149" y="7298"/>
                    <a:pt x="5099" y="6791"/>
                  </a:cubicBezTo>
                  <a:cubicBezTo>
                    <a:pt x="7664" y="5302"/>
                    <a:pt x="8804" y="6347"/>
                    <a:pt x="9913" y="4637"/>
                  </a:cubicBezTo>
                  <a:cubicBezTo>
                    <a:pt x="10134" y="4321"/>
                    <a:pt x="10356" y="4004"/>
                    <a:pt x="10578" y="3719"/>
                  </a:cubicBezTo>
                  <a:cubicBezTo>
                    <a:pt x="10989" y="3276"/>
                    <a:pt x="11401" y="2864"/>
                    <a:pt x="11844" y="2516"/>
                  </a:cubicBezTo>
                  <a:cubicBezTo>
                    <a:pt x="11971" y="2421"/>
                    <a:pt x="12003" y="2294"/>
                    <a:pt x="11939" y="2167"/>
                  </a:cubicBezTo>
                  <a:cubicBezTo>
                    <a:pt x="11908" y="2104"/>
                    <a:pt x="11844" y="2040"/>
                    <a:pt x="11781" y="2040"/>
                  </a:cubicBezTo>
                  <a:cubicBezTo>
                    <a:pt x="11686" y="2040"/>
                    <a:pt x="11623" y="2040"/>
                    <a:pt x="11591" y="2072"/>
                  </a:cubicBezTo>
                  <a:cubicBezTo>
                    <a:pt x="11211" y="2357"/>
                    <a:pt x="10863" y="2674"/>
                    <a:pt x="10546" y="3022"/>
                  </a:cubicBezTo>
                  <a:cubicBezTo>
                    <a:pt x="10514" y="3022"/>
                    <a:pt x="10514" y="2991"/>
                    <a:pt x="10483" y="2991"/>
                  </a:cubicBezTo>
                  <a:cubicBezTo>
                    <a:pt x="10926" y="2516"/>
                    <a:pt x="11433" y="2104"/>
                    <a:pt x="11939" y="1755"/>
                  </a:cubicBezTo>
                  <a:cubicBezTo>
                    <a:pt x="12066" y="1660"/>
                    <a:pt x="12129" y="1470"/>
                    <a:pt x="12034" y="1344"/>
                  </a:cubicBezTo>
                  <a:cubicBezTo>
                    <a:pt x="12003" y="1280"/>
                    <a:pt x="11939" y="1249"/>
                    <a:pt x="11876" y="1217"/>
                  </a:cubicBezTo>
                  <a:cubicBezTo>
                    <a:pt x="11848" y="1208"/>
                    <a:pt x="11823" y="1204"/>
                    <a:pt x="11800" y="1204"/>
                  </a:cubicBezTo>
                  <a:cubicBezTo>
                    <a:pt x="11744" y="1204"/>
                    <a:pt x="11699" y="1226"/>
                    <a:pt x="11654" y="1249"/>
                  </a:cubicBezTo>
                  <a:cubicBezTo>
                    <a:pt x="11116" y="1597"/>
                    <a:pt x="10609" y="2040"/>
                    <a:pt x="10134" y="2516"/>
                  </a:cubicBezTo>
                  <a:cubicBezTo>
                    <a:pt x="10134" y="2484"/>
                    <a:pt x="10103" y="2452"/>
                    <a:pt x="10103" y="2452"/>
                  </a:cubicBezTo>
                  <a:cubicBezTo>
                    <a:pt x="10578" y="1977"/>
                    <a:pt x="11084" y="1534"/>
                    <a:pt x="11623" y="1185"/>
                  </a:cubicBezTo>
                  <a:cubicBezTo>
                    <a:pt x="11749" y="1090"/>
                    <a:pt x="11813" y="932"/>
                    <a:pt x="11749" y="774"/>
                  </a:cubicBezTo>
                  <a:cubicBezTo>
                    <a:pt x="11718" y="710"/>
                    <a:pt x="11654" y="647"/>
                    <a:pt x="11591" y="615"/>
                  </a:cubicBezTo>
                  <a:cubicBezTo>
                    <a:pt x="11528" y="615"/>
                    <a:pt x="11433" y="615"/>
                    <a:pt x="11338" y="679"/>
                  </a:cubicBezTo>
                  <a:cubicBezTo>
                    <a:pt x="10768" y="1027"/>
                    <a:pt x="10261" y="1470"/>
                    <a:pt x="9754" y="1945"/>
                  </a:cubicBezTo>
                  <a:lnTo>
                    <a:pt x="9723" y="1882"/>
                  </a:lnTo>
                  <a:cubicBezTo>
                    <a:pt x="10198" y="1407"/>
                    <a:pt x="10768" y="964"/>
                    <a:pt x="11338" y="584"/>
                  </a:cubicBezTo>
                  <a:cubicBezTo>
                    <a:pt x="11496" y="520"/>
                    <a:pt x="11559" y="330"/>
                    <a:pt x="11496" y="172"/>
                  </a:cubicBezTo>
                  <a:cubicBezTo>
                    <a:pt x="11464" y="77"/>
                    <a:pt x="11401" y="45"/>
                    <a:pt x="11338" y="14"/>
                  </a:cubicBezTo>
                  <a:cubicBezTo>
                    <a:pt x="11319" y="4"/>
                    <a:pt x="11298" y="1"/>
                    <a:pt x="11275" y="1"/>
                  </a:cubicBezTo>
                  <a:close/>
                </a:path>
              </a:pathLst>
            </a:custGeom>
            <a:solidFill>
              <a:srgbClr val="F992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1"/>
            <p:cNvSpPr/>
            <p:nvPr/>
          </p:nvSpPr>
          <p:spPr>
            <a:xfrm>
              <a:off x="683517" y="4356075"/>
              <a:ext cx="226318" cy="170903"/>
            </a:xfrm>
            <a:custGeom>
              <a:rect b="b" l="l" r="r" t="t"/>
              <a:pathLst>
                <a:path extrusionOk="0" h="5764" w="7633">
                  <a:moveTo>
                    <a:pt x="0" y="0"/>
                  </a:moveTo>
                  <a:lnTo>
                    <a:pt x="0" y="5099"/>
                  </a:lnTo>
                  <a:cubicBezTo>
                    <a:pt x="0" y="5099"/>
                    <a:pt x="4180" y="5764"/>
                    <a:pt x="7632" y="5764"/>
                  </a:cubicBezTo>
                  <a:lnTo>
                    <a:pt x="6904" y="665"/>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1"/>
            <p:cNvSpPr/>
            <p:nvPr/>
          </p:nvSpPr>
          <p:spPr>
            <a:xfrm>
              <a:off x="1057226" y="4022334"/>
              <a:ext cx="358735" cy="441755"/>
            </a:xfrm>
            <a:custGeom>
              <a:rect b="b" l="l" r="r" t="t"/>
              <a:pathLst>
                <a:path extrusionOk="0" h="14899" w="12099">
                  <a:moveTo>
                    <a:pt x="837" y="1"/>
                  </a:moveTo>
                  <a:cubicBezTo>
                    <a:pt x="813" y="1"/>
                    <a:pt x="788" y="4"/>
                    <a:pt x="761" y="14"/>
                  </a:cubicBezTo>
                  <a:cubicBezTo>
                    <a:pt x="697" y="45"/>
                    <a:pt x="634" y="77"/>
                    <a:pt x="602" y="172"/>
                  </a:cubicBezTo>
                  <a:cubicBezTo>
                    <a:pt x="539" y="330"/>
                    <a:pt x="634" y="520"/>
                    <a:pt x="761" y="584"/>
                  </a:cubicBezTo>
                  <a:cubicBezTo>
                    <a:pt x="1331" y="964"/>
                    <a:pt x="1901" y="1407"/>
                    <a:pt x="2376" y="1882"/>
                  </a:cubicBezTo>
                  <a:lnTo>
                    <a:pt x="2344" y="1945"/>
                  </a:lnTo>
                  <a:cubicBezTo>
                    <a:pt x="1869" y="1470"/>
                    <a:pt x="1331" y="1027"/>
                    <a:pt x="761" y="679"/>
                  </a:cubicBezTo>
                  <a:cubicBezTo>
                    <a:pt x="666" y="615"/>
                    <a:pt x="602" y="615"/>
                    <a:pt x="507" y="615"/>
                  </a:cubicBezTo>
                  <a:cubicBezTo>
                    <a:pt x="444" y="647"/>
                    <a:pt x="380" y="710"/>
                    <a:pt x="349" y="774"/>
                  </a:cubicBezTo>
                  <a:cubicBezTo>
                    <a:pt x="285" y="932"/>
                    <a:pt x="349" y="1090"/>
                    <a:pt x="475" y="1185"/>
                  </a:cubicBezTo>
                  <a:cubicBezTo>
                    <a:pt x="1014" y="1534"/>
                    <a:pt x="1552" y="1977"/>
                    <a:pt x="1996" y="2452"/>
                  </a:cubicBezTo>
                  <a:cubicBezTo>
                    <a:pt x="1996" y="2452"/>
                    <a:pt x="1964" y="2484"/>
                    <a:pt x="1964" y="2516"/>
                  </a:cubicBezTo>
                  <a:cubicBezTo>
                    <a:pt x="1489" y="2040"/>
                    <a:pt x="982" y="1597"/>
                    <a:pt x="444" y="1249"/>
                  </a:cubicBezTo>
                  <a:cubicBezTo>
                    <a:pt x="399" y="1226"/>
                    <a:pt x="354" y="1204"/>
                    <a:pt x="298" y="1204"/>
                  </a:cubicBezTo>
                  <a:cubicBezTo>
                    <a:pt x="275" y="1204"/>
                    <a:pt x="250" y="1208"/>
                    <a:pt x="222" y="1217"/>
                  </a:cubicBezTo>
                  <a:cubicBezTo>
                    <a:pt x="159" y="1249"/>
                    <a:pt x="95" y="1280"/>
                    <a:pt x="64" y="1344"/>
                  </a:cubicBezTo>
                  <a:cubicBezTo>
                    <a:pt x="0" y="1470"/>
                    <a:pt x="32" y="1660"/>
                    <a:pt x="159" y="1755"/>
                  </a:cubicBezTo>
                  <a:cubicBezTo>
                    <a:pt x="666" y="2104"/>
                    <a:pt x="1172" y="2516"/>
                    <a:pt x="1616" y="2991"/>
                  </a:cubicBezTo>
                  <a:cubicBezTo>
                    <a:pt x="1584" y="2991"/>
                    <a:pt x="1584" y="3022"/>
                    <a:pt x="1552" y="3022"/>
                  </a:cubicBezTo>
                  <a:cubicBezTo>
                    <a:pt x="1236" y="2674"/>
                    <a:pt x="887" y="2357"/>
                    <a:pt x="507" y="2072"/>
                  </a:cubicBezTo>
                  <a:cubicBezTo>
                    <a:pt x="475" y="2040"/>
                    <a:pt x="412" y="2040"/>
                    <a:pt x="349" y="2040"/>
                  </a:cubicBezTo>
                  <a:cubicBezTo>
                    <a:pt x="254" y="2040"/>
                    <a:pt x="190" y="2104"/>
                    <a:pt x="159" y="2167"/>
                  </a:cubicBezTo>
                  <a:cubicBezTo>
                    <a:pt x="95" y="2294"/>
                    <a:pt x="127" y="2421"/>
                    <a:pt x="254" y="2516"/>
                  </a:cubicBezTo>
                  <a:cubicBezTo>
                    <a:pt x="697" y="2864"/>
                    <a:pt x="1141" y="3276"/>
                    <a:pt x="1521" y="3719"/>
                  </a:cubicBezTo>
                  <a:cubicBezTo>
                    <a:pt x="1742" y="4004"/>
                    <a:pt x="1964" y="4321"/>
                    <a:pt x="2186" y="4637"/>
                  </a:cubicBezTo>
                  <a:cubicBezTo>
                    <a:pt x="3294" y="6347"/>
                    <a:pt x="4434" y="5302"/>
                    <a:pt x="6999" y="6791"/>
                  </a:cubicBezTo>
                  <a:cubicBezTo>
                    <a:pt x="7949" y="7298"/>
                    <a:pt x="9311" y="8469"/>
                    <a:pt x="9311" y="9673"/>
                  </a:cubicBezTo>
                  <a:cubicBezTo>
                    <a:pt x="9311" y="9831"/>
                    <a:pt x="9248" y="10053"/>
                    <a:pt x="8994" y="10306"/>
                  </a:cubicBezTo>
                  <a:cubicBezTo>
                    <a:pt x="7706" y="11595"/>
                    <a:pt x="3561" y="12081"/>
                    <a:pt x="1087" y="12081"/>
                  </a:cubicBezTo>
                  <a:cubicBezTo>
                    <a:pt x="1008" y="12081"/>
                    <a:pt x="931" y="12081"/>
                    <a:pt x="856" y="12080"/>
                  </a:cubicBezTo>
                  <a:lnTo>
                    <a:pt x="824" y="14898"/>
                  </a:lnTo>
                  <a:lnTo>
                    <a:pt x="951" y="14898"/>
                  </a:lnTo>
                  <a:cubicBezTo>
                    <a:pt x="2154" y="14898"/>
                    <a:pt x="8488" y="14771"/>
                    <a:pt x="10990" y="12301"/>
                  </a:cubicBezTo>
                  <a:cubicBezTo>
                    <a:pt x="11718" y="11573"/>
                    <a:pt x="12098" y="10654"/>
                    <a:pt x="12098" y="9673"/>
                  </a:cubicBezTo>
                  <a:cubicBezTo>
                    <a:pt x="12098" y="7519"/>
                    <a:pt x="10736" y="5746"/>
                    <a:pt x="8266" y="4732"/>
                  </a:cubicBezTo>
                  <a:cubicBezTo>
                    <a:pt x="6588" y="4067"/>
                    <a:pt x="4941" y="3909"/>
                    <a:pt x="4877" y="3909"/>
                  </a:cubicBezTo>
                  <a:lnTo>
                    <a:pt x="4719" y="3909"/>
                  </a:lnTo>
                  <a:cubicBezTo>
                    <a:pt x="4466" y="2959"/>
                    <a:pt x="4117" y="2040"/>
                    <a:pt x="3642" y="1185"/>
                  </a:cubicBezTo>
                  <a:cubicBezTo>
                    <a:pt x="3579" y="1059"/>
                    <a:pt x="3516" y="995"/>
                    <a:pt x="3421" y="964"/>
                  </a:cubicBezTo>
                  <a:cubicBezTo>
                    <a:pt x="3326" y="964"/>
                    <a:pt x="3262" y="964"/>
                    <a:pt x="3231" y="1027"/>
                  </a:cubicBezTo>
                  <a:cubicBezTo>
                    <a:pt x="3104" y="1122"/>
                    <a:pt x="3072" y="1344"/>
                    <a:pt x="3167" y="1502"/>
                  </a:cubicBezTo>
                  <a:cubicBezTo>
                    <a:pt x="3294" y="1724"/>
                    <a:pt x="3421" y="1945"/>
                    <a:pt x="3516" y="2199"/>
                  </a:cubicBezTo>
                  <a:cubicBezTo>
                    <a:pt x="3326" y="1977"/>
                    <a:pt x="3167" y="1787"/>
                    <a:pt x="2977" y="1629"/>
                  </a:cubicBezTo>
                  <a:lnTo>
                    <a:pt x="2946" y="1597"/>
                  </a:lnTo>
                  <a:cubicBezTo>
                    <a:pt x="2946" y="1565"/>
                    <a:pt x="2914" y="1565"/>
                    <a:pt x="2914" y="1534"/>
                  </a:cubicBezTo>
                  <a:cubicBezTo>
                    <a:pt x="2851" y="1502"/>
                    <a:pt x="2787" y="1439"/>
                    <a:pt x="2756" y="1375"/>
                  </a:cubicBezTo>
                  <a:lnTo>
                    <a:pt x="2692" y="1344"/>
                  </a:lnTo>
                  <a:cubicBezTo>
                    <a:pt x="2186" y="837"/>
                    <a:pt x="1616" y="425"/>
                    <a:pt x="1014" y="45"/>
                  </a:cubicBezTo>
                  <a:cubicBezTo>
                    <a:pt x="947" y="23"/>
                    <a:pt x="895" y="1"/>
                    <a:pt x="837" y="1"/>
                  </a:cubicBezTo>
                  <a:close/>
                </a:path>
              </a:pathLst>
            </a:custGeom>
            <a:solidFill>
              <a:srgbClr val="F992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1"/>
            <p:cNvSpPr/>
            <p:nvPr/>
          </p:nvSpPr>
          <p:spPr>
            <a:xfrm>
              <a:off x="1042193" y="4356075"/>
              <a:ext cx="226318" cy="170903"/>
            </a:xfrm>
            <a:custGeom>
              <a:rect b="b" l="l" r="r" t="t"/>
              <a:pathLst>
                <a:path extrusionOk="0" h="5764" w="7633">
                  <a:moveTo>
                    <a:pt x="7633" y="0"/>
                  </a:moveTo>
                  <a:lnTo>
                    <a:pt x="729" y="665"/>
                  </a:lnTo>
                  <a:lnTo>
                    <a:pt x="1" y="5764"/>
                  </a:lnTo>
                  <a:cubicBezTo>
                    <a:pt x="3453" y="5764"/>
                    <a:pt x="7633" y="5099"/>
                    <a:pt x="7633" y="5099"/>
                  </a:cubicBezTo>
                  <a:lnTo>
                    <a:pt x="76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1"/>
            <p:cNvSpPr/>
            <p:nvPr/>
          </p:nvSpPr>
          <p:spPr>
            <a:xfrm>
              <a:off x="864738" y="4376711"/>
              <a:ext cx="210367" cy="111781"/>
            </a:xfrm>
            <a:custGeom>
              <a:rect b="b" l="l" r="r" t="t"/>
              <a:pathLst>
                <a:path extrusionOk="0" h="3770" w="7095">
                  <a:moveTo>
                    <a:pt x="190" y="1"/>
                  </a:moveTo>
                  <a:cubicBezTo>
                    <a:pt x="95" y="1"/>
                    <a:pt x="32" y="64"/>
                    <a:pt x="32" y="159"/>
                  </a:cubicBezTo>
                  <a:cubicBezTo>
                    <a:pt x="0" y="2091"/>
                    <a:pt x="1520" y="3738"/>
                    <a:pt x="3484" y="3769"/>
                  </a:cubicBezTo>
                  <a:lnTo>
                    <a:pt x="3579" y="3769"/>
                  </a:lnTo>
                  <a:cubicBezTo>
                    <a:pt x="5479" y="3769"/>
                    <a:pt x="7063" y="2249"/>
                    <a:pt x="7094" y="318"/>
                  </a:cubicBezTo>
                  <a:cubicBezTo>
                    <a:pt x="7094" y="254"/>
                    <a:pt x="7031" y="191"/>
                    <a:pt x="6967" y="191"/>
                  </a:cubicBezTo>
                  <a:cubicBezTo>
                    <a:pt x="6872" y="191"/>
                    <a:pt x="6809" y="254"/>
                    <a:pt x="6809" y="318"/>
                  </a:cubicBezTo>
                  <a:cubicBezTo>
                    <a:pt x="6747" y="2084"/>
                    <a:pt x="5351" y="3486"/>
                    <a:pt x="3600" y="3486"/>
                  </a:cubicBezTo>
                  <a:cubicBezTo>
                    <a:pt x="3561" y="3486"/>
                    <a:pt x="3523" y="3486"/>
                    <a:pt x="3484" y="3484"/>
                  </a:cubicBezTo>
                  <a:cubicBezTo>
                    <a:pt x="1710" y="3421"/>
                    <a:pt x="285" y="1933"/>
                    <a:pt x="349" y="159"/>
                  </a:cubicBezTo>
                  <a:cubicBezTo>
                    <a:pt x="349" y="96"/>
                    <a:pt x="285" y="1"/>
                    <a:pt x="190" y="1"/>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1"/>
            <p:cNvSpPr/>
            <p:nvPr/>
          </p:nvSpPr>
          <p:spPr>
            <a:xfrm>
              <a:off x="934979" y="4277473"/>
              <a:ext cx="103508" cy="42963"/>
            </a:xfrm>
            <a:custGeom>
              <a:rect b="b" l="l" r="r" t="t"/>
              <a:pathLst>
                <a:path extrusionOk="0" h="1449" w="3491">
                  <a:moveTo>
                    <a:pt x="1904" y="1"/>
                  </a:moveTo>
                  <a:cubicBezTo>
                    <a:pt x="1775" y="1"/>
                    <a:pt x="1656" y="9"/>
                    <a:pt x="1558" y="23"/>
                  </a:cubicBezTo>
                  <a:cubicBezTo>
                    <a:pt x="1089" y="117"/>
                    <a:pt x="0" y="1448"/>
                    <a:pt x="862" y="1448"/>
                  </a:cubicBezTo>
                  <a:cubicBezTo>
                    <a:pt x="872" y="1448"/>
                    <a:pt x="883" y="1448"/>
                    <a:pt x="893" y="1448"/>
                  </a:cubicBezTo>
                  <a:cubicBezTo>
                    <a:pt x="1083" y="1448"/>
                    <a:pt x="1242" y="1194"/>
                    <a:pt x="1432" y="1131"/>
                  </a:cubicBezTo>
                  <a:cubicBezTo>
                    <a:pt x="1485" y="1116"/>
                    <a:pt x="1546" y="1110"/>
                    <a:pt x="1610" y="1110"/>
                  </a:cubicBezTo>
                  <a:cubicBezTo>
                    <a:pt x="1813" y="1110"/>
                    <a:pt x="2055" y="1170"/>
                    <a:pt x="2223" y="1194"/>
                  </a:cubicBezTo>
                  <a:cubicBezTo>
                    <a:pt x="2405" y="1231"/>
                    <a:pt x="2619" y="1288"/>
                    <a:pt x="2822" y="1288"/>
                  </a:cubicBezTo>
                  <a:cubicBezTo>
                    <a:pt x="2972" y="1288"/>
                    <a:pt x="3116" y="1257"/>
                    <a:pt x="3237" y="1163"/>
                  </a:cubicBezTo>
                  <a:cubicBezTo>
                    <a:pt x="3490" y="941"/>
                    <a:pt x="3458" y="624"/>
                    <a:pt x="3237" y="371"/>
                  </a:cubicBezTo>
                  <a:cubicBezTo>
                    <a:pt x="2965" y="99"/>
                    <a:pt x="2365" y="1"/>
                    <a:pt x="1904" y="1"/>
                  </a:cubicBezTo>
                  <a:close/>
                </a:path>
              </a:pathLst>
            </a:custGeom>
            <a:solidFill>
              <a:srgbClr val="B752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1"/>
            <p:cNvSpPr/>
            <p:nvPr/>
          </p:nvSpPr>
          <p:spPr>
            <a:xfrm>
              <a:off x="904173" y="4159821"/>
              <a:ext cx="73265" cy="73265"/>
            </a:xfrm>
            <a:custGeom>
              <a:rect b="b" l="l" r="r" t="t"/>
              <a:pathLst>
                <a:path extrusionOk="0" h="2471" w="2471">
                  <a:moveTo>
                    <a:pt x="1235" y="0"/>
                  </a:moveTo>
                  <a:cubicBezTo>
                    <a:pt x="539" y="0"/>
                    <a:pt x="0" y="539"/>
                    <a:pt x="0" y="1235"/>
                  </a:cubicBezTo>
                  <a:cubicBezTo>
                    <a:pt x="0" y="1900"/>
                    <a:pt x="539" y="2471"/>
                    <a:pt x="1235" y="2471"/>
                  </a:cubicBezTo>
                  <a:cubicBezTo>
                    <a:pt x="1901" y="2471"/>
                    <a:pt x="2471" y="1900"/>
                    <a:pt x="2471" y="1235"/>
                  </a:cubicBezTo>
                  <a:cubicBezTo>
                    <a:pt x="2471" y="539"/>
                    <a:pt x="1901" y="0"/>
                    <a:pt x="12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1"/>
            <p:cNvSpPr/>
            <p:nvPr/>
          </p:nvSpPr>
          <p:spPr>
            <a:xfrm>
              <a:off x="905121" y="4160029"/>
              <a:ext cx="69500" cy="66475"/>
            </a:xfrm>
            <a:custGeom>
              <a:rect b="b" l="l" r="r" t="t"/>
              <a:pathLst>
                <a:path extrusionOk="0" h="2242" w="2344">
                  <a:moveTo>
                    <a:pt x="1298" y="1144"/>
                  </a:moveTo>
                  <a:cubicBezTo>
                    <a:pt x="1341" y="1144"/>
                    <a:pt x="1386" y="1152"/>
                    <a:pt x="1425" y="1165"/>
                  </a:cubicBezTo>
                  <a:cubicBezTo>
                    <a:pt x="1457" y="1197"/>
                    <a:pt x="1457" y="1228"/>
                    <a:pt x="1457" y="1292"/>
                  </a:cubicBezTo>
                  <a:cubicBezTo>
                    <a:pt x="1425" y="1355"/>
                    <a:pt x="1330" y="1387"/>
                    <a:pt x="1235" y="1387"/>
                  </a:cubicBezTo>
                  <a:cubicBezTo>
                    <a:pt x="1108" y="1387"/>
                    <a:pt x="982" y="1323"/>
                    <a:pt x="918" y="1197"/>
                  </a:cubicBezTo>
                  <a:lnTo>
                    <a:pt x="918" y="1197"/>
                  </a:lnTo>
                  <a:cubicBezTo>
                    <a:pt x="950" y="1228"/>
                    <a:pt x="990" y="1244"/>
                    <a:pt x="1029" y="1244"/>
                  </a:cubicBezTo>
                  <a:cubicBezTo>
                    <a:pt x="1069" y="1244"/>
                    <a:pt x="1108" y="1228"/>
                    <a:pt x="1140" y="1197"/>
                  </a:cubicBezTo>
                  <a:cubicBezTo>
                    <a:pt x="1177" y="1160"/>
                    <a:pt x="1236" y="1144"/>
                    <a:pt x="1298" y="1144"/>
                  </a:cubicBezTo>
                  <a:close/>
                  <a:moveTo>
                    <a:pt x="1020" y="0"/>
                  </a:moveTo>
                  <a:cubicBezTo>
                    <a:pt x="848" y="0"/>
                    <a:pt x="669" y="59"/>
                    <a:pt x="507" y="152"/>
                  </a:cubicBezTo>
                  <a:cubicBezTo>
                    <a:pt x="222" y="342"/>
                    <a:pt x="63" y="658"/>
                    <a:pt x="32" y="975"/>
                  </a:cubicBezTo>
                  <a:cubicBezTo>
                    <a:pt x="0" y="1355"/>
                    <a:pt x="127" y="1703"/>
                    <a:pt x="380" y="1925"/>
                  </a:cubicBezTo>
                  <a:cubicBezTo>
                    <a:pt x="602" y="2115"/>
                    <a:pt x="887" y="2242"/>
                    <a:pt x="1203" y="2242"/>
                  </a:cubicBezTo>
                  <a:cubicBezTo>
                    <a:pt x="1299" y="2242"/>
                    <a:pt x="1425" y="2210"/>
                    <a:pt x="1520" y="2178"/>
                  </a:cubicBezTo>
                  <a:cubicBezTo>
                    <a:pt x="1837" y="2115"/>
                    <a:pt x="2090" y="1893"/>
                    <a:pt x="2185" y="1577"/>
                  </a:cubicBezTo>
                  <a:cubicBezTo>
                    <a:pt x="2344" y="1165"/>
                    <a:pt x="2154" y="722"/>
                    <a:pt x="1742" y="500"/>
                  </a:cubicBezTo>
                  <a:cubicBezTo>
                    <a:pt x="1584" y="421"/>
                    <a:pt x="1425" y="381"/>
                    <a:pt x="1275" y="381"/>
                  </a:cubicBezTo>
                  <a:cubicBezTo>
                    <a:pt x="1124" y="381"/>
                    <a:pt x="982" y="421"/>
                    <a:pt x="855" y="500"/>
                  </a:cubicBezTo>
                  <a:cubicBezTo>
                    <a:pt x="633" y="658"/>
                    <a:pt x="538" y="975"/>
                    <a:pt x="602" y="1228"/>
                  </a:cubicBezTo>
                  <a:cubicBezTo>
                    <a:pt x="697" y="1482"/>
                    <a:pt x="950" y="1703"/>
                    <a:pt x="1235" y="1703"/>
                  </a:cubicBezTo>
                  <a:cubicBezTo>
                    <a:pt x="1457" y="1703"/>
                    <a:pt x="1679" y="1577"/>
                    <a:pt x="1742" y="1387"/>
                  </a:cubicBezTo>
                  <a:cubicBezTo>
                    <a:pt x="1805" y="1197"/>
                    <a:pt x="1742" y="1007"/>
                    <a:pt x="1584" y="912"/>
                  </a:cubicBezTo>
                  <a:cubicBezTo>
                    <a:pt x="1505" y="872"/>
                    <a:pt x="1404" y="849"/>
                    <a:pt x="1302" y="849"/>
                  </a:cubicBezTo>
                  <a:cubicBezTo>
                    <a:pt x="1158" y="849"/>
                    <a:pt x="1011" y="895"/>
                    <a:pt x="918" y="1007"/>
                  </a:cubicBezTo>
                  <a:cubicBezTo>
                    <a:pt x="893" y="1007"/>
                    <a:pt x="888" y="1028"/>
                    <a:pt x="887" y="1052"/>
                  </a:cubicBezTo>
                  <a:lnTo>
                    <a:pt x="887" y="1052"/>
                  </a:lnTo>
                  <a:cubicBezTo>
                    <a:pt x="890" y="932"/>
                    <a:pt x="924" y="814"/>
                    <a:pt x="1045" y="753"/>
                  </a:cubicBezTo>
                  <a:cubicBezTo>
                    <a:pt x="1119" y="695"/>
                    <a:pt x="1206" y="670"/>
                    <a:pt x="1294" y="670"/>
                  </a:cubicBezTo>
                  <a:cubicBezTo>
                    <a:pt x="1396" y="670"/>
                    <a:pt x="1499" y="703"/>
                    <a:pt x="1584" y="753"/>
                  </a:cubicBezTo>
                  <a:cubicBezTo>
                    <a:pt x="1837" y="880"/>
                    <a:pt x="2027" y="1165"/>
                    <a:pt x="1900" y="1513"/>
                  </a:cubicBezTo>
                  <a:cubicBezTo>
                    <a:pt x="1837" y="1767"/>
                    <a:pt x="1584" y="1862"/>
                    <a:pt x="1457" y="1893"/>
                  </a:cubicBezTo>
                  <a:cubicBezTo>
                    <a:pt x="1372" y="1919"/>
                    <a:pt x="1285" y="1931"/>
                    <a:pt x="1199" y="1931"/>
                  </a:cubicBezTo>
                  <a:cubicBezTo>
                    <a:pt x="963" y="1931"/>
                    <a:pt x="732" y="1843"/>
                    <a:pt x="570" y="1703"/>
                  </a:cubicBezTo>
                  <a:cubicBezTo>
                    <a:pt x="380" y="1513"/>
                    <a:pt x="285" y="1260"/>
                    <a:pt x="317" y="1007"/>
                  </a:cubicBezTo>
                  <a:cubicBezTo>
                    <a:pt x="348" y="753"/>
                    <a:pt x="475" y="532"/>
                    <a:pt x="665" y="405"/>
                  </a:cubicBezTo>
                  <a:cubicBezTo>
                    <a:pt x="784" y="334"/>
                    <a:pt x="903" y="298"/>
                    <a:pt x="1035" y="298"/>
                  </a:cubicBezTo>
                  <a:cubicBezTo>
                    <a:pt x="1079" y="298"/>
                    <a:pt x="1124" y="302"/>
                    <a:pt x="1172" y="310"/>
                  </a:cubicBezTo>
                  <a:cubicBezTo>
                    <a:pt x="1235" y="310"/>
                    <a:pt x="1330" y="247"/>
                    <a:pt x="1330" y="183"/>
                  </a:cubicBezTo>
                  <a:cubicBezTo>
                    <a:pt x="1330" y="120"/>
                    <a:pt x="1299" y="25"/>
                    <a:pt x="1203" y="25"/>
                  </a:cubicBezTo>
                  <a:cubicBezTo>
                    <a:pt x="1144" y="8"/>
                    <a:pt x="1082" y="0"/>
                    <a:pt x="1020" y="0"/>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1"/>
            <p:cNvSpPr/>
            <p:nvPr/>
          </p:nvSpPr>
          <p:spPr>
            <a:xfrm>
              <a:off x="893854" y="4131743"/>
              <a:ext cx="69500" cy="46877"/>
            </a:xfrm>
            <a:custGeom>
              <a:rect b="b" l="l" r="r" t="t"/>
              <a:pathLst>
                <a:path extrusionOk="0" h="1581" w="2344">
                  <a:moveTo>
                    <a:pt x="1946" y="1"/>
                  </a:moveTo>
                  <a:cubicBezTo>
                    <a:pt x="1833" y="1"/>
                    <a:pt x="1715" y="40"/>
                    <a:pt x="1615" y="124"/>
                  </a:cubicBezTo>
                  <a:cubicBezTo>
                    <a:pt x="1235" y="472"/>
                    <a:pt x="823" y="694"/>
                    <a:pt x="348" y="789"/>
                  </a:cubicBezTo>
                  <a:cubicBezTo>
                    <a:pt x="158" y="821"/>
                    <a:pt x="0" y="1011"/>
                    <a:pt x="0" y="1201"/>
                  </a:cubicBezTo>
                  <a:cubicBezTo>
                    <a:pt x="0" y="1296"/>
                    <a:pt x="32" y="1422"/>
                    <a:pt x="127" y="1486"/>
                  </a:cubicBezTo>
                  <a:cubicBezTo>
                    <a:pt x="190" y="1549"/>
                    <a:pt x="317" y="1581"/>
                    <a:pt x="443" y="1581"/>
                  </a:cubicBezTo>
                  <a:cubicBezTo>
                    <a:pt x="823" y="1517"/>
                    <a:pt x="1203" y="1359"/>
                    <a:pt x="1552" y="1169"/>
                  </a:cubicBezTo>
                  <a:cubicBezTo>
                    <a:pt x="1774" y="1042"/>
                    <a:pt x="1964" y="916"/>
                    <a:pt x="2154" y="726"/>
                  </a:cubicBezTo>
                  <a:cubicBezTo>
                    <a:pt x="2249" y="662"/>
                    <a:pt x="2312" y="504"/>
                    <a:pt x="2312" y="377"/>
                  </a:cubicBezTo>
                  <a:cubicBezTo>
                    <a:pt x="2344" y="282"/>
                    <a:pt x="2280" y="187"/>
                    <a:pt x="2217" y="92"/>
                  </a:cubicBezTo>
                  <a:cubicBezTo>
                    <a:pt x="2142" y="32"/>
                    <a:pt x="2046" y="1"/>
                    <a:pt x="1946"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1"/>
            <p:cNvSpPr/>
            <p:nvPr/>
          </p:nvSpPr>
          <p:spPr>
            <a:xfrm>
              <a:off x="1016843" y="4159821"/>
              <a:ext cx="73265" cy="73265"/>
            </a:xfrm>
            <a:custGeom>
              <a:rect b="b" l="l" r="r" t="t"/>
              <a:pathLst>
                <a:path extrusionOk="0" h="2471" w="2471">
                  <a:moveTo>
                    <a:pt x="1236" y="0"/>
                  </a:moveTo>
                  <a:cubicBezTo>
                    <a:pt x="539" y="0"/>
                    <a:pt x="1" y="539"/>
                    <a:pt x="1" y="1235"/>
                  </a:cubicBezTo>
                  <a:cubicBezTo>
                    <a:pt x="1" y="1900"/>
                    <a:pt x="539" y="2471"/>
                    <a:pt x="1236" y="2471"/>
                  </a:cubicBezTo>
                  <a:cubicBezTo>
                    <a:pt x="1901" y="2471"/>
                    <a:pt x="2471" y="1900"/>
                    <a:pt x="2471" y="1235"/>
                  </a:cubicBezTo>
                  <a:cubicBezTo>
                    <a:pt x="2471" y="539"/>
                    <a:pt x="1901" y="0"/>
                    <a:pt x="12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1"/>
            <p:cNvSpPr/>
            <p:nvPr/>
          </p:nvSpPr>
          <p:spPr>
            <a:xfrm>
              <a:off x="1019659" y="4160414"/>
              <a:ext cx="69529" cy="66090"/>
            </a:xfrm>
            <a:custGeom>
              <a:rect b="b" l="l" r="r" t="t"/>
              <a:pathLst>
                <a:path extrusionOk="0" h="2229" w="2345">
                  <a:moveTo>
                    <a:pt x="1046" y="1120"/>
                  </a:moveTo>
                  <a:cubicBezTo>
                    <a:pt x="1109" y="1120"/>
                    <a:pt x="1172" y="1152"/>
                    <a:pt x="1204" y="1184"/>
                  </a:cubicBezTo>
                  <a:cubicBezTo>
                    <a:pt x="1220" y="1215"/>
                    <a:pt x="1252" y="1231"/>
                    <a:pt x="1287" y="1231"/>
                  </a:cubicBezTo>
                  <a:cubicBezTo>
                    <a:pt x="1323" y="1231"/>
                    <a:pt x="1362" y="1215"/>
                    <a:pt x="1394" y="1184"/>
                  </a:cubicBezTo>
                  <a:lnTo>
                    <a:pt x="1426" y="1184"/>
                  </a:lnTo>
                  <a:cubicBezTo>
                    <a:pt x="1362" y="1310"/>
                    <a:pt x="1236" y="1374"/>
                    <a:pt x="1109" y="1374"/>
                  </a:cubicBezTo>
                  <a:cubicBezTo>
                    <a:pt x="1092" y="1380"/>
                    <a:pt x="1074" y="1382"/>
                    <a:pt x="1057" y="1382"/>
                  </a:cubicBezTo>
                  <a:cubicBezTo>
                    <a:pt x="981" y="1382"/>
                    <a:pt x="913" y="1330"/>
                    <a:pt x="887" y="1279"/>
                  </a:cubicBezTo>
                  <a:cubicBezTo>
                    <a:pt x="856" y="1215"/>
                    <a:pt x="887" y="1184"/>
                    <a:pt x="919" y="1152"/>
                  </a:cubicBezTo>
                  <a:cubicBezTo>
                    <a:pt x="951" y="1152"/>
                    <a:pt x="1014" y="1120"/>
                    <a:pt x="1046" y="1120"/>
                  </a:cubicBezTo>
                  <a:close/>
                  <a:moveTo>
                    <a:pt x="1302" y="1"/>
                  </a:moveTo>
                  <a:cubicBezTo>
                    <a:pt x="1247" y="1"/>
                    <a:pt x="1193" y="5"/>
                    <a:pt x="1141" y="12"/>
                  </a:cubicBezTo>
                  <a:cubicBezTo>
                    <a:pt x="1046" y="12"/>
                    <a:pt x="1014" y="107"/>
                    <a:pt x="1014" y="170"/>
                  </a:cubicBezTo>
                  <a:cubicBezTo>
                    <a:pt x="1014" y="249"/>
                    <a:pt x="1078" y="305"/>
                    <a:pt x="1137" y="305"/>
                  </a:cubicBezTo>
                  <a:cubicBezTo>
                    <a:pt x="1149" y="305"/>
                    <a:pt x="1161" y="303"/>
                    <a:pt x="1172" y="297"/>
                  </a:cubicBezTo>
                  <a:cubicBezTo>
                    <a:pt x="1220" y="289"/>
                    <a:pt x="1265" y="285"/>
                    <a:pt x="1309" y="285"/>
                  </a:cubicBezTo>
                  <a:cubicBezTo>
                    <a:pt x="1440" y="285"/>
                    <a:pt x="1552" y="321"/>
                    <a:pt x="1647" y="392"/>
                  </a:cubicBezTo>
                  <a:cubicBezTo>
                    <a:pt x="1869" y="519"/>
                    <a:pt x="1996" y="740"/>
                    <a:pt x="2028" y="994"/>
                  </a:cubicBezTo>
                  <a:cubicBezTo>
                    <a:pt x="2059" y="1279"/>
                    <a:pt x="1933" y="1532"/>
                    <a:pt x="1742" y="1690"/>
                  </a:cubicBezTo>
                  <a:cubicBezTo>
                    <a:pt x="1592" y="1841"/>
                    <a:pt x="1343" y="1932"/>
                    <a:pt x="1088" y="1932"/>
                  </a:cubicBezTo>
                  <a:cubicBezTo>
                    <a:pt x="1021" y="1932"/>
                    <a:pt x="954" y="1925"/>
                    <a:pt x="887" y="1912"/>
                  </a:cubicBezTo>
                  <a:cubicBezTo>
                    <a:pt x="761" y="1849"/>
                    <a:pt x="507" y="1754"/>
                    <a:pt x="412" y="1500"/>
                  </a:cubicBezTo>
                  <a:cubicBezTo>
                    <a:pt x="317" y="1184"/>
                    <a:pt x="507" y="867"/>
                    <a:pt x="761" y="740"/>
                  </a:cubicBezTo>
                  <a:cubicBezTo>
                    <a:pt x="852" y="704"/>
                    <a:pt x="965" y="667"/>
                    <a:pt x="1074" y="667"/>
                  </a:cubicBezTo>
                  <a:cubicBezTo>
                    <a:pt x="1154" y="667"/>
                    <a:pt x="1232" y="687"/>
                    <a:pt x="1299" y="740"/>
                  </a:cubicBezTo>
                  <a:cubicBezTo>
                    <a:pt x="1426" y="804"/>
                    <a:pt x="1457" y="962"/>
                    <a:pt x="1457" y="1089"/>
                  </a:cubicBezTo>
                  <a:cubicBezTo>
                    <a:pt x="1457" y="1057"/>
                    <a:pt x="1426" y="1025"/>
                    <a:pt x="1426" y="994"/>
                  </a:cubicBezTo>
                  <a:cubicBezTo>
                    <a:pt x="1333" y="882"/>
                    <a:pt x="1186" y="836"/>
                    <a:pt x="1042" y="836"/>
                  </a:cubicBezTo>
                  <a:cubicBezTo>
                    <a:pt x="940" y="836"/>
                    <a:pt x="839" y="859"/>
                    <a:pt x="761" y="899"/>
                  </a:cubicBezTo>
                  <a:cubicBezTo>
                    <a:pt x="602" y="1025"/>
                    <a:pt x="539" y="1184"/>
                    <a:pt x="602" y="1374"/>
                  </a:cubicBezTo>
                  <a:cubicBezTo>
                    <a:pt x="666" y="1564"/>
                    <a:pt x="887" y="1690"/>
                    <a:pt x="1109" y="1690"/>
                  </a:cubicBezTo>
                  <a:cubicBezTo>
                    <a:pt x="1362" y="1690"/>
                    <a:pt x="1647" y="1500"/>
                    <a:pt x="1711" y="1215"/>
                  </a:cubicBezTo>
                  <a:cubicBezTo>
                    <a:pt x="1806" y="962"/>
                    <a:pt x="1711" y="645"/>
                    <a:pt x="1489" y="487"/>
                  </a:cubicBezTo>
                  <a:cubicBezTo>
                    <a:pt x="1362" y="408"/>
                    <a:pt x="1220" y="368"/>
                    <a:pt x="1070" y="368"/>
                  </a:cubicBezTo>
                  <a:cubicBezTo>
                    <a:pt x="919" y="368"/>
                    <a:pt x="761" y="408"/>
                    <a:pt x="602" y="487"/>
                  </a:cubicBezTo>
                  <a:cubicBezTo>
                    <a:pt x="191" y="709"/>
                    <a:pt x="1" y="1152"/>
                    <a:pt x="159" y="1595"/>
                  </a:cubicBezTo>
                  <a:cubicBezTo>
                    <a:pt x="254" y="1880"/>
                    <a:pt x="476" y="2102"/>
                    <a:pt x="824" y="2165"/>
                  </a:cubicBezTo>
                  <a:cubicBezTo>
                    <a:pt x="919" y="2197"/>
                    <a:pt x="1014" y="2229"/>
                    <a:pt x="1141" y="2229"/>
                  </a:cubicBezTo>
                  <a:cubicBezTo>
                    <a:pt x="1426" y="2229"/>
                    <a:pt x="1742" y="2102"/>
                    <a:pt x="1964" y="1944"/>
                  </a:cubicBezTo>
                  <a:cubicBezTo>
                    <a:pt x="2218" y="1690"/>
                    <a:pt x="2344" y="1342"/>
                    <a:pt x="2313" y="994"/>
                  </a:cubicBezTo>
                  <a:cubicBezTo>
                    <a:pt x="2281" y="645"/>
                    <a:pt x="2123" y="329"/>
                    <a:pt x="1838" y="139"/>
                  </a:cubicBezTo>
                  <a:cubicBezTo>
                    <a:pt x="1668" y="42"/>
                    <a:pt x="1480" y="1"/>
                    <a:pt x="1302" y="1"/>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1"/>
            <p:cNvSpPr/>
            <p:nvPr/>
          </p:nvSpPr>
          <p:spPr>
            <a:xfrm>
              <a:off x="1030926" y="4131743"/>
              <a:ext cx="69529" cy="46877"/>
            </a:xfrm>
            <a:custGeom>
              <a:rect b="b" l="l" r="r" t="t"/>
              <a:pathLst>
                <a:path extrusionOk="0" h="1581" w="2345">
                  <a:moveTo>
                    <a:pt x="399" y="1"/>
                  </a:moveTo>
                  <a:cubicBezTo>
                    <a:pt x="298" y="1"/>
                    <a:pt x="202" y="32"/>
                    <a:pt x="127" y="92"/>
                  </a:cubicBezTo>
                  <a:cubicBezTo>
                    <a:pt x="64" y="187"/>
                    <a:pt x="1" y="282"/>
                    <a:pt x="1" y="377"/>
                  </a:cubicBezTo>
                  <a:cubicBezTo>
                    <a:pt x="32" y="504"/>
                    <a:pt x="96" y="662"/>
                    <a:pt x="191" y="726"/>
                  </a:cubicBezTo>
                  <a:cubicBezTo>
                    <a:pt x="381" y="916"/>
                    <a:pt x="571" y="1042"/>
                    <a:pt x="792" y="1169"/>
                  </a:cubicBezTo>
                  <a:cubicBezTo>
                    <a:pt x="1141" y="1359"/>
                    <a:pt x="1521" y="1517"/>
                    <a:pt x="1901" y="1581"/>
                  </a:cubicBezTo>
                  <a:cubicBezTo>
                    <a:pt x="2028" y="1581"/>
                    <a:pt x="2123" y="1549"/>
                    <a:pt x="2218" y="1486"/>
                  </a:cubicBezTo>
                  <a:cubicBezTo>
                    <a:pt x="2313" y="1422"/>
                    <a:pt x="2344" y="1296"/>
                    <a:pt x="2344" y="1201"/>
                  </a:cubicBezTo>
                  <a:cubicBezTo>
                    <a:pt x="2344" y="1011"/>
                    <a:pt x="2186" y="821"/>
                    <a:pt x="1996" y="789"/>
                  </a:cubicBezTo>
                  <a:cubicBezTo>
                    <a:pt x="1521" y="694"/>
                    <a:pt x="1077" y="472"/>
                    <a:pt x="729" y="124"/>
                  </a:cubicBezTo>
                  <a:cubicBezTo>
                    <a:pt x="629" y="40"/>
                    <a:pt x="511" y="1"/>
                    <a:pt x="399"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1"/>
            <p:cNvSpPr/>
            <p:nvPr/>
          </p:nvSpPr>
          <p:spPr>
            <a:xfrm>
              <a:off x="876005" y="4604779"/>
              <a:ext cx="182199" cy="46165"/>
            </a:xfrm>
            <a:custGeom>
              <a:rect b="b" l="l" r="r" t="t"/>
              <a:pathLst>
                <a:path extrusionOk="0" h="1557" w="6145">
                  <a:moveTo>
                    <a:pt x="5215" y="0"/>
                  </a:moveTo>
                  <a:cubicBezTo>
                    <a:pt x="2404" y="0"/>
                    <a:pt x="124" y="1274"/>
                    <a:pt x="95" y="1303"/>
                  </a:cubicBezTo>
                  <a:cubicBezTo>
                    <a:pt x="32" y="1334"/>
                    <a:pt x="0" y="1429"/>
                    <a:pt x="64" y="1493"/>
                  </a:cubicBezTo>
                  <a:cubicBezTo>
                    <a:pt x="64" y="1524"/>
                    <a:pt x="127" y="1556"/>
                    <a:pt x="190" y="1556"/>
                  </a:cubicBezTo>
                  <a:lnTo>
                    <a:pt x="254" y="1556"/>
                  </a:lnTo>
                  <a:cubicBezTo>
                    <a:pt x="283" y="1527"/>
                    <a:pt x="2475" y="285"/>
                    <a:pt x="5193" y="285"/>
                  </a:cubicBezTo>
                  <a:cubicBezTo>
                    <a:pt x="5453" y="285"/>
                    <a:pt x="5718" y="296"/>
                    <a:pt x="5986" y="321"/>
                  </a:cubicBezTo>
                  <a:cubicBezTo>
                    <a:pt x="6081" y="321"/>
                    <a:pt x="6144" y="289"/>
                    <a:pt x="6144" y="194"/>
                  </a:cubicBezTo>
                  <a:cubicBezTo>
                    <a:pt x="6144" y="99"/>
                    <a:pt x="6081" y="36"/>
                    <a:pt x="6017" y="36"/>
                  </a:cubicBezTo>
                  <a:cubicBezTo>
                    <a:pt x="5746" y="12"/>
                    <a:pt x="5478" y="0"/>
                    <a:pt x="5215" y="0"/>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5" name="Google Shape;575;p31"/>
          <p:cNvSpPr/>
          <p:nvPr/>
        </p:nvSpPr>
        <p:spPr>
          <a:xfrm>
            <a:off x="2843600" y="6202075"/>
            <a:ext cx="552600" cy="4506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3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581" name="Google Shape;581;p3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582" name="Google Shape;582;p32"/>
          <p:cNvSpPr txBox="1"/>
          <p:nvPr/>
        </p:nvSpPr>
        <p:spPr>
          <a:xfrm>
            <a:off x="220600" y="904825"/>
            <a:ext cx="7116300" cy="2920800"/>
          </a:xfrm>
          <a:prstGeom prst="rect">
            <a:avLst/>
          </a:prstGeom>
          <a:noFill/>
          <a:ln cap="flat" cmpd="sng" w="19050">
            <a:solidFill>
              <a:schemeClr val="accent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a:solidFill>
                <a:schemeClr val="dk1"/>
              </a:solidFill>
              <a:highlight>
                <a:schemeClr val="accent4"/>
              </a:highlight>
              <a:latin typeface="Mada"/>
              <a:ea typeface="Mada"/>
              <a:cs typeface="Mada"/>
              <a:sym typeface="Mada"/>
            </a:endParaRPr>
          </a:p>
        </p:txBody>
      </p:sp>
      <p:sp>
        <p:nvSpPr>
          <p:cNvPr id="583" name="Google Shape;583;p32"/>
          <p:cNvSpPr txBox="1"/>
          <p:nvPr/>
        </p:nvSpPr>
        <p:spPr>
          <a:xfrm>
            <a:off x="8429438" y="2998362"/>
            <a:ext cx="6858900" cy="5622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Mada"/>
              <a:buChar char="◄"/>
            </a:pPr>
            <a:r>
              <a:rPr b="1" lang="ar" sz="2200">
                <a:solidFill>
                  <a:schemeClr val="dk1"/>
                </a:solidFill>
                <a:highlight>
                  <a:schemeClr val="accent4"/>
                </a:highlight>
                <a:latin typeface="Mada"/>
                <a:ea typeface="Mada"/>
                <a:cs typeface="Mada"/>
                <a:sym typeface="Mada"/>
              </a:rPr>
              <a:t>Complications of Type 2 Diabetes:</a:t>
            </a:r>
            <a:endParaRPr b="1" sz="2200">
              <a:solidFill>
                <a:schemeClr val="dk1"/>
              </a:solidFill>
              <a:highlight>
                <a:schemeClr val="accent4"/>
              </a:highlight>
              <a:latin typeface="Mada"/>
              <a:ea typeface="Mada"/>
              <a:cs typeface="Mada"/>
              <a:sym typeface="Mada"/>
            </a:endParaRPr>
          </a:p>
          <a:p>
            <a:pPr indent="0" lvl="0" marL="0" rtl="0" algn="l">
              <a:lnSpc>
                <a:spcPct val="115000"/>
              </a:lnSpc>
              <a:spcBef>
                <a:spcPts val="0"/>
              </a:spcBef>
              <a:spcAft>
                <a:spcPts val="0"/>
              </a:spcAft>
              <a:buNone/>
            </a:pPr>
            <a:r>
              <a:t/>
            </a:r>
            <a:endParaRPr b="1" sz="2200">
              <a:solidFill>
                <a:schemeClr val="dk1"/>
              </a:solidFill>
              <a:highlight>
                <a:schemeClr val="accent4"/>
              </a:highlight>
              <a:latin typeface="Mada"/>
              <a:ea typeface="Mada"/>
              <a:cs typeface="Mada"/>
              <a:sym typeface="Mada"/>
            </a:endParaRPr>
          </a:p>
        </p:txBody>
      </p:sp>
      <p:sp>
        <p:nvSpPr>
          <p:cNvPr id="584" name="Google Shape;584;p3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Chronic Diabetic Complications</a:t>
            </a:r>
            <a:endParaRPr b="1" sz="2600">
              <a:latin typeface="Mada"/>
              <a:ea typeface="Mada"/>
              <a:cs typeface="Mada"/>
              <a:sym typeface="Mada"/>
            </a:endParaRPr>
          </a:p>
        </p:txBody>
      </p:sp>
      <p:grpSp>
        <p:nvGrpSpPr>
          <p:cNvPr id="585" name="Google Shape;585;p32"/>
          <p:cNvGrpSpPr/>
          <p:nvPr/>
        </p:nvGrpSpPr>
        <p:grpSpPr>
          <a:xfrm>
            <a:off x="4783520" y="1175640"/>
            <a:ext cx="2348423" cy="2212494"/>
            <a:chOff x="7896266" y="4649613"/>
            <a:chExt cx="2671091" cy="2212494"/>
          </a:xfrm>
        </p:grpSpPr>
        <p:sp>
          <p:nvSpPr>
            <p:cNvPr id="586" name="Google Shape;586;p32"/>
            <p:cNvSpPr txBox="1"/>
            <p:nvPr/>
          </p:nvSpPr>
          <p:spPr>
            <a:xfrm>
              <a:off x="7896266" y="4649613"/>
              <a:ext cx="2670900" cy="412200"/>
            </a:xfrm>
            <a:prstGeom prst="rect">
              <a:avLst/>
            </a:prstGeom>
            <a:solidFill>
              <a:schemeClr val="accent4"/>
            </a:solidFill>
            <a:ln cap="flat" cmpd="sng" w="952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ar" sz="1000">
                  <a:solidFill>
                    <a:schemeClr val="dk1"/>
                  </a:solidFill>
                  <a:latin typeface="Mada"/>
                  <a:ea typeface="Mada"/>
                  <a:cs typeface="Mada"/>
                  <a:sym typeface="Mada"/>
                </a:rPr>
                <a:t>The definition of Diabetes is based on risk of Retinopathy</a:t>
              </a:r>
              <a:endParaRPr b="1" sz="1000">
                <a:solidFill>
                  <a:schemeClr val="dk1"/>
                </a:solidFill>
                <a:latin typeface="Mada"/>
                <a:ea typeface="Mada"/>
                <a:cs typeface="Mada"/>
                <a:sym typeface="Mada"/>
              </a:endParaRPr>
            </a:p>
          </p:txBody>
        </p:sp>
        <p:grpSp>
          <p:nvGrpSpPr>
            <p:cNvPr id="587" name="Google Shape;587;p32"/>
            <p:cNvGrpSpPr/>
            <p:nvPr/>
          </p:nvGrpSpPr>
          <p:grpSpPr>
            <a:xfrm>
              <a:off x="7896340" y="5061681"/>
              <a:ext cx="2671016" cy="1800426"/>
              <a:chOff x="491600" y="3287075"/>
              <a:chExt cx="5113951" cy="3588650"/>
            </a:xfrm>
          </p:grpSpPr>
          <p:pic>
            <p:nvPicPr>
              <p:cNvPr id="588" name="Google Shape;588;p32"/>
              <p:cNvPicPr preferRelativeResize="0"/>
              <p:nvPr/>
            </p:nvPicPr>
            <p:blipFill rotWithShape="1">
              <a:blip r:embed="rId3">
                <a:alphaModFix/>
              </a:blip>
              <a:srcRect b="1166" l="1702" r="4743" t="0"/>
              <a:stretch/>
            </p:blipFill>
            <p:spPr>
              <a:xfrm>
                <a:off x="491600" y="3287075"/>
                <a:ext cx="5113951" cy="3588650"/>
              </a:xfrm>
              <a:prstGeom prst="rect">
                <a:avLst/>
              </a:prstGeom>
              <a:noFill/>
              <a:ln cap="flat" cmpd="sng" w="19050">
                <a:solidFill>
                  <a:schemeClr val="accent2"/>
                </a:solidFill>
                <a:prstDash val="solid"/>
                <a:round/>
                <a:headEnd len="sm" w="sm" type="none"/>
                <a:tailEnd len="sm" w="sm" type="none"/>
              </a:ln>
            </p:spPr>
          </p:pic>
          <p:grpSp>
            <p:nvGrpSpPr>
              <p:cNvPr id="589" name="Google Shape;589;p32"/>
              <p:cNvGrpSpPr/>
              <p:nvPr/>
            </p:nvGrpSpPr>
            <p:grpSpPr>
              <a:xfrm>
                <a:off x="2782353" y="4756385"/>
                <a:ext cx="967002" cy="774752"/>
                <a:chOff x="2782353" y="4756385"/>
                <a:chExt cx="967002" cy="774752"/>
              </a:xfrm>
            </p:grpSpPr>
            <p:pic>
              <p:nvPicPr>
                <p:cNvPr id="590" name="Google Shape;590;p32"/>
                <p:cNvPicPr preferRelativeResize="0"/>
                <p:nvPr/>
              </p:nvPicPr>
              <p:blipFill rotWithShape="1">
                <a:blip r:embed="rId4">
                  <a:alphaModFix/>
                </a:blip>
                <a:srcRect b="19902" l="8322" r="8778" t="14151"/>
                <a:stretch/>
              </p:blipFill>
              <p:spPr>
                <a:xfrm>
                  <a:off x="2782353" y="4756385"/>
                  <a:ext cx="812825" cy="359250"/>
                </a:xfrm>
                <a:prstGeom prst="rect">
                  <a:avLst/>
                </a:prstGeom>
                <a:noFill/>
                <a:ln cap="flat" cmpd="sng" w="19050">
                  <a:solidFill>
                    <a:schemeClr val="accent2"/>
                  </a:solidFill>
                  <a:prstDash val="solid"/>
                  <a:round/>
                  <a:headEnd len="sm" w="sm" type="none"/>
                  <a:tailEnd len="sm" w="sm" type="none"/>
                </a:ln>
              </p:spPr>
            </p:pic>
            <p:cxnSp>
              <p:nvCxnSpPr>
                <p:cNvPr id="591" name="Google Shape;591;p32"/>
                <p:cNvCxnSpPr/>
                <p:nvPr/>
              </p:nvCxnSpPr>
              <p:spPr>
                <a:xfrm>
                  <a:off x="3414855" y="5115637"/>
                  <a:ext cx="334500" cy="415500"/>
                </a:xfrm>
                <a:prstGeom prst="straightConnector1">
                  <a:avLst/>
                </a:prstGeom>
                <a:noFill/>
                <a:ln cap="flat" cmpd="sng" w="19050">
                  <a:solidFill>
                    <a:schemeClr val="accent2"/>
                  </a:solidFill>
                  <a:prstDash val="solid"/>
                  <a:round/>
                  <a:headEnd len="med" w="med" type="none"/>
                  <a:tailEnd len="med" w="med" type="stealth"/>
                </a:ln>
              </p:spPr>
            </p:cxnSp>
          </p:grpSp>
        </p:grpSp>
      </p:grpSp>
      <p:cxnSp>
        <p:nvCxnSpPr>
          <p:cNvPr id="592" name="Google Shape;592;p32"/>
          <p:cNvCxnSpPr/>
          <p:nvPr/>
        </p:nvCxnSpPr>
        <p:spPr>
          <a:xfrm flipH="1" rot="10800000">
            <a:off x="1226150" y="44426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593" name="Google Shape;593;p32"/>
          <p:cNvSpPr txBox="1"/>
          <p:nvPr/>
        </p:nvSpPr>
        <p:spPr>
          <a:xfrm>
            <a:off x="1226150" y="385440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Diabetic retinopathy</a:t>
            </a:r>
            <a:endParaRPr b="1" sz="2600">
              <a:latin typeface="Mada"/>
              <a:ea typeface="Mada"/>
              <a:cs typeface="Mada"/>
              <a:sym typeface="Mada"/>
            </a:endParaRPr>
          </a:p>
        </p:txBody>
      </p:sp>
      <p:sp>
        <p:nvSpPr>
          <p:cNvPr id="594" name="Google Shape;594;p32"/>
          <p:cNvSpPr/>
          <p:nvPr/>
        </p:nvSpPr>
        <p:spPr>
          <a:xfrm>
            <a:off x="8958252" y="1333950"/>
            <a:ext cx="1857140" cy="654223"/>
          </a:xfrm>
          <a:custGeom>
            <a:rect b="b" l="l" r="r" t="t"/>
            <a:pathLst>
              <a:path extrusionOk="0" h="1377312" w="2643615">
                <a:moveTo>
                  <a:pt x="428611" y="0"/>
                </a:moveTo>
                <a:cubicBezTo>
                  <a:pt x="493023" y="0"/>
                  <a:pt x="550068" y="7538"/>
                  <a:pt x="599747" y="22613"/>
                </a:cubicBezTo>
                <a:cubicBezTo>
                  <a:pt x="649426" y="37688"/>
                  <a:pt x="691225" y="59444"/>
                  <a:pt x="725144" y="87881"/>
                </a:cubicBezTo>
                <a:cubicBezTo>
                  <a:pt x="759063" y="116318"/>
                  <a:pt x="784759" y="151265"/>
                  <a:pt x="802232" y="192721"/>
                </a:cubicBezTo>
                <a:cubicBezTo>
                  <a:pt x="819706" y="234178"/>
                  <a:pt x="828442" y="280944"/>
                  <a:pt x="828442" y="333022"/>
                </a:cubicBezTo>
                <a:lnTo>
                  <a:pt x="820184" y="393588"/>
                </a:lnTo>
                <a:lnTo>
                  <a:pt x="2479658" y="393588"/>
                </a:lnTo>
                <a:cubicBezTo>
                  <a:pt x="2570209" y="393588"/>
                  <a:pt x="2643615" y="466994"/>
                  <a:pt x="2643615" y="557545"/>
                </a:cubicBezTo>
                <a:lnTo>
                  <a:pt x="2643615" y="1213355"/>
                </a:lnTo>
                <a:cubicBezTo>
                  <a:pt x="2643615" y="1303906"/>
                  <a:pt x="2570209" y="1377312"/>
                  <a:pt x="2479658" y="1377312"/>
                </a:cubicBezTo>
                <a:lnTo>
                  <a:pt x="376191" y="1377312"/>
                </a:lnTo>
                <a:cubicBezTo>
                  <a:pt x="330966" y="1377312"/>
                  <a:pt x="288482" y="1374057"/>
                  <a:pt x="248738" y="1367547"/>
                </a:cubicBezTo>
                <a:cubicBezTo>
                  <a:pt x="208995" y="1361037"/>
                  <a:pt x="173877" y="1352986"/>
                  <a:pt x="143384" y="1343393"/>
                </a:cubicBezTo>
                <a:cubicBezTo>
                  <a:pt x="112892" y="1333800"/>
                  <a:pt x="87709" y="1323864"/>
                  <a:pt x="67838" y="1313585"/>
                </a:cubicBezTo>
                <a:cubicBezTo>
                  <a:pt x="47966" y="1303307"/>
                  <a:pt x="34947" y="1295427"/>
                  <a:pt x="28780" y="1289945"/>
                </a:cubicBezTo>
                <a:cubicBezTo>
                  <a:pt x="22613" y="1284463"/>
                  <a:pt x="17987" y="1278296"/>
                  <a:pt x="14904" y="1271444"/>
                </a:cubicBezTo>
                <a:cubicBezTo>
                  <a:pt x="11820" y="1264591"/>
                  <a:pt x="9079" y="1256540"/>
                  <a:pt x="6681" y="1247289"/>
                </a:cubicBezTo>
                <a:cubicBezTo>
                  <a:pt x="4283" y="1238039"/>
                  <a:pt x="2570" y="1226390"/>
                  <a:pt x="1542" y="1212343"/>
                </a:cubicBezTo>
                <a:cubicBezTo>
                  <a:pt x="514" y="1198295"/>
                  <a:pt x="0" y="1181336"/>
                  <a:pt x="0" y="1161464"/>
                </a:cubicBezTo>
                <a:cubicBezTo>
                  <a:pt x="0" y="1128573"/>
                  <a:pt x="2741" y="1105789"/>
                  <a:pt x="8223" y="1093113"/>
                </a:cubicBezTo>
                <a:cubicBezTo>
                  <a:pt x="13705" y="1080436"/>
                  <a:pt x="21927" y="1074098"/>
                  <a:pt x="32891" y="1074098"/>
                </a:cubicBezTo>
                <a:cubicBezTo>
                  <a:pt x="39743" y="1074098"/>
                  <a:pt x="51564" y="1078723"/>
                  <a:pt x="68352" y="1087973"/>
                </a:cubicBezTo>
                <a:cubicBezTo>
                  <a:pt x="85140" y="1097224"/>
                  <a:pt x="106553" y="1107160"/>
                  <a:pt x="132592" y="1117781"/>
                </a:cubicBezTo>
                <a:cubicBezTo>
                  <a:pt x="158631" y="1128402"/>
                  <a:pt x="189123" y="1138338"/>
                  <a:pt x="224070" y="1147588"/>
                </a:cubicBezTo>
                <a:cubicBezTo>
                  <a:pt x="259017" y="1156839"/>
                  <a:pt x="298760" y="1161464"/>
                  <a:pt x="343300" y="1161464"/>
                </a:cubicBezTo>
                <a:cubicBezTo>
                  <a:pt x="380988" y="1161464"/>
                  <a:pt x="414221" y="1157010"/>
                  <a:pt x="443001" y="1148102"/>
                </a:cubicBezTo>
                <a:cubicBezTo>
                  <a:pt x="471780" y="1139194"/>
                  <a:pt x="496277" y="1126689"/>
                  <a:pt x="516492" y="1110586"/>
                </a:cubicBezTo>
                <a:cubicBezTo>
                  <a:pt x="536706" y="1094483"/>
                  <a:pt x="551781" y="1074954"/>
                  <a:pt x="561717" y="1051999"/>
                </a:cubicBezTo>
                <a:cubicBezTo>
                  <a:pt x="571653" y="1029044"/>
                  <a:pt x="576621" y="1003519"/>
                  <a:pt x="576621" y="975425"/>
                </a:cubicBezTo>
                <a:cubicBezTo>
                  <a:pt x="576621" y="944589"/>
                  <a:pt x="570625" y="916837"/>
                  <a:pt x="558633" y="892169"/>
                </a:cubicBezTo>
                <a:cubicBezTo>
                  <a:pt x="546642" y="867501"/>
                  <a:pt x="528826" y="846430"/>
                  <a:pt x="505185" y="828957"/>
                </a:cubicBezTo>
                <a:cubicBezTo>
                  <a:pt x="481545" y="811483"/>
                  <a:pt x="451738" y="797950"/>
                  <a:pt x="415763" y="788357"/>
                </a:cubicBezTo>
                <a:cubicBezTo>
                  <a:pt x="379788" y="778764"/>
                  <a:pt x="337476" y="773967"/>
                  <a:pt x="288824" y="773967"/>
                </a:cubicBezTo>
                <a:lnTo>
                  <a:pt x="173706" y="773967"/>
                </a:lnTo>
                <a:cubicBezTo>
                  <a:pt x="164798" y="773967"/>
                  <a:pt x="157260" y="772768"/>
                  <a:pt x="151093" y="770370"/>
                </a:cubicBezTo>
                <a:cubicBezTo>
                  <a:pt x="144926" y="767971"/>
                  <a:pt x="139787" y="763003"/>
                  <a:pt x="135675" y="755466"/>
                </a:cubicBezTo>
                <a:cubicBezTo>
                  <a:pt x="131564" y="747928"/>
                  <a:pt x="128652" y="737479"/>
                  <a:pt x="126939" y="724117"/>
                </a:cubicBezTo>
                <a:cubicBezTo>
                  <a:pt x="125226" y="710755"/>
                  <a:pt x="124369" y="693453"/>
                  <a:pt x="124369" y="672210"/>
                </a:cubicBezTo>
                <a:cubicBezTo>
                  <a:pt x="124369" y="652339"/>
                  <a:pt x="125226" y="636065"/>
                  <a:pt x="126939" y="623388"/>
                </a:cubicBezTo>
                <a:cubicBezTo>
                  <a:pt x="128652" y="610711"/>
                  <a:pt x="131393" y="600947"/>
                  <a:pt x="135162" y="594094"/>
                </a:cubicBezTo>
                <a:cubicBezTo>
                  <a:pt x="138930" y="587242"/>
                  <a:pt x="143727" y="582445"/>
                  <a:pt x="149551" y="579705"/>
                </a:cubicBezTo>
                <a:cubicBezTo>
                  <a:pt x="155376" y="576964"/>
                  <a:pt x="162399" y="575593"/>
                  <a:pt x="170622" y="575593"/>
                </a:cubicBezTo>
                <a:lnTo>
                  <a:pt x="286769" y="575593"/>
                </a:lnTo>
                <a:cubicBezTo>
                  <a:pt x="326512" y="575593"/>
                  <a:pt x="361801" y="570968"/>
                  <a:pt x="392636" y="561717"/>
                </a:cubicBezTo>
                <a:cubicBezTo>
                  <a:pt x="423472" y="552467"/>
                  <a:pt x="449339" y="539276"/>
                  <a:pt x="470239" y="522145"/>
                </a:cubicBezTo>
                <a:cubicBezTo>
                  <a:pt x="491138" y="505014"/>
                  <a:pt x="507070" y="484286"/>
                  <a:pt x="518033" y="459961"/>
                </a:cubicBezTo>
                <a:cubicBezTo>
                  <a:pt x="528997" y="435635"/>
                  <a:pt x="534479" y="408740"/>
                  <a:pt x="534479" y="379275"/>
                </a:cubicBezTo>
                <a:cubicBezTo>
                  <a:pt x="534479" y="356662"/>
                  <a:pt x="530710" y="335249"/>
                  <a:pt x="523173" y="315035"/>
                </a:cubicBezTo>
                <a:cubicBezTo>
                  <a:pt x="515635" y="294820"/>
                  <a:pt x="504500" y="277347"/>
                  <a:pt x="489768" y="262615"/>
                </a:cubicBezTo>
                <a:cubicBezTo>
                  <a:pt x="475035" y="247882"/>
                  <a:pt x="456020" y="236233"/>
                  <a:pt x="432722" y="227668"/>
                </a:cubicBezTo>
                <a:cubicBezTo>
                  <a:pt x="409425" y="219102"/>
                  <a:pt x="382015" y="214820"/>
                  <a:pt x="350495" y="214820"/>
                </a:cubicBezTo>
                <a:cubicBezTo>
                  <a:pt x="314863" y="214820"/>
                  <a:pt x="281287" y="220130"/>
                  <a:pt x="249766" y="230751"/>
                </a:cubicBezTo>
                <a:cubicBezTo>
                  <a:pt x="218246" y="241372"/>
                  <a:pt x="189980" y="253021"/>
                  <a:pt x="164969" y="265698"/>
                </a:cubicBezTo>
                <a:cubicBezTo>
                  <a:pt x="139958" y="278375"/>
                  <a:pt x="118716" y="290195"/>
                  <a:pt x="101243" y="301159"/>
                </a:cubicBezTo>
                <a:cubicBezTo>
                  <a:pt x="83769" y="312122"/>
                  <a:pt x="70921" y="317604"/>
                  <a:pt x="62699" y="317604"/>
                </a:cubicBezTo>
                <a:cubicBezTo>
                  <a:pt x="57217" y="317604"/>
                  <a:pt x="52420" y="316405"/>
                  <a:pt x="48309" y="314007"/>
                </a:cubicBezTo>
                <a:cubicBezTo>
                  <a:pt x="44197" y="311608"/>
                  <a:pt x="40771" y="306983"/>
                  <a:pt x="38030" y="300131"/>
                </a:cubicBezTo>
                <a:cubicBezTo>
                  <a:pt x="35289" y="293279"/>
                  <a:pt x="33234" y="283343"/>
                  <a:pt x="31863" y="270323"/>
                </a:cubicBezTo>
                <a:cubicBezTo>
                  <a:pt x="30493" y="257304"/>
                  <a:pt x="29808" y="240516"/>
                  <a:pt x="29808" y="219959"/>
                </a:cubicBezTo>
                <a:cubicBezTo>
                  <a:pt x="29808" y="202828"/>
                  <a:pt x="30150" y="188610"/>
                  <a:pt x="30835" y="177303"/>
                </a:cubicBezTo>
                <a:cubicBezTo>
                  <a:pt x="31521" y="165997"/>
                  <a:pt x="32891" y="156575"/>
                  <a:pt x="34947" y="149038"/>
                </a:cubicBezTo>
                <a:cubicBezTo>
                  <a:pt x="37002" y="141500"/>
                  <a:pt x="39572" y="134991"/>
                  <a:pt x="42656" y="129509"/>
                </a:cubicBezTo>
                <a:cubicBezTo>
                  <a:pt x="45739" y="124027"/>
                  <a:pt x="50707" y="118031"/>
                  <a:pt x="57559" y="111521"/>
                </a:cubicBezTo>
                <a:cubicBezTo>
                  <a:pt x="64412" y="105012"/>
                  <a:pt x="78459" y="95247"/>
                  <a:pt x="99701" y="82228"/>
                </a:cubicBezTo>
                <a:cubicBezTo>
                  <a:pt x="120943" y="69209"/>
                  <a:pt x="147667" y="56532"/>
                  <a:pt x="179873" y="44198"/>
                </a:cubicBezTo>
                <a:cubicBezTo>
                  <a:pt x="212079" y="31863"/>
                  <a:pt x="249252" y="21414"/>
                  <a:pt x="291394" y="12848"/>
                </a:cubicBezTo>
                <a:cubicBezTo>
                  <a:pt x="333535" y="4283"/>
                  <a:pt x="379275" y="0"/>
                  <a:pt x="428611" y="0"/>
                </a:cubicBezTo>
                <a:close/>
              </a:path>
            </a:pathLst>
          </a:custGeom>
          <a:noFill/>
          <a:ln cap="flat" cmpd="sng" w="38100">
            <a:solidFill>
              <a:schemeClr val="accent3"/>
            </a:solidFill>
            <a:prstDash val="solid"/>
            <a:miter lim="800000"/>
            <a:headEnd len="sm" w="sm" type="none"/>
            <a:tailEnd len="sm" w="sm" type="none"/>
          </a:ln>
        </p:spPr>
        <p:txBody>
          <a:bodyPr anchorCtr="0" anchor="b" bIns="91425" lIns="1097275" spcFirstLastPara="1" rIns="274300" wrap="square" tIns="45700">
            <a:noAutofit/>
          </a:bodyPr>
          <a:lstStyle/>
          <a:p>
            <a:pPr indent="0" lvl="0" marL="0" marR="0" rtl="0" algn="just">
              <a:spcBef>
                <a:spcPts val="0"/>
              </a:spcBef>
              <a:spcAft>
                <a:spcPts val="0"/>
              </a:spcAft>
              <a:buNone/>
            </a:pPr>
            <a:r>
              <a:rPr lang="ar" sz="1400">
                <a:solidFill>
                  <a:srgbClr val="7F7F7F"/>
                </a:solidFill>
                <a:latin typeface="Calibri"/>
                <a:ea typeface="Calibri"/>
                <a:cs typeface="Calibri"/>
                <a:sym typeface="Calibri"/>
              </a:rPr>
              <a:t>a.</a:t>
            </a:r>
            <a:endParaRPr/>
          </a:p>
        </p:txBody>
      </p:sp>
      <p:sp>
        <p:nvSpPr>
          <p:cNvPr id="595" name="Google Shape;595;p32"/>
          <p:cNvSpPr/>
          <p:nvPr/>
        </p:nvSpPr>
        <p:spPr>
          <a:xfrm>
            <a:off x="302377" y="4559100"/>
            <a:ext cx="1859305" cy="652900"/>
          </a:xfrm>
          <a:custGeom>
            <a:rect b="b" l="l" r="r" t="t"/>
            <a:pathLst>
              <a:path extrusionOk="0" h="1339282" w="2646698">
                <a:moveTo>
                  <a:pt x="439917" y="0"/>
                </a:moveTo>
                <a:cubicBezTo>
                  <a:pt x="465956" y="0"/>
                  <a:pt x="487027" y="514"/>
                  <a:pt x="503130" y="1542"/>
                </a:cubicBezTo>
                <a:cubicBezTo>
                  <a:pt x="519233" y="2570"/>
                  <a:pt x="531396" y="4283"/>
                  <a:pt x="539618" y="6681"/>
                </a:cubicBezTo>
                <a:cubicBezTo>
                  <a:pt x="547841" y="9080"/>
                  <a:pt x="553323" y="12334"/>
                  <a:pt x="556064" y="16446"/>
                </a:cubicBezTo>
                <a:cubicBezTo>
                  <a:pt x="558805" y="20557"/>
                  <a:pt x="560175" y="25696"/>
                  <a:pt x="560175" y="31863"/>
                </a:cubicBezTo>
                <a:lnTo>
                  <a:pt x="560175" y="355558"/>
                </a:lnTo>
                <a:lnTo>
                  <a:pt x="2482741" y="355558"/>
                </a:lnTo>
                <a:cubicBezTo>
                  <a:pt x="2573292" y="355558"/>
                  <a:pt x="2646698" y="428964"/>
                  <a:pt x="2646698" y="519515"/>
                </a:cubicBezTo>
                <a:lnTo>
                  <a:pt x="2646698" y="1175325"/>
                </a:lnTo>
                <a:cubicBezTo>
                  <a:pt x="2646698" y="1265876"/>
                  <a:pt x="2573292" y="1339282"/>
                  <a:pt x="2482741" y="1339282"/>
                </a:cubicBezTo>
                <a:lnTo>
                  <a:pt x="465561" y="1339282"/>
                </a:lnTo>
                <a:lnTo>
                  <a:pt x="465556" y="1339281"/>
                </a:lnTo>
                <a:lnTo>
                  <a:pt x="43170" y="1339281"/>
                </a:lnTo>
                <a:cubicBezTo>
                  <a:pt x="37688" y="1339281"/>
                  <a:pt x="32548" y="1337568"/>
                  <a:pt x="27752" y="1334142"/>
                </a:cubicBezTo>
                <a:cubicBezTo>
                  <a:pt x="22955" y="1330716"/>
                  <a:pt x="18673" y="1325063"/>
                  <a:pt x="14904" y="1317183"/>
                </a:cubicBezTo>
                <a:cubicBezTo>
                  <a:pt x="11135" y="1309302"/>
                  <a:pt x="8223" y="1298681"/>
                  <a:pt x="6167" y="1285319"/>
                </a:cubicBezTo>
                <a:cubicBezTo>
                  <a:pt x="4112" y="1271957"/>
                  <a:pt x="3084" y="1255683"/>
                  <a:pt x="3084" y="1236497"/>
                </a:cubicBezTo>
                <a:cubicBezTo>
                  <a:pt x="3084" y="1216625"/>
                  <a:pt x="3940" y="1200008"/>
                  <a:pt x="5653" y="1186646"/>
                </a:cubicBezTo>
                <a:cubicBezTo>
                  <a:pt x="7366" y="1173284"/>
                  <a:pt x="10107" y="1162492"/>
                  <a:pt x="13876" y="1154269"/>
                </a:cubicBezTo>
                <a:cubicBezTo>
                  <a:pt x="17645" y="1146047"/>
                  <a:pt x="21927" y="1140051"/>
                  <a:pt x="26724" y="1136282"/>
                </a:cubicBezTo>
                <a:cubicBezTo>
                  <a:pt x="31521" y="1132513"/>
                  <a:pt x="37003" y="1130629"/>
                  <a:pt x="43170" y="1130629"/>
                </a:cubicBezTo>
                <a:lnTo>
                  <a:pt x="290880" y="1130629"/>
                </a:lnTo>
                <a:lnTo>
                  <a:pt x="290880" y="265184"/>
                </a:lnTo>
                <a:lnTo>
                  <a:pt x="77088" y="383386"/>
                </a:lnTo>
                <a:cubicBezTo>
                  <a:pt x="61328" y="390924"/>
                  <a:pt x="48480" y="395549"/>
                  <a:pt x="38544" y="397262"/>
                </a:cubicBezTo>
                <a:cubicBezTo>
                  <a:pt x="28608" y="398975"/>
                  <a:pt x="20728" y="396919"/>
                  <a:pt x="14904" y="391095"/>
                </a:cubicBezTo>
                <a:cubicBezTo>
                  <a:pt x="9079" y="385270"/>
                  <a:pt x="5139" y="375163"/>
                  <a:pt x="3084" y="360774"/>
                </a:cubicBezTo>
                <a:cubicBezTo>
                  <a:pt x="1028" y="346384"/>
                  <a:pt x="0" y="326169"/>
                  <a:pt x="0" y="300131"/>
                </a:cubicBezTo>
                <a:cubicBezTo>
                  <a:pt x="0" y="283685"/>
                  <a:pt x="343" y="270152"/>
                  <a:pt x="1028" y="259531"/>
                </a:cubicBezTo>
                <a:cubicBezTo>
                  <a:pt x="1713" y="248910"/>
                  <a:pt x="3426" y="239830"/>
                  <a:pt x="6167" y="232293"/>
                </a:cubicBezTo>
                <a:cubicBezTo>
                  <a:pt x="8908" y="224755"/>
                  <a:pt x="12677" y="218588"/>
                  <a:pt x="17473" y="213792"/>
                </a:cubicBezTo>
                <a:cubicBezTo>
                  <a:pt x="22270" y="208995"/>
                  <a:pt x="28780" y="203856"/>
                  <a:pt x="37003" y="198374"/>
                </a:cubicBezTo>
                <a:lnTo>
                  <a:pt x="322743" y="13362"/>
                </a:lnTo>
                <a:cubicBezTo>
                  <a:pt x="326169" y="10621"/>
                  <a:pt x="330452" y="8394"/>
                  <a:pt x="335591" y="6681"/>
                </a:cubicBezTo>
                <a:cubicBezTo>
                  <a:pt x="340730" y="4968"/>
                  <a:pt x="347411" y="3598"/>
                  <a:pt x="355634" y="2570"/>
                </a:cubicBezTo>
                <a:cubicBezTo>
                  <a:pt x="363857" y="1542"/>
                  <a:pt x="374649" y="857"/>
                  <a:pt x="388011" y="514"/>
                </a:cubicBezTo>
                <a:cubicBezTo>
                  <a:pt x="401373" y="171"/>
                  <a:pt x="418675" y="0"/>
                  <a:pt x="439917" y="0"/>
                </a:cubicBezTo>
                <a:close/>
              </a:path>
            </a:pathLst>
          </a:custGeom>
          <a:solidFill>
            <a:srgbClr val="FFFFFF"/>
          </a:solidFill>
          <a:ln cap="flat" cmpd="sng" w="38100">
            <a:solidFill>
              <a:schemeClr val="accent1"/>
            </a:solidFill>
            <a:prstDash val="solid"/>
            <a:miter lim="800000"/>
            <a:headEnd len="sm" w="sm" type="none"/>
            <a:tailEnd len="sm" w="sm" type="none"/>
          </a:ln>
        </p:spPr>
        <p:txBody>
          <a:bodyPr anchorCtr="0" anchor="b" bIns="137150" lIns="914400" spcFirstLastPara="1" rIns="274300" wrap="square" tIns="45700">
            <a:noAutofit/>
          </a:bodyPr>
          <a:lstStyle/>
          <a:p>
            <a:pPr indent="0" lvl="0" marL="0" marR="0" rtl="0" algn="just">
              <a:spcBef>
                <a:spcPts val="0"/>
              </a:spcBef>
              <a:spcAft>
                <a:spcPts val="0"/>
              </a:spcAft>
              <a:buNone/>
            </a:pPr>
            <a:r>
              <a:t/>
            </a:r>
            <a:endParaRPr/>
          </a:p>
        </p:txBody>
      </p:sp>
      <p:sp>
        <p:nvSpPr>
          <p:cNvPr id="596" name="Google Shape;596;p32"/>
          <p:cNvSpPr txBox="1"/>
          <p:nvPr/>
        </p:nvSpPr>
        <p:spPr>
          <a:xfrm>
            <a:off x="534027" y="4770225"/>
            <a:ext cx="16353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Mada"/>
                <a:ea typeface="Mada"/>
                <a:cs typeface="Mada"/>
                <a:sym typeface="Mada"/>
              </a:rPr>
              <a:t>Retinopathy</a:t>
            </a:r>
            <a:endParaRPr b="1">
              <a:latin typeface="Mada"/>
              <a:ea typeface="Mada"/>
              <a:cs typeface="Mada"/>
              <a:sym typeface="Mada"/>
            </a:endParaRPr>
          </a:p>
        </p:txBody>
      </p:sp>
      <p:sp>
        <p:nvSpPr>
          <p:cNvPr id="597" name="Google Shape;597;p32"/>
          <p:cNvSpPr txBox="1"/>
          <p:nvPr/>
        </p:nvSpPr>
        <p:spPr>
          <a:xfrm>
            <a:off x="-3953350" y="4282775"/>
            <a:ext cx="3000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1C4588"/>
                </a:solidFill>
                <a:latin typeface="Mada"/>
                <a:ea typeface="Mada"/>
                <a:cs typeface="Mada"/>
                <a:sym typeface="Mada"/>
              </a:rPr>
              <a:t>2. Some of these new vessels are inside the retina and give the appearance of intraretinal microvascular abnormalities (IRMAs), sometimes vessels induced to grow on the pupil margin (rubeosis) and give rise to a rapid increase in intraocular pressure (rubeotic glaucoma).</a:t>
            </a:r>
            <a:endParaRPr/>
          </a:p>
        </p:txBody>
      </p:sp>
      <p:sp>
        <p:nvSpPr>
          <p:cNvPr id="598" name="Google Shape;598;p32"/>
          <p:cNvSpPr txBox="1"/>
          <p:nvPr/>
        </p:nvSpPr>
        <p:spPr>
          <a:xfrm>
            <a:off x="238225" y="5346000"/>
            <a:ext cx="7116300" cy="912900"/>
          </a:xfrm>
          <a:prstGeom prst="rect">
            <a:avLst/>
          </a:prstGeom>
          <a:noFill/>
          <a:ln cap="flat" cmpd="sng" w="19050">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Clr>
                <a:srgbClr val="1C4588"/>
              </a:buClr>
              <a:buSzPts val="1200"/>
              <a:buFont typeface="Mada"/>
              <a:buChar char="❖"/>
            </a:pPr>
            <a:r>
              <a:rPr lang="ar" sz="1200">
                <a:solidFill>
                  <a:srgbClr val="1C4588"/>
                </a:solidFill>
                <a:latin typeface="Mada"/>
                <a:ea typeface="Mada"/>
                <a:cs typeface="Mada"/>
                <a:sym typeface="Mada"/>
              </a:rPr>
              <a:t>Most commonly diagnosed diabetes-related complication, prevalence increases with the duration of diabetes</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Approximately 20% of people with type 1 diabetes will have retinal changes after 10 years, rising to 90% after 20 years ; 20–30% of people with type 2 diabetes have retinopathy at diagnosis</a:t>
            </a:r>
            <a:r>
              <a:rPr lang="ar" sz="1200">
                <a:latin typeface="Mada"/>
                <a:ea typeface="Mada"/>
                <a:cs typeface="Mada"/>
                <a:sym typeface="Mada"/>
              </a:rPr>
              <a:t>.</a:t>
            </a:r>
            <a:endParaRPr sz="1200">
              <a:latin typeface="Alegreya"/>
              <a:ea typeface="Alegreya"/>
              <a:cs typeface="Alegreya"/>
              <a:sym typeface="Alegreya"/>
            </a:endParaRPr>
          </a:p>
        </p:txBody>
      </p:sp>
      <p:graphicFrame>
        <p:nvGraphicFramePr>
          <p:cNvPr id="599" name="Google Shape;599;p32"/>
          <p:cNvGraphicFramePr/>
          <p:nvPr/>
        </p:nvGraphicFramePr>
        <p:xfrm>
          <a:off x="220600" y="6392900"/>
          <a:ext cx="3000000" cy="3000000"/>
        </p:xfrm>
        <a:graphic>
          <a:graphicData uri="http://schemas.openxmlformats.org/drawingml/2006/table">
            <a:tbl>
              <a:tblPr>
                <a:noFill/>
                <a:tableStyleId>{A780D795-716A-4F41-8A7C-B64FD0428818}</a:tableStyleId>
              </a:tblPr>
              <a:tblGrid>
                <a:gridCol w="1372275"/>
                <a:gridCol w="3453700"/>
              </a:tblGrid>
              <a:tr h="1206975">
                <a:tc>
                  <a:txBody>
                    <a:bodyPr/>
                    <a:lstStyle/>
                    <a:p>
                      <a:pPr indent="0" lvl="0" marL="0" rtl="0" algn="ctr">
                        <a:lnSpc>
                          <a:spcPct val="115000"/>
                        </a:lnSpc>
                        <a:spcBef>
                          <a:spcPts val="0"/>
                        </a:spcBef>
                        <a:spcAft>
                          <a:spcPts val="0"/>
                        </a:spcAft>
                        <a:buNone/>
                      </a:pPr>
                      <a:r>
                        <a:rPr b="1" lang="ar" sz="1200">
                          <a:solidFill>
                            <a:schemeClr val="dk1"/>
                          </a:solidFill>
                          <a:latin typeface="Mada"/>
                          <a:ea typeface="Mada"/>
                          <a:cs typeface="Mada"/>
                          <a:sym typeface="Mada"/>
                        </a:rPr>
                        <a:t>Non-proliferative </a:t>
                      </a:r>
                      <a:r>
                        <a:rPr b="1" lang="ar" sz="1200">
                          <a:solidFill>
                            <a:srgbClr val="1C4588"/>
                          </a:solidFill>
                          <a:latin typeface="Mada"/>
                          <a:ea typeface="Mada"/>
                          <a:cs typeface="Mada"/>
                          <a:sym typeface="Mada"/>
                        </a:rPr>
                        <a:t>(earliest change)</a:t>
                      </a:r>
                      <a:endParaRPr b="1" sz="1200">
                        <a:latin typeface="Mada"/>
                        <a:ea typeface="Mada"/>
                        <a:cs typeface="Mada"/>
                        <a:sym typeface="Mada"/>
                      </a:endParaRPr>
                    </a:p>
                  </a:txBody>
                  <a:tcPr marT="91425" marB="91425" marR="91425" marL="91425" anchor="ctr">
                    <a:solidFill>
                      <a:schemeClr val="accent4"/>
                    </a:solidFill>
                  </a:tcPr>
                </a:tc>
                <a:tc>
                  <a:txBody>
                    <a:bodyPr/>
                    <a:lstStyle/>
                    <a:p>
                      <a:pPr indent="-198600" lvl="0" marL="2448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U</a:t>
                      </a:r>
                      <a:r>
                        <a:rPr lang="ar" sz="1200">
                          <a:solidFill>
                            <a:schemeClr val="dk1"/>
                          </a:solidFill>
                          <a:latin typeface="Mada"/>
                          <a:ea typeface="Mada"/>
                          <a:cs typeface="Mada"/>
                          <a:sym typeface="Mada"/>
                        </a:rPr>
                        <a:t>sually appears in the 1st decade of the disease or early 2nd decade.</a:t>
                      </a:r>
                      <a:endParaRPr sz="1200">
                        <a:solidFill>
                          <a:schemeClr val="dk1"/>
                        </a:solidFill>
                        <a:latin typeface="Mada"/>
                        <a:ea typeface="Mada"/>
                        <a:cs typeface="Mada"/>
                        <a:sym typeface="Mada"/>
                      </a:endParaRPr>
                    </a:p>
                    <a:p>
                      <a:pPr indent="-198600" lvl="0" marL="244800" rtl="0" algn="l">
                        <a:lnSpc>
                          <a:spcPct val="115000"/>
                        </a:lnSpc>
                        <a:spcBef>
                          <a:spcPts val="0"/>
                        </a:spcBef>
                        <a:spcAft>
                          <a:spcPts val="0"/>
                        </a:spcAft>
                        <a:buSzPts val="1200"/>
                        <a:buFont typeface="Mada"/>
                        <a:buChar char="●"/>
                      </a:pPr>
                      <a:r>
                        <a:rPr lang="ar" sz="1200">
                          <a:solidFill>
                            <a:schemeClr val="dk1"/>
                          </a:solidFill>
                          <a:latin typeface="Mada"/>
                          <a:ea typeface="Mada"/>
                          <a:cs typeface="Mada"/>
                          <a:sym typeface="Mada"/>
                        </a:rPr>
                        <a:t>Characterized by </a:t>
                      </a:r>
                      <a:r>
                        <a:rPr b="1" lang="ar" sz="1200">
                          <a:solidFill>
                            <a:schemeClr val="dk1"/>
                          </a:solidFill>
                          <a:latin typeface="Mada"/>
                          <a:ea typeface="Mada"/>
                          <a:cs typeface="Mada"/>
                          <a:sym typeface="Mada"/>
                        </a:rPr>
                        <a:t>retinal vascular microaneurysms</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blot hemorrhage</a:t>
                      </a:r>
                      <a:r>
                        <a:rPr lang="ar" sz="1200">
                          <a:solidFill>
                            <a:schemeClr val="dk1"/>
                          </a:solidFill>
                          <a:latin typeface="Mada"/>
                          <a:ea typeface="Mada"/>
                          <a:cs typeface="Mada"/>
                          <a:sym typeface="Mada"/>
                        </a:rPr>
                        <a:t>, and </a:t>
                      </a:r>
                      <a:r>
                        <a:rPr b="1" lang="ar" sz="1200">
                          <a:solidFill>
                            <a:srgbClr val="CC0000"/>
                          </a:solidFill>
                          <a:latin typeface="Mada"/>
                          <a:ea typeface="Mada"/>
                          <a:cs typeface="Mada"/>
                          <a:sym typeface="Mada"/>
                        </a:rPr>
                        <a:t>cotton-wool spots</a:t>
                      </a:r>
                      <a:r>
                        <a:rPr lang="ar" sz="1200">
                          <a:solidFill>
                            <a:schemeClr val="dk1"/>
                          </a:solidFill>
                          <a:latin typeface="Mada"/>
                          <a:ea typeface="Mada"/>
                          <a:cs typeface="Mada"/>
                          <a:sym typeface="Mada"/>
                        </a:rPr>
                        <a:t> </a:t>
                      </a:r>
                      <a:endParaRPr sz="1200">
                        <a:latin typeface="Mada"/>
                        <a:ea typeface="Mada"/>
                        <a:cs typeface="Mada"/>
                        <a:sym typeface="Mada"/>
                      </a:endParaRPr>
                    </a:p>
                  </a:txBody>
                  <a:tcPr marT="91425" marB="91425" marR="91425" marL="91425" anchor="ctr"/>
                </a:tc>
              </a:tr>
              <a:tr h="1837925">
                <a:tc>
                  <a:txBody>
                    <a:bodyPr/>
                    <a:lstStyle/>
                    <a:p>
                      <a:pPr indent="0" lvl="0" marL="0" rtl="0" algn="ctr">
                        <a:lnSpc>
                          <a:spcPct val="115000"/>
                        </a:lnSpc>
                        <a:spcBef>
                          <a:spcPts val="0"/>
                        </a:spcBef>
                        <a:spcAft>
                          <a:spcPts val="0"/>
                        </a:spcAft>
                        <a:buNone/>
                      </a:pPr>
                      <a:r>
                        <a:rPr b="1" lang="ar" sz="1200">
                          <a:solidFill>
                            <a:schemeClr val="dk1"/>
                          </a:solidFill>
                          <a:latin typeface="Mada"/>
                          <a:ea typeface="Mada"/>
                          <a:cs typeface="Mada"/>
                          <a:sym typeface="Mada"/>
                        </a:rPr>
                        <a:t>Proliferative</a:t>
                      </a:r>
                      <a:endParaRPr b="1" sz="1200">
                        <a:latin typeface="Mada"/>
                        <a:ea typeface="Mada"/>
                        <a:cs typeface="Mada"/>
                        <a:sym typeface="Mada"/>
                      </a:endParaRPr>
                    </a:p>
                  </a:txBody>
                  <a:tcPr marT="91425" marB="91425" marR="91425" marL="91425" anchor="ctr">
                    <a:solidFill>
                      <a:schemeClr val="accent4"/>
                    </a:solidFill>
                  </a:tcPr>
                </a:tc>
                <a:tc>
                  <a:txBody>
                    <a:bodyPr/>
                    <a:lstStyle/>
                    <a:p>
                      <a:pPr indent="-198600" lvl="0" marL="244800" marR="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H</a:t>
                      </a:r>
                      <a:r>
                        <a:rPr b="1" lang="ar" sz="1200">
                          <a:solidFill>
                            <a:schemeClr val="dk1"/>
                          </a:solidFill>
                          <a:latin typeface="Mada"/>
                          <a:ea typeface="Mada"/>
                          <a:cs typeface="Mada"/>
                          <a:sym typeface="Mada"/>
                        </a:rPr>
                        <a:t>ypoxemia</a:t>
                      </a:r>
                      <a:r>
                        <a:rPr b="1"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&amp; </a:t>
                      </a:r>
                      <a:r>
                        <a:rPr b="1" lang="ar" sz="1200">
                          <a:solidFill>
                            <a:srgbClr val="CC0000"/>
                          </a:solidFill>
                          <a:latin typeface="Mada"/>
                          <a:ea typeface="Mada"/>
                          <a:cs typeface="Mada"/>
                          <a:sym typeface="Mada"/>
                        </a:rPr>
                        <a:t>neovascularization</a:t>
                      </a:r>
                      <a:r>
                        <a:rPr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leading to </a:t>
                      </a:r>
                      <a:r>
                        <a:rPr b="1" lang="ar" sz="1200">
                          <a:solidFill>
                            <a:srgbClr val="CC0000"/>
                          </a:solidFill>
                          <a:latin typeface="Mada"/>
                          <a:ea typeface="Mada"/>
                          <a:cs typeface="Mada"/>
                          <a:sym typeface="Mada"/>
                        </a:rPr>
                        <a:t>virtuous hemorrhage</a:t>
                      </a:r>
                      <a:r>
                        <a:rPr lang="ar" sz="1200">
                          <a:solidFill>
                            <a:schemeClr val="dk1"/>
                          </a:solidFill>
                          <a:latin typeface="Mada"/>
                          <a:ea typeface="Mada"/>
                          <a:cs typeface="Mada"/>
                          <a:sym typeface="Mada"/>
                        </a:rPr>
                        <a:t>, fibrosis, and retinal detachment</a:t>
                      </a:r>
                      <a:endParaRPr sz="1200">
                        <a:solidFill>
                          <a:schemeClr val="dk1"/>
                        </a:solidFill>
                        <a:latin typeface="Mada"/>
                        <a:ea typeface="Mada"/>
                        <a:cs typeface="Mada"/>
                        <a:sym typeface="Mada"/>
                      </a:endParaRPr>
                    </a:p>
                    <a:p>
                      <a:pPr indent="-198600" lvl="0" marL="244800" marR="0" rtl="0" algn="l">
                        <a:lnSpc>
                          <a:spcPct val="115000"/>
                        </a:lnSpc>
                        <a:spcBef>
                          <a:spcPts val="0"/>
                        </a:spcBef>
                        <a:spcAft>
                          <a:spcPts val="0"/>
                        </a:spcAft>
                        <a:buClr>
                          <a:schemeClr val="dk1"/>
                        </a:buClr>
                        <a:buSzPts val="1200"/>
                        <a:buFont typeface="Mada"/>
                        <a:buChar char="●"/>
                      </a:pPr>
                      <a:r>
                        <a:rPr lang="ar" sz="1200">
                          <a:solidFill>
                            <a:srgbClr val="1C4588"/>
                          </a:solidFill>
                          <a:latin typeface="Mada"/>
                          <a:ea typeface="Mada"/>
                          <a:cs typeface="Mada"/>
                          <a:sym typeface="Mada"/>
                        </a:rPr>
                        <a:t>Some of t</a:t>
                      </a:r>
                      <a:r>
                        <a:rPr lang="ar" sz="1200">
                          <a:solidFill>
                            <a:srgbClr val="1C4588"/>
                          </a:solidFill>
                          <a:latin typeface="Mada"/>
                          <a:ea typeface="Mada"/>
                          <a:cs typeface="Mada"/>
                          <a:sym typeface="Mada"/>
                        </a:rPr>
                        <a:t>hese new vessels are inside the retina and give the appearance of intraretinal microvascular abnormalities (IRMAs), sometimes vessels induced to grow on the pupil margin (rubeosis) and give rise to a rapid increase in intraocular pressure (rubeotic glaucoma).</a:t>
                      </a:r>
                      <a:endParaRPr sz="1200">
                        <a:latin typeface="Mada"/>
                        <a:ea typeface="Mada"/>
                        <a:cs typeface="Mada"/>
                        <a:sym typeface="Mada"/>
                      </a:endParaRPr>
                    </a:p>
                  </a:txBody>
                  <a:tcPr marT="91425" marB="91425" marR="91425" marL="91425" anchor="ctr"/>
                </a:tc>
              </a:tr>
              <a:tr h="641575">
                <a:tc>
                  <a:txBody>
                    <a:bodyPr/>
                    <a:lstStyle/>
                    <a:p>
                      <a:pPr indent="0" lvl="0" marL="0" rtl="0" algn="ctr">
                        <a:lnSpc>
                          <a:spcPct val="115000"/>
                        </a:lnSpc>
                        <a:spcBef>
                          <a:spcPts val="0"/>
                        </a:spcBef>
                        <a:spcAft>
                          <a:spcPts val="0"/>
                        </a:spcAft>
                        <a:buNone/>
                      </a:pPr>
                      <a:r>
                        <a:rPr b="1" lang="ar" sz="1200">
                          <a:solidFill>
                            <a:schemeClr val="dk1"/>
                          </a:solidFill>
                          <a:latin typeface="Mada"/>
                          <a:ea typeface="Mada"/>
                          <a:cs typeface="Mada"/>
                          <a:sym typeface="Mada"/>
                        </a:rPr>
                        <a:t>Macular edema</a:t>
                      </a:r>
                      <a:endParaRPr b="1" sz="1200">
                        <a:latin typeface="Mada"/>
                        <a:ea typeface="Mada"/>
                        <a:cs typeface="Mada"/>
                        <a:sym typeface="Mada"/>
                      </a:endParaRPr>
                    </a:p>
                  </a:txBody>
                  <a:tcPr marT="91425" marB="91425" marR="91425" marL="91425" anchor="ctr">
                    <a:solidFill>
                      <a:schemeClr val="accent4"/>
                    </a:solidFill>
                  </a:tcPr>
                </a:tc>
                <a:tc>
                  <a:txBody>
                    <a:bodyPr/>
                    <a:lstStyle/>
                    <a:p>
                      <a:pPr indent="-198600" lvl="0" marL="244800" marR="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can</a:t>
                      </a:r>
                      <a:r>
                        <a:rPr lang="ar" sz="1200">
                          <a:solidFill>
                            <a:schemeClr val="dk1"/>
                          </a:solidFill>
                          <a:latin typeface="Mada"/>
                          <a:ea typeface="Mada"/>
                          <a:cs typeface="Mada"/>
                          <a:sym typeface="Mada"/>
                        </a:rPr>
                        <a:t> occur in non proliferative or proliferative stage</a:t>
                      </a:r>
                      <a:endParaRPr sz="1200">
                        <a:latin typeface="Mada"/>
                        <a:ea typeface="Mada"/>
                        <a:cs typeface="Mada"/>
                        <a:sym typeface="Mada"/>
                      </a:endParaRPr>
                    </a:p>
                  </a:txBody>
                  <a:tcPr marT="91425" marB="91425" marR="91425" marL="91425" anchor="ctr"/>
                </a:tc>
              </a:tr>
            </a:tbl>
          </a:graphicData>
        </a:graphic>
      </p:graphicFrame>
      <p:pic>
        <p:nvPicPr>
          <p:cNvPr id="600" name="Google Shape;600;p32"/>
          <p:cNvPicPr preferRelativeResize="0"/>
          <p:nvPr/>
        </p:nvPicPr>
        <p:blipFill rotWithShape="1">
          <a:blip r:embed="rId5">
            <a:alphaModFix/>
          </a:blip>
          <a:srcRect b="7390" l="20718" r="39599" t="0"/>
          <a:stretch/>
        </p:blipFill>
        <p:spPr>
          <a:xfrm>
            <a:off x="5132025" y="6372375"/>
            <a:ext cx="2200525" cy="4165751"/>
          </a:xfrm>
          <a:prstGeom prst="rect">
            <a:avLst/>
          </a:prstGeom>
          <a:noFill/>
          <a:ln cap="flat" cmpd="sng" w="9525">
            <a:solidFill>
              <a:srgbClr val="1C4587"/>
            </a:solidFill>
            <a:prstDash val="solid"/>
            <a:round/>
            <a:headEnd len="sm" w="sm" type="none"/>
            <a:tailEnd len="sm" w="sm" type="none"/>
          </a:ln>
        </p:spPr>
      </p:pic>
      <p:sp>
        <p:nvSpPr>
          <p:cNvPr id="601" name="Google Shape;601;p32"/>
          <p:cNvSpPr txBox="1"/>
          <p:nvPr/>
        </p:nvSpPr>
        <p:spPr>
          <a:xfrm>
            <a:off x="238225" y="946275"/>
            <a:ext cx="4545300" cy="27681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Micro-:</a:t>
            </a:r>
            <a:r>
              <a:rPr lang="ar" sz="1200">
                <a:solidFill>
                  <a:schemeClr val="dk1"/>
                </a:solidFill>
                <a:latin typeface="Mada"/>
                <a:ea typeface="Mada"/>
                <a:cs typeface="Mada"/>
                <a:sym typeface="Mada"/>
              </a:rPr>
              <a:t> Retinopathy, Neuropathy, and Nephropathy.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Alegreya Regular"/>
              <a:buChar char="❖"/>
            </a:pPr>
            <a:r>
              <a:rPr b="1" lang="ar" sz="1200">
                <a:solidFill>
                  <a:schemeClr val="dk1"/>
                </a:solidFill>
                <a:latin typeface="Mada"/>
                <a:ea typeface="Mada"/>
                <a:cs typeface="Mada"/>
                <a:sym typeface="Mada"/>
              </a:rPr>
              <a:t>Macro-</a:t>
            </a:r>
            <a:r>
              <a:rPr b="1" lang="ar" sz="1200">
                <a:solidFill>
                  <a:schemeClr val="dk1"/>
                </a:solidFill>
                <a:latin typeface="Mada"/>
                <a:ea typeface="Mada"/>
                <a:cs typeface="Mada"/>
                <a:sym typeface="Mada"/>
              </a:rPr>
              <a:t>:</a:t>
            </a:r>
            <a:r>
              <a:rPr lang="ar" sz="1200">
                <a:solidFill>
                  <a:schemeClr val="accent6"/>
                </a:solidFill>
                <a:latin typeface="Mada"/>
                <a:ea typeface="Mada"/>
                <a:cs typeface="Mada"/>
                <a:sym typeface="Mada"/>
              </a:rPr>
              <a:t> Ischemic Heart Disease (IHD)</a:t>
            </a:r>
            <a:r>
              <a:rPr lang="ar" sz="1200">
                <a:solidFill>
                  <a:schemeClr val="dk1"/>
                </a:solidFill>
                <a:latin typeface="Mada"/>
                <a:ea typeface="Mada"/>
                <a:cs typeface="Mada"/>
                <a:sym typeface="Mada"/>
              </a:rPr>
              <a:t>,Cerebrovascular events, Peripheral Vascular Disease (PVD)</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Mortality</a:t>
            </a:r>
            <a:endParaRPr b="1" sz="1200">
              <a:solidFill>
                <a:schemeClr val="dk1"/>
              </a:solidFill>
              <a:latin typeface="Mada"/>
              <a:ea typeface="Mada"/>
              <a:cs typeface="Mada"/>
              <a:sym typeface="Mada"/>
            </a:endParaRPr>
          </a:p>
          <a:p>
            <a:pPr indent="-317500" lvl="0" marL="457200" rtl="0" algn="l">
              <a:lnSpc>
                <a:spcPct val="115000"/>
              </a:lnSpc>
              <a:spcBef>
                <a:spcPts val="0"/>
              </a:spcBef>
              <a:spcAft>
                <a:spcPts val="0"/>
              </a:spcAft>
              <a:buClr>
                <a:schemeClr val="dk1"/>
              </a:buClr>
              <a:buSzPts val="1400"/>
              <a:buFont typeface="Mada"/>
              <a:buChar char="★"/>
            </a:pPr>
            <a:r>
              <a:rPr b="1" lang="ar">
                <a:solidFill>
                  <a:schemeClr val="dk1"/>
                </a:solidFill>
                <a:highlight>
                  <a:schemeClr val="accent4"/>
                </a:highlight>
                <a:latin typeface="Mada"/>
                <a:ea typeface="Mada"/>
                <a:cs typeface="Mada"/>
                <a:sym typeface="Mada"/>
              </a:rPr>
              <a:t>Complications of Type 2 Diabetes:</a:t>
            </a:r>
            <a:endParaRPr b="1">
              <a:solidFill>
                <a:schemeClr val="dk1"/>
              </a:solidFill>
              <a:highlight>
                <a:schemeClr val="accent4"/>
              </a:highlight>
              <a:latin typeface="Mada"/>
              <a:ea typeface="Mada"/>
              <a:cs typeface="Mada"/>
              <a:sym typeface="Mada"/>
            </a:endParaRPr>
          </a:p>
          <a:p>
            <a:pPr indent="-198600" lvl="1" marL="4500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Diabetes is the leading cause of:</a:t>
            </a:r>
            <a:r>
              <a:rPr lang="ar" sz="1200">
                <a:solidFill>
                  <a:schemeClr val="dk1"/>
                </a:solidFill>
                <a:latin typeface="Mada"/>
                <a:ea typeface="Mada"/>
                <a:cs typeface="Mada"/>
                <a:sym typeface="Mada"/>
              </a:rPr>
              <a:t> Blindness, Renal failure, and Non-traumatic lower extremity amputation</a:t>
            </a:r>
            <a:endParaRPr sz="1200">
              <a:solidFill>
                <a:schemeClr val="dk1"/>
              </a:solidFill>
              <a:latin typeface="Mada"/>
              <a:ea typeface="Mada"/>
              <a:cs typeface="Mada"/>
              <a:sym typeface="Mada"/>
            </a:endParaRPr>
          </a:p>
          <a:p>
            <a:pPr indent="-198600" lvl="1" marL="4500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presence of DM complication tremendously increases medical care cost</a:t>
            </a:r>
            <a:endParaRPr sz="1200">
              <a:solidFill>
                <a:schemeClr val="dk1"/>
              </a:solidFill>
              <a:latin typeface="Mada"/>
              <a:ea typeface="Mada"/>
              <a:cs typeface="Mada"/>
              <a:sym typeface="Mada"/>
            </a:endParaRPr>
          </a:p>
          <a:p>
            <a:pPr indent="-198600" lvl="1" marL="4500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Usually present after long period of hyperglycemia</a:t>
            </a:r>
            <a:endParaRPr sz="1200">
              <a:solidFill>
                <a:schemeClr val="dk1"/>
              </a:solidFill>
              <a:latin typeface="Mada"/>
              <a:ea typeface="Mada"/>
              <a:cs typeface="Mada"/>
              <a:sym typeface="Mada"/>
            </a:endParaRPr>
          </a:p>
          <a:p>
            <a:pPr indent="-198600" lvl="1" marL="4500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Fortunately, they can be delayed/prevented by early DM detection and better glucose control</a:t>
            </a:r>
            <a:endParaRPr b="1">
              <a:solidFill>
                <a:schemeClr val="dk1"/>
              </a:solidFill>
              <a:highlight>
                <a:schemeClr val="accent4"/>
              </a:highlight>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3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607" name="Google Shape;607;p3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608" name="Google Shape;608;p33"/>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609" name="Google Shape;609;p33"/>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Retinopathy</a:t>
            </a:r>
            <a:endParaRPr b="1" sz="2600">
              <a:latin typeface="Mada"/>
              <a:ea typeface="Mada"/>
              <a:cs typeface="Mada"/>
              <a:sym typeface="Mada"/>
            </a:endParaRPr>
          </a:p>
        </p:txBody>
      </p:sp>
      <p:sp>
        <p:nvSpPr>
          <p:cNvPr id="610" name="Google Shape;610;p33"/>
          <p:cNvSpPr txBox="1"/>
          <p:nvPr/>
        </p:nvSpPr>
        <p:spPr>
          <a:xfrm>
            <a:off x="205425" y="904853"/>
            <a:ext cx="6858900" cy="412200"/>
          </a:xfrm>
          <a:prstGeom prst="rect">
            <a:avLst/>
          </a:prstGeom>
          <a:noFill/>
          <a:ln>
            <a:noFill/>
          </a:ln>
        </p:spPr>
        <p:txBody>
          <a:bodyPr anchorCtr="0" anchor="ctr" bIns="91425" lIns="91425" spcFirstLastPara="1" rIns="91425" wrap="square" tIns="91425">
            <a:noAutofit/>
          </a:bodyPr>
          <a:lstStyle/>
          <a:p>
            <a:pPr indent="-368300" lvl="0" marL="457200" rtl="0" algn="l">
              <a:lnSpc>
                <a:spcPct val="115000"/>
              </a:lnSpc>
              <a:spcBef>
                <a:spcPts val="1200"/>
              </a:spcBef>
              <a:spcAft>
                <a:spcPts val="0"/>
              </a:spcAft>
              <a:buClr>
                <a:srgbClr val="1C4588"/>
              </a:buClr>
              <a:buSzPts val="2200"/>
              <a:buFont typeface="Mada"/>
              <a:buChar char="◄"/>
            </a:pPr>
            <a:r>
              <a:rPr b="1" lang="ar" sz="2200">
                <a:solidFill>
                  <a:srgbClr val="1C4588"/>
                </a:solidFill>
                <a:highlight>
                  <a:schemeClr val="accent4"/>
                </a:highlight>
                <a:latin typeface="Mada"/>
                <a:ea typeface="Mada"/>
                <a:cs typeface="Mada"/>
                <a:sym typeface="Mada"/>
              </a:rPr>
              <a:t>O</a:t>
            </a:r>
            <a:r>
              <a:rPr b="1" lang="ar" sz="2200">
                <a:solidFill>
                  <a:srgbClr val="1C4588"/>
                </a:solidFill>
                <a:highlight>
                  <a:schemeClr val="accent4"/>
                </a:highlight>
                <a:latin typeface="Mada"/>
                <a:ea typeface="Mada"/>
                <a:cs typeface="Mada"/>
                <a:sym typeface="Mada"/>
              </a:rPr>
              <a:t>ther ways in which DM can affect the eye:</a:t>
            </a:r>
            <a:endParaRPr sz="2200">
              <a:solidFill>
                <a:schemeClr val="dk1"/>
              </a:solidFill>
              <a:highlight>
                <a:schemeClr val="accent4"/>
              </a:highlight>
              <a:latin typeface="Alegreya Regular"/>
              <a:ea typeface="Alegreya Regular"/>
              <a:cs typeface="Alegreya Regular"/>
              <a:sym typeface="Alegreya Regular"/>
            </a:endParaRPr>
          </a:p>
        </p:txBody>
      </p:sp>
      <p:sp>
        <p:nvSpPr>
          <p:cNvPr id="611" name="Google Shape;611;p33"/>
          <p:cNvSpPr txBox="1"/>
          <p:nvPr/>
        </p:nvSpPr>
        <p:spPr>
          <a:xfrm>
            <a:off x="205550" y="1317050"/>
            <a:ext cx="7149300" cy="17646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SzPts val="1200"/>
              <a:buFont typeface="Mada"/>
              <a:buChar char="●"/>
            </a:pPr>
            <a:r>
              <a:rPr b="1" lang="ar" sz="1200">
                <a:latin typeface="Mada"/>
                <a:ea typeface="Mada"/>
                <a:cs typeface="Mada"/>
                <a:sym typeface="Mada"/>
              </a:rPr>
              <a:t>Cataract:</a:t>
            </a:r>
            <a:r>
              <a:rPr lang="ar" sz="1200">
                <a:latin typeface="Mada"/>
                <a:ea typeface="Mada"/>
                <a:cs typeface="Mada"/>
                <a:sym typeface="Mada"/>
              </a:rPr>
              <a:t> caused by the denaturation of the protein and other components of the lens of the eye, which renders it opaque.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Refractory defects: </a:t>
            </a:r>
            <a:r>
              <a:rPr lang="ar" sz="1200">
                <a:latin typeface="Mada"/>
                <a:ea typeface="Mada"/>
                <a:cs typeface="Mada"/>
                <a:sym typeface="Mada"/>
              </a:rPr>
              <a:t>result of osmotic changes within the lens (the absorption of water into the lens causes temporary hypermetropia). This presents as fluctuating difficulty in reading but people should be reassured that this resolves with better metabolic control of the diabetes.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External ocular palsies</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Glaucoma:</a:t>
            </a:r>
            <a:r>
              <a:rPr lang="ar" sz="1200">
                <a:latin typeface="Mada"/>
                <a:ea typeface="Mada"/>
                <a:cs typeface="Mada"/>
                <a:sym typeface="Mada"/>
              </a:rPr>
              <a:t> open angle glaucoma</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Blindness</a:t>
            </a:r>
            <a:endParaRPr b="1" sz="1200">
              <a:latin typeface="Mada"/>
              <a:ea typeface="Mada"/>
              <a:cs typeface="Mada"/>
              <a:sym typeface="Mada"/>
            </a:endParaRPr>
          </a:p>
        </p:txBody>
      </p:sp>
      <p:sp>
        <p:nvSpPr>
          <p:cNvPr id="612" name="Google Shape;612;p33"/>
          <p:cNvSpPr txBox="1"/>
          <p:nvPr/>
        </p:nvSpPr>
        <p:spPr>
          <a:xfrm>
            <a:off x="205425" y="3126951"/>
            <a:ext cx="6858900" cy="4122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Mada"/>
              <a:buChar char="◄"/>
            </a:pPr>
            <a:r>
              <a:rPr b="1" lang="ar" sz="2200">
                <a:solidFill>
                  <a:schemeClr val="dk1"/>
                </a:solidFill>
                <a:highlight>
                  <a:schemeClr val="accent4"/>
                </a:highlight>
                <a:latin typeface="Mada"/>
                <a:ea typeface="Mada"/>
                <a:cs typeface="Mada"/>
                <a:sym typeface="Mada"/>
              </a:rPr>
              <a:t>Treatment of Diabetic Retinopathy</a:t>
            </a:r>
            <a:endParaRPr b="1" sz="2200">
              <a:solidFill>
                <a:schemeClr val="dk1"/>
              </a:solidFill>
              <a:highlight>
                <a:schemeClr val="accent4"/>
              </a:highlight>
              <a:latin typeface="Mada"/>
              <a:ea typeface="Mada"/>
              <a:cs typeface="Mada"/>
              <a:sym typeface="Mada"/>
            </a:endParaRPr>
          </a:p>
          <a:p>
            <a:pPr indent="0" lvl="0" marL="0" rtl="0" algn="l">
              <a:lnSpc>
                <a:spcPct val="115000"/>
              </a:lnSpc>
              <a:spcBef>
                <a:spcPts val="0"/>
              </a:spcBef>
              <a:spcAft>
                <a:spcPts val="0"/>
              </a:spcAft>
              <a:buNone/>
            </a:pPr>
            <a:r>
              <a:t/>
            </a:r>
            <a:endParaRPr b="1" sz="2200">
              <a:solidFill>
                <a:schemeClr val="dk1"/>
              </a:solidFill>
              <a:highlight>
                <a:schemeClr val="accent4"/>
              </a:highlight>
              <a:latin typeface="Mada"/>
              <a:ea typeface="Mada"/>
              <a:cs typeface="Mada"/>
              <a:sym typeface="Mada"/>
            </a:endParaRPr>
          </a:p>
        </p:txBody>
      </p:sp>
      <p:grpSp>
        <p:nvGrpSpPr>
          <p:cNvPr id="613" name="Google Shape;613;p33"/>
          <p:cNvGrpSpPr/>
          <p:nvPr/>
        </p:nvGrpSpPr>
        <p:grpSpPr>
          <a:xfrm>
            <a:off x="499762" y="3800309"/>
            <a:ext cx="4866931" cy="1959300"/>
            <a:chOff x="602262" y="5591794"/>
            <a:chExt cx="4866931" cy="1959300"/>
          </a:xfrm>
        </p:grpSpPr>
        <p:grpSp>
          <p:nvGrpSpPr>
            <p:cNvPr id="614" name="Google Shape;614;p33"/>
            <p:cNvGrpSpPr/>
            <p:nvPr/>
          </p:nvGrpSpPr>
          <p:grpSpPr>
            <a:xfrm>
              <a:off x="1035050" y="5675750"/>
              <a:ext cx="4434143" cy="1729960"/>
              <a:chOff x="1035050" y="5675750"/>
              <a:chExt cx="4434143" cy="1729960"/>
            </a:xfrm>
          </p:grpSpPr>
          <p:sp>
            <p:nvSpPr>
              <p:cNvPr id="615" name="Google Shape;615;p33"/>
              <p:cNvSpPr txBox="1"/>
              <p:nvPr/>
            </p:nvSpPr>
            <p:spPr>
              <a:xfrm>
                <a:off x="1061579" y="6357564"/>
                <a:ext cx="2228400" cy="36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ar" sz="1200">
                    <a:solidFill>
                      <a:schemeClr val="dk1"/>
                    </a:solidFill>
                    <a:latin typeface="Mada"/>
                    <a:ea typeface="Mada"/>
                    <a:cs typeface="Mada"/>
                    <a:sym typeface="Mada"/>
                  </a:rPr>
                  <a:t>Laser Photocoagulation</a:t>
                </a:r>
                <a:endParaRPr sz="1200">
                  <a:latin typeface="Mada"/>
                  <a:ea typeface="Mada"/>
                  <a:cs typeface="Mada"/>
                  <a:sym typeface="Mada"/>
                </a:endParaRPr>
              </a:p>
            </p:txBody>
          </p:sp>
          <p:sp>
            <p:nvSpPr>
              <p:cNvPr id="616" name="Google Shape;616;p33"/>
              <p:cNvSpPr txBox="1"/>
              <p:nvPr/>
            </p:nvSpPr>
            <p:spPr>
              <a:xfrm>
                <a:off x="1061593" y="5675750"/>
                <a:ext cx="4407600" cy="39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ar" sz="1200">
                    <a:latin typeface="Mada"/>
                    <a:ea typeface="Mada"/>
                    <a:cs typeface="Mada"/>
                    <a:sym typeface="Mada"/>
                  </a:rPr>
                  <a:t>Prevention </a:t>
                </a:r>
                <a:r>
                  <a:rPr lang="ar" sz="1200">
                    <a:latin typeface="Mada"/>
                    <a:ea typeface="Mada"/>
                    <a:cs typeface="Mada"/>
                    <a:sym typeface="Mada"/>
                  </a:rPr>
                  <a:t>(most effective treatment) </a:t>
                </a:r>
                <a:r>
                  <a:rPr lang="ar" sz="1200">
                    <a:solidFill>
                      <a:srgbClr val="6AA84F"/>
                    </a:solidFill>
                    <a:latin typeface="Mada"/>
                    <a:ea typeface="Mada"/>
                    <a:cs typeface="Mada"/>
                    <a:sym typeface="Mada"/>
                  </a:rPr>
                  <a:t>→ easier than treating</a:t>
                </a:r>
                <a:endParaRPr sz="1200">
                  <a:solidFill>
                    <a:srgbClr val="6AA84F"/>
                  </a:solidFill>
                  <a:latin typeface="Mada"/>
                  <a:ea typeface="Mada"/>
                  <a:cs typeface="Mada"/>
                  <a:sym typeface="Mada"/>
                </a:endParaRPr>
              </a:p>
            </p:txBody>
          </p:sp>
          <p:sp>
            <p:nvSpPr>
              <p:cNvPr id="617" name="Google Shape;617;p33"/>
              <p:cNvSpPr txBox="1"/>
              <p:nvPr/>
            </p:nvSpPr>
            <p:spPr>
              <a:xfrm>
                <a:off x="1061584" y="6027291"/>
                <a:ext cx="3791400" cy="36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ar" sz="1200">
                    <a:latin typeface="Mada"/>
                    <a:ea typeface="Mada"/>
                    <a:cs typeface="Mada"/>
                    <a:sym typeface="Mada"/>
                  </a:rPr>
                  <a:t>Glycemic </a:t>
                </a:r>
                <a:r>
                  <a:rPr lang="ar" sz="1200">
                    <a:latin typeface="Mada"/>
                    <a:ea typeface="Mada"/>
                    <a:cs typeface="Mada"/>
                    <a:sym typeface="Mada"/>
                  </a:rPr>
                  <a:t>&amp; </a:t>
                </a:r>
                <a:r>
                  <a:rPr b="1" lang="ar" sz="1200">
                    <a:latin typeface="Mada"/>
                    <a:ea typeface="Mada"/>
                    <a:cs typeface="Mada"/>
                    <a:sym typeface="Mada"/>
                  </a:rPr>
                  <a:t>BP </a:t>
                </a:r>
                <a:r>
                  <a:rPr lang="ar" sz="1200">
                    <a:latin typeface="Mada"/>
                    <a:ea typeface="Mada"/>
                    <a:cs typeface="Mada"/>
                    <a:sym typeface="Mada"/>
                  </a:rPr>
                  <a:t>control will slow the progression</a:t>
                </a:r>
                <a:endParaRPr sz="1200">
                  <a:latin typeface="Mada"/>
                  <a:ea typeface="Mada"/>
                  <a:cs typeface="Mada"/>
                  <a:sym typeface="Mada"/>
                </a:endParaRPr>
              </a:p>
            </p:txBody>
          </p:sp>
          <p:sp>
            <p:nvSpPr>
              <p:cNvPr id="618" name="Google Shape;618;p33"/>
              <p:cNvSpPr txBox="1"/>
              <p:nvPr/>
            </p:nvSpPr>
            <p:spPr>
              <a:xfrm>
                <a:off x="1061560" y="6692412"/>
                <a:ext cx="4195800" cy="36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ar" sz="1200">
                    <a:solidFill>
                      <a:schemeClr val="dk1"/>
                    </a:solidFill>
                    <a:latin typeface="Mada"/>
                    <a:ea typeface="Mada"/>
                    <a:cs typeface="Mada"/>
                    <a:sym typeface="Mada"/>
                  </a:rPr>
                  <a:t>Ocular injection (Anti-VEGF therapy for macular edema)</a:t>
                </a:r>
                <a:endParaRPr sz="1200">
                  <a:latin typeface="Mada"/>
                  <a:ea typeface="Mada"/>
                  <a:cs typeface="Mada"/>
                  <a:sym typeface="Mada"/>
                </a:endParaRPr>
              </a:p>
            </p:txBody>
          </p:sp>
          <p:sp>
            <p:nvSpPr>
              <p:cNvPr id="619" name="Google Shape;619;p33"/>
              <p:cNvSpPr txBox="1"/>
              <p:nvPr/>
            </p:nvSpPr>
            <p:spPr>
              <a:xfrm>
                <a:off x="1035050" y="7012410"/>
                <a:ext cx="3396300" cy="39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ar" sz="1200">
                    <a:latin typeface="Mada"/>
                    <a:ea typeface="Mada"/>
                    <a:cs typeface="Mada"/>
                    <a:sym typeface="Mada"/>
                  </a:rPr>
                  <a:t>Yearly Screening (Dilated Eye Exam) </a:t>
                </a:r>
                <a:r>
                  <a:rPr lang="ar" sz="1200">
                    <a:solidFill>
                      <a:srgbClr val="6AA84F"/>
                    </a:solidFill>
                    <a:latin typeface="Mada"/>
                    <a:ea typeface="Mada"/>
                    <a:cs typeface="Mada"/>
                    <a:sym typeface="Mada"/>
                  </a:rPr>
                  <a:t>for all patient</a:t>
                </a:r>
                <a:r>
                  <a:rPr lang="ar" sz="1200">
                    <a:solidFill>
                      <a:srgbClr val="6AA84F"/>
                    </a:solidFill>
                    <a:latin typeface="Mada"/>
                    <a:ea typeface="Mada"/>
                    <a:cs typeface="Mada"/>
                    <a:sym typeface="Mada"/>
                  </a:rPr>
                  <a:t>s</a:t>
                </a:r>
                <a:endParaRPr sz="1200">
                  <a:solidFill>
                    <a:srgbClr val="6AA84F"/>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rgbClr val="6AA84F"/>
                  </a:solidFill>
                  <a:latin typeface="Mada"/>
                  <a:ea typeface="Mada"/>
                  <a:cs typeface="Mada"/>
                  <a:sym typeface="Mada"/>
                </a:endParaRPr>
              </a:p>
            </p:txBody>
          </p:sp>
        </p:grpSp>
        <p:cxnSp>
          <p:nvCxnSpPr>
            <p:cNvPr id="620" name="Google Shape;620;p33"/>
            <p:cNvCxnSpPr/>
            <p:nvPr/>
          </p:nvCxnSpPr>
          <p:spPr>
            <a:xfrm flipH="1">
              <a:off x="708089" y="5591794"/>
              <a:ext cx="5100" cy="1959300"/>
            </a:xfrm>
            <a:prstGeom prst="straightConnector1">
              <a:avLst/>
            </a:prstGeom>
            <a:noFill/>
            <a:ln cap="flat" cmpd="sng" w="28575">
              <a:solidFill>
                <a:schemeClr val="accent1"/>
              </a:solidFill>
              <a:prstDash val="solid"/>
              <a:round/>
              <a:headEnd len="med" w="med" type="oval"/>
              <a:tailEnd len="med" w="med" type="oval"/>
            </a:ln>
          </p:spPr>
        </p:cxnSp>
        <p:grpSp>
          <p:nvGrpSpPr>
            <p:cNvPr id="621" name="Google Shape;621;p33"/>
            <p:cNvGrpSpPr/>
            <p:nvPr/>
          </p:nvGrpSpPr>
          <p:grpSpPr>
            <a:xfrm>
              <a:off x="602262" y="5773055"/>
              <a:ext cx="456591" cy="214200"/>
              <a:chOff x="408175" y="6125805"/>
              <a:chExt cx="456591" cy="214200"/>
            </a:xfrm>
          </p:grpSpPr>
          <p:cxnSp>
            <p:nvCxnSpPr>
              <p:cNvPr id="622" name="Google Shape;622;p33"/>
              <p:cNvCxnSpPr/>
              <p:nvPr/>
            </p:nvCxnSpPr>
            <p:spPr>
              <a:xfrm flipH="1" rot="10800000">
                <a:off x="622367" y="6232758"/>
                <a:ext cx="242400" cy="300"/>
              </a:xfrm>
              <a:prstGeom prst="straightConnector1">
                <a:avLst/>
              </a:prstGeom>
              <a:noFill/>
              <a:ln cap="flat" cmpd="sng" w="19050">
                <a:solidFill>
                  <a:schemeClr val="accent1"/>
                </a:solidFill>
                <a:prstDash val="solid"/>
                <a:round/>
                <a:headEnd len="med" w="med" type="none"/>
                <a:tailEnd len="med" w="med" type="oval"/>
              </a:ln>
            </p:spPr>
          </p:cxnSp>
          <p:sp>
            <p:nvSpPr>
              <p:cNvPr id="623" name="Google Shape;623;p33"/>
              <p:cNvSpPr/>
              <p:nvPr/>
            </p:nvSpPr>
            <p:spPr>
              <a:xfrm>
                <a:off x="408175" y="6125805"/>
                <a:ext cx="214200" cy="21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4" name="Google Shape;624;p33"/>
            <p:cNvGrpSpPr/>
            <p:nvPr/>
          </p:nvGrpSpPr>
          <p:grpSpPr>
            <a:xfrm>
              <a:off x="602262" y="6114669"/>
              <a:ext cx="456591" cy="214200"/>
              <a:chOff x="408175" y="6125805"/>
              <a:chExt cx="456591" cy="214200"/>
            </a:xfrm>
          </p:grpSpPr>
          <p:cxnSp>
            <p:nvCxnSpPr>
              <p:cNvPr id="625" name="Google Shape;625;p33"/>
              <p:cNvCxnSpPr/>
              <p:nvPr/>
            </p:nvCxnSpPr>
            <p:spPr>
              <a:xfrm flipH="1" rot="10800000">
                <a:off x="622367" y="6232758"/>
                <a:ext cx="242400" cy="300"/>
              </a:xfrm>
              <a:prstGeom prst="straightConnector1">
                <a:avLst/>
              </a:prstGeom>
              <a:noFill/>
              <a:ln cap="flat" cmpd="sng" w="19050">
                <a:solidFill>
                  <a:schemeClr val="accent1"/>
                </a:solidFill>
                <a:prstDash val="solid"/>
                <a:round/>
                <a:headEnd len="med" w="med" type="none"/>
                <a:tailEnd len="med" w="med" type="oval"/>
              </a:ln>
            </p:spPr>
          </p:cxnSp>
          <p:sp>
            <p:nvSpPr>
              <p:cNvPr id="626" name="Google Shape;626;p33"/>
              <p:cNvSpPr/>
              <p:nvPr/>
            </p:nvSpPr>
            <p:spPr>
              <a:xfrm>
                <a:off x="408175" y="6125805"/>
                <a:ext cx="214200" cy="21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7" name="Google Shape;627;p33"/>
            <p:cNvGrpSpPr/>
            <p:nvPr/>
          </p:nvGrpSpPr>
          <p:grpSpPr>
            <a:xfrm>
              <a:off x="602263" y="7094194"/>
              <a:ext cx="456591" cy="214200"/>
              <a:chOff x="408175" y="6125805"/>
              <a:chExt cx="456591" cy="214200"/>
            </a:xfrm>
          </p:grpSpPr>
          <p:cxnSp>
            <p:nvCxnSpPr>
              <p:cNvPr id="628" name="Google Shape;628;p33"/>
              <p:cNvCxnSpPr/>
              <p:nvPr/>
            </p:nvCxnSpPr>
            <p:spPr>
              <a:xfrm flipH="1" rot="10800000">
                <a:off x="622367" y="6232758"/>
                <a:ext cx="242400" cy="300"/>
              </a:xfrm>
              <a:prstGeom prst="straightConnector1">
                <a:avLst/>
              </a:prstGeom>
              <a:noFill/>
              <a:ln cap="flat" cmpd="sng" w="19050">
                <a:solidFill>
                  <a:schemeClr val="accent1"/>
                </a:solidFill>
                <a:prstDash val="solid"/>
                <a:round/>
                <a:headEnd len="med" w="med" type="none"/>
                <a:tailEnd len="med" w="med" type="oval"/>
              </a:ln>
            </p:spPr>
          </p:cxnSp>
          <p:sp>
            <p:nvSpPr>
              <p:cNvPr id="629" name="Google Shape;629;p33"/>
              <p:cNvSpPr/>
              <p:nvPr/>
            </p:nvSpPr>
            <p:spPr>
              <a:xfrm>
                <a:off x="408175" y="6125805"/>
                <a:ext cx="214200" cy="21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33"/>
            <p:cNvGrpSpPr/>
            <p:nvPr/>
          </p:nvGrpSpPr>
          <p:grpSpPr>
            <a:xfrm>
              <a:off x="602263" y="6752582"/>
              <a:ext cx="456591" cy="214200"/>
              <a:chOff x="408175" y="6125805"/>
              <a:chExt cx="456591" cy="214200"/>
            </a:xfrm>
          </p:grpSpPr>
          <p:cxnSp>
            <p:nvCxnSpPr>
              <p:cNvPr id="631" name="Google Shape;631;p33"/>
              <p:cNvCxnSpPr/>
              <p:nvPr/>
            </p:nvCxnSpPr>
            <p:spPr>
              <a:xfrm flipH="1" rot="10800000">
                <a:off x="622367" y="6232758"/>
                <a:ext cx="242400" cy="300"/>
              </a:xfrm>
              <a:prstGeom prst="straightConnector1">
                <a:avLst/>
              </a:prstGeom>
              <a:noFill/>
              <a:ln cap="flat" cmpd="sng" w="19050">
                <a:solidFill>
                  <a:schemeClr val="accent1"/>
                </a:solidFill>
                <a:prstDash val="solid"/>
                <a:round/>
                <a:headEnd len="med" w="med" type="none"/>
                <a:tailEnd len="med" w="med" type="oval"/>
              </a:ln>
            </p:spPr>
          </p:cxnSp>
          <p:sp>
            <p:nvSpPr>
              <p:cNvPr id="632" name="Google Shape;632;p33"/>
              <p:cNvSpPr/>
              <p:nvPr/>
            </p:nvSpPr>
            <p:spPr>
              <a:xfrm>
                <a:off x="408175" y="6125805"/>
                <a:ext cx="214200" cy="21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 name="Google Shape;633;p33"/>
            <p:cNvGrpSpPr/>
            <p:nvPr/>
          </p:nvGrpSpPr>
          <p:grpSpPr>
            <a:xfrm>
              <a:off x="602263" y="6433623"/>
              <a:ext cx="456591" cy="214200"/>
              <a:chOff x="408175" y="6125805"/>
              <a:chExt cx="456591" cy="214200"/>
            </a:xfrm>
          </p:grpSpPr>
          <p:cxnSp>
            <p:nvCxnSpPr>
              <p:cNvPr id="634" name="Google Shape;634;p33"/>
              <p:cNvCxnSpPr/>
              <p:nvPr/>
            </p:nvCxnSpPr>
            <p:spPr>
              <a:xfrm flipH="1" rot="10800000">
                <a:off x="622367" y="6232758"/>
                <a:ext cx="242400" cy="300"/>
              </a:xfrm>
              <a:prstGeom prst="straightConnector1">
                <a:avLst/>
              </a:prstGeom>
              <a:noFill/>
              <a:ln cap="flat" cmpd="sng" w="19050">
                <a:solidFill>
                  <a:schemeClr val="accent1"/>
                </a:solidFill>
                <a:prstDash val="solid"/>
                <a:round/>
                <a:headEnd len="med" w="med" type="none"/>
                <a:tailEnd len="med" w="med" type="oval"/>
              </a:ln>
            </p:spPr>
          </p:cxnSp>
          <p:sp>
            <p:nvSpPr>
              <p:cNvPr id="635" name="Google Shape;635;p33"/>
              <p:cNvSpPr/>
              <p:nvPr/>
            </p:nvSpPr>
            <p:spPr>
              <a:xfrm>
                <a:off x="408175" y="6125805"/>
                <a:ext cx="214200" cy="21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36" name="Google Shape;636;p33"/>
          <p:cNvSpPr txBox="1"/>
          <p:nvPr/>
        </p:nvSpPr>
        <p:spPr>
          <a:xfrm>
            <a:off x="381800" y="6292820"/>
            <a:ext cx="6774000" cy="9990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Clr>
                <a:srgbClr val="1C4588"/>
              </a:buClr>
              <a:buSzPts val="1200"/>
              <a:buFont typeface="Mada"/>
              <a:buChar char="❖"/>
            </a:pPr>
            <a:r>
              <a:rPr lang="ar" sz="1200">
                <a:solidFill>
                  <a:srgbClr val="1C4588"/>
                </a:solidFill>
                <a:latin typeface="Mada"/>
                <a:ea typeface="Mada"/>
                <a:cs typeface="Mada"/>
                <a:sym typeface="Mada"/>
              </a:rPr>
              <a:t>T</a:t>
            </a:r>
            <a:r>
              <a:rPr lang="ar" sz="1200">
                <a:solidFill>
                  <a:srgbClr val="1C4588"/>
                </a:solidFill>
                <a:latin typeface="Mada"/>
                <a:ea typeface="Mada"/>
                <a:cs typeface="Mada"/>
                <a:sym typeface="Mada"/>
              </a:rPr>
              <a:t>o treat new vessels of proliferative retinopathy</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Although laser treatment prevents blindness, the main adverse effects result from the destruction of retinal tissue. The visual field becomes permanently smaller and there is reduced dark adaptation. In essence, peripheral vision is sacrificed to maintain central vision.</a:t>
            </a:r>
            <a:endParaRPr sz="1200">
              <a:solidFill>
                <a:srgbClr val="1C4588"/>
              </a:solidFill>
              <a:latin typeface="Mada"/>
              <a:ea typeface="Mada"/>
              <a:cs typeface="Mada"/>
              <a:sym typeface="Mada"/>
            </a:endParaRPr>
          </a:p>
        </p:txBody>
      </p:sp>
      <p:sp>
        <p:nvSpPr>
          <p:cNvPr id="637" name="Google Shape;637;p33"/>
          <p:cNvSpPr/>
          <p:nvPr/>
        </p:nvSpPr>
        <p:spPr>
          <a:xfrm>
            <a:off x="499750" y="6020772"/>
            <a:ext cx="3396346" cy="274097"/>
          </a:xfrm>
          <a:custGeom>
            <a:rect b="b" l="l" r="r" t="t"/>
            <a:pathLst>
              <a:path extrusionOk="0" h="9819" w="86647">
                <a:moveTo>
                  <a:pt x="0" y="1"/>
                </a:moveTo>
                <a:lnTo>
                  <a:pt x="1837" y="2376"/>
                </a:lnTo>
                <a:lnTo>
                  <a:pt x="7601" y="9818"/>
                </a:lnTo>
                <a:lnTo>
                  <a:pt x="82562" y="9818"/>
                </a:lnTo>
                <a:lnTo>
                  <a:pt x="85633" y="2376"/>
                </a:lnTo>
                <a:lnTo>
                  <a:pt x="866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ar" sz="1200">
                <a:solidFill>
                  <a:schemeClr val="dk1"/>
                </a:solidFill>
                <a:latin typeface="Mada"/>
                <a:ea typeface="Mada"/>
                <a:cs typeface="Mada"/>
                <a:sym typeface="Mada"/>
              </a:rPr>
              <a:t>laser photocoagulation</a:t>
            </a:r>
            <a:endParaRPr b="1" sz="1200">
              <a:solidFill>
                <a:schemeClr val="dk1"/>
              </a:solidFill>
              <a:latin typeface="Mada"/>
              <a:ea typeface="Mada"/>
              <a:cs typeface="Mada"/>
              <a:sym typeface="Mada"/>
            </a:endParaRPr>
          </a:p>
        </p:txBody>
      </p:sp>
      <p:sp>
        <p:nvSpPr>
          <p:cNvPr id="638" name="Google Shape;638;p33"/>
          <p:cNvSpPr txBox="1"/>
          <p:nvPr/>
        </p:nvSpPr>
        <p:spPr>
          <a:xfrm>
            <a:off x="381800" y="7622157"/>
            <a:ext cx="6774000" cy="8451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Clr>
                <a:srgbClr val="1C4588"/>
              </a:buClr>
              <a:buSzPts val="1200"/>
              <a:buFont typeface="Mada"/>
              <a:buChar char="❖"/>
            </a:pPr>
            <a:r>
              <a:rPr lang="ar" sz="1200">
                <a:solidFill>
                  <a:srgbClr val="1C4588"/>
                </a:solidFill>
                <a:latin typeface="Mada"/>
                <a:ea typeface="Mada"/>
                <a:cs typeface="Mada"/>
                <a:sym typeface="Mada"/>
              </a:rPr>
              <a:t>used if bleeding is recurrent and preventing laser therapy.</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 It is also employed to try to salvage some vision if an intravitreal haemorrhage fails to clear and to treat fibrotic traction retinal detachment in advanced retinopathy.</a:t>
            </a:r>
            <a:endParaRPr sz="1200">
              <a:solidFill>
                <a:srgbClr val="1C4588"/>
              </a:solidFill>
              <a:latin typeface="Mada"/>
              <a:ea typeface="Mada"/>
              <a:cs typeface="Mada"/>
              <a:sym typeface="Mada"/>
            </a:endParaRPr>
          </a:p>
        </p:txBody>
      </p:sp>
      <p:sp>
        <p:nvSpPr>
          <p:cNvPr id="639" name="Google Shape;639;p33"/>
          <p:cNvSpPr/>
          <p:nvPr/>
        </p:nvSpPr>
        <p:spPr>
          <a:xfrm>
            <a:off x="499750" y="7350110"/>
            <a:ext cx="3396346" cy="274097"/>
          </a:xfrm>
          <a:custGeom>
            <a:rect b="b" l="l" r="r" t="t"/>
            <a:pathLst>
              <a:path extrusionOk="0" h="9819" w="86647">
                <a:moveTo>
                  <a:pt x="0" y="1"/>
                </a:moveTo>
                <a:lnTo>
                  <a:pt x="1837" y="2376"/>
                </a:lnTo>
                <a:lnTo>
                  <a:pt x="7601" y="9818"/>
                </a:lnTo>
                <a:lnTo>
                  <a:pt x="82562" y="9818"/>
                </a:lnTo>
                <a:lnTo>
                  <a:pt x="85633" y="2376"/>
                </a:lnTo>
                <a:lnTo>
                  <a:pt x="866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ar" sz="1200">
                <a:solidFill>
                  <a:srgbClr val="1C4588"/>
                </a:solidFill>
                <a:latin typeface="Mada"/>
                <a:ea typeface="Mada"/>
                <a:cs typeface="Mada"/>
                <a:sym typeface="Mada"/>
              </a:rPr>
              <a:t>Vitreoretinal surgery</a:t>
            </a:r>
            <a:endParaRPr b="1" sz="1200">
              <a:solidFill>
                <a:schemeClr val="dk1"/>
              </a:solidFill>
              <a:latin typeface="Mada"/>
              <a:ea typeface="Mada"/>
              <a:cs typeface="Mada"/>
              <a:sym typeface="Mada"/>
            </a:endParaRPr>
          </a:p>
        </p:txBody>
      </p:sp>
      <p:sp>
        <p:nvSpPr>
          <p:cNvPr id="640" name="Google Shape;640;p33"/>
          <p:cNvSpPr txBox="1"/>
          <p:nvPr/>
        </p:nvSpPr>
        <p:spPr>
          <a:xfrm>
            <a:off x="381800" y="8812795"/>
            <a:ext cx="6774000" cy="8451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Clr>
                <a:srgbClr val="1C4588"/>
              </a:buClr>
              <a:buSzPts val="1200"/>
              <a:buFont typeface="Mada"/>
              <a:buChar char="❖"/>
            </a:pPr>
            <a:r>
              <a:rPr lang="ar" sz="1200">
                <a:solidFill>
                  <a:srgbClr val="1C4588"/>
                </a:solidFill>
                <a:latin typeface="Mada"/>
                <a:ea typeface="Mada"/>
                <a:cs typeface="Mada"/>
                <a:sym typeface="Mada"/>
              </a:rPr>
              <a:t> Repeated injections of </a:t>
            </a:r>
            <a:r>
              <a:rPr lang="ar" sz="1200">
                <a:solidFill>
                  <a:srgbClr val="0C0C0C"/>
                </a:solidFill>
                <a:latin typeface="Mada"/>
                <a:ea typeface="Mada"/>
                <a:cs typeface="Mada"/>
                <a:sym typeface="Mada"/>
              </a:rPr>
              <a:t>anti-VEGF</a:t>
            </a:r>
            <a:r>
              <a:rPr lang="ar" sz="1200">
                <a:solidFill>
                  <a:srgbClr val="1C4588"/>
                </a:solidFill>
                <a:latin typeface="Mada"/>
                <a:ea typeface="Mada"/>
                <a:cs typeface="Mada"/>
                <a:sym typeface="Mada"/>
              </a:rPr>
              <a:t> drugs, such as bevacizumab, aflibercept and ranibizumab.</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chemeClr val="dk1"/>
                </a:solidFill>
                <a:latin typeface="Mada"/>
                <a:ea typeface="Mada"/>
                <a:cs typeface="Mada"/>
                <a:sym typeface="Mada"/>
              </a:rPr>
              <a:t>therapy for macular edema, </a:t>
            </a:r>
            <a:r>
              <a:rPr lang="ar" sz="1200">
                <a:solidFill>
                  <a:srgbClr val="1C4588"/>
                </a:solidFill>
                <a:latin typeface="Mada"/>
                <a:ea typeface="Mada"/>
                <a:cs typeface="Mada"/>
                <a:sym typeface="Mada"/>
              </a:rPr>
              <a:t>can control proliferative diabetic retinopathy and sight-threatening maculopathy.</a:t>
            </a:r>
            <a:endParaRPr sz="1200">
              <a:solidFill>
                <a:srgbClr val="1C4588"/>
              </a:solidFill>
              <a:latin typeface="Mada"/>
              <a:ea typeface="Mada"/>
              <a:cs typeface="Mada"/>
              <a:sym typeface="Mada"/>
            </a:endParaRPr>
          </a:p>
        </p:txBody>
      </p:sp>
      <p:sp>
        <p:nvSpPr>
          <p:cNvPr id="641" name="Google Shape;641;p33"/>
          <p:cNvSpPr/>
          <p:nvPr/>
        </p:nvSpPr>
        <p:spPr>
          <a:xfrm>
            <a:off x="499750" y="8540747"/>
            <a:ext cx="3396346" cy="274097"/>
          </a:xfrm>
          <a:custGeom>
            <a:rect b="b" l="l" r="r" t="t"/>
            <a:pathLst>
              <a:path extrusionOk="0" h="9819" w="86647">
                <a:moveTo>
                  <a:pt x="0" y="1"/>
                </a:moveTo>
                <a:lnTo>
                  <a:pt x="1837" y="2376"/>
                </a:lnTo>
                <a:lnTo>
                  <a:pt x="7601" y="9818"/>
                </a:lnTo>
                <a:lnTo>
                  <a:pt x="82562" y="9818"/>
                </a:lnTo>
                <a:lnTo>
                  <a:pt x="85633" y="2376"/>
                </a:lnTo>
                <a:lnTo>
                  <a:pt x="866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ar" sz="1200">
                <a:solidFill>
                  <a:schemeClr val="dk1"/>
                </a:solidFill>
                <a:latin typeface="Mada"/>
                <a:ea typeface="Mada"/>
                <a:cs typeface="Mada"/>
                <a:sym typeface="Mada"/>
              </a:rPr>
              <a:t>ocular injection </a:t>
            </a:r>
            <a:r>
              <a:rPr b="1" lang="ar" sz="1200">
                <a:solidFill>
                  <a:srgbClr val="1C4588"/>
                </a:solidFill>
                <a:latin typeface="Mada"/>
                <a:ea typeface="Mada"/>
                <a:cs typeface="Mada"/>
                <a:sym typeface="Mada"/>
              </a:rPr>
              <a:t>(intravitreal injection)</a:t>
            </a:r>
            <a:endParaRPr b="1" sz="1200">
              <a:solidFill>
                <a:srgbClr val="1C4588"/>
              </a:solidFill>
              <a:latin typeface="Mada"/>
              <a:ea typeface="Mada"/>
              <a:cs typeface="Mada"/>
              <a:sym typeface="Mad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4"/>
          <p:cNvSpPr/>
          <p:nvPr/>
        </p:nvSpPr>
        <p:spPr>
          <a:xfrm>
            <a:off x="439550" y="5625050"/>
            <a:ext cx="6751500" cy="3592200"/>
          </a:xfrm>
          <a:prstGeom prst="roundRect">
            <a:avLst>
              <a:gd fmla="val 16667" name="adj"/>
            </a:avLst>
          </a:prstGeom>
          <a:noFill/>
          <a:ln cap="flat" cmpd="sng" w="19050">
            <a:solidFill>
              <a:schemeClr val="accent1"/>
            </a:solidFill>
            <a:prstDash val="dash"/>
            <a:round/>
            <a:headEnd len="sm" w="sm" type="none"/>
            <a:tailEnd len="sm" w="sm" type="none"/>
          </a:ln>
        </p:spPr>
        <p:txBody>
          <a:bodyPr anchorCtr="0" anchor="b" bIns="91425" lIns="91425" spcFirstLastPara="1" rIns="91425" wrap="square" tIns="91425">
            <a:noAutofit/>
          </a:bodyPr>
          <a:lstStyle/>
          <a:p>
            <a:pPr indent="-304800" lvl="0" marL="457200" rtl="0" algn="l">
              <a:lnSpc>
                <a:spcPct val="100000"/>
              </a:lnSpc>
              <a:spcBef>
                <a:spcPts val="1200"/>
              </a:spcBef>
              <a:spcAft>
                <a:spcPts val="0"/>
              </a:spcAft>
              <a:buClr>
                <a:srgbClr val="000000"/>
              </a:buClr>
              <a:buSzPts val="1200"/>
              <a:buFont typeface="Mada"/>
              <a:buChar char="★"/>
            </a:pPr>
            <a:r>
              <a:rPr b="1" lang="ar" sz="1200">
                <a:latin typeface="Mada"/>
                <a:ea typeface="Mada"/>
                <a:cs typeface="Mada"/>
                <a:sym typeface="Mada"/>
              </a:rPr>
              <a:t>Screen with Urinary Albumin: Creatinine &amp; eGFR</a:t>
            </a:r>
            <a:endParaRPr b="1" sz="1200">
              <a:latin typeface="Mada"/>
              <a:ea typeface="Mada"/>
              <a:cs typeface="Mada"/>
              <a:sym typeface="Mada"/>
            </a:endParaRPr>
          </a:p>
          <a:p>
            <a:pPr indent="0" lvl="0" marL="457200" rtl="0" algn="l">
              <a:lnSpc>
                <a:spcPct val="100000"/>
              </a:lnSpc>
              <a:spcBef>
                <a:spcPts val="1200"/>
              </a:spcBef>
              <a:spcAft>
                <a:spcPts val="0"/>
              </a:spcAft>
              <a:buNone/>
            </a:pPr>
            <a:r>
              <a:rPr lang="ar" sz="1200">
                <a:solidFill>
                  <a:srgbClr val="1C4588"/>
                </a:solidFill>
                <a:latin typeface="Mada"/>
                <a:ea typeface="Mada"/>
                <a:cs typeface="Mada"/>
                <a:sym typeface="Mada"/>
              </a:rPr>
              <a:t>The urine of all people with diabetes</a:t>
            </a:r>
            <a:r>
              <a:rPr b="1" lang="ar" sz="1200">
                <a:solidFill>
                  <a:srgbClr val="1C4588"/>
                </a:solidFill>
                <a:latin typeface="Mada"/>
                <a:ea typeface="Mada"/>
                <a:cs typeface="Mada"/>
                <a:sym typeface="Mada"/>
              </a:rPr>
              <a:t> should be checked regularly (at least annually)</a:t>
            </a:r>
            <a:r>
              <a:rPr lang="ar" sz="1200">
                <a:solidFill>
                  <a:srgbClr val="1C4588"/>
                </a:solidFill>
                <a:latin typeface="Mada"/>
                <a:ea typeface="Mada"/>
                <a:cs typeface="Mada"/>
                <a:sym typeface="Mada"/>
              </a:rPr>
              <a:t> for the presence of microalbuminuria.</a:t>
            </a:r>
            <a:endParaRPr sz="1200">
              <a:solidFill>
                <a:srgbClr val="1C4588"/>
              </a:solidFill>
              <a:latin typeface="Mada"/>
              <a:ea typeface="Mada"/>
              <a:cs typeface="Mada"/>
              <a:sym typeface="Mada"/>
            </a:endParaRPr>
          </a:p>
          <a:p>
            <a:pPr indent="-304800" lvl="0" marL="457200" rtl="0" algn="l">
              <a:spcBef>
                <a:spcPts val="1200"/>
              </a:spcBef>
              <a:spcAft>
                <a:spcPts val="0"/>
              </a:spcAft>
              <a:buClr>
                <a:schemeClr val="dk1"/>
              </a:buClr>
              <a:buSzPts val="1200"/>
              <a:buFont typeface="Mada"/>
              <a:buChar char="★"/>
            </a:pPr>
            <a:r>
              <a:rPr b="1" lang="ar" sz="1200">
                <a:solidFill>
                  <a:srgbClr val="CC0000"/>
                </a:solidFill>
                <a:latin typeface="Mada"/>
                <a:ea typeface="Mada"/>
                <a:cs typeface="Mada"/>
                <a:sym typeface="Mada"/>
              </a:rPr>
              <a:t>Albuminuria </a:t>
            </a:r>
            <a:r>
              <a:rPr lang="ar" sz="1200">
                <a:solidFill>
                  <a:schemeClr val="dk1"/>
                </a:solidFill>
                <a:latin typeface="Mada"/>
                <a:ea typeface="Mada"/>
                <a:cs typeface="Mada"/>
                <a:sym typeface="Mada"/>
              </a:rPr>
              <a:t>(Albumin: </a:t>
            </a:r>
            <a:r>
              <a:rPr b="1" lang="ar" sz="1200">
                <a:solidFill>
                  <a:schemeClr val="dk1"/>
                </a:solidFill>
                <a:latin typeface="Mada"/>
                <a:ea typeface="Mada"/>
                <a:cs typeface="Mada"/>
                <a:sym typeface="Mada"/>
              </a:rPr>
              <a:t>Cr &gt;30 mg/g</a:t>
            </a:r>
            <a:r>
              <a:rPr lang="ar" sz="1200">
                <a:solidFill>
                  <a:schemeClr val="dk1"/>
                </a:solidFill>
                <a:latin typeface="Mada"/>
                <a:ea typeface="Mada"/>
                <a:cs typeface="Mada"/>
                <a:sym typeface="Mada"/>
              </a:rPr>
              <a:t>)</a:t>
            </a:r>
            <a:endParaRPr sz="1200">
              <a:solidFill>
                <a:srgbClr val="1C4588"/>
              </a:solidFill>
              <a:latin typeface="Mada"/>
              <a:ea typeface="Mada"/>
              <a:cs typeface="Mada"/>
              <a:sym typeface="Mada"/>
            </a:endParaRPr>
          </a:p>
          <a:p>
            <a:pPr indent="-304800" lvl="0" marL="457200" rtl="0" algn="l">
              <a:lnSpc>
                <a:spcPct val="100000"/>
              </a:lnSpc>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Once proteinuria is present</a:t>
            </a:r>
            <a:r>
              <a:rPr lang="ar" sz="1200">
                <a:solidFill>
                  <a:srgbClr val="1C4588"/>
                </a:solidFill>
                <a:latin typeface="Mada"/>
                <a:ea typeface="Mada"/>
                <a:cs typeface="Mada"/>
                <a:sym typeface="Mada"/>
              </a:rPr>
              <a:t>, other possible causes should be considered, but once these are excluded, a presumptive diagnosis of diabetic nephropathy can be made.</a:t>
            </a:r>
            <a:endParaRPr sz="1200">
              <a:solidFill>
                <a:srgbClr val="1C4588"/>
              </a:solidFill>
              <a:latin typeface="Mada"/>
              <a:ea typeface="Mada"/>
              <a:cs typeface="Mada"/>
              <a:sym typeface="Mada"/>
            </a:endParaRPr>
          </a:p>
          <a:p>
            <a:pPr indent="-304800" lvl="0" marL="457200" rtl="0" algn="l">
              <a:lnSpc>
                <a:spcPct val="100000"/>
              </a:lnSpc>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Clinical suspicion of a non- diabetic cause</a:t>
            </a:r>
            <a:r>
              <a:rPr lang="ar" sz="1200">
                <a:solidFill>
                  <a:srgbClr val="1C4588"/>
                </a:solidFill>
                <a:latin typeface="Mada"/>
                <a:ea typeface="Mada"/>
                <a:cs typeface="Mada"/>
                <a:sym typeface="Mada"/>
              </a:rPr>
              <a:t> of nephropathy may be provoked by an atypical history, the absence of diabetic retinopathy and the presence of red-cell casts in the urine.</a:t>
            </a:r>
            <a:endParaRPr sz="1200">
              <a:solidFill>
                <a:srgbClr val="1C4588"/>
              </a:solidFill>
              <a:latin typeface="Mada"/>
              <a:ea typeface="Mada"/>
              <a:cs typeface="Mada"/>
              <a:sym typeface="Mada"/>
            </a:endParaRPr>
          </a:p>
          <a:p>
            <a:pPr indent="-304800" lvl="0" marL="457200" rtl="0" algn="l">
              <a:lnSpc>
                <a:spcPct val="100000"/>
              </a:lnSpc>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Renal biopsy</a:t>
            </a:r>
            <a:r>
              <a:rPr b="1" lang="ar" sz="1200">
                <a:solidFill>
                  <a:srgbClr val="999999"/>
                </a:solidFill>
                <a:latin typeface="Mada"/>
                <a:ea typeface="Mada"/>
                <a:cs typeface="Mada"/>
                <a:sym typeface="Mada"/>
              </a:rPr>
              <a:t> (</a:t>
            </a:r>
            <a:r>
              <a:rPr b="1" lang="ar" sz="1050">
                <a:solidFill>
                  <a:srgbClr val="999999"/>
                </a:solidFill>
                <a:highlight>
                  <a:srgbClr val="FFFFFF"/>
                </a:highlight>
                <a:latin typeface="Mada"/>
                <a:ea typeface="Mada"/>
                <a:cs typeface="Mada"/>
                <a:sym typeface="Mada"/>
              </a:rPr>
              <a:t>Kimmelstiel-Wilson nodules)</a:t>
            </a:r>
            <a:r>
              <a:rPr lang="ar" sz="1050">
                <a:solidFill>
                  <a:srgbClr val="3C4043"/>
                </a:solidFill>
                <a:highlight>
                  <a:srgbClr val="FFFFFF"/>
                </a:highlight>
              </a:rPr>
              <a:t> </a:t>
            </a:r>
            <a:r>
              <a:rPr lang="ar" sz="1200">
                <a:solidFill>
                  <a:srgbClr val="1C4588"/>
                </a:solidFill>
                <a:latin typeface="Mada"/>
                <a:ea typeface="Mada"/>
                <a:cs typeface="Mada"/>
                <a:sym typeface="Mada"/>
              </a:rPr>
              <a:t>should be considered in such cases but is rarely necessary or helpful.</a:t>
            </a:r>
            <a:endParaRPr sz="1200">
              <a:solidFill>
                <a:srgbClr val="1C4588"/>
              </a:solidFill>
              <a:latin typeface="Mada"/>
              <a:ea typeface="Mada"/>
              <a:cs typeface="Mada"/>
              <a:sym typeface="Mada"/>
            </a:endParaRPr>
          </a:p>
          <a:p>
            <a:pPr indent="-304800" lvl="0" marL="457200" rtl="0" algn="l">
              <a:lnSpc>
                <a:spcPct val="10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Plasma creatinine level and eGFR should be measured regularly.</a:t>
            </a:r>
            <a:endParaRPr sz="1200">
              <a:latin typeface="Mada"/>
              <a:ea typeface="Mada"/>
              <a:cs typeface="Mada"/>
              <a:sym typeface="Mada"/>
            </a:endParaRPr>
          </a:p>
        </p:txBody>
      </p:sp>
      <p:sp>
        <p:nvSpPr>
          <p:cNvPr id="647" name="Google Shape;647;p3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648" name="Google Shape;648;p3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649" name="Google Shape;649;p34"/>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Diabetic nephropathy</a:t>
            </a:r>
            <a:endParaRPr b="1" sz="2600">
              <a:latin typeface="Mada"/>
              <a:ea typeface="Mada"/>
              <a:cs typeface="Mada"/>
              <a:sym typeface="Mada"/>
            </a:endParaRPr>
          </a:p>
        </p:txBody>
      </p:sp>
      <p:sp>
        <p:nvSpPr>
          <p:cNvPr id="650" name="Google Shape;650;p34"/>
          <p:cNvSpPr txBox="1"/>
          <p:nvPr/>
        </p:nvSpPr>
        <p:spPr>
          <a:xfrm>
            <a:off x="250775" y="1656075"/>
            <a:ext cx="7034100" cy="2019000"/>
          </a:xfrm>
          <a:prstGeom prst="rect">
            <a:avLst/>
          </a:prstGeom>
          <a:noFill/>
          <a:ln cap="flat" cmpd="sng" w="19050">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Clr>
                <a:srgbClr val="1C4588"/>
              </a:buClr>
              <a:buSzPts val="1200"/>
              <a:buFont typeface="Mada"/>
              <a:buChar char="●"/>
            </a:pPr>
            <a:r>
              <a:rPr lang="ar" sz="1200">
                <a:solidFill>
                  <a:srgbClr val="1C4588"/>
                </a:solidFill>
                <a:latin typeface="Mada"/>
                <a:ea typeface="Mada"/>
                <a:cs typeface="Mada"/>
                <a:sym typeface="Mada"/>
              </a:rPr>
              <a:t>C</a:t>
            </a:r>
            <a:r>
              <a:rPr lang="ar" sz="1200">
                <a:solidFill>
                  <a:srgbClr val="1C4588"/>
                </a:solidFill>
                <a:latin typeface="Mada"/>
                <a:ea typeface="Mada"/>
                <a:cs typeface="Mada"/>
                <a:sym typeface="Mada"/>
              </a:rPr>
              <a:t>haracterized by gradually increasing urinary albumin excretion and blood pressure as the glomerular filtration rate falls insidiously towards end-stage renal disease.</a:t>
            </a:r>
            <a:r>
              <a:rPr lang="ar" sz="1050">
                <a:solidFill>
                  <a:srgbClr val="3C4043"/>
                </a:solidFill>
                <a:highlight>
                  <a:srgbClr val="FFFFFF"/>
                </a:highlight>
              </a:rPr>
              <a:t> </a:t>
            </a:r>
            <a:r>
              <a:rPr lang="ar" sz="1200">
                <a:solidFill>
                  <a:srgbClr val="999999"/>
                </a:solidFill>
                <a:highlight>
                  <a:srgbClr val="FFFFFF"/>
                </a:highlight>
                <a:latin typeface="Mada"/>
                <a:ea typeface="Mada"/>
                <a:cs typeface="Mada"/>
                <a:sym typeface="Mada"/>
              </a:rPr>
              <a:t>Glomerular hyperfiltration </a:t>
            </a:r>
            <a:r>
              <a:rPr lang="ar" sz="1200">
                <a:solidFill>
                  <a:srgbClr val="999999"/>
                </a:solidFill>
                <a:latin typeface="Mada"/>
                <a:ea typeface="Mada"/>
                <a:cs typeface="Mada"/>
                <a:sym typeface="Mada"/>
              </a:rPr>
              <a:t>→ </a:t>
            </a:r>
            <a:r>
              <a:rPr lang="ar" sz="1200">
                <a:solidFill>
                  <a:srgbClr val="999999"/>
                </a:solidFill>
                <a:highlight>
                  <a:srgbClr val="FFFFFF"/>
                </a:highlight>
                <a:latin typeface="Mada"/>
                <a:ea typeface="Mada"/>
                <a:cs typeface="Mada"/>
                <a:sym typeface="Mada"/>
              </a:rPr>
              <a:t> microalbuminuria</a:t>
            </a:r>
            <a:r>
              <a:rPr lang="ar" sz="1200">
                <a:solidFill>
                  <a:srgbClr val="999999"/>
                </a:solidFill>
                <a:latin typeface="Mada"/>
                <a:ea typeface="Mada"/>
                <a:cs typeface="Mada"/>
                <a:sym typeface="Mada"/>
              </a:rPr>
              <a:t>→ </a:t>
            </a:r>
            <a:r>
              <a:rPr lang="ar" sz="1200">
                <a:solidFill>
                  <a:srgbClr val="999999"/>
                </a:solidFill>
                <a:highlight>
                  <a:srgbClr val="FFFFFF"/>
                </a:highlight>
                <a:latin typeface="Mada"/>
                <a:ea typeface="Mada"/>
                <a:cs typeface="Mada"/>
                <a:sym typeface="Mada"/>
              </a:rPr>
              <a:t>macroproteinuria</a:t>
            </a:r>
            <a:r>
              <a:rPr lang="ar" sz="1200">
                <a:solidFill>
                  <a:srgbClr val="999999"/>
                </a:solidFill>
                <a:latin typeface="Mada"/>
                <a:ea typeface="Mada"/>
                <a:cs typeface="Mada"/>
                <a:sym typeface="Mada"/>
              </a:rPr>
              <a:t>→ </a:t>
            </a:r>
            <a:r>
              <a:rPr lang="ar" sz="1200">
                <a:solidFill>
                  <a:srgbClr val="999999"/>
                </a:solidFill>
                <a:highlight>
                  <a:srgbClr val="FFFFFF"/>
                </a:highlight>
                <a:latin typeface="Mada"/>
                <a:ea typeface="Mada"/>
                <a:cs typeface="Mada"/>
                <a:sym typeface="Mada"/>
              </a:rPr>
              <a:t> progression to CKD.</a:t>
            </a:r>
            <a:endParaRPr sz="1200">
              <a:solidFill>
                <a:srgbClr val="999999"/>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Always think about the other risk factors e.g HTN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Patients with diabetic nephropathy, almost ALWAYS, have evidence of diabetic retinopathy</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If your patient with diabetes</a:t>
            </a:r>
            <a:r>
              <a:rPr b="1" lang="ar" sz="1200">
                <a:solidFill>
                  <a:srgbClr val="CC0000"/>
                </a:solidFill>
                <a:latin typeface="Mada"/>
                <a:ea typeface="Mada"/>
                <a:cs typeface="Mada"/>
                <a:sym typeface="Mada"/>
              </a:rPr>
              <a:t> has nephropathy but no retinopathy</a:t>
            </a:r>
            <a:r>
              <a:rPr b="1" lang="ar" sz="1200">
                <a:latin typeface="Mada"/>
                <a:ea typeface="Mada"/>
                <a:cs typeface="Mada"/>
                <a:sym typeface="Mada"/>
              </a:rPr>
              <a:t>;  it is very likely that the nephropathy is </a:t>
            </a:r>
            <a:r>
              <a:rPr b="1" lang="ar" sz="1200">
                <a:solidFill>
                  <a:srgbClr val="CC0000"/>
                </a:solidFill>
                <a:latin typeface="Mada"/>
                <a:ea typeface="Mada"/>
                <a:cs typeface="Mada"/>
                <a:sym typeface="Mada"/>
              </a:rPr>
              <a:t>NOT due to diabetes</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rgbClr val="1C4588"/>
                </a:solidFill>
                <a:latin typeface="Mada"/>
                <a:ea typeface="Mada"/>
                <a:cs typeface="Mada"/>
                <a:sym typeface="Mada"/>
              </a:rPr>
              <a:t>M</a:t>
            </a:r>
            <a:r>
              <a:rPr lang="ar" sz="1200">
                <a:solidFill>
                  <a:srgbClr val="1C4588"/>
                </a:solidFill>
                <a:latin typeface="Mada"/>
                <a:ea typeface="Mada"/>
                <a:cs typeface="Mada"/>
                <a:sym typeface="Mada"/>
              </a:rPr>
              <a:t>anifests 15–25 years after the diagnosis of diabetes but affects 25–35% of people diagnosed under the age of 30 years. It is  the leading cause of premature death in young people with diabetes.</a:t>
            </a:r>
            <a:endParaRPr sz="1200">
              <a:solidFill>
                <a:srgbClr val="1C4588"/>
              </a:solidFill>
              <a:latin typeface="Mada"/>
              <a:ea typeface="Mada"/>
              <a:cs typeface="Mada"/>
              <a:sym typeface="Mada"/>
            </a:endParaRPr>
          </a:p>
        </p:txBody>
      </p:sp>
      <p:sp>
        <p:nvSpPr>
          <p:cNvPr id="651" name="Google Shape;651;p34"/>
          <p:cNvSpPr/>
          <p:nvPr/>
        </p:nvSpPr>
        <p:spPr>
          <a:xfrm>
            <a:off x="205361" y="904860"/>
            <a:ext cx="1859305" cy="653146"/>
          </a:xfrm>
          <a:custGeom>
            <a:rect b="b" l="l" r="r" t="t"/>
            <a:pathLst>
              <a:path extrusionOk="0" h="1353671" w="2646698">
                <a:moveTo>
                  <a:pt x="426556" y="0"/>
                </a:moveTo>
                <a:cubicBezTo>
                  <a:pt x="495764" y="0"/>
                  <a:pt x="556236" y="8737"/>
                  <a:pt x="607970" y="26210"/>
                </a:cubicBezTo>
                <a:cubicBezTo>
                  <a:pt x="659705" y="43684"/>
                  <a:pt x="702703" y="68009"/>
                  <a:pt x="736965" y="99187"/>
                </a:cubicBezTo>
                <a:cubicBezTo>
                  <a:pt x="771226" y="130365"/>
                  <a:pt x="796751" y="167368"/>
                  <a:pt x="813539" y="210194"/>
                </a:cubicBezTo>
                <a:cubicBezTo>
                  <a:pt x="830327" y="253021"/>
                  <a:pt x="838721" y="299103"/>
                  <a:pt x="838721" y="348440"/>
                </a:cubicBezTo>
                <a:lnTo>
                  <a:pt x="836640" y="369947"/>
                </a:lnTo>
                <a:lnTo>
                  <a:pt x="2482741" y="369947"/>
                </a:lnTo>
                <a:cubicBezTo>
                  <a:pt x="2573292" y="369947"/>
                  <a:pt x="2646698" y="443353"/>
                  <a:pt x="2646698" y="533904"/>
                </a:cubicBezTo>
                <a:lnTo>
                  <a:pt x="2646698" y="1189714"/>
                </a:lnTo>
                <a:cubicBezTo>
                  <a:pt x="2646698" y="1280265"/>
                  <a:pt x="2573292" y="1353671"/>
                  <a:pt x="2482741" y="1353671"/>
                </a:cubicBezTo>
                <a:lnTo>
                  <a:pt x="850028" y="1353671"/>
                </a:lnTo>
                <a:lnTo>
                  <a:pt x="465561" y="1353671"/>
                </a:lnTo>
                <a:lnTo>
                  <a:pt x="85312" y="1353671"/>
                </a:lnTo>
                <a:cubicBezTo>
                  <a:pt x="70236" y="1353671"/>
                  <a:pt x="57217" y="1352301"/>
                  <a:pt x="46253" y="1349560"/>
                </a:cubicBezTo>
                <a:cubicBezTo>
                  <a:pt x="35290" y="1346819"/>
                  <a:pt x="26382" y="1341508"/>
                  <a:pt x="19529" y="1333628"/>
                </a:cubicBezTo>
                <a:cubicBezTo>
                  <a:pt x="12677" y="1325748"/>
                  <a:pt x="7709" y="1314270"/>
                  <a:pt x="4626" y="1299195"/>
                </a:cubicBezTo>
                <a:cubicBezTo>
                  <a:pt x="1542" y="1284120"/>
                  <a:pt x="0" y="1264591"/>
                  <a:pt x="0" y="1240608"/>
                </a:cubicBezTo>
                <a:cubicBezTo>
                  <a:pt x="0" y="1217996"/>
                  <a:pt x="1028" y="1198638"/>
                  <a:pt x="3084" y="1182535"/>
                </a:cubicBezTo>
                <a:cubicBezTo>
                  <a:pt x="5140" y="1166432"/>
                  <a:pt x="8908" y="1152042"/>
                  <a:pt x="14390" y="1139366"/>
                </a:cubicBezTo>
                <a:cubicBezTo>
                  <a:pt x="19872" y="1126689"/>
                  <a:pt x="26896" y="1114355"/>
                  <a:pt x="35461" y="1102363"/>
                </a:cubicBezTo>
                <a:cubicBezTo>
                  <a:pt x="44026" y="1090372"/>
                  <a:pt x="55161" y="1077181"/>
                  <a:pt x="68866" y="1062791"/>
                </a:cubicBezTo>
                <a:lnTo>
                  <a:pt x="299103" y="816109"/>
                </a:lnTo>
                <a:cubicBezTo>
                  <a:pt x="345013" y="768143"/>
                  <a:pt x="382016" y="724459"/>
                  <a:pt x="410110" y="685059"/>
                </a:cubicBezTo>
                <a:cubicBezTo>
                  <a:pt x="438205" y="645658"/>
                  <a:pt x="460132" y="609683"/>
                  <a:pt x="475892" y="577135"/>
                </a:cubicBezTo>
                <a:cubicBezTo>
                  <a:pt x="491653" y="544586"/>
                  <a:pt x="502445" y="514608"/>
                  <a:pt x="508269" y="487199"/>
                </a:cubicBezTo>
                <a:cubicBezTo>
                  <a:pt x="514094" y="459789"/>
                  <a:pt x="517006" y="433751"/>
                  <a:pt x="517006" y="409082"/>
                </a:cubicBezTo>
                <a:cubicBezTo>
                  <a:pt x="517006" y="386470"/>
                  <a:pt x="513409" y="365056"/>
                  <a:pt x="506214" y="344842"/>
                </a:cubicBezTo>
                <a:cubicBezTo>
                  <a:pt x="499019" y="324628"/>
                  <a:pt x="488398" y="306983"/>
                  <a:pt x="474351" y="291908"/>
                </a:cubicBezTo>
                <a:cubicBezTo>
                  <a:pt x="460303" y="276833"/>
                  <a:pt x="442659" y="265013"/>
                  <a:pt x="421417" y="256447"/>
                </a:cubicBezTo>
                <a:cubicBezTo>
                  <a:pt x="400175" y="247882"/>
                  <a:pt x="375164" y="243599"/>
                  <a:pt x="346384" y="243599"/>
                </a:cubicBezTo>
                <a:cubicBezTo>
                  <a:pt x="305955" y="243599"/>
                  <a:pt x="270152" y="248739"/>
                  <a:pt x="238974" y="259017"/>
                </a:cubicBezTo>
                <a:cubicBezTo>
                  <a:pt x="207796" y="269295"/>
                  <a:pt x="180387" y="280773"/>
                  <a:pt x="156747" y="293450"/>
                </a:cubicBezTo>
                <a:cubicBezTo>
                  <a:pt x="133106" y="306126"/>
                  <a:pt x="113406" y="317776"/>
                  <a:pt x="97646" y="328397"/>
                </a:cubicBezTo>
                <a:cubicBezTo>
                  <a:pt x="81885" y="339018"/>
                  <a:pt x="69551" y="344328"/>
                  <a:pt x="60643" y="344328"/>
                </a:cubicBezTo>
                <a:cubicBezTo>
                  <a:pt x="54476" y="344328"/>
                  <a:pt x="49166" y="342272"/>
                  <a:pt x="44712" y="338161"/>
                </a:cubicBezTo>
                <a:cubicBezTo>
                  <a:pt x="40258" y="334050"/>
                  <a:pt x="36660" y="327197"/>
                  <a:pt x="33919" y="317604"/>
                </a:cubicBezTo>
                <a:cubicBezTo>
                  <a:pt x="31178" y="308011"/>
                  <a:pt x="28951" y="295163"/>
                  <a:pt x="27238" y="279060"/>
                </a:cubicBezTo>
                <a:cubicBezTo>
                  <a:pt x="25525" y="262957"/>
                  <a:pt x="24669" y="243257"/>
                  <a:pt x="24669" y="219959"/>
                </a:cubicBezTo>
                <a:cubicBezTo>
                  <a:pt x="24669" y="204199"/>
                  <a:pt x="25183" y="191008"/>
                  <a:pt x="26210" y="180387"/>
                </a:cubicBezTo>
                <a:cubicBezTo>
                  <a:pt x="27238" y="169766"/>
                  <a:pt x="28780" y="160515"/>
                  <a:pt x="30836" y="152635"/>
                </a:cubicBezTo>
                <a:cubicBezTo>
                  <a:pt x="32891" y="144755"/>
                  <a:pt x="35632" y="137903"/>
                  <a:pt x="39059" y="132078"/>
                </a:cubicBezTo>
                <a:cubicBezTo>
                  <a:pt x="42485" y="126254"/>
                  <a:pt x="48480" y="119230"/>
                  <a:pt x="57046" y="111007"/>
                </a:cubicBezTo>
                <a:cubicBezTo>
                  <a:pt x="65611" y="102785"/>
                  <a:pt x="81371" y="92335"/>
                  <a:pt x="104327" y="79658"/>
                </a:cubicBezTo>
                <a:cubicBezTo>
                  <a:pt x="127282" y="66981"/>
                  <a:pt x="155548" y="54647"/>
                  <a:pt x="189124" y="42656"/>
                </a:cubicBezTo>
                <a:cubicBezTo>
                  <a:pt x="222700" y="30664"/>
                  <a:pt x="259702" y="20557"/>
                  <a:pt x="300131" y="12334"/>
                </a:cubicBezTo>
                <a:cubicBezTo>
                  <a:pt x="340560" y="4112"/>
                  <a:pt x="382701" y="0"/>
                  <a:pt x="426556" y="0"/>
                </a:cubicBezTo>
                <a:close/>
              </a:path>
            </a:pathLst>
          </a:custGeom>
          <a:noFill/>
          <a:ln cap="flat" cmpd="sng" w="38100">
            <a:solidFill>
              <a:schemeClr val="accent2"/>
            </a:solidFill>
            <a:prstDash val="solid"/>
            <a:miter lim="800000"/>
            <a:headEnd len="sm" w="sm" type="none"/>
            <a:tailEnd len="sm" w="sm" type="none"/>
          </a:ln>
        </p:spPr>
        <p:txBody>
          <a:bodyPr anchorCtr="0" anchor="b" bIns="137150" lIns="914400" spcFirstLastPara="1" rIns="274300" wrap="square" tIns="45700">
            <a:noAutofit/>
          </a:bodyPr>
          <a:lstStyle/>
          <a:p>
            <a:pPr indent="0" lvl="0" marL="0" marR="0" rtl="0" algn="just">
              <a:spcBef>
                <a:spcPts val="0"/>
              </a:spcBef>
              <a:spcAft>
                <a:spcPts val="0"/>
              </a:spcAft>
              <a:buNone/>
            </a:pPr>
            <a:r>
              <a:t/>
            </a:r>
            <a:endParaRPr/>
          </a:p>
        </p:txBody>
      </p:sp>
      <p:sp>
        <p:nvSpPr>
          <p:cNvPr id="652" name="Google Shape;652;p34"/>
          <p:cNvSpPr txBox="1"/>
          <p:nvPr/>
        </p:nvSpPr>
        <p:spPr>
          <a:xfrm>
            <a:off x="429375" y="1064203"/>
            <a:ext cx="1635300" cy="48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Mada"/>
                <a:ea typeface="Mada"/>
                <a:cs typeface="Mada"/>
                <a:sym typeface="Mada"/>
              </a:rPr>
              <a:t>Nephropathy</a:t>
            </a:r>
            <a:endParaRPr b="1">
              <a:latin typeface="Mada"/>
              <a:ea typeface="Mada"/>
              <a:cs typeface="Mada"/>
              <a:sym typeface="Mada"/>
            </a:endParaRPr>
          </a:p>
        </p:txBody>
      </p:sp>
      <p:sp>
        <p:nvSpPr>
          <p:cNvPr id="653" name="Google Shape;653;p34"/>
          <p:cNvSpPr txBox="1"/>
          <p:nvPr/>
        </p:nvSpPr>
        <p:spPr>
          <a:xfrm>
            <a:off x="205350" y="3925550"/>
            <a:ext cx="6858900" cy="314100"/>
          </a:xfrm>
          <a:prstGeom prst="rect">
            <a:avLst/>
          </a:prstGeom>
          <a:noFill/>
          <a:ln>
            <a:noFill/>
          </a:ln>
        </p:spPr>
        <p:txBody>
          <a:bodyPr anchorCtr="0" anchor="ctr" bIns="91425" lIns="91425" spcFirstLastPara="1" rIns="91425" wrap="square" tIns="91425">
            <a:noAutofit/>
          </a:bodyPr>
          <a:lstStyle/>
          <a:p>
            <a:pPr indent="-368300" lvl="0" marL="457200" rtl="0" algn="l">
              <a:lnSpc>
                <a:spcPct val="115000"/>
              </a:lnSpc>
              <a:spcBef>
                <a:spcPts val="1200"/>
              </a:spcBef>
              <a:spcAft>
                <a:spcPts val="0"/>
              </a:spcAft>
              <a:buClr>
                <a:srgbClr val="1C4588"/>
              </a:buClr>
              <a:buSzPts val="2200"/>
              <a:buFont typeface="Mada"/>
              <a:buChar char="◄"/>
            </a:pPr>
            <a:r>
              <a:rPr b="1" lang="ar" sz="2200">
                <a:solidFill>
                  <a:srgbClr val="1C4588"/>
                </a:solidFill>
                <a:highlight>
                  <a:schemeClr val="accent4"/>
                </a:highlight>
                <a:latin typeface="Mada"/>
                <a:ea typeface="Mada"/>
                <a:cs typeface="Mada"/>
                <a:sym typeface="Mada"/>
              </a:rPr>
              <a:t>O</a:t>
            </a:r>
            <a:r>
              <a:rPr b="1" lang="ar" sz="2200">
                <a:solidFill>
                  <a:srgbClr val="1C4588"/>
                </a:solidFill>
                <a:highlight>
                  <a:schemeClr val="accent4"/>
                </a:highlight>
                <a:latin typeface="Mada"/>
                <a:ea typeface="Mada"/>
                <a:cs typeface="Mada"/>
                <a:sym typeface="Mada"/>
              </a:rPr>
              <a:t>ther ways in which DM can damage the kidney:</a:t>
            </a:r>
            <a:endParaRPr sz="2200">
              <a:solidFill>
                <a:schemeClr val="dk1"/>
              </a:solidFill>
              <a:highlight>
                <a:schemeClr val="accent4"/>
              </a:highlight>
              <a:latin typeface="Alegreya Regular"/>
              <a:ea typeface="Alegreya Regular"/>
              <a:cs typeface="Alegreya Regular"/>
              <a:sym typeface="Alegreya Regular"/>
            </a:endParaRPr>
          </a:p>
        </p:txBody>
      </p:sp>
      <p:sp>
        <p:nvSpPr>
          <p:cNvPr id="654" name="Google Shape;654;p34"/>
          <p:cNvSpPr txBox="1"/>
          <p:nvPr/>
        </p:nvSpPr>
        <p:spPr>
          <a:xfrm>
            <a:off x="205350" y="4235375"/>
            <a:ext cx="6918000" cy="5622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1200"/>
              </a:spcBef>
              <a:spcAft>
                <a:spcPts val="0"/>
              </a:spcAft>
              <a:buSzPts val="1200"/>
              <a:buFont typeface="Mada"/>
              <a:buChar char="●"/>
            </a:pPr>
            <a:r>
              <a:rPr lang="ar" sz="1200">
                <a:latin typeface="Mada"/>
                <a:ea typeface="Mada"/>
                <a:cs typeface="Mada"/>
                <a:sym typeface="Mada"/>
              </a:rPr>
              <a:t>ischaemic lesion: Arteriolar lesions, with hypertrophy and hyalinization of the vessels, can occur</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urinary tract infection: more common in women with diabetes, but not in men.</a:t>
            </a:r>
            <a:endParaRPr sz="1200">
              <a:latin typeface="Mada"/>
              <a:ea typeface="Mada"/>
              <a:cs typeface="Mada"/>
              <a:sym typeface="Mada"/>
            </a:endParaRPr>
          </a:p>
        </p:txBody>
      </p:sp>
      <p:sp>
        <p:nvSpPr>
          <p:cNvPr id="655" name="Google Shape;655;p34"/>
          <p:cNvSpPr/>
          <p:nvPr/>
        </p:nvSpPr>
        <p:spPr>
          <a:xfrm>
            <a:off x="3200350" y="5269480"/>
            <a:ext cx="1229910" cy="925475"/>
          </a:xfrm>
          <a:custGeom>
            <a:rect b="b" l="l" r="r" t="t"/>
            <a:pathLst>
              <a:path extrusionOk="0" h="23594" w="23626">
                <a:moveTo>
                  <a:pt x="11813" y="1"/>
                </a:moveTo>
                <a:cubicBezTo>
                  <a:pt x="5289" y="1"/>
                  <a:pt x="0" y="5258"/>
                  <a:pt x="0" y="11781"/>
                </a:cubicBezTo>
                <a:cubicBezTo>
                  <a:pt x="0" y="18305"/>
                  <a:pt x="5289" y="23594"/>
                  <a:pt x="11813" y="23594"/>
                </a:cubicBezTo>
                <a:cubicBezTo>
                  <a:pt x="18337" y="23594"/>
                  <a:pt x="23625" y="18305"/>
                  <a:pt x="23625" y="11781"/>
                </a:cubicBezTo>
                <a:cubicBezTo>
                  <a:pt x="23625" y="5258"/>
                  <a:pt x="18337" y="1"/>
                  <a:pt x="118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4"/>
          <p:cNvSpPr/>
          <p:nvPr/>
        </p:nvSpPr>
        <p:spPr>
          <a:xfrm>
            <a:off x="3825191" y="5485647"/>
            <a:ext cx="427080" cy="583864"/>
          </a:xfrm>
          <a:custGeom>
            <a:rect b="b" l="l" r="r" t="t"/>
            <a:pathLst>
              <a:path extrusionOk="0" h="14885" w="8204">
                <a:moveTo>
                  <a:pt x="3168" y="5859"/>
                </a:moveTo>
                <a:cubicBezTo>
                  <a:pt x="3136" y="5954"/>
                  <a:pt x="3136" y="6049"/>
                  <a:pt x="3104" y="6175"/>
                </a:cubicBezTo>
                <a:cubicBezTo>
                  <a:pt x="2914" y="6175"/>
                  <a:pt x="2756" y="6144"/>
                  <a:pt x="2566" y="6112"/>
                </a:cubicBezTo>
                <a:cubicBezTo>
                  <a:pt x="2693" y="5985"/>
                  <a:pt x="2978" y="5890"/>
                  <a:pt x="3168" y="5859"/>
                </a:cubicBezTo>
                <a:close/>
                <a:moveTo>
                  <a:pt x="2503" y="6651"/>
                </a:moveTo>
                <a:cubicBezTo>
                  <a:pt x="2693" y="6651"/>
                  <a:pt x="2883" y="6682"/>
                  <a:pt x="3073" y="6682"/>
                </a:cubicBezTo>
                <a:cubicBezTo>
                  <a:pt x="3073" y="6809"/>
                  <a:pt x="3104" y="6904"/>
                  <a:pt x="3104" y="6999"/>
                </a:cubicBezTo>
                <a:cubicBezTo>
                  <a:pt x="2756" y="6967"/>
                  <a:pt x="2598" y="6841"/>
                  <a:pt x="2503" y="6651"/>
                </a:cubicBezTo>
                <a:close/>
                <a:moveTo>
                  <a:pt x="4308" y="1267"/>
                </a:moveTo>
                <a:cubicBezTo>
                  <a:pt x="4625" y="1267"/>
                  <a:pt x="5448" y="1330"/>
                  <a:pt x="6208" y="1995"/>
                </a:cubicBezTo>
                <a:cubicBezTo>
                  <a:pt x="7158" y="2882"/>
                  <a:pt x="7665" y="4402"/>
                  <a:pt x="7665" y="6555"/>
                </a:cubicBezTo>
                <a:cubicBezTo>
                  <a:pt x="7665" y="8646"/>
                  <a:pt x="7190" y="10134"/>
                  <a:pt x="6208" y="10989"/>
                </a:cubicBezTo>
                <a:cubicBezTo>
                  <a:pt x="5480" y="11654"/>
                  <a:pt x="4656" y="11718"/>
                  <a:pt x="4339" y="11718"/>
                </a:cubicBezTo>
                <a:lnTo>
                  <a:pt x="4149" y="11718"/>
                </a:lnTo>
                <a:cubicBezTo>
                  <a:pt x="3041" y="11718"/>
                  <a:pt x="2123" y="10799"/>
                  <a:pt x="2123" y="9691"/>
                </a:cubicBezTo>
                <a:cubicBezTo>
                  <a:pt x="2123" y="8772"/>
                  <a:pt x="2724" y="7981"/>
                  <a:pt x="3579" y="7727"/>
                </a:cubicBezTo>
                <a:cubicBezTo>
                  <a:pt x="3643" y="7696"/>
                  <a:pt x="3706" y="7632"/>
                  <a:pt x="3738" y="7569"/>
                </a:cubicBezTo>
                <a:cubicBezTo>
                  <a:pt x="3769" y="7506"/>
                  <a:pt x="3769" y="7442"/>
                  <a:pt x="3738" y="7379"/>
                </a:cubicBezTo>
                <a:cubicBezTo>
                  <a:pt x="3643" y="7126"/>
                  <a:pt x="3579" y="6841"/>
                  <a:pt x="3579" y="6587"/>
                </a:cubicBezTo>
                <a:cubicBezTo>
                  <a:pt x="3579" y="6270"/>
                  <a:pt x="3674" y="5954"/>
                  <a:pt x="3801" y="5637"/>
                </a:cubicBezTo>
                <a:cubicBezTo>
                  <a:pt x="3833" y="5574"/>
                  <a:pt x="3833" y="5510"/>
                  <a:pt x="3801" y="5415"/>
                </a:cubicBezTo>
                <a:cubicBezTo>
                  <a:pt x="3769" y="5352"/>
                  <a:pt x="3706" y="5289"/>
                  <a:pt x="3643" y="5289"/>
                </a:cubicBezTo>
                <a:cubicBezTo>
                  <a:pt x="2756" y="5035"/>
                  <a:pt x="2123" y="4244"/>
                  <a:pt x="2123" y="3294"/>
                </a:cubicBezTo>
                <a:cubicBezTo>
                  <a:pt x="2123" y="2185"/>
                  <a:pt x="3041" y="1267"/>
                  <a:pt x="4149" y="1267"/>
                </a:cubicBezTo>
                <a:close/>
                <a:moveTo>
                  <a:pt x="254" y="0"/>
                </a:moveTo>
                <a:cubicBezTo>
                  <a:pt x="96" y="0"/>
                  <a:pt x="1" y="127"/>
                  <a:pt x="1" y="253"/>
                </a:cubicBezTo>
                <a:lnTo>
                  <a:pt x="1" y="14631"/>
                </a:lnTo>
                <a:cubicBezTo>
                  <a:pt x="1" y="14789"/>
                  <a:pt x="96" y="14884"/>
                  <a:pt x="254" y="14884"/>
                </a:cubicBezTo>
                <a:cubicBezTo>
                  <a:pt x="381" y="14884"/>
                  <a:pt x="508" y="14789"/>
                  <a:pt x="508" y="14631"/>
                </a:cubicBezTo>
                <a:lnTo>
                  <a:pt x="508" y="5542"/>
                </a:lnTo>
                <a:cubicBezTo>
                  <a:pt x="603" y="5669"/>
                  <a:pt x="729" y="5764"/>
                  <a:pt x="856" y="5890"/>
                </a:cubicBezTo>
                <a:cubicBezTo>
                  <a:pt x="1109" y="6112"/>
                  <a:pt x="1489" y="6334"/>
                  <a:pt x="1964" y="6492"/>
                </a:cubicBezTo>
                <a:cubicBezTo>
                  <a:pt x="1996" y="7031"/>
                  <a:pt x="2313" y="7347"/>
                  <a:pt x="2819" y="7474"/>
                </a:cubicBezTo>
                <a:cubicBezTo>
                  <a:pt x="2059" y="7949"/>
                  <a:pt x="1584" y="8772"/>
                  <a:pt x="1584" y="9691"/>
                </a:cubicBezTo>
                <a:cubicBezTo>
                  <a:pt x="1616" y="11084"/>
                  <a:pt x="2756" y="12224"/>
                  <a:pt x="4149" y="12224"/>
                </a:cubicBezTo>
                <a:lnTo>
                  <a:pt x="4308" y="12224"/>
                </a:lnTo>
                <a:cubicBezTo>
                  <a:pt x="4688" y="12224"/>
                  <a:pt x="5670" y="12161"/>
                  <a:pt x="6556" y="11369"/>
                </a:cubicBezTo>
                <a:cubicBezTo>
                  <a:pt x="7633" y="10419"/>
                  <a:pt x="8203" y="8804"/>
                  <a:pt x="8203" y="6555"/>
                </a:cubicBezTo>
                <a:cubicBezTo>
                  <a:pt x="8203" y="4244"/>
                  <a:pt x="7633" y="2597"/>
                  <a:pt x="6556" y="1615"/>
                </a:cubicBezTo>
                <a:cubicBezTo>
                  <a:pt x="5670" y="823"/>
                  <a:pt x="4688" y="728"/>
                  <a:pt x="4308" y="728"/>
                </a:cubicBezTo>
                <a:lnTo>
                  <a:pt x="4149" y="728"/>
                </a:lnTo>
                <a:cubicBezTo>
                  <a:pt x="2756" y="760"/>
                  <a:pt x="1584" y="1900"/>
                  <a:pt x="1584" y="3294"/>
                </a:cubicBezTo>
                <a:cubicBezTo>
                  <a:pt x="1584" y="4180"/>
                  <a:pt x="2028" y="4972"/>
                  <a:pt x="2724" y="5415"/>
                </a:cubicBezTo>
                <a:cubicBezTo>
                  <a:pt x="2471" y="5542"/>
                  <a:pt x="2154" y="5700"/>
                  <a:pt x="2028" y="5954"/>
                </a:cubicBezTo>
                <a:cubicBezTo>
                  <a:pt x="1743" y="5859"/>
                  <a:pt x="1458" y="5700"/>
                  <a:pt x="1204" y="5479"/>
                </a:cubicBezTo>
                <a:cubicBezTo>
                  <a:pt x="761" y="5130"/>
                  <a:pt x="571" y="4750"/>
                  <a:pt x="539" y="4750"/>
                </a:cubicBezTo>
                <a:cubicBezTo>
                  <a:pt x="539" y="4719"/>
                  <a:pt x="539" y="4687"/>
                  <a:pt x="508" y="4687"/>
                </a:cubicBezTo>
                <a:lnTo>
                  <a:pt x="508" y="253"/>
                </a:lnTo>
                <a:cubicBezTo>
                  <a:pt x="508" y="127"/>
                  <a:pt x="413" y="0"/>
                  <a:pt x="254" y="0"/>
                </a:cubicBezTo>
                <a:close/>
              </a:path>
            </a:pathLst>
          </a:custGeom>
          <a:solidFill>
            <a:srgbClr val="F8F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4"/>
          <p:cNvSpPr/>
          <p:nvPr/>
        </p:nvSpPr>
        <p:spPr>
          <a:xfrm>
            <a:off x="3378400" y="5485647"/>
            <a:ext cx="427028" cy="583864"/>
          </a:xfrm>
          <a:custGeom>
            <a:rect b="b" l="l" r="r" t="t"/>
            <a:pathLst>
              <a:path extrusionOk="0" h="14885" w="8203">
                <a:moveTo>
                  <a:pt x="5036" y="5827"/>
                </a:moveTo>
                <a:lnTo>
                  <a:pt x="5036" y="5827"/>
                </a:lnTo>
                <a:cubicBezTo>
                  <a:pt x="5258" y="5890"/>
                  <a:pt x="5511" y="5985"/>
                  <a:pt x="5669" y="6112"/>
                </a:cubicBezTo>
                <a:cubicBezTo>
                  <a:pt x="5479" y="6144"/>
                  <a:pt x="5289" y="6175"/>
                  <a:pt x="5099" y="6175"/>
                </a:cubicBezTo>
                <a:cubicBezTo>
                  <a:pt x="5099" y="6049"/>
                  <a:pt x="5068" y="5954"/>
                  <a:pt x="5036" y="5827"/>
                </a:cubicBezTo>
                <a:close/>
                <a:moveTo>
                  <a:pt x="5701" y="6619"/>
                </a:moveTo>
                <a:lnTo>
                  <a:pt x="5701" y="6619"/>
                </a:lnTo>
                <a:cubicBezTo>
                  <a:pt x="5638" y="6841"/>
                  <a:pt x="5479" y="6967"/>
                  <a:pt x="5099" y="6999"/>
                </a:cubicBezTo>
                <a:cubicBezTo>
                  <a:pt x="5131" y="6904"/>
                  <a:pt x="5131" y="6777"/>
                  <a:pt x="5131" y="6682"/>
                </a:cubicBezTo>
                <a:cubicBezTo>
                  <a:pt x="5353" y="6682"/>
                  <a:pt x="5543" y="6651"/>
                  <a:pt x="5701" y="6619"/>
                </a:cubicBezTo>
                <a:close/>
                <a:moveTo>
                  <a:pt x="4054" y="1267"/>
                </a:moveTo>
                <a:cubicBezTo>
                  <a:pt x="5163" y="1267"/>
                  <a:pt x="6081" y="2185"/>
                  <a:pt x="6081" y="3294"/>
                </a:cubicBezTo>
                <a:cubicBezTo>
                  <a:pt x="6081" y="4244"/>
                  <a:pt x="5448" y="5035"/>
                  <a:pt x="4561" y="5289"/>
                </a:cubicBezTo>
                <a:cubicBezTo>
                  <a:pt x="4498" y="5289"/>
                  <a:pt x="4434" y="5352"/>
                  <a:pt x="4403" y="5415"/>
                </a:cubicBezTo>
                <a:cubicBezTo>
                  <a:pt x="4371" y="5510"/>
                  <a:pt x="4371" y="5574"/>
                  <a:pt x="4403" y="5637"/>
                </a:cubicBezTo>
                <a:cubicBezTo>
                  <a:pt x="4529" y="5954"/>
                  <a:pt x="4624" y="6270"/>
                  <a:pt x="4624" y="6587"/>
                </a:cubicBezTo>
                <a:cubicBezTo>
                  <a:pt x="4624" y="6841"/>
                  <a:pt x="4561" y="7126"/>
                  <a:pt x="4434" y="7379"/>
                </a:cubicBezTo>
                <a:cubicBezTo>
                  <a:pt x="4434" y="7442"/>
                  <a:pt x="4434" y="7506"/>
                  <a:pt x="4466" y="7569"/>
                </a:cubicBezTo>
                <a:cubicBezTo>
                  <a:pt x="4466" y="7632"/>
                  <a:pt x="4529" y="7696"/>
                  <a:pt x="4624" y="7727"/>
                </a:cubicBezTo>
                <a:cubicBezTo>
                  <a:pt x="5479" y="7981"/>
                  <a:pt x="6081" y="8772"/>
                  <a:pt x="6081" y="9691"/>
                </a:cubicBezTo>
                <a:cubicBezTo>
                  <a:pt x="6081" y="10799"/>
                  <a:pt x="5163" y="11718"/>
                  <a:pt x="4054" y="11718"/>
                </a:cubicBezTo>
                <a:lnTo>
                  <a:pt x="3896" y="11718"/>
                </a:lnTo>
                <a:cubicBezTo>
                  <a:pt x="3547" y="11718"/>
                  <a:pt x="2724" y="11654"/>
                  <a:pt x="1996" y="10989"/>
                </a:cubicBezTo>
                <a:cubicBezTo>
                  <a:pt x="1014" y="10134"/>
                  <a:pt x="539" y="8646"/>
                  <a:pt x="539" y="6555"/>
                </a:cubicBezTo>
                <a:cubicBezTo>
                  <a:pt x="539" y="4402"/>
                  <a:pt x="1014" y="2882"/>
                  <a:pt x="1996" y="1995"/>
                </a:cubicBezTo>
                <a:cubicBezTo>
                  <a:pt x="2756" y="1330"/>
                  <a:pt x="3579" y="1267"/>
                  <a:pt x="3896" y="1267"/>
                </a:cubicBezTo>
                <a:close/>
                <a:moveTo>
                  <a:pt x="7949" y="0"/>
                </a:moveTo>
                <a:cubicBezTo>
                  <a:pt x="7823" y="0"/>
                  <a:pt x="7696" y="127"/>
                  <a:pt x="7696" y="285"/>
                </a:cubicBezTo>
                <a:lnTo>
                  <a:pt x="7696" y="4719"/>
                </a:lnTo>
                <a:cubicBezTo>
                  <a:pt x="7696" y="4719"/>
                  <a:pt x="7664" y="4719"/>
                  <a:pt x="7664" y="4750"/>
                </a:cubicBezTo>
                <a:cubicBezTo>
                  <a:pt x="7664" y="4750"/>
                  <a:pt x="7474" y="5130"/>
                  <a:pt x="6999" y="5510"/>
                </a:cubicBezTo>
                <a:cubicBezTo>
                  <a:pt x="6746" y="5700"/>
                  <a:pt x="6493" y="5859"/>
                  <a:pt x="6208" y="5985"/>
                </a:cubicBezTo>
                <a:cubicBezTo>
                  <a:pt x="6049" y="5700"/>
                  <a:pt x="5764" y="5542"/>
                  <a:pt x="5479" y="5415"/>
                </a:cubicBezTo>
                <a:cubicBezTo>
                  <a:pt x="6176" y="4972"/>
                  <a:pt x="6588" y="4180"/>
                  <a:pt x="6588" y="3294"/>
                </a:cubicBezTo>
                <a:cubicBezTo>
                  <a:pt x="6588" y="1900"/>
                  <a:pt x="5448" y="760"/>
                  <a:pt x="4054" y="728"/>
                </a:cubicBezTo>
                <a:lnTo>
                  <a:pt x="3896" y="728"/>
                </a:lnTo>
                <a:cubicBezTo>
                  <a:pt x="3516" y="728"/>
                  <a:pt x="2534" y="823"/>
                  <a:pt x="1647" y="1615"/>
                </a:cubicBezTo>
                <a:cubicBezTo>
                  <a:pt x="539" y="2597"/>
                  <a:pt x="1" y="4244"/>
                  <a:pt x="1" y="6555"/>
                </a:cubicBezTo>
                <a:cubicBezTo>
                  <a:pt x="1" y="8804"/>
                  <a:pt x="539" y="10419"/>
                  <a:pt x="1616" y="11369"/>
                </a:cubicBezTo>
                <a:cubicBezTo>
                  <a:pt x="2502" y="12161"/>
                  <a:pt x="3484" y="12224"/>
                  <a:pt x="3864" y="12224"/>
                </a:cubicBezTo>
                <a:lnTo>
                  <a:pt x="4022" y="12224"/>
                </a:lnTo>
                <a:cubicBezTo>
                  <a:pt x="5448" y="12224"/>
                  <a:pt x="6588" y="11084"/>
                  <a:pt x="6588" y="9691"/>
                </a:cubicBezTo>
                <a:cubicBezTo>
                  <a:pt x="6588" y="8772"/>
                  <a:pt x="6113" y="7949"/>
                  <a:pt x="5384" y="7506"/>
                </a:cubicBezTo>
                <a:cubicBezTo>
                  <a:pt x="5891" y="7379"/>
                  <a:pt x="6208" y="7031"/>
                  <a:pt x="6271" y="6492"/>
                </a:cubicBezTo>
                <a:cubicBezTo>
                  <a:pt x="6746" y="6334"/>
                  <a:pt x="7094" y="6112"/>
                  <a:pt x="7348" y="5890"/>
                </a:cubicBezTo>
                <a:cubicBezTo>
                  <a:pt x="7474" y="5764"/>
                  <a:pt x="7601" y="5669"/>
                  <a:pt x="7696" y="5574"/>
                </a:cubicBezTo>
                <a:lnTo>
                  <a:pt x="7696" y="14631"/>
                </a:lnTo>
                <a:cubicBezTo>
                  <a:pt x="7696" y="14789"/>
                  <a:pt x="7791" y="14884"/>
                  <a:pt x="7949" y="14884"/>
                </a:cubicBezTo>
                <a:cubicBezTo>
                  <a:pt x="8076" y="14884"/>
                  <a:pt x="8203" y="14789"/>
                  <a:pt x="8203" y="14631"/>
                </a:cubicBezTo>
                <a:lnTo>
                  <a:pt x="8203" y="253"/>
                </a:lnTo>
                <a:cubicBezTo>
                  <a:pt x="8203" y="127"/>
                  <a:pt x="8108" y="0"/>
                  <a:pt x="7949" y="0"/>
                </a:cubicBezTo>
                <a:close/>
              </a:path>
            </a:pathLst>
          </a:custGeom>
          <a:solidFill>
            <a:srgbClr val="F8F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4"/>
          <p:cNvSpPr/>
          <p:nvPr/>
        </p:nvSpPr>
        <p:spPr>
          <a:xfrm>
            <a:off x="4066602" y="7046789"/>
            <a:ext cx="35437" cy="65936"/>
          </a:xfrm>
          <a:custGeom>
            <a:rect b="b" l="l" r="r" t="t"/>
            <a:pathLst>
              <a:path extrusionOk="0" h="856" w="539">
                <a:moveTo>
                  <a:pt x="127" y="1"/>
                </a:moveTo>
                <a:cubicBezTo>
                  <a:pt x="63" y="1"/>
                  <a:pt x="0" y="64"/>
                  <a:pt x="0" y="127"/>
                </a:cubicBezTo>
                <a:cubicBezTo>
                  <a:pt x="0" y="159"/>
                  <a:pt x="32" y="539"/>
                  <a:pt x="285" y="792"/>
                </a:cubicBezTo>
                <a:cubicBezTo>
                  <a:pt x="317" y="824"/>
                  <a:pt x="348" y="856"/>
                  <a:pt x="380" y="856"/>
                </a:cubicBezTo>
                <a:cubicBezTo>
                  <a:pt x="412" y="856"/>
                  <a:pt x="443" y="824"/>
                  <a:pt x="475" y="792"/>
                </a:cubicBezTo>
                <a:cubicBezTo>
                  <a:pt x="538" y="761"/>
                  <a:pt x="538" y="666"/>
                  <a:pt x="475" y="602"/>
                </a:cubicBezTo>
                <a:cubicBezTo>
                  <a:pt x="285" y="444"/>
                  <a:pt x="285" y="127"/>
                  <a:pt x="285" y="127"/>
                </a:cubicBezTo>
                <a:cubicBezTo>
                  <a:pt x="253" y="32"/>
                  <a:pt x="190" y="1"/>
                  <a:pt x="127" y="1"/>
                </a:cubicBezTo>
                <a:close/>
              </a:path>
            </a:pathLst>
          </a:custGeom>
          <a:solidFill>
            <a:srgbClr val="F8F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4"/>
          <p:cNvSpPr txBox="1"/>
          <p:nvPr/>
        </p:nvSpPr>
        <p:spPr>
          <a:xfrm>
            <a:off x="2315300" y="4883288"/>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600">
                <a:highlight>
                  <a:schemeClr val="accent4"/>
                </a:highlight>
                <a:latin typeface="Mada"/>
                <a:ea typeface="Mada"/>
                <a:cs typeface="Mada"/>
                <a:sym typeface="Mada"/>
              </a:rPr>
              <a:t>Investigations</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3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665" name="Google Shape;665;p3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666" name="Google Shape;666;p3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Nephropathy</a:t>
            </a:r>
            <a:endParaRPr b="1" sz="2600">
              <a:latin typeface="Mada"/>
              <a:ea typeface="Mada"/>
              <a:cs typeface="Mada"/>
              <a:sym typeface="Mada"/>
            </a:endParaRPr>
          </a:p>
        </p:txBody>
      </p:sp>
      <p:graphicFrame>
        <p:nvGraphicFramePr>
          <p:cNvPr id="667" name="Google Shape;667;p35"/>
          <p:cNvGraphicFramePr/>
          <p:nvPr/>
        </p:nvGraphicFramePr>
        <p:xfrm>
          <a:off x="319713" y="904840"/>
          <a:ext cx="3000000" cy="3000000"/>
        </p:xfrm>
        <a:graphic>
          <a:graphicData uri="http://schemas.openxmlformats.org/drawingml/2006/table">
            <a:tbl>
              <a:tblPr>
                <a:noFill/>
                <a:tableStyleId>{A780D795-716A-4F41-8A7C-B64FD0428818}</a:tableStyleId>
              </a:tblPr>
              <a:tblGrid>
                <a:gridCol w="7149175"/>
              </a:tblGrid>
              <a:tr h="336325">
                <a:tc>
                  <a:txBody>
                    <a:bodyPr/>
                    <a:lstStyle/>
                    <a:p>
                      <a:pPr indent="0" lvl="0" marL="0" rtl="0" algn="ctr">
                        <a:lnSpc>
                          <a:spcPct val="100000"/>
                        </a:lnSpc>
                        <a:spcBef>
                          <a:spcPts val="0"/>
                        </a:spcBef>
                        <a:spcAft>
                          <a:spcPts val="0"/>
                        </a:spcAft>
                        <a:buNone/>
                      </a:pPr>
                      <a:r>
                        <a:rPr b="1" lang="ar">
                          <a:solidFill>
                            <a:srgbClr val="FFFFFF"/>
                          </a:solidFill>
                          <a:latin typeface="Mada"/>
                          <a:ea typeface="Mada"/>
                          <a:cs typeface="Mada"/>
                          <a:sym typeface="Mada"/>
                        </a:rPr>
                        <a:t>Treatment of Diabetic Nephropathy</a:t>
                      </a:r>
                      <a:endParaRPr b="1">
                        <a:solidFill>
                          <a:srgbClr val="FFFFFF"/>
                        </a:solidFill>
                        <a:latin typeface="Mada"/>
                        <a:ea typeface="Mada"/>
                        <a:cs typeface="Mada"/>
                        <a:sym typeface="Mada"/>
                      </a:endParaRPr>
                    </a:p>
                  </a:txBody>
                  <a:tcPr marT="91425" marB="91425" marR="91425" marL="91425" anchor="ctr">
                    <a:solidFill>
                      <a:schemeClr val="accent1"/>
                    </a:solidFill>
                  </a:tcPr>
                </a:tc>
              </a:tr>
              <a:tr h="303675">
                <a:tc>
                  <a:txBody>
                    <a:bodyPr/>
                    <a:lstStyle/>
                    <a:p>
                      <a:pPr indent="0" lvl="0" marL="0" rtl="0" algn="ctr">
                        <a:lnSpc>
                          <a:spcPct val="100000"/>
                        </a:lnSpc>
                        <a:spcBef>
                          <a:spcPts val="0"/>
                        </a:spcBef>
                        <a:spcAft>
                          <a:spcPts val="0"/>
                        </a:spcAft>
                        <a:buNone/>
                      </a:pPr>
                      <a:r>
                        <a:rPr lang="ar" sz="1100">
                          <a:solidFill>
                            <a:schemeClr val="dk1"/>
                          </a:solidFill>
                          <a:latin typeface="Mada"/>
                          <a:ea typeface="Mada"/>
                          <a:cs typeface="Mada"/>
                          <a:sym typeface="Mada"/>
                        </a:rPr>
                        <a:t>Prevention (most effective treatment)</a:t>
                      </a:r>
                      <a:endParaRPr sz="1100">
                        <a:latin typeface="Mada"/>
                        <a:ea typeface="Mada"/>
                        <a:cs typeface="Mada"/>
                        <a:sym typeface="Mada"/>
                      </a:endParaRPr>
                    </a:p>
                  </a:txBody>
                  <a:tcPr marT="91425" marB="91425" marR="91425" marL="91425" anchor="ctr">
                    <a:solidFill>
                      <a:schemeClr val="lt2"/>
                    </a:solidFill>
                  </a:tcPr>
                </a:tc>
              </a:tr>
              <a:tr h="303675">
                <a:tc>
                  <a:txBody>
                    <a:bodyPr/>
                    <a:lstStyle/>
                    <a:p>
                      <a:pPr indent="0" lvl="0" marL="0" rtl="0" algn="ctr">
                        <a:lnSpc>
                          <a:spcPct val="100000"/>
                        </a:lnSpc>
                        <a:spcBef>
                          <a:spcPts val="0"/>
                        </a:spcBef>
                        <a:spcAft>
                          <a:spcPts val="0"/>
                        </a:spcAft>
                        <a:buNone/>
                      </a:pPr>
                      <a:r>
                        <a:rPr lang="ar" sz="1100">
                          <a:solidFill>
                            <a:schemeClr val="dk1"/>
                          </a:solidFill>
                          <a:latin typeface="Mada"/>
                          <a:ea typeface="Mada"/>
                          <a:cs typeface="Mada"/>
                          <a:sym typeface="Mada"/>
                        </a:rPr>
                        <a:t>Aim is to slow the disease progression (or reverse it)</a:t>
                      </a:r>
                      <a:endParaRPr sz="1100">
                        <a:latin typeface="Mada"/>
                        <a:ea typeface="Mada"/>
                        <a:cs typeface="Mada"/>
                        <a:sym typeface="Mada"/>
                      </a:endParaRPr>
                    </a:p>
                  </a:txBody>
                  <a:tcPr marT="91425" marB="91425" marR="91425" marL="91425" anchor="ctr">
                    <a:solidFill>
                      <a:schemeClr val="accent4"/>
                    </a:solidFill>
                  </a:tcPr>
                </a:tc>
              </a:tr>
              <a:tr h="303675">
                <a:tc>
                  <a:txBody>
                    <a:bodyPr/>
                    <a:lstStyle/>
                    <a:p>
                      <a:pPr indent="0" lvl="0" marL="0" rtl="0" algn="ctr">
                        <a:lnSpc>
                          <a:spcPct val="100000"/>
                        </a:lnSpc>
                        <a:spcBef>
                          <a:spcPts val="0"/>
                        </a:spcBef>
                        <a:spcAft>
                          <a:spcPts val="0"/>
                        </a:spcAft>
                        <a:buNone/>
                      </a:pPr>
                      <a:r>
                        <a:rPr lang="ar" sz="1100">
                          <a:solidFill>
                            <a:schemeClr val="dk1"/>
                          </a:solidFill>
                          <a:latin typeface="Mada"/>
                          <a:ea typeface="Mada"/>
                          <a:cs typeface="Mada"/>
                          <a:sym typeface="Mada"/>
                        </a:rPr>
                        <a:t>Glucose &amp; BP </a:t>
                      </a:r>
                      <a:r>
                        <a:rPr lang="ar" sz="1100">
                          <a:solidFill>
                            <a:srgbClr val="1C4588"/>
                          </a:solidFill>
                          <a:latin typeface="Mada"/>
                          <a:ea typeface="Mada"/>
                          <a:cs typeface="Mada"/>
                          <a:sym typeface="Mada"/>
                        </a:rPr>
                        <a:t>(target BP &lt;130/80 mmHg)</a:t>
                      </a:r>
                      <a:r>
                        <a:rPr lang="ar" sz="1100">
                          <a:solidFill>
                            <a:schemeClr val="dk1"/>
                          </a:solidFill>
                          <a:latin typeface="Mada"/>
                          <a:ea typeface="Mada"/>
                          <a:cs typeface="Mada"/>
                          <a:sym typeface="Mada"/>
                        </a:rPr>
                        <a:t> control is key.</a:t>
                      </a:r>
                      <a:endParaRPr sz="1100">
                        <a:latin typeface="Mada"/>
                        <a:ea typeface="Mada"/>
                        <a:cs typeface="Mada"/>
                        <a:sym typeface="Mada"/>
                      </a:endParaRPr>
                    </a:p>
                  </a:txBody>
                  <a:tcPr marT="91425" marB="91425" marR="91425" marL="91425" anchor="ctr">
                    <a:solidFill>
                      <a:schemeClr val="lt2"/>
                    </a:solidFill>
                  </a:tcPr>
                </a:tc>
              </a:tr>
              <a:tr h="303675">
                <a:tc>
                  <a:txBody>
                    <a:bodyPr/>
                    <a:lstStyle/>
                    <a:p>
                      <a:pPr indent="0" lvl="0" marL="0" rtl="0" algn="ctr">
                        <a:lnSpc>
                          <a:spcPct val="100000"/>
                        </a:lnSpc>
                        <a:spcBef>
                          <a:spcPts val="0"/>
                        </a:spcBef>
                        <a:spcAft>
                          <a:spcPts val="0"/>
                        </a:spcAft>
                        <a:buNone/>
                      </a:pPr>
                      <a:r>
                        <a:rPr b="1" lang="ar" sz="1100">
                          <a:solidFill>
                            <a:srgbClr val="CC0000"/>
                          </a:solidFill>
                          <a:latin typeface="Mada"/>
                          <a:ea typeface="Mada"/>
                          <a:cs typeface="Mada"/>
                          <a:sym typeface="Mada"/>
                        </a:rPr>
                        <a:t>ACEI (or ARBs) are recommended to treat nephropathy</a:t>
                      </a:r>
                      <a:r>
                        <a:rPr lang="ar" sz="1100">
                          <a:solidFill>
                            <a:schemeClr val="dk1"/>
                          </a:solidFill>
                          <a:latin typeface="Mada"/>
                          <a:ea typeface="Mada"/>
                          <a:cs typeface="Mada"/>
                          <a:sym typeface="Mada"/>
                        </a:rPr>
                        <a:t>.</a:t>
                      </a:r>
                      <a:endParaRPr sz="1100">
                        <a:latin typeface="Mada"/>
                        <a:ea typeface="Mada"/>
                        <a:cs typeface="Mada"/>
                        <a:sym typeface="Mada"/>
                      </a:endParaRPr>
                    </a:p>
                  </a:txBody>
                  <a:tcPr marT="91425" marB="91425" marR="91425" marL="91425" anchor="ctr">
                    <a:solidFill>
                      <a:schemeClr val="accent4"/>
                    </a:solidFill>
                  </a:tcPr>
                </a:tc>
              </a:tr>
              <a:tr h="303675">
                <a:tc>
                  <a:txBody>
                    <a:bodyPr/>
                    <a:lstStyle/>
                    <a:p>
                      <a:pPr indent="0" lvl="0" marL="0" rtl="0" algn="ctr">
                        <a:lnSpc>
                          <a:spcPct val="100000"/>
                        </a:lnSpc>
                        <a:spcBef>
                          <a:spcPts val="0"/>
                        </a:spcBef>
                        <a:spcAft>
                          <a:spcPts val="0"/>
                        </a:spcAft>
                        <a:buNone/>
                      </a:pPr>
                      <a:r>
                        <a:rPr lang="ar" sz="1100">
                          <a:solidFill>
                            <a:schemeClr val="dk1"/>
                          </a:solidFill>
                          <a:latin typeface="Mada"/>
                          <a:ea typeface="Mada"/>
                          <a:cs typeface="Mada"/>
                          <a:sym typeface="Mada"/>
                        </a:rPr>
                        <a:t>SGLT-2 inhibitors can be used, </a:t>
                      </a:r>
                      <a:r>
                        <a:rPr lang="ar" sz="1100">
                          <a:solidFill>
                            <a:srgbClr val="6AA84F"/>
                          </a:solidFill>
                          <a:latin typeface="Mada"/>
                          <a:ea typeface="Mada"/>
                          <a:cs typeface="Mada"/>
                          <a:sym typeface="Mada"/>
                        </a:rPr>
                        <a:t>decrease the risk and progression of diabetic nephropathy.</a:t>
                      </a:r>
                      <a:endParaRPr sz="1100">
                        <a:latin typeface="Mada"/>
                        <a:ea typeface="Mada"/>
                        <a:cs typeface="Mada"/>
                        <a:sym typeface="Mada"/>
                      </a:endParaRPr>
                    </a:p>
                  </a:txBody>
                  <a:tcPr marT="91425" marB="91425" marR="91425" marL="91425" anchor="ctr">
                    <a:solidFill>
                      <a:schemeClr val="lt2"/>
                    </a:solidFill>
                  </a:tcPr>
                </a:tc>
              </a:tr>
              <a:tr h="597575">
                <a:tc>
                  <a:txBody>
                    <a:bodyPr/>
                    <a:lstStyle/>
                    <a:p>
                      <a:pPr indent="0" lvl="0" marL="0" rtl="0" algn="ctr">
                        <a:lnSpc>
                          <a:spcPct val="100000"/>
                        </a:lnSpc>
                        <a:spcBef>
                          <a:spcPts val="0"/>
                        </a:spcBef>
                        <a:spcAft>
                          <a:spcPts val="0"/>
                        </a:spcAft>
                        <a:buNone/>
                      </a:pPr>
                      <a:r>
                        <a:rPr lang="ar" sz="1100">
                          <a:solidFill>
                            <a:schemeClr val="dk1"/>
                          </a:solidFill>
                          <a:latin typeface="Mada"/>
                          <a:ea typeface="Mada"/>
                          <a:cs typeface="Mada"/>
                          <a:sym typeface="Mada"/>
                        </a:rPr>
                        <a:t>Remember to change doses (or stop) medications that are renally cleared if eGFR is low</a:t>
                      </a:r>
                      <a:endParaRPr sz="1100">
                        <a:solidFill>
                          <a:srgbClr val="1C4588"/>
                        </a:solidFill>
                        <a:latin typeface="Mada"/>
                        <a:ea typeface="Mada"/>
                        <a:cs typeface="Mada"/>
                        <a:sym typeface="Mada"/>
                      </a:endParaRPr>
                    </a:p>
                    <a:p>
                      <a:pPr indent="0" lvl="0" marL="0" rtl="0" algn="ctr">
                        <a:lnSpc>
                          <a:spcPct val="100000"/>
                        </a:lnSpc>
                        <a:spcBef>
                          <a:spcPts val="0"/>
                        </a:spcBef>
                        <a:spcAft>
                          <a:spcPts val="0"/>
                        </a:spcAft>
                        <a:buNone/>
                      </a:pPr>
                      <a:r>
                        <a:rPr lang="ar" sz="1100">
                          <a:solidFill>
                            <a:srgbClr val="1C4588"/>
                          </a:solidFill>
                          <a:latin typeface="Mada"/>
                          <a:ea typeface="Mada"/>
                          <a:cs typeface="Mada"/>
                          <a:sym typeface="Mada"/>
                        </a:rPr>
                        <a:t>Oral antidiabetes agents, partially excreted via the kidney (e.g. glibenclamide and metformin), should be avoided. </a:t>
                      </a:r>
                      <a:endParaRPr sz="1100">
                        <a:solidFill>
                          <a:srgbClr val="1C4588"/>
                        </a:solidFill>
                        <a:latin typeface="Mada"/>
                        <a:ea typeface="Mada"/>
                        <a:cs typeface="Mada"/>
                        <a:sym typeface="Mada"/>
                      </a:endParaRPr>
                    </a:p>
                    <a:p>
                      <a:pPr indent="0" lvl="0" marL="0" rtl="0" algn="ctr">
                        <a:lnSpc>
                          <a:spcPct val="100000"/>
                        </a:lnSpc>
                        <a:spcBef>
                          <a:spcPts val="0"/>
                        </a:spcBef>
                        <a:spcAft>
                          <a:spcPts val="0"/>
                        </a:spcAft>
                        <a:buNone/>
                      </a:pPr>
                      <a:r>
                        <a:rPr lang="ar" sz="1100">
                          <a:solidFill>
                            <a:srgbClr val="1C4588"/>
                          </a:solidFill>
                          <a:latin typeface="Mada"/>
                          <a:ea typeface="Mada"/>
                          <a:cs typeface="Mada"/>
                          <a:sym typeface="Mada"/>
                        </a:rPr>
                        <a:t>As insulin clearance is reduced in advanced renal disease, insulin dosage is usually reduced. </a:t>
                      </a:r>
                      <a:endParaRPr sz="1100">
                        <a:latin typeface="Mada"/>
                        <a:ea typeface="Mada"/>
                        <a:cs typeface="Mada"/>
                        <a:sym typeface="Mada"/>
                      </a:endParaRPr>
                    </a:p>
                  </a:txBody>
                  <a:tcPr marT="91425" marB="91425" marR="91425" marL="91425" anchor="ctr">
                    <a:solidFill>
                      <a:schemeClr val="accent4"/>
                    </a:solidFill>
                  </a:tcPr>
                </a:tc>
              </a:tr>
              <a:tr h="450625">
                <a:tc>
                  <a:txBody>
                    <a:bodyPr/>
                    <a:lstStyle/>
                    <a:p>
                      <a:pPr indent="0" lvl="0" marL="0" rtl="0" algn="ctr">
                        <a:lnSpc>
                          <a:spcPct val="100000"/>
                        </a:lnSpc>
                        <a:spcBef>
                          <a:spcPts val="0"/>
                        </a:spcBef>
                        <a:spcAft>
                          <a:spcPts val="0"/>
                        </a:spcAft>
                        <a:buNone/>
                      </a:pPr>
                      <a:r>
                        <a:rPr lang="ar" sz="1100">
                          <a:solidFill>
                            <a:srgbClr val="1C4588"/>
                          </a:solidFill>
                          <a:latin typeface="Mada"/>
                          <a:ea typeface="Mada"/>
                          <a:cs typeface="Mada"/>
                          <a:sym typeface="Mada"/>
                        </a:rPr>
                        <a:t>ESRD management: chronic ambulatory peritoneal dialysis may be preferable to haemodialysis, The failure rate of renal transplants is somewhat higher than in people without diabetes.</a:t>
                      </a:r>
                      <a:endParaRPr sz="1100">
                        <a:latin typeface="Mada"/>
                        <a:ea typeface="Mada"/>
                        <a:cs typeface="Mada"/>
                        <a:sym typeface="Mada"/>
                      </a:endParaRPr>
                    </a:p>
                  </a:txBody>
                  <a:tcPr marT="91425" marB="91425" marR="91425" marL="91425" anchor="ctr">
                    <a:solidFill>
                      <a:schemeClr val="lt2"/>
                    </a:solidFill>
                  </a:tcPr>
                </a:tc>
              </a:tr>
            </a:tbl>
          </a:graphicData>
        </a:graphic>
      </p:graphicFrame>
      <p:sp>
        <p:nvSpPr>
          <p:cNvPr id="668" name="Google Shape;668;p35"/>
          <p:cNvSpPr/>
          <p:nvPr/>
        </p:nvSpPr>
        <p:spPr>
          <a:xfrm>
            <a:off x="319727" y="4807763"/>
            <a:ext cx="1857140" cy="654223"/>
          </a:xfrm>
          <a:custGeom>
            <a:rect b="b" l="l" r="r" t="t"/>
            <a:pathLst>
              <a:path extrusionOk="0" h="1377312" w="2643615">
                <a:moveTo>
                  <a:pt x="428611" y="0"/>
                </a:moveTo>
                <a:cubicBezTo>
                  <a:pt x="493023" y="0"/>
                  <a:pt x="550068" y="7538"/>
                  <a:pt x="599747" y="22613"/>
                </a:cubicBezTo>
                <a:cubicBezTo>
                  <a:pt x="649426" y="37688"/>
                  <a:pt x="691225" y="59444"/>
                  <a:pt x="725144" y="87881"/>
                </a:cubicBezTo>
                <a:cubicBezTo>
                  <a:pt x="759063" y="116318"/>
                  <a:pt x="784759" y="151265"/>
                  <a:pt x="802232" y="192721"/>
                </a:cubicBezTo>
                <a:cubicBezTo>
                  <a:pt x="819706" y="234178"/>
                  <a:pt x="828442" y="280944"/>
                  <a:pt x="828442" y="333022"/>
                </a:cubicBezTo>
                <a:lnTo>
                  <a:pt x="820184" y="393588"/>
                </a:lnTo>
                <a:lnTo>
                  <a:pt x="2479658" y="393588"/>
                </a:lnTo>
                <a:cubicBezTo>
                  <a:pt x="2570209" y="393588"/>
                  <a:pt x="2643615" y="466994"/>
                  <a:pt x="2643615" y="557545"/>
                </a:cubicBezTo>
                <a:lnTo>
                  <a:pt x="2643615" y="1213355"/>
                </a:lnTo>
                <a:cubicBezTo>
                  <a:pt x="2643615" y="1303906"/>
                  <a:pt x="2570209" y="1377312"/>
                  <a:pt x="2479658" y="1377312"/>
                </a:cubicBezTo>
                <a:lnTo>
                  <a:pt x="376191" y="1377312"/>
                </a:lnTo>
                <a:cubicBezTo>
                  <a:pt x="330966" y="1377312"/>
                  <a:pt x="288482" y="1374057"/>
                  <a:pt x="248738" y="1367547"/>
                </a:cubicBezTo>
                <a:cubicBezTo>
                  <a:pt x="208995" y="1361037"/>
                  <a:pt x="173877" y="1352986"/>
                  <a:pt x="143384" y="1343393"/>
                </a:cubicBezTo>
                <a:cubicBezTo>
                  <a:pt x="112892" y="1333800"/>
                  <a:pt x="87709" y="1323864"/>
                  <a:pt x="67838" y="1313585"/>
                </a:cubicBezTo>
                <a:cubicBezTo>
                  <a:pt x="47966" y="1303307"/>
                  <a:pt x="34947" y="1295427"/>
                  <a:pt x="28780" y="1289945"/>
                </a:cubicBezTo>
                <a:cubicBezTo>
                  <a:pt x="22613" y="1284463"/>
                  <a:pt x="17987" y="1278296"/>
                  <a:pt x="14904" y="1271444"/>
                </a:cubicBezTo>
                <a:cubicBezTo>
                  <a:pt x="11820" y="1264591"/>
                  <a:pt x="9079" y="1256540"/>
                  <a:pt x="6681" y="1247289"/>
                </a:cubicBezTo>
                <a:cubicBezTo>
                  <a:pt x="4283" y="1238039"/>
                  <a:pt x="2570" y="1226390"/>
                  <a:pt x="1542" y="1212343"/>
                </a:cubicBezTo>
                <a:cubicBezTo>
                  <a:pt x="514" y="1198295"/>
                  <a:pt x="0" y="1181336"/>
                  <a:pt x="0" y="1161464"/>
                </a:cubicBezTo>
                <a:cubicBezTo>
                  <a:pt x="0" y="1128573"/>
                  <a:pt x="2741" y="1105789"/>
                  <a:pt x="8223" y="1093113"/>
                </a:cubicBezTo>
                <a:cubicBezTo>
                  <a:pt x="13705" y="1080436"/>
                  <a:pt x="21927" y="1074098"/>
                  <a:pt x="32891" y="1074098"/>
                </a:cubicBezTo>
                <a:cubicBezTo>
                  <a:pt x="39743" y="1074098"/>
                  <a:pt x="51564" y="1078723"/>
                  <a:pt x="68352" y="1087973"/>
                </a:cubicBezTo>
                <a:cubicBezTo>
                  <a:pt x="85140" y="1097224"/>
                  <a:pt x="106553" y="1107160"/>
                  <a:pt x="132592" y="1117781"/>
                </a:cubicBezTo>
                <a:cubicBezTo>
                  <a:pt x="158631" y="1128402"/>
                  <a:pt x="189123" y="1138338"/>
                  <a:pt x="224070" y="1147588"/>
                </a:cubicBezTo>
                <a:cubicBezTo>
                  <a:pt x="259017" y="1156839"/>
                  <a:pt x="298760" y="1161464"/>
                  <a:pt x="343300" y="1161464"/>
                </a:cubicBezTo>
                <a:cubicBezTo>
                  <a:pt x="380988" y="1161464"/>
                  <a:pt x="414221" y="1157010"/>
                  <a:pt x="443001" y="1148102"/>
                </a:cubicBezTo>
                <a:cubicBezTo>
                  <a:pt x="471780" y="1139194"/>
                  <a:pt x="496277" y="1126689"/>
                  <a:pt x="516492" y="1110586"/>
                </a:cubicBezTo>
                <a:cubicBezTo>
                  <a:pt x="536706" y="1094483"/>
                  <a:pt x="551781" y="1074954"/>
                  <a:pt x="561717" y="1051999"/>
                </a:cubicBezTo>
                <a:cubicBezTo>
                  <a:pt x="571653" y="1029044"/>
                  <a:pt x="576621" y="1003519"/>
                  <a:pt x="576621" y="975425"/>
                </a:cubicBezTo>
                <a:cubicBezTo>
                  <a:pt x="576621" y="944589"/>
                  <a:pt x="570625" y="916837"/>
                  <a:pt x="558633" y="892169"/>
                </a:cubicBezTo>
                <a:cubicBezTo>
                  <a:pt x="546642" y="867501"/>
                  <a:pt x="528826" y="846430"/>
                  <a:pt x="505185" y="828957"/>
                </a:cubicBezTo>
                <a:cubicBezTo>
                  <a:pt x="481545" y="811483"/>
                  <a:pt x="451738" y="797950"/>
                  <a:pt x="415763" y="788357"/>
                </a:cubicBezTo>
                <a:cubicBezTo>
                  <a:pt x="379788" y="778764"/>
                  <a:pt x="337476" y="773967"/>
                  <a:pt x="288824" y="773967"/>
                </a:cubicBezTo>
                <a:lnTo>
                  <a:pt x="173706" y="773967"/>
                </a:lnTo>
                <a:cubicBezTo>
                  <a:pt x="164798" y="773967"/>
                  <a:pt x="157260" y="772768"/>
                  <a:pt x="151093" y="770370"/>
                </a:cubicBezTo>
                <a:cubicBezTo>
                  <a:pt x="144926" y="767971"/>
                  <a:pt x="139787" y="763003"/>
                  <a:pt x="135675" y="755466"/>
                </a:cubicBezTo>
                <a:cubicBezTo>
                  <a:pt x="131564" y="747928"/>
                  <a:pt x="128652" y="737479"/>
                  <a:pt x="126939" y="724117"/>
                </a:cubicBezTo>
                <a:cubicBezTo>
                  <a:pt x="125226" y="710755"/>
                  <a:pt x="124369" y="693453"/>
                  <a:pt x="124369" y="672210"/>
                </a:cubicBezTo>
                <a:cubicBezTo>
                  <a:pt x="124369" y="652339"/>
                  <a:pt x="125226" y="636065"/>
                  <a:pt x="126939" y="623388"/>
                </a:cubicBezTo>
                <a:cubicBezTo>
                  <a:pt x="128652" y="610711"/>
                  <a:pt x="131393" y="600947"/>
                  <a:pt x="135162" y="594094"/>
                </a:cubicBezTo>
                <a:cubicBezTo>
                  <a:pt x="138930" y="587242"/>
                  <a:pt x="143727" y="582445"/>
                  <a:pt x="149551" y="579705"/>
                </a:cubicBezTo>
                <a:cubicBezTo>
                  <a:pt x="155376" y="576964"/>
                  <a:pt x="162399" y="575593"/>
                  <a:pt x="170622" y="575593"/>
                </a:cubicBezTo>
                <a:lnTo>
                  <a:pt x="286769" y="575593"/>
                </a:lnTo>
                <a:cubicBezTo>
                  <a:pt x="326512" y="575593"/>
                  <a:pt x="361801" y="570968"/>
                  <a:pt x="392636" y="561717"/>
                </a:cubicBezTo>
                <a:cubicBezTo>
                  <a:pt x="423472" y="552467"/>
                  <a:pt x="449339" y="539276"/>
                  <a:pt x="470239" y="522145"/>
                </a:cubicBezTo>
                <a:cubicBezTo>
                  <a:pt x="491138" y="505014"/>
                  <a:pt x="507070" y="484286"/>
                  <a:pt x="518033" y="459961"/>
                </a:cubicBezTo>
                <a:cubicBezTo>
                  <a:pt x="528997" y="435635"/>
                  <a:pt x="534479" y="408740"/>
                  <a:pt x="534479" y="379275"/>
                </a:cubicBezTo>
                <a:cubicBezTo>
                  <a:pt x="534479" y="356662"/>
                  <a:pt x="530710" y="335249"/>
                  <a:pt x="523173" y="315035"/>
                </a:cubicBezTo>
                <a:cubicBezTo>
                  <a:pt x="515635" y="294820"/>
                  <a:pt x="504500" y="277347"/>
                  <a:pt x="489768" y="262615"/>
                </a:cubicBezTo>
                <a:cubicBezTo>
                  <a:pt x="475035" y="247882"/>
                  <a:pt x="456020" y="236233"/>
                  <a:pt x="432722" y="227668"/>
                </a:cubicBezTo>
                <a:cubicBezTo>
                  <a:pt x="409425" y="219102"/>
                  <a:pt x="382015" y="214820"/>
                  <a:pt x="350495" y="214820"/>
                </a:cubicBezTo>
                <a:cubicBezTo>
                  <a:pt x="314863" y="214820"/>
                  <a:pt x="281287" y="220130"/>
                  <a:pt x="249766" y="230751"/>
                </a:cubicBezTo>
                <a:cubicBezTo>
                  <a:pt x="218246" y="241372"/>
                  <a:pt x="189980" y="253021"/>
                  <a:pt x="164969" y="265698"/>
                </a:cubicBezTo>
                <a:cubicBezTo>
                  <a:pt x="139958" y="278375"/>
                  <a:pt x="118716" y="290195"/>
                  <a:pt x="101243" y="301159"/>
                </a:cubicBezTo>
                <a:cubicBezTo>
                  <a:pt x="83769" y="312122"/>
                  <a:pt x="70921" y="317604"/>
                  <a:pt x="62699" y="317604"/>
                </a:cubicBezTo>
                <a:cubicBezTo>
                  <a:pt x="57217" y="317604"/>
                  <a:pt x="52420" y="316405"/>
                  <a:pt x="48309" y="314007"/>
                </a:cubicBezTo>
                <a:cubicBezTo>
                  <a:pt x="44197" y="311608"/>
                  <a:pt x="40771" y="306983"/>
                  <a:pt x="38030" y="300131"/>
                </a:cubicBezTo>
                <a:cubicBezTo>
                  <a:pt x="35289" y="293279"/>
                  <a:pt x="33234" y="283343"/>
                  <a:pt x="31863" y="270323"/>
                </a:cubicBezTo>
                <a:cubicBezTo>
                  <a:pt x="30493" y="257304"/>
                  <a:pt x="29808" y="240516"/>
                  <a:pt x="29808" y="219959"/>
                </a:cubicBezTo>
                <a:cubicBezTo>
                  <a:pt x="29808" y="202828"/>
                  <a:pt x="30150" y="188610"/>
                  <a:pt x="30835" y="177303"/>
                </a:cubicBezTo>
                <a:cubicBezTo>
                  <a:pt x="31521" y="165997"/>
                  <a:pt x="32891" y="156575"/>
                  <a:pt x="34947" y="149038"/>
                </a:cubicBezTo>
                <a:cubicBezTo>
                  <a:pt x="37002" y="141500"/>
                  <a:pt x="39572" y="134991"/>
                  <a:pt x="42656" y="129509"/>
                </a:cubicBezTo>
                <a:cubicBezTo>
                  <a:pt x="45739" y="124027"/>
                  <a:pt x="50707" y="118031"/>
                  <a:pt x="57559" y="111521"/>
                </a:cubicBezTo>
                <a:cubicBezTo>
                  <a:pt x="64412" y="105012"/>
                  <a:pt x="78459" y="95247"/>
                  <a:pt x="99701" y="82228"/>
                </a:cubicBezTo>
                <a:cubicBezTo>
                  <a:pt x="120943" y="69209"/>
                  <a:pt x="147667" y="56532"/>
                  <a:pt x="179873" y="44198"/>
                </a:cubicBezTo>
                <a:cubicBezTo>
                  <a:pt x="212079" y="31863"/>
                  <a:pt x="249252" y="21414"/>
                  <a:pt x="291394" y="12848"/>
                </a:cubicBezTo>
                <a:cubicBezTo>
                  <a:pt x="333535" y="4283"/>
                  <a:pt x="379275" y="0"/>
                  <a:pt x="428611" y="0"/>
                </a:cubicBezTo>
                <a:close/>
              </a:path>
            </a:pathLst>
          </a:custGeom>
          <a:noFill/>
          <a:ln cap="flat" cmpd="sng" w="38100">
            <a:solidFill>
              <a:schemeClr val="accent3"/>
            </a:solidFill>
            <a:prstDash val="solid"/>
            <a:miter lim="800000"/>
            <a:headEnd len="sm" w="sm" type="none"/>
            <a:tailEnd len="sm" w="sm" type="none"/>
          </a:ln>
        </p:spPr>
        <p:txBody>
          <a:bodyPr anchorCtr="0" anchor="b" bIns="91425" lIns="1097275" spcFirstLastPara="1" rIns="274300" wrap="square" tIns="45700">
            <a:noAutofit/>
          </a:bodyPr>
          <a:lstStyle/>
          <a:p>
            <a:pPr indent="0" lvl="0" marL="0" marR="0" rtl="0" algn="just">
              <a:spcBef>
                <a:spcPts val="0"/>
              </a:spcBef>
              <a:spcAft>
                <a:spcPts val="0"/>
              </a:spcAft>
              <a:buNone/>
            </a:pPr>
            <a:r>
              <a:t/>
            </a:r>
            <a:endParaRPr/>
          </a:p>
        </p:txBody>
      </p:sp>
      <p:sp>
        <p:nvSpPr>
          <p:cNvPr id="669" name="Google Shape;669;p35"/>
          <p:cNvSpPr txBox="1"/>
          <p:nvPr/>
        </p:nvSpPr>
        <p:spPr>
          <a:xfrm>
            <a:off x="716100" y="4934788"/>
            <a:ext cx="1460700" cy="52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Mada"/>
                <a:ea typeface="Mada"/>
                <a:cs typeface="Mada"/>
                <a:sym typeface="Mada"/>
              </a:rPr>
              <a:t>Neuropathy </a:t>
            </a:r>
            <a:endParaRPr b="1">
              <a:latin typeface="Mada"/>
              <a:ea typeface="Mada"/>
              <a:cs typeface="Mada"/>
              <a:sym typeface="Mada"/>
            </a:endParaRPr>
          </a:p>
        </p:txBody>
      </p:sp>
      <p:cxnSp>
        <p:nvCxnSpPr>
          <p:cNvPr id="670" name="Google Shape;670;p35"/>
          <p:cNvCxnSpPr/>
          <p:nvPr/>
        </p:nvCxnSpPr>
        <p:spPr>
          <a:xfrm flipH="1" rot="10800000">
            <a:off x="1355288" y="47843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671" name="Google Shape;671;p35"/>
          <p:cNvSpPr txBox="1"/>
          <p:nvPr/>
        </p:nvSpPr>
        <p:spPr>
          <a:xfrm>
            <a:off x="1351663" y="429170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Diabetic neuropathy</a:t>
            </a:r>
            <a:endParaRPr b="1" sz="2600">
              <a:latin typeface="Mada"/>
              <a:ea typeface="Mada"/>
              <a:cs typeface="Mada"/>
              <a:sym typeface="Mada"/>
            </a:endParaRPr>
          </a:p>
        </p:txBody>
      </p:sp>
      <p:graphicFrame>
        <p:nvGraphicFramePr>
          <p:cNvPr id="672" name="Google Shape;672;p35"/>
          <p:cNvGraphicFramePr/>
          <p:nvPr/>
        </p:nvGraphicFramePr>
        <p:xfrm>
          <a:off x="205423" y="5692796"/>
          <a:ext cx="3000000" cy="3000000"/>
        </p:xfrm>
        <a:graphic>
          <a:graphicData uri="http://schemas.openxmlformats.org/drawingml/2006/table">
            <a:tbl>
              <a:tblPr>
                <a:noFill/>
                <a:tableStyleId>{A780D795-716A-4F41-8A7C-B64FD0428818}</a:tableStyleId>
              </a:tblPr>
              <a:tblGrid>
                <a:gridCol w="550425"/>
                <a:gridCol w="6598750"/>
              </a:tblGrid>
              <a:tr h="1829025">
                <a:tc>
                  <a:txBody>
                    <a:bodyPr/>
                    <a:lstStyle/>
                    <a:p>
                      <a:pPr indent="0" lvl="0" marL="0" rtl="0" algn="ctr">
                        <a:spcBef>
                          <a:spcPts val="0"/>
                        </a:spcBef>
                        <a:spcAft>
                          <a:spcPts val="0"/>
                        </a:spcAft>
                        <a:buNone/>
                      </a:pPr>
                      <a:r>
                        <a:t/>
                      </a:r>
                      <a:endParaRPr b="1" sz="1100">
                        <a:solidFill>
                          <a:srgbClr val="2F497E"/>
                        </a:solidFill>
                        <a:latin typeface="Mada"/>
                        <a:ea typeface="Mada"/>
                        <a:cs typeface="Mada"/>
                        <a:sym typeface="Mada"/>
                      </a:endParaRPr>
                    </a:p>
                  </a:txBody>
                  <a:tcPr marT="91425" marB="91425" marR="91425" marL="91425" anchor="ctr">
                    <a:solidFill>
                      <a:schemeClr val="accent4"/>
                    </a:solidFill>
                  </a:tcPr>
                </a:tc>
                <a:tc>
                  <a:txBody>
                    <a:bodyPr/>
                    <a:lstStyle/>
                    <a:p>
                      <a:pPr indent="-298450" lvl="0" marL="457200" rtl="0" algn="l">
                        <a:lnSpc>
                          <a:spcPct val="115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Most common form is</a:t>
                      </a:r>
                      <a:r>
                        <a:rPr b="1" lang="ar" sz="1100">
                          <a:solidFill>
                            <a:srgbClr val="CC0000"/>
                          </a:solidFill>
                          <a:latin typeface="Mada"/>
                          <a:ea typeface="Mada"/>
                          <a:cs typeface="Mada"/>
                          <a:sym typeface="Mada"/>
                        </a:rPr>
                        <a:t> distal symmetric polyneuropathy</a:t>
                      </a:r>
                      <a:endParaRPr b="1" sz="1100">
                        <a:solidFill>
                          <a:srgbClr val="CC0000"/>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rgbClr val="2F497E"/>
                          </a:solidFill>
                          <a:latin typeface="Mada"/>
                          <a:ea typeface="Mada"/>
                          <a:cs typeface="Mada"/>
                          <a:sym typeface="Mada"/>
                        </a:rPr>
                        <a:t>Usually affects sensory nerves in a “stocking/glove pattern”—Typically begins in feet, later involves hands (longest nerves affected first). </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Tingling, numbness</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loss of sensation </a:t>
                      </a:r>
                      <a:r>
                        <a:rPr lang="ar" sz="1100">
                          <a:solidFill>
                            <a:srgbClr val="2F497E"/>
                          </a:solidFill>
                          <a:latin typeface="Mada"/>
                          <a:ea typeface="Mada"/>
                          <a:cs typeface="Mada"/>
                          <a:sym typeface="Mada"/>
                        </a:rPr>
                        <a:t>leads to the following: ulcer formation (patients do not shift their weight) with subsequent ischemia of pressure point areas; </a:t>
                      </a:r>
                      <a:r>
                        <a:rPr b="1" lang="ar" sz="1100">
                          <a:solidFill>
                            <a:srgbClr val="2F497E"/>
                          </a:solidFill>
                          <a:latin typeface="Mada"/>
                          <a:ea typeface="Mada"/>
                          <a:cs typeface="Mada"/>
                          <a:sym typeface="Mada"/>
                        </a:rPr>
                        <a:t>Charcot joints.</a:t>
                      </a:r>
                      <a:endParaRPr b="1" sz="1100">
                        <a:solidFill>
                          <a:schemeClr val="dk1"/>
                        </a:solidFill>
                        <a:latin typeface="Mada"/>
                        <a:ea typeface="Mada"/>
                        <a:cs typeface="Mada"/>
                        <a:sym typeface="Mada"/>
                      </a:endParaRPr>
                    </a:p>
                    <a:p>
                      <a:pPr indent="-298450" lvl="0" marL="457200" rtl="0" algn="l">
                        <a:spcBef>
                          <a:spcPts val="0"/>
                        </a:spcBef>
                        <a:spcAft>
                          <a:spcPts val="0"/>
                        </a:spcAft>
                        <a:buClr>
                          <a:srgbClr val="2F497E"/>
                        </a:buClr>
                        <a:buSzPts val="1100"/>
                        <a:buFont typeface="Mada"/>
                        <a:buChar char="●"/>
                      </a:pPr>
                      <a:r>
                        <a:rPr lang="ar" sz="1100">
                          <a:solidFill>
                            <a:schemeClr val="dk1"/>
                          </a:solidFill>
                          <a:latin typeface="Mada"/>
                          <a:ea typeface="Mada"/>
                          <a:cs typeface="Mada"/>
                          <a:sym typeface="Mada"/>
                        </a:rPr>
                        <a:t>Loss of fine touch, proprioception, and vibration. Loss of ankle deep reflex</a:t>
                      </a:r>
                      <a:endParaRPr sz="1100">
                        <a:solidFill>
                          <a:srgbClr val="2F497E"/>
                        </a:solidFill>
                        <a:latin typeface="Mada"/>
                        <a:ea typeface="Mada"/>
                        <a:cs typeface="Mada"/>
                        <a:sym typeface="Mada"/>
                      </a:endParaRPr>
                    </a:p>
                    <a:p>
                      <a:pPr indent="-298450" lvl="0" marL="457200" rtl="0" algn="l">
                        <a:spcBef>
                          <a:spcPts val="0"/>
                        </a:spcBef>
                        <a:spcAft>
                          <a:spcPts val="0"/>
                        </a:spcAft>
                        <a:buClr>
                          <a:srgbClr val="2F497E"/>
                        </a:buClr>
                        <a:buSzPts val="1100"/>
                        <a:buFont typeface="Mada"/>
                        <a:buChar char="●"/>
                      </a:pPr>
                      <a:r>
                        <a:rPr b="1" lang="ar" sz="1100">
                          <a:solidFill>
                            <a:srgbClr val="2F497E"/>
                          </a:solidFill>
                          <a:latin typeface="Mada"/>
                          <a:ea typeface="Mada"/>
                          <a:cs typeface="Mada"/>
                          <a:sym typeface="Mada"/>
                        </a:rPr>
                        <a:t>Painful diabetic neuropathy</a:t>
                      </a:r>
                      <a:r>
                        <a:rPr lang="ar" sz="1100">
                          <a:solidFill>
                            <a:srgbClr val="2F497E"/>
                          </a:solidFill>
                          <a:latin typeface="Mada"/>
                          <a:ea typeface="Mada"/>
                          <a:cs typeface="Mada"/>
                          <a:sym typeface="Mada"/>
                        </a:rPr>
                        <a:t>—hypersensitivity to light touch; severe “burning” pain, especially at night, that can be difficult to tolerate. Treatment is with gabapentin, tricyclic antidepressants, or pregabalin.</a:t>
                      </a:r>
                      <a:endParaRPr sz="1100">
                        <a:solidFill>
                          <a:srgbClr val="2F497E"/>
                        </a:solidFill>
                        <a:latin typeface="Mada"/>
                        <a:ea typeface="Mada"/>
                        <a:cs typeface="Mada"/>
                        <a:sym typeface="Mada"/>
                      </a:endParaRPr>
                    </a:p>
                  </a:txBody>
                  <a:tcPr marT="91425" marB="91425" marR="91425" marL="91425"/>
                </a:tc>
              </a:tr>
              <a:tr h="1634825">
                <a:tc>
                  <a:txBody>
                    <a:bodyPr/>
                    <a:lstStyle/>
                    <a:p>
                      <a:pPr indent="0" lvl="0" marL="0" rtl="0" algn="ctr">
                        <a:spcBef>
                          <a:spcPts val="0"/>
                        </a:spcBef>
                        <a:spcAft>
                          <a:spcPts val="0"/>
                        </a:spcAft>
                        <a:buNone/>
                      </a:pPr>
                      <a:r>
                        <a:t/>
                      </a:r>
                      <a:endParaRPr b="1" sz="1100">
                        <a:solidFill>
                          <a:srgbClr val="2F497E"/>
                        </a:solidFill>
                        <a:latin typeface="Mada"/>
                        <a:ea typeface="Mada"/>
                        <a:cs typeface="Mada"/>
                        <a:sym typeface="Mada"/>
                      </a:endParaRPr>
                    </a:p>
                  </a:txBody>
                  <a:tcPr marT="91425" marB="91425" marR="91425" marL="91425" anchor="ctr">
                    <a:solidFill>
                      <a:schemeClr val="accent4"/>
                    </a:solidFill>
                  </a:tcPr>
                </a:tc>
                <a:tc>
                  <a:txBody>
                    <a:bodyPr/>
                    <a:lstStyle/>
                    <a:p>
                      <a:pPr indent="-298450" lvl="0" marL="457200" rtl="0" algn="l">
                        <a:lnSpc>
                          <a:spcPct val="115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Dysfunction of cranial or peripheral nerves</a:t>
                      </a:r>
                      <a:endParaRPr sz="11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less common</a:t>
                      </a:r>
                      <a:endParaRPr sz="1100">
                        <a:solidFill>
                          <a:schemeClr val="dk1"/>
                        </a:solidFill>
                        <a:latin typeface="Mada"/>
                        <a:ea typeface="Mada"/>
                        <a:cs typeface="Mada"/>
                        <a:sym typeface="Mada"/>
                      </a:endParaRPr>
                    </a:p>
                    <a:p>
                      <a:pPr indent="-298450" lvl="0" marL="457200" rtl="0" algn="l">
                        <a:spcBef>
                          <a:spcPts val="0"/>
                        </a:spcBef>
                        <a:spcAft>
                          <a:spcPts val="0"/>
                        </a:spcAft>
                        <a:buClr>
                          <a:srgbClr val="2F497E"/>
                        </a:buClr>
                        <a:buSzPts val="1100"/>
                        <a:buFont typeface="Mada"/>
                        <a:buChar char="●"/>
                      </a:pPr>
                      <a:r>
                        <a:rPr lang="ar" sz="1100">
                          <a:solidFill>
                            <a:srgbClr val="2F497E"/>
                          </a:solidFill>
                          <a:latin typeface="Mada"/>
                          <a:ea typeface="Mada"/>
                          <a:cs typeface="Mada"/>
                          <a:sym typeface="Mada"/>
                        </a:rPr>
                        <a:t>Most often involves </a:t>
                      </a:r>
                      <a:r>
                        <a:rPr b="1" lang="ar" sz="1100">
                          <a:solidFill>
                            <a:srgbClr val="2F497E"/>
                          </a:solidFill>
                          <a:latin typeface="Mada"/>
                          <a:ea typeface="Mada"/>
                          <a:cs typeface="Mada"/>
                          <a:sym typeface="Mada"/>
                        </a:rPr>
                        <a:t>CN III</a:t>
                      </a:r>
                      <a:r>
                        <a:rPr lang="ar" sz="1100">
                          <a:solidFill>
                            <a:srgbClr val="2F497E"/>
                          </a:solidFill>
                          <a:latin typeface="Mada"/>
                          <a:ea typeface="Mada"/>
                          <a:cs typeface="Mada"/>
                          <a:sym typeface="Mada"/>
                        </a:rPr>
                        <a:t>, but may also involve CN VI and IV.</a:t>
                      </a:r>
                      <a:endParaRPr sz="1100">
                        <a:solidFill>
                          <a:srgbClr val="2F497E"/>
                        </a:solidFill>
                        <a:latin typeface="Mada"/>
                        <a:ea typeface="Mada"/>
                        <a:cs typeface="Mada"/>
                        <a:sym typeface="Mada"/>
                      </a:endParaRPr>
                    </a:p>
                    <a:p>
                      <a:pPr indent="-298450" lvl="0" marL="457200" rtl="0" algn="l">
                        <a:spcBef>
                          <a:spcPts val="0"/>
                        </a:spcBef>
                        <a:spcAft>
                          <a:spcPts val="0"/>
                        </a:spcAft>
                        <a:buClr>
                          <a:srgbClr val="2F497E"/>
                        </a:buClr>
                        <a:buSzPts val="1100"/>
                        <a:buFont typeface="Mada"/>
                        <a:buChar char="●"/>
                      </a:pPr>
                      <a:r>
                        <a:rPr b="1" lang="ar" sz="1100">
                          <a:solidFill>
                            <a:srgbClr val="2F497E"/>
                          </a:solidFill>
                          <a:latin typeface="Mada"/>
                          <a:ea typeface="Mada"/>
                          <a:cs typeface="Mada"/>
                          <a:sym typeface="Mada"/>
                        </a:rPr>
                        <a:t>Diabetic third nerve palsy: </a:t>
                      </a:r>
                      <a:r>
                        <a:rPr lang="ar" sz="1100">
                          <a:solidFill>
                            <a:srgbClr val="2F497E"/>
                          </a:solidFill>
                          <a:latin typeface="Mada"/>
                          <a:ea typeface="Mada"/>
                          <a:cs typeface="Mada"/>
                          <a:sym typeface="Mada"/>
                        </a:rPr>
                        <a:t>eye pain, diplopia, ptosis, inability to adduct the eye; but the pupils are spared.</a:t>
                      </a:r>
                      <a:endParaRPr sz="1100">
                        <a:solidFill>
                          <a:srgbClr val="2F497E"/>
                        </a:solidFill>
                        <a:latin typeface="Mada"/>
                        <a:ea typeface="Mada"/>
                        <a:cs typeface="Mada"/>
                        <a:sym typeface="Mada"/>
                      </a:endParaRPr>
                    </a:p>
                    <a:p>
                      <a:pPr indent="-298450" lvl="0" marL="457200" rtl="0" algn="l">
                        <a:spcBef>
                          <a:spcPts val="0"/>
                        </a:spcBef>
                        <a:spcAft>
                          <a:spcPts val="0"/>
                        </a:spcAft>
                        <a:buClr>
                          <a:srgbClr val="2F497E"/>
                        </a:buClr>
                        <a:buSzPts val="1100"/>
                        <a:buFont typeface="Mada"/>
                        <a:buChar char="●"/>
                      </a:pPr>
                      <a:r>
                        <a:rPr lang="ar" sz="1100">
                          <a:solidFill>
                            <a:srgbClr val="2F497E"/>
                          </a:solidFill>
                          <a:latin typeface="Mada"/>
                          <a:ea typeface="Mada"/>
                          <a:cs typeface="Mada"/>
                          <a:sym typeface="Mada"/>
                        </a:rPr>
                        <a:t>Median nerve neuropathy, ulnar neuropathy, common peroneal neuropathy.</a:t>
                      </a:r>
                      <a:endParaRPr sz="1100">
                        <a:solidFill>
                          <a:srgbClr val="2F497E"/>
                        </a:solidFill>
                        <a:latin typeface="Mada"/>
                        <a:ea typeface="Mada"/>
                        <a:cs typeface="Mada"/>
                        <a:sym typeface="Mada"/>
                      </a:endParaRPr>
                    </a:p>
                    <a:p>
                      <a:pPr indent="-298450" lvl="0" marL="457200" rtl="0" algn="l">
                        <a:spcBef>
                          <a:spcPts val="0"/>
                        </a:spcBef>
                        <a:spcAft>
                          <a:spcPts val="0"/>
                        </a:spcAft>
                        <a:buClr>
                          <a:srgbClr val="2F497E"/>
                        </a:buClr>
                        <a:buSzPts val="1100"/>
                        <a:buFont typeface="Mada"/>
                        <a:buChar char="●"/>
                      </a:pPr>
                      <a:r>
                        <a:rPr lang="ar" sz="1100">
                          <a:solidFill>
                            <a:srgbClr val="2F497E"/>
                          </a:solidFill>
                          <a:latin typeface="Mada"/>
                          <a:ea typeface="Mada"/>
                          <a:cs typeface="Mada"/>
                          <a:sym typeface="Mada"/>
                        </a:rPr>
                        <a:t>Diabetic lumbosacral plexopathy—severe, deep pain in the thigh; atrophy and weakness in thigh and hip muscles; recovery takes weeks to months.</a:t>
                      </a:r>
                      <a:endParaRPr sz="1100">
                        <a:solidFill>
                          <a:srgbClr val="2F497E"/>
                        </a:solidFill>
                        <a:latin typeface="Mada"/>
                        <a:ea typeface="Mada"/>
                        <a:cs typeface="Mada"/>
                        <a:sym typeface="Mada"/>
                      </a:endParaRPr>
                    </a:p>
                    <a:p>
                      <a:pPr indent="-298450" lvl="0" marL="457200" rtl="0" algn="l">
                        <a:spcBef>
                          <a:spcPts val="0"/>
                        </a:spcBef>
                        <a:spcAft>
                          <a:spcPts val="0"/>
                        </a:spcAft>
                        <a:buClr>
                          <a:srgbClr val="2F497E"/>
                        </a:buClr>
                        <a:buSzPts val="1100"/>
                        <a:buFont typeface="Mada"/>
                        <a:buChar char="●"/>
                      </a:pPr>
                      <a:r>
                        <a:rPr lang="ar" sz="1100">
                          <a:solidFill>
                            <a:srgbClr val="2F497E"/>
                          </a:solidFill>
                          <a:latin typeface="Mada"/>
                          <a:ea typeface="Mada"/>
                          <a:cs typeface="Mada"/>
                          <a:sym typeface="Mada"/>
                        </a:rPr>
                        <a:t>Diabetic truncal neuropathy—pain in distribution of one of the intercostal nerves.</a:t>
                      </a:r>
                      <a:endParaRPr sz="1100">
                        <a:solidFill>
                          <a:srgbClr val="2F497E"/>
                        </a:solidFill>
                        <a:latin typeface="Mada"/>
                        <a:ea typeface="Mada"/>
                        <a:cs typeface="Mada"/>
                        <a:sym typeface="Mada"/>
                      </a:endParaRPr>
                    </a:p>
                  </a:txBody>
                  <a:tcPr marT="91425" marB="91425" marR="91425" marL="91425"/>
                </a:tc>
              </a:tr>
              <a:tr h="972775">
                <a:tc>
                  <a:txBody>
                    <a:bodyPr/>
                    <a:lstStyle/>
                    <a:p>
                      <a:pPr indent="0" lvl="0" marL="0" rtl="0" algn="ctr">
                        <a:spcBef>
                          <a:spcPts val="0"/>
                        </a:spcBef>
                        <a:spcAft>
                          <a:spcPts val="0"/>
                        </a:spcAft>
                        <a:buNone/>
                      </a:pPr>
                      <a:r>
                        <a:t/>
                      </a:r>
                      <a:endParaRPr b="1" sz="1100">
                        <a:solidFill>
                          <a:srgbClr val="2F497E"/>
                        </a:solidFill>
                        <a:latin typeface="Mada"/>
                        <a:ea typeface="Mada"/>
                        <a:cs typeface="Mada"/>
                        <a:sym typeface="Mada"/>
                      </a:endParaRPr>
                    </a:p>
                  </a:txBody>
                  <a:tcPr marT="91425" marB="91425" marR="91425" marL="91425" anchor="ctr">
                    <a:solidFill>
                      <a:schemeClr val="accent4"/>
                    </a:solidFill>
                  </a:tcPr>
                </a:tc>
                <a:tc>
                  <a:txBody>
                    <a:bodyPr/>
                    <a:lstStyle/>
                    <a:p>
                      <a:pPr indent="-298450" lvl="0" marL="457200" rtl="0" algn="l">
                        <a:spcBef>
                          <a:spcPts val="0"/>
                        </a:spcBef>
                        <a:spcAft>
                          <a:spcPts val="0"/>
                        </a:spcAft>
                        <a:buClr>
                          <a:srgbClr val="2F497E"/>
                        </a:buClr>
                        <a:buSzPts val="1100"/>
                        <a:buFont typeface="Mada"/>
                        <a:buChar char="●"/>
                      </a:pPr>
                      <a:r>
                        <a:rPr b="1" lang="ar" sz="1100">
                          <a:solidFill>
                            <a:srgbClr val="2F497E"/>
                          </a:solidFill>
                          <a:latin typeface="Mada"/>
                          <a:ea typeface="Mada"/>
                          <a:cs typeface="Mada"/>
                          <a:sym typeface="Mada"/>
                        </a:rPr>
                        <a:t>Impotence in men</a:t>
                      </a:r>
                      <a:r>
                        <a:rPr lang="ar" sz="1100">
                          <a:solidFill>
                            <a:srgbClr val="2F497E"/>
                          </a:solidFill>
                          <a:latin typeface="Mada"/>
                          <a:ea typeface="Mada"/>
                          <a:cs typeface="Mada"/>
                          <a:sym typeface="Mada"/>
                        </a:rPr>
                        <a:t> (most common presentation)</a:t>
                      </a:r>
                      <a:endParaRPr sz="1100">
                        <a:solidFill>
                          <a:srgbClr val="2F497E"/>
                        </a:solidFill>
                        <a:latin typeface="Mada"/>
                        <a:ea typeface="Mada"/>
                        <a:cs typeface="Mada"/>
                        <a:sym typeface="Mada"/>
                      </a:endParaRPr>
                    </a:p>
                    <a:p>
                      <a:pPr indent="-298450" lvl="0" marL="457200" rtl="0" algn="l">
                        <a:spcBef>
                          <a:spcPts val="0"/>
                        </a:spcBef>
                        <a:spcAft>
                          <a:spcPts val="0"/>
                        </a:spcAft>
                        <a:buClr>
                          <a:srgbClr val="2F497E"/>
                        </a:buClr>
                        <a:buSzPts val="1100"/>
                        <a:buFont typeface="Mada"/>
                        <a:buChar char="●"/>
                      </a:pPr>
                      <a:r>
                        <a:rPr lang="ar" sz="1100">
                          <a:solidFill>
                            <a:srgbClr val="2F497E"/>
                          </a:solidFill>
                          <a:latin typeface="Mada"/>
                          <a:ea typeface="Mada"/>
                          <a:cs typeface="Mada"/>
                          <a:sym typeface="Mada"/>
                        </a:rPr>
                        <a:t>Neurogenic bladder—retention, incontinence</a:t>
                      </a:r>
                      <a:endParaRPr sz="1100">
                        <a:solidFill>
                          <a:srgbClr val="2F497E"/>
                        </a:solidFill>
                        <a:latin typeface="Mada"/>
                        <a:ea typeface="Mada"/>
                        <a:cs typeface="Mada"/>
                        <a:sym typeface="Mada"/>
                      </a:endParaRPr>
                    </a:p>
                    <a:p>
                      <a:pPr indent="-298450" lvl="0" marL="457200" rtl="0" algn="l">
                        <a:spcBef>
                          <a:spcPts val="0"/>
                        </a:spcBef>
                        <a:spcAft>
                          <a:spcPts val="0"/>
                        </a:spcAft>
                        <a:buClr>
                          <a:srgbClr val="2F497E"/>
                        </a:buClr>
                        <a:buSzPts val="1100"/>
                        <a:buFont typeface="Mada"/>
                        <a:buChar char="●"/>
                      </a:pPr>
                      <a:r>
                        <a:rPr b="1" lang="ar" sz="1100">
                          <a:solidFill>
                            <a:srgbClr val="2F497E"/>
                          </a:solidFill>
                          <a:latin typeface="Mada"/>
                          <a:ea typeface="Mada"/>
                          <a:cs typeface="Mada"/>
                          <a:sym typeface="Mada"/>
                        </a:rPr>
                        <a:t>Gastroparesis</a:t>
                      </a:r>
                      <a:r>
                        <a:rPr lang="ar" sz="1100">
                          <a:solidFill>
                            <a:srgbClr val="2F497E"/>
                          </a:solidFill>
                          <a:latin typeface="Mada"/>
                          <a:ea typeface="Mada"/>
                          <a:cs typeface="Mada"/>
                          <a:sym typeface="Mada"/>
                        </a:rPr>
                        <a:t>—chronic nausea and vomiting, early satiety. </a:t>
                      </a:r>
                      <a:r>
                        <a:rPr b="1" lang="ar" sz="1200">
                          <a:solidFill>
                            <a:srgbClr val="1C4587"/>
                          </a:solidFill>
                          <a:highlight>
                            <a:srgbClr val="FFFFFF"/>
                          </a:highlight>
                          <a:latin typeface="Mada"/>
                          <a:ea typeface="Mada"/>
                          <a:cs typeface="Mada"/>
                          <a:sym typeface="Mada"/>
                        </a:rPr>
                        <a:t> Give metoclopramide </a:t>
                      </a:r>
                      <a:r>
                        <a:rPr b="1" lang="ar" sz="1200">
                          <a:solidFill>
                            <a:srgbClr val="1C4587"/>
                          </a:solidFill>
                          <a:highlight>
                            <a:srgbClr val="FFFFFF"/>
                          </a:highlight>
                          <a:latin typeface="Mada"/>
                          <a:ea typeface="Mada"/>
                          <a:cs typeface="Mada"/>
                          <a:sym typeface="Mada"/>
                        </a:rPr>
                        <a:t>or erythromycin</a:t>
                      </a:r>
                      <a:endParaRPr b="1" sz="1200">
                        <a:solidFill>
                          <a:srgbClr val="1C4587"/>
                        </a:solidFill>
                        <a:latin typeface="Mada"/>
                        <a:ea typeface="Mada"/>
                        <a:cs typeface="Mada"/>
                        <a:sym typeface="Mada"/>
                      </a:endParaRPr>
                    </a:p>
                    <a:p>
                      <a:pPr indent="-298450" lvl="0" marL="457200" rtl="0" algn="l">
                        <a:spcBef>
                          <a:spcPts val="0"/>
                        </a:spcBef>
                        <a:spcAft>
                          <a:spcPts val="0"/>
                        </a:spcAft>
                        <a:buClr>
                          <a:srgbClr val="2F497E"/>
                        </a:buClr>
                        <a:buSzPts val="1100"/>
                        <a:buFont typeface="Mada"/>
                        <a:buChar char="●"/>
                      </a:pPr>
                      <a:r>
                        <a:rPr lang="ar" sz="1100">
                          <a:solidFill>
                            <a:srgbClr val="2F497E"/>
                          </a:solidFill>
                          <a:latin typeface="Mada"/>
                          <a:ea typeface="Mada"/>
                          <a:cs typeface="Mada"/>
                          <a:sym typeface="Mada"/>
                        </a:rPr>
                        <a:t>Constipation and diarrhea (alternating)</a:t>
                      </a:r>
                      <a:endParaRPr sz="1100">
                        <a:solidFill>
                          <a:srgbClr val="2F497E"/>
                        </a:solidFill>
                        <a:latin typeface="Mada"/>
                        <a:ea typeface="Mada"/>
                        <a:cs typeface="Mada"/>
                        <a:sym typeface="Mada"/>
                      </a:endParaRPr>
                    </a:p>
                    <a:p>
                      <a:pPr indent="-298450" lvl="0" marL="457200" rtl="0" algn="l">
                        <a:spcBef>
                          <a:spcPts val="0"/>
                        </a:spcBef>
                        <a:spcAft>
                          <a:spcPts val="0"/>
                        </a:spcAft>
                        <a:buClr>
                          <a:srgbClr val="2F497E"/>
                        </a:buClr>
                        <a:buSzPts val="1100"/>
                        <a:buFont typeface="Mada"/>
                        <a:buChar char="●"/>
                      </a:pPr>
                      <a:r>
                        <a:rPr lang="ar" sz="1100">
                          <a:solidFill>
                            <a:srgbClr val="2F497E"/>
                          </a:solidFill>
                          <a:latin typeface="Mada"/>
                          <a:ea typeface="Mada"/>
                          <a:cs typeface="Mada"/>
                          <a:sym typeface="Mada"/>
                        </a:rPr>
                        <a:t>Postural hypotension</a:t>
                      </a:r>
                      <a:endParaRPr sz="1100">
                        <a:solidFill>
                          <a:srgbClr val="2F497E"/>
                        </a:solidFill>
                        <a:latin typeface="Mada"/>
                        <a:ea typeface="Mada"/>
                        <a:cs typeface="Mada"/>
                        <a:sym typeface="Mada"/>
                      </a:endParaRPr>
                    </a:p>
                  </a:txBody>
                  <a:tcPr marT="91425" marB="91425" marR="91425" marL="91425"/>
                </a:tc>
              </a:tr>
            </a:tbl>
          </a:graphicData>
        </a:graphic>
      </p:graphicFrame>
      <p:sp>
        <p:nvSpPr>
          <p:cNvPr id="673" name="Google Shape;673;p35"/>
          <p:cNvSpPr txBox="1"/>
          <p:nvPr/>
        </p:nvSpPr>
        <p:spPr>
          <a:xfrm rot="-5400000">
            <a:off x="-495187" y="6520250"/>
            <a:ext cx="1943100" cy="56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Polyneuropathy</a:t>
            </a:r>
            <a:r>
              <a:rPr b="1" lang="ar" sz="1200">
                <a:latin typeface="Mada"/>
                <a:ea typeface="Mada"/>
                <a:cs typeface="Mada"/>
                <a:sym typeface="Mada"/>
              </a:rPr>
              <a:t> </a:t>
            </a:r>
            <a:endParaRPr/>
          </a:p>
        </p:txBody>
      </p:sp>
      <p:sp>
        <p:nvSpPr>
          <p:cNvPr id="674" name="Google Shape;674;p35"/>
          <p:cNvSpPr txBox="1"/>
          <p:nvPr/>
        </p:nvSpPr>
        <p:spPr>
          <a:xfrm rot="-5400000">
            <a:off x="-393637" y="8361650"/>
            <a:ext cx="1733700" cy="5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Mononeuropathies</a:t>
            </a:r>
            <a:endParaRPr/>
          </a:p>
        </p:txBody>
      </p:sp>
      <p:sp>
        <p:nvSpPr>
          <p:cNvPr id="675" name="Google Shape;675;p35"/>
          <p:cNvSpPr txBox="1"/>
          <p:nvPr/>
        </p:nvSpPr>
        <p:spPr>
          <a:xfrm rot="-5400000">
            <a:off x="-28687" y="9730250"/>
            <a:ext cx="10860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rgbClr val="2F497E"/>
                </a:solidFill>
                <a:latin typeface="Mada"/>
                <a:ea typeface="Mada"/>
                <a:cs typeface="Mada"/>
                <a:sym typeface="Mada"/>
              </a:rPr>
              <a:t>Autonomic neuropathy</a:t>
            </a:r>
            <a:endParaRPr/>
          </a:p>
        </p:txBody>
      </p:sp>
      <p:sp>
        <p:nvSpPr>
          <p:cNvPr id="676" name="Google Shape;676;p35"/>
          <p:cNvSpPr txBox="1"/>
          <p:nvPr/>
        </p:nvSpPr>
        <p:spPr>
          <a:xfrm>
            <a:off x="194225" y="5461900"/>
            <a:ext cx="5085300" cy="2799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1C4587"/>
              </a:buClr>
              <a:buSzPts val="1200"/>
              <a:buFont typeface="Mada"/>
              <a:buChar char="★"/>
            </a:pPr>
            <a:r>
              <a:rPr b="1" lang="ar" sz="1200">
                <a:solidFill>
                  <a:srgbClr val="1C4587"/>
                </a:solidFill>
                <a:highlight>
                  <a:srgbClr val="FFFFFF"/>
                </a:highlight>
                <a:latin typeface="Mada"/>
                <a:ea typeface="Mada"/>
                <a:cs typeface="Mada"/>
                <a:sym typeface="Mada"/>
              </a:rPr>
              <a:t>Treat with preventive foot care</a:t>
            </a:r>
            <a:endParaRPr b="1" sz="1200">
              <a:solidFill>
                <a:srgbClr val="1C4587"/>
              </a:solidFill>
              <a:latin typeface="Mada"/>
              <a:ea typeface="Mada"/>
              <a:cs typeface="Mada"/>
              <a:sym typeface="Mad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graphicFrame>
        <p:nvGraphicFramePr>
          <p:cNvPr id="681" name="Google Shape;681;p36"/>
          <p:cNvGraphicFramePr/>
          <p:nvPr/>
        </p:nvGraphicFramePr>
        <p:xfrm>
          <a:off x="64875" y="5823897"/>
          <a:ext cx="3000000" cy="3000000"/>
        </p:xfrm>
        <a:graphic>
          <a:graphicData uri="http://schemas.openxmlformats.org/drawingml/2006/table">
            <a:tbl>
              <a:tblPr>
                <a:noFill/>
                <a:tableStyleId>{A780D795-716A-4F41-8A7C-B64FD0428818}</a:tableStyleId>
              </a:tblPr>
              <a:tblGrid>
                <a:gridCol w="549600"/>
                <a:gridCol w="6880625"/>
              </a:tblGrid>
              <a:tr h="1137000">
                <a:tc>
                  <a:txBody>
                    <a:bodyPr/>
                    <a:lstStyle/>
                    <a:p>
                      <a:pPr indent="0" lvl="0" marL="0" rtl="0" algn="ctr">
                        <a:spcBef>
                          <a:spcPts val="0"/>
                        </a:spcBef>
                        <a:spcAft>
                          <a:spcPts val="0"/>
                        </a:spcAft>
                        <a:buNone/>
                      </a:pPr>
                      <a:r>
                        <a:t/>
                      </a:r>
                      <a:endParaRPr b="1" sz="1200">
                        <a:solidFill>
                          <a:schemeClr val="lt1"/>
                        </a:solidFill>
                        <a:latin typeface="Mada"/>
                        <a:ea typeface="Mada"/>
                        <a:cs typeface="Mada"/>
                        <a:sym typeface="Mad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2"/>
                    </a:solidFill>
                  </a:tcPr>
                </a:tc>
                <a:tc>
                  <a:txBody>
                    <a:bodyPr/>
                    <a:lstStyle/>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Pathogenesis</a:t>
                      </a:r>
                      <a:r>
                        <a:rPr lang="ar" sz="1000">
                          <a:highlight>
                            <a:schemeClr val="accent4"/>
                          </a:highlight>
                          <a:latin typeface="Mada"/>
                          <a:ea typeface="Mada"/>
                          <a:cs typeface="Mada"/>
                          <a:sym typeface="Mada"/>
                        </a:rPr>
                        <a:t>:</a:t>
                      </a:r>
                      <a:r>
                        <a:rPr lang="ar" sz="1000">
                          <a:highlight>
                            <a:schemeClr val="accent3"/>
                          </a:highlight>
                          <a:latin typeface="Mada"/>
                          <a:ea typeface="Mada"/>
                          <a:cs typeface="Mada"/>
                          <a:sym typeface="Mada"/>
                        </a:rPr>
                        <a:t> </a:t>
                      </a:r>
                      <a:r>
                        <a:rPr lang="ar" sz="1000">
                          <a:latin typeface="Mada"/>
                          <a:ea typeface="Mada"/>
                          <a:cs typeface="Mada"/>
                          <a:sym typeface="Mada"/>
                        </a:rPr>
                        <a:t>Characterized by gradually increasing urinary albumin excretion and blood pressure as the glomerular filtration rate falls insidiously towards end-stage renal disease</a:t>
                      </a:r>
                      <a:endParaRPr sz="1000">
                        <a:latin typeface="Mada"/>
                        <a:ea typeface="Mada"/>
                        <a:cs typeface="Mada"/>
                        <a:sym typeface="Mada"/>
                      </a:endParaRPr>
                    </a:p>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Investigation</a:t>
                      </a:r>
                      <a:r>
                        <a:rPr lang="ar" sz="1000">
                          <a:latin typeface="Mada"/>
                          <a:ea typeface="Mada"/>
                          <a:cs typeface="Mada"/>
                          <a:sym typeface="Mada"/>
                        </a:rPr>
                        <a:t>: </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ar" sz="1000">
                          <a:latin typeface="Mada"/>
                          <a:ea typeface="Mada"/>
                          <a:cs typeface="Mada"/>
                          <a:sym typeface="Mada"/>
                        </a:rPr>
                        <a:t>Screen with Urinary Albumin: Creatinine &amp; eGFR</a:t>
                      </a:r>
                      <a:r>
                        <a:rPr lang="ar" sz="1000">
                          <a:latin typeface="Mada"/>
                          <a:ea typeface="Mada"/>
                          <a:cs typeface="Mada"/>
                          <a:sym typeface="Mada"/>
                        </a:rPr>
                        <a:t> Albuminuria (Albumin: Cr &gt;30 mg/g)</a:t>
                      </a:r>
                      <a:endParaRPr sz="1000">
                        <a:latin typeface="Mada"/>
                        <a:ea typeface="Mada"/>
                        <a:cs typeface="Mada"/>
                        <a:sym typeface="Mada"/>
                      </a:endParaRPr>
                    </a:p>
                    <a:p>
                      <a:pPr indent="-292100" lvl="0" marL="457200" rtl="0" algn="l">
                        <a:lnSpc>
                          <a:spcPct val="115000"/>
                        </a:lnSpc>
                        <a:spcBef>
                          <a:spcPts val="0"/>
                        </a:spcBef>
                        <a:spcAft>
                          <a:spcPts val="0"/>
                        </a:spcAft>
                        <a:buSzPts val="1000"/>
                        <a:buChar char="-"/>
                      </a:pPr>
                      <a:r>
                        <a:rPr lang="ar" sz="1000">
                          <a:latin typeface="Mada"/>
                          <a:ea typeface="Mada"/>
                          <a:cs typeface="Mada"/>
                          <a:sym typeface="Mada"/>
                        </a:rPr>
                        <a:t>Renal biopsy</a:t>
                      </a:r>
                      <a:r>
                        <a:rPr lang="ar" sz="1000">
                          <a:latin typeface="Mada"/>
                          <a:ea typeface="Mada"/>
                          <a:cs typeface="Mada"/>
                          <a:sym typeface="Mada"/>
                        </a:rPr>
                        <a:t> (</a:t>
                      </a:r>
                      <a:r>
                        <a:rPr lang="ar" sz="1000">
                          <a:highlight>
                            <a:schemeClr val="lt1"/>
                          </a:highlight>
                          <a:latin typeface="Mada"/>
                          <a:ea typeface="Mada"/>
                          <a:cs typeface="Mada"/>
                          <a:sym typeface="Mada"/>
                        </a:rPr>
                        <a:t>Kimmelstiel-Wilson nodules)</a:t>
                      </a:r>
                      <a:r>
                        <a:rPr lang="ar" sz="1000">
                          <a:highlight>
                            <a:schemeClr val="lt1"/>
                          </a:highlight>
                        </a:rPr>
                        <a:t> </a:t>
                      </a:r>
                      <a:r>
                        <a:rPr lang="ar" sz="1000">
                          <a:latin typeface="Mada"/>
                          <a:ea typeface="Mada"/>
                          <a:cs typeface="Mada"/>
                          <a:sym typeface="Mada"/>
                        </a:rPr>
                        <a:t>should be considered in such cases but is rarely necessary or helpful.</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ar" sz="1000">
                          <a:latin typeface="Mada"/>
                          <a:ea typeface="Mada"/>
                          <a:cs typeface="Mada"/>
                          <a:sym typeface="Mada"/>
                        </a:rPr>
                        <a:t>Plasma creatinine level and eGFR should be measured regularly.</a:t>
                      </a:r>
                      <a:endParaRPr sz="1000">
                        <a:latin typeface="Mada"/>
                        <a:ea typeface="Mada"/>
                        <a:cs typeface="Mada"/>
                        <a:sym typeface="Mada"/>
                      </a:endParaRPr>
                    </a:p>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Management</a:t>
                      </a:r>
                      <a:r>
                        <a:rPr lang="ar" sz="1000">
                          <a:latin typeface="Mada"/>
                          <a:ea typeface="Mada"/>
                          <a:cs typeface="Mada"/>
                          <a:sym typeface="Mada"/>
                        </a:rPr>
                        <a:t>: ACEI (or ARBs) are recommended to treat nephropathy ,SGLT-2 inhibitors can be used </a:t>
                      </a:r>
                      <a:endParaRPr sz="1000">
                        <a:latin typeface="Mada"/>
                        <a:ea typeface="Mada"/>
                        <a:cs typeface="Mada"/>
                        <a:sym typeface="Mada"/>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394900">
                <a:tc>
                  <a:txBody>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1000">
                        <a:latin typeface="Mada"/>
                        <a:ea typeface="Mada"/>
                        <a:cs typeface="Mada"/>
                        <a:sym typeface="Mad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graphicFrame>
        <p:nvGraphicFramePr>
          <p:cNvPr id="682" name="Google Shape;682;p36"/>
          <p:cNvGraphicFramePr/>
          <p:nvPr/>
        </p:nvGraphicFramePr>
        <p:xfrm>
          <a:off x="64884" y="783455"/>
          <a:ext cx="3000000" cy="3000000"/>
        </p:xfrm>
        <a:graphic>
          <a:graphicData uri="http://schemas.openxmlformats.org/drawingml/2006/table">
            <a:tbl>
              <a:tblPr>
                <a:noFill/>
                <a:tableStyleId>{A780D795-716A-4F41-8A7C-B64FD0428818}</a:tableStyleId>
              </a:tblPr>
              <a:tblGrid>
                <a:gridCol w="553250"/>
                <a:gridCol w="6876975"/>
              </a:tblGrid>
              <a:tr h="1134200">
                <a:tc>
                  <a:txBody>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2"/>
                    </a:solidFill>
                  </a:tcPr>
                </a:tc>
                <a:tc>
                  <a:txBody>
                    <a:bodyPr/>
                    <a:lstStyle/>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Pathogenesis: </a:t>
                      </a:r>
                      <a:r>
                        <a:rPr lang="ar" sz="1000">
                          <a:latin typeface="Mada"/>
                          <a:ea typeface="Mada"/>
                          <a:cs typeface="Mada"/>
                          <a:sym typeface="Mada"/>
                        </a:rPr>
                        <a:t>Status of</a:t>
                      </a:r>
                      <a:r>
                        <a:rPr b="1" lang="ar" sz="1000" u="sng">
                          <a:latin typeface="Mada"/>
                          <a:ea typeface="Mada"/>
                          <a:cs typeface="Mada"/>
                          <a:sym typeface="Mada"/>
                        </a:rPr>
                        <a:t> metabolic acidosis</a:t>
                      </a:r>
                      <a:r>
                        <a:rPr lang="ar" sz="1000">
                          <a:latin typeface="Mada"/>
                          <a:ea typeface="Mada"/>
                          <a:cs typeface="Mada"/>
                          <a:sym typeface="Mada"/>
                        </a:rPr>
                        <a:t> due to absolute (or relative) insulin deficiency in association with increased levels of glucagon and other counter-regulatory hormones resulting in</a:t>
                      </a:r>
                      <a:r>
                        <a:rPr b="1" lang="ar" sz="1000">
                          <a:latin typeface="Mada"/>
                          <a:ea typeface="Mada"/>
                          <a:cs typeface="Mada"/>
                          <a:sym typeface="Mada"/>
                        </a:rPr>
                        <a:t> increased ketone </a:t>
                      </a:r>
                      <a:r>
                        <a:rPr lang="ar" sz="1000">
                          <a:latin typeface="Mada"/>
                          <a:ea typeface="Mada"/>
                          <a:cs typeface="Mada"/>
                          <a:sym typeface="Mada"/>
                        </a:rPr>
                        <a:t>production.</a:t>
                      </a:r>
                      <a:endParaRPr sz="1000">
                        <a:latin typeface="Mada"/>
                        <a:ea typeface="Mada"/>
                        <a:cs typeface="Mada"/>
                        <a:sym typeface="Mada"/>
                      </a:endParaRPr>
                    </a:p>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Clinical features</a:t>
                      </a:r>
                      <a:r>
                        <a:rPr lang="ar" sz="1000">
                          <a:highlight>
                            <a:schemeClr val="accent4"/>
                          </a:highlight>
                          <a:latin typeface="Mada"/>
                          <a:ea typeface="Mada"/>
                          <a:cs typeface="Mada"/>
                          <a:sym typeface="Mada"/>
                        </a:rPr>
                        <a:t>: </a:t>
                      </a:r>
                      <a:r>
                        <a:rPr lang="ar" sz="1000">
                          <a:latin typeface="Mada"/>
                          <a:ea typeface="Mada"/>
                          <a:cs typeface="Mada"/>
                          <a:sym typeface="Mada"/>
                        </a:rPr>
                        <a:t>polyuria , polydipsia , nausea , vomiting,weight loss, hypothermia, change in mental status, dehydration, Kussmaul respiration</a:t>
                      </a:r>
                      <a:endParaRPr sz="1000">
                        <a:latin typeface="Mada"/>
                        <a:ea typeface="Mada"/>
                        <a:cs typeface="Mada"/>
                        <a:sym typeface="Mada"/>
                      </a:endParaRPr>
                    </a:p>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Investigations:   </a:t>
                      </a:r>
                      <a:r>
                        <a:rPr b="1" lang="ar" sz="1000">
                          <a:latin typeface="Mada"/>
                          <a:ea typeface="Mada"/>
                          <a:cs typeface="Mada"/>
                          <a:sym typeface="Mada"/>
                        </a:rPr>
                        <a:t> </a:t>
                      </a:r>
                      <a:r>
                        <a:rPr lang="ar" sz="1000">
                          <a:latin typeface="Mada"/>
                          <a:ea typeface="Mada"/>
                          <a:cs typeface="Mada"/>
                          <a:sym typeface="Mada"/>
                        </a:rPr>
                        <a:t>Hyperglycemia</a:t>
                      </a:r>
                      <a:r>
                        <a:rPr lang="ar" sz="1000">
                          <a:latin typeface="Mada"/>
                          <a:ea typeface="Mada"/>
                          <a:cs typeface="Mada"/>
                          <a:sym typeface="Mada"/>
                        </a:rPr>
                        <a:t> &gt;250mg/dL + Hyperketonemia (or heavy ketonuria)  +High anion gap (&gt; 12 mmol\l) </a:t>
                      </a:r>
                      <a:r>
                        <a:rPr lang="ar" sz="1000">
                          <a:latin typeface="Mada"/>
                          <a:ea typeface="Mada"/>
                          <a:cs typeface="Mada"/>
                          <a:sym typeface="Mada"/>
                        </a:rPr>
                        <a:t>metabolic acidosis</a:t>
                      </a:r>
                      <a:r>
                        <a:rPr lang="ar" sz="1000">
                          <a:latin typeface="Mada"/>
                          <a:ea typeface="Mada"/>
                          <a:cs typeface="Mada"/>
                          <a:sym typeface="Mada"/>
                        </a:rPr>
                        <a:t>&lt;18mEq/L </a:t>
                      </a:r>
                      <a:endParaRPr sz="1000">
                        <a:latin typeface="Mada"/>
                        <a:ea typeface="Mada"/>
                        <a:cs typeface="Mada"/>
                        <a:sym typeface="Mada"/>
                      </a:endParaRPr>
                    </a:p>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Management:  </a:t>
                      </a:r>
                      <a:r>
                        <a:rPr b="1" lang="ar" sz="1000">
                          <a:latin typeface="Mada"/>
                          <a:ea typeface="Mada"/>
                          <a:cs typeface="Mada"/>
                          <a:sym typeface="Mada"/>
                        </a:rPr>
                        <a:t> </a:t>
                      </a:r>
                      <a:r>
                        <a:rPr lang="ar" sz="1000">
                          <a:latin typeface="Mada"/>
                          <a:ea typeface="Mada"/>
                          <a:cs typeface="Mada"/>
                          <a:sym typeface="Mada"/>
                        </a:rPr>
                        <a:t>  </a:t>
                      </a:r>
                      <a:r>
                        <a:rPr lang="ar" sz="1000">
                          <a:latin typeface="Mada"/>
                          <a:ea typeface="Mada"/>
                          <a:cs typeface="Mada"/>
                          <a:sym typeface="Mada"/>
                        </a:rPr>
                        <a:t>Aggressive rehydration + Lowering glucose  + Cessation of ketogenesis + Correcting electrolyte imbalances.</a:t>
                      </a:r>
                      <a:endParaRPr sz="1000">
                        <a:latin typeface="Mada"/>
                        <a:ea typeface="Mada"/>
                        <a:cs typeface="Mada"/>
                        <a:sym typeface="Mada"/>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134200">
                <a:tc>
                  <a:txBody>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2"/>
                    </a:solidFill>
                  </a:tcPr>
                </a:tc>
                <a:tc>
                  <a:txBody>
                    <a:bodyPr/>
                    <a:lstStyle/>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Pathogenesis</a:t>
                      </a:r>
                      <a:r>
                        <a:rPr lang="ar" sz="1000">
                          <a:latin typeface="Mada"/>
                          <a:ea typeface="Mada"/>
                          <a:cs typeface="Mada"/>
                          <a:sym typeface="Mada"/>
                        </a:rPr>
                        <a:t>: </a:t>
                      </a:r>
                      <a:r>
                        <a:rPr lang="ar" sz="1000">
                          <a:latin typeface="Mada"/>
                          <a:ea typeface="Mada"/>
                          <a:cs typeface="Mada"/>
                          <a:sym typeface="Mada"/>
                        </a:rPr>
                        <a:t>Status of </a:t>
                      </a:r>
                      <a:r>
                        <a:rPr b="1" lang="ar" sz="1000">
                          <a:latin typeface="Mada"/>
                          <a:ea typeface="Mada"/>
                          <a:cs typeface="Mada"/>
                          <a:sym typeface="Mada"/>
                        </a:rPr>
                        <a:t>severe hyperglycemia</a:t>
                      </a:r>
                      <a:r>
                        <a:rPr lang="ar" sz="1000">
                          <a:latin typeface="Mada"/>
                          <a:ea typeface="Mada"/>
                          <a:cs typeface="Mada"/>
                          <a:sym typeface="Mada"/>
                        </a:rPr>
                        <a:t> due to insulin resistance (not absolute insulin deficiency)  &amp;</a:t>
                      </a:r>
                      <a:r>
                        <a:rPr lang="ar" sz="1000">
                          <a:latin typeface="Alegreya"/>
                          <a:ea typeface="Alegreya"/>
                          <a:cs typeface="Alegreya"/>
                          <a:sym typeface="Alegreya"/>
                        </a:rPr>
                        <a:t> </a:t>
                      </a:r>
                      <a:r>
                        <a:rPr lang="ar" sz="1000">
                          <a:latin typeface="Mada"/>
                          <a:ea typeface="Mada"/>
                          <a:cs typeface="Mada"/>
                          <a:sym typeface="Mada"/>
                        </a:rPr>
                        <a:t>relative insulin deficiency resulting in </a:t>
                      </a:r>
                      <a:r>
                        <a:rPr b="1" lang="ar" sz="1000">
                          <a:latin typeface="Mada"/>
                          <a:ea typeface="Mada"/>
                          <a:cs typeface="Mada"/>
                          <a:sym typeface="Mada"/>
                        </a:rPr>
                        <a:t>increased serum osmolality. without ketone body production</a:t>
                      </a:r>
                      <a:endParaRPr b="1" sz="1000">
                        <a:latin typeface="Mada"/>
                        <a:ea typeface="Mada"/>
                        <a:cs typeface="Mada"/>
                        <a:sym typeface="Mada"/>
                      </a:endParaRPr>
                    </a:p>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Clinical features</a:t>
                      </a:r>
                      <a:r>
                        <a:rPr b="1" lang="ar" sz="1000">
                          <a:latin typeface="Mada"/>
                          <a:ea typeface="Mada"/>
                          <a:cs typeface="Mada"/>
                          <a:sym typeface="Mada"/>
                        </a:rPr>
                        <a:t>: </a:t>
                      </a:r>
                      <a:r>
                        <a:rPr lang="ar" sz="1000">
                          <a:latin typeface="Mada"/>
                          <a:ea typeface="Mada"/>
                          <a:cs typeface="Mada"/>
                          <a:sym typeface="Mada"/>
                        </a:rPr>
                        <a:t>Gradual worsening of polydipsia, polyuria, &amp; weight loss , impaired consciousness </a:t>
                      </a:r>
                      <a:endParaRPr sz="1000">
                        <a:latin typeface="Mada"/>
                        <a:ea typeface="Mada"/>
                        <a:cs typeface="Mada"/>
                        <a:sym typeface="Mada"/>
                      </a:endParaRPr>
                    </a:p>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Investigation</a:t>
                      </a:r>
                      <a:r>
                        <a:rPr lang="ar" sz="1000">
                          <a:latin typeface="Mada"/>
                          <a:ea typeface="Mada"/>
                          <a:cs typeface="Mada"/>
                          <a:sym typeface="Mada"/>
                        </a:rPr>
                        <a:t>: Severe hyperglycemia (&gt; 30 mmol/L (600 mg/dL) , Hyperosmolality (serum osmolality &gt;320 mOsmol/kg) Without significant ketonaemia (&lt;3 mmol/L) or acidosis (pH &gt;7.3 (H+ &lt;50 nmol/L), bicarbonate &gt;15 mmol/L) , Glycosuria, osmotic diuresis with loss of water, sodium, potassium and other electrolytes, Hypovolemia</a:t>
                      </a:r>
                      <a:endParaRPr sz="1000">
                        <a:latin typeface="Mada"/>
                        <a:ea typeface="Mada"/>
                        <a:cs typeface="Mada"/>
                        <a:sym typeface="Mada"/>
                      </a:endParaRPr>
                    </a:p>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Management</a:t>
                      </a:r>
                      <a:r>
                        <a:rPr lang="ar" sz="1000">
                          <a:latin typeface="Mada"/>
                          <a:ea typeface="Mada"/>
                          <a:cs typeface="Mada"/>
                          <a:sym typeface="Mada"/>
                        </a:rPr>
                        <a:t>: Management of HHS is similar to that of DKA </a:t>
                      </a:r>
                      <a:endParaRPr sz="1000">
                        <a:latin typeface="Mada"/>
                        <a:ea typeface="Mada"/>
                        <a:cs typeface="Mada"/>
                        <a:sym typeface="Mada"/>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12375">
                <a:tc>
                  <a:txBody>
                    <a:bodyPr/>
                    <a:lstStyle/>
                    <a:p>
                      <a:pPr indent="0" lvl="0" marL="0" rtl="0" algn="ctr">
                        <a:spcBef>
                          <a:spcPts val="0"/>
                        </a:spcBef>
                        <a:spcAft>
                          <a:spcPts val="0"/>
                        </a:spcAft>
                        <a:buNone/>
                      </a:pPr>
                      <a:r>
                        <a:t/>
                      </a:r>
                      <a:endParaRPr b="1">
                        <a:solidFill>
                          <a:schemeClr val="lt1"/>
                        </a:solidFill>
                        <a:latin typeface="Mada"/>
                        <a:ea typeface="Mada"/>
                        <a:cs typeface="Mada"/>
                        <a:sym typeface="Mad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2"/>
                    </a:solidFill>
                  </a:tcPr>
                </a:tc>
                <a:tc>
                  <a:txBody>
                    <a:bodyPr/>
                    <a:lstStyle/>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Pathogenesis</a:t>
                      </a:r>
                      <a:r>
                        <a:rPr lang="ar" sz="1000">
                          <a:latin typeface="Mada"/>
                          <a:ea typeface="Mada"/>
                          <a:cs typeface="Mada"/>
                          <a:sym typeface="Mada"/>
                        </a:rPr>
                        <a:t> : </a:t>
                      </a:r>
                      <a:r>
                        <a:rPr b="1" lang="ar" sz="1000">
                          <a:latin typeface="Mada"/>
                          <a:ea typeface="Mada"/>
                          <a:cs typeface="Mada"/>
                          <a:sym typeface="Mada"/>
                        </a:rPr>
                        <a:t>Plasma glucose &lt;3.9 mmol/L (&lt;70 mg/dl) , </a:t>
                      </a:r>
                      <a:r>
                        <a:rPr lang="ar" sz="1000">
                          <a:latin typeface="Mada"/>
                          <a:ea typeface="Mada"/>
                          <a:cs typeface="Mada"/>
                          <a:sym typeface="Mada"/>
                        </a:rPr>
                        <a:t>Mainly due to Insulin &amp;  less frequently sulfonylureas.</a:t>
                      </a:r>
                      <a:endParaRPr sz="1000">
                        <a:latin typeface="Mada"/>
                        <a:ea typeface="Mada"/>
                        <a:cs typeface="Mada"/>
                        <a:sym typeface="Mada"/>
                      </a:endParaRPr>
                    </a:p>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Clinical features</a:t>
                      </a:r>
                      <a:r>
                        <a:rPr lang="ar" sz="1000">
                          <a:latin typeface="Mada"/>
                          <a:ea typeface="Mada"/>
                          <a:cs typeface="Mada"/>
                          <a:sym typeface="Mada"/>
                        </a:rPr>
                        <a:t> :  sweating , hunger, </a:t>
                      </a:r>
                      <a:r>
                        <a:rPr lang="ar" sz="1000">
                          <a:latin typeface="Mada"/>
                          <a:ea typeface="Mada"/>
                          <a:cs typeface="Mada"/>
                          <a:sym typeface="Mada"/>
                        </a:rPr>
                        <a:t>anxiety</a:t>
                      </a:r>
                      <a:r>
                        <a:rPr lang="ar" sz="1000">
                          <a:latin typeface="Mada"/>
                          <a:ea typeface="Mada"/>
                          <a:cs typeface="Mada"/>
                          <a:sym typeface="Mada"/>
                        </a:rPr>
                        <a:t>, headache, nausea, tiredness, speech difficulty, delirium</a:t>
                      </a:r>
                      <a:endParaRPr sz="1000">
                        <a:latin typeface="Mada"/>
                        <a:ea typeface="Mada"/>
                        <a:cs typeface="Mada"/>
                        <a:sym typeface="Mada"/>
                      </a:endParaRPr>
                    </a:p>
                    <a:p>
                      <a:pPr indent="0" lvl="0" marL="0" rtl="0" algn="l">
                        <a:lnSpc>
                          <a:spcPct val="115000"/>
                        </a:lnSpc>
                        <a:spcBef>
                          <a:spcPts val="0"/>
                        </a:spcBef>
                        <a:spcAft>
                          <a:spcPts val="0"/>
                        </a:spcAft>
                        <a:buNone/>
                      </a:pPr>
                      <a:r>
                        <a:rPr b="1" lang="ar" sz="1000">
                          <a:highlight>
                            <a:schemeClr val="accent4"/>
                          </a:highlight>
                          <a:latin typeface="Mada"/>
                          <a:ea typeface="Mada"/>
                          <a:cs typeface="Mada"/>
                          <a:sym typeface="Mada"/>
                        </a:rPr>
                        <a:t>Management</a:t>
                      </a:r>
                      <a:r>
                        <a:rPr lang="ar" sz="1000">
                          <a:latin typeface="Mada"/>
                          <a:ea typeface="Mada"/>
                          <a:cs typeface="Mada"/>
                          <a:sym typeface="Mada"/>
                        </a:rPr>
                        <a:t> : (Rule of 15 ) Give 15 grams of carbohydrates and Wait 15 minutes and re-check glucose . </a:t>
                      </a:r>
                      <a:r>
                        <a:rPr lang="ar" sz="1000">
                          <a:latin typeface="Mada"/>
                          <a:ea typeface="Mada"/>
                          <a:cs typeface="Mada"/>
                          <a:sym typeface="Mada"/>
                        </a:rPr>
                        <a:t>Repeat</a:t>
                      </a:r>
                      <a:r>
                        <a:rPr lang="ar" sz="1000">
                          <a:latin typeface="Mada"/>
                          <a:ea typeface="Mada"/>
                          <a:cs typeface="Mada"/>
                          <a:sym typeface="Mada"/>
                        </a:rPr>
                        <a:t>  the same if glucose is still less than 70mg/dL </a:t>
                      </a:r>
                      <a:endParaRPr sz="1000">
                        <a:latin typeface="Mada"/>
                        <a:ea typeface="Mada"/>
                        <a:cs typeface="Mada"/>
                        <a:sym typeface="Mada"/>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405800">
                <a:tc>
                  <a:txBody>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chemeClr val="accent2"/>
                    </a:solidFill>
                  </a:tcPr>
                </a:tc>
                <a:tc>
                  <a:txBody>
                    <a:bodyPr/>
                    <a:lstStyle/>
                    <a:p>
                      <a:pPr indent="0" lvl="0" marL="0" rtl="0" algn="l">
                        <a:lnSpc>
                          <a:spcPct val="115000"/>
                        </a:lnSpc>
                        <a:spcBef>
                          <a:spcPts val="0"/>
                        </a:spcBef>
                        <a:spcAft>
                          <a:spcPts val="0"/>
                        </a:spcAft>
                        <a:buNone/>
                      </a:pPr>
                      <a:r>
                        <a:t/>
                      </a:r>
                      <a:endParaRPr sz="1000">
                        <a:latin typeface="Mada"/>
                        <a:ea typeface="Mada"/>
                        <a:cs typeface="Mada"/>
                        <a:sym typeface="Mad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graphicFrame>
        <p:nvGraphicFramePr>
          <p:cNvPr id="683" name="Google Shape;683;p36"/>
          <p:cNvGraphicFramePr/>
          <p:nvPr/>
        </p:nvGraphicFramePr>
        <p:xfrm>
          <a:off x="621009" y="4418111"/>
          <a:ext cx="3000000" cy="3000000"/>
        </p:xfrm>
        <a:graphic>
          <a:graphicData uri="http://schemas.openxmlformats.org/drawingml/2006/table">
            <a:tbl>
              <a:tblPr>
                <a:noFill/>
                <a:tableStyleId>{A780D795-716A-4F41-8A7C-B64FD0428818}</a:tableStyleId>
              </a:tblPr>
              <a:tblGrid>
                <a:gridCol w="1444075"/>
                <a:gridCol w="5437500"/>
              </a:tblGrid>
              <a:tr h="237550">
                <a:tc>
                  <a:txBody>
                    <a:bodyPr/>
                    <a:lstStyle/>
                    <a:p>
                      <a:pPr indent="0" lvl="0" marL="0" rtl="0" algn="ctr">
                        <a:lnSpc>
                          <a:spcPct val="115000"/>
                        </a:lnSpc>
                        <a:spcBef>
                          <a:spcPts val="0"/>
                        </a:spcBef>
                        <a:spcAft>
                          <a:spcPts val="0"/>
                        </a:spcAft>
                        <a:buNone/>
                      </a:pPr>
                      <a:r>
                        <a:rPr b="1" lang="ar" sz="1000">
                          <a:solidFill>
                            <a:schemeClr val="dk1"/>
                          </a:solidFill>
                          <a:latin typeface="Mada"/>
                          <a:ea typeface="Mada"/>
                          <a:cs typeface="Mada"/>
                          <a:sym typeface="Mada"/>
                        </a:rPr>
                        <a:t>Non-proliferative </a:t>
                      </a:r>
                      <a:endParaRPr b="1" sz="1000">
                        <a:latin typeface="Mada"/>
                        <a:ea typeface="Mada"/>
                        <a:cs typeface="Mada"/>
                        <a:sym typeface="Mada"/>
                      </a:endParaRPr>
                    </a:p>
                  </a:txBody>
                  <a:tcPr marT="91425" marB="91425" marR="91425" marL="91425" anchor="ctr">
                    <a:solidFill>
                      <a:schemeClr val="accent4"/>
                    </a:solidFill>
                  </a:tcPr>
                </a:tc>
                <a:tc>
                  <a:txBody>
                    <a:bodyPr/>
                    <a:lstStyle/>
                    <a:p>
                      <a:pPr indent="-292100" lvl="0" marL="457200" rtl="0" algn="l">
                        <a:lnSpc>
                          <a:spcPct val="115000"/>
                        </a:lnSpc>
                        <a:spcBef>
                          <a:spcPts val="0"/>
                        </a:spcBef>
                        <a:spcAft>
                          <a:spcPts val="0"/>
                        </a:spcAft>
                        <a:buSzPts val="1000"/>
                        <a:buFont typeface="Mada"/>
                        <a:buChar char="●"/>
                      </a:pPr>
                      <a:r>
                        <a:rPr lang="ar" sz="1000">
                          <a:solidFill>
                            <a:schemeClr val="dk1"/>
                          </a:solidFill>
                          <a:latin typeface="Mada"/>
                          <a:ea typeface="Mada"/>
                          <a:cs typeface="Mada"/>
                          <a:sym typeface="Mada"/>
                        </a:rPr>
                        <a:t>Characterized by retinal vascular microaneurysms, blot hemorrhage, and </a:t>
                      </a:r>
                      <a:r>
                        <a:rPr b="1" lang="ar" sz="1000">
                          <a:solidFill>
                            <a:srgbClr val="CC0000"/>
                          </a:solidFill>
                          <a:latin typeface="Mada"/>
                          <a:ea typeface="Mada"/>
                          <a:cs typeface="Mada"/>
                          <a:sym typeface="Mada"/>
                        </a:rPr>
                        <a:t>cotton-wool spots</a:t>
                      </a:r>
                      <a:r>
                        <a:rPr lang="ar" sz="1000">
                          <a:solidFill>
                            <a:schemeClr val="dk1"/>
                          </a:solidFill>
                          <a:latin typeface="Mada"/>
                          <a:ea typeface="Mada"/>
                          <a:cs typeface="Mada"/>
                          <a:sym typeface="Mada"/>
                        </a:rPr>
                        <a:t> </a:t>
                      </a:r>
                      <a:endParaRPr sz="1000">
                        <a:latin typeface="Mada"/>
                        <a:ea typeface="Mada"/>
                        <a:cs typeface="Mada"/>
                        <a:sym typeface="Mada"/>
                      </a:endParaRPr>
                    </a:p>
                  </a:txBody>
                  <a:tcPr marT="91425" marB="91425" marR="91425" marL="91425"/>
                </a:tc>
              </a:tr>
              <a:tr h="237550">
                <a:tc>
                  <a:txBody>
                    <a:bodyPr/>
                    <a:lstStyle/>
                    <a:p>
                      <a:pPr indent="0" lvl="0" marL="0" rtl="0" algn="ctr">
                        <a:lnSpc>
                          <a:spcPct val="115000"/>
                        </a:lnSpc>
                        <a:spcBef>
                          <a:spcPts val="0"/>
                        </a:spcBef>
                        <a:spcAft>
                          <a:spcPts val="0"/>
                        </a:spcAft>
                        <a:buNone/>
                      </a:pPr>
                      <a:r>
                        <a:rPr b="1" lang="ar" sz="1000">
                          <a:solidFill>
                            <a:schemeClr val="dk1"/>
                          </a:solidFill>
                          <a:latin typeface="Mada"/>
                          <a:ea typeface="Mada"/>
                          <a:cs typeface="Mada"/>
                          <a:sym typeface="Mada"/>
                        </a:rPr>
                        <a:t>Proliferative</a:t>
                      </a:r>
                      <a:endParaRPr b="1" sz="1000">
                        <a:latin typeface="Mada"/>
                        <a:ea typeface="Mada"/>
                        <a:cs typeface="Mada"/>
                        <a:sym typeface="Mada"/>
                      </a:endParaRPr>
                    </a:p>
                  </a:txBody>
                  <a:tcPr marT="91425" marB="91425" marR="91425" marL="91425" anchor="ctr">
                    <a:solidFill>
                      <a:schemeClr val="accent4"/>
                    </a:solidFill>
                  </a:tcPr>
                </a:tc>
                <a:tc>
                  <a:txBody>
                    <a:bodyPr/>
                    <a:lstStyle/>
                    <a:p>
                      <a:pPr indent="-292100" lvl="0" marL="457200" rtl="0" algn="l">
                        <a:lnSpc>
                          <a:spcPct val="115000"/>
                        </a:lnSpc>
                        <a:spcBef>
                          <a:spcPts val="0"/>
                        </a:spcBef>
                        <a:spcAft>
                          <a:spcPts val="0"/>
                        </a:spcAft>
                        <a:buSzPts val="1000"/>
                        <a:buFont typeface="Mada"/>
                        <a:buChar char="●"/>
                      </a:pPr>
                      <a:r>
                        <a:rPr lang="ar" sz="1000">
                          <a:solidFill>
                            <a:schemeClr val="dk1"/>
                          </a:solidFill>
                          <a:latin typeface="Mada"/>
                          <a:ea typeface="Mada"/>
                          <a:cs typeface="Mada"/>
                          <a:sym typeface="Mada"/>
                        </a:rPr>
                        <a:t>Hypoxemia &amp; neovascularization </a:t>
                      </a:r>
                      <a:r>
                        <a:rPr lang="ar" sz="1000">
                          <a:solidFill>
                            <a:schemeClr val="dk1"/>
                          </a:solidFill>
                          <a:latin typeface="Mada"/>
                          <a:ea typeface="Mada"/>
                          <a:cs typeface="Mada"/>
                          <a:sym typeface="Mada"/>
                        </a:rPr>
                        <a:t>leading to virtuous hemorrhage,  fibrosis, and retinal detachmen</a:t>
                      </a:r>
                      <a:r>
                        <a:rPr lang="ar" sz="1000">
                          <a:solidFill>
                            <a:schemeClr val="dk1"/>
                          </a:solidFill>
                          <a:latin typeface="Mada"/>
                          <a:ea typeface="Mada"/>
                          <a:cs typeface="Mada"/>
                          <a:sym typeface="Mada"/>
                        </a:rPr>
                        <a:t>t </a:t>
                      </a:r>
                      <a:endParaRPr sz="1000">
                        <a:latin typeface="Mada"/>
                        <a:ea typeface="Mada"/>
                        <a:cs typeface="Mada"/>
                        <a:sym typeface="Mada"/>
                      </a:endParaRPr>
                    </a:p>
                  </a:txBody>
                  <a:tcPr marT="91425" marB="91425" marR="91425" marL="91425" anchor="ctr"/>
                </a:tc>
              </a:tr>
              <a:tr h="160100">
                <a:tc>
                  <a:txBody>
                    <a:bodyPr/>
                    <a:lstStyle/>
                    <a:p>
                      <a:pPr indent="0" lvl="0" marL="0" rtl="0" algn="ctr">
                        <a:lnSpc>
                          <a:spcPct val="115000"/>
                        </a:lnSpc>
                        <a:spcBef>
                          <a:spcPts val="0"/>
                        </a:spcBef>
                        <a:spcAft>
                          <a:spcPts val="0"/>
                        </a:spcAft>
                        <a:buNone/>
                      </a:pPr>
                      <a:r>
                        <a:rPr b="1" lang="ar" sz="1000">
                          <a:solidFill>
                            <a:schemeClr val="dk1"/>
                          </a:solidFill>
                          <a:latin typeface="Mada"/>
                          <a:ea typeface="Mada"/>
                          <a:cs typeface="Mada"/>
                          <a:sym typeface="Mada"/>
                        </a:rPr>
                        <a:t>Macular edema</a:t>
                      </a:r>
                      <a:endParaRPr b="1" sz="1000">
                        <a:latin typeface="Mada"/>
                        <a:ea typeface="Mada"/>
                        <a:cs typeface="Mada"/>
                        <a:sym typeface="Mada"/>
                      </a:endParaRPr>
                    </a:p>
                  </a:txBody>
                  <a:tcPr marT="91425" marB="91425" marR="91425" marL="91425" anchor="ctr">
                    <a:solidFill>
                      <a:schemeClr val="accent4"/>
                    </a:solidFill>
                  </a:tcPr>
                </a:tc>
                <a:tc>
                  <a:txBody>
                    <a:bodyPr/>
                    <a:lstStyle/>
                    <a:p>
                      <a:pPr indent="-292100" lvl="0" marL="457200" rtl="0" algn="l">
                        <a:lnSpc>
                          <a:spcPct val="115000"/>
                        </a:lnSpc>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can occur in non proliferative or proliferative stage</a:t>
                      </a:r>
                      <a:endParaRPr sz="1000">
                        <a:latin typeface="Mada"/>
                        <a:ea typeface="Mada"/>
                        <a:cs typeface="Mada"/>
                        <a:sym typeface="Mada"/>
                      </a:endParaRPr>
                    </a:p>
                  </a:txBody>
                  <a:tcPr marT="91425" marB="91425" marR="91425" marL="91425" anchor="ctr"/>
                </a:tc>
              </a:tr>
            </a:tbl>
          </a:graphicData>
        </a:graphic>
      </p:graphicFrame>
      <p:sp>
        <p:nvSpPr>
          <p:cNvPr id="684" name="Google Shape;684;p36"/>
          <p:cNvSpPr txBox="1"/>
          <p:nvPr/>
        </p:nvSpPr>
        <p:spPr>
          <a:xfrm rot="-5400000">
            <a:off x="-348725" y="1247700"/>
            <a:ext cx="1369500" cy="46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lt1"/>
                </a:solidFill>
                <a:latin typeface="Mada"/>
                <a:ea typeface="Mada"/>
                <a:cs typeface="Mada"/>
                <a:sym typeface="Mada"/>
              </a:rPr>
              <a:t>Diabetic ketoacidosis</a:t>
            </a:r>
            <a:endParaRPr/>
          </a:p>
        </p:txBody>
      </p:sp>
      <p:sp>
        <p:nvSpPr>
          <p:cNvPr id="685" name="Google Shape;685;p36"/>
          <p:cNvSpPr txBox="1"/>
          <p:nvPr/>
        </p:nvSpPr>
        <p:spPr>
          <a:xfrm rot="-5400000">
            <a:off x="-352775" y="2586625"/>
            <a:ext cx="1390200" cy="54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lt1"/>
                </a:solidFill>
                <a:latin typeface="Mada"/>
                <a:ea typeface="Mada"/>
                <a:cs typeface="Mada"/>
                <a:sym typeface="Mada"/>
              </a:rPr>
              <a:t>Hyperglycemic hyperosmolar state</a:t>
            </a:r>
            <a:endParaRPr/>
          </a:p>
        </p:txBody>
      </p:sp>
      <p:sp>
        <p:nvSpPr>
          <p:cNvPr id="686" name="Google Shape;686;p36"/>
          <p:cNvSpPr txBox="1"/>
          <p:nvPr/>
        </p:nvSpPr>
        <p:spPr>
          <a:xfrm rot="-5400000">
            <a:off x="-129275" y="3716775"/>
            <a:ext cx="920700" cy="55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lt1"/>
                </a:solidFill>
                <a:latin typeface="Mada"/>
                <a:ea typeface="Mada"/>
                <a:cs typeface="Mada"/>
                <a:sym typeface="Mada"/>
              </a:rPr>
              <a:t>Hypoglycemia</a:t>
            </a:r>
            <a:endParaRPr/>
          </a:p>
        </p:txBody>
      </p:sp>
      <p:sp>
        <p:nvSpPr>
          <p:cNvPr id="687" name="Google Shape;687;p36"/>
          <p:cNvSpPr txBox="1"/>
          <p:nvPr/>
        </p:nvSpPr>
        <p:spPr>
          <a:xfrm rot="-5400000">
            <a:off x="-373475" y="4858125"/>
            <a:ext cx="1409100" cy="51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lt1"/>
                </a:solidFill>
                <a:latin typeface="Mada"/>
                <a:ea typeface="Mada"/>
                <a:cs typeface="Mada"/>
                <a:sym typeface="Mada"/>
              </a:rPr>
              <a:t>Retinopathy</a:t>
            </a:r>
            <a:endParaRPr/>
          </a:p>
        </p:txBody>
      </p:sp>
      <p:graphicFrame>
        <p:nvGraphicFramePr>
          <p:cNvPr id="688" name="Google Shape;688;p36"/>
          <p:cNvGraphicFramePr/>
          <p:nvPr/>
        </p:nvGraphicFramePr>
        <p:xfrm>
          <a:off x="613492" y="7206889"/>
          <a:ext cx="3000000" cy="3000000"/>
        </p:xfrm>
        <a:graphic>
          <a:graphicData uri="http://schemas.openxmlformats.org/drawingml/2006/table">
            <a:tbl>
              <a:tblPr>
                <a:noFill/>
                <a:tableStyleId>{A780D795-716A-4F41-8A7C-B64FD0428818}</a:tableStyleId>
              </a:tblPr>
              <a:tblGrid>
                <a:gridCol w="590725"/>
                <a:gridCol w="6290850"/>
              </a:tblGrid>
              <a:tr h="896975">
                <a:tc>
                  <a:txBody>
                    <a:bodyPr/>
                    <a:lstStyle/>
                    <a:p>
                      <a:pPr indent="0" lvl="0" marL="0" rtl="0" algn="ctr">
                        <a:spcBef>
                          <a:spcPts val="0"/>
                        </a:spcBef>
                        <a:spcAft>
                          <a:spcPts val="0"/>
                        </a:spcAft>
                        <a:buNone/>
                      </a:pPr>
                      <a:r>
                        <a:t/>
                      </a:r>
                      <a:endParaRPr b="1" sz="1000">
                        <a:latin typeface="Mada"/>
                        <a:ea typeface="Mada"/>
                        <a:cs typeface="Mada"/>
                        <a:sym typeface="Mada"/>
                      </a:endParaRPr>
                    </a:p>
                  </a:txBody>
                  <a:tcPr marT="91425" marB="91425" marR="91425" marL="91425" anchor="ctr">
                    <a:solidFill>
                      <a:schemeClr val="accent4"/>
                    </a:solidFill>
                  </a:tcPr>
                </a:tc>
                <a:tc>
                  <a:txBody>
                    <a:bodyPr/>
                    <a:lstStyle/>
                    <a:p>
                      <a:pPr indent="-292100" lvl="0" marL="457200" rtl="0" algn="l">
                        <a:lnSpc>
                          <a:spcPct val="115000"/>
                        </a:lnSpc>
                        <a:spcBef>
                          <a:spcPts val="0"/>
                        </a:spcBef>
                        <a:spcAft>
                          <a:spcPts val="0"/>
                        </a:spcAft>
                        <a:buSzPts val="1000"/>
                        <a:buFont typeface="Mada"/>
                        <a:buChar char="●"/>
                      </a:pPr>
                      <a:r>
                        <a:rPr lang="ar" sz="1000">
                          <a:latin typeface="Mada"/>
                          <a:ea typeface="Mada"/>
                          <a:cs typeface="Mada"/>
                          <a:sym typeface="Mada"/>
                        </a:rPr>
                        <a:t>Most common form is</a:t>
                      </a:r>
                      <a:r>
                        <a:rPr b="1" lang="ar" sz="1000">
                          <a:latin typeface="Mada"/>
                          <a:ea typeface="Mada"/>
                          <a:cs typeface="Mada"/>
                          <a:sym typeface="Mada"/>
                        </a:rPr>
                        <a:t> distal symmetric polyneuropathy</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ar" sz="1000">
                          <a:latin typeface="Mada"/>
                          <a:ea typeface="Mada"/>
                          <a:cs typeface="Mada"/>
                          <a:sym typeface="Mada"/>
                        </a:rPr>
                        <a:t>Tingling, numbness, loss of sensation leads to the following: ulcer formation (patients do not shift their weight) with subsequent ischemia of pressure point areas; </a:t>
                      </a:r>
                      <a:r>
                        <a:rPr b="1" lang="ar" sz="1000">
                          <a:latin typeface="Mada"/>
                          <a:ea typeface="Mada"/>
                          <a:cs typeface="Mada"/>
                          <a:sym typeface="Mada"/>
                        </a:rPr>
                        <a:t>Charcot joints.</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Loss of fine touch, proprioception, and vibration. Loss of ankle deep reflex </a:t>
                      </a:r>
                      <a:endParaRPr sz="1000">
                        <a:latin typeface="Mada"/>
                        <a:ea typeface="Mada"/>
                        <a:cs typeface="Mada"/>
                        <a:sym typeface="Mada"/>
                      </a:endParaRPr>
                    </a:p>
                  </a:txBody>
                  <a:tcPr marT="91425" marB="91425" marR="91425" marL="91425" anchor="ctr"/>
                </a:tc>
              </a:tr>
              <a:tr h="1500375">
                <a:tc>
                  <a:txBody>
                    <a:bodyPr/>
                    <a:lstStyle/>
                    <a:p>
                      <a:pPr indent="0" lvl="0" marL="0" rtl="0" algn="ctr">
                        <a:spcBef>
                          <a:spcPts val="0"/>
                        </a:spcBef>
                        <a:spcAft>
                          <a:spcPts val="0"/>
                        </a:spcAft>
                        <a:buNone/>
                      </a:pPr>
                      <a:r>
                        <a:t/>
                      </a:r>
                      <a:endParaRPr b="1" sz="1000">
                        <a:latin typeface="Mada"/>
                        <a:ea typeface="Mada"/>
                        <a:cs typeface="Mada"/>
                        <a:sym typeface="Mada"/>
                      </a:endParaRPr>
                    </a:p>
                  </a:txBody>
                  <a:tcPr marT="91425" marB="91425" marR="91425" marL="91425" anchor="ctr">
                    <a:solidFill>
                      <a:schemeClr val="accent4"/>
                    </a:solidFill>
                  </a:tcPr>
                </a:tc>
                <a:tc>
                  <a:txBody>
                    <a:bodyPr/>
                    <a:lstStyle/>
                    <a:p>
                      <a:pPr indent="-292100" lvl="0" marL="457200" rtl="0" algn="l">
                        <a:lnSpc>
                          <a:spcPct val="115000"/>
                        </a:lnSpc>
                        <a:spcBef>
                          <a:spcPts val="0"/>
                        </a:spcBef>
                        <a:spcAft>
                          <a:spcPts val="0"/>
                        </a:spcAft>
                        <a:buSzPts val="1000"/>
                        <a:buFont typeface="Mada"/>
                        <a:buChar char="●"/>
                      </a:pPr>
                      <a:r>
                        <a:rPr lang="ar" sz="1000">
                          <a:latin typeface="Mada"/>
                          <a:ea typeface="Mada"/>
                          <a:cs typeface="Mada"/>
                          <a:sym typeface="Mada"/>
                        </a:rPr>
                        <a:t>Dysfunction of cranial or peripheral nerves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Most often involves </a:t>
                      </a:r>
                      <a:r>
                        <a:rPr b="1" lang="ar" sz="1000">
                          <a:latin typeface="Mada"/>
                          <a:ea typeface="Mada"/>
                          <a:cs typeface="Mada"/>
                          <a:sym typeface="Mada"/>
                        </a:rPr>
                        <a:t>CN III</a:t>
                      </a:r>
                      <a:r>
                        <a:rPr lang="ar" sz="1000">
                          <a:latin typeface="Mada"/>
                          <a:ea typeface="Mada"/>
                          <a:cs typeface="Mada"/>
                          <a:sym typeface="Mada"/>
                        </a:rPr>
                        <a:t>, but may also involve CN VI and IV.</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latin typeface="Mada"/>
                          <a:ea typeface="Mada"/>
                          <a:cs typeface="Mada"/>
                          <a:sym typeface="Mada"/>
                        </a:rPr>
                        <a:t>Diabetic third nerve palsy: </a:t>
                      </a:r>
                      <a:r>
                        <a:rPr lang="ar" sz="1000">
                          <a:latin typeface="Mada"/>
                          <a:ea typeface="Mada"/>
                          <a:cs typeface="Mada"/>
                          <a:sym typeface="Mada"/>
                        </a:rPr>
                        <a:t>eye pain, diplopia, ptosis, inability to adduct the eye; but the pupils are spared.</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Median nerve neuropathy, ulnar neuropathy, common peroneal neuropathy.</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Diabetic lumbosacral plexopathy—severe, deep pain in the thigh; atrophy and weakness in thigh and hip muscles; recovery takes weeks to months.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Diabetic truncal neuropathy—pain in distribution of one of the intercostal nerves.</a:t>
                      </a:r>
                      <a:endParaRPr sz="1000">
                        <a:latin typeface="Mada"/>
                        <a:ea typeface="Mada"/>
                        <a:cs typeface="Mada"/>
                        <a:sym typeface="Mada"/>
                      </a:endParaRPr>
                    </a:p>
                  </a:txBody>
                  <a:tcPr marT="91425" marB="91425" marR="91425" marL="91425" anchor="ctr"/>
                </a:tc>
              </a:tr>
              <a:tr h="997550">
                <a:tc>
                  <a:txBody>
                    <a:bodyPr/>
                    <a:lstStyle/>
                    <a:p>
                      <a:pPr indent="0" lvl="0" marL="0" rtl="0" algn="ctr">
                        <a:spcBef>
                          <a:spcPts val="0"/>
                        </a:spcBef>
                        <a:spcAft>
                          <a:spcPts val="0"/>
                        </a:spcAft>
                        <a:buNone/>
                      </a:pPr>
                      <a:r>
                        <a:t/>
                      </a:r>
                      <a:endParaRPr b="1" sz="1000">
                        <a:latin typeface="Mada"/>
                        <a:ea typeface="Mada"/>
                        <a:cs typeface="Mada"/>
                        <a:sym typeface="Mada"/>
                      </a:endParaRPr>
                    </a:p>
                  </a:txBody>
                  <a:tcPr marT="91425" marB="91425" marR="91425" marL="91425" anchor="ctr">
                    <a:solidFill>
                      <a:schemeClr val="accent4"/>
                    </a:solidFill>
                  </a:tcPr>
                </a:tc>
                <a:tc>
                  <a:txBody>
                    <a:bodyPr/>
                    <a:lstStyle/>
                    <a:p>
                      <a:pPr indent="-292100" lvl="0" marL="457200" rtl="0" algn="l">
                        <a:spcBef>
                          <a:spcPts val="0"/>
                        </a:spcBef>
                        <a:spcAft>
                          <a:spcPts val="0"/>
                        </a:spcAft>
                        <a:buSzPts val="1000"/>
                        <a:buFont typeface="Mada"/>
                        <a:buChar char="●"/>
                      </a:pPr>
                      <a:r>
                        <a:rPr b="1" lang="ar" sz="1000">
                          <a:latin typeface="Mada"/>
                          <a:ea typeface="Mada"/>
                          <a:cs typeface="Mada"/>
                          <a:sym typeface="Mada"/>
                        </a:rPr>
                        <a:t>Impotence in men</a:t>
                      </a:r>
                      <a:r>
                        <a:rPr lang="ar" sz="1000">
                          <a:latin typeface="Mada"/>
                          <a:ea typeface="Mada"/>
                          <a:cs typeface="Mada"/>
                          <a:sym typeface="Mada"/>
                        </a:rPr>
                        <a:t> (most common presentation)</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Neurogenic bladder—retention, incontinence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latin typeface="Mada"/>
                          <a:ea typeface="Mada"/>
                          <a:cs typeface="Mada"/>
                          <a:sym typeface="Mada"/>
                        </a:rPr>
                        <a:t>Gastroparesis</a:t>
                      </a:r>
                      <a:r>
                        <a:rPr lang="ar" sz="1000">
                          <a:latin typeface="Mada"/>
                          <a:ea typeface="Mada"/>
                          <a:cs typeface="Mada"/>
                          <a:sym typeface="Mada"/>
                        </a:rPr>
                        <a:t>—chronic nausea and vomiting, early satiety. </a:t>
                      </a:r>
                      <a:r>
                        <a:rPr b="1" lang="ar" sz="1000">
                          <a:highlight>
                            <a:srgbClr val="FFFFFF"/>
                          </a:highlight>
                          <a:latin typeface="Mada"/>
                          <a:ea typeface="Mada"/>
                          <a:cs typeface="Mada"/>
                          <a:sym typeface="Mada"/>
                        </a:rPr>
                        <a:t> Give metoclopramide</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Constipation and diarrhea (alternating)</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Postural hypotension</a:t>
                      </a:r>
                      <a:endParaRPr sz="1000">
                        <a:latin typeface="Mada"/>
                        <a:ea typeface="Mada"/>
                        <a:cs typeface="Mada"/>
                        <a:sym typeface="Mada"/>
                      </a:endParaRPr>
                    </a:p>
                  </a:txBody>
                  <a:tcPr marT="91425" marB="91425" marR="91425" marL="91425" anchor="ctr"/>
                </a:tc>
              </a:tr>
            </a:tbl>
          </a:graphicData>
        </a:graphic>
      </p:graphicFrame>
      <p:sp>
        <p:nvSpPr>
          <p:cNvPr id="689" name="Google Shape;689;p36"/>
          <p:cNvSpPr txBox="1"/>
          <p:nvPr/>
        </p:nvSpPr>
        <p:spPr>
          <a:xfrm rot="-5400000">
            <a:off x="462025" y="7376675"/>
            <a:ext cx="903600" cy="56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latin typeface="Mada"/>
                <a:ea typeface="Mada"/>
                <a:cs typeface="Mada"/>
                <a:sym typeface="Mada"/>
              </a:rPr>
              <a:t>Polyneuropathy </a:t>
            </a:r>
            <a:endParaRPr sz="1000"/>
          </a:p>
        </p:txBody>
      </p:sp>
      <p:sp>
        <p:nvSpPr>
          <p:cNvPr id="690" name="Google Shape;690;p36"/>
          <p:cNvSpPr txBox="1"/>
          <p:nvPr/>
        </p:nvSpPr>
        <p:spPr>
          <a:xfrm rot="-5400000">
            <a:off x="163225" y="8579001"/>
            <a:ext cx="1494900" cy="5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latin typeface="Mada"/>
                <a:ea typeface="Mada"/>
                <a:cs typeface="Mada"/>
                <a:sym typeface="Mada"/>
              </a:rPr>
              <a:t>Mononeuropathies</a:t>
            </a:r>
            <a:endParaRPr sz="1000"/>
          </a:p>
        </p:txBody>
      </p:sp>
      <p:sp>
        <p:nvSpPr>
          <p:cNvPr id="691" name="Google Shape;691;p36"/>
          <p:cNvSpPr txBox="1"/>
          <p:nvPr/>
        </p:nvSpPr>
        <p:spPr>
          <a:xfrm rot="-5400000">
            <a:off x="422575" y="9807650"/>
            <a:ext cx="976200" cy="56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rgbClr val="2F497E"/>
                </a:solidFill>
                <a:latin typeface="Mada"/>
                <a:ea typeface="Mada"/>
                <a:cs typeface="Mada"/>
                <a:sym typeface="Mada"/>
              </a:rPr>
              <a:t>Autoimmune neuropathy</a:t>
            </a:r>
            <a:endParaRPr sz="1000"/>
          </a:p>
        </p:txBody>
      </p:sp>
      <p:sp>
        <p:nvSpPr>
          <p:cNvPr id="692" name="Google Shape;692;p36"/>
          <p:cNvSpPr txBox="1"/>
          <p:nvPr/>
        </p:nvSpPr>
        <p:spPr>
          <a:xfrm rot="-5400000">
            <a:off x="-346625" y="6229300"/>
            <a:ext cx="1377900" cy="56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lt1"/>
                </a:solidFill>
                <a:latin typeface="Mada"/>
                <a:ea typeface="Mada"/>
                <a:cs typeface="Mada"/>
                <a:sym typeface="Mada"/>
              </a:rPr>
              <a:t>Nephropathy</a:t>
            </a:r>
            <a:endParaRPr/>
          </a:p>
        </p:txBody>
      </p:sp>
      <p:sp>
        <p:nvSpPr>
          <p:cNvPr id="693" name="Google Shape;693;p36"/>
          <p:cNvSpPr txBox="1"/>
          <p:nvPr/>
        </p:nvSpPr>
        <p:spPr>
          <a:xfrm rot="-5400000">
            <a:off x="-1351475" y="8646700"/>
            <a:ext cx="3365100" cy="54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lt1"/>
                </a:solidFill>
                <a:latin typeface="Mada"/>
                <a:ea typeface="Mada"/>
                <a:cs typeface="Mada"/>
                <a:sym typeface="Mada"/>
              </a:rPr>
              <a:t>Neuropathy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grpSp>
        <p:nvGrpSpPr>
          <p:cNvPr id="698" name="Google Shape;698;p37"/>
          <p:cNvGrpSpPr/>
          <p:nvPr/>
        </p:nvGrpSpPr>
        <p:grpSpPr>
          <a:xfrm>
            <a:off x="5686775" y="10392850"/>
            <a:ext cx="1411200" cy="209400"/>
            <a:chOff x="5686775" y="10392850"/>
            <a:chExt cx="1411200" cy="209400"/>
          </a:xfrm>
        </p:grpSpPr>
        <p:sp>
          <p:nvSpPr>
            <p:cNvPr id="699" name="Google Shape;699;p37">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a:solidFill>
                    <a:srgbClr val="FFFFFF"/>
                  </a:solidFill>
                  <a:latin typeface="Mada"/>
                  <a:ea typeface="Mada"/>
                  <a:cs typeface="Mada"/>
                  <a:sym typeface="Mada"/>
                </a:rPr>
                <a:t>     Answers Explanation File! </a:t>
              </a:r>
              <a:endParaRPr b="1" sz="700" u="sng">
                <a:solidFill>
                  <a:srgbClr val="FFFFFF"/>
                </a:solidFill>
                <a:latin typeface="Mada"/>
                <a:ea typeface="Mada"/>
                <a:cs typeface="Mada"/>
                <a:sym typeface="Mada"/>
              </a:endParaRPr>
            </a:p>
          </p:txBody>
        </p:sp>
        <p:sp>
          <p:nvSpPr>
            <p:cNvPr id="700" name="Google Shape;700;p37"/>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1" name="Google Shape;701;p37"/>
            <p:cNvPicPr preferRelativeResize="0"/>
            <p:nvPr/>
          </p:nvPicPr>
          <p:blipFill>
            <a:blip r:embed="rId4">
              <a:alphaModFix/>
            </a:blip>
            <a:stretch>
              <a:fillRect/>
            </a:stretch>
          </p:blipFill>
          <p:spPr>
            <a:xfrm>
              <a:off x="5755003" y="10430983"/>
              <a:ext cx="108516" cy="133125"/>
            </a:xfrm>
            <a:prstGeom prst="rect">
              <a:avLst/>
            </a:prstGeom>
            <a:noFill/>
            <a:ln>
              <a:noFill/>
            </a:ln>
          </p:spPr>
        </p:pic>
      </p:grpSp>
      <p:sp>
        <p:nvSpPr>
          <p:cNvPr id="702" name="Google Shape;702;p37"/>
          <p:cNvSpPr/>
          <p:nvPr/>
        </p:nvSpPr>
        <p:spPr>
          <a:xfrm>
            <a:off x="1034725" y="1030795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Q1:D | Q2:D | Q3:B | Q4:A | </a:t>
            </a:r>
            <a:endParaRPr sz="1200">
              <a:solidFill>
                <a:srgbClr val="FFFFFF"/>
              </a:solidFill>
              <a:latin typeface="Cabin"/>
              <a:ea typeface="Cabin"/>
              <a:cs typeface="Cabin"/>
              <a:sym typeface="Cabin"/>
            </a:endParaRPr>
          </a:p>
        </p:txBody>
      </p:sp>
      <p:sp>
        <p:nvSpPr>
          <p:cNvPr id="703" name="Google Shape;703;p37"/>
          <p:cNvSpPr txBox="1"/>
          <p:nvPr/>
        </p:nvSpPr>
        <p:spPr>
          <a:xfrm>
            <a:off x="358075" y="989413"/>
            <a:ext cx="6846300" cy="90063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Q1: A 29-year-old woman is found unconscious by her partner and rushed to accident</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and emergency. She is a type 1 diabetic and has maintained excellent glucose</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control using insulin injections. Blood biochemistry results demonstrate a</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moderately raised level of insulin, no detectable C-peptide and very low blood</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glucose. Her partner mentions she is a lawyer and has been working particularly</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hard in the last week, eating quick meals and occasionally missing meals. The most</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likely diagnosis is:</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t/>
            </a:r>
            <a:endParaRPr b="1" sz="1200">
              <a:solidFill>
                <a:schemeClr val="accent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A. Hyperosmolar coma</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B. Diabetic ketoacidosis</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C. Insulin overdose</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D. Hypoglycaemic coma</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rgbClr val="8B6914"/>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Q2: A 55-year-old diabetic woman presents with altered sensations in her hands and</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feet. She finds it difficult to turn pages of books and discriminating between</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different coins. When walking, the floor feels different and she likens the sensation</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to walking on cotton wool. The most likely diagnosis is:</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t/>
            </a:r>
            <a:endParaRPr b="1" sz="1200">
              <a:solidFill>
                <a:schemeClr val="accent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A. Autonomic neuropathy</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B. Diabetic amyotrophy</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C. Acute painful neuropathy</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D. Symmetrical sensory neuropathy</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E. Diabetic mononeuropathy</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rgbClr val="8B6914"/>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Q3:A 49-year-old woman presents to her physician’s office with a long-standing history of polydipsia, polyuria, central obesity, and hyperlipidemia. She is currently taking metformin, a sulfonylurea, and an angiotensin-converting enzyme (ACE) inhibitor. ACE inhibitors are most beneficial in preventing or slowing the progression of which of the following diabetic complications?</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t/>
            </a:r>
            <a:endParaRPr b="1" sz="1200">
              <a:solidFill>
                <a:schemeClr val="accent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A. Diabetic ketoacidosis</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B. Diabetic nephropathy</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C. Diabetic neuropathy</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D. Diabetic retinopathy</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E. Peripheral vascular disease</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rgbClr val="986782"/>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Cabin"/>
                <a:ea typeface="Cabin"/>
                <a:cs typeface="Cabin"/>
                <a:sym typeface="Cabin"/>
              </a:rPr>
              <a:t>Q4: What is the most common adverse event of insulin in type 1 diabetes?</a:t>
            </a:r>
            <a:endParaRPr b="1" sz="12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t/>
            </a:r>
            <a:endParaRPr b="1" sz="1200">
              <a:solidFill>
                <a:schemeClr val="accent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A. Hypoglycemia</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B. Lipohypertrophy</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C.Skin allergy</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1200">
                <a:latin typeface="Cabin"/>
                <a:ea typeface="Cabin"/>
                <a:cs typeface="Cabin"/>
                <a:sym typeface="Cabin"/>
              </a:rPr>
              <a:t> D.Anxiety or depression</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accent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rgbClr val="999999"/>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rgbClr val="999999"/>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rgbClr val="999999"/>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p>
        </p:txBody>
      </p:sp>
      <p:sp>
        <p:nvSpPr>
          <p:cNvPr id="704" name="Google Shape;704;p37"/>
          <p:cNvSpPr txBox="1"/>
          <p:nvPr/>
        </p:nvSpPr>
        <p:spPr>
          <a:xfrm>
            <a:off x="7828705" y="989425"/>
            <a:ext cx="4644300" cy="61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Question 1: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The correct answer is D. In this case, the most likely answer is a hypoglycaemic coma (D) </a:t>
            </a:r>
            <a:r>
              <a:rPr lang="ar" sz="1000">
                <a:solidFill>
                  <a:srgbClr val="202729"/>
                </a:solidFill>
                <a:latin typeface="Proxima Nova"/>
                <a:ea typeface="Proxima Nova"/>
                <a:cs typeface="Proxima Nova"/>
                <a:sym typeface="Proxima Nova"/>
              </a:rPr>
              <a:t>history indicates that the patient has been missing meals but adheres to her insulin regime. The raised insulin level and absent C-peptide indicates no endogenous insulin production (which would produce insulin and C-peptide) but exogenous insulin. The patient has therefore not eaten sufficiently to maintain an adequate glucose level despite taking a recommended dose of insulin. This differs from an insulin overdose (C) where an excess level of insulin is injected causing an abnormally low glucose level. A diabetic ketoacidosis (B) occurs due to the body’s attempt to compensate for the perceived lack of glycogen stores due to insulin deficiency. Therefore, by definition, serum insulin levels would be low or absent. A hyperosmolar coma (A) affects type 2 diabetics whereby the hyperglycaemic state causes hyperosmolarity causing polyuria and dehydration. The glucose, however, is low in this case. Diabetic neuropathy can cause a myriad of symptoms due to autonomic dysfunction (E) including urinary incontinence, constipation and postural hypotension. However, there is usually a collection of such symptoms rather than an isolated event. Patients affected also tend to have poor diabetic control</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Question 2: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The correct answer is D. Diabetic neuropathy is likely to occur through various pathways, occlusion</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lang="ar" sz="1000">
                <a:solidFill>
                  <a:srgbClr val="202729"/>
                </a:solidFill>
                <a:latin typeface="Proxima Nova"/>
                <a:ea typeface="Proxima Nova"/>
                <a:cs typeface="Proxima Nova"/>
                <a:sym typeface="Proxima Nova"/>
              </a:rPr>
              <a:t>of the vasa nervorum may explain mononeuropathies (E) that occur in isolation and not symmetrically as in this patient. Diffuse symmetrical neuropathies produce more variable presentations and are likely to be due to metabolic damage. The build up of sorbitol and fructose in Schwann cells due to hyperglycaemia is a popular theory. Symmetrical sensory neuropathy (D) is characterized by early loss of vibration, pain and temperature sense in a glove and stocking pattern. In advanced disease, patients often lose their balance and complain of altered sensations. Painful neuropathies (C) are less common and patients typically present with burning sensations or painful parasthesia of their feet, shins or thighs. Diabetic amyotrophy (B) is characterized by painful wasting of the patients’ quadriceps muscles and is usually asymmetrical. Control of glucose levels over time usually resolves the condition. Autonomic neuropathy (A) is rarely symptomatic, but can present with a number of different problems of the sympathetic and parasympathetic system. This includes vagal neuropathy causing tachycardia at rest, gastroparesis which rarely can lead to vomiting, erectile dysfunction and atonic bladder</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lnSpc>
                <a:spcPct val="115000"/>
              </a:lnSpc>
              <a:spcBef>
                <a:spcPts val="0"/>
              </a:spcBef>
              <a:spcAft>
                <a:spcPts val="1600"/>
              </a:spcAft>
              <a:buNone/>
            </a:pPr>
            <a:r>
              <a:t/>
            </a:r>
            <a:endParaRPr sz="1800">
              <a:solidFill>
                <a:srgbClr val="616161"/>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38"/>
          <p:cNvSpPr/>
          <p:nvPr/>
        </p:nvSpPr>
        <p:spPr>
          <a:xfrm rot="1038027">
            <a:off x="-1032094" y="-70897"/>
            <a:ext cx="9170855" cy="638035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710" name="Google Shape;710;p38"/>
          <p:cNvSpPr/>
          <p:nvPr/>
        </p:nvSpPr>
        <p:spPr>
          <a:xfrm>
            <a:off x="5947693" y="3613243"/>
            <a:ext cx="358560" cy="334175"/>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nvGrpSpPr>
          <p:cNvPr id="711" name="Google Shape;711;p38"/>
          <p:cNvGrpSpPr/>
          <p:nvPr/>
        </p:nvGrpSpPr>
        <p:grpSpPr>
          <a:xfrm>
            <a:off x="6209422" y="4496566"/>
            <a:ext cx="293559" cy="273484"/>
            <a:chOff x="4786297" y="2980907"/>
            <a:chExt cx="189564" cy="189564"/>
          </a:xfrm>
        </p:grpSpPr>
        <p:sp>
          <p:nvSpPr>
            <p:cNvPr id="712" name="Google Shape;712;p38"/>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13" name="Google Shape;713;p38"/>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14" name="Google Shape;714;p38"/>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15" name="Google Shape;715;p38"/>
          <p:cNvGrpSpPr/>
          <p:nvPr/>
        </p:nvGrpSpPr>
        <p:grpSpPr>
          <a:xfrm>
            <a:off x="6704840" y="2552164"/>
            <a:ext cx="322057" cy="273505"/>
            <a:chOff x="5099945" y="1562040"/>
            <a:chExt cx="215986" cy="196894"/>
          </a:xfrm>
        </p:grpSpPr>
        <p:sp>
          <p:nvSpPr>
            <p:cNvPr id="716" name="Google Shape;716;p38"/>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17" name="Google Shape;717;p38"/>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18" name="Google Shape;718;p38"/>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19" name="Google Shape;719;p38"/>
          <p:cNvGrpSpPr/>
          <p:nvPr/>
        </p:nvGrpSpPr>
        <p:grpSpPr>
          <a:xfrm>
            <a:off x="5488874" y="5203886"/>
            <a:ext cx="458751" cy="192781"/>
            <a:chOff x="5427392" y="3652956"/>
            <a:chExt cx="296236" cy="133625"/>
          </a:xfrm>
        </p:grpSpPr>
        <p:sp>
          <p:nvSpPr>
            <p:cNvPr id="720" name="Google Shape;720;p38"/>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21" name="Google Shape;721;p38"/>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22" name="Google Shape;722;p38"/>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23" name="Google Shape;723;p38"/>
          <p:cNvGrpSpPr/>
          <p:nvPr/>
        </p:nvGrpSpPr>
        <p:grpSpPr>
          <a:xfrm>
            <a:off x="7172143" y="2638192"/>
            <a:ext cx="270649" cy="241377"/>
            <a:chOff x="7456777" y="1936895"/>
            <a:chExt cx="174770" cy="167309"/>
          </a:xfrm>
        </p:grpSpPr>
        <p:sp>
          <p:nvSpPr>
            <p:cNvPr id="724" name="Google Shape;724;p38"/>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25" name="Google Shape;725;p38"/>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26" name="Google Shape;726;p38"/>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27" name="Google Shape;727;p38"/>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28" name="Google Shape;728;p38"/>
          <p:cNvGrpSpPr/>
          <p:nvPr/>
        </p:nvGrpSpPr>
        <p:grpSpPr>
          <a:xfrm>
            <a:off x="6163360" y="5033579"/>
            <a:ext cx="264946" cy="241240"/>
            <a:chOff x="3923092" y="3421606"/>
            <a:chExt cx="171087" cy="167214"/>
          </a:xfrm>
        </p:grpSpPr>
        <p:sp>
          <p:nvSpPr>
            <p:cNvPr id="729" name="Google Shape;729;p38"/>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30" name="Google Shape;730;p38"/>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31" name="Google Shape;731;p38"/>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32" name="Google Shape;732;p38"/>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33" name="Google Shape;733;p38"/>
          <p:cNvGrpSpPr/>
          <p:nvPr/>
        </p:nvGrpSpPr>
        <p:grpSpPr>
          <a:xfrm>
            <a:off x="5778511" y="4598858"/>
            <a:ext cx="119616" cy="295152"/>
            <a:chOff x="6689991" y="3974566"/>
            <a:chExt cx="77242" cy="204583"/>
          </a:xfrm>
        </p:grpSpPr>
        <p:sp>
          <p:nvSpPr>
            <p:cNvPr id="734" name="Google Shape;734;p38"/>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35" name="Google Shape;735;p38"/>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36" name="Google Shape;736;p38"/>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37" name="Google Shape;737;p38"/>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38" name="Google Shape;738;p38"/>
          <p:cNvGrpSpPr/>
          <p:nvPr/>
        </p:nvGrpSpPr>
        <p:grpSpPr>
          <a:xfrm>
            <a:off x="5172773" y="5101445"/>
            <a:ext cx="119567" cy="295195"/>
            <a:chOff x="4308549" y="4159596"/>
            <a:chExt cx="77210" cy="204613"/>
          </a:xfrm>
        </p:grpSpPr>
        <p:sp>
          <p:nvSpPr>
            <p:cNvPr id="739" name="Google Shape;739;p38"/>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0" name="Google Shape;740;p38"/>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1" name="Google Shape;741;p38"/>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2" name="Google Shape;742;p38"/>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43" name="Google Shape;743;p38"/>
          <p:cNvGrpSpPr/>
          <p:nvPr/>
        </p:nvGrpSpPr>
        <p:grpSpPr>
          <a:xfrm>
            <a:off x="6605204" y="3485273"/>
            <a:ext cx="264691" cy="232289"/>
            <a:chOff x="4366946" y="1834186"/>
            <a:chExt cx="177537" cy="173778"/>
          </a:xfrm>
        </p:grpSpPr>
        <p:sp>
          <p:nvSpPr>
            <p:cNvPr id="744" name="Google Shape;744;p38"/>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5" name="Google Shape;745;p38"/>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6" name="Google Shape;746;p38"/>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47" name="Google Shape;747;p38"/>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48" name="Google Shape;748;p38"/>
          <p:cNvGrpSpPr/>
          <p:nvPr/>
        </p:nvGrpSpPr>
        <p:grpSpPr>
          <a:xfrm>
            <a:off x="6667556" y="4914767"/>
            <a:ext cx="270649" cy="241379"/>
            <a:chOff x="7373945" y="2491538"/>
            <a:chExt cx="174770" cy="167311"/>
          </a:xfrm>
        </p:grpSpPr>
        <p:sp>
          <p:nvSpPr>
            <p:cNvPr id="749" name="Google Shape;749;p38"/>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0" name="Google Shape;750;p38"/>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1" name="Google Shape;751;p38"/>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2" name="Google Shape;752;p38"/>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53" name="Google Shape;753;p38"/>
          <p:cNvGrpSpPr/>
          <p:nvPr/>
        </p:nvGrpSpPr>
        <p:grpSpPr>
          <a:xfrm>
            <a:off x="7081749" y="3128196"/>
            <a:ext cx="119616" cy="295152"/>
            <a:chOff x="7089311" y="1211098"/>
            <a:chExt cx="77242" cy="204583"/>
          </a:xfrm>
        </p:grpSpPr>
        <p:sp>
          <p:nvSpPr>
            <p:cNvPr id="754" name="Google Shape;754;p38"/>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5" name="Google Shape;755;p38"/>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6" name="Google Shape;756;p38"/>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57" name="Google Shape;757;p38"/>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58" name="Google Shape;758;p38"/>
          <p:cNvGrpSpPr/>
          <p:nvPr/>
        </p:nvGrpSpPr>
        <p:grpSpPr>
          <a:xfrm>
            <a:off x="6365407" y="3811305"/>
            <a:ext cx="1077922" cy="1072348"/>
            <a:chOff x="4332233" y="3324392"/>
            <a:chExt cx="1191206" cy="1180090"/>
          </a:xfrm>
        </p:grpSpPr>
        <p:sp>
          <p:nvSpPr>
            <p:cNvPr id="759" name="Google Shape;759;p38"/>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0" name="Google Shape;760;p38"/>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1" name="Google Shape;761;p38"/>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2" name="Google Shape;762;p38"/>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3" name="Google Shape;763;p38"/>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4" name="Google Shape;764;p38"/>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5" name="Google Shape;765;p38"/>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6" name="Google Shape;766;p38"/>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7" name="Google Shape;767;p38"/>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8" name="Google Shape;768;p38"/>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69" name="Google Shape;769;p38"/>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0" name="Google Shape;770;p38"/>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1" name="Google Shape;771;p38"/>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2" name="Google Shape;772;p38"/>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3" name="Google Shape;773;p38"/>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4" name="Google Shape;774;p38"/>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5" name="Google Shape;775;p38"/>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6" name="Google Shape;776;p38"/>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7" name="Google Shape;777;p38"/>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8" name="Google Shape;778;p38"/>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79" name="Google Shape;779;p38"/>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80" name="Google Shape;780;p38"/>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81" name="Google Shape;781;p38"/>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400"/>
            </a:p>
          </p:txBody>
        </p:sp>
        <p:sp>
          <p:nvSpPr>
            <p:cNvPr id="782" name="Google Shape;782;p38"/>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83" name="Google Shape;783;p38"/>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84" name="Google Shape;784;p38"/>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785" name="Google Shape;785;p38"/>
          <p:cNvGrpSpPr/>
          <p:nvPr/>
        </p:nvGrpSpPr>
        <p:grpSpPr>
          <a:xfrm>
            <a:off x="6975080" y="3754525"/>
            <a:ext cx="458751" cy="192781"/>
            <a:chOff x="5427392" y="3652956"/>
            <a:chExt cx="296236" cy="133625"/>
          </a:xfrm>
        </p:grpSpPr>
        <p:sp>
          <p:nvSpPr>
            <p:cNvPr id="786" name="Google Shape;786;p38"/>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87" name="Google Shape;787;p38"/>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788" name="Google Shape;788;p38"/>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sp>
        <p:nvSpPr>
          <p:cNvPr id="789" name="Google Shape;789;p38"/>
          <p:cNvSpPr txBox="1"/>
          <p:nvPr/>
        </p:nvSpPr>
        <p:spPr>
          <a:xfrm>
            <a:off x="1984100" y="260850"/>
            <a:ext cx="4140000" cy="9663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5000">
                <a:solidFill>
                  <a:schemeClr val="accent1"/>
                </a:solidFill>
                <a:latin typeface="Mada"/>
                <a:ea typeface="Mada"/>
                <a:cs typeface="Mada"/>
                <a:sym typeface="Mada"/>
              </a:rPr>
              <a:t>THANKS!!</a:t>
            </a:r>
            <a:endParaRPr b="1" sz="5000">
              <a:solidFill>
                <a:schemeClr val="accent1"/>
              </a:solidFill>
              <a:latin typeface="Mada"/>
              <a:ea typeface="Mada"/>
              <a:cs typeface="Mada"/>
              <a:sym typeface="Mada"/>
            </a:endParaRPr>
          </a:p>
        </p:txBody>
      </p:sp>
      <p:grpSp>
        <p:nvGrpSpPr>
          <p:cNvPr id="790" name="Google Shape;790;p38"/>
          <p:cNvGrpSpPr/>
          <p:nvPr/>
        </p:nvGrpSpPr>
        <p:grpSpPr>
          <a:xfrm>
            <a:off x="795962" y="1101700"/>
            <a:ext cx="6516287" cy="2796468"/>
            <a:chOff x="799041" y="1280613"/>
            <a:chExt cx="6541800" cy="2428966"/>
          </a:xfrm>
        </p:grpSpPr>
        <p:sp>
          <p:nvSpPr>
            <p:cNvPr id="791" name="Google Shape;791;p38"/>
            <p:cNvSpPr txBox="1"/>
            <p:nvPr/>
          </p:nvSpPr>
          <p:spPr>
            <a:xfrm>
              <a:off x="799041" y="1280613"/>
              <a:ext cx="6541800" cy="901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This lecture was done by:</a:t>
              </a:r>
              <a:endParaRPr sz="2400">
                <a:latin typeface="Pacifico"/>
                <a:ea typeface="Pacifico"/>
                <a:cs typeface="Pacifico"/>
                <a:sym typeface="Pacifico"/>
              </a:endParaRPr>
            </a:p>
          </p:txBody>
        </p:sp>
        <p:sp>
          <p:nvSpPr>
            <p:cNvPr id="792" name="Google Shape;792;p38"/>
            <p:cNvSpPr txBox="1"/>
            <p:nvPr/>
          </p:nvSpPr>
          <p:spPr>
            <a:xfrm>
              <a:off x="1518915" y="2181613"/>
              <a:ext cx="5102100" cy="370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Quiz and summary maker:</a:t>
              </a:r>
              <a:endParaRPr sz="2400">
                <a:latin typeface="Pacifico"/>
                <a:ea typeface="Pacifico"/>
                <a:cs typeface="Pacifico"/>
                <a:sym typeface="Pacifico"/>
              </a:endParaRPr>
            </a:p>
          </p:txBody>
        </p:sp>
        <p:sp>
          <p:nvSpPr>
            <p:cNvPr id="793" name="Google Shape;793;p38"/>
            <p:cNvSpPr txBox="1"/>
            <p:nvPr/>
          </p:nvSpPr>
          <p:spPr>
            <a:xfrm>
              <a:off x="2273366" y="2594976"/>
              <a:ext cx="3026100" cy="5601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Arwa Alemam</a:t>
              </a:r>
              <a:endParaRPr sz="1800">
                <a:latin typeface="Mada"/>
                <a:ea typeface="Mada"/>
                <a:cs typeface="Mada"/>
                <a:sym typeface="Mada"/>
              </a:endParaRPr>
            </a:p>
          </p:txBody>
        </p:sp>
        <p:sp>
          <p:nvSpPr>
            <p:cNvPr id="794" name="Google Shape;794;p38"/>
            <p:cNvSpPr txBox="1"/>
            <p:nvPr/>
          </p:nvSpPr>
          <p:spPr>
            <a:xfrm>
              <a:off x="1518924" y="3183679"/>
              <a:ext cx="5102100" cy="5259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Note taker:</a:t>
              </a:r>
              <a:endParaRPr sz="2400">
                <a:latin typeface="Pacifico"/>
                <a:ea typeface="Pacifico"/>
                <a:cs typeface="Pacifico"/>
                <a:sym typeface="Pacifico"/>
              </a:endParaRPr>
            </a:p>
          </p:txBody>
        </p:sp>
      </p:grpSp>
      <p:grpSp>
        <p:nvGrpSpPr>
          <p:cNvPr id="795" name="Google Shape;795;p38"/>
          <p:cNvGrpSpPr/>
          <p:nvPr/>
        </p:nvGrpSpPr>
        <p:grpSpPr>
          <a:xfrm>
            <a:off x="-1679310" y="5750031"/>
            <a:ext cx="10343669" cy="4602603"/>
            <a:chOff x="-1557559" y="5606217"/>
            <a:chExt cx="10384167" cy="4605366"/>
          </a:xfrm>
        </p:grpSpPr>
        <p:sp>
          <p:nvSpPr>
            <p:cNvPr id="796" name="Google Shape;796;p38"/>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797" name="Google Shape;797;p38"/>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798" name="Google Shape;798;p38"/>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799" name="Google Shape;799;p38"/>
            <p:cNvSpPr txBox="1"/>
            <p:nvPr/>
          </p:nvSpPr>
          <p:spPr>
            <a:xfrm>
              <a:off x="136688" y="6779083"/>
              <a:ext cx="2783400" cy="12270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800" name="Google Shape;800;p38"/>
            <p:cNvSpPr txBox="1"/>
            <p:nvPr/>
          </p:nvSpPr>
          <p:spPr>
            <a:xfrm>
              <a:off x="4663425" y="6779086"/>
              <a:ext cx="2783400" cy="1627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2000">
                  <a:solidFill>
                    <a:schemeClr val="dk1"/>
                  </a:solidFill>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801" name="Google Shape;801;p38"/>
            <p:cNvGrpSpPr/>
            <p:nvPr/>
          </p:nvGrpSpPr>
          <p:grpSpPr>
            <a:xfrm>
              <a:off x="1656025" y="8761125"/>
              <a:ext cx="4020900" cy="998700"/>
              <a:chOff x="1656025" y="8761125"/>
              <a:chExt cx="4020900" cy="998700"/>
            </a:xfrm>
          </p:grpSpPr>
          <p:sp>
            <p:nvSpPr>
              <p:cNvPr id="802" name="Google Shape;802;p38"/>
              <p:cNvSpPr txBox="1"/>
              <p:nvPr/>
            </p:nvSpPr>
            <p:spPr>
              <a:xfrm>
                <a:off x="1656025" y="8761125"/>
                <a:ext cx="4020900" cy="99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803" name="Google Shape;803;p38">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804" name="Google Shape;804;p38"/>
          <p:cNvGrpSpPr/>
          <p:nvPr/>
        </p:nvGrpSpPr>
        <p:grpSpPr>
          <a:xfrm>
            <a:off x="258081" y="3971276"/>
            <a:ext cx="1131856" cy="1357967"/>
            <a:chOff x="876055" y="2338940"/>
            <a:chExt cx="862498" cy="998652"/>
          </a:xfrm>
        </p:grpSpPr>
        <p:grpSp>
          <p:nvGrpSpPr>
            <p:cNvPr id="805" name="Google Shape;805;p38"/>
            <p:cNvGrpSpPr/>
            <p:nvPr/>
          </p:nvGrpSpPr>
          <p:grpSpPr>
            <a:xfrm>
              <a:off x="876055" y="2338940"/>
              <a:ext cx="431131" cy="998652"/>
              <a:chOff x="6094678" y="3600952"/>
              <a:chExt cx="431131" cy="998652"/>
            </a:xfrm>
          </p:grpSpPr>
          <p:sp>
            <p:nvSpPr>
              <p:cNvPr id="806" name="Google Shape;806;p38"/>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8"/>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8"/>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8"/>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8"/>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8"/>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8"/>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8"/>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8"/>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8"/>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8"/>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8"/>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8"/>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8"/>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8"/>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8"/>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8"/>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38"/>
            <p:cNvGrpSpPr/>
            <p:nvPr/>
          </p:nvGrpSpPr>
          <p:grpSpPr>
            <a:xfrm>
              <a:off x="1396606" y="2521080"/>
              <a:ext cx="341947" cy="634395"/>
              <a:chOff x="5257252" y="2296731"/>
              <a:chExt cx="543549" cy="1048934"/>
            </a:xfrm>
          </p:grpSpPr>
          <p:sp>
            <p:nvSpPr>
              <p:cNvPr id="824" name="Google Shape;824;p38"/>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8"/>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8"/>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8"/>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8"/>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8"/>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8"/>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8"/>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8"/>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8"/>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8"/>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8"/>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8"/>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8"/>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8"/>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8"/>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8"/>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8"/>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8"/>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8"/>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8"/>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8"/>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8"/>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8"/>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8"/>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8"/>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8"/>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8"/>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8"/>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8"/>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8"/>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8"/>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8"/>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8"/>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8"/>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8"/>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8"/>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8"/>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8"/>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8"/>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8"/>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8"/>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8"/>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8"/>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8"/>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8"/>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8"/>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8"/>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8"/>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8"/>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8"/>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8"/>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8"/>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8"/>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8"/>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8"/>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8"/>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8"/>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8"/>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8"/>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8"/>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8"/>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8"/>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8"/>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8"/>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8"/>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90" name="Google Shape;890;p38"/>
          <p:cNvSpPr txBox="1"/>
          <p:nvPr/>
        </p:nvSpPr>
        <p:spPr>
          <a:xfrm>
            <a:off x="2272813" y="1527224"/>
            <a:ext cx="3014400" cy="6180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Shahad Selayem</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Taif Alotaibi</a:t>
            </a:r>
            <a:endParaRPr sz="1800">
              <a:latin typeface="Mada"/>
              <a:ea typeface="Mada"/>
              <a:cs typeface="Mada"/>
              <a:sym typeface="Mada"/>
            </a:endParaRPr>
          </a:p>
        </p:txBody>
      </p:sp>
      <p:sp>
        <p:nvSpPr>
          <p:cNvPr id="891" name="Google Shape;891;p38"/>
          <p:cNvSpPr txBox="1"/>
          <p:nvPr/>
        </p:nvSpPr>
        <p:spPr>
          <a:xfrm>
            <a:off x="2264488" y="3702899"/>
            <a:ext cx="3014400" cy="6180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Danah Alhalees</a:t>
            </a:r>
            <a:endParaRPr sz="1800">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117" name="Google Shape;117;p2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118" name="Google Shape;118;p2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Introduction</a:t>
            </a:r>
            <a:endParaRPr b="1" sz="2600">
              <a:latin typeface="Mada"/>
              <a:ea typeface="Mada"/>
              <a:cs typeface="Mada"/>
              <a:sym typeface="Mada"/>
            </a:endParaRPr>
          </a:p>
        </p:txBody>
      </p:sp>
      <p:sp>
        <p:nvSpPr>
          <p:cNvPr id="119" name="Google Shape;119;p22"/>
          <p:cNvSpPr txBox="1"/>
          <p:nvPr/>
        </p:nvSpPr>
        <p:spPr>
          <a:xfrm>
            <a:off x="1804250" y="883525"/>
            <a:ext cx="4187400" cy="36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highlight>
                  <a:srgbClr val="D0E0E3"/>
                </a:highlight>
                <a:latin typeface="Mada"/>
                <a:ea typeface="Mada"/>
                <a:cs typeface="Mada"/>
                <a:sym typeface="Mada"/>
              </a:rPr>
              <a:t>Diabetes complications</a:t>
            </a:r>
            <a:endParaRPr b="1" sz="1600">
              <a:highlight>
                <a:srgbClr val="D0E0E3"/>
              </a:highlight>
              <a:latin typeface="Mada"/>
              <a:ea typeface="Mada"/>
              <a:cs typeface="Mada"/>
              <a:sym typeface="Mada"/>
            </a:endParaRPr>
          </a:p>
        </p:txBody>
      </p:sp>
      <p:sp>
        <p:nvSpPr>
          <p:cNvPr id="120" name="Google Shape;120;p22"/>
          <p:cNvSpPr/>
          <p:nvPr/>
        </p:nvSpPr>
        <p:spPr>
          <a:xfrm>
            <a:off x="1585117" y="1420163"/>
            <a:ext cx="1115400" cy="308400"/>
          </a:xfrm>
          <a:prstGeom prst="rect">
            <a:avLst/>
          </a:prstGeom>
          <a:noFill/>
          <a:ln cap="flat" cmpd="sng" w="19050">
            <a:solidFill>
              <a:srgbClr val="134F5C"/>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Mada"/>
                <a:ea typeface="Mada"/>
                <a:cs typeface="Mada"/>
                <a:sym typeface="Mada"/>
              </a:rPr>
              <a:t>Acute</a:t>
            </a:r>
            <a:endParaRPr b="1">
              <a:latin typeface="Mada"/>
              <a:ea typeface="Mada"/>
              <a:cs typeface="Mada"/>
              <a:sym typeface="Mada"/>
            </a:endParaRPr>
          </a:p>
        </p:txBody>
      </p:sp>
      <p:sp>
        <p:nvSpPr>
          <p:cNvPr id="121" name="Google Shape;121;p22"/>
          <p:cNvSpPr/>
          <p:nvPr/>
        </p:nvSpPr>
        <p:spPr>
          <a:xfrm>
            <a:off x="5229550" y="1418600"/>
            <a:ext cx="1115400" cy="308400"/>
          </a:xfrm>
          <a:prstGeom prst="rect">
            <a:avLst/>
          </a:prstGeom>
          <a:noFill/>
          <a:ln cap="flat" cmpd="sng" w="19050">
            <a:solidFill>
              <a:srgbClr val="134F5C"/>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Mada"/>
                <a:ea typeface="Mada"/>
                <a:cs typeface="Mada"/>
                <a:sym typeface="Mada"/>
              </a:rPr>
              <a:t>Chronic</a:t>
            </a:r>
            <a:endParaRPr b="1">
              <a:latin typeface="Mada"/>
              <a:ea typeface="Mada"/>
              <a:cs typeface="Mada"/>
              <a:sym typeface="Mada"/>
            </a:endParaRPr>
          </a:p>
        </p:txBody>
      </p:sp>
      <p:sp>
        <p:nvSpPr>
          <p:cNvPr id="122" name="Google Shape;122;p22"/>
          <p:cNvSpPr/>
          <p:nvPr/>
        </p:nvSpPr>
        <p:spPr>
          <a:xfrm>
            <a:off x="817488" y="1824488"/>
            <a:ext cx="2651700" cy="308400"/>
          </a:xfrm>
          <a:prstGeom prst="rect">
            <a:avLst/>
          </a:prstGeom>
          <a:noFill/>
          <a:ln cap="flat" cmpd="sng" w="9525">
            <a:solidFill>
              <a:srgbClr val="45818E"/>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Diabetic KetoAcidosis </a:t>
            </a:r>
            <a:endParaRPr sz="1200">
              <a:latin typeface="Mada"/>
              <a:ea typeface="Mada"/>
              <a:cs typeface="Mada"/>
              <a:sym typeface="Mada"/>
            </a:endParaRPr>
          </a:p>
        </p:txBody>
      </p:sp>
      <p:sp>
        <p:nvSpPr>
          <p:cNvPr id="123" name="Google Shape;123;p22"/>
          <p:cNvSpPr/>
          <p:nvPr/>
        </p:nvSpPr>
        <p:spPr>
          <a:xfrm>
            <a:off x="817488" y="2186138"/>
            <a:ext cx="2651700" cy="308400"/>
          </a:xfrm>
          <a:prstGeom prst="rect">
            <a:avLst/>
          </a:prstGeom>
          <a:noFill/>
          <a:ln cap="flat" cmpd="sng" w="9525">
            <a:solidFill>
              <a:srgbClr val="45818E"/>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Hyperglycemic Hyperosmolar State</a:t>
            </a:r>
            <a:endParaRPr sz="1200">
              <a:latin typeface="Mada"/>
              <a:ea typeface="Mada"/>
              <a:cs typeface="Mada"/>
              <a:sym typeface="Mada"/>
            </a:endParaRPr>
          </a:p>
        </p:txBody>
      </p:sp>
      <p:sp>
        <p:nvSpPr>
          <p:cNvPr id="124" name="Google Shape;124;p22"/>
          <p:cNvSpPr/>
          <p:nvPr/>
        </p:nvSpPr>
        <p:spPr>
          <a:xfrm>
            <a:off x="817638" y="2547788"/>
            <a:ext cx="2651700" cy="308400"/>
          </a:xfrm>
          <a:prstGeom prst="rect">
            <a:avLst/>
          </a:prstGeom>
          <a:noFill/>
          <a:ln cap="flat" cmpd="sng" w="9525">
            <a:solidFill>
              <a:srgbClr val="45818E"/>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Hypoglycemia</a:t>
            </a:r>
            <a:endParaRPr sz="1200">
              <a:latin typeface="Mada"/>
              <a:ea typeface="Mada"/>
              <a:cs typeface="Mada"/>
              <a:sym typeface="Mada"/>
            </a:endParaRPr>
          </a:p>
        </p:txBody>
      </p:sp>
      <p:sp>
        <p:nvSpPr>
          <p:cNvPr id="125" name="Google Shape;125;p22"/>
          <p:cNvSpPr/>
          <p:nvPr/>
        </p:nvSpPr>
        <p:spPr>
          <a:xfrm>
            <a:off x="4793713" y="1825875"/>
            <a:ext cx="1988400" cy="320700"/>
          </a:xfrm>
          <a:prstGeom prst="rect">
            <a:avLst/>
          </a:prstGeom>
          <a:noFill/>
          <a:ln cap="flat" cmpd="sng" w="9525">
            <a:solidFill>
              <a:srgbClr val="45818E"/>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Diabetic Retinopathy </a:t>
            </a:r>
            <a:endParaRPr sz="1200">
              <a:latin typeface="Mada"/>
              <a:ea typeface="Mada"/>
              <a:cs typeface="Mada"/>
              <a:sym typeface="Mada"/>
            </a:endParaRPr>
          </a:p>
        </p:txBody>
      </p:sp>
      <p:sp>
        <p:nvSpPr>
          <p:cNvPr id="126" name="Google Shape;126;p22"/>
          <p:cNvSpPr/>
          <p:nvPr/>
        </p:nvSpPr>
        <p:spPr>
          <a:xfrm>
            <a:off x="4793713" y="2181449"/>
            <a:ext cx="1988400" cy="320700"/>
          </a:xfrm>
          <a:prstGeom prst="rect">
            <a:avLst/>
          </a:prstGeom>
          <a:noFill/>
          <a:ln cap="flat" cmpd="sng" w="9525">
            <a:solidFill>
              <a:srgbClr val="45818E"/>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Diabetic Nephropathy </a:t>
            </a:r>
            <a:endParaRPr sz="1200">
              <a:latin typeface="Mada"/>
              <a:ea typeface="Mada"/>
              <a:cs typeface="Mada"/>
              <a:sym typeface="Mada"/>
            </a:endParaRPr>
          </a:p>
        </p:txBody>
      </p:sp>
      <p:sp>
        <p:nvSpPr>
          <p:cNvPr id="127" name="Google Shape;127;p22"/>
          <p:cNvSpPr/>
          <p:nvPr/>
        </p:nvSpPr>
        <p:spPr>
          <a:xfrm>
            <a:off x="4793713" y="2537029"/>
            <a:ext cx="1988400" cy="320700"/>
          </a:xfrm>
          <a:prstGeom prst="rect">
            <a:avLst/>
          </a:prstGeom>
          <a:noFill/>
          <a:ln cap="flat" cmpd="sng" w="9525">
            <a:solidFill>
              <a:srgbClr val="45818E"/>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Diabetic Neuropathy </a:t>
            </a:r>
            <a:endParaRPr sz="1200">
              <a:latin typeface="Mada"/>
              <a:ea typeface="Mada"/>
              <a:cs typeface="Mada"/>
              <a:sym typeface="Mada"/>
            </a:endParaRPr>
          </a:p>
        </p:txBody>
      </p:sp>
      <p:cxnSp>
        <p:nvCxnSpPr>
          <p:cNvPr id="128" name="Google Shape;128;p22"/>
          <p:cNvCxnSpPr>
            <a:stCxn id="120" idx="0"/>
            <a:endCxn id="119" idx="2"/>
          </p:cNvCxnSpPr>
          <p:nvPr/>
        </p:nvCxnSpPr>
        <p:spPr>
          <a:xfrm rot="-5400000">
            <a:off x="2933617" y="455963"/>
            <a:ext cx="173400" cy="1755000"/>
          </a:xfrm>
          <a:prstGeom prst="bentConnector3">
            <a:avLst>
              <a:gd fmla="val 49982" name="adj1"/>
            </a:avLst>
          </a:prstGeom>
          <a:noFill/>
          <a:ln cap="flat" cmpd="sng" w="19050">
            <a:solidFill>
              <a:schemeClr val="accent2"/>
            </a:solidFill>
            <a:prstDash val="solid"/>
            <a:round/>
            <a:headEnd len="med" w="med" type="diamond"/>
            <a:tailEnd len="med" w="med" type="none"/>
          </a:ln>
        </p:spPr>
      </p:cxnSp>
      <p:cxnSp>
        <p:nvCxnSpPr>
          <p:cNvPr id="129" name="Google Shape;129;p22"/>
          <p:cNvCxnSpPr>
            <a:stCxn id="121" idx="0"/>
            <a:endCxn id="119" idx="2"/>
          </p:cNvCxnSpPr>
          <p:nvPr/>
        </p:nvCxnSpPr>
        <p:spPr>
          <a:xfrm flipH="1" rot="5400000">
            <a:off x="4756600" y="387950"/>
            <a:ext cx="171900" cy="1889400"/>
          </a:xfrm>
          <a:prstGeom prst="bentConnector3">
            <a:avLst>
              <a:gd fmla="val 49964" name="adj1"/>
            </a:avLst>
          </a:prstGeom>
          <a:noFill/>
          <a:ln cap="flat" cmpd="sng" w="19050">
            <a:solidFill>
              <a:schemeClr val="accent2"/>
            </a:solidFill>
            <a:prstDash val="solid"/>
            <a:round/>
            <a:headEnd len="med" w="med" type="diamond"/>
            <a:tailEnd len="med" w="med" type="none"/>
          </a:ln>
        </p:spPr>
      </p:cxnSp>
      <p:grpSp>
        <p:nvGrpSpPr>
          <p:cNvPr id="130" name="Google Shape;130;p22"/>
          <p:cNvGrpSpPr/>
          <p:nvPr/>
        </p:nvGrpSpPr>
        <p:grpSpPr>
          <a:xfrm>
            <a:off x="209650" y="5312290"/>
            <a:ext cx="7118322" cy="2011409"/>
            <a:chOff x="214883" y="3757402"/>
            <a:chExt cx="7118322" cy="2126001"/>
          </a:xfrm>
        </p:grpSpPr>
        <p:grpSp>
          <p:nvGrpSpPr>
            <p:cNvPr id="131" name="Google Shape;131;p22"/>
            <p:cNvGrpSpPr/>
            <p:nvPr/>
          </p:nvGrpSpPr>
          <p:grpSpPr>
            <a:xfrm>
              <a:off x="214883" y="3859650"/>
              <a:ext cx="7118322" cy="2023753"/>
              <a:chOff x="668732" y="3859512"/>
              <a:chExt cx="6142839" cy="1753230"/>
            </a:xfrm>
          </p:grpSpPr>
          <p:sp>
            <p:nvSpPr>
              <p:cNvPr id="132" name="Google Shape;132;p22"/>
              <p:cNvSpPr/>
              <p:nvPr/>
            </p:nvSpPr>
            <p:spPr>
              <a:xfrm>
                <a:off x="668732" y="3999298"/>
                <a:ext cx="6142839" cy="1613444"/>
              </a:xfrm>
              <a:custGeom>
                <a:rect b="b" l="l" r="r" t="t"/>
                <a:pathLst>
                  <a:path extrusionOk="0" h="26371" w="76884">
                    <a:moveTo>
                      <a:pt x="43980" y="1"/>
                    </a:moveTo>
                    <a:cubicBezTo>
                      <a:pt x="42071" y="1"/>
                      <a:pt x="40063" y="27"/>
                      <a:pt x="37954" y="80"/>
                    </a:cubicBezTo>
                    <a:cubicBezTo>
                      <a:pt x="8628" y="840"/>
                      <a:pt x="679" y="587"/>
                      <a:pt x="331" y="11702"/>
                    </a:cubicBezTo>
                    <a:cubicBezTo>
                      <a:pt x="1" y="22236"/>
                      <a:pt x="6695" y="26371"/>
                      <a:pt x="35236" y="26371"/>
                    </a:cubicBezTo>
                    <a:cubicBezTo>
                      <a:pt x="36813" y="26371"/>
                      <a:pt x="38457" y="26358"/>
                      <a:pt x="40171" y="26333"/>
                    </a:cubicBezTo>
                    <a:cubicBezTo>
                      <a:pt x="72885" y="25827"/>
                      <a:pt x="76432" y="21963"/>
                      <a:pt x="76590" y="15344"/>
                    </a:cubicBezTo>
                    <a:cubicBezTo>
                      <a:pt x="76884" y="4440"/>
                      <a:pt x="68613" y="1"/>
                      <a:pt x="4398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p:cNvSpPr/>
              <p:nvPr/>
            </p:nvSpPr>
            <p:spPr>
              <a:xfrm>
                <a:off x="668747" y="3859512"/>
                <a:ext cx="6040158" cy="1612098"/>
              </a:xfrm>
              <a:custGeom>
                <a:rect b="b" l="l" r="r" t="t"/>
                <a:pathLst>
                  <a:path extrusionOk="0" h="26349" w="76591">
                    <a:moveTo>
                      <a:pt x="44121" y="1"/>
                    </a:moveTo>
                    <a:cubicBezTo>
                      <a:pt x="42160" y="1"/>
                      <a:pt x="40095" y="29"/>
                      <a:pt x="37923" y="85"/>
                    </a:cubicBezTo>
                    <a:cubicBezTo>
                      <a:pt x="10751" y="750"/>
                      <a:pt x="1915" y="591"/>
                      <a:pt x="521" y="9427"/>
                    </a:cubicBezTo>
                    <a:lnTo>
                      <a:pt x="521" y="9459"/>
                    </a:lnTo>
                    <a:cubicBezTo>
                      <a:pt x="395" y="10155"/>
                      <a:pt x="331" y="10884"/>
                      <a:pt x="300" y="11676"/>
                    </a:cubicBezTo>
                    <a:cubicBezTo>
                      <a:pt x="1" y="22205"/>
                      <a:pt x="6624" y="26349"/>
                      <a:pt x="34929" y="26349"/>
                    </a:cubicBezTo>
                    <a:cubicBezTo>
                      <a:pt x="36590" y="26349"/>
                      <a:pt x="38326" y="26335"/>
                      <a:pt x="40139" y="26307"/>
                    </a:cubicBezTo>
                    <a:cubicBezTo>
                      <a:pt x="72854" y="25800"/>
                      <a:pt x="76401" y="21936"/>
                      <a:pt x="76559" y="15317"/>
                    </a:cubicBezTo>
                    <a:cubicBezTo>
                      <a:pt x="76591" y="14431"/>
                      <a:pt x="76559" y="13607"/>
                      <a:pt x="76464" y="12847"/>
                    </a:cubicBezTo>
                    <a:cubicBezTo>
                      <a:pt x="75444" y="3757"/>
                      <a:pt x="66677" y="1"/>
                      <a:pt x="441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300">
                    <a:latin typeface="Mada"/>
                    <a:ea typeface="Mada"/>
                    <a:cs typeface="Mada"/>
                    <a:sym typeface="Mada"/>
                  </a:rPr>
                  <a:t>Is a measure of an individual's average blood glucose concentration over the previous 6-8 weeks. The glycation occurs as a two-step reaction,the rate at which this reaction occurs is related to the prevailing glucose concentration.</a:t>
                </a:r>
                <a:r>
                  <a:rPr b="1" lang="ar" sz="1300">
                    <a:latin typeface="Mada"/>
                    <a:ea typeface="Mada"/>
                    <a:cs typeface="Mada"/>
                    <a:sym typeface="Mada"/>
                  </a:rPr>
                  <a:t>HbA</a:t>
                </a:r>
                <a:r>
                  <a:rPr b="1" baseline="-25000" lang="ar" sz="1300">
                    <a:latin typeface="Mada"/>
                    <a:ea typeface="Mada"/>
                    <a:cs typeface="Mada"/>
                    <a:sym typeface="Mada"/>
                  </a:rPr>
                  <a:t>1C</a:t>
                </a:r>
                <a:r>
                  <a:rPr lang="ar" sz="1300">
                    <a:latin typeface="Mada"/>
                    <a:ea typeface="Mada"/>
                    <a:cs typeface="Mada"/>
                    <a:sym typeface="Mada"/>
                  </a:rPr>
                  <a:t>, is expressed as a percentage of the normal haemoglobin or as the mmol concentration o</a:t>
                </a:r>
                <a:r>
                  <a:rPr lang="ar" sz="1300">
                    <a:latin typeface="Mada"/>
                    <a:ea typeface="Mada"/>
                    <a:cs typeface="Mada"/>
                    <a:sym typeface="Mada"/>
                  </a:rPr>
                  <a:t>f HbA</a:t>
                </a:r>
                <a:r>
                  <a:rPr baseline="-25000" lang="ar" sz="1300">
                    <a:latin typeface="Mada"/>
                    <a:ea typeface="Mada"/>
                    <a:cs typeface="Mada"/>
                    <a:sym typeface="Mada"/>
                  </a:rPr>
                  <a:t>1C</a:t>
                </a:r>
                <a:r>
                  <a:rPr lang="ar" sz="1300">
                    <a:latin typeface="Mada"/>
                    <a:ea typeface="Mada"/>
                    <a:cs typeface="Mada"/>
                    <a:sym typeface="Mada"/>
                  </a:rPr>
                  <a:t> </a:t>
                </a:r>
                <a:r>
                  <a:rPr lang="ar" sz="1300">
                    <a:latin typeface="Mada"/>
                    <a:ea typeface="Mada"/>
                    <a:cs typeface="Mada"/>
                    <a:sym typeface="Mada"/>
                  </a:rPr>
                  <a:t>per mol of normal haemoglobin (</a:t>
                </a:r>
                <a:r>
                  <a:rPr b="1" lang="ar" sz="1300">
                    <a:latin typeface="Mada"/>
                    <a:ea typeface="Mada"/>
                    <a:cs typeface="Mada"/>
                    <a:sym typeface="Mada"/>
                  </a:rPr>
                  <a:t>standardized range 4-6%</a:t>
                </a:r>
                <a:r>
                  <a:rPr lang="ar" sz="1300">
                    <a:latin typeface="Mada"/>
                    <a:ea typeface="Mada"/>
                    <a:cs typeface="Mada"/>
                    <a:sym typeface="Mada"/>
                  </a:rPr>
                  <a:t>; </a:t>
                </a:r>
                <a:r>
                  <a:rPr b="1" lang="ar" sz="1300">
                    <a:latin typeface="Mada"/>
                    <a:ea typeface="Mada"/>
                    <a:cs typeface="Mada"/>
                    <a:sym typeface="Mada"/>
                  </a:rPr>
                  <a:t>20-42 mmol/mol).</a:t>
                </a:r>
                <a:r>
                  <a:rPr lang="ar" sz="1300">
                    <a:latin typeface="Mada"/>
                    <a:ea typeface="Mada"/>
                    <a:cs typeface="Mada"/>
                    <a:sym typeface="Mada"/>
                  </a:rPr>
                  <a:t>The result may be misleading if the lifespan of the red cell is altered.</a:t>
                </a:r>
                <a:endParaRPr/>
              </a:p>
            </p:txBody>
          </p:sp>
        </p:grpSp>
        <p:sp>
          <p:nvSpPr>
            <p:cNvPr id="134" name="Google Shape;134;p22"/>
            <p:cNvSpPr/>
            <p:nvPr/>
          </p:nvSpPr>
          <p:spPr>
            <a:xfrm>
              <a:off x="1489296" y="3757402"/>
              <a:ext cx="4559654" cy="383971"/>
            </a:xfrm>
            <a:custGeom>
              <a:rect b="b" l="l" r="r" t="t"/>
              <a:pathLst>
                <a:path extrusionOk="0" h="26349" w="76591">
                  <a:moveTo>
                    <a:pt x="44121" y="1"/>
                  </a:moveTo>
                  <a:cubicBezTo>
                    <a:pt x="42160" y="1"/>
                    <a:pt x="40095" y="29"/>
                    <a:pt x="37923" y="85"/>
                  </a:cubicBezTo>
                  <a:cubicBezTo>
                    <a:pt x="10751" y="750"/>
                    <a:pt x="1915" y="591"/>
                    <a:pt x="521" y="9427"/>
                  </a:cubicBezTo>
                  <a:lnTo>
                    <a:pt x="521" y="9459"/>
                  </a:lnTo>
                  <a:cubicBezTo>
                    <a:pt x="395" y="10155"/>
                    <a:pt x="331" y="10884"/>
                    <a:pt x="300" y="11676"/>
                  </a:cubicBezTo>
                  <a:cubicBezTo>
                    <a:pt x="1" y="22205"/>
                    <a:pt x="6624" y="26349"/>
                    <a:pt x="34929" y="26349"/>
                  </a:cubicBezTo>
                  <a:cubicBezTo>
                    <a:pt x="36590" y="26349"/>
                    <a:pt x="38326" y="26335"/>
                    <a:pt x="40139" y="26307"/>
                  </a:cubicBezTo>
                  <a:cubicBezTo>
                    <a:pt x="72854" y="25800"/>
                    <a:pt x="76401" y="21936"/>
                    <a:pt x="76559" y="15317"/>
                  </a:cubicBezTo>
                  <a:cubicBezTo>
                    <a:pt x="76591" y="14431"/>
                    <a:pt x="76559" y="13607"/>
                    <a:pt x="76464" y="12847"/>
                  </a:cubicBezTo>
                  <a:cubicBezTo>
                    <a:pt x="75444" y="3757"/>
                    <a:pt x="66677" y="1"/>
                    <a:pt x="441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solidFill>
                    <a:srgbClr val="1C4587"/>
                  </a:solidFill>
                  <a:latin typeface="Mada"/>
                  <a:ea typeface="Mada"/>
                  <a:cs typeface="Mada"/>
                  <a:sym typeface="Mada"/>
                </a:rPr>
                <a:t>Glycated haemoglobin (HbA</a:t>
              </a:r>
              <a:r>
                <a:rPr b="1" baseline="-25000" lang="ar" sz="1600">
                  <a:solidFill>
                    <a:srgbClr val="1C4587"/>
                  </a:solidFill>
                  <a:latin typeface="Mada"/>
                  <a:ea typeface="Mada"/>
                  <a:cs typeface="Mada"/>
                  <a:sym typeface="Mada"/>
                </a:rPr>
                <a:t>1c</a:t>
              </a:r>
              <a:r>
                <a:rPr b="1" lang="ar" sz="1600">
                  <a:solidFill>
                    <a:srgbClr val="1C4587"/>
                  </a:solidFill>
                  <a:latin typeface="Mada"/>
                  <a:ea typeface="Mada"/>
                  <a:cs typeface="Mada"/>
                  <a:sym typeface="Mada"/>
                </a:rPr>
                <a:t>)</a:t>
              </a:r>
              <a:endParaRPr sz="1600">
                <a:solidFill>
                  <a:srgbClr val="1C4587"/>
                </a:solidFill>
              </a:endParaRPr>
            </a:p>
          </p:txBody>
        </p:sp>
      </p:grpSp>
      <p:grpSp>
        <p:nvGrpSpPr>
          <p:cNvPr id="135" name="Google Shape;135;p22"/>
          <p:cNvGrpSpPr/>
          <p:nvPr/>
        </p:nvGrpSpPr>
        <p:grpSpPr>
          <a:xfrm>
            <a:off x="204727" y="3029536"/>
            <a:ext cx="7221138" cy="1967239"/>
            <a:chOff x="234009" y="4738536"/>
            <a:chExt cx="7221138" cy="1967239"/>
          </a:xfrm>
        </p:grpSpPr>
        <p:sp>
          <p:nvSpPr>
            <p:cNvPr id="136" name="Google Shape;136;p22"/>
            <p:cNvSpPr txBox="1"/>
            <p:nvPr/>
          </p:nvSpPr>
          <p:spPr>
            <a:xfrm>
              <a:off x="255381" y="4738536"/>
              <a:ext cx="6858900" cy="5622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Mada"/>
                <a:buChar char="◄"/>
              </a:pPr>
              <a:r>
                <a:rPr b="1" lang="ar" sz="2000">
                  <a:solidFill>
                    <a:schemeClr val="dk1"/>
                  </a:solidFill>
                  <a:highlight>
                    <a:schemeClr val="accent4"/>
                  </a:highlight>
                  <a:latin typeface="Mada"/>
                  <a:ea typeface="Mada"/>
                  <a:cs typeface="Mada"/>
                  <a:sym typeface="Mada"/>
                </a:rPr>
                <a:t>Other Complications of Diabetes</a:t>
              </a:r>
              <a:endParaRPr b="1" sz="2000">
                <a:solidFill>
                  <a:schemeClr val="dk1"/>
                </a:solidFill>
                <a:highlight>
                  <a:schemeClr val="accent4"/>
                </a:highlight>
                <a:latin typeface="Mada"/>
                <a:ea typeface="Mada"/>
                <a:cs typeface="Mada"/>
                <a:sym typeface="Mada"/>
              </a:endParaRPr>
            </a:p>
            <a:p>
              <a:pPr indent="0" lvl="0" marL="0" rtl="0" algn="l">
                <a:lnSpc>
                  <a:spcPct val="115000"/>
                </a:lnSpc>
                <a:spcBef>
                  <a:spcPts val="0"/>
                </a:spcBef>
                <a:spcAft>
                  <a:spcPts val="0"/>
                </a:spcAft>
                <a:buNone/>
              </a:pPr>
              <a:r>
                <a:t/>
              </a:r>
              <a:endParaRPr b="1" sz="2000">
                <a:solidFill>
                  <a:schemeClr val="dk1"/>
                </a:solidFill>
                <a:highlight>
                  <a:schemeClr val="accent4"/>
                </a:highlight>
                <a:latin typeface="Mada"/>
                <a:ea typeface="Mada"/>
                <a:cs typeface="Mada"/>
                <a:sym typeface="Mada"/>
              </a:endParaRPr>
            </a:p>
            <a:p>
              <a:pPr indent="0" lvl="0" marL="0" rtl="0" algn="l">
                <a:lnSpc>
                  <a:spcPct val="115000"/>
                </a:lnSpc>
                <a:spcBef>
                  <a:spcPts val="0"/>
                </a:spcBef>
                <a:spcAft>
                  <a:spcPts val="0"/>
                </a:spcAft>
                <a:buNone/>
              </a:pPr>
              <a:r>
                <a:t/>
              </a:r>
              <a:endParaRPr b="1" sz="2000">
                <a:solidFill>
                  <a:schemeClr val="dk1"/>
                </a:solidFill>
                <a:highlight>
                  <a:schemeClr val="accent4"/>
                </a:highlight>
                <a:latin typeface="Mada"/>
                <a:ea typeface="Mada"/>
                <a:cs typeface="Mada"/>
                <a:sym typeface="Mada"/>
              </a:endParaRPr>
            </a:p>
          </p:txBody>
        </p:sp>
        <p:sp>
          <p:nvSpPr>
            <p:cNvPr id="137" name="Google Shape;137;p22"/>
            <p:cNvSpPr txBox="1"/>
            <p:nvPr/>
          </p:nvSpPr>
          <p:spPr>
            <a:xfrm>
              <a:off x="616765" y="5165323"/>
              <a:ext cx="11394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Gastroparesis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cxnSp>
          <p:nvCxnSpPr>
            <p:cNvPr id="138" name="Google Shape;138;p22"/>
            <p:cNvCxnSpPr/>
            <p:nvPr/>
          </p:nvCxnSpPr>
          <p:spPr>
            <a:xfrm flipH="1" rot="10800000">
              <a:off x="234009" y="5935204"/>
              <a:ext cx="7092000" cy="38400"/>
            </a:xfrm>
            <a:prstGeom prst="straightConnector1">
              <a:avLst/>
            </a:prstGeom>
            <a:noFill/>
            <a:ln cap="flat" cmpd="sng" w="57150">
              <a:solidFill>
                <a:srgbClr val="EFEFEF"/>
              </a:solidFill>
              <a:prstDash val="solid"/>
              <a:miter lim="800000"/>
              <a:headEnd len="sm" w="sm" type="none"/>
              <a:tailEnd len="sm" w="sm" type="none"/>
            </a:ln>
          </p:spPr>
        </p:cxnSp>
        <p:grpSp>
          <p:nvGrpSpPr>
            <p:cNvPr id="139" name="Google Shape;139;p22"/>
            <p:cNvGrpSpPr/>
            <p:nvPr/>
          </p:nvGrpSpPr>
          <p:grpSpPr>
            <a:xfrm rot="10800000">
              <a:off x="881993" y="5517151"/>
              <a:ext cx="442260" cy="623217"/>
              <a:chOff x="1234621" y="3594272"/>
              <a:chExt cx="648000" cy="1133328"/>
            </a:xfrm>
          </p:grpSpPr>
          <p:cxnSp>
            <p:nvCxnSpPr>
              <p:cNvPr id="140" name="Google Shape;140;p22"/>
              <p:cNvCxnSpPr/>
              <p:nvPr/>
            </p:nvCxnSpPr>
            <p:spPr>
              <a:xfrm rot="10800000">
                <a:off x="1558657" y="3946700"/>
                <a:ext cx="0" cy="780900"/>
              </a:xfrm>
              <a:prstGeom prst="straightConnector1">
                <a:avLst/>
              </a:prstGeom>
              <a:noFill/>
              <a:ln cap="flat" cmpd="sng" w="57150">
                <a:solidFill>
                  <a:schemeClr val="accent4"/>
                </a:solidFill>
                <a:prstDash val="solid"/>
                <a:miter lim="800000"/>
                <a:headEnd len="sm" w="sm" type="oval"/>
                <a:tailEnd len="med" w="med" type="oval"/>
              </a:ln>
            </p:spPr>
          </p:cxnSp>
          <p:sp>
            <p:nvSpPr>
              <p:cNvPr id="141" name="Google Shape;141;p22"/>
              <p:cNvSpPr/>
              <p:nvPr/>
            </p:nvSpPr>
            <p:spPr>
              <a:xfrm>
                <a:off x="1234621" y="3594272"/>
                <a:ext cx="648000" cy="648000"/>
              </a:xfrm>
              <a:prstGeom prst="ellipse">
                <a:avLst/>
              </a:prstGeom>
              <a:solidFill>
                <a:srgbClr val="FFFFFF"/>
              </a:solidFill>
              <a:ln cap="flat" cmpd="sng" w="5715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142" name="Google Shape;142;p22"/>
            <p:cNvGrpSpPr/>
            <p:nvPr/>
          </p:nvGrpSpPr>
          <p:grpSpPr>
            <a:xfrm>
              <a:off x="2681590" y="5558643"/>
              <a:ext cx="442260" cy="609886"/>
              <a:chOff x="4137552" y="3133187"/>
              <a:chExt cx="648000" cy="1109085"/>
            </a:xfrm>
          </p:grpSpPr>
          <p:cxnSp>
            <p:nvCxnSpPr>
              <p:cNvPr id="143" name="Google Shape;143;p22"/>
              <p:cNvCxnSpPr/>
              <p:nvPr/>
            </p:nvCxnSpPr>
            <p:spPr>
              <a:xfrm rot="10800000">
                <a:off x="4461588" y="3133187"/>
                <a:ext cx="0" cy="780900"/>
              </a:xfrm>
              <a:prstGeom prst="straightConnector1">
                <a:avLst/>
              </a:prstGeom>
              <a:noFill/>
              <a:ln cap="flat" cmpd="sng" w="57150">
                <a:solidFill>
                  <a:schemeClr val="accent3"/>
                </a:solidFill>
                <a:prstDash val="solid"/>
                <a:miter lim="800000"/>
                <a:headEnd len="sm" w="sm" type="oval"/>
                <a:tailEnd len="sm" w="sm" type="oval"/>
              </a:ln>
            </p:spPr>
          </p:cxnSp>
          <p:sp>
            <p:nvSpPr>
              <p:cNvPr id="144" name="Google Shape;144;p22"/>
              <p:cNvSpPr/>
              <p:nvPr/>
            </p:nvSpPr>
            <p:spPr>
              <a:xfrm>
                <a:off x="4137552" y="3594272"/>
                <a:ext cx="648000" cy="648000"/>
              </a:xfrm>
              <a:prstGeom prst="ellipse">
                <a:avLst/>
              </a:prstGeom>
              <a:solidFill>
                <a:srgbClr val="FFFFFF"/>
              </a:solidFill>
              <a:ln cap="flat" cmpd="sng" w="5715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145" name="Google Shape;145;p22"/>
            <p:cNvGrpSpPr/>
            <p:nvPr/>
          </p:nvGrpSpPr>
          <p:grpSpPr>
            <a:xfrm>
              <a:off x="3552891" y="5787310"/>
              <a:ext cx="442260" cy="622013"/>
              <a:chOff x="5757732" y="3594272"/>
              <a:chExt cx="648000" cy="1131139"/>
            </a:xfrm>
          </p:grpSpPr>
          <p:cxnSp>
            <p:nvCxnSpPr>
              <p:cNvPr id="146" name="Google Shape;146;p22"/>
              <p:cNvCxnSpPr/>
              <p:nvPr/>
            </p:nvCxnSpPr>
            <p:spPr>
              <a:xfrm rot="10800000">
                <a:off x="6082231" y="3944511"/>
                <a:ext cx="0" cy="780900"/>
              </a:xfrm>
              <a:prstGeom prst="straightConnector1">
                <a:avLst/>
              </a:prstGeom>
              <a:noFill/>
              <a:ln cap="flat" cmpd="sng" w="57150">
                <a:solidFill>
                  <a:schemeClr val="accent3"/>
                </a:solidFill>
                <a:prstDash val="solid"/>
                <a:miter lim="800000"/>
                <a:headEnd len="sm" w="sm" type="oval"/>
                <a:tailEnd len="med" w="med" type="oval"/>
              </a:ln>
            </p:spPr>
          </p:cxnSp>
          <p:sp>
            <p:nvSpPr>
              <p:cNvPr id="147" name="Google Shape;147;p22"/>
              <p:cNvSpPr/>
              <p:nvPr/>
            </p:nvSpPr>
            <p:spPr>
              <a:xfrm>
                <a:off x="5757732" y="3594272"/>
                <a:ext cx="648000" cy="648000"/>
              </a:xfrm>
              <a:prstGeom prst="ellipse">
                <a:avLst/>
              </a:prstGeom>
              <a:solidFill>
                <a:srgbClr val="FFFFFF"/>
              </a:solidFill>
              <a:ln cap="flat" cmpd="sng" w="5715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148" name="Google Shape;148;p22"/>
            <p:cNvGrpSpPr/>
            <p:nvPr/>
          </p:nvGrpSpPr>
          <p:grpSpPr>
            <a:xfrm rot="10800000">
              <a:off x="5330959" y="5787296"/>
              <a:ext cx="442260" cy="609886"/>
              <a:chOff x="7377912" y="3133187"/>
              <a:chExt cx="648000" cy="1109085"/>
            </a:xfrm>
          </p:grpSpPr>
          <p:cxnSp>
            <p:nvCxnSpPr>
              <p:cNvPr id="149" name="Google Shape;149;p22"/>
              <p:cNvCxnSpPr/>
              <p:nvPr/>
            </p:nvCxnSpPr>
            <p:spPr>
              <a:xfrm rot="10800000">
                <a:off x="7701948" y="3133187"/>
                <a:ext cx="0" cy="780900"/>
              </a:xfrm>
              <a:prstGeom prst="straightConnector1">
                <a:avLst/>
              </a:prstGeom>
              <a:noFill/>
              <a:ln cap="flat" cmpd="sng" w="57150">
                <a:solidFill>
                  <a:schemeClr val="accent2"/>
                </a:solidFill>
                <a:prstDash val="solid"/>
                <a:miter lim="800000"/>
                <a:headEnd len="sm" w="sm" type="oval"/>
                <a:tailEnd len="sm" w="sm" type="oval"/>
              </a:ln>
            </p:spPr>
          </p:cxnSp>
          <p:sp>
            <p:nvSpPr>
              <p:cNvPr id="150" name="Google Shape;150;p22"/>
              <p:cNvSpPr/>
              <p:nvPr/>
            </p:nvSpPr>
            <p:spPr>
              <a:xfrm>
                <a:off x="7377912" y="3594272"/>
                <a:ext cx="648000" cy="648000"/>
              </a:xfrm>
              <a:prstGeom prst="ellipse">
                <a:avLst/>
              </a:prstGeom>
              <a:solidFill>
                <a:srgbClr val="FFFFFF"/>
              </a:solid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151" name="Google Shape;151;p22"/>
            <p:cNvGrpSpPr/>
            <p:nvPr/>
          </p:nvGrpSpPr>
          <p:grpSpPr>
            <a:xfrm>
              <a:off x="1774877" y="5787310"/>
              <a:ext cx="442260" cy="623217"/>
              <a:chOff x="1234621" y="3594272"/>
              <a:chExt cx="648000" cy="1133328"/>
            </a:xfrm>
          </p:grpSpPr>
          <p:cxnSp>
            <p:nvCxnSpPr>
              <p:cNvPr id="152" name="Google Shape;152;p22"/>
              <p:cNvCxnSpPr/>
              <p:nvPr/>
            </p:nvCxnSpPr>
            <p:spPr>
              <a:xfrm rot="10800000">
                <a:off x="1558657" y="3946700"/>
                <a:ext cx="0" cy="780900"/>
              </a:xfrm>
              <a:prstGeom prst="straightConnector1">
                <a:avLst/>
              </a:prstGeom>
              <a:noFill/>
              <a:ln cap="flat" cmpd="sng" w="57150">
                <a:solidFill>
                  <a:schemeClr val="accent4"/>
                </a:solidFill>
                <a:prstDash val="solid"/>
                <a:miter lim="800000"/>
                <a:headEnd len="sm" w="sm" type="oval"/>
                <a:tailEnd len="med" w="med" type="oval"/>
              </a:ln>
            </p:spPr>
          </p:cxnSp>
          <p:sp>
            <p:nvSpPr>
              <p:cNvPr id="153" name="Google Shape;153;p22"/>
              <p:cNvSpPr/>
              <p:nvPr/>
            </p:nvSpPr>
            <p:spPr>
              <a:xfrm>
                <a:off x="1234621" y="3594272"/>
                <a:ext cx="648000" cy="648000"/>
              </a:xfrm>
              <a:prstGeom prst="ellipse">
                <a:avLst/>
              </a:prstGeom>
              <a:solidFill>
                <a:srgbClr val="FFFFFF"/>
              </a:solidFill>
              <a:ln cap="flat" cmpd="sng" w="5715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54" name="Google Shape;154;p22"/>
            <p:cNvSpPr txBox="1"/>
            <p:nvPr/>
          </p:nvSpPr>
          <p:spPr>
            <a:xfrm>
              <a:off x="4117107" y="5145774"/>
              <a:ext cx="11394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Osteoporosis</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55" name="Google Shape;155;p22"/>
            <p:cNvSpPr txBox="1"/>
            <p:nvPr/>
          </p:nvSpPr>
          <p:spPr>
            <a:xfrm>
              <a:off x="4813622" y="6332899"/>
              <a:ext cx="14769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Mada"/>
                  <a:ea typeface="Mada"/>
                  <a:cs typeface="Mada"/>
                  <a:sym typeface="Mada"/>
                </a:rPr>
                <a:t>Fatty Liver Disease</a:t>
              </a:r>
              <a:endParaRPr b="1" sz="1200">
                <a:latin typeface="Mada"/>
                <a:ea typeface="Mada"/>
                <a:cs typeface="Mada"/>
                <a:sym typeface="Mada"/>
              </a:endParaRPr>
            </a:p>
            <a:p>
              <a:pPr indent="0" lvl="0" marL="0" rtl="0" algn="ctr">
                <a:spcBef>
                  <a:spcPts val="0"/>
                </a:spcBef>
                <a:spcAft>
                  <a:spcPts val="0"/>
                </a:spcAft>
                <a:buNone/>
              </a:pPr>
              <a:r>
                <a:rPr lang="ar" sz="1000">
                  <a:solidFill>
                    <a:srgbClr val="6AA84F"/>
                  </a:solidFill>
                  <a:latin typeface="Mada"/>
                  <a:ea typeface="Mada"/>
                  <a:cs typeface="Mada"/>
                  <a:sym typeface="Mada"/>
                </a:rPr>
                <a:t>more common these days</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56" name="Google Shape;156;p22"/>
            <p:cNvSpPr txBox="1"/>
            <p:nvPr/>
          </p:nvSpPr>
          <p:spPr>
            <a:xfrm>
              <a:off x="3312336" y="6320713"/>
              <a:ext cx="11394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Hearing loss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57" name="Google Shape;157;p22"/>
            <p:cNvSpPr txBox="1"/>
            <p:nvPr/>
          </p:nvSpPr>
          <p:spPr>
            <a:xfrm>
              <a:off x="1324249" y="6347275"/>
              <a:ext cx="15342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Recurrent Infections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58" name="Google Shape;158;p22"/>
            <p:cNvSpPr txBox="1"/>
            <p:nvPr/>
          </p:nvSpPr>
          <p:spPr>
            <a:xfrm>
              <a:off x="2369941" y="5229584"/>
              <a:ext cx="13764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Dental diseases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59" name="Google Shape;159;p22"/>
            <p:cNvSpPr txBox="1"/>
            <p:nvPr/>
          </p:nvSpPr>
          <p:spPr>
            <a:xfrm>
              <a:off x="5627247" y="5207602"/>
              <a:ext cx="18279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Psychological disorders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grpSp>
          <p:nvGrpSpPr>
            <p:cNvPr id="160" name="Google Shape;160;p22"/>
            <p:cNvGrpSpPr/>
            <p:nvPr/>
          </p:nvGrpSpPr>
          <p:grpSpPr>
            <a:xfrm>
              <a:off x="4448090" y="5530489"/>
              <a:ext cx="442260" cy="609886"/>
              <a:chOff x="7377912" y="3133187"/>
              <a:chExt cx="648000" cy="1109085"/>
            </a:xfrm>
          </p:grpSpPr>
          <p:cxnSp>
            <p:nvCxnSpPr>
              <p:cNvPr id="161" name="Google Shape;161;p22"/>
              <p:cNvCxnSpPr/>
              <p:nvPr/>
            </p:nvCxnSpPr>
            <p:spPr>
              <a:xfrm rot="10800000">
                <a:off x="7701948" y="3133187"/>
                <a:ext cx="0" cy="780900"/>
              </a:xfrm>
              <a:prstGeom prst="straightConnector1">
                <a:avLst/>
              </a:prstGeom>
              <a:noFill/>
              <a:ln cap="flat" cmpd="sng" w="57150">
                <a:solidFill>
                  <a:schemeClr val="accent2"/>
                </a:solidFill>
                <a:prstDash val="solid"/>
                <a:miter lim="800000"/>
                <a:headEnd len="sm" w="sm" type="oval"/>
                <a:tailEnd len="sm" w="sm" type="oval"/>
              </a:ln>
            </p:spPr>
          </p:cxnSp>
          <p:sp>
            <p:nvSpPr>
              <p:cNvPr id="162" name="Google Shape;162;p22"/>
              <p:cNvSpPr/>
              <p:nvPr/>
            </p:nvSpPr>
            <p:spPr>
              <a:xfrm>
                <a:off x="7377912" y="3594272"/>
                <a:ext cx="648000" cy="648000"/>
              </a:xfrm>
              <a:prstGeom prst="ellipse">
                <a:avLst/>
              </a:prstGeom>
              <a:solidFill>
                <a:srgbClr val="FFFFFF"/>
              </a:solid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163" name="Google Shape;163;p22"/>
            <p:cNvGrpSpPr/>
            <p:nvPr/>
          </p:nvGrpSpPr>
          <p:grpSpPr>
            <a:xfrm rot="10800000">
              <a:off x="6204029" y="5503055"/>
              <a:ext cx="442260" cy="620810"/>
              <a:chOff x="10229008" y="3594272"/>
              <a:chExt cx="648000" cy="1128950"/>
            </a:xfrm>
          </p:grpSpPr>
          <p:cxnSp>
            <p:nvCxnSpPr>
              <p:cNvPr id="164" name="Google Shape;164;p22"/>
              <p:cNvCxnSpPr/>
              <p:nvPr/>
            </p:nvCxnSpPr>
            <p:spPr>
              <a:xfrm rot="10800000">
                <a:off x="10553044" y="3942322"/>
                <a:ext cx="0" cy="780900"/>
              </a:xfrm>
              <a:prstGeom prst="straightConnector1">
                <a:avLst/>
              </a:prstGeom>
              <a:noFill/>
              <a:ln cap="flat" cmpd="sng" w="57150">
                <a:solidFill>
                  <a:schemeClr val="accent1"/>
                </a:solidFill>
                <a:prstDash val="solid"/>
                <a:miter lim="800000"/>
                <a:headEnd len="sm" w="sm" type="oval"/>
                <a:tailEnd len="sm" w="sm" type="oval"/>
              </a:ln>
            </p:spPr>
          </p:cxnSp>
          <p:sp>
            <p:nvSpPr>
              <p:cNvPr id="165" name="Google Shape;165;p22"/>
              <p:cNvSpPr/>
              <p:nvPr/>
            </p:nvSpPr>
            <p:spPr>
              <a:xfrm>
                <a:off x="10229008" y="3594272"/>
                <a:ext cx="648000" cy="648000"/>
              </a:xfrm>
              <a:prstGeom prst="ellipse">
                <a:avLst/>
              </a:prstGeom>
              <a:solidFill>
                <a:srgbClr val="FFFFFF"/>
              </a:solid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sp>
        <p:nvSpPr>
          <p:cNvPr id="166" name="Google Shape;166;p22"/>
          <p:cNvSpPr txBox="1"/>
          <p:nvPr/>
        </p:nvSpPr>
        <p:spPr>
          <a:xfrm>
            <a:off x="209625" y="7518461"/>
            <a:ext cx="6858900" cy="4122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Mada"/>
              <a:buChar char="◄"/>
            </a:pPr>
            <a:r>
              <a:rPr b="1" lang="ar" sz="2000">
                <a:solidFill>
                  <a:schemeClr val="dk1"/>
                </a:solidFill>
                <a:highlight>
                  <a:schemeClr val="accent4"/>
                </a:highlight>
                <a:latin typeface="Mada"/>
                <a:ea typeface="Mada"/>
                <a:cs typeface="Mada"/>
                <a:sym typeface="Mada"/>
              </a:rPr>
              <a:t>How to Reduce the Risk of Diabetes Complications?</a:t>
            </a:r>
            <a:endParaRPr b="1" sz="2000">
              <a:solidFill>
                <a:schemeClr val="dk1"/>
              </a:solidFill>
              <a:highlight>
                <a:schemeClr val="accent4"/>
              </a:highlight>
              <a:latin typeface="Mada"/>
              <a:ea typeface="Mada"/>
              <a:cs typeface="Mada"/>
              <a:sym typeface="Mada"/>
            </a:endParaRPr>
          </a:p>
          <a:p>
            <a:pPr indent="0" lvl="0" marL="0" rtl="0" algn="l">
              <a:lnSpc>
                <a:spcPct val="115000"/>
              </a:lnSpc>
              <a:spcBef>
                <a:spcPts val="0"/>
              </a:spcBef>
              <a:spcAft>
                <a:spcPts val="0"/>
              </a:spcAft>
              <a:buNone/>
            </a:pPr>
            <a:r>
              <a:t/>
            </a:r>
            <a:endParaRPr b="1" sz="2000">
              <a:solidFill>
                <a:schemeClr val="dk1"/>
              </a:solidFill>
              <a:highlight>
                <a:schemeClr val="accent4"/>
              </a:highlight>
              <a:latin typeface="Mada"/>
              <a:ea typeface="Mada"/>
              <a:cs typeface="Mada"/>
              <a:sym typeface="Mada"/>
            </a:endParaRPr>
          </a:p>
          <a:p>
            <a:pPr indent="0" lvl="0" marL="0" rtl="0" algn="l">
              <a:lnSpc>
                <a:spcPct val="115000"/>
              </a:lnSpc>
              <a:spcBef>
                <a:spcPts val="0"/>
              </a:spcBef>
              <a:spcAft>
                <a:spcPts val="0"/>
              </a:spcAft>
              <a:buNone/>
            </a:pPr>
            <a:r>
              <a:t/>
            </a:r>
            <a:endParaRPr b="1" sz="2000">
              <a:solidFill>
                <a:schemeClr val="dk1"/>
              </a:solidFill>
              <a:highlight>
                <a:schemeClr val="accent4"/>
              </a:highlight>
              <a:latin typeface="Mada"/>
              <a:ea typeface="Mada"/>
              <a:cs typeface="Mada"/>
              <a:sym typeface="Mada"/>
            </a:endParaRPr>
          </a:p>
        </p:txBody>
      </p:sp>
      <p:sp>
        <p:nvSpPr>
          <p:cNvPr id="167" name="Google Shape;167;p22"/>
          <p:cNvSpPr txBox="1"/>
          <p:nvPr/>
        </p:nvSpPr>
        <p:spPr>
          <a:xfrm>
            <a:off x="988800" y="8006925"/>
            <a:ext cx="41874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Early Diagnosis &amp; Routine Screening Tests </a:t>
            </a:r>
            <a:r>
              <a:rPr lang="ar" sz="1200">
                <a:solidFill>
                  <a:srgbClr val="6AA84F"/>
                </a:solidFill>
                <a:latin typeface="Mada"/>
                <a:ea typeface="Mada"/>
                <a:cs typeface="Mada"/>
                <a:sym typeface="Mada"/>
              </a:rPr>
              <a:t>for complications</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cxnSp>
        <p:nvCxnSpPr>
          <p:cNvPr id="168" name="Google Shape;168;p22"/>
          <p:cNvCxnSpPr/>
          <p:nvPr/>
        </p:nvCxnSpPr>
        <p:spPr>
          <a:xfrm flipH="1">
            <a:off x="662510" y="7917543"/>
            <a:ext cx="6600" cy="2567700"/>
          </a:xfrm>
          <a:prstGeom prst="straightConnector1">
            <a:avLst/>
          </a:prstGeom>
          <a:noFill/>
          <a:ln cap="flat" cmpd="sng" w="28575">
            <a:solidFill>
              <a:schemeClr val="accent1"/>
            </a:solidFill>
            <a:prstDash val="solid"/>
            <a:round/>
            <a:headEnd len="med" w="med" type="oval"/>
            <a:tailEnd len="med" w="med" type="oval"/>
          </a:ln>
        </p:spPr>
      </p:cxnSp>
      <p:grpSp>
        <p:nvGrpSpPr>
          <p:cNvPr id="169" name="Google Shape;169;p22"/>
          <p:cNvGrpSpPr/>
          <p:nvPr/>
        </p:nvGrpSpPr>
        <p:grpSpPr>
          <a:xfrm>
            <a:off x="558183" y="8098804"/>
            <a:ext cx="456591" cy="214200"/>
            <a:chOff x="408175" y="6125805"/>
            <a:chExt cx="456591" cy="214200"/>
          </a:xfrm>
        </p:grpSpPr>
        <p:cxnSp>
          <p:nvCxnSpPr>
            <p:cNvPr id="170" name="Google Shape;170;p22"/>
            <p:cNvCxnSpPr/>
            <p:nvPr/>
          </p:nvCxnSpPr>
          <p:spPr>
            <a:xfrm flipH="1" rot="10800000">
              <a:off x="622367" y="6232758"/>
              <a:ext cx="242400" cy="300"/>
            </a:xfrm>
            <a:prstGeom prst="straightConnector1">
              <a:avLst/>
            </a:prstGeom>
            <a:noFill/>
            <a:ln cap="flat" cmpd="sng" w="19050">
              <a:solidFill>
                <a:schemeClr val="accent1"/>
              </a:solidFill>
              <a:prstDash val="solid"/>
              <a:round/>
              <a:headEnd len="med" w="med" type="none"/>
              <a:tailEnd len="med" w="med" type="oval"/>
            </a:ln>
          </p:spPr>
        </p:cxnSp>
        <p:sp>
          <p:nvSpPr>
            <p:cNvPr id="171" name="Google Shape;171;p22"/>
            <p:cNvSpPr/>
            <p:nvPr/>
          </p:nvSpPr>
          <p:spPr>
            <a:xfrm>
              <a:off x="408175" y="6125805"/>
              <a:ext cx="214200" cy="21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22"/>
          <p:cNvGrpSpPr/>
          <p:nvPr/>
        </p:nvGrpSpPr>
        <p:grpSpPr>
          <a:xfrm>
            <a:off x="558183" y="8415030"/>
            <a:ext cx="456591" cy="214200"/>
            <a:chOff x="408175" y="6125805"/>
            <a:chExt cx="456591" cy="214200"/>
          </a:xfrm>
        </p:grpSpPr>
        <p:cxnSp>
          <p:nvCxnSpPr>
            <p:cNvPr id="173" name="Google Shape;173;p22"/>
            <p:cNvCxnSpPr/>
            <p:nvPr/>
          </p:nvCxnSpPr>
          <p:spPr>
            <a:xfrm flipH="1" rot="10800000">
              <a:off x="622367" y="6232758"/>
              <a:ext cx="242400" cy="300"/>
            </a:xfrm>
            <a:prstGeom prst="straightConnector1">
              <a:avLst/>
            </a:prstGeom>
            <a:noFill/>
            <a:ln cap="flat" cmpd="sng" w="19050">
              <a:solidFill>
                <a:schemeClr val="accent1"/>
              </a:solidFill>
              <a:prstDash val="solid"/>
              <a:round/>
              <a:headEnd len="med" w="med" type="none"/>
              <a:tailEnd len="med" w="med" type="oval"/>
            </a:ln>
          </p:spPr>
        </p:cxnSp>
        <p:sp>
          <p:nvSpPr>
            <p:cNvPr id="174" name="Google Shape;174;p22"/>
            <p:cNvSpPr/>
            <p:nvPr/>
          </p:nvSpPr>
          <p:spPr>
            <a:xfrm>
              <a:off x="408175" y="6125805"/>
              <a:ext cx="214200" cy="21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22"/>
          <p:cNvGrpSpPr/>
          <p:nvPr/>
        </p:nvGrpSpPr>
        <p:grpSpPr>
          <a:xfrm>
            <a:off x="558184" y="9448080"/>
            <a:ext cx="456591" cy="214200"/>
            <a:chOff x="408175" y="6125805"/>
            <a:chExt cx="456591" cy="214200"/>
          </a:xfrm>
        </p:grpSpPr>
        <p:cxnSp>
          <p:nvCxnSpPr>
            <p:cNvPr id="176" name="Google Shape;176;p22"/>
            <p:cNvCxnSpPr/>
            <p:nvPr/>
          </p:nvCxnSpPr>
          <p:spPr>
            <a:xfrm flipH="1" rot="10800000">
              <a:off x="622367" y="6232758"/>
              <a:ext cx="242400" cy="300"/>
            </a:xfrm>
            <a:prstGeom prst="straightConnector1">
              <a:avLst/>
            </a:prstGeom>
            <a:noFill/>
            <a:ln cap="flat" cmpd="sng" w="19050">
              <a:solidFill>
                <a:schemeClr val="accent1"/>
              </a:solidFill>
              <a:prstDash val="solid"/>
              <a:round/>
              <a:headEnd len="med" w="med" type="none"/>
              <a:tailEnd len="med" w="med" type="oval"/>
            </a:ln>
          </p:spPr>
        </p:cxnSp>
        <p:sp>
          <p:nvSpPr>
            <p:cNvPr id="177" name="Google Shape;177;p22"/>
            <p:cNvSpPr/>
            <p:nvPr/>
          </p:nvSpPr>
          <p:spPr>
            <a:xfrm>
              <a:off x="408175" y="6125805"/>
              <a:ext cx="214200" cy="21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22"/>
          <p:cNvGrpSpPr/>
          <p:nvPr/>
        </p:nvGrpSpPr>
        <p:grpSpPr>
          <a:xfrm>
            <a:off x="558184" y="9118205"/>
            <a:ext cx="456591" cy="214200"/>
            <a:chOff x="408175" y="6125805"/>
            <a:chExt cx="456591" cy="214200"/>
          </a:xfrm>
        </p:grpSpPr>
        <p:cxnSp>
          <p:nvCxnSpPr>
            <p:cNvPr id="179" name="Google Shape;179;p22"/>
            <p:cNvCxnSpPr/>
            <p:nvPr/>
          </p:nvCxnSpPr>
          <p:spPr>
            <a:xfrm flipH="1" rot="10800000">
              <a:off x="622367" y="6232758"/>
              <a:ext cx="242400" cy="300"/>
            </a:xfrm>
            <a:prstGeom prst="straightConnector1">
              <a:avLst/>
            </a:prstGeom>
            <a:noFill/>
            <a:ln cap="flat" cmpd="sng" w="19050">
              <a:solidFill>
                <a:schemeClr val="accent1"/>
              </a:solidFill>
              <a:prstDash val="solid"/>
              <a:round/>
              <a:headEnd len="med" w="med" type="none"/>
              <a:tailEnd len="med" w="med" type="oval"/>
            </a:ln>
          </p:spPr>
        </p:cxnSp>
        <p:sp>
          <p:nvSpPr>
            <p:cNvPr id="180" name="Google Shape;180;p22"/>
            <p:cNvSpPr/>
            <p:nvPr/>
          </p:nvSpPr>
          <p:spPr>
            <a:xfrm>
              <a:off x="408175" y="6125805"/>
              <a:ext cx="214200" cy="21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 name="Google Shape;181;p22"/>
          <p:cNvGrpSpPr/>
          <p:nvPr/>
        </p:nvGrpSpPr>
        <p:grpSpPr>
          <a:xfrm>
            <a:off x="558184" y="8766635"/>
            <a:ext cx="456591" cy="214200"/>
            <a:chOff x="408175" y="6125805"/>
            <a:chExt cx="456591" cy="214200"/>
          </a:xfrm>
        </p:grpSpPr>
        <p:cxnSp>
          <p:nvCxnSpPr>
            <p:cNvPr id="182" name="Google Shape;182;p22"/>
            <p:cNvCxnSpPr/>
            <p:nvPr/>
          </p:nvCxnSpPr>
          <p:spPr>
            <a:xfrm flipH="1" rot="10800000">
              <a:off x="622367" y="6232758"/>
              <a:ext cx="242400" cy="300"/>
            </a:xfrm>
            <a:prstGeom prst="straightConnector1">
              <a:avLst/>
            </a:prstGeom>
            <a:noFill/>
            <a:ln cap="flat" cmpd="sng" w="19050">
              <a:solidFill>
                <a:schemeClr val="accent1"/>
              </a:solidFill>
              <a:prstDash val="solid"/>
              <a:round/>
              <a:headEnd len="med" w="med" type="none"/>
              <a:tailEnd len="med" w="med" type="oval"/>
            </a:ln>
          </p:spPr>
        </p:cxnSp>
        <p:sp>
          <p:nvSpPr>
            <p:cNvPr id="183" name="Google Shape;183;p22"/>
            <p:cNvSpPr/>
            <p:nvPr/>
          </p:nvSpPr>
          <p:spPr>
            <a:xfrm>
              <a:off x="408175" y="6125805"/>
              <a:ext cx="214200" cy="21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22"/>
          <p:cNvGrpSpPr/>
          <p:nvPr/>
        </p:nvGrpSpPr>
        <p:grpSpPr>
          <a:xfrm>
            <a:off x="558187" y="9778243"/>
            <a:ext cx="456591" cy="214200"/>
            <a:chOff x="408175" y="6125805"/>
            <a:chExt cx="456591" cy="214200"/>
          </a:xfrm>
        </p:grpSpPr>
        <p:cxnSp>
          <p:nvCxnSpPr>
            <p:cNvPr id="185" name="Google Shape;185;p22"/>
            <p:cNvCxnSpPr/>
            <p:nvPr/>
          </p:nvCxnSpPr>
          <p:spPr>
            <a:xfrm flipH="1" rot="10800000">
              <a:off x="622367" y="6232758"/>
              <a:ext cx="242400" cy="300"/>
            </a:xfrm>
            <a:prstGeom prst="straightConnector1">
              <a:avLst/>
            </a:prstGeom>
            <a:noFill/>
            <a:ln cap="flat" cmpd="sng" w="19050">
              <a:solidFill>
                <a:schemeClr val="accent1"/>
              </a:solidFill>
              <a:prstDash val="solid"/>
              <a:round/>
              <a:headEnd len="med" w="med" type="none"/>
              <a:tailEnd len="med" w="med" type="oval"/>
            </a:ln>
          </p:spPr>
        </p:cxnSp>
        <p:sp>
          <p:nvSpPr>
            <p:cNvPr id="186" name="Google Shape;186;p22"/>
            <p:cNvSpPr/>
            <p:nvPr/>
          </p:nvSpPr>
          <p:spPr>
            <a:xfrm>
              <a:off x="408175" y="6125805"/>
              <a:ext cx="214200" cy="21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22"/>
          <p:cNvGrpSpPr/>
          <p:nvPr/>
        </p:nvGrpSpPr>
        <p:grpSpPr>
          <a:xfrm>
            <a:off x="558187" y="10085189"/>
            <a:ext cx="456591" cy="214200"/>
            <a:chOff x="408175" y="6125805"/>
            <a:chExt cx="456591" cy="214200"/>
          </a:xfrm>
        </p:grpSpPr>
        <p:cxnSp>
          <p:nvCxnSpPr>
            <p:cNvPr id="188" name="Google Shape;188;p22"/>
            <p:cNvCxnSpPr/>
            <p:nvPr/>
          </p:nvCxnSpPr>
          <p:spPr>
            <a:xfrm flipH="1" rot="10800000">
              <a:off x="622367" y="6232758"/>
              <a:ext cx="242400" cy="300"/>
            </a:xfrm>
            <a:prstGeom prst="straightConnector1">
              <a:avLst/>
            </a:prstGeom>
            <a:noFill/>
            <a:ln cap="flat" cmpd="sng" w="19050">
              <a:solidFill>
                <a:schemeClr val="accent1"/>
              </a:solidFill>
              <a:prstDash val="solid"/>
              <a:round/>
              <a:headEnd len="med" w="med" type="none"/>
              <a:tailEnd len="med" w="med" type="oval"/>
            </a:ln>
          </p:spPr>
        </p:cxnSp>
        <p:sp>
          <p:nvSpPr>
            <p:cNvPr id="189" name="Google Shape;189;p22"/>
            <p:cNvSpPr/>
            <p:nvPr/>
          </p:nvSpPr>
          <p:spPr>
            <a:xfrm>
              <a:off x="408175" y="6125805"/>
              <a:ext cx="214200" cy="2142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22"/>
          <p:cNvSpPr txBox="1"/>
          <p:nvPr/>
        </p:nvSpPr>
        <p:spPr>
          <a:xfrm>
            <a:off x="988800" y="8678838"/>
            <a:ext cx="36507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Maintain a good BP control</a:t>
            </a:r>
            <a:r>
              <a:rPr b="1" lang="ar" sz="1200">
                <a:latin typeface="Mada"/>
                <a:ea typeface="Mada"/>
                <a:cs typeface="Mada"/>
                <a:sym typeface="Mada"/>
              </a:rPr>
              <a:t> (ACEI or ARB) (&lt; 140/90)</a:t>
            </a:r>
            <a:endParaRPr b="1"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91" name="Google Shape;191;p22"/>
          <p:cNvSpPr txBox="1"/>
          <p:nvPr/>
        </p:nvSpPr>
        <p:spPr>
          <a:xfrm>
            <a:off x="988800" y="9033102"/>
            <a:ext cx="36507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Maintain a good control of lipid (</a:t>
            </a:r>
            <a:r>
              <a:rPr b="1" lang="ar" sz="1200">
                <a:latin typeface="Mada"/>
                <a:ea typeface="Mada"/>
                <a:cs typeface="Mada"/>
                <a:sym typeface="Mada"/>
              </a:rPr>
              <a:t>statin</a:t>
            </a:r>
            <a:r>
              <a:rPr lang="ar" sz="1200">
                <a:latin typeface="Mada"/>
                <a:ea typeface="Mada"/>
                <a:cs typeface="Mada"/>
                <a:sym typeface="Mada"/>
              </a:rPr>
              <a:t>) </a:t>
            </a:r>
            <a:r>
              <a:rPr lang="ar" sz="1200">
                <a:solidFill>
                  <a:srgbClr val="6AA84F"/>
                </a:solidFill>
                <a:latin typeface="Mada"/>
                <a:ea typeface="Mada"/>
                <a:cs typeface="Mada"/>
                <a:sym typeface="Mada"/>
              </a:rPr>
              <a:t>when indicated</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92" name="Google Shape;192;p22"/>
          <p:cNvSpPr txBox="1"/>
          <p:nvPr/>
        </p:nvSpPr>
        <p:spPr>
          <a:xfrm>
            <a:off x="988788" y="10013038"/>
            <a:ext cx="15606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Physical activity</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93" name="Google Shape;193;p22"/>
          <p:cNvSpPr txBox="1"/>
          <p:nvPr/>
        </p:nvSpPr>
        <p:spPr>
          <a:xfrm>
            <a:off x="988800" y="9694500"/>
            <a:ext cx="6339300" cy="35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Aspirin</a:t>
            </a:r>
            <a:r>
              <a:rPr lang="ar" sz="1200">
                <a:solidFill>
                  <a:srgbClr val="6AA84F"/>
                </a:solidFill>
                <a:latin typeface="Mada"/>
                <a:ea typeface="Mada"/>
                <a:cs typeface="Mada"/>
                <a:sym typeface="Mada"/>
              </a:rPr>
              <a:t> (The use for primary prevention is controversial and recommended</a:t>
            </a:r>
            <a:r>
              <a:rPr lang="ar" sz="1200">
                <a:latin typeface="Mada"/>
                <a:ea typeface="Mada"/>
                <a:cs typeface="Mada"/>
                <a:sym typeface="Mada"/>
              </a:rPr>
              <a:t> only in patient with high CVD risk)</a:t>
            </a:r>
            <a:endParaRPr sz="1200">
              <a:latin typeface="Mada"/>
              <a:ea typeface="Mada"/>
              <a:cs typeface="Mada"/>
              <a:sym typeface="Mada"/>
            </a:endParaRPr>
          </a:p>
        </p:txBody>
      </p:sp>
      <p:sp>
        <p:nvSpPr>
          <p:cNvPr id="194" name="Google Shape;194;p22"/>
          <p:cNvSpPr txBox="1"/>
          <p:nvPr/>
        </p:nvSpPr>
        <p:spPr>
          <a:xfrm>
            <a:off x="988800" y="9376088"/>
            <a:ext cx="16749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Smoking cessation</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95" name="Google Shape;195;p22"/>
          <p:cNvSpPr txBox="1"/>
          <p:nvPr/>
        </p:nvSpPr>
        <p:spPr>
          <a:xfrm>
            <a:off x="988800" y="8331152"/>
            <a:ext cx="36507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Maintain a good glucose control</a:t>
            </a:r>
            <a:r>
              <a:rPr b="1" lang="ar" sz="1200">
                <a:solidFill>
                  <a:srgbClr val="CC0000"/>
                </a:solidFill>
                <a:latin typeface="Mada"/>
                <a:ea typeface="Mada"/>
                <a:cs typeface="Mada"/>
                <a:sym typeface="Mada"/>
              </a:rPr>
              <a:t> (A1C around 7%)</a:t>
            </a:r>
            <a:endParaRPr b="1" sz="1200">
              <a:solidFill>
                <a:srgbClr val="CC0000"/>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96" name="Google Shape;196;p22"/>
          <p:cNvSpPr txBox="1"/>
          <p:nvPr/>
        </p:nvSpPr>
        <p:spPr>
          <a:xfrm>
            <a:off x="-4602538" y="21329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p:nvPr/>
        </p:nvSpPr>
        <p:spPr>
          <a:xfrm>
            <a:off x="3932529" y="2725500"/>
            <a:ext cx="3365909" cy="3087318"/>
          </a:xfrm>
          <a:custGeom>
            <a:rect b="b" l="l" r="r" t="t"/>
            <a:pathLst>
              <a:path extrusionOk="0" h="29643" w="72079">
                <a:moveTo>
                  <a:pt x="1362" y="0"/>
                </a:moveTo>
                <a:cubicBezTo>
                  <a:pt x="602" y="0"/>
                  <a:pt x="0" y="602"/>
                  <a:pt x="0" y="1362"/>
                </a:cubicBezTo>
                <a:lnTo>
                  <a:pt x="0" y="28281"/>
                </a:lnTo>
                <a:cubicBezTo>
                  <a:pt x="0" y="29041"/>
                  <a:pt x="602" y="29642"/>
                  <a:pt x="1362" y="29642"/>
                </a:cubicBezTo>
                <a:lnTo>
                  <a:pt x="70717" y="29642"/>
                </a:lnTo>
                <a:cubicBezTo>
                  <a:pt x="71477" y="29642"/>
                  <a:pt x="72079" y="29041"/>
                  <a:pt x="72079" y="28281"/>
                </a:cubicBezTo>
                <a:lnTo>
                  <a:pt x="72079" y="1362"/>
                </a:lnTo>
                <a:cubicBezTo>
                  <a:pt x="72079" y="602"/>
                  <a:pt x="71477" y="0"/>
                  <a:pt x="70717" y="0"/>
                </a:cubicBezTo>
                <a:close/>
              </a:path>
            </a:pathLst>
          </a:custGeom>
          <a:solidFill>
            <a:schemeClr val="accent4"/>
          </a:solid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162599" lvl="0" marL="208799" marR="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Tight Blood Pressure control (144/82 mmHg) in patients with type 2 diabetes lowered the risk of:</a:t>
            </a:r>
            <a:endParaRPr b="1" sz="1200">
              <a:solidFill>
                <a:schemeClr val="dk1"/>
              </a:solidFill>
              <a:latin typeface="Mada"/>
              <a:ea typeface="Mada"/>
              <a:cs typeface="Mada"/>
              <a:sym typeface="Mada"/>
            </a:endParaRPr>
          </a:p>
          <a:p>
            <a:pPr indent="-162599" lvl="1" marL="485999" marR="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Death by 32%</a:t>
            </a:r>
            <a:endParaRPr sz="1200">
              <a:solidFill>
                <a:schemeClr val="dk1"/>
              </a:solidFill>
              <a:latin typeface="Mada"/>
              <a:ea typeface="Mada"/>
              <a:cs typeface="Mada"/>
              <a:sym typeface="Mada"/>
            </a:endParaRPr>
          </a:p>
          <a:p>
            <a:pPr indent="-162599" lvl="1" marL="485999" marR="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Stroke by 44%</a:t>
            </a:r>
            <a:endParaRPr sz="1200">
              <a:solidFill>
                <a:schemeClr val="dk1"/>
              </a:solidFill>
              <a:latin typeface="Mada"/>
              <a:ea typeface="Mada"/>
              <a:cs typeface="Mada"/>
              <a:sym typeface="Mada"/>
            </a:endParaRPr>
          </a:p>
          <a:p>
            <a:pPr indent="-162599" lvl="1" marL="485999" marR="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Microvascular complications by 37%</a:t>
            </a:r>
            <a:endParaRPr sz="1200">
              <a:solidFill>
                <a:schemeClr val="dk1"/>
              </a:solidFill>
              <a:latin typeface="Mada"/>
              <a:ea typeface="Mada"/>
              <a:cs typeface="Mada"/>
              <a:sym typeface="Mada"/>
            </a:endParaRPr>
          </a:p>
          <a:p>
            <a:pPr indent="-162599" lvl="1" marL="485999" marR="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Heart Failure by 56%</a:t>
            </a:r>
            <a:endParaRPr sz="1200">
              <a:solidFill>
                <a:schemeClr val="dk1"/>
              </a:solidFill>
              <a:latin typeface="Mada"/>
              <a:ea typeface="Mada"/>
              <a:cs typeface="Mada"/>
              <a:sym typeface="Mada"/>
            </a:endParaRPr>
          </a:p>
          <a:p>
            <a:pPr indent="-162599" lvl="1" marL="485999" marR="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Retinopathy progression by 34%</a:t>
            </a:r>
            <a:endParaRPr sz="1200">
              <a:solidFill>
                <a:schemeClr val="dk1"/>
              </a:solidFill>
              <a:latin typeface="Mada"/>
              <a:ea typeface="Mada"/>
              <a:cs typeface="Mada"/>
              <a:sym typeface="Mada"/>
            </a:endParaRPr>
          </a:p>
          <a:p>
            <a:pPr indent="-162599" lvl="1" marL="485999" marR="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Any diabetes-related endpoint by 24%</a:t>
            </a:r>
            <a:endParaRPr/>
          </a:p>
        </p:txBody>
      </p:sp>
      <p:sp>
        <p:nvSpPr>
          <p:cNvPr id="202" name="Google Shape;202;p2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203" name="Google Shape;203;p2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04" name="Google Shape;204;p23"/>
          <p:cNvSpPr txBox="1"/>
          <p:nvPr/>
        </p:nvSpPr>
        <p:spPr>
          <a:xfrm>
            <a:off x="808350" y="0"/>
            <a:ext cx="5943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Studies about </a:t>
            </a:r>
            <a:r>
              <a:rPr b="1" lang="ar" sz="2600">
                <a:latin typeface="Mada"/>
                <a:ea typeface="Mada"/>
                <a:cs typeface="Mada"/>
                <a:sym typeface="Mada"/>
              </a:rPr>
              <a:t>d</a:t>
            </a:r>
            <a:r>
              <a:rPr b="1" lang="ar" sz="2600">
                <a:latin typeface="Mada"/>
                <a:ea typeface="Mada"/>
                <a:cs typeface="Mada"/>
                <a:sym typeface="Mada"/>
              </a:rPr>
              <a:t>iabetes complications</a:t>
            </a:r>
            <a:endParaRPr b="1" sz="2600">
              <a:latin typeface="Mada"/>
              <a:ea typeface="Mada"/>
              <a:cs typeface="Mada"/>
              <a:sym typeface="Mada"/>
            </a:endParaRPr>
          </a:p>
        </p:txBody>
      </p:sp>
      <p:sp>
        <p:nvSpPr>
          <p:cNvPr id="205" name="Google Shape;205;p23"/>
          <p:cNvSpPr txBox="1"/>
          <p:nvPr/>
        </p:nvSpPr>
        <p:spPr>
          <a:xfrm>
            <a:off x="256100" y="1321550"/>
            <a:ext cx="7118400" cy="956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 study done in multiple centers in UK from 1977 – 1997</a:t>
            </a:r>
            <a:endParaRPr sz="1200">
              <a:latin typeface="Mada"/>
              <a:ea typeface="Mada"/>
              <a:cs typeface="Mada"/>
              <a:sym typeface="Mada"/>
            </a:endParaRPr>
          </a:p>
          <a:p>
            <a:pPr indent="-304800" lvl="0" marL="457200" rtl="0" algn="l">
              <a:lnSpc>
                <a:spcPct val="115000"/>
              </a:lnSpc>
              <a:spcBef>
                <a:spcPts val="0"/>
              </a:spcBef>
              <a:spcAft>
                <a:spcPts val="0"/>
              </a:spcAft>
              <a:buClr>
                <a:schemeClr val="accent2"/>
              </a:buClr>
              <a:buSzPts val="1200"/>
              <a:buFont typeface="Mada"/>
              <a:buChar char="●"/>
            </a:pPr>
            <a:r>
              <a:rPr b="1" lang="ar" sz="1200">
                <a:solidFill>
                  <a:schemeClr val="accent2"/>
                </a:solidFill>
                <a:latin typeface="Mada"/>
                <a:ea typeface="Mada"/>
                <a:cs typeface="Mada"/>
                <a:sym typeface="Mada"/>
              </a:rPr>
              <a:t>Does intensive glucose control reduce risk of vascular complications?</a:t>
            </a:r>
            <a:endParaRPr b="1" sz="1200">
              <a:solidFill>
                <a:schemeClr val="accent2"/>
              </a:solidFill>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ar" sz="1200">
                <a:latin typeface="Mada"/>
                <a:ea typeface="Mada"/>
                <a:cs typeface="Mada"/>
                <a:sym typeface="Mada"/>
              </a:rPr>
              <a:t>Is there going to be a difference in the incidence of diabetes complications if we lower A1C down to 7% versus if we keep it at 8%?</a:t>
            </a:r>
            <a:endParaRPr sz="1200">
              <a:latin typeface="Mada"/>
              <a:ea typeface="Mada"/>
              <a:cs typeface="Mada"/>
              <a:sym typeface="Mada"/>
            </a:endParaRPr>
          </a:p>
          <a:p>
            <a:pPr indent="0" lvl="0" marL="0" rtl="0" algn="l">
              <a:lnSpc>
                <a:spcPct val="115000"/>
              </a:lnSpc>
              <a:spcBef>
                <a:spcPts val="0"/>
              </a:spcBef>
              <a:spcAft>
                <a:spcPts val="0"/>
              </a:spcAft>
              <a:buNone/>
            </a:pPr>
            <a:r>
              <a:t/>
            </a:r>
            <a:endParaRPr sz="1200">
              <a:latin typeface="Mada"/>
              <a:ea typeface="Mada"/>
              <a:cs typeface="Mada"/>
              <a:sym typeface="Mada"/>
            </a:endParaRPr>
          </a:p>
        </p:txBody>
      </p:sp>
      <p:sp>
        <p:nvSpPr>
          <p:cNvPr id="206" name="Google Shape;206;p23"/>
          <p:cNvSpPr txBox="1"/>
          <p:nvPr/>
        </p:nvSpPr>
        <p:spPr>
          <a:xfrm>
            <a:off x="64625" y="5978663"/>
            <a:ext cx="4827000" cy="2111700"/>
          </a:xfrm>
          <a:prstGeom prst="rect">
            <a:avLst/>
          </a:prstGeom>
          <a:noFill/>
          <a:ln cap="flat" cmpd="sng" w="19050">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198600" lvl="0" marL="244800" rtl="0" algn="l">
              <a:lnSpc>
                <a:spcPct val="115000"/>
              </a:lnSpc>
              <a:spcBef>
                <a:spcPts val="0"/>
              </a:spcBef>
              <a:spcAft>
                <a:spcPts val="0"/>
              </a:spcAft>
              <a:buSzPts val="1200"/>
              <a:buFont typeface="Mada"/>
              <a:buChar char="★"/>
            </a:pPr>
            <a:r>
              <a:rPr b="1" lang="ar" sz="1200">
                <a:latin typeface="Mada"/>
                <a:ea typeface="Mada"/>
                <a:cs typeface="Mada"/>
                <a:sym typeface="Mada"/>
              </a:rPr>
              <a:t>T2D:</a:t>
            </a:r>
            <a:r>
              <a:rPr lang="ar" sz="1200">
                <a:latin typeface="Mada"/>
                <a:ea typeface="Mada"/>
                <a:cs typeface="Mada"/>
                <a:sym typeface="Mada"/>
              </a:rPr>
              <a:t> </a:t>
            </a:r>
            <a:r>
              <a:rPr b="1" lang="ar" sz="1200">
                <a:latin typeface="Mada"/>
                <a:ea typeface="Mada"/>
                <a:cs typeface="Mada"/>
                <a:sym typeface="Mada"/>
              </a:rPr>
              <a:t>Start screening</a:t>
            </a:r>
            <a:r>
              <a:rPr lang="ar" sz="1200">
                <a:latin typeface="Mada"/>
                <a:ea typeface="Mada"/>
                <a:cs typeface="Mada"/>
                <a:sym typeface="Mada"/>
              </a:rPr>
              <a:t> for complications </a:t>
            </a:r>
            <a:r>
              <a:rPr b="1" lang="ar" sz="1200">
                <a:solidFill>
                  <a:schemeClr val="accent6"/>
                </a:solidFill>
                <a:latin typeface="Mada"/>
                <a:ea typeface="Mada"/>
                <a:cs typeface="Mada"/>
                <a:sym typeface="Mada"/>
              </a:rPr>
              <a:t>at time of diagnosis</a:t>
            </a:r>
            <a:r>
              <a:rPr b="1" lang="ar" sz="1200">
                <a:latin typeface="Mada"/>
                <a:ea typeface="Mada"/>
                <a:cs typeface="Mada"/>
                <a:sym typeface="Mada"/>
              </a:rPr>
              <a:t>: </a:t>
            </a:r>
            <a:r>
              <a:rPr lang="ar" sz="1000">
                <a:solidFill>
                  <a:srgbClr val="6AA84F"/>
                </a:solidFill>
                <a:latin typeface="Mada"/>
                <a:ea typeface="Mada"/>
                <a:cs typeface="Mada"/>
                <a:sym typeface="Mada"/>
              </a:rPr>
              <a:t>→</a:t>
            </a:r>
            <a:r>
              <a:rPr lang="ar" sz="1000">
                <a:solidFill>
                  <a:srgbClr val="6AA84F"/>
                </a:solidFill>
                <a:latin typeface="Mada"/>
                <a:ea typeface="Mada"/>
                <a:cs typeface="Mada"/>
                <a:sym typeface="Mada"/>
              </a:rPr>
              <a:t>They might have unrecognized diabetes for years thus when they are diagnosed they will have other complications</a:t>
            </a:r>
            <a:r>
              <a:rPr lang="ar" sz="1000">
                <a:solidFill>
                  <a:srgbClr val="6AA84F"/>
                </a:solidFill>
                <a:latin typeface="Mada"/>
                <a:ea typeface="Mada"/>
                <a:cs typeface="Mada"/>
                <a:sym typeface="Mada"/>
              </a:rPr>
              <a:t>(at least 10 years before diagnosis)</a:t>
            </a:r>
            <a:endParaRPr sz="1000">
              <a:solidFill>
                <a:srgbClr val="6AA84F"/>
              </a:solidFill>
              <a:latin typeface="Mada"/>
              <a:ea typeface="Mada"/>
              <a:cs typeface="Mada"/>
              <a:sym typeface="Mada"/>
            </a:endParaRPr>
          </a:p>
          <a:p>
            <a:pPr indent="-198600" lvl="1" marL="702000" rtl="0" algn="l">
              <a:lnSpc>
                <a:spcPct val="115000"/>
              </a:lnSpc>
              <a:spcBef>
                <a:spcPts val="0"/>
              </a:spcBef>
              <a:spcAft>
                <a:spcPts val="0"/>
              </a:spcAft>
              <a:buSzPts val="1200"/>
              <a:buFont typeface="Mada"/>
              <a:buChar char="○"/>
            </a:pPr>
            <a:r>
              <a:rPr b="1" lang="ar" sz="1200">
                <a:latin typeface="Mada"/>
                <a:ea typeface="Mada"/>
                <a:cs typeface="Mada"/>
                <a:sym typeface="Mada"/>
              </a:rPr>
              <a:t>Yearly </a:t>
            </a:r>
            <a:r>
              <a:rPr lang="ar" sz="1200">
                <a:latin typeface="Mada"/>
                <a:ea typeface="Mada"/>
                <a:cs typeface="Mada"/>
                <a:sym typeface="Mada"/>
              </a:rPr>
              <a:t>Dilated </a:t>
            </a:r>
            <a:r>
              <a:rPr b="1" lang="ar" sz="1200">
                <a:latin typeface="Mada"/>
                <a:ea typeface="Mada"/>
                <a:cs typeface="Mada"/>
                <a:sym typeface="Mada"/>
              </a:rPr>
              <a:t>Eye Exam</a:t>
            </a:r>
            <a:endParaRPr b="1" sz="1200">
              <a:latin typeface="Mada"/>
              <a:ea typeface="Mada"/>
              <a:cs typeface="Mada"/>
              <a:sym typeface="Mada"/>
            </a:endParaRPr>
          </a:p>
          <a:p>
            <a:pPr indent="-198600" lvl="1" marL="702000" rtl="0" algn="l">
              <a:lnSpc>
                <a:spcPct val="115000"/>
              </a:lnSpc>
              <a:spcBef>
                <a:spcPts val="0"/>
              </a:spcBef>
              <a:spcAft>
                <a:spcPts val="0"/>
              </a:spcAft>
              <a:buSzPts val="1200"/>
              <a:buFont typeface="Mada"/>
              <a:buChar char="○"/>
            </a:pPr>
            <a:r>
              <a:rPr b="1" lang="ar" sz="1200">
                <a:latin typeface="Mada"/>
                <a:ea typeface="Mada"/>
                <a:cs typeface="Mada"/>
                <a:sym typeface="Mada"/>
              </a:rPr>
              <a:t>Yearly Albumin:</a:t>
            </a:r>
            <a:r>
              <a:rPr lang="ar" sz="1200">
                <a:latin typeface="Mada"/>
                <a:ea typeface="Mada"/>
                <a:cs typeface="Mada"/>
                <a:sym typeface="Mada"/>
              </a:rPr>
              <a:t>Cr ratio &amp; Serum Creatinine</a:t>
            </a:r>
            <a:r>
              <a:rPr baseline="30000" lang="ar" sz="1200">
                <a:latin typeface="Mada"/>
                <a:ea typeface="Mada"/>
                <a:cs typeface="Mada"/>
                <a:sym typeface="Mada"/>
              </a:rPr>
              <a:t>1</a:t>
            </a:r>
            <a:endParaRPr baseline="30000" sz="1200">
              <a:latin typeface="Mada"/>
              <a:ea typeface="Mada"/>
              <a:cs typeface="Mada"/>
              <a:sym typeface="Mada"/>
            </a:endParaRPr>
          </a:p>
          <a:p>
            <a:pPr indent="-198600" lvl="1" marL="702000" rtl="0" algn="l">
              <a:lnSpc>
                <a:spcPct val="115000"/>
              </a:lnSpc>
              <a:spcBef>
                <a:spcPts val="0"/>
              </a:spcBef>
              <a:spcAft>
                <a:spcPts val="0"/>
              </a:spcAft>
              <a:buSzPts val="1200"/>
              <a:buFont typeface="Mada"/>
              <a:buChar char="○"/>
            </a:pPr>
            <a:r>
              <a:rPr b="1" lang="ar" sz="1200">
                <a:latin typeface="Mada"/>
                <a:ea typeface="Mada"/>
                <a:cs typeface="Mada"/>
                <a:sym typeface="Mada"/>
              </a:rPr>
              <a:t>Yearly foot exam </a:t>
            </a:r>
            <a:r>
              <a:rPr lang="ar" sz="1200">
                <a:latin typeface="Mada"/>
                <a:ea typeface="Mada"/>
                <a:cs typeface="Mada"/>
                <a:sym typeface="Mada"/>
              </a:rPr>
              <a:t>(ask the patient to examine feet, routinely)</a:t>
            </a:r>
            <a:endParaRPr sz="1200">
              <a:latin typeface="Mada"/>
              <a:ea typeface="Mada"/>
              <a:cs typeface="Mada"/>
              <a:sym typeface="Mada"/>
            </a:endParaRPr>
          </a:p>
          <a:p>
            <a:pPr indent="-198600" lvl="1" marL="702000" rtl="0" algn="l">
              <a:lnSpc>
                <a:spcPct val="115000"/>
              </a:lnSpc>
              <a:spcBef>
                <a:spcPts val="0"/>
              </a:spcBef>
              <a:spcAft>
                <a:spcPts val="0"/>
              </a:spcAft>
              <a:buSzPts val="1200"/>
              <a:buFont typeface="Mada"/>
              <a:buChar char="○"/>
            </a:pPr>
            <a:r>
              <a:rPr lang="ar" sz="1200">
                <a:latin typeface="Mada"/>
                <a:ea typeface="Mada"/>
                <a:cs typeface="Mada"/>
                <a:sym typeface="Mada"/>
              </a:rPr>
              <a:t>Other screening tests if clinically indicated</a:t>
            </a:r>
            <a:endParaRPr sz="1200">
              <a:latin typeface="Mada"/>
              <a:ea typeface="Mada"/>
              <a:cs typeface="Mada"/>
              <a:sym typeface="Mada"/>
            </a:endParaRPr>
          </a:p>
          <a:p>
            <a:pPr indent="-198600" lvl="0" marL="244800" rtl="0" algn="l">
              <a:lnSpc>
                <a:spcPct val="115000"/>
              </a:lnSpc>
              <a:spcBef>
                <a:spcPts val="0"/>
              </a:spcBef>
              <a:spcAft>
                <a:spcPts val="0"/>
              </a:spcAft>
              <a:buSzPts val="1200"/>
              <a:buFont typeface="Mada"/>
              <a:buChar char="★"/>
            </a:pPr>
            <a:r>
              <a:rPr b="1" lang="ar" sz="1200">
                <a:latin typeface="Mada"/>
                <a:ea typeface="Mada"/>
                <a:cs typeface="Mada"/>
                <a:sym typeface="Mada"/>
              </a:rPr>
              <a:t>T1D:</a:t>
            </a:r>
            <a:r>
              <a:rPr lang="ar" sz="1200">
                <a:latin typeface="Mada"/>
                <a:ea typeface="Mada"/>
                <a:cs typeface="Mada"/>
                <a:sym typeface="Mada"/>
              </a:rPr>
              <a:t> </a:t>
            </a:r>
            <a:r>
              <a:rPr lang="ar" sz="1000">
                <a:solidFill>
                  <a:srgbClr val="6AA84F"/>
                </a:solidFill>
                <a:latin typeface="Mada"/>
                <a:ea typeface="Mada"/>
                <a:cs typeface="Mada"/>
                <a:sym typeface="Mada"/>
              </a:rPr>
              <a:t>(because they present early)</a:t>
            </a:r>
            <a:r>
              <a:rPr lang="ar" sz="1200">
                <a:latin typeface="Mada"/>
                <a:ea typeface="Mada"/>
                <a:cs typeface="Mada"/>
                <a:sym typeface="Mada"/>
              </a:rPr>
              <a:t> The same but</a:t>
            </a:r>
            <a:r>
              <a:rPr lang="ar" sz="1200">
                <a:solidFill>
                  <a:schemeClr val="accent6"/>
                </a:solidFill>
                <a:latin typeface="Mada"/>
                <a:ea typeface="Mada"/>
                <a:cs typeface="Mada"/>
                <a:sym typeface="Mada"/>
              </a:rPr>
              <a:t> </a:t>
            </a:r>
            <a:r>
              <a:rPr b="1" lang="ar" sz="1200">
                <a:solidFill>
                  <a:schemeClr val="accent6"/>
                </a:solidFill>
                <a:latin typeface="Mada"/>
                <a:ea typeface="Mada"/>
                <a:cs typeface="Mada"/>
                <a:sym typeface="Mada"/>
              </a:rPr>
              <a:t>start screening 5 years after</a:t>
            </a:r>
            <a:r>
              <a:rPr lang="ar" sz="1200">
                <a:latin typeface="Mada"/>
                <a:ea typeface="Mada"/>
                <a:cs typeface="Mada"/>
                <a:sym typeface="Mada"/>
              </a:rPr>
              <a:t> the time of diagnosis</a:t>
            </a:r>
            <a:endParaRPr sz="1200">
              <a:latin typeface="Mada"/>
              <a:ea typeface="Mada"/>
              <a:cs typeface="Mada"/>
              <a:sym typeface="Mada"/>
            </a:endParaRPr>
          </a:p>
        </p:txBody>
      </p:sp>
      <p:pic>
        <p:nvPicPr>
          <p:cNvPr id="207" name="Google Shape;207;p23"/>
          <p:cNvPicPr preferRelativeResize="0"/>
          <p:nvPr/>
        </p:nvPicPr>
        <p:blipFill rotWithShape="1">
          <a:blip r:embed="rId3">
            <a:alphaModFix/>
          </a:blip>
          <a:srcRect b="3940" l="6173" r="10395" t="2897"/>
          <a:stretch/>
        </p:blipFill>
        <p:spPr>
          <a:xfrm>
            <a:off x="5070800" y="6119100"/>
            <a:ext cx="2227652" cy="1899100"/>
          </a:xfrm>
          <a:prstGeom prst="rect">
            <a:avLst/>
          </a:prstGeom>
          <a:noFill/>
          <a:ln cap="flat" cmpd="sng" w="19050">
            <a:solidFill>
              <a:schemeClr val="accent2"/>
            </a:solidFill>
            <a:prstDash val="solid"/>
            <a:round/>
            <a:headEnd len="sm" w="sm" type="none"/>
            <a:tailEnd len="sm" w="sm" type="none"/>
          </a:ln>
        </p:spPr>
      </p:pic>
      <p:sp>
        <p:nvSpPr>
          <p:cNvPr id="208" name="Google Shape;208;p23"/>
          <p:cNvSpPr txBox="1"/>
          <p:nvPr/>
        </p:nvSpPr>
        <p:spPr>
          <a:xfrm>
            <a:off x="205425" y="904850"/>
            <a:ext cx="6125400" cy="56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UKPDS: Type 2 diabetes complications</a:t>
            </a:r>
            <a:endParaRPr b="1" sz="2200">
              <a:highlight>
                <a:schemeClr val="accent4"/>
              </a:highlight>
              <a:latin typeface="Mada"/>
              <a:ea typeface="Mada"/>
              <a:cs typeface="Mada"/>
              <a:sym typeface="Mada"/>
            </a:endParaRPr>
          </a:p>
        </p:txBody>
      </p:sp>
      <p:sp>
        <p:nvSpPr>
          <p:cNvPr id="209" name="Google Shape;209;p23"/>
          <p:cNvSpPr/>
          <p:nvPr/>
        </p:nvSpPr>
        <p:spPr>
          <a:xfrm>
            <a:off x="261563" y="2725500"/>
            <a:ext cx="3365909" cy="3087318"/>
          </a:xfrm>
          <a:custGeom>
            <a:rect b="b" l="l" r="r" t="t"/>
            <a:pathLst>
              <a:path extrusionOk="0" h="29643" w="72079">
                <a:moveTo>
                  <a:pt x="1362" y="0"/>
                </a:moveTo>
                <a:cubicBezTo>
                  <a:pt x="602" y="0"/>
                  <a:pt x="0" y="602"/>
                  <a:pt x="0" y="1362"/>
                </a:cubicBezTo>
                <a:lnTo>
                  <a:pt x="0" y="28281"/>
                </a:lnTo>
                <a:cubicBezTo>
                  <a:pt x="0" y="29041"/>
                  <a:pt x="602" y="29642"/>
                  <a:pt x="1362" y="29642"/>
                </a:cubicBezTo>
                <a:lnTo>
                  <a:pt x="70717" y="29642"/>
                </a:lnTo>
                <a:cubicBezTo>
                  <a:pt x="71477" y="29642"/>
                  <a:pt x="72079" y="29041"/>
                  <a:pt x="72079" y="28281"/>
                </a:cubicBezTo>
                <a:lnTo>
                  <a:pt x="72079" y="1362"/>
                </a:lnTo>
                <a:cubicBezTo>
                  <a:pt x="72079" y="602"/>
                  <a:pt x="71477" y="0"/>
                  <a:pt x="70717" y="0"/>
                </a:cubicBezTo>
                <a:close/>
              </a:path>
            </a:pathLst>
          </a:custGeom>
          <a:solidFill>
            <a:schemeClr val="accent4"/>
          </a:solid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162599" lvl="0" marL="208799"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Intensive glucose therapy (lowering A1C to 7%) lowered risk of:</a:t>
            </a:r>
            <a:endParaRPr b="1" sz="1200">
              <a:solidFill>
                <a:schemeClr val="dk1"/>
              </a:solidFill>
              <a:latin typeface="Mada"/>
              <a:ea typeface="Mada"/>
              <a:cs typeface="Mada"/>
              <a:sym typeface="Mada"/>
            </a:endParaRPr>
          </a:p>
          <a:p>
            <a:pPr indent="-162599" lvl="1" marL="485999"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Microvascular complications by 25% (after 15 years)</a:t>
            </a:r>
            <a:endParaRPr sz="1200">
              <a:solidFill>
                <a:schemeClr val="dk1"/>
              </a:solidFill>
              <a:latin typeface="Mada"/>
              <a:ea typeface="Mada"/>
              <a:cs typeface="Mada"/>
              <a:sym typeface="Mada"/>
            </a:endParaRPr>
          </a:p>
          <a:p>
            <a:pPr indent="-162599" lvl="1" marL="485999"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Microalbuminuria by 33% after 12 years</a:t>
            </a:r>
            <a:endParaRPr sz="1200">
              <a:solidFill>
                <a:schemeClr val="dk1"/>
              </a:solidFill>
              <a:latin typeface="Mada"/>
              <a:ea typeface="Mada"/>
              <a:cs typeface="Mada"/>
              <a:sym typeface="Mada"/>
            </a:endParaRPr>
          </a:p>
          <a:p>
            <a:pPr indent="-162599" lvl="1" marL="485999"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Any diabetes-related endpoint by 12%</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b="1" lang="ar" sz="1200">
                <a:solidFill>
                  <a:schemeClr val="dk1"/>
                </a:solidFill>
                <a:latin typeface="Mada"/>
                <a:ea typeface="Mada"/>
                <a:cs typeface="Mada"/>
                <a:sym typeface="Mada"/>
              </a:rPr>
              <a:t>There was a direct relationship between the glucose level and risk of vascular complications</a:t>
            </a:r>
            <a:endParaRPr b="1" sz="1200">
              <a:solidFill>
                <a:schemeClr val="dk1"/>
              </a:solidFill>
              <a:latin typeface="Mada"/>
              <a:ea typeface="Mada"/>
              <a:cs typeface="Mada"/>
              <a:sym typeface="Mada"/>
            </a:endParaRPr>
          </a:p>
          <a:p>
            <a:pPr indent="-162599" lvl="1" marL="485999" rtl="0" algn="l">
              <a:lnSpc>
                <a:spcPct val="115000"/>
              </a:lnSpc>
              <a:spcBef>
                <a:spcPts val="0"/>
              </a:spcBef>
              <a:spcAft>
                <a:spcPts val="0"/>
              </a:spcAft>
              <a:buClr>
                <a:schemeClr val="dk1"/>
              </a:buClr>
              <a:buSzPts val="1200"/>
              <a:buFont typeface="Mada"/>
              <a:buChar char="◇"/>
            </a:pPr>
            <a:r>
              <a:rPr lang="ar" sz="1200">
                <a:solidFill>
                  <a:srgbClr val="6AA84F"/>
                </a:solidFill>
                <a:latin typeface="Mada"/>
                <a:ea typeface="Mada"/>
                <a:cs typeface="Mada"/>
                <a:sym typeface="Mada"/>
              </a:rPr>
              <a:t>So we learned from this study that </a:t>
            </a:r>
            <a:r>
              <a:rPr lang="ar" sz="1200">
                <a:solidFill>
                  <a:schemeClr val="dk1"/>
                </a:solidFill>
                <a:latin typeface="Mada"/>
                <a:ea typeface="Mada"/>
                <a:cs typeface="Mada"/>
                <a:sym typeface="Mada"/>
              </a:rPr>
              <a:t>Intensive glucose control is essential in lowering the risk of diabetes complications</a:t>
            </a:r>
            <a:endParaRPr/>
          </a:p>
        </p:txBody>
      </p:sp>
      <p:grpSp>
        <p:nvGrpSpPr>
          <p:cNvPr id="210" name="Google Shape;210;p23"/>
          <p:cNvGrpSpPr/>
          <p:nvPr/>
        </p:nvGrpSpPr>
        <p:grpSpPr>
          <a:xfrm>
            <a:off x="3316572" y="2257459"/>
            <a:ext cx="937698" cy="845157"/>
            <a:chOff x="604614" y="1450437"/>
            <a:chExt cx="1318843" cy="1238870"/>
          </a:xfrm>
        </p:grpSpPr>
        <p:sp>
          <p:nvSpPr>
            <p:cNvPr id="211" name="Google Shape;211;p23"/>
            <p:cNvSpPr/>
            <p:nvPr/>
          </p:nvSpPr>
          <p:spPr>
            <a:xfrm>
              <a:off x="604614" y="1469145"/>
              <a:ext cx="1318843" cy="1201423"/>
            </a:xfrm>
            <a:custGeom>
              <a:rect b="b" l="l" r="r" t="t"/>
              <a:pathLst>
                <a:path extrusionOk="0" h="38083" w="41805">
                  <a:moveTo>
                    <a:pt x="20891" y="1"/>
                  </a:moveTo>
                  <a:cubicBezTo>
                    <a:pt x="16018" y="1"/>
                    <a:pt x="11148" y="1861"/>
                    <a:pt x="7443" y="5582"/>
                  </a:cubicBezTo>
                  <a:cubicBezTo>
                    <a:pt x="1" y="13025"/>
                    <a:pt x="1" y="25059"/>
                    <a:pt x="7443" y="32501"/>
                  </a:cubicBezTo>
                  <a:cubicBezTo>
                    <a:pt x="11148" y="36222"/>
                    <a:pt x="16018" y="38083"/>
                    <a:pt x="20891" y="38083"/>
                  </a:cubicBezTo>
                  <a:cubicBezTo>
                    <a:pt x="25764" y="38083"/>
                    <a:pt x="30641" y="36222"/>
                    <a:pt x="34362" y="32501"/>
                  </a:cubicBezTo>
                  <a:cubicBezTo>
                    <a:pt x="41804" y="25059"/>
                    <a:pt x="41804" y="13025"/>
                    <a:pt x="34362" y="5582"/>
                  </a:cubicBezTo>
                  <a:cubicBezTo>
                    <a:pt x="30641" y="1861"/>
                    <a:pt x="25764" y="1"/>
                    <a:pt x="208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p:nvPr/>
          </p:nvSpPr>
          <p:spPr>
            <a:xfrm>
              <a:off x="1093190" y="1594294"/>
              <a:ext cx="341691" cy="510565"/>
            </a:xfrm>
            <a:custGeom>
              <a:rect b="b" l="l" r="r" t="t"/>
              <a:pathLst>
                <a:path extrusionOk="0" h="16184" w="10831">
                  <a:moveTo>
                    <a:pt x="1742" y="0"/>
                  </a:moveTo>
                  <a:cubicBezTo>
                    <a:pt x="792" y="0"/>
                    <a:pt x="0" y="760"/>
                    <a:pt x="0" y="1742"/>
                  </a:cubicBezTo>
                  <a:lnTo>
                    <a:pt x="0" y="8963"/>
                  </a:lnTo>
                  <a:lnTo>
                    <a:pt x="0" y="10768"/>
                  </a:lnTo>
                  <a:cubicBezTo>
                    <a:pt x="0" y="13745"/>
                    <a:pt x="2407" y="16183"/>
                    <a:pt x="5416" y="16183"/>
                  </a:cubicBezTo>
                  <a:cubicBezTo>
                    <a:pt x="8392" y="16183"/>
                    <a:pt x="10831" y="13745"/>
                    <a:pt x="10831" y="10768"/>
                  </a:cubicBezTo>
                  <a:lnTo>
                    <a:pt x="10831" y="8963"/>
                  </a:lnTo>
                  <a:lnTo>
                    <a:pt x="10831" y="1742"/>
                  </a:lnTo>
                  <a:cubicBezTo>
                    <a:pt x="10831" y="760"/>
                    <a:pt x="10039" y="0"/>
                    <a:pt x="9089"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a:off x="1145118" y="1656222"/>
              <a:ext cx="237837" cy="237837"/>
            </a:xfrm>
            <a:custGeom>
              <a:rect b="b" l="l" r="r" t="t"/>
              <a:pathLst>
                <a:path extrusionOk="0" h="7539" w="7539">
                  <a:moveTo>
                    <a:pt x="571" y="1"/>
                  </a:moveTo>
                  <a:cubicBezTo>
                    <a:pt x="254" y="1"/>
                    <a:pt x="1" y="254"/>
                    <a:pt x="1" y="571"/>
                  </a:cubicBezTo>
                  <a:lnTo>
                    <a:pt x="1" y="6968"/>
                  </a:lnTo>
                  <a:cubicBezTo>
                    <a:pt x="1" y="7285"/>
                    <a:pt x="254" y="7538"/>
                    <a:pt x="571" y="7538"/>
                  </a:cubicBezTo>
                  <a:lnTo>
                    <a:pt x="6936" y="7538"/>
                  </a:lnTo>
                  <a:cubicBezTo>
                    <a:pt x="7285" y="7538"/>
                    <a:pt x="7538" y="7285"/>
                    <a:pt x="7538" y="6968"/>
                  </a:cubicBezTo>
                  <a:lnTo>
                    <a:pt x="7538" y="571"/>
                  </a:lnTo>
                  <a:cubicBezTo>
                    <a:pt x="7538" y="254"/>
                    <a:pt x="7253" y="1"/>
                    <a:pt x="6936"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p:nvPr/>
          </p:nvSpPr>
          <p:spPr>
            <a:xfrm>
              <a:off x="1132152" y="1643256"/>
              <a:ext cx="262791" cy="262791"/>
            </a:xfrm>
            <a:custGeom>
              <a:rect b="b" l="l" r="r" t="t"/>
              <a:pathLst>
                <a:path extrusionOk="0" h="8330" w="8330">
                  <a:moveTo>
                    <a:pt x="7347" y="792"/>
                  </a:moveTo>
                  <a:cubicBezTo>
                    <a:pt x="7474" y="792"/>
                    <a:pt x="7537" y="887"/>
                    <a:pt x="7537" y="982"/>
                  </a:cubicBezTo>
                  <a:lnTo>
                    <a:pt x="7537" y="7347"/>
                  </a:lnTo>
                  <a:cubicBezTo>
                    <a:pt x="7537" y="7474"/>
                    <a:pt x="7474" y="7537"/>
                    <a:pt x="7347" y="7537"/>
                  </a:cubicBezTo>
                  <a:lnTo>
                    <a:pt x="982" y="7537"/>
                  </a:lnTo>
                  <a:cubicBezTo>
                    <a:pt x="887" y="7537"/>
                    <a:pt x="792" y="7474"/>
                    <a:pt x="792" y="7347"/>
                  </a:cubicBezTo>
                  <a:lnTo>
                    <a:pt x="792" y="982"/>
                  </a:lnTo>
                  <a:cubicBezTo>
                    <a:pt x="792" y="887"/>
                    <a:pt x="887" y="792"/>
                    <a:pt x="982" y="792"/>
                  </a:cubicBezTo>
                  <a:close/>
                  <a:moveTo>
                    <a:pt x="982" y="0"/>
                  </a:moveTo>
                  <a:cubicBezTo>
                    <a:pt x="444" y="0"/>
                    <a:pt x="0" y="443"/>
                    <a:pt x="0" y="982"/>
                  </a:cubicBezTo>
                  <a:lnTo>
                    <a:pt x="0" y="7379"/>
                  </a:lnTo>
                  <a:cubicBezTo>
                    <a:pt x="0" y="7886"/>
                    <a:pt x="444" y="8329"/>
                    <a:pt x="982" y="8329"/>
                  </a:cubicBezTo>
                  <a:lnTo>
                    <a:pt x="7347" y="8329"/>
                  </a:lnTo>
                  <a:cubicBezTo>
                    <a:pt x="7886" y="8329"/>
                    <a:pt x="8329" y="7917"/>
                    <a:pt x="8329" y="7379"/>
                  </a:cubicBezTo>
                  <a:lnTo>
                    <a:pt x="8329" y="982"/>
                  </a:lnTo>
                  <a:cubicBezTo>
                    <a:pt x="8329" y="443"/>
                    <a:pt x="7886" y="0"/>
                    <a:pt x="7347" y="0"/>
                  </a:cubicBezTo>
                  <a:close/>
                </a:path>
              </a:pathLst>
            </a:custGeom>
            <a:solidFill>
              <a:srgbClr val="85AD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a:off x="1179094" y="1714175"/>
              <a:ext cx="67985" cy="120922"/>
            </a:xfrm>
            <a:custGeom>
              <a:rect b="b" l="l" r="r" t="t"/>
              <a:pathLst>
                <a:path extrusionOk="0" h="3833" w="2155">
                  <a:moveTo>
                    <a:pt x="317" y="1"/>
                  </a:moveTo>
                  <a:cubicBezTo>
                    <a:pt x="254" y="64"/>
                    <a:pt x="222" y="96"/>
                    <a:pt x="222" y="127"/>
                  </a:cubicBezTo>
                  <a:cubicBezTo>
                    <a:pt x="412" y="317"/>
                    <a:pt x="539" y="444"/>
                    <a:pt x="539" y="444"/>
                  </a:cubicBezTo>
                  <a:lnTo>
                    <a:pt x="1616" y="444"/>
                  </a:lnTo>
                  <a:cubicBezTo>
                    <a:pt x="1837" y="222"/>
                    <a:pt x="1964" y="127"/>
                    <a:pt x="1964" y="127"/>
                  </a:cubicBezTo>
                  <a:cubicBezTo>
                    <a:pt x="1901" y="32"/>
                    <a:pt x="1837" y="1"/>
                    <a:pt x="1837" y="1"/>
                  </a:cubicBezTo>
                  <a:close/>
                  <a:moveTo>
                    <a:pt x="2059" y="127"/>
                  </a:moveTo>
                  <a:cubicBezTo>
                    <a:pt x="1837" y="317"/>
                    <a:pt x="1711" y="412"/>
                    <a:pt x="1742" y="444"/>
                  </a:cubicBezTo>
                  <a:lnTo>
                    <a:pt x="1742" y="1521"/>
                  </a:lnTo>
                  <a:cubicBezTo>
                    <a:pt x="1932" y="1742"/>
                    <a:pt x="2027" y="1837"/>
                    <a:pt x="2059" y="1837"/>
                  </a:cubicBezTo>
                  <a:cubicBezTo>
                    <a:pt x="2122" y="1774"/>
                    <a:pt x="2154" y="1742"/>
                    <a:pt x="2154" y="1742"/>
                  </a:cubicBezTo>
                  <a:lnTo>
                    <a:pt x="2154" y="222"/>
                  </a:lnTo>
                  <a:cubicBezTo>
                    <a:pt x="2091" y="159"/>
                    <a:pt x="2059" y="127"/>
                    <a:pt x="2059" y="127"/>
                  </a:cubicBezTo>
                  <a:close/>
                  <a:moveTo>
                    <a:pt x="96" y="127"/>
                  </a:moveTo>
                  <a:cubicBezTo>
                    <a:pt x="32" y="191"/>
                    <a:pt x="1" y="222"/>
                    <a:pt x="1" y="222"/>
                  </a:cubicBezTo>
                  <a:lnTo>
                    <a:pt x="1" y="1742"/>
                  </a:lnTo>
                  <a:cubicBezTo>
                    <a:pt x="64" y="1837"/>
                    <a:pt x="96" y="1869"/>
                    <a:pt x="96" y="1869"/>
                  </a:cubicBezTo>
                  <a:cubicBezTo>
                    <a:pt x="317" y="1647"/>
                    <a:pt x="412" y="1552"/>
                    <a:pt x="412" y="1552"/>
                  </a:cubicBezTo>
                  <a:lnTo>
                    <a:pt x="412" y="444"/>
                  </a:lnTo>
                  <a:cubicBezTo>
                    <a:pt x="222" y="222"/>
                    <a:pt x="127" y="127"/>
                    <a:pt x="96" y="127"/>
                  </a:cubicBezTo>
                  <a:close/>
                  <a:moveTo>
                    <a:pt x="412" y="1679"/>
                  </a:moveTo>
                  <a:cubicBezTo>
                    <a:pt x="286" y="1837"/>
                    <a:pt x="222" y="1901"/>
                    <a:pt x="222" y="1901"/>
                  </a:cubicBezTo>
                  <a:lnTo>
                    <a:pt x="222" y="1932"/>
                  </a:lnTo>
                  <a:cubicBezTo>
                    <a:pt x="349" y="2059"/>
                    <a:pt x="412" y="2122"/>
                    <a:pt x="412" y="2122"/>
                  </a:cubicBezTo>
                  <a:lnTo>
                    <a:pt x="1679" y="2122"/>
                  </a:lnTo>
                  <a:cubicBezTo>
                    <a:pt x="1837" y="1996"/>
                    <a:pt x="1901" y="1932"/>
                    <a:pt x="1901" y="1932"/>
                  </a:cubicBezTo>
                  <a:lnTo>
                    <a:pt x="1901" y="1901"/>
                  </a:lnTo>
                  <a:cubicBezTo>
                    <a:pt x="1774" y="1774"/>
                    <a:pt x="1711" y="1679"/>
                    <a:pt x="1679" y="1679"/>
                  </a:cubicBezTo>
                  <a:close/>
                  <a:moveTo>
                    <a:pt x="96" y="1964"/>
                  </a:moveTo>
                  <a:cubicBezTo>
                    <a:pt x="32" y="2027"/>
                    <a:pt x="1" y="2059"/>
                    <a:pt x="1" y="2091"/>
                  </a:cubicBezTo>
                  <a:lnTo>
                    <a:pt x="1" y="3611"/>
                  </a:lnTo>
                  <a:cubicBezTo>
                    <a:pt x="64" y="3674"/>
                    <a:pt x="96" y="3706"/>
                    <a:pt x="96" y="3706"/>
                  </a:cubicBezTo>
                  <a:cubicBezTo>
                    <a:pt x="317" y="3516"/>
                    <a:pt x="412" y="3389"/>
                    <a:pt x="412" y="3389"/>
                  </a:cubicBezTo>
                  <a:lnTo>
                    <a:pt x="412" y="2281"/>
                  </a:lnTo>
                  <a:cubicBezTo>
                    <a:pt x="222" y="2091"/>
                    <a:pt x="127" y="1964"/>
                    <a:pt x="96" y="1964"/>
                  </a:cubicBezTo>
                  <a:close/>
                  <a:moveTo>
                    <a:pt x="2059" y="1996"/>
                  </a:moveTo>
                  <a:cubicBezTo>
                    <a:pt x="1837" y="2186"/>
                    <a:pt x="1711" y="2281"/>
                    <a:pt x="1742" y="2312"/>
                  </a:cubicBezTo>
                  <a:lnTo>
                    <a:pt x="1742" y="3389"/>
                  </a:lnTo>
                  <a:cubicBezTo>
                    <a:pt x="1932" y="3611"/>
                    <a:pt x="2027" y="3706"/>
                    <a:pt x="2059" y="3706"/>
                  </a:cubicBezTo>
                  <a:cubicBezTo>
                    <a:pt x="2122" y="3643"/>
                    <a:pt x="2154" y="3611"/>
                    <a:pt x="2154" y="3611"/>
                  </a:cubicBezTo>
                  <a:lnTo>
                    <a:pt x="2154" y="2091"/>
                  </a:lnTo>
                  <a:cubicBezTo>
                    <a:pt x="2091" y="2027"/>
                    <a:pt x="2059" y="1996"/>
                    <a:pt x="2059" y="1996"/>
                  </a:cubicBezTo>
                  <a:close/>
                  <a:moveTo>
                    <a:pt x="507" y="3421"/>
                  </a:moveTo>
                  <a:cubicBezTo>
                    <a:pt x="317" y="3611"/>
                    <a:pt x="191" y="3738"/>
                    <a:pt x="191" y="3738"/>
                  </a:cubicBezTo>
                  <a:cubicBezTo>
                    <a:pt x="254" y="3801"/>
                    <a:pt x="286" y="3833"/>
                    <a:pt x="317" y="3833"/>
                  </a:cubicBezTo>
                  <a:lnTo>
                    <a:pt x="1837" y="3833"/>
                  </a:lnTo>
                  <a:cubicBezTo>
                    <a:pt x="1901" y="3769"/>
                    <a:pt x="1932" y="3738"/>
                    <a:pt x="1932" y="3738"/>
                  </a:cubicBezTo>
                  <a:cubicBezTo>
                    <a:pt x="1742" y="3516"/>
                    <a:pt x="1616" y="3421"/>
                    <a:pt x="1616" y="3421"/>
                  </a:cubicBezTo>
                  <a:close/>
                </a:path>
              </a:pathLst>
            </a:custGeom>
            <a:solidFill>
              <a:srgbClr val="383D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p:nvPr/>
          </p:nvSpPr>
          <p:spPr>
            <a:xfrm>
              <a:off x="1256039" y="1819070"/>
              <a:ext cx="17004" cy="17036"/>
            </a:xfrm>
            <a:custGeom>
              <a:rect b="b" l="l" r="r" t="t"/>
              <a:pathLst>
                <a:path extrusionOk="0" h="540" w="539">
                  <a:moveTo>
                    <a:pt x="254" y="1"/>
                  </a:moveTo>
                  <a:cubicBezTo>
                    <a:pt x="95" y="159"/>
                    <a:pt x="0" y="223"/>
                    <a:pt x="0" y="254"/>
                  </a:cubicBezTo>
                  <a:cubicBezTo>
                    <a:pt x="159" y="444"/>
                    <a:pt x="254" y="539"/>
                    <a:pt x="254" y="539"/>
                  </a:cubicBezTo>
                  <a:lnTo>
                    <a:pt x="285" y="539"/>
                  </a:lnTo>
                  <a:cubicBezTo>
                    <a:pt x="444" y="349"/>
                    <a:pt x="539" y="286"/>
                    <a:pt x="539" y="254"/>
                  </a:cubicBezTo>
                  <a:cubicBezTo>
                    <a:pt x="380" y="64"/>
                    <a:pt x="285" y="1"/>
                    <a:pt x="285" y="1"/>
                  </a:cubicBezTo>
                  <a:close/>
                </a:path>
              </a:pathLst>
            </a:custGeom>
            <a:solidFill>
              <a:srgbClr val="383D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p:nvPr/>
          </p:nvSpPr>
          <p:spPr>
            <a:xfrm>
              <a:off x="1280993" y="1714175"/>
              <a:ext cx="67985" cy="120922"/>
            </a:xfrm>
            <a:custGeom>
              <a:rect b="b" l="l" r="r" t="t"/>
              <a:pathLst>
                <a:path extrusionOk="0" h="3833" w="2155">
                  <a:moveTo>
                    <a:pt x="318" y="1"/>
                  </a:moveTo>
                  <a:cubicBezTo>
                    <a:pt x="254" y="64"/>
                    <a:pt x="191" y="96"/>
                    <a:pt x="191" y="127"/>
                  </a:cubicBezTo>
                  <a:cubicBezTo>
                    <a:pt x="413" y="317"/>
                    <a:pt x="508" y="444"/>
                    <a:pt x="539" y="444"/>
                  </a:cubicBezTo>
                  <a:lnTo>
                    <a:pt x="1616" y="444"/>
                  </a:lnTo>
                  <a:cubicBezTo>
                    <a:pt x="1838" y="222"/>
                    <a:pt x="1933" y="127"/>
                    <a:pt x="1933" y="127"/>
                  </a:cubicBezTo>
                  <a:cubicBezTo>
                    <a:pt x="1869" y="32"/>
                    <a:pt x="1838" y="1"/>
                    <a:pt x="1838" y="1"/>
                  </a:cubicBezTo>
                  <a:close/>
                  <a:moveTo>
                    <a:pt x="96" y="127"/>
                  </a:moveTo>
                  <a:cubicBezTo>
                    <a:pt x="33" y="191"/>
                    <a:pt x="1" y="222"/>
                    <a:pt x="1" y="222"/>
                  </a:cubicBezTo>
                  <a:lnTo>
                    <a:pt x="1" y="1742"/>
                  </a:lnTo>
                  <a:cubicBezTo>
                    <a:pt x="64" y="1837"/>
                    <a:pt x="96" y="1869"/>
                    <a:pt x="96" y="1869"/>
                  </a:cubicBezTo>
                  <a:cubicBezTo>
                    <a:pt x="318" y="1647"/>
                    <a:pt x="413" y="1552"/>
                    <a:pt x="413" y="1552"/>
                  </a:cubicBezTo>
                  <a:lnTo>
                    <a:pt x="413" y="444"/>
                  </a:lnTo>
                  <a:cubicBezTo>
                    <a:pt x="223" y="222"/>
                    <a:pt x="96" y="127"/>
                    <a:pt x="96" y="127"/>
                  </a:cubicBezTo>
                  <a:close/>
                  <a:moveTo>
                    <a:pt x="413" y="1679"/>
                  </a:moveTo>
                  <a:cubicBezTo>
                    <a:pt x="286" y="1837"/>
                    <a:pt x="191" y="1901"/>
                    <a:pt x="191" y="1901"/>
                  </a:cubicBezTo>
                  <a:lnTo>
                    <a:pt x="191" y="1932"/>
                  </a:lnTo>
                  <a:cubicBezTo>
                    <a:pt x="349" y="2059"/>
                    <a:pt x="413" y="2122"/>
                    <a:pt x="413" y="2122"/>
                  </a:cubicBezTo>
                  <a:lnTo>
                    <a:pt x="1679" y="2122"/>
                  </a:lnTo>
                  <a:cubicBezTo>
                    <a:pt x="1838" y="1996"/>
                    <a:pt x="1901" y="1932"/>
                    <a:pt x="1901" y="1932"/>
                  </a:cubicBezTo>
                  <a:lnTo>
                    <a:pt x="1901" y="1901"/>
                  </a:lnTo>
                  <a:cubicBezTo>
                    <a:pt x="1774" y="1774"/>
                    <a:pt x="1679" y="1679"/>
                    <a:pt x="1679" y="1679"/>
                  </a:cubicBezTo>
                  <a:close/>
                  <a:moveTo>
                    <a:pt x="2028" y="1996"/>
                  </a:moveTo>
                  <a:cubicBezTo>
                    <a:pt x="1838" y="2186"/>
                    <a:pt x="1711" y="2281"/>
                    <a:pt x="1711" y="2312"/>
                  </a:cubicBezTo>
                  <a:lnTo>
                    <a:pt x="1711" y="3389"/>
                  </a:lnTo>
                  <a:cubicBezTo>
                    <a:pt x="1933" y="3611"/>
                    <a:pt x="2028" y="3706"/>
                    <a:pt x="2028" y="3706"/>
                  </a:cubicBezTo>
                  <a:cubicBezTo>
                    <a:pt x="2123" y="3643"/>
                    <a:pt x="2154" y="3611"/>
                    <a:pt x="2154" y="3611"/>
                  </a:cubicBezTo>
                  <a:lnTo>
                    <a:pt x="2154" y="2091"/>
                  </a:lnTo>
                  <a:cubicBezTo>
                    <a:pt x="2091" y="2027"/>
                    <a:pt x="2059" y="1996"/>
                    <a:pt x="2028" y="1996"/>
                  </a:cubicBezTo>
                  <a:close/>
                  <a:moveTo>
                    <a:pt x="508" y="3421"/>
                  </a:moveTo>
                  <a:cubicBezTo>
                    <a:pt x="286" y="3611"/>
                    <a:pt x="191" y="3738"/>
                    <a:pt x="191" y="3738"/>
                  </a:cubicBezTo>
                  <a:cubicBezTo>
                    <a:pt x="254" y="3801"/>
                    <a:pt x="286" y="3833"/>
                    <a:pt x="318" y="3833"/>
                  </a:cubicBezTo>
                  <a:lnTo>
                    <a:pt x="1838" y="3833"/>
                  </a:lnTo>
                  <a:cubicBezTo>
                    <a:pt x="1901" y="3769"/>
                    <a:pt x="1933" y="3738"/>
                    <a:pt x="1933" y="3738"/>
                  </a:cubicBezTo>
                  <a:cubicBezTo>
                    <a:pt x="1743" y="3516"/>
                    <a:pt x="1616" y="3421"/>
                    <a:pt x="1616" y="3421"/>
                  </a:cubicBezTo>
                  <a:close/>
                </a:path>
              </a:pathLst>
            </a:custGeom>
            <a:solidFill>
              <a:srgbClr val="383D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a:off x="1229065" y="2059872"/>
              <a:ext cx="69941" cy="132878"/>
            </a:xfrm>
            <a:custGeom>
              <a:rect b="b" l="l" r="r" t="t"/>
              <a:pathLst>
                <a:path extrusionOk="0" h="4212" w="2217">
                  <a:moveTo>
                    <a:pt x="285" y="0"/>
                  </a:moveTo>
                  <a:cubicBezTo>
                    <a:pt x="127" y="0"/>
                    <a:pt x="0" y="127"/>
                    <a:pt x="0" y="285"/>
                  </a:cubicBezTo>
                  <a:lnTo>
                    <a:pt x="0" y="4212"/>
                  </a:lnTo>
                  <a:lnTo>
                    <a:pt x="2217" y="4212"/>
                  </a:lnTo>
                  <a:lnTo>
                    <a:pt x="2217" y="285"/>
                  </a:lnTo>
                  <a:cubicBezTo>
                    <a:pt x="2217" y="127"/>
                    <a:pt x="2090" y="0"/>
                    <a:pt x="1932" y="0"/>
                  </a:cubicBezTo>
                  <a:close/>
                </a:path>
              </a:pathLst>
            </a:custGeom>
            <a:solidFill>
              <a:srgbClr val="85AD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p:nvPr/>
          </p:nvSpPr>
          <p:spPr>
            <a:xfrm>
              <a:off x="1228056" y="2192750"/>
              <a:ext cx="70950" cy="56975"/>
            </a:xfrm>
            <a:custGeom>
              <a:rect b="b" l="l" r="r" t="t"/>
              <a:pathLst>
                <a:path extrusionOk="0" h="1806" w="2249">
                  <a:moveTo>
                    <a:pt x="0" y="0"/>
                  </a:moveTo>
                  <a:lnTo>
                    <a:pt x="0" y="1520"/>
                  </a:lnTo>
                  <a:lnTo>
                    <a:pt x="32" y="1520"/>
                  </a:lnTo>
                  <a:cubicBezTo>
                    <a:pt x="32" y="1678"/>
                    <a:pt x="159" y="1805"/>
                    <a:pt x="317" y="1805"/>
                  </a:cubicBezTo>
                  <a:lnTo>
                    <a:pt x="1964" y="1805"/>
                  </a:lnTo>
                  <a:cubicBezTo>
                    <a:pt x="2122" y="1805"/>
                    <a:pt x="2249" y="1678"/>
                    <a:pt x="2249" y="1520"/>
                  </a:cubicBezTo>
                  <a:lnTo>
                    <a:pt x="2249"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p:nvPr/>
          </p:nvSpPr>
          <p:spPr>
            <a:xfrm>
              <a:off x="1169094" y="1940970"/>
              <a:ext cx="75966" cy="62969"/>
            </a:xfrm>
            <a:custGeom>
              <a:rect b="b" l="l" r="r" t="t"/>
              <a:pathLst>
                <a:path extrusionOk="0" h="1996" w="2408">
                  <a:moveTo>
                    <a:pt x="286" y="0"/>
                  </a:moveTo>
                  <a:cubicBezTo>
                    <a:pt x="128" y="0"/>
                    <a:pt x="1" y="127"/>
                    <a:pt x="1" y="285"/>
                  </a:cubicBezTo>
                  <a:lnTo>
                    <a:pt x="1" y="1711"/>
                  </a:lnTo>
                  <a:cubicBezTo>
                    <a:pt x="1" y="1869"/>
                    <a:pt x="128" y="1996"/>
                    <a:pt x="286" y="1996"/>
                  </a:cubicBezTo>
                  <a:lnTo>
                    <a:pt x="2123" y="1996"/>
                  </a:lnTo>
                  <a:cubicBezTo>
                    <a:pt x="2281" y="1996"/>
                    <a:pt x="2408" y="1869"/>
                    <a:pt x="2408" y="1711"/>
                  </a:cubicBezTo>
                  <a:lnTo>
                    <a:pt x="2408" y="285"/>
                  </a:lnTo>
                  <a:cubicBezTo>
                    <a:pt x="2408" y="127"/>
                    <a:pt x="2281" y="0"/>
                    <a:pt x="2123" y="0"/>
                  </a:cubicBezTo>
                  <a:close/>
                </a:path>
              </a:pathLst>
            </a:custGeom>
            <a:solidFill>
              <a:srgbClr val="85AD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a:off x="1184079" y="1955955"/>
              <a:ext cx="37005" cy="32999"/>
            </a:xfrm>
            <a:custGeom>
              <a:rect b="b" l="l" r="r" t="t"/>
              <a:pathLst>
                <a:path extrusionOk="0" h="1046" w="1173">
                  <a:moveTo>
                    <a:pt x="1173" y="0"/>
                  </a:moveTo>
                  <a:lnTo>
                    <a:pt x="1" y="507"/>
                  </a:lnTo>
                  <a:lnTo>
                    <a:pt x="1173" y="1046"/>
                  </a:lnTo>
                  <a:lnTo>
                    <a:pt x="1173"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a:off x="1283012" y="1940970"/>
              <a:ext cx="75966" cy="62969"/>
            </a:xfrm>
            <a:custGeom>
              <a:rect b="b" l="l" r="r" t="t"/>
              <a:pathLst>
                <a:path extrusionOk="0" h="1996" w="2408">
                  <a:moveTo>
                    <a:pt x="285" y="0"/>
                  </a:moveTo>
                  <a:cubicBezTo>
                    <a:pt x="127" y="0"/>
                    <a:pt x="0" y="127"/>
                    <a:pt x="0" y="285"/>
                  </a:cubicBezTo>
                  <a:lnTo>
                    <a:pt x="0" y="1711"/>
                  </a:lnTo>
                  <a:cubicBezTo>
                    <a:pt x="0" y="1869"/>
                    <a:pt x="127" y="1996"/>
                    <a:pt x="285" y="1996"/>
                  </a:cubicBezTo>
                  <a:lnTo>
                    <a:pt x="2122" y="1996"/>
                  </a:lnTo>
                  <a:cubicBezTo>
                    <a:pt x="2280" y="1996"/>
                    <a:pt x="2407" y="1869"/>
                    <a:pt x="2407" y="1711"/>
                  </a:cubicBezTo>
                  <a:lnTo>
                    <a:pt x="2407" y="285"/>
                  </a:lnTo>
                  <a:cubicBezTo>
                    <a:pt x="2407" y="127"/>
                    <a:pt x="2280" y="0"/>
                    <a:pt x="2122" y="0"/>
                  </a:cubicBezTo>
                  <a:close/>
                </a:path>
              </a:pathLst>
            </a:custGeom>
            <a:solidFill>
              <a:srgbClr val="85AD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3"/>
            <p:cNvSpPr/>
            <p:nvPr/>
          </p:nvSpPr>
          <p:spPr>
            <a:xfrm>
              <a:off x="1306988" y="1955955"/>
              <a:ext cx="37005" cy="32999"/>
            </a:xfrm>
            <a:custGeom>
              <a:rect b="b" l="l" r="r" t="t"/>
              <a:pathLst>
                <a:path extrusionOk="0" h="1046" w="1173">
                  <a:moveTo>
                    <a:pt x="0" y="0"/>
                  </a:moveTo>
                  <a:lnTo>
                    <a:pt x="0" y="1046"/>
                  </a:lnTo>
                  <a:lnTo>
                    <a:pt x="1172" y="507"/>
                  </a:lnTo>
                  <a:lnTo>
                    <a:pt x="0" y="0"/>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
            <p:cNvSpPr/>
            <p:nvPr/>
          </p:nvSpPr>
          <p:spPr>
            <a:xfrm>
              <a:off x="702538" y="2105553"/>
              <a:ext cx="606469" cy="378949"/>
            </a:xfrm>
            <a:custGeom>
              <a:rect b="b" l="l" r="r" t="t"/>
              <a:pathLst>
                <a:path extrusionOk="0" h="12012" w="19224">
                  <a:moveTo>
                    <a:pt x="8857" y="1"/>
                  </a:moveTo>
                  <a:cubicBezTo>
                    <a:pt x="8515" y="1"/>
                    <a:pt x="8179" y="128"/>
                    <a:pt x="7918" y="389"/>
                  </a:cubicBezTo>
                  <a:lnTo>
                    <a:pt x="4308" y="4062"/>
                  </a:lnTo>
                  <a:cubicBezTo>
                    <a:pt x="4308" y="4062"/>
                    <a:pt x="4308" y="4062"/>
                    <a:pt x="4276" y="4094"/>
                  </a:cubicBezTo>
                  <a:cubicBezTo>
                    <a:pt x="4244" y="4126"/>
                    <a:pt x="4212" y="4189"/>
                    <a:pt x="4149" y="4252"/>
                  </a:cubicBezTo>
                  <a:cubicBezTo>
                    <a:pt x="4149" y="4252"/>
                    <a:pt x="4149" y="4252"/>
                    <a:pt x="4149" y="4284"/>
                  </a:cubicBezTo>
                  <a:cubicBezTo>
                    <a:pt x="3959" y="4569"/>
                    <a:pt x="3801" y="4981"/>
                    <a:pt x="3801" y="5298"/>
                  </a:cubicBezTo>
                  <a:lnTo>
                    <a:pt x="3801" y="5646"/>
                  </a:lnTo>
                  <a:lnTo>
                    <a:pt x="1" y="5646"/>
                  </a:lnTo>
                  <a:cubicBezTo>
                    <a:pt x="697" y="7483"/>
                    <a:pt x="1679" y="9193"/>
                    <a:pt x="2882" y="10713"/>
                  </a:cubicBezTo>
                  <a:lnTo>
                    <a:pt x="3801" y="10713"/>
                  </a:lnTo>
                  <a:lnTo>
                    <a:pt x="3801" y="10935"/>
                  </a:lnTo>
                  <a:cubicBezTo>
                    <a:pt x="3801" y="11536"/>
                    <a:pt x="4276" y="12011"/>
                    <a:pt x="4878" y="12011"/>
                  </a:cubicBezTo>
                  <a:lnTo>
                    <a:pt x="12573" y="12011"/>
                  </a:lnTo>
                  <a:cubicBezTo>
                    <a:pt x="13143" y="12011"/>
                    <a:pt x="13587" y="11505"/>
                    <a:pt x="13587" y="10935"/>
                  </a:cubicBezTo>
                  <a:cubicBezTo>
                    <a:pt x="13587" y="10333"/>
                    <a:pt x="13143" y="9858"/>
                    <a:pt x="12573" y="9858"/>
                  </a:cubicBezTo>
                  <a:lnTo>
                    <a:pt x="13270" y="9858"/>
                  </a:lnTo>
                  <a:cubicBezTo>
                    <a:pt x="13840" y="9858"/>
                    <a:pt x="14315" y="9383"/>
                    <a:pt x="14315" y="8781"/>
                  </a:cubicBezTo>
                  <a:cubicBezTo>
                    <a:pt x="14315" y="8211"/>
                    <a:pt x="13840" y="7736"/>
                    <a:pt x="13270" y="7736"/>
                  </a:cubicBezTo>
                  <a:lnTo>
                    <a:pt x="14283" y="7736"/>
                  </a:lnTo>
                  <a:cubicBezTo>
                    <a:pt x="14853" y="7736"/>
                    <a:pt x="15328" y="7261"/>
                    <a:pt x="15328" y="6659"/>
                  </a:cubicBezTo>
                  <a:cubicBezTo>
                    <a:pt x="15328" y="6058"/>
                    <a:pt x="14853" y="5583"/>
                    <a:pt x="14283" y="5583"/>
                  </a:cubicBezTo>
                  <a:lnTo>
                    <a:pt x="18179" y="5583"/>
                  </a:lnTo>
                  <a:cubicBezTo>
                    <a:pt x="18749" y="5583"/>
                    <a:pt x="19224" y="5108"/>
                    <a:pt x="19224" y="4506"/>
                  </a:cubicBezTo>
                  <a:cubicBezTo>
                    <a:pt x="19224" y="3936"/>
                    <a:pt x="18749" y="3461"/>
                    <a:pt x="18179" y="3461"/>
                  </a:cubicBezTo>
                  <a:lnTo>
                    <a:pt x="8868" y="3461"/>
                  </a:lnTo>
                  <a:lnTo>
                    <a:pt x="9913" y="2352"/>
                  </a:lnTo>
                  <a:cubicBezTo>
                    <a:pt x="10451" y="1846"/>
                    <a:pt x="10420" y="959"/>
                    <a:pt x="9881" y="421"/>
                  </a:cubicBezTo>
                  <a:cubicBezTo>
                    <a:pt x="9588" y="143"/>
                    <a:pt x="9219" y="1"/>
                    <a:pt x="8857" y="1"/>
                  </a:cubicBezTo>
                  <a:close/>
                </a:path>
              </a:pathLst>
            </a:custGeom>
            <a:solidFill>
              <a:srgbClr val="F5B9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a:off x="644585" y="1450437"/>
              <a:ext cx="1238902" cy="1238870"/>
            </a:xfrm>
            <a:custGeom>
              <a:rect b="b" l="l" r="r" t="t"/>
              <a:pathLst>
                <a:path extrusionOk="0" h="39270" w="39271">
                  <a:moveTo>
                    <a:pt x="19636" y="1203"/>
                  </a:moveTo>
                  <a:cubicBezTo>
                    <a:pt x="29801" y="1203"/>
                    <a:pt x="38067" y="9469"/>
                    <a:pt x="38067" y="19635"/>
                  </a:cubicBezTo>
                  <a:cubicBezTo>
                    <a:pt x="38067" y="29800"/>
                    <a:pt x="29801" y="38066"/>
                    <a:pt x="19636" y="38066"/>
                  </a:cubicBezTo>
                  <a:cubicBezTo>
                    <a:pt x="9470" y="38066"/>
                    <a:pt x="1172" y="29800"/>
                    <a:pt x="1172" y="19635"/>
                  </a:cubicBezTo>
                  <a:cubicBezTo>
                    <a:pt x="1172" y="9469"/>
                    <a:pt x="9470" y="1203"/>
                    <a:pt x="19636" y="1203"/>
                  </a:cubicBezTo>
                  <a:close/>
                  <a:moveTo>
                    <a:pt x="19636" y="0"/>
                  </a:moveTo>
                  <a:cubicBezTo>
                    <a:pt x="8805" y="0"/>
                    <a:pt x="1" y="8804"/>
                    <a:pt x="1" y="19635"/>
                  </a:cubicBezTo>
                  <a:cubicBezTo>
                    <a:pt x="1" y="30465"/>
                    <a:pt x="8805" y="39269"/>
                    <a:pt x="19636" y="39269"/>
                  </a:cubicBezTo>
                  <a:cubicBezTo>
                    <a:pt x="30466" y="39269"/>
                    <a:pt x="39270" y="30465"/>
                    <a:pt x="39270" y="19635"/>
                  </a:cubicBezTo>
                  <a:cubicBezTo>
                    <a:pt x="39270" y="8804"/>
                    <a:pt x="30466" y="0"/>
                    <a:pt x="19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 name="Google Shape;226;p23"/>
          <p:cNvSpPr txBox="1"/>
          <p:nvPr/>
        </p:nvSpPr>
        <p:spPr>
          <a:xfrm>
            <a:off x="-3980500" y="154575"/>
            <a:ext cx="3000000" cy="4002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Font typeface="Mada"/>
              <a:buChar char="❏"/>
            </a:pPr>
            <a:r>
              <a:t/>
            </a:r>
            <a:endParaRPr/>
          </a:p>
        </p:txBody>
      </p:sp>
      <p:sp>
        <p:nvSpPr>
          <p:cNvPr id="227" name="Google Shape;227;p23"/>
          <p:cNvSpPr txBox="1"/>
          <p:nvPr/>
        </p:nvSpPr>
        <p:spPr>
          <a:xfrm>
            <a:off x="205425" y="8166673"/>
            <a:ext cx="6858900" cy="3696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Mada"/>
              <a:buChar char="◄"/>
            </a:pPr>
            <a:r>
              <a:rPr b="1" lang="ar" sz="2200">
                <a:solidFill>
                  <a:schemeClr val="dk1"/>
                </a:solidFill>
                <a:highlight>
                  <a:schemeClr val="accent4"/>
                </a:highlight>
                <a:latin typeface="Mada"/>
                <a:ea typeface="Mada"/>
                <a:cs typeface="Mada"/>
                <a:sym typeface="Mada"/>
              </a:rPr>
              <a:t>DCCT: Type 1 Diabetes &amp; Complications</a:t>
            </a:r>
            <a:endParaRPr b="1" sz="2200">
              <a:solidFill>
                <a:schemeClr val="dk1"/>
              </a:solidFill>
              <a:highlight>
                <a:schemeClr val="accent4"/>
              </a:highlight>
              <a:latin typeface="Mada"/>
              <a:ea typeface="Mada"/>
              <a:cs typeface="Mada"/>
              <a:sym typeface="Mada"/>
            </a:endParaRPr>
          </a:p>
          <a:p>
            <a:pPr indent="0" lvl="0" marL="0" rtl="0" algn="l">
              <a:lnSpc>
                <a:spcPct val="115000"/>
              </a:lnSpc>
              <a:spcBef>
                <a:spcPts val="0"/>
              </a:spcBef>
              <a:spcAft>
                <a:spcPts val="0"/>
              </a:spcAft>
              <a:buNone/>
            </a:pPr>
            <a:r>
              <a:t/>
            </a:r>
            <a:endParaRPr b="1" sz="2200">
              <a:solidFill>
                <a:schemeClr val="dk1"/>
              </a:solidFill>
              <a:highlight>
                <a:schemeClr val="accent4"/>
              </a:highlight>
              <a:latin typeface="Mada"/>
              <a:ea typeface="Mada"/>
              <a:cs typeface="Mada"/>
              <a:sym typeface="Mada"/>
            </a:endParaRPr>
          </a:p>
          <a:p>
            <a:pPr indent="0" lvl="0" marL="0" rtl="0" algn="l">
              <a:lnSpc>
                <a:spcPct val="115000"/>
              </a:lnSpc>
              <a:spcBef>
                <a:spcPts val="0"/>
              </a:spcBef>
              <a:spcAft>
                <a:spcPts val="0"/>
              </a:spcAft>
              <a:buNone/>
            </a:pPr>
            <a:r>
              <a:t/>
            </a:r>
            <a:endParaRPr b="1" sz="2200">
              <a:solidFill>
                <a:schemeClr val="dk1"/>
              </a:solidFill>
              <a:highlight>
                <a:schemeClr val="accent4"/>
              </a:highlight>
              <a:latin typeface="Mada"/>
              <a:ea typeface="Mada"/>
              <a:cs typeface="Mada"/>
              <a:sym typeface="Mada"/>
            </a:endParaRPr>
          </a:p>
        </p:txBody>
      </p:sp>
      <p:sp>
        <p:nvSpPr>
          <p:cNvPr id="228" name="Google Shape;228;p23"/>
          <p:cNvSpPr txBox="1"/>
          <p:nvPr/>
        </p:nvSpPr>
        <p:spPr>
          <a:xfrm>
            <a:off x="261575" y="8260000"/>
            <a:ext cx="4673700" cy="1706100"/>
          </a:xfrm>
          <a:prstGeom prst="rect">
            <a:avLst/>
          </a:prstGeom>
          <a:noFill/>
          <a:ln>
            <a:noFill/>
          </a:ln>
        </p:spPr>
        <p:txBody>
          <a:bodyPr anchorCtr="0" anchor="ctr" bIns="91425" lIns="91425" spcFirstLastPara="1" rIns="91425" wrap="square" tIns="91425">
            <a:noAutofit/>
          </a:bodyPr>
          <a:lstStyle/>
          <a:p>
            <a:pPr indent="-304800" lvl="0" marL="457200" rtl="0" algn="l">
              <a:lnSpc>
                <a:spcPct val="100000"/>
              </a:lnSpc>
              <a:spcBef>
                <a:spcPts val="0"/>
              </a:spcBef>
              <a:spcAft>
                <a:spcPts val="0"/>
              </a:spcAft>
              <a:buSzPts val="1200"/>
              <a:buFont typeface="Mada"/>
              <a:buChar char="★"/>
            </a:pPr>
            <a:r>
              <a:rPr lang="ar" sz="1200">
                <a:latin typeface="Mada"/>
                <a:ea typeface="Mada"/>
                <a:cs typeface="Mada"/>
                <a:sym typeface="Mada"/>
              </a:rPr>
              <a:t>Similar to UKPDS </a:t>
            </a:r>
            <a:r>
              <a:rPr b="1" lang="ar" sz="1200">
                <a:latin typeface="Mada"/>
                <a:ea typeface="Mada"/>
                <a:cs typeface="Mada"/>
                <a:sym typeface="Mada"/>
              </a:rPr>
              <a:t>but in patients with T1D</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Would glucose control ameliorate the long-term complications of diabetes?</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p:txBody>
      </p:sp>
      <p:pic>
        <p:nvPicPr>
          <p:cNvPr id="229" name="Google Shape;229;p23"/>
          <p:cNvPicPr preferRelativeResize="0"/>
          <p:nvPr/>
        </p:nvPicPr>
        <p:blipFill rotWithShape="1">
          <a:blip r:embed="rId4">
            <a:alphaModFix/>
          </a:blip>
          <a:srcRect b="11891" l="8259" r="9638" t="12270"/>
          <a:stretch/>
        </p:blipFill>
        <p:spPr>
          <a:xfrm>
            <a:off x="5577972" y="8579600"/>
            <a:ext cx="1833629" cy="1149212"/>
          </a:xfrm>
          <a:prstGeom prst="rect">
            <a:avLst/>
          </a:prstGeom>
          <a:noFill/>
          <a:ln cap="flat" cmpd="sng" w="19050">
            <a:solidFill>
              <a:schemeClr val="accent2"/>
            </a:solidFill>
            <a:prstDash val="solid"/>
            <a:round/>
            <a:headEnd len="sm" w="sm" type="none"/>
            <a:tailEnd len="sm" w="sm" type="none"/>
          </a:ln>
        </p:spPr>
      </p:pic>
      <p:sp>
        <p:nvSpPr>
          <p:cNvPr id="230" name="Google Shape;230;p23"/>
          <p:cNvSpPr txBox="1"/>
          <p:nvPr/>
        </p:nvSpPr>
        <p:spPr>
          <a:xfrm>
            <a:off x="5240144" y="9772150"/>
            <a:ext cx="2363100" cy="23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highlight>
                  <a:schemeClr val="accent4"/>
                </a:highlight>
                <a:latin typeface="Mada"/>
                <a:ea typeface="Mada"/>
                <a:cs typeface="Mada"/>
                <a:sym typeface="Mada"/>
              </a:rPr>
              <a:t>Chronic Complications of Diabetes (T1D)</a:t>
            </a:r>
            <a:endParaRPr sz="1200">
              <a:highlight>
                <a:schemeClr val="accent4"/>
              </a:highlight>
              <a:latin typeface="Mada"/>
              <a:ea typeface="Mada"/>
              <a:cs typeface="Mada"/>
              <a:sym typeface="Mada"/>
            </a:endParaRPr>
          </a:p>
        </p:txBody>
      </p:sp>
      <p:sp>
        <p:nvSpPr>
          <p:cNvPr id="231" name="Google Shape;231;p23"/>
          <p:cNvSpPr txBox="1"/>
          <p:nvPr/>
        </p:nvSpPr>
        <p:spPr>
          <a:xfrm>
            <a:off x="-11200" y="10070825"/>
            <a:ext cx="756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000">
                <a:solidFill>
                  <a:srgbClr val="1C4588"/>
                </a:solidFill>
                <a:latin typeface="Mada"/>
                <a:ea typeface="Mada"/>
                <a:cs typeface="Mada"/>
                <a:sym typeface="Mada"/>
              </a:rPr>
              <a:t>1. The urine of all people with diabetes should be checked regularly for the presence of microalbuminuria. The albumin : creatinine ratio is less than 2.5mg/mmol in healthy men and less than 3.5 mg/mmol in healthy women. If microalbuminuria is detected, the test should be repeated twice because false-positive readings are common.</a:t>
            </a:r>
            <a:endParaRPr sz="1000"/>
          </a:p>
        </p:txBody>
      </p:sp>
      <p:cxnSp>
        <p:nvCxnSpPr>
          <p:cNvPr id="232" name="Google Shape;232;p23"/>
          <p:cNvCxnSpPr/>
          <p:nvPr/>
        </p:nvCxnSpPr>
        <p:spPr>
          <a:xfrm rot="10800000">
            <a:off x="-20975" y="10084075"/>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4"/>
          <p:cNvSpPr txBox="1"/>
          <p:nvPr/>
        </p:nvSpPr>
        <p:spPr>
          <a:xfrm>
            <a:off x="328075" y="3311775"/>
            <a:ext cx="7001400" cy="2068800"/>
          </a:xfrm>
          <a:prstGeom prst="rect">
            <a:avLst/>
          </a:prstGeom>
          <a:noFill/>
          <a:ln cap="flat" cmpd="sng" w="9525">
            <a:solidFill>
              <a:schemeClr val="accent1"/>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238" name="Google Shape;238;p24"/>
          <p:cNvGrpSpPr/>
          <p:nvPr/>
        </p:nvGrpSpPr>
        <p:grpSpPr>
          <a:xfrm>
            <a:off x="205206" y="886007"/>
            <a:ext cx="3023136" cy="462294"/>
            <a:chOff x="307579" y="5314239"/>
            <a:chExt cx="3023136" cy="462294"/>
          </a:xfrm>
        </p:grpSpPr>
        <p:grpSp>
          <p:nvGrpSpPr>
            <p:cNvPr id="239" name="Google Shape;239;p24"/>
            <p:cNvGrpSpPr/>
            <p:nvPr/>
          </p:nvGrpSpPr>
          <p:grpSpPr>
            <a:xfrm>
              <a:off x="307579" y="5314239"/>
              <a:ext cx="3023136" cy="462294"/>
              <a:chOff x="815275" y="1722400"/>
              <a:chExt cx="3023136" cy="462294"/>
            </a:xfrm>
          </p:grpSpPr>
          <p:sp>
            <p:nvSpPr>
              <p:cNvPr id="240" name="Google Shape;240;p24"/>
              <p:cNvSpPr/>
              <p:nvPr/>
            </p:nvSpPr>
            <p:spPr>
              <a:xfrm>
                <a:off x="815275" y="1722400"/>
                <a:ext cx="3023136" cy="462294"/>
              </a:xfrm>
              <a:prstGeom prst="flowChartTerminator">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4"/>
              <p:cNvSpPr/>
              <p:nvPr/>
            </p:nvSpPr>
            <p:spPr>
              <a:xfrm>
                <a:off x="883384" y="1772528"/>
                <a:ext cx="500100" cy="3507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24"/>
            <p:cNvSpPr txBox="1"/>
            <p:nvPr/>
          </p:nvSpPr>
          <p:spPr>
            <a:xfrm>
              <a:off x="491160" y="5314250"/>
              <a:ext cx="284700" cy="3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FFFFFF"/>
                  </a:solidFill>
                  <a:latin typeface="Mada"/>
                  <a:ea typeface="Mada"/>
                  <a:cs typeface="Mada"/>
                  <a:sym typeface="Mada"/>
                </a:rPr>
                <a:t>1</a:t>
              </a:r>
              <a:endParaRPr>
                <a:solidFill>
                  <a:srgbClr val="FFFFFF"/>
                </a:solidFill>
                <a:latin typeface="Mada"/>
                <a:ea typeface="Mada"/>
                <a:cs typeface="Mada"/>
                <a:sym typeface="Mada"/>
              </a:endParaRPr>
            </a:p>
          </p:txBody>
        </p:sp>
      </p:grpSp>
      <p:sp>
        <p:nvSpPr>
          <p:cNvPr id="243" name="Google Shape;243;p24"/>
          <p:cNvSpPr txBox="1"/>
          <p:nvPr/>
        </p:nvSpPr>
        <p:spPr>
          <a:xfrm>
            <a:off x="219100" y="1348300"/>
            <a:ext cx="7110600" cy="14268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Status of</a:t>
            </a:r>
            <a:r>
              <a:rPr b="1" lang="ar" sz="1200" u="sng">
                <a:latin typeface="Mada"/>
                <a:ea typeface="Mada"/>
                <a:cs typeface="Mada"/>
                <a:sym typeface="Mada"/>
              </a:rPr>
              <a:t> metabolic acidosis</a:t>
            </a:r>
            <a:r>
              <a:rPr lang="ar" sz="1200">
                <a:latin typeface="Mada"/>
                <a:ea typeface="Mada"/>
                <a:cs typeface="Mada"/>
                <a:sym typeface="Mada"/>
              </a:rPr>
              <a:t> due to </a:t>
            </a:r>
            <a:r>
              <a:rPr lang="ar" sz="1200">
                <a:solidFill>
                  <a:srgbClr val="CC0000"/>
                </a:solidFill>
                <a:latin typeface="Mada"/>
                <a:ea typeface="Mada"/>
                <a:cs typeface="Mada"/>
                <a:sym typeface="Mada"/>
              </a:rPr>
              <a:t>absolute (or relative) insulin deficiency</a:t>
            </a:r>
            <a:r>
              <a:rPr lang="ar" sz="1200">
                <a:latin typeface="Mada"/>
                <a:ea typeface="Mada"/>
                <a:cs typeface="Mada"/>
                <a:sym typeface="Mada"/>
              </a:rPr>
              <a:t> in association with increased levels of glucagon and other counter-regulatory hormones resulting in</a:t>
            </a:r>
            <a:r>
              <a:rPr b="1" lang="ar" sz="1200">
                <a:solidFill>
                  <a:srgbClr val="CC0000"/>
                </a:solidFill>
                <a:latin typeface="Mada"/>
                <a:ea typeface="Mada"/>
                <a:cs typeface="Mada"/>
                <a:sym typeface="Mada"/>
              </a:rPr>
              <a:t> increased ketone </a:t>
            </a:r>
            <a:r>
              <a:rPr lang="ar" sz="1200">
                <a:latin typeface="Mada"/>
                <a:ea typeface="Mada"/>
                <a:cs typeface="Mada"/>
                <a:sym typeface="Mada"/>
              </a:rPr>
              <a:t>production.</a:t>
            </a:r>
            <a:endParaRPr sz="1200">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M</a:t>
            </a:r>
            <a:r>
              <a:rPr lang="ar" sz="1200">
                <a:solidFill>
                  <a:srgbClr val="1C4588"/>
                </a:solidFill>
                <a:latin typeface="Mada"/>
                <a:ea typeface="Mada"/>
                <a:cs typeface="Mada"/>
                <a:sym typeface="Mada"/>
              </a:rPr>
              <a:t>ostly occurs in people with type 1 diabetes but may occasionally present in people with type 2 diabetes</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It </a:t>
            </a:r>
            <a:r>
              <a:rPr lang="ar" sz="1200">
                <a:solidFill>
                  <a:srgbClr val="1C4587"/>
                </a:solidFill>
                <a:latin typeface="Mada"/>
                <a:ea typeface="Mada"/>
                <a:cs typeface="Mada"/>
                <a:sym typeface="Mada"/>
              </a:rPr>
              <a:t>occurs</a:t>
            </a:r>
            <a:r>
              <a:rPr b="1" lang="ar" sz="1200">
                <a:solidFill>
                  <a:srgbClr val="1C4587"/>
                </a:solidFill>
                <a:latin typeface="Mada"/>
                <a:ea typeface="Mada"/>
                <a:cs typeface="Mada"/>
                <a:sym typeface="Mada"/>
              </a:rPr>
              <a:t> more frequently in younger</a:t>
            </a:r>
            <a:r>
              <a:rPr lang="ar" sz="1200">
                <a:solidFill>
                  <a:srgbClr val="1C4587"/>
                </a:solidFill>
                <a:latin typeface="Mada"/>
                <a:ea typeface="Mada"/>
                <a:cs typeface="Mada"/>
                <a:sym typeface="Mada"/>
              </a:rPr>
              <a:t> people but the </a:t>
            </a:r>
            <a:r>
              <a:rPr b="1" lang="ar" sz="1200">
                <a:solidFill>
                  <a:srgbClr val="1C4587"/>
                </a:solidFill>
                <a:latin typeface="Mada"/>
                <a:ea typeface="Mada"/>
                <a:cs typeface="Mada"/>
                <a:sym typeface="Mada"/>
              </a:rPr>
              <a:t>mortality is higher in older people</a:t>
            </a:r>
            <a:endParaRPr sz="1200">
              <a:latin typeface="Mada"/>
              <a:ea typeface="Mada"/>
              <a:cs typeface="Mada"/>
              <a:sym typeface="Mada"/>
            </a:endParaRPr>
          </a:p>
        </p:txBody>
      </p:sp>
      <p:sp>
        <p:nvSpPr>
          <p:cNvPr id="244" name="Google Shape;244;p2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245" name="Google Shape;245;p24"/>
          <p:cNvSpPr txBox="1"/>
          <p:nvPr/>
        </p:nvSpPr>
        <p:spPr>
          <a:xfrm>
            <a:off x="1355300" y="0"/>
            <a:ext cx="50853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latin typeface="Mada"/>
                <a:ea typeface="Mada"/>
                <a:cs typeface="Mada"/>
                <a:sym typeface="Mada"/>
              </a:rPr>
              <a:t>Diabetic Ketoacidosis</a:t>
            </a:r>
            <a:endParaRPr b="1" sz="2600">
              <a:latin typeface="Mada"/>
              <a:ea typeface="Mada"/>
              <a:cs typeface="Mada"/>
              <a:sym typeface="Mada"/>
            </a:endParaRPr>
          </a:p>
        </p:txBody>
      </p:sp>
      <p:sp>
        <p:nvSpPr>
          <p:cNvPr id="246" name="Google Shape;246;p24"/>
          <p:cNvSpPr txBox="1"/>
          <p:nvPr/>
        </p:nvSpPr>
        <p:spPr>
          <a:xfrm>
            <a:off x="757431" y="885995"/>
            <a:ext cx="2408700" cy="4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Mada"/>
                <a:ea typeface="Mada"/>
                <a:cs typeface="Mada"/>
                <a:sym typeface="Mada"/>
              </a:rPr>
              <a:t>Diabetic Ketoacidosis (DKA)</a:t>
            </a:r>
            <a:endParaRPr b="1">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grpSp>
        <p:nvGrpSpPr>
          <p:cNvPr id="247" name="Google Shape;247;p24"/>
          <p:cNvGrpSpPr/>
          <p:nvPr/>
        </p:nvGrpSpPr>
        <p:grpSpPr>
          <a:xfrm>
            <a:off x="4225229" y="3424458"/>
            <a:ext cx="3000064" cy="1820682"/>
            <a:chOff x="1664244" y="3989486"/>
            <a:chExt cx="5258657" cy="2213058"/>
          </a:xfrm>
        </p:grpSpPr>
        <p:pic>
          <p:nvPicPr>
            <p:cNvPr id="248" name="Google Shape;248;p24"/>
            <p:cNvPicPr preferRelativeResize="0"/>
            <p:nvPr/>
          </p:nvPicPr>
          <p:blipFill rotWithShape="1">
            <a:blip r:embed="rId3">
              <a:alphaModFix/>
            </a:blip>
            <a:srcRect b="8159" l="1013" r="1578" t="1579"/>
            <a:stretch/>
          </p:blipFill>
          <p:spPr>
            <a:xfrm>
              <a:off x="1664244" y="3989486"/>
              <a:ext cx="5258650" cy="2213058"/>
            </a:xfrm>
            <a:prstGeom prst="rect">
              <a:avLst/>
            </a:prstGeom>
            <a:noFill/>
            <a:ln cap="flat" cmpd="sng" w="19050">
              <a:solidFill>
                <a:srgbClr val="CC0000"/>
              </a:solidFill>
              <a:prstDash val="solid"/>
              <a:round/>
              <a:headEnd len="sm" w="sm" type="none"/>
              <a:tailEnd len="sm" w="sm" type="none"/>
            </a:ln>
          </p:spPr>
        </p:pic>
        <p:pic>
          <p:nvPicPr>
            <p:cNvPr id="249" name="Google Shape;249;p24"/>
            <p:cNvPicPr preferRelativeResize="0"/>
            <p:nvPr/>
          </p:nvPicPr>
          <p:blipFill>
            <a:blip r:embed="rId4">
              <a:alphaModFix/>
            </a:blip>
            <a:stretch>
              <a:fillRect/>
            </a:stretch>
          </p:blipFill>
          <p:spPr>
            <a:xfrm>
              <a:off x="1664250" y="5260850"/>
              <a:ext cx="5258651" cy="366300"/>
            </a:xfrm>
            <a:prstGeom prst="rect">
              <a:avLst/>
            </a:prstGeom>
            <a:noFill/>
            <a:ln cap="flat" cmpd="sng" w="19050">
              <a:solidFill>
                <a:srgbClr val="CC0000"/>
              </a:solidFill>
              <a:prstDash val="solid"/>
              <a:round/>
              <a:headEnd len="sm" w="sm" type="none"/>
              <a:tailEnd len="sm" w="sm" type="none"/>
            </a:ln>
          </p:spPr>
        </p:pic>
      </p:grpSp>
      <p:sp>
        <p:nvSpPr>
          <p:cNvPr id="250" name="Google Shape;250;p24"/>
          <p:cNvSpPr txBox="1"/>
          <p:nvPr/>
        </p:nvSpPr>
        <p:spPr>
          <a:xfrm>
            <a:off x="219100" y="2775027"/>
            <a:ext cx="4930800" cy="3663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Precipitating Causes of DKA</a:t>
            </a:r>
            <a:endParaRPr b="1" sz="2200">
              <a:highlight>
                <a:srgbClr val="D0E0E3"/>
              </a:highlight>
              <a:latin typeface="Mada"/>
              <a:ea typeface="Mada"/>
              <a:cs typeface="Mada"/>
              <a:sym typeface="Mada"/>
            </a:endParaRPr>
          </a:p>
        </p:txBody>
      </p:sp>
      <p:sp>
        <p:nvSpPr>
          <p:cNvPr id="251" name="Google Shape;251;p24"/>
          <p:cNvSpPr txBox="1"/>
          <p:nvPr/>
        </p:nvSpPr>
        <p:spPr>
          <a:xfrm>
            <a:off x="205200" y="3250800"/>
            <a:ext cx="4020000" cy="20688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It is usually seen in the following circumstances:</a:t>
            </a:r>
            <a:endParaRPr b="1" sz="1200">
              <a:solidFill>
                <a:srgbClr val="1C4587"/>
              </a:solidFill>
              <a:latin typeface="Mada"/>
              <a:ea typeface="Mada"/>
              <a:cs typeface="Mada"/>
              <a:sym typeface="Mada"/>
            </a:endParaRPr>
          </a:p>
          <a:p>
            <a:pPr indent="-304800" lvl="1" marL="9144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P</a:t>
            </a:r>
            <a:r>
              <a:rPr lang="ar" sz="1200">
                <a:solidFill>
                  <a:srgbClr val="1C4587"/>
                </a:solidFill>
                <a:latin typeface="Mada"/>
                <a:ea typeface="Mada"/>
                <a:cs typeface="Mada"/>
                <a:sym typeface="Mada"/>
              </a:rPr>
              <a:t>reviously undiagnosed diabetes</a:t>
            </a:r>
            <a:endParaRPr sz="1200">
              <a:solidFill>
                <a:srgbClr val="1C4587"/>
              </a:solidFill>
              <a:latin typeface="Mada"/>
              <a:ea typeface="Mada"/>
              <a:cs typeface="Mada"/>
              <a:sym typeface="Mada"/>
            </a:endParaRPr>
          </a:p>
          <a:p>
            <a:pPr indent="-304800" lvl="1" marL="9144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Non compliance with </a:t>
            </a:r>
            <a:r>
              <a:rPr b="1" lang="ar" sz="1200">
                <a:solidFill>
                  <a:srgbClr val="CC0000"/>
                </a:solidFill>
                <a:latin typeface="Mada"/>
                <a:ea typeface="Mada"/>
                <a:cs typeface="Mada"/>
                <a:sym typeface="Mada"/>
              </a:rPr>
              <a:t>insulin therapy</a:t>
            </a:r>
            <a:endParaRPr b="1" sz="1200">
              <a:solidFill>
                <a:srgbClr val="CC0000"/>
              </a:solidFill>
              <a:latin typeface="Mada"/>
              <a:ea typeface="Mada"/>
              <a:cs typeface="Mada"/>
              <a:sym typeface="Mada"/>
            </a:endParaRPr>
          </a:p>
          <a:p>
            <a:pPr indent="0" lvl="0" marL="914400" rtl="0" algn="l">
              <a:lnSpc>
                <a:spcPct val="115000"/>
              </a:lnSpc>
              <a:spcBef>
                <a:spcPts val="0"/>
              </a:spcBef>
              <a:spcAft>
                <a:spcPts val="0"/>
              </a:spcAft>
              <a:buNone/>
            </a:pPr>
            <a:r>
              <a:rPr lang="ar" sz="1200">
                <a:solidFill>
                  <a:srgbClr val="6AA84F"/>
                </a:solidFill>
                <a:latin typeface="Mada"/>
                <a:ea typeface="Mada"/>
                <a:cs typeface="Mada"/>
                <a:sym typeface="Mada"/>
              </a:rPr>
              <a:t>The most common</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T</a:t>
            </a:r>
            <a:r>
              <a:rPr lang="ar" sz="1200">
                <a:solidFill>
                  <a:srgbClr val="1C4587"/>
                </a:solidFill>
                <a:latin typeface="Mada"/>
                <a:ea typeface="Mada"/>
                <a:cs typeface="Mada"/>
                <a:sym typeface="Mada"/>
              </a:rPr>
              <a:t>he stress of intercurrent illness and </a:t>
            </a:r>
            <a:r>
              <a:rPr lang="ar" sz="1200">
                <a:solidFill>
                  <a:srgbClr val="6AA84F"/>
                </a:solidFill>
                <a:latin typeface="Mada"/>
                <a:ea typeface="Mada"/>
                <a:cs typeface="Mada"/>
                <a:sym typeface="Mada"/>
              </a:rPr>
              <a:t>infection </a:t>
            </a:r>
            <a:endParaRPr sz="1200">
              <a:solidFill>
                <a:srgbClr val="6AA84F"/>
              </a:solidFill>
              <a:latin typeface="Mada"/>
              <a:ea typeface="Mada"/>
              <a:cs typeface="Mada"/>
              <a:sym typeface="Mada"/>
            </a:endParaRPr>
          </a:p>
          <a:p>
            <a:pPr indent="-304800" lvl="0" marL="457200" rtl="0" algn="ctr">
              <a:lnSpc>
                <a:spcPct val="115000"/>
              </a:lnSpc>
              <a:spcBef>
                <a:spcPts val="0"/>
              </a:spcBef>
              <a:spcAft>
                <a:spcPts val="0"/>
              </a:spcAft>
              <a:buClr>
                <a:srgbClr val="1C4587"/>
              </a:buClr>
              <a:buSzPts val="1200"/>
              <a:buFont typeface="Mada"/>
              <a:buChar char="★"/>
            </a:pPr>
            <a:r>
              <a:rPr lang="ar" sz="1200">
                <a:solidFill>
                  <a:schemeClr val="dk1"/>
                </a:solidFill>
                <a:latin typeface="Mada"/>
                <a:ea typeface="Mada"/>
                <a:cs typeface="Mada"/>
                <a:sym typeface="Mada"/>
              </a:rPr>
              <a:t>Drugs: Corticosteroids, sympathomimetics, atypical anti-psychotics, </a:t>
            </a:r>
            <a:r>
              <a:rPr b="1" lang="ar" sz="1200">
                <a:solidFill>
                  <a:srgbClr val="CC0000"/>
                </a:solidFill>
                <a:latin typeface="Mada"/>
                <a:ea typeface="Mada"/>
                <a:cs typeface="Mada"/>
                <a:sym typeface="Mada"/>
              </a:rPr>
              <a:t>SGLT-2 inhibitors</a:t>
            </a:r>
            <a:endParaRPr b="1" sz="1200">
              <a:solidFill>
                <a:srgbClr val="CC0000"/>
              </a:solidFill>
              <a:latin typeface="Mada"/>
              <a:ea typeface="Mada"/>
              <a:cs typeface="Mada"/>
              <a:sym typeface="Mada"/>
            </a:endParaRPr>
          </a:p>
        </p:txBody>
      </p:sp>
      <p:sp>
        <p:nvSpPr>
          <p:cNvPr id="252" name="Google Shape;252;p24"/>
          <p:cNvSpPr txBox="1"/>
          <p:nvPr/>
        </p:nvSpPr>
        <p:spPr>
          <a:xfrm rot="-5400000">
            <a:off x="-424425" y="6822900"/>
            <a:ext cx="2208600" cy="52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solidFill>
                  <a:srgbClr val="FFFFFF"/>
                </a:solidFill>
                <a:latin typeface="Alegreya"/>
                <a:ea typeface="Alegreya"/>
                <a:cs typeface="Alegreya"/>
                <a:sym typeface="Alegreya"/>
              </a:rPr>
              <a:t>Severe Insulin deficiency </a:t>
            </a:r>
            <a:endParaRPr>
              <a:solidFill>
                <a:srgbClr val="FFFFFF"/>
              </a:solidFill>
              <a:latin typeface="Alegreya"/>
              <a:ea typeface="Alegreya"/>
              <a:cs typeface="Alegreya"/>
              <a:sym typeface="Alegreya"/>
            </a:endParaRPr>
          </a:p>
          <a:p>
            <a:pPr indent="0" lvl="0" marL="0" rtl="0" algn="ctr">
              <a:spcBef>
                <a:spcPts val="0"/>
              </a:spcBef>
              <a:spcAft>
                <a:spcPts val="0"/>
              </a:spcAft>
              <a:buNone/>
            </a:pPr>
            <a:r>
              <a:rPr lang="ar">
                <a:solidFill>
                  <a:srgbClr val="FFFFFF"/>
                </a:solidFill>
                <a:latin typeface="Alegreya"/>
                <a:ea typeface="Alegreya"/>
                <a:cs typeface="Alegreya"/>
                <a:sym typeface="Alegreya"/>
              </a:rPr>
              <a:t>&amp; Increased glucagon</a:t>
            </a:r>
            <a:endParaRPr>
              <a:solidFill>
                <a:srgbClr val="FFFFFF"/>
              </a:solidFill>
              <a:latin typeface="Alegreya"/>
              <a:ea typeface="Alegreya"/>
              <a:cs typeface="Alegreya"/>
              <a:sym typeface="Alegreya"/>
            </a:endParaRPr>
          </a:p>
          <a:p>
            <a:pPr indent="0" lvl="0" marL="0" rtl="0" algn="ctr">
              <a:spcBef>
                <a:spcPts val="0"/>
              </a:spcBef>
              <a:spcAft>
                <a:spcPts val="0"/>
              </a:spcAft>
              <a:buNone/>
            </a:pPr>
            <a:r>
              <a:t/>
            </a:r>
            <a:endParaRPr>
              <a:solidFill>
                <a:srgbClr val="FFFFFF"/>
              </a:solidFill>
              <a:latin typeface="Alegreya"/>
              <a:ea typeface="Alegreya"/>
              <a:cs typeface="Alegreya"/>
              <a:sym typeface="Alegreya"/>
            </a:endParaRPr>
          </a:p>
        </p:txBody>
      </p:sp>
      <p:sp>
        <p:nvSpPr>
          <p:cNvPr id="253" name="Google Shape;253;p24"/>
          <p:cNvSpPr txBox="1"/>
          <p:nvPr/>
        </p:nvSpPr>
        <p:spPr>
          <a:xfrm>
            <a:off x="205200" y="5429075"/>
            <a:ext cx="4930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Pathophysiology of DKA</a:t>
            </a:r>
            <a:endParaRPr b="1" sz="2200">
              <a:highlight>
                <a:schemeClr val="accent4"/>
              </a:highlight>
              <a:latin typeface="Mada"/>
              <a:ea typeface="Mada"/>
              <a:cs typeface="Mada"/>
              <a:sym typeface="Mada"/>
            </a:endParaRPr>
          </a:p>
        </p:txBody>
      </p:sp>
      <p:sp>
        <p:nvSpPr>
          <p:cNvPr id="254" name="Google Shape;254;p24"/>
          <p:cNvSpPr/>
          <p:nvPr/>
        </p:nvSpPr>
        <p:spPr>
          <a:xfrm>
            <a:off x="5144276" y="7954225"/>
            <a:ext cx="1530000" cy="5358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Glucosuria &amp; </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osmotic diuresis</a:t>
            </a:r>
            <a:endParaRPr sz="1200">
              <a:solidFill>
                <a:schemeClr val="dk1"/>
              </a:solidFill>
              <a:latin typeface="Mada"/>
              <a:ea typeface="Mada"/>
              <a:cs typeface="Mada"/>
              <a:sym typeface="Mada"/>
            </a:endParaRPr>
          </a:p>
        </p:txBody>
      </p:sp>
      <p:sp>
        <p:nvSpPr>
          <p:cNvPr id="255" name="Google Shape;255;p24"/>
          <p:cNvSpPr/>
          <p:nvPr/>
        </p:nvSpPr>
        <p:spPr>
          <a:xfrm>
            <a:off x="5138576" y="8689388"/>
            <a:ext cx="1541400" cy="8568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198600" lvl="0" marL="2448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Polyuria</a:t>
            </a:r>
            <a:endParaRPr sz="1200">
              <a:solidFill>
                <a:schemeClr val="dk1"/>
              </a:solidFill>
              <a:latin typeface="Mada"/>
              <a:ea typeface="Mada"/>
              <a:cs typeface="Mada"/>
              <a:sym typeface="Mada"/>
            </a:endParaRPr>
          </a:p>
          <a:p>
            <a:pPr indent="-198600" lvl="0" marL="2448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Polydipsia</a:t>
            </a:r>
            <a:endParaRPr sz="1200">
              <a:solidFill>
                <a:schemeClr val="dk1"/>
              </a:solidFill>
              <a:latin typeface="Mada"/>
              <a:ea typeface="Mada"/>
              <a:cs typeface="Mada"/>
              <a:sym typeface="Mada"/>
            </a:endParaRPr>
          </a:p>
          <a:p>
            <a:pPr indent="-198600" lvl="0" marL="2448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Hypovolemia</a:t>
            </a:r>
            <a:endParaRPr sz="1200">
              <a:solidFill>
                <a:schemeClr val="dk1"/>
              </a:solidFill>
              <a:latin typeface="Mada"/>
              <a:ea typeface="Mada"/>
              <a:cs typeface="Mada"/>
              <a:sym typeface="Mada"/>
            </a:endParaRPr>
          </a:p>
          <a:p>
            <a:pPr indent="-198600" lvl="0" marL="2448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Weight loss</a:t>
            </a:r>
            <a:endParaRPr sz="1200">
              <a:latin typeface="Mada"/>
              <a:ea typeface="Mada"/>
              <a:cs typeface="Mada"/>
              <a:sym typeface="Mada"/>
            </a:endParaRPr>
          </a:p>
        </p:txBody>
      </p:sp>
      <p:sp>
        <p:nvSpPr>
          <p:cNvPr id="256" name="Google Shape;256;p24"/>
          <p:cNvSpPr/>
          <p:nvPr/>
        </p:nvSpPr>
        <p:spPr>
          <a:xfrm>
            <a:off x="2487938" y="6518638"/>
            <a:ext cx="1957800" cy="6597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Triglycerides → glycerol &amp; fatty acids (Liver) </a:t>
            </a:r>
            <a:r>
              <a:rPr lang="ar" sz="1200">
                <a:solidFill>
                  <a:srgbClr val="6AA84F"/>
                </a:solidFill>
                <a:latin typeface="Mada"/>
                <a:ea typeface="Mada"/>
                <a:cs typeface="Mada"/>
                <a:sym typeface="Mada"/>
              </a:rPr>
              <a:t>accumulate in the liver</a:t>
            </a:r>
            <a:endParaRPr sz="1200">
              <a:solidFill>
                <a:srgbClr val="6AA84F"/>
              </a:solidFill>
              <a:latin typeface="Mada"/>
              <a:ea typeface="Mada"/>
              <a:cs typeface="Mada"/>
              <a:sym typeface="Mada"/>
            </a:endParaRPr>
          </a:p>
        </p:txBody>
      </p:sp>
      <p:sp>
        <p:nvSpPr>
          <p:cNvPr id="257" name="Google Shape;257;p24"/>
          <p:cNvSpPr/>
          <p:nvPr/>
        </p:nvSpPr>
        <p:spPr>
          <a:xfrm>
            <a:off x="5290068" y="7384641"/>
            <a:ext cx="1238400" cy="306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rgbClr val="CC0000"/>
                </a:solidFill>
                <a:latin typeface="Mada"/>
                <a:ea typeface="Mada"/>
                <a:cs typeface="Mada"/>
                <a:sym typeface="Mada"/>
              </a:rPr>
              <a:t>Hyperglycemia</a:t>
            </a:r>
            <a:endParaRPr sz="1200">
              <a:solidFill>
                <a:srgbClr val="CC0000"/>
              </a:solidFill>
              <a:latin typeface="Mada"/>
              <a:ea typeface="Mada"/>
              <a:cs typeface="Mada"/>
              <a:sym typeface="Mada"/>
            </a:endParaRPr>
          </a:p>
        </p:txBody>
      </p:sp>
      <p:sp>
        <p:nvSpPr>
          <p:cNvPr id="258" name="Google Shape;258;p24"/>
          <p:cNvSpPr/>
          <p:nvPr/>
        </p:nvSpPr>
        <p:spPr>
          <a:xfrm>
            <a:off x="5925675" y="6508176"/>
            <a:ext cx="1314000" cy="7074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rgbClr val="FFFFFF"/>
                </a:solidFill>
                <a:latin typeface="Mada"/>
                <a:ea typeface="Mada"/>
                <a:cs typeface="Mada"/>
                <a:sym typeface="Mada"/>
              </a:rPr>
              <a:t>Decreased glucose uptake in muscles</a:t>
            </a:r>
            <a:endParaRPr sz="1200">
              <a:solidFill>
                <a:srgbClr val="FFFFFF"/>
              </a:solidFill>
              <a:latin typeface="Mada"/>
              <a:ea typeface="Mada"/>
              <a:cs typeface="Mada"/>
              <a:sym typeface="Mada"/>
            </a:endParaRPr>
          </a:p>
        </p:txBody>
      </p:sp>
      <p:sp>
        <p:nvSpPr>
          <p:cNvPr id="259" name="Google Shape;259;p24"/>
          <p:cNvSpPr/>
          <p:nvPr/>
        </p:nvSpPr>
        <p:spPr>
          <a:xfrm>
            <a:off x="1585549" y="5999850"/>
            <a:ext cx="4624800" cy="346636"/>
          </a:xfrm>
          <a:prstGeom prst="round2SameRect">
            <a:avLst>
              <a:gd fmla="val 16667"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chemeClr val="lt1"/>
                </a:solidFill>
                <a:latin typeface="Mada"/>
                <a:ea typeface="Mada"/>
                <a:cs typeface="Mada"/>
                <a:sym typeface="Mada"/>
              </a:rPr>
              <a:t>Severe Insulin deficiency</a:t>
            </a:r>
            <a:r>
              <a:rPr b="1" baseline="30000" lang="ar">
                <a:solidFill>
                  <a:schemeClr val="lt1"/>
                </a:solidFill>
                <a:latin typeface="Mada"/>
                <a:ea typeface="Mada"/>
                <a:cs typeface="Mada"/>
                <a:sym typeface="Mada"/>
              </a:rPr>
              <a:t>1</a:t>
            </a:r>
            <a:r>
              <a:rPr b="1" lang="ar">
                <a:solidFill>
                  <a:schemeClr val="lt1"/>
                </a:solidFill>
                <a:latin typeface="Mada"/>
                <a:ea typeface="Mada"/>
                <a:cs typeface="Mada"/>
                <a:sym typeface="Mada"/>
              </a:rPr>
              <a:t>  &amp; Increased glucagon</a:t>
            </a:r>
            <a:endParaRPr b="1">
              <a:latin typeface="Mada"/>
              <a:ea typeface="Mada"/>
              <a:cs typeface="Mada"/>
              <a:sym typeface="Mada"/>
            </a:endParaRPr>
          </a:p>
        </p:txBody>
      </p:sp>
      <p:sp>
        <p:nvSpPr>
          <p:cNvPr id="260" name="Google Shape;260;p24"/>
          <p:cNvSpPr/>
          <p:nvPr/>
        </p:nvSpPr>
        <p:spPr>
          <a:xfrm rot="-527">
            <a:off x="2486300" y="7337937"/>
            <a:ext cx="1957800" cy="450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rgbClr val="CC0000"/>
                </a:solidFill>
                <a:latin typeface="Mada"/>
                <a:ea typeface="Mada"/>
                <a:cs typeface="Mada"/>
                <a:sym typeface="Mada"/>
              </a:rPr>
              <a:t>In the liver:</a:t>
            </a:r>
            <a:endParaRPr sz="1200">
              <a:solidFill>
                <a:srgbClr val="CC0000"/>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200">
                <a:solidFill>
                  <a:srgbClr val="CC0000"/>
                </a:solidFill>
                <a:latin typeface="Mada"/>
                <a:ea typeface="Mada"/>
                <a:cs typeface="Mada"/>
                <a:sym typeface="Mada"/>
              </a:rPr>
              <a:t>Free fatty acids→ Ketones</a:t>
            </a:r>
            <a:r>
              <a:rPr baseline="30000" lang="ar" sz="1200">
                <a:solidFill>
                  <a:srgbClr val="CC0000"/>
                </a:solidFill>
                <a:latin typeface="Mada"/>
                <a:ea typeface="Mada"/>
                <a:cs typeface="Mada"/>
                <a:sym typeface="Mada"/>
              </a:rPr>
              <a:t>2</a:t>
            </a:r>
            <a:endParaRPr baseline="30000" sz="1200">
              <a:solidFill>
                <a:srgbClr val="CC0000"/>
              </a:solidFill>
              <a:latin typeface="Mada"/>
              <a:ea typeface="Mada"/>
              <a:cs typeface="Mada"/>
              <a:sym typeface="Mada"/>
            </a:endParaRPr>
          </a:p>
        </p:txBody>
      </p:sp>
      <p:cxnSp>
        <p:nvCxnSpPr>
          <p:cNvPr id="261" name="Google Shape;261;p24"/>
          <p:cNvCxnSpPr>
            <a:stCxn id="262" idx="2"/>
            <a:endCxn id="257" idx="0"/>
          </p:cNvCxnSpPr>
          <p:nvPr/>
        </p:nvCxnSpPr>
        <p:spPr>
          <a:xfrm flipH="1" rot="-5400000">
            <a:off x="5481600" y="6957025"/>
            <a:ext cx="171900" cy="683400"/>
          </a:xfrm>
          <a:prstGeom prst="curvedConnector3">
            <a:avLst>
              <a:gd fmla="val 49990" name="adj1"/>
            </a:avLst>
          </a:prstGeom>
          <a:noFill/>
          <a:ln cap="flat" cmpd="sng" w="9525">
            <a:solidFill>
              <a:schemeClr val="accent2"/>
            </a:solidFill>
            <a:prstDash val="dashDot"/>
            <a:round/>
            <a:headEnd len="med" w="med" type="none"/>
            <a:tailEnd len="med" w="med" type="stealth"/>
          </a:ln>
        </p:spPr>
      </p:cxnSp>
      <p:cxnSp>
        <p:nvCxnSpPr>
          <p:cNvPr id="263" name="Google Shape;263;p24"/>
          <p:cNvCxnSpPr>
            <a:stCxn id="260" idx="0"/>
            <a:endCxn id="256" idx="2"/>
          </p:cNvCxnSpPr>
          <p:nvPr/>
        </p:nvCxnSpPr>
        <p:spPr>
          <a:xfrm flipH="1" rot="10800000">
            <a:off x="3465200" y="7178337"/>
            <a:ext cx="1500" cy="159600"/>
          </a:xfrm>
          <a:prstGeom prst="straightConnector1">
            <a:avLst/>
          </a:prstGeom>
          <a:noFill/>
          <a:ln cap="flat" cmpd="sng" w="9525">
            <a:solidFill>
              <a:schemeClr val="accent2"/>
            </a:solidFill>
            <a:prstDash val="dashDot"/>
            <a:round/>
            <a:headEnd len="med" w="med" type="stealth"/>
            <a:tailEnd len="med" w="med" type="none"/>
          </a:ln>
        </p:spPr>
      </p:cxnSp>
      <p:cxnSp>
        <p:nvCxnSpPr>
          <p:cNvPr id="264" name="Google Shape;264;p24"/>
          <p:cNvCxnSpPr>
            <a:stCxn id="257" idx="2"/>
            <a:endCxn id="254" idx="0"/>
          </p:cNvCxnSpPr>
          <p:nvPr/>
        </p:nvCxnSpPr>
        <p:spPr>
          <a:xfrm>
            <a:off x="5909268" y="7690941"/>
            <a:ext cx="0" cy="263400"/>
          </a:xfrm>
          <a:prstGeom prst="straightConnector1">
            <a:avLst/>
          </a:prstGeom>
          <a:noFill/>
          <a:ln cap="flat" cmpd="sng" w="9525">
            <a:solidFill>
              <a:schemeClr val="accent3"/>
            </a:solidFill>
            <a:prstDash val="dashDot"/>
            <a:round/>
            <a:headEnd len="med" w="med" type="none"/>
            <a:tailEnd len="med" w="med" type="stealth"/>
          </a:ln>
        </p:spPr>
      </p:cxnSp>
      <p:cxnSp>
        <p:nvCxnSpPr>
          <p:cNvPr id="265" name="Google Shape;265;p24"/>
          <p:cNvCxnSpPr>
            <a:stCxn id="254" idx="2"/>
            <a:endCxn id="255" idx="0"/>
          </p:cNvCxnSpPr>
          <p:nvPr/>
        </p:nvCxnSpPr>
        <p:spPr>
          <a:xfrm>
            <a:off x="5909276" y="8490025"/>
            <a:ext cx="0" cy="199500"/>
          </a:xfrm>
          <a:prstGeom prst="straightConnector1">
            <a:avLst/>
          </a:prstGeom>
          <a:noFill/>
          <a:ln cap="flat" cmpd="sng" w="9525">
            <a:solidFill>
              <a:schemeClr val="accent3"/>
            </a:solidFill>
            <a:prstDash val="dashDot"/>
            <a:round/>
            <a:headEnd len="med" w="med" type="none"/>
            <a:tailEnd len="med" w="med" type="stealth"/>
          </a:ln>
        </p:spPr>
      </p:cxnSp>
      <p:cxnSp>
        <p:nvCxnSpPr>
          <p:cNvPr id="266" name="Google Shape;266;p24"/>
          <p:cNvCxnSpPr>
            <a:stCxn id="259" idx="1"/>
            <a:endCxn id="258" idx="0"/>
          </p:cNvCxnSpPr>
          <p:nvPr/>
        </p:nvCxnSpPr>
        <p:spPr>
          <a:xfrm flipH="1" rot="-5400000">
            <a:off x="5159449" y="5084986"/>
            <a:ext cx="161700" cy="2684700"/>
          </a:xfrm>
          <a:prstGeom prst="curvedConnector3">
            <a:avLst>
              <a:gd fmla="val 50009" name="adj1"/>
            </a:avLst>
          </a:prstGeom>
          <a:noFill/>
          <a:ln cap="flat" cmpd="sng" w="9525">
            <a:solidFill>
              <a:schemeClr val="accent1"/>
            </a:solidFill>
            <a:prstDash val="solid"/>
            <a:round/>
            <a:headEnd len="med" w="med" type="none"/>
            <a:tailEnd len="med" w="med" type="stealth"/>
          </a:ln>
        </p:spPr>
      </p:cxnSp>
      <p:sp>
        <p:nvSpPr>
          <p:cNvPr id="267" name="Google Shape;267;p24"/>
          <p:cNvSpPr/>
          <p:nvPr/>
        </p:nvSpPr>
        <p:spPr>
          <a:xfrm>
            <a:off x="309375" y="6505375"/>
            <a:ext cx="2009400" cy="7074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rgbClr val="FFFFFF"/>
                </a:solidFill>
                <a:latin typeface="Mada"/>
                <a:ea typeface="Mada"/>
                <a:cs typeface="Mada"/>
                <a:sym typeface="Mada"/>
              </a:rPr>
              <a:t>Increased activity of the </a:t>
            </a:r>
            <a:r>
              <a:rPr b="1" lang="ar" sz="1200">
                <a:solidFill>
                  <a:srgbClr val="FFFFFF"/>
                </a:solidFill>
                <a:latin typeface="Mada"/>
                <a:ea typeface="Mada"/>
                <a:cs typeface="Mada"/>
                <a:sym typeface="Mada"/>
              </a:rPr>
              <a:t>hormone-sensitive lipase</a:t>
            </a:r>
            <a:r>
              <a:rPr lang="ar" sz="1200">
                <a:solidFill>
                  <a:srgbClr val="FFFFFF"/>
                </a:solidFill>
                <a:latin typeface="Mada"/>
                <a:ea typeface="Mada"/>
                <a:cs typeface="Mada"/>
                <a:sym typeface="Mada"/>
              </a:rPr>
              <a:t> in adipose tissue </a:t>
            </a:r>
            <a:endParaRPr sz="1200">
              <a:solidFill>
                <a:srgbClr val="FFFFFF"/>
              </a:solidFill>
              <a:latin typeface="Mada"/>
              <a:ea typeface="Mada"/>
              <a:cs typeface="Mada"/>
              <a:sym typeface="Mada"/>
            </a:endParaRPr>
          </a:p>
        </p:txBody>
      </p:sp>
      <p:cxnSp>
        <p:nvCxnSpPr>
          <p:cNvPr id="268" name="Google Shape;268;p24"/>
          <p:cNvCxnSpPr>
            <a:stCxn id="259" idx="1"/>
            <a:endCxn id="267" idx="0"/>
          </p:cNvCxnSpPr>
          <p:nvPr/>
        </p:nvCxnSpPr>
        <p:spPr>
          <a:xfrm rot="5400000">
            <a:off x="2526499" y="5134036"/>
            <a:ext cx="159000" cy="2583900"/>
          </a:xfrm>
          <a:prstGeom prst="curvedConnector3">
            <a:avLst>
              <a:gd fmla="val 49976" name="adj1"/>
            </a:avLst>
          </a:prstGeom>
          <a:noFill/>
          <a:ln cap="flat" cmpd="sng" w="9525">
            <a:solidFill>
              <a:schemeClr val="accent1"/>
            </a:solidFill>
            <a:prstDash val="solid"/>
            <a:round/>
            <a:headEnd len="med" w="med" type="none"/>
            <a:tailEnd len="med" w="med" type="stealth"/>
          </a:ln>
        </p:spPr>
      </p:cxnSp>
      <p:sp>
        <p:nvSpPr>
          <p:cNvPr id="262" name="Google Shape;262;p24"/>
          <p:cNvSpPr/>
          <p:nvPr/>
        </p:nvSpPr>
        <p:spPr>
          <a:xfrm>
            <a:off x="4597800" y="6505375"/>
            <a:ext cx="1256100" cy="7074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100">
                <a:solidFill>
                  <a:srgbClr val="FFFFFF"/>
                </a:solidFill>
                <a:latin typeface="Mada"/>
                <a:ea typeface="Mada"/>
                <a:cs typeface="Mada"/>
                <a:sym typeface="Mada"/>
              </a:rPr>
              <a:t>increased glucose production in the liver</a:t>
            </a:r>
            <a:endParaRPr sz="1100">
              <a:solidFill>
                <a:srgbClr val="FFFFFF"/>
              </a:solidFill>
              <a:latin typeface="Mada"/>
              <a:ea typeface="Mada"/>
              <a:cs typeface="Mada"/>
              <a:sym typeface="Mada"/>
            </a:endParaRPr>
          </a:p>
        </p:txBody>
      </p:sp>
      <p:cxnSp>
        <p:nvCxnSpPr>
          <p:cNvPr id="269" name="Google Shape;269;p24"/>
          <p:cNvCxnSpPr>
            <a:stCxn id="259" idx="1"/>
            <a:endCxn id="262" idx="0"/>
          </p:cNvCxnSpPr>
          <p:nvPr/>
        </p:nvCxnSpPr>
        <p:spPr>
          <a:xfrm flipH="1" rot="-5400000">
            <a:off x="4482349" y="5762086"/>
            <a:ext cx="159000" cy="1327800"/>
          </a:xfrm>
          <a:prstGeom prst="curvedConnector3">
            <a:avLst>
              <a:gd fmla="val 49977" name="adj1"/>
            </a:avLst>
          </a:prstGeom>
          <a:noFill/>
          <a:ln cap="flat" cmpd="sng" w="9525">
            <a:solidFill>
              <a:schemeClr val="accent1"/>
            </a:solidFill>
            <a:prstDash val="solid"/>
            <a:round/>
            <a:headEnd len="med" w="med" type="none"/>
            <a:tailEnd len="med" w="med" type="stealth"/>
          </a:ln>
        </p:spPr>
      </p:cxnSp>
      <p:cxnSp>
        <p:nvCxnSpPr>
          <p:cNvPr id="270" name="Google Shape;270;p24"/>
          <p:cNvCxnSpPr>
            <a:stCxn id="258" idx="2"/>
            <a:endCxn id="257" idx="0"/>
          </p:cNvCxnSpPr>
          <p:nvPr/>
        </p:nvCxnSpPr>
        <p:spPr>
          <a:xfrm rot="5400000">
            <a:off x="6161325" y="6963426"/>
            <a:ext cx="169200" cy="673500"/>
          </a:xfrm>
          <a:prstGeom prst="curvedConnector3">
            <a:avLst>
              <a:gd fmla="val 49960" name="adj1"/>
            </a:avLst>
          </a:prstGeom>
          <a:noFill/>
          <a:ln cap="flat" cmpd="sng" w="9525">
            <a:solidFill>
              <a:schemeClr val="accent2"/>
            </a:solidFill>
            <a:prstDash val="dashDot"/>
            <a:round/>
            <a:headEnd len="med" w="med" type="none"/>
            <a:tailEnd len="med" w="med" type="stealth"/>
          </a:ln>
        </p:spPr>
      </p:cxnSp>
      <p:cxnSp>
        <p:nvCxnSpPr>
          <p:cNvPr id="271" name="Google Shape;271;p24"/>
          <p:cNvCxnSpPr>
            <a:stCxn id="267" idx="3"/>
            <a:endCxn id="256" idx="1"/>
          </p:cNvCxnSpPr>
          <p:nvPr/>
        </p:nvCxnSpPr>
        <p:spPr>
          <a:xfrm flipH="1" rot="10800000">
            <a:off x="2318775" y="6848575"/>
            <a:ext cx="169200" cy="10500"/>
          </a:xfrm>
          <a:prstGeom prst="curvedConnector3">
            <a:avLst>
              <a:gd fmla="val 49989" name="adj1"/>
            </a:avLst>
          </a:prstGeom>
          <a:noFill/>
          <a:ln cap="flat" cmpd="sng" w="9525">
            <a:solidFill>
              <a:schemeClr val="accent2"/>
            </a:solidFill>
            <a:prstDash val="solid"/>
            <a:round/>
            <a:headEnd len="med" w="med" type="none"/>
            <a:tailEnd len="med" w="med" type="stealth"/>
          </a:ln>
        </p:spPr>
      </p:cxnSp>
      <p:cxnSp>
        <p:nvCxnSpPr>
          <p:cNvPr id="272" name="Google Shape;272;p24"/>
          <p:cNvCxnSpPr>
            <a:stCxn id="260" idx="2"/>
            <a:endCxn id="273" idx="0"/>
          </p:cNvCxnSpPr>
          <p:nvPr/>
        </p:nvCxnSpPr>
        <p:spPr>
          <a:xfrm>
            <a:off x="3465200" y="7788237"/>
            <a:ext cx="1800" cy="228900"/>
          </a:xfrm>
          <a:prstGeom prst="straightConnector1">
            <a:avLst/>
          </a:prstGeom>
          <a:noFill/>
          <a:ln cap="flat" cmpd="sng" w="9525">
            <a:solidFill>
              <a:schemeClr val="accent3"/>
            </a:solidFill>
            <a:prstDash val="dashDot"/>
            <a:round/>
            <a:headEnd len="med" w="med" type="none"/>
            <a:tailEnd len="med" w="med" type="stealth"/>
          </a:ln>
        </p:spPr>
      </p:cxnSp>
      <p:sp>
        <p:nvSpPr>
          <p:cNvPr id="273" name="Google Shape;273;p24"/>
          <p:cNvSpPr/>
          <p:nvPr/>
        </p:nvSpPr>
        <p:spPr>
          <a:xfrm>
            <a:off x="2838805" y="8017013"/>
            <a:ext cx="1256100" cy="4719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Metabolic Acidosis</a:t>
            </a:r>
            <a:endParaRPr sz="1200">
              <a:solidFill>
                <a:schemeClr val="dk1"/>
              </a:solidFill>
              <a:latin typeface="Mada"/>
              <a:ea typeface="Mada"/>
              <a:cs typeface="Mada"/>
              <a:sym typeface="Mada"/>
            </a:endParaRPr>
          </a:p>
        </p:txBody>
      </p:sp>
      <p:cxnSp>
        <p:nvCxnSpPr>
          <p:cNvPr id="274" name="Google Shape;274;p24"/>
          <p:cNvCxnSpPr>
            <a:stCxn id="273" idx="2"/>
            <a:endCxn id="275" idx="0"/>
          </p:cNvCxnSpPr>
          <p:nvPr/>
        </p:nvCxnSpPr>
        <p:spPr>
          <a:xfrm>
            <a:off x="3466855" y="8488913"/>
            <a:ext cx="0" cy="192600"/>
          </a:xfrm>
          <a:prstGeom prst="straightConnector1">
            <a:avLst/>
          </a:prstGeom>
          <a:noFill/>
          <a:ln cap="flat" cmpd="sng" w="9525">
            <a:solidFill>
              <a:schemeClr val="accent3"/>
            </a:solidFill>
            <a:prstDash val="dashDot"/>
            <a:round/>
            <a:headEnd len="med" w="med" type="none"/>
            <a:tailEnd len="med" w="med" type="stealth"/>
          </a:ln>
        </p:spPr>
      </p:cxnSp>
      <p:sp>
        <p:nvSpPr>
          <p:cNvPr id="275" name="Google Shape;275;p24"/>
          <p:cNvSpPr/>
          <p:nvPr/>
        </p:nvSpPr>
        <p:spPr>
          <a:xfrm>
            <a:off x="2462150" y="8681475"/>
            <a:ext cx="2009400" cy="8568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198600" lvl="0" marL="2448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Altered mental status</a:t>
            </a:r>
            <a:endParaRPr sz="1200">
              <a:solidFill>
                <a:schemeClr val="dk1"/>
              </a:solidFill>
              <a:latin typeface="Mada"/>
              <a:ea typeface="Mada"/>
              <a:cs typeface="Mada"/>
              <a:sym typeface="Mada"/>
            </a:endParaRPr>
          </a:p>
          <a:p>
            <a:pPr indent="-198600" lvl="0" marL="2448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Kussmaul Breathing</a:t>
            </a:r>
            <a:endParaRPr sz="1200">
              <a:solidFill>
                <a:schemeClr val="dk1"/>
              </a:solidFill>
              <a:latin typeface="Mada"/>
              <a:ea typeface="Mada"/>
              <a:cs typeface="Mada"/>
              <a:sym typeface="Mada"/>
            </a:endParaRPr>
          </a:p>
          <a:p>
            <a:pPr indent="-198600" lvl="0" marL="2448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Shock</a:t>
            </a:r>
            <a:endParaRPr sz="1200">
              <a:solidFill>
                <a:schemeClr val="dk1"/>
              </a:solidFill>
              <a:latin typeface="Mada"/>
              <a:ea typeface="Mada"/>
              <a:cs typeface="Mada"/>
              <a:sym typeface="Mada"/>
            </a:endParaRPr>
          </a:p>
        </p:txBody>
      </p:sp>
      <p:sp>
        <p:nvSpPr>
          <p:cNvPr id="276" name="Google Shape;276;p24"/>
          <p:cNvSpPr txBox="1"/>
          <p:nvPr/>
        </p:nvSpPr>
        <p:spPr>
          <a:xfrm>
            <a:off x="0" y="9745575"/>
            <a:ext cx="7560000" cy="100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000">
                <a:solidFill>
                  <a:srgbClr val="1C4588"/>
                </a:solidFill>
                <a:latin typeface="Mada"/>
                <a:ea typeface="Mada"/>
                <a:cs typeface="Mada"/>
                <a:sym typeface="Mada"/>
              </a:rPr>
              <a:t>1. Marked insulin deficiency is a necessary precondition for DKA since very little insulin is needed to inhibit hepatic ketogenesis and the breakdown of adipose triglycerides to non-esterified fatty acids (NEFAs).</a:t>
            </a:r>
            <a:endParaRPr sz="1000">
              <a:solidFill>
                <a:srgbClr val="1C4587"/>
              </a:solidFill>
              <a:latin typeface="Mada"/>
              <a:ea typeface="Mada"/>
              <a:cs typeface="Mada"/>
              <a:sym typeface="Mada"/>
            </a:endParaRPr>
          </a:p>
          <a:p>
            <a:pPr indent="0" lvl="0" marL="0" rtl="0" algn="l">
              <a:spcBef>
                <a:spcPts val="0"/>
              </a:spcBef>
              <a:spcAft>
                <a:spcPts val="0"/>
              </a:spcAft>
              <a:buNone/>
            </a:pPr>
            <a:r>
              <a:rPr lang="ar" sz="1000">
                <a:solidFill>
                  <a:srgbClr val="1C4587"/>
                </a:solidFill>
                <a:latin typeface="Mada"/>
                <a:ea typeface="Mada"/>
                <a:cs typeface="Mada"/>
                <a:sym typeface="Mada"/>
              </a:rPr>
              <a:t>2-T</a:t>
            </a:r>
            <a:r>
              <a:rPr lang="ar" sz="1000">
                <a:solidFill>
                  <a:srgbClr val="1C4587"/>
                </a:solidFill>
                <a:latin typeface="Mada"/>
                <a:ea typeface="Mada"/>
                <a:cs typeface="Mada"/>
                <a:sym typeface="Mada"/>
              </a:rPr>
              <a:t>he most important biochemical abnormality in is the</a:t>
            </a:r>
            <a:r>
              <a:rPr b="1" lang="ar" sz="1000">
                <a:solidFill>
                  <a:srgbClr val="CC0000"/>
                </a:solidFill>
                <a:latin typeface="Mada"/>
                <a:ea typeface="Mada"/>
                <a:cs typeface="Mada"/>
                <a:sym typeface="Mada"/>
              </a:rPr>
              <a:t> uncontrolled lipolysis</a:t>
            </a:r>
            <a:r>
              <a:rPr lang="ar" sz="1000">
                <a:solidFill>
                  <a:srgbClr val="1C4587"/>
                </a:solidFill>
                <a:latin typeface="Mada"/>
                <a:ea typeface="Mada"/>
                <a:cs typeface="Mada"/>
                <a:sym typeface="Mada"/>
              </a:rPr>
              <a:t> </a:t>
            </a:r>
            <a:r>
              <a:rPr lang="ar" sz="1000">
                <a:solidFill>
                  <a:schemeClr val="dk1"/>
                </a:solidFill>
                <a:latin typeface="Mada"/>
                <a:ea typeface="Mada"/>
                <a:cs typeface="Mada"/>
                <a:sym typeface="Mada"/>
              </a:rPr>
              <a:t>due to increased activity of hormone-sensitive lipase </a:t>
            </a:r>
            <a:r>
              <a:rPr lang="ar" sz="1000">
                <a:solidFill>
                  <a:srgbClr val="1C4587"/>
                </a:solidFill>
                <a:latin typeface="Mada"/>
                <a:ea typeface="Mada"/>
                <a:cs typeface="Mada"/>
                <a:sym typeface="Mada"/>
              </a:rPr>
              <a:t>in adipose tissue and </a:t>
            </a:r>
            <a:r>
              <a:rPr b="1" lang="ar" sz="1000">
                <a:solidFill>
                  <a:srgbClr val="CC0000"/>
                </a:solidFill>
                <a:latin typeface="Mada"/>
                <a:ea typeface="Mada"/>
                <a:cs typeface="Mada"/>
                <a:sym typeface="Mada"/>
              </a:rPr>
              <a:t>uncontrolled ketogenesis</a:t>
            </a:r>
            <a:r>
              <a:rPr lang="ar" sz="1000">
                <a:solidFill>
                  <a:srgbClr val="1C4587"/>
                </a:solidFill>
                <a:latin typeface="Mada"/>
                <a:ea typeface="Mada"/>
                <a:cs typeface="Mada"/>
                <a:sym typeface="Mada"/>
              </a:rPr>
              <a:t> in the liver. </a:t>
            </a:r>
            <a:endParaRPr sz="1000">
              <a:solidFill>
                <a:srgbClr val="1C4587"/>
              </a:solidFill>
              <a:latin typeface="Mada"/>
              <a:ea typeface="Mada"/>
              <a:cs typeface="Mada"/>
              <a:sym typeface="Mada"/>
            </a:endParaRPr>
          </a:p>
          <a:p>
            <a:pPr indent="0" lvl="0" marL="0" rtl="0" algn="l">
              <a:spcBef>
                <a:spcPts val="0"/>
              </a:spcBef>
              <a:spcAft>
                <a:spcPts val="0"/>
              </a:spcAft>
              <a:buNone/>
            </a:pPr>
            <a:r>
              <a:t/>
            </a:r>
            <a:endParaRPr sz="1000">
              <a:solidFill>
                <a:srgbClr val="1C4587"/>
              </a:solidFill>
              <a:latin typeface="Mada"/>
              <a:ea typeface="Mada"/>
              <a:cs typeface="Mada"/>
              <a:sym typeface="Mada"/>
            </a:endParaRPr>
          </a:p>
        </p:txBody>
      </p:sp>
      <p:pic>
        <p:nvPicPr>
          <p:cNvPr id="277" name="Google Shape;277;p24"/>
          <p:cNvPicPr preferRelativeResize="0"/>
          <p:nvPr/>
        </p:nvPicPr>
        <p:blipFill rotWithShape="1">
          <a:blip r:embed="rId5">
            <a:alphaModFix/>
          </a:blip>
          <a:srcRect b="11242" l="44330" r="17734" t="6574"/>
          <a:stretch/>
        </p:blipFill>
        <p:spPr>
          <a:xfrm>
            <a:off x="472150" y="7296325"/>
            <a:ext cx="1846625" cy="2208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5"/>
          <p:cNvSpPr/>
          <p:nvPr/>
        </p:nvSpPr>
        <p:spPr>
          <a:xfrm>
            <a:off x="308713" y="7042501"/>
            <a:ext cx="6971700" cy="30831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3" name="Google Shape;283;p2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284" name="Google Shape;284;p2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graphicFrame>
        <p:nvGraphicFramePr>
          <p:cNvPr id="285" name="Google Shape;285;p25"/>
          <p:cNvGraphicFramePr/>
          <p:nvPr/>
        </p:nvGraphicFramePr>
        <p:xfrm>
          <a:off x="-13388440" y="810064"/>
          <a:ext cx="3000000" cy="3000000"/>
        </p:xfrm>
        <a:graphic>
          <a:graphicData uri="http://schemas.openxmlformats.org/drawingml/2006/table">
            <a:tbl>
              <a:tblPr>
                <a:noFill/>
                <a:tableStyleId>{A780D795-716A-4F41-8A7C-B64FD0428818}</a:tableStyleId>
              </a:tblPr>
              <a:tblGrid>
                <a:gridCol w="671700"/>
                <a:gridCol w="2748200"/>
                <a:gridCol w="620500"/>
                <a:gridCol w="3049525"/>
              </a:tblGrid>
              <a:tr h="381925">
                <a:tc gridSpan="4">
                  <a:txBody>
                    <a:bodyPr/>
                    <a:lstStyle/>
                    <a:p>
                      <a:pPr indent="0" lvl="0" marL="0" rtl="0" algn="ctr">
                        <a:spcBef>
                          <a:spcPts val="0"/>
                        </a:spcBef>
                        <a:spcAft>
                          <a:spcPts val="0"/>
                        </a:spcAft>
                        <a:buNone/>
                      </a:pPr>
                      <a:r>
                        <a:rPr b="1" lang="ar" sz="1200">
                          <a:solidFill>
                            <a:srgbClr val="6AA84F"/>
                          </a:solidFill>
                          <a:latin typeface="Mada"/>
                          <a:ea typeface="Mada"/>
                          <a:cs typeface="Mada"/>
                          <a:sym typeface="Mada"/>
                        </a:rPr>
                        <a:t>The features of ketoacidosis are those of uncontrolled diabetes with acidosis.</a:t>
                      </a:r>
                      <a:endParaRPr b="1" sz="1200">
                        <a:solidFill>
                          <a:srgbClr val="6AA84F"/>
                        </a:solidFill>
                        <a:latin typeface="Mada"/>
                        <a:ea typeface="Mada"/>
                        <a:cs typeface="Mada"/>
                        <a:sym typeface="Mada"/>
                      </a:endParaRPr>
                    </a:p>
                  </a:txBody>
                  <a:tcPr marT="91425" marB="91425" marR="91425" marL="91425" anchor="ctr">
                    <a:solidFill>
                      <a:schemeClr val="accent4"/>
                    </a:solidFill>
                  </a:tcPr>
                </a:tc>
                <a:tc hMerge="1"/>
                <a:tc hMerge="1"/>
                <a:tc hMerge="1"/>
              </a:tr>
              <a:tr h="381925">
                <a:tc gridSpan="2">
                  <a:txBody>
                    <a:bodyPr/>
                    <a:lstStyle/>
                    <a:p>
                      <a:pPr indent="0" lvl="0" marL="0" rtl="0" algn="ctr">
                        <a:spcBef>
                          <a:spcPts val="0"/>
                        </a:spcBef>
                        <a:spcAft>
                          <a:spcPts val="0"/>
                        </a:spcAft>
                        <a:buNone/>
                      </a:pPr>
                      <a:r>
                        <a:rPr b="1" lang="ar" sz="1200">
                          <a:solidFill>
                            <a:schemeClr val="accent5"/>
                          </a:solidFill>
                          <a:latin typeface="Mada"/>
                          <a:ea typeface="Mada"/>
                          <a:cs typeface="Mada"/>
                          <a:sym typeface="Mada"/>
                        </a:rPr>
                        <a:t>P</a:t>
                      </a:r>
                      <a:r>
                        <a:rPr b="1" lang="ar" sz="1200">
                          <a:solidFill>
                            <a:schemeClr val="accent5"/>
                          </a:solidFill>
                          <a:latin typeface="Mada"/>
                          <a:ea typeface="Mada"/>
                          <a:cs typeface="Mada"/>
                          <a:sym typeface="Mada"/>
                        </a:rPr>
                        <a:t>olyuria</a:t>
                      </a:r>
                      <a:endParaRPr b="1" sz="1200">
                        <a:solidFill>
                          <a:schemeClr val="accent5"/>
                        </a:solidFill>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tcPr>
                </a:tc>
                <a:tc hMerge="1"/>
                <a:tc gridSpan="2">
                  <a:txBody>
                    <a:bodyPr/>
                    <a:lstStyle/>
                    <a:p>
                      <a:pPr indent="0" lvl="0" marL="0" rtl="0" algn="ctr">
                        <a:spcBef>
                          <a:spcPts val="0"/>
                        </a:spcBef>
                        <a:spcAft>
                          <a:spcPts val="0"/>
                        </a:spcAft>
                        <a:buNone/>
                      </a:pPr>
                      <a:r>
                        <a:rPr b="1" lang="ar" sz="1200">
                          <a:solidFill>
                            <a:schemeClr val="dk1"/>
                          </a:solidFill>
                          <a:latin typeface="Mada"/>
                          <a:ea typeface="Mada"/>
                          <a:cs typeface="Mada"/>
                          <a:sym typeface="Mada"/>
                        </a:rPr>
                        <a:t>P</a:t>
                      </a:r>
                      <a:r>
                        <a:rPr b="1" lang="ar" sz="1200">
                          <a:solidFill>
                            <a:schemeClr val="dk1"/>
                          </a:solidFill>
                          <a:latin typeface="Mada"/>
                          <a:ea typeface="Mada"/>
                          <a:cs typeface="Mada"/>
                          <a:sym typeface="Mada"/>
                        </a:rPr>
                        <a:t>olydipsia</a:t>
                      </a:r>
                      <a:endParaRPr b="1" sz="1200">
                        <a:solidFill>
                          <a:schemeClr val="dk1"/>
                        </a:solidFill>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tcPr>
                </a:tc>
                <a:tc hMerge="1"/>
              </a:tr>
              <a:tr h="381925">
                <a:tc gridSpan="2">
                  <a:txBody>
                    <a:bodyPr/>
                    <a:lstStyle/>
                    <a:p>
                      <a:pPr indent="0" lvl="0" marL="0" rtl="0" algn="ctr">
                        <a:spcBef>
                          <a:spcPts val="0"/>
                        </a:spcBef>
                        <a:spcAft>
                          <a:spcPts val="0"/>
                        </a:spcAft>
                        <a:buNone/>
                      </a:pPr>
                      <a:r>
                        <a:rPr b="1" lang="ar" sz="1200">
                          <a:solidFill>
                            <a:schemeClr val="dk1"/>
                          </a:solidFill>
                          <a:latin typeface="Mada"/>
                          <a:ea typeface="Mada"/>
                          <a:cs typeface="Mada"/>
                          <a:sym typeface="Mada"/>
                        </a:rPr>
                        <a:t>weight loss</a:t>
                      </a:r>
                      <a:endParaRPr b="1" sz="1200">
                        <a:solidFill>
                          <a:schemeClr val="dk1"/>
                        </a:solidFill>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tcPr>
                </a:tc>
                <a:tc hMerge="1"/>
                <a:tc gridSpan="2">
                  <a:txBody>
                    <a:bodyPr/>
                    <a:lstStyle/>
                    <a:p>
                      <a:pPr indent="0" lvl="0" marL="0" rtl="0" algn="ctr">
                        <a:spcBef>
                          <a:spcPts val="0"/>
                        </a:spcBef>
                        <a:spcAft>
                          <a:spcPts val="0"/>
                        </a:spcAft>
                        <a:buNone/>
                      </a:pPr>
                      <a:r>
                        <a:rPr b="1" lang="ar" sz="1200">
                          <a:solidFill>
                            <a:schemeClr val="dk1"/>
                          </a:solidFill>
                          <a:latin typeface="Mada"/>
                          <a:ea typeface="Mada"/>
                          <a:cs typeface="Mada"/>
                          <a:sym typeface="Mada"/>
                        </a:rPr>
                        <a:t>abdominal pain</a:t>
                      </a:r>
                      <a:endParaRPr b="1" sz="1200">
                        <a:solidFill>
                          <a:schemeClr val="dk1"/>
                        </a:solidFill>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tcPr>
                </a:tc>
                <a:tc hMerge="1"/>
              </a:tr>
              <a:tr h="381925">
                <a:tc gridSpan="2">
                  <a:txBody>
                    <a:bodyPr/>
                    <a:lstStyle/>
                    <a:p>
                      <a:pPr indent="0" lvl="0" marL="0" rtl="0" algn="ctr">
                        <a:spcBef>
                          <a:spcPts val="0"/>
                        </a:spcBef>
                        <a:spcAft>
                          <a:spcPts val="0"/>
                        </a:spcAft>
                        <a:buNone/>
                      </a:pPr>
                      <a:r>
                        <a:rPr b="1" lang="ar" sz="1200">
                          <a:solidFill>
                            <a:schemeClr val="dk1"/>
                          </a:solidFill>
                          <a:latin typeface="Mada"/>
                          <a:ea typeface="Mada"/>
                          <a:cs typeface="Mada"/>
                          <a:sym typeface="Mada"/>
                        </a:rPr>
                        <a:t>hypothermia</a:t>
                      </a:r>
                      <a:r>
                        <a:rPr b="1" baseline="30000" lang="ar" sz="1200">
                          <a:solidFill>
                            <a:schemeClr val="dk1"/>
                          </a:solidFill>
                          <a:latin typeface="Mada"/>
                          <a:ea typeface="Mada"/>
                          <a:cs typeface="Mada"/>
                          <a:sym typeface="Mada"/>
                        </a:rPr>
                        <a:t>1</a:t>
                      </a:r>
                      <a:endParaRPr b="1" sz="1200">
                        <a:solidFill>
                          <a:schemeClr val="dk1"/>
                        </a:solidFill>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tcPr>
                </a:tc>
                <a:tc hMerge="1"/>
                <a:tc gridSpan="2">
                  <a:txBody>
                    <a:bodyPr/>
                    <a:lstStyle/>
                    <a:p>
                      <a:pPr indent="0" lvl="0" marL="0" rtl="0" algn="ctr">
                        <a:spcBef>
                          <a:spcPts val="0"/>
                        </a:spcBef>
                        <a:spcAft>
                          <a:spcPts val="0"/>
                        </a:spcAft>
                        <a:buNone/>
                      </a:pPr>
                      <a:r>
                        <a:rPr b="1" lang="ar" sz="1200">
                          <a:solidFill>
                            <a:schemeClr val="dk1"/>
                          </a:solidFill>
                          <a:latin typeface="Mada"/>
                          <a:ea typeface="Mada"/>
                          <a:cs typeface="Mada"/>
                          <a:sym typeface="Mada"/>
                        </a:rPr>
                        <a:t>change in mental status</a:t>
                      </a:r>
                      <a:r>
                        <a:rPr b="1" baseline="30000" lang="ar" sz="1200">
                          <a:solidFill>
                            <a:schemeClr val="dk1"/>
                          </a:solidFill>
                          <a:latin typeface="Mada"/>
                          <a:ea typeface="Mada"/>
                          <a:cs typeface="Mada"/>
                          <a:sym typeface="Mada"/>
                        </a:rPr>
                        <a:t>1</a:t>
                      </a:r>
                      <a:endParaRPr b="1" baseline="30000" sz="1200">
                        <a:solidFill>
                          <a:schemeClr val="dk1"/>
                        </a:solidFill>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tcPr>
                </a:tc>
                <a:tc hMerge="1"/>
              </a:tr>
              <a:tr h="1036450">
                <a:tc gridSpan="2">
                  <a:txBody>
                    <a:bodyPr/>
                    <a:lstStyle/>
                    <a:p>
                      <a:pPr indent="0" lvl="0" marL="0" rtl="0" algn="l">
                        <a:spcBef>
                          <a:spcPts val="0"/>
                        </a:spcBef>
                        <a:spcAft>
                          <a:spcPts val="0"/>
                        </a:spcAft>
                        <a:buNone/>
                      </a:pPr>
                      <a:r>
                        <a:rPr b="1" lang="ar" sz="1200">
                          <a:solidFill>
                            <a:schemeClr val="dk1"/>
                          </a:solidFill>
                          <a:latin typeface="Mada"/>
                          <a:ea typeface="Mada"/>
                          <a:cs typeface="Mada"/>
                          <a:sym typeface="Mada"/>
                        </a:rPr>
                        <a:t>Nausea and Vomiting: </a:t>
                      </a:r>
                      <a:r>
                        <a:rPr lang="ar" sz="1200">
                          <a:solidFill>
                            <a:srgbClr val="1C4588"/>
                          </a:solidFill>
                          <a:latin typeface="Mada"/>
                          <a:ea typeface="Mada"/>
                          <a:cs typeface="Mada"/>
                          <a:sym typeface="Mada"/>
                        </a:rPr>
                        <a:t>Ketone bodies are nauseating and many people will vomit, worsening the dehydration and electrolyte loss further. </a:t>
                      </a:r>
                      <a:endParaRPr b="1" sz="1200">
                        <a:solidFill>
                          <a:schemeClr val="dk1"/>
                        </a:solidFill>
                        <a:latin typeface="Mada"/>
                        <a:ea typeface="Mada"/>
                        <a:cs typeface="Mada"/>
                        <a:sym typeface="Mada"/>
                      </a:endParaRPr>
                    </a:p>
                  </a:txBody>
                  <a:tcPr marT="91425" marB="91425" marR="91425" marL="91425" anchor="ctr"/>
                </a:tc>
                <a:tc hMerge="1"/>
                <a:tc gridSpan="2">
                  <a:txBody>
                    <a:bodyPr/>
                    <a:lstStyle/>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Deep labored breathing(</a:t>
                      </a:r>
                      <a:r>
                        <a:rPr b="1" lang="ar" sz="1200">
                          <a:solidFill>
                            <a:schemeClr val="dk1"/>
                          </a:solidFill>
                          <a:latin typeface="Mada"/>
                          <a:ea typeface="Mada"/>
                          <a:cs typeface="Mada"/>
                          <a:sym typeface="Mada"/>
                        </a:rPr>
                        <a:t>Kussmaul respiration</a:t>
                      </a:r>
                      <a:r>
                        <a:rPr b="1" baseline="30000" lang="ar" sz="1200">
                          <a:solidFill>
                            <a:schemeClr val="dk1"/>
                          </a:solidFill>
                          <a:latin typeface="Mada"/>
                          <a:ea typeface="Mada"/>
                          <a:cs typeface="Mada"/>
                          <a:sym typeface="Mada"/>
                        </a:rPr>
                        <a:t>1 </a:t>
                      </a:r>
                      <a:r>
                        <a:rPr b="1" lang="ar"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ar" sz="1200">
                          <a:solidFill>
                            <a:srgbClr val="1C4588"/>
                          </a:solidFill>
                          <a:latin typeface="Mada"/>
                          <a:ea typeface="Mada"/>
                          <a:cs typeface="Mada"/>
                          <a:sym typeface="Mada"/>
                        </a:rPr>
                        <a:t>Although hyperventilation  may be present, it becomes l</a:t>
                      </a:r>
                      <a:r>
                        <a:rPr b="1" lang="ar" sz="1200">
                          <a:solidFill>
                            <a:srgbClr val="1C4588"/>
                          </a:solidFill>
                          <a:latin typeface="Mada"/>
                          <a:ea typeface="Mada"/>
                          <a:cs typeface="Mada"/>
                          <a:sym typeface="Mada"/>
                        </a:rPr>
                        <a:t>ess marked in very severe acidosis,</a:t>
                      </a:r>
                      <a:r>
                        <a:rPr lang="ar" sz="1200">
                          <a:solidFill>
                            <a:srgbClr val="1C4588"/>
                          </a:solidFill>
                          <a:latin typeface="Mada"/>
                          <a:ea typeface="Mada"/>
                          <a:cs typeface="Mada"/>
                          <a:sym typeface="Mada"/>
                        </a:rPr>
                        <a:t> owing to respiratory depression.</a:t>
                      </a:r>
                      <a:endParaRPr b="1" baseline="30000" sz="1200">
                        <a:solidFill>
                          <a:schemeClr val="dk1"/>
                        </a:solidFill>
                        <a:latin typeface="Mada"/>
                        <a:ea typeface="Mada"/>
                        <a:cs typeface="Mada"/>
                        <a:sym typeface="Mada"/>
                      </a:endParaRPr>
                    </a:p>
                  </a:txBody>
                  <a:tcPr marT="91425" marB="91425" marR="91425" marL="91425" anchor="ctr"/>
                </a:tc>
                <a:tc hMerge="1"/>
              </a:tr>
              <a:tr h="1663125">
                <a:tc gridSpan="2">
                  <a:txBody>
                    <a:bodyPr/>
                    <a:lstStyle/>
                    <a:p>
                      <a:pPr indent="0" lvl="0" marL="0" rtl="0" algn="l">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Dehydration </a:t>
                      </a:r>
                      <a:r>
                        <a:rPr b="1" baseline="30000" lang="ar" sz="1200">
                          <a:solidFill>
                            <a:schemeClr val="dk1"/>
                          </a:solidFill>
                          <a:latin typeface="Mada"/>
                          <a:ea typeface="Mada"/>
                          <a:cs typeface="Mada"/>
                          <a:sym typeface="Mada"/>
                        </a:rPr>
                        <a:t>1</a:t>
                      </a:r>
                      <a:r>
                        <a:rPr b="1" lang="ar" sz="1200">
                          <a:solidFill>
                            <a:schemeClr val="dk1"/>
                          </a:solidFill>
                          <a:latin typeface="Mada"/>
                          <a:ea typeface="Mada"/>
                          <a:cs typeface="Mada"/>
                          <a:sym typeface="Mada"/>
                        </a:rPr>
                        <a:t>:</a:t>
                      </a:r>
                      <a:r>
                        <a:rPr lang="ar" sz="1200">
                          <a:solidFill>
                            <a:srgbClr val="1C4588"/>
                          </a:solidFill>
                          <a:latin typeface="Mada"/>
                          <a:ea typeface="Mada"/>
                          <a:cs typeface="Mada"/>
                          <a:sym typeface="Mada"/>
                        </a:rPr>
                        <a:t>Occurs during ketoacidosis as a</a:t>
                      </a:r>
                      <a:r>
                        <a:rPr b="1" lang="ar" sz="1200">
                          <a:solidFill>
                            <a:srgbClr val="1C4588"/>
                          </a:solidFill>
                          <a:latin typeface="Mada"/>
                          <a:ea typeface="Mada"/>
                          <a:cs typeface="Mada"/>
                          <a:sym typeface="Mada"/>
                        </a:rPr>
                        <a:t> consequence of two parallel processes.</a:t>
                      </a:r>
                      <a:r>
                        <a:rPr lang="ar"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b="1" lang="ar" sz="1200">
                          <a:solidFill>
                            <a:srgbClr val="1C4588"/>
                          </a:solidFill>
                          <a:latin typeface="Mada"/>
                          <a:ea typeface="Mada"/>
                          <a:cs typeface="Mada"/>
                          <a:sym typeface="Mada"/>
                        </a:rPr>
                        <a:t>Hyperglycemia</a:t>
                      </a:r>
                      <a:r>
                        <a:rPr lang="ar" sz="1200">
                          <a:solidFill>
                            <a:srgbClr val="1C4588"/>
                          </a:solidFill>
                          <a:latin typeface="Mada"/>
                          <a:ea typeface="Mada"/>
                          <a:cs typeface="Mada"/>
                          <a:sym typeface="Mada"/>
                        </a:rPr>
                        <a:t> results in osmotic diuresis, and hyperketonemia results in acidosis and vomiting. </a:t>
                      </a:r>
                      <a:endParaRPr sz="1200">
                        <a:solidFill>
                          <a:srgbClr val="1C4588"/>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b="1" lang="ar" sz="1200">
                          <a:solidFill>
                            <a:srgbClr val="1C4588"/>
                          </a:solidFill>
                          <a:latin typeface="Mada"/>
                          <a:ea typeface="Mada"/>
                          <a:cs typeface="Mada"/>
                          <a:sym typeface="Mada"/>
                        </a:rPr>
                        <a:t>Renal hypoperfusion </a:t>
                      </a:r>
                      <a:r>
                        <a:rPr lang="ar" sz="1200">
                          <a:solidFill>
                            <a:srgbClr val="1C4588"/>
                          </a:solidFill>
                          <a:latin typeface="Mada"/>
                          <a:ea typeface="Mada"/>
                          <a:cs typeface="Mada"/>
                          <a:sym typeface="Mada"/>
                        </a:rPr>
                        <a:t>then occurs and a vicious circle is established as the kidney becomes less able to compensate.</a:t>
                      </a:r>
                      <a:endParaRPr b="1" sz="1200">
                        <a:solidFill>
                          <a:schemeClr val="dk1"/>
                        </a:solidFill>
                        <a:latin typeface="Mada"/>
                        <a:ea typeface="Mada"/>
                        <a:cs typeface="Mada"/>
                        <a:sym typeface="Mada"/>
                      </a:endParaRPr>
                    </a:p>
                  </a:txBody>
                  <a:tcPr marT="91425" marB="91425" marR="91425" marL="91425" anchor="ctr"/>
                </a:tc>
                <a:tc hMerge="1"/>
                <a:tc gridSpan="2">
                  <a:txBody>
                    <a:bodyPr/>
                    <a:lstStyle/>
                    <a:p>
                      <a:pPr indent="0" lvl="0" marL="0" rtl="0" algn="l">
                        <a:spcBef>
                          <a:spcPts val="0"/>
                        </a:spcBef>
                        <a:spcAft>
                          <a:spcPts val="0"/>
                        </a:spcAft>
                        <a:buNone/>
                      </a:pPr>
                      <a:r>
                        <a:rPr b="1" lang="ar" sz="1200">
                          <a:solidFill>
                            <a:srgbClr val="1C4588"/>
                          </a:solidFill>
                          <a:latin typeface="Mada"/>
                          <a:ea typeface="Mada"/>
                          <a:cs typeface="Mada"/>
                          <a:sym typeface="Mada"/>
                        </a:rPr>
                        <a:t>Odur: </a:t>
                      </a:r>
                      <a:r>
                        <a:rPr lang="ar" sz="1200">
                          <a:solidFill>
                            <a:srgbClr val="1C4588"/>
                          </a:solidFill>
                          <a:latin typeface="Mada"/>
                          <a:ea typeface="Mada"/>
                          <a:cs typeface="Mada"/>
                          <a:sym typeface="Mada"/>
                        </a:rPr>
                        <a:t>The excess ketones are excreted in the urine but also appear in the breath, producing a distinctive smell similar to that of acetone. Smell of ketones on the breath allows an instant diagnosis to be made by those able to detect the odour.</a:t>
                      </a:r>
                      <a:endParaRPr baseline="30000" sz="1200">
                        <a:solidFill>
                          <a:srgbClr val="1C4588"/>
                        </a:solidFill>
                        <a:latin typeface="Mada"/>
                        <a:ea typeface="Mada"/>
                        <a:cs typeface="Mada"/>
                        <a:sym typeface="Mada"/>
                      </a:endParaRPr>
                    </a:p>
                  </a:txBody>
                  <a:tcPr marT="91425" marB="91425" marR="91425" marL="91425" anchor="ctr"/>
                </a:tc>
                <a:tc hMerge="1"/>
              </a:tr>
              <a:tr h="381925">
                <a:tc gridSpan="4">
                  <a:txBody>
                    <a:bodyPr/>
                    <a:lstStyle/>
                    <a:p>
                      <a:pPr indent="0" lvl="0" marL="0" rtl="0" algn="ctr">
                        <a:spcBef>
                          <a:spcPts val="0"/>
                        </a:spcBef>
                        <a:spcAft>
                          <a:spcPts val="0"/>
                        </a:spcAft>
                        <a:buNone/>
                      </a:pPr>
                      <a:r>
                        <a:rPr lang="ar" sz="1200">
                          <a:solidFill>
                            <a:srgbClr val="1C4587"/>
                          </a:solidFill>
                          <a:latin typeface="Mada"/>
                          <a:ea typeface="Mada"/>
                          <a:cs typeface="Mada"/>
                          <a:sym typeface="Mada"/>
                        </a:rPr>
                        <a:t>1.</a:t>
                      </a:r>
                      <a:r>
                        <a:rPr lang="ar" sz="1200">
                          <a:solidFill>
                            <a:srgbClr val="1C4587"/>
                          </a:solidFill>
                          <a:latin typeface="Mada"/>
                          <a:ea typeface="Mada"/>
                          <a:cs typeface="Mada"/>
                          <a:sym typeface="Mada"/>
                        </a:rPr>
                        <a:t>In</a:t>
                      </a:r>
                      <a:r>
                        <a:rPr lang="ar" sz="1200">
                          <a:solidFill>
                            <a:srgbClr val="1C4588"/>
                          </a:solidFill>
                          <a:latin typeface="Mada"/>
                          <a:ea typeface="Mada"/>
                          <a:cs typeface="Mada"/>
                          <a:sym typeface="Mada"/>
                        </a:rPr>
                        <a:t> severe cases</a:t>
                      </a:r>
                      <a:endParaRPr sz="1200">
                        <a:solidFill>
                          <a:schemeClr val="dk1"/>
                        </a:solidFill>
                        <a:latin typeface="Mada"/>
                        <a:ea typeface="Mada"/>
                        <a:cs typeface="Mada"/>
                        <a:sym typeface="Mada"/>
                      </a:endParaRPr>
                    </a:p>
                  </a:txBody>
                  <a:tcPr marT="91425" marB="91425" marR="91425" marL="91425" anchor="ctr"/>
                </a:tc>
                <a:tc hMerge="1"/>
                <a:tc hMerge="1"/>
                <a:tc hMerge="1"/>
              </a:tr>
            </a:tbl>
          </a:graphicData>
        </a:graphic>
      </p:graphicFrame>
      <p:sp>
        <p:nvSpPr>
          <p:cNvPr id="286" name="Google Shape;286;p25"/>
          <p:cNvSpPr txBox="1"/>
          <p:nvPr/>
        </p:nvSpPr>
        <p:spPr>
          <a:xfrm>
            <a:off x="247500" y="904850"/>
            <a:ext cx="4140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Clinical Features of DKA</a:t>
            </a:r>
            <a:endParaRPr b="1" sz="2200">
              <a:highlight>
                <a:schemeClr val="accent4"/>
              </a:highlight>
              <a:latin typeface="Mada"/>
              <a:ea typeface="Mada"/>
              <a:cs typeface="Mada"/>
              <a:sym typeface="Mada"/>
            </a:endParaRPr>
          </a:p>
        </p:txBody>
      </p:sp>
      <p:sp>
        <p:nvSpPr>
          <p:cNvPr id="287" name="Google Shape;287;p25"/>
          <p:cNvSpPr txBox="1"/>
          <p:nvPr/>
        </p:nvSpPr>
        <p:spPr>
          <a:xfrm>
            <a:off x="1492725" y="38050"/>
            <a:ext cx="50853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latin typeface="Mada"/>
                <a:ea typeface="Mada"/>
                <a:cs typeface="Mada"/>
                <a:sym typeface="Mada"/>
              </a:rPr>
              <a:t>DKA</a:t>
            </a:r>
            <a:endParaRPr b="1" sz="2600">
              <a:latin typeface="Mada"/>
              <a:ea typeface="Mada"/>
              <a:cs typeface="Mada"/>
              <a:sym typeface="Mada"/>
            </a:endParaRPr>
          </a:p>
        </p:txBody>
      </p:sp>
      <p:sp>
        <p:nvSpPr>
          <p:cNvPr id="288" name="Google Shape;288;p25"/>
          <p:cNvSpPr txBox="1"/>
          <p:nvPr/>
        </p:nvSpPr>
        <p:spPr>
          <a:xfrm>
            <a:off x="25800" y="10394625"/>
            <a:ext cx="7560000" cy="2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1C4587"/>
              </a:solidFill>
              <a:latin typeface="Mada"/>
              <a:ea typeface="Mada"/>
              <a:cs typeface="Mada"/>
              <a:sym typeface="Mada"/>
            </a:endParaRPr>
          </a:p>
        </p:txBody>
      </p:sp>
      <p:grpSp>
        <p:nvGrpSpPr>
          <p:cNvPr id="289" name="Google Shape;289;p25"/>
          <p:cNvGrpSpPr/>
          <p:nvPr/>
        </p:nvGrpSpPr>
        <p:grpSpPr>
          <a:xfrm>
            <a:off x="194213" y="6562272"/>
            <a:ext cx="7149175" cy="3499484"/>
            <a:chOff x="205450" y="6752875"/>
            <a:chExt cx="7149175" cy="3284050"/>
          </a:xfrm>
        </p:grpSpPr>
        <p:sp>
          <p:nvSpPr>
            <p:cNvPr id="290" name="Google Shape;290;p25"/>
            <p:cNvSpPr txBox="1"/>
            <p:nvPr/>
          </p:nvSpPr>
          <p:spPr>
            <a:xfrm>
              <a:off x="319950" y="7232525"/>
              <a:ext cx="3944400" cy="28044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Hyperglycemia</a:t>
              </a:r>
              <a:r>
                <a:rPr b="1" lang="ar" sz="1200">
                  <a:solidFill>
                    <a:srgbClr val="CC0000"/>
                  </a:solidFill>
                  <a:latin typeface="Mada"/>
                  <a:ea typeface="Mada"/>
                  <a:cs typeface="Mada"/>
                  <a:sym typeface="Mada"/>
                </a:rPr>
                <a:t> &gt;250mg/dL + Hyperketonemia </a:t>
              </a:r>
              <a:r>
                <a:rPr lang="ar" sz="1200">
                  <a:solidFill>
                    <a:srgbClr val="1C4587"/>
                  </a:solidFill>
                  <a:latin typeface="Mada"/>
                  <a:ea typeface="Mada"/>
                  <a:cs typeface="Mada"/>
                  <a:sym typeface="Mada"/>
                </a:rPr>
                <a:t>(or heavy ketonuria)</a:t>
              </a:r>
              <a:r>
                <a:rPr b="1" lang="ar" sz="1200">
                  <a:solidFill>
                    <a:srgbClr val="CC0000"/>
                  </a:solidFill>
                  <a:latin typeface="Mada"/>
                  <a:ea typeface="Mada"/>
                  <a:cs typeface="Mada"/>
                  <a:sym typeface="Mada"/>
                </a:rPr>
                <a:t>  +High anion gap (&gt; 12 mmol\l) </a:t>
              </a:r>
              <a:r>
                <a:rPr b="1" lang="ar" sz="1200">
                  <a:solidFill>
                    <a:srgbClr val="CC0000"/>
                  </a:solidFill>
                  <a:latin typeface="Mada"/>
                  <a:ea typeface="Mada"/>
                  <a:cs typeface="Mada"/>
                  <a:sym typeface="Mada"/>
                </a:rPr>
                <a:t>metabolic acidosis</a:t>
              </a:r>
              <a:r>
                <a:rPr b="1" lang="ar" sz="1200">
                  <a:solidFill>
                    <a:srgbClr val="CC0000"/>
                  </a:solidFill>
                  <a:latin typeface="Mada"/>
                  <a:ea typeface="Mada"/>
                  <a:cs typeface="Mada"/>
                  <a:sym typeface="Mada"/>
                </a:rPr>
                <a:t>&lt;18mEq/L </a:t>
              </a:r>
              <a:endParaRPr b="1" sz="1200">
                <a:solidFill>
                  <a:srgbClr val="CC0000"/>
                </a:solidFill>
                <a:latin typeface="Mada"/>
                <a:ea typeface="Mada"/>
                <a:cs typeface="Mada"/>
                <a:sym typeface="Mada"/>
              </a:endParaRPr>
            </a:p>
            <a:p>
              <a:pPr indent="0" lvl="0" marL="0" rtl="0" algn="l">
                <a:spcBef>
                  <a:spcPts val="0"/>
                </a:spcBef>
                <a:spcAft>
                  <a:spcPts val="0"/>
                </a:spcAft>
                <a:buNone/>
              </a:pPr>
              <a:r>
                <a:rPr b="1" lang="ar" sz="1200">
                  <a:solidFill>
                    <a:srgbClr val="1C4588"/>
                  </a:solidFill>
                  <a:latin typeface="Mada"/>
                  <a:ea typeface="Mada"/>
                  <a:cs typeface="Mada"/>
                  <a:sym typeface="Mada"/>
                </a:rPr>
                <a:t>Other investigations: </a:t>
              </a:r>
              <a:endParaRPr b="1"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ECG:</a:t>
              </a:r>
              <a:r>
                <a:rPr lang="ar" sz="1200">
                  <a:solidFill>
                    <a:srgbClr val="1C4588"/>
                  </a:solidFill>
                  <a:latin typeface="Mada"/>
                  <a:ea typeface="Mada"/>
                  <a:cs typeface="Mada"/>
                  <a:sym typeface="Mada"/>
                </a:rPr>
                <a:t> Cardiac rhythm should be monitored in severe DKA because of the risk of electrolyte-induced cardiac arrhythmia.</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Infection screen:</a:t>
              </a:r>
              <a:r>
                <a:rPr lang="ar" sz="1200">
                  <a:solidFill>
                    <a:srgbClr val="1C4588"/>
                  </a:solidFill>
                  <a:latin typeface="Mada"/>
                  <a:ea typeface="Mada"/>
                  <a:cs typeface="Mada"/>
                  <a:sym typeface="Mada"/>
                </a:rPr>
                <a:t> full blood count, blood and urine culture, C-reactive protein, chest X-ray. Although leucocytosis invariably occurs in DKA, this represents a stress response and does not necessarily indicate infection.</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b="1" lang="ar" sz="1200">
                  <a:solidFill>
                    <a:srgbClr val="CC0000"/>
                  </a:solidFill>
                  <a:latin typeface="Mada"/>
                  <a:ea typeface="Mada"/>
                  <a:cs typeface="Mada"/>
                  <a:sym typeface="Mada"/>
                </a:rPr>
                <a:t>Blood electrolytes should be assessed as potassium abnormalities occur frequently</a:t>
              </a:r>
              <a:r>
                <a:rPr lang="ar" sz="1200">
                  <a:solidFill>
                    <a:srgbClr val="1C4587"/>
                  </a:solidFill>
                  <a:latin typeface="Mada"/>
                  <a:ea typeface="Mada"/>
                  <a:cs typeface="Mada"/>
                  <a:sym typeface="Mada"/>
                </a:rPr>
                <a:t> </a:t>
              </a:r>
              <a:r>
                <a:rPr lang="ar" sz="1200">
                  <a:solidFill>
                    <a:srgbClr val="999999"/>
                  </a:solidFill>
                  <a:latin typeface="Mada"/>
                  <a:ea typeface="Mada"/>
                  <a:cs typeface="Mada"/>
                  <a:sym typeface="Mada"/>
                </a:rPr>
                <a:t>(will be discussed in another slide)</a:t>
              </a:r>
              <a:endParaRPr sz="1200">
                <a:solidFill>
                  <a:srgbClr val="999999"/>
                </a:solidFill>
                <a:latin typeface="Mada"/>
                <a:ea typeface="Mada"/>
                <a:cs typeface="Mada"/>
                <a:sym typeface="Mada"/>
              </a:endParaRPr>
            </a:p>
          </p:txBody>
        </p:sp>
        <p:grpSp>
          <p:nvGrpSpPr>
            <p:cNvPr id="291" name="Google Shape;291;p25"/>
            <p:cNvGrpSpPr/>
            <p:nvPr/>
          </p:nvGrpSpPr>
          <p:grpSpPr>
            <a:xfrm>
              <a:off x="4264251" y="7316850"/>
              <a:ext cx="2915502" cy="1836505"/>
              <a:chOff x="358200" y="6293655"/>
              <a:chExt cx="4433549" cy="2397525"/>
            </a:xfrm>
          </p:grpSpPr>
          <p:pic>
            <p:nvPicPr>
              <p:cNvPr id="292" name="Google Shape;292;p25"/>
              <p:cNvPicPr preferRelativeResize="0"/>
              <p:nvPr/>
            </p:nvPicPr>
            <p:blipFill>
              <a:blip r:embed="rId3">
                <a:alphaModFix/>
              </a:blip>
              <a:stretch>
                <a:fillRect/>
              </a:stretch>
            </p:blipFill>
            <p:spPr>
              <a:xfrm>
                <a:off x="358200" y="6293655"/>
                <a:ext cx="4433549" cy="2397525"/>
              </a:xfrm>
              <a:prstGeom prst="rect">
                <a:avLst/>
              </a:prstGeom>
              <a:noFill/>
              <a:ln>
                <a:noFill/>
              </a:ln>
            </p:spPr>
          </p:pic>
          <p:pic>
            <p:nvPicPr>
              <p:cNvPr id="293" name="Google Shape;293;p25"/>
              <p:cNvPicPr preferRelativeResize="0"/>
              <p:nvPr/>
            </p:nvPicPr>
            <p:blipFill>
              <a:blip r:embed="rId4">
                <a:alphaModFix/>
              </a:blip>
              <a:stretch>
                <a:fillRect/>
              </a:stretch>
            </p:blipFill>
            <p:spPr>
              <a:xfrm>
                <a:off x="427948" y="7178200"/>
                <a:ext cx="4363802" cy="220500"/>
              </a:xfrm>
              <a:prstGeom prst="rect">
                <a:avLst/>
              </a:prstGeom>
              <a:noFill/>
              <a:ln>
                <a:noFill/>
              </a:ln>
            </p:spPr>
          </p:pic>
          <p:pic>
            <p:nvPicPr>
              <p:cNvPr id="294" name="Google Shape;294;p25"/>
              <p:cNvPicPr preferRelativeResize="0"/>
              <p:nvPr/>
            </p:nvPicPr>
            <p:blipFill>
              <a:blip r:embed="rId4">
                <a:alphaModFix/>
              </a:blip>
              <a:stretch>
                <a:fillRect/>
              </a:stretch>
            </p:blipFill>
            <p:spPr>
              <a:xfrm>
                <a:off x="427948" y="7400300"/>
                <a:ext cx="4363802" cy="220500"/>
              </a:xfrm>
              <a:prstGeom prst="rect">
                <a:avLst/>
              </a:prstGeom>
              <a:noFill/>
              <a:ln>
                <a:noFill/>
              </a:ln>
            </p:spPr>
          </p:pic>
          <p:pic>
            <p:nvPicPr>
              <p:cNvPr id="295" name="Google Shape;295;p25"/>
              <p:cNvPicPr preferRelativeResize="0"/>
              <p:nvPr/>
            </p:nvPicPr>
            <p:blipFill>
              <a:blip r:embed="rId4">
                <a:alphaModFix/>
              </a:blip>
              <a:stretch>
                <a:fillRect/>
              </a:stretch>
            </p:blipFill>
            <p:spPr>
              <a:xfrm>
                <a:off x="427948" y="8434974"/>
                <a:ext cx="4363802" cy="243825"/>
              </a:xfrm>
              <a:prstGeom prst="rect">
                <a:avLst/>
              </a:prstGeom>
              <a:noFill/>
              <a:ln>
                <a:noFill/>
              </a:ln>
            </p:spPr>
          </p:pic>
        </p:grpSp>
        <p:sp>
          <p:nvSpPr>
            <p:cNvPr id="296" name="Google Shape;296;p25"/>
            <p:cNvSpPr/>
            <p:nvPr/>
          </p:nvSpPr>
          <p:spPr>
            <a:xfrm rot="5400000">
              <a:off x="3584375" y="3433225"/>
              <a:ext cx="450600" cy="7089900"/>
            </a:xfrm>
            <a:prstGeom prst="rect">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7" name="Google Shape;297;p25"/>
            <p:cNvSpPr txBox="1"/>
            <p:nvPr/>
          </p:nvSpPr>
          <p:spPr>
            <a:xfrm>
              <a:off x="205450" y="6765485"/>
              <a:ext cx="69717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200">
                  <a:solidFill>
                    <a:schemeClr val="lt1"/>
                  </a:solidFill>
                  <a:latin typeface="Mada"/>
                  <a:ea typeface="Mada"/>
                  <a:cs typeface="Mada"/>
                  <a:sym typeface="Mada"/>
                </a:rPr>
                <a:t>Laboratory Findings in DKA</a:t>
              </a:r>
              <a:endParaRPr sz="2200">
                <a:solidFill>
                  <a:schemeClr val="lt1"/>
                </a:solidFill>
              </a:endParaRPr>
            </a:p>
          </p:txBody>
        </p:sp>
        <p:sp>
          <p:nvSpPr>
            <p:cNvPr id="298" name="Google Shape;298;p25"/>
            <p:cNvSpPr txBox="1"/>
            <p:nvPr/>
          </p:nvSpPr>
          <p:spPr>
            <a:xfrm>
              <a:off x="4264250" y="9266725"/>
              <a:ext cx="2915400" cy="682800"/>
            </a:xfrm>
            <a:prstGeom prst="rect">
              <a:avLst/>
            </a:prstGeom>
            <a:noFill/>
            <a:ln cap="flat" cmpd="sng" w="952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6AA84F"/>
                  </a:solidFill>
                  <a:latin typeface="Mada"/>
                  <a:ea typeface="Mada"/>
                  <a:cs typeface="Mada"/>
                  <a:sym typeface="Mada"/>
                </a:rPr>
                <a:t>Based on the </a:t>
              </a:r>
              <a:r>
                <a:rPr lang="ar" sz="1200">
                  <a:solidFill>
                    <a:srgbClr val="6AA84F"/>
                  </a:solidFill>
                  <a:latin typeface="Mada"/>
                  <a:ea typeface="Mada"/>
                  <a:cs typeface="Mada"/>
                  <a:sym typeface="Mada"/>
                </a:rPr>
                <a:t>laboratory</a:t>
              </a:r>
              <a:r>
                <a:rPr lang="ar" sz="1200">
                  <a:solidFill>
                    <a:srgbClr val="6AA84F"/>
                  </a:solidFill>
                  <a:latin typeface="Mada"/>
                  <a:ea typeface="Mada"/>
                  <a:cs typeface="Mada"/>
                  <a:sym typeface="Mada"/>
                </a:rPr>
                <a:t> findings you can classify the cases into : mild, moderate or severe</a:t>
              </a:r>
              <a:endParaRPr sz="1200">
                <a:solidFill>
                  <a:srgbClr val="6AA84F"/>
                </a:solidFill>
                <a:latin typeface="Mada"/>
                <a:ea typeface="Mada"/>
                <a:cs typeface="Mada"/>
                <a:sym typeface="Mada"/>
              </a:endParaRPr>
            </a:p>
          </p:txBody>
        </p:sp>
      </p:grpSp>
      <p:grpSp>
        <p:nvGrpSpPr>
          <p:cNvPr id="299" name="Google Shape;299;p25"/>
          <p:cNvGrpSpPr/>
          <p:nvPr/>
        </p:nvGrpSpPr>
        <p:grpSpPr>
          <a:xfrm>
            <a:off x="329547" y="1355455"/>
            <a:ext cx="6952501" cy="715995"/>
            <a:chOff x="8097797" y="2920355"/>
            <a:chExt cx="6952501" cy="715995"/>
          </a:xfrm>
        </p:grpSpPr>
        <p:sp>
          <p:nvSpPr>
            <p:cNvPr id="300" name="Google Shape;300;p25"/>
            <p:cNvSpPr/>
            <p:nvPr/>
          </p:nvSpPr>
          <p:spPr>
            <a:xfrm>
              <a:off x="8203260" y="3053150"/>
              <a:ext cx="2042400" cy="583200"/>
            </a:xfrm>
            <a:prstGeom prst="roundRect">
              <a:avLst>
                <a:gd fmla="val 16667" name="adj"/>
              </a:avLst>
            </a:prstGeom>
            <a:noFill/>
            <a:ln cap="flat" cmpd="sng" w="952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Polyuria</a:t>
              </a:r>
              <a:endParaRPr sz="1200">
                <a:solidFill>
                  <a:srgbClr val="1C4587"/>
                </a:solidFill>
                <a:latin typeface="Mada"/>
                <a:ea typeface="Mada"/>
                <a:cs typeface="Mada"/>
                <a:sym typeface="Mada"/>
              </a:endParaRPr>
            </a:p>
          </p:txBody>
        </p:sp>
        <p:sp>
          <p:nvSpPr>
            <p:cNvPr id="301" name="Google Shape;301;p25"/>
            <p:cNvSpPr/>
            <p:nvPr/>
          </p:nvSpPr>
          <p:spPr>
            <a:xfrm>
              <a:off x="8097797" y="2941355"/>
              <a:ext cx="359700" cy="360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Average"/>
                  <a:ea typeface="Average"/>
                  <a:cs typeface="Average"/>
                  <a:sym typeface="Average"/>
                </a:rPr>
                <a:t>1</a:t>
              </a:r>
              <a:endParaRPr b="1" sz="2000">
                <a:solidFill>
                  <a:srgbClr val="FFFFFF"/>
                </a:solidFill>
                <a:latin typeface="Average"/>
                <a:ea typeface="Average"/>
                <a:cs typeface="Average"/>
                <a:sym typeface="Average"/>
              </a:endParaRPr>
            </a:p>
          </p:txBody>
        </p:sp>
        <p:grpSp>
          <p:nvGrpSpPr>
            <p:cNvPr id="302" name="Google Shape;302;p25"/>
            <p:cNvGrpSpPr/>
            <p:nvPr/>
          </p:nvGrpSpPr>
          <p:grpSpPr>
            <a:xfrm>
              <a:off x="12694247" y="2920355"/>
              <a:ext cx="2356051" cy="694995"/>
              <a:chOff x="12682647" y="2997255"/>
              <a:chExt cx="2356051" cy="694995"/>
            </a:xfrm>
          </p:grpSpPr>
          <p:sp>
            <p:nvSpPr>
              <p:cNvPr id="303" name="Google Shape;303;p25"/>
              <p:cNvSpPr/>
              <p:nvPr/>
            </p:nvSpPr>
            <p:spPr>
              <a:xfrm>
                <a:off x="12788098" y="3109050"/>
                <a:ext cx="2250600" cy="583200"/>
              </a:xfrm>
              <a:prstGeom prst="roundRect">
                <a:avLst>
                  <a:gd fmla="val 16667" name="adj"/>
                </a:avLst>
              </a:prstGeom>
              <a:noFill/>
              <a:ln cap="flat" cmpd="sng" w="952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CC0000"/>
                    </a:solidFill>
                    <a:latin typeface="Mada"/>
                    <a:ea typeface="Mada"/>
                    <a:cs typeface="Mada"/>
                    <a:sym typeface="Mada"/>
                  </a:rPr>
                  <a:t> </a:t>
                </a:r>
                <a:r>
                  <a:rPr b="1" lang="ar" sz="1200">
                    <a:solidFill>
                      <a:schemeClr val="dk1"/>
                    </a:solidFill>
                    <a:latin typeface="Mada"/>
                    <a:ea typeface="Mada"/>
                    <a:cs typeface="Mada"/>
                    <a:sym typeface="Mada"/>
                  </a:rPr>
                  <a:t>Weight loss</a:t>
                </a:r>
                <a:endParaRPr sz="1200">
                  <a:latin typeface="Mada"/>
                  <a:ea typeface="Mada"/>
                  <a:cs typeface="Mada"/>
                  <a:sym typeface="Mada"/>
                </a:endParaRPr>
              </a:p>
            </p:txBody>
          </p:sp>
          <p:sp>
            <p:nvSpPr>
              <p:cNvPr id="304" name="Google Shape;304;p25"/>
              <p:cNvSpPr/>
              <p:nvPr/>
            </p:nvSpPr>
            <p:spPr>
              <a:xfrm>
                <a:off x="12682647" y="2997255"/>
                <a:ext cx="359700" cy="360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Average"/>
                    <a:ea typeface="Average"/>
                    <a:cs typeface="Average"/>
                    <a:sym typeface="Average"/>
                  </a:rPr>
                  <a:t>3</a:t>
                </a:r>
                <a:endParaRPr b="1" sz="2000">
                  <a:solidFill>
                    <a:srgbClr val="FFFFFF"/>
                  </a:solidFill>
                  <a:latin typeface="Average"/>
                  <a:ea typeface="Average"/>
                  <a:cs typeface="Average"/>
                  <a:sym typeface="Average"/>
                </a:endParaRPr>
              </a:p>
            </p:txBody>
          </p:sp>
        </p:grpSp>
        <p:sp>
          <p:nvSpPr>
            <p:cNvPr id="305" name="Google Shape;305;p25"/>
            <p:cNvSpPr/>
            <p:nvPr/>
          </p:nvSpPr>
          <p:spPr>
            <a:xfrm>
              <a:off x="10489873" y="3053153"/>
              <a:ext cx="2042400" cy="562200"/>
            </a:xfrm>
            <a:prstGeom prst="roundRect">
              <a:avLst>
                <a:gd fmla="val 16667" name="adj"/>
              </a:avLst>
            </a:prstGeom>
            <a:noFill/>
            <a:ln cap="flat" cmpd="sng" w="952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Polydipsia</a:t>
              </a:r>
              <a:endParaRPr b="1" sz="1200">
                <a:solidFill>
                  <a:schemeClr val="dk1"/>
                </a:solidFill>
                <a:latin typeface="Mada"/>
                <a:ea typeface="Mada"/>
                <a:cs typeface="Mada"/>
                <a:sym typeface="Mada"/>
              </a:endParaRPr>
            </a:p>
          </p:txBody>
        </p:sp>
        <p:sp>
          <p:nvSpPr>
            <p:cNvPr id="306" name="Google Shape;306;p25"/>
            <p:cNvSpPr/>
            <p:nvPr/>
          </p:nvSpPr>
          <p:spPr>
            <a:xfrm>
              <a:off x="10396034" y="2941342"/>
              <a:ext cx="359700" cy="360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Average"/>
                  <a:ea typeface="Average"/>
                  <a:cs typeface="Average"/>
                  <a:sym typeface="Average"/>
                </a:rPr>
                <a:t>2</a:t>
              </a:r>
              <a:endParaRPr b="1" sz="2000">
                <a:solidFill>
                  <a:srgbClr val="FFFFFF"/>
                </a:solidFill>
                <a:latin typeface="Average"/>
                <a:ea typeface="Average"/>
                <a:cs typeface="Average"/>
                <a:sym typeface="Average"/>
              </a:endParaRPr>
            </a:p>
          </p:txBody>
        </p:sp>
      </p:grpSp>
      <p:grpSp>
        <p:nvGrpSpPr>
          <p:cNvPr id="307" name="Google Shape;307;p25"/>
          <p:cNvGrpSpPr/>
          <p:nvPr/>
        </p:nvGrpSpPr>
        <p:grpSpPr>
          <a:xfrm>
            <a:off x="329547" y="2071455"/>
            <a:ext cx="6952501" cy="715995"/>
            <a:chOff x="8097797" y="2920355"/>
            <a:chExt cx="6952501" cy="715995"/>
          </a:xfrm>
        </p:grpSpPr>
        <p:sp>
          <p:nvSpPr>
            <p:cNvPr id="308" name="Google Shape;308;p25"/>
            <p:cNvSpPr/>
            <p:nvPr/>
          </p:nvSpPr>
          <p:spPr>
            <a:xfrm>
              <a:off x="8203260" y="3053150"/>
              <a:ext cx="2042400" cy="583200"/>
            </a:xfrm>
            <a:prstGeom prst="roundRect">
              <a:avLst>
                <a:gd fmla="val 16667" name="adj"/>
              </a:avLst>
            </a:prstGeom>
            <a:noFill/>
            <a:ln cap="flat" cmpd="sng" w="952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abdominal pain</a:t>
              </a:r>
              <a:endParaRPr sz="1200">
                <a:solidFill>
                  <a:srgbClr val="1C4587"/>
                </a:solidFill>
                <a:latin typeface="Mada"/>
                <a:ea typeface="Mada"/>
                <a:cs typeface="Mada"/>
                <a:sym typeface="Mada"/>
              </a:endParaRPr>
            </a:p>
          </p:txBody>
        </p:sp>
        <p:sp>
          <p:nvSpPr>
            <p:cNvPr id="309" name="Google Shape;309;p25"/>
            <p:cNvSpPr/>
            <p:nvPr/>
          </p:nvSpPr>
          <p:spPr>
            <a:xfrm>
              <a:off x="8097797" y="2941355"/>
              <a:ext cx="359700" cy="360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Average"/>
                  <a:ea typeface="Average"/>
                  <a:cs typeface="Average"/>
                  <a:sym typeface="Average"/>
                </a:rPr>
                <a:t>4</a:t>
              </a:r>
              <a:endParaRPr b="1" sz="2000">
                <a:solidFill>
                  <a:srgbClr val="FFFFFF"/>
                </a:solidFill>
                <a:latin typeface="Average"/>
                <a:ea typeface="Average"/>
                <a:cs typeface="Average"/>
                <a:sym typeface="Average"/>
              </a:endParaRPr>
            </a:p>
          </p:txBody>
        </p:sp>
        <p:grpSp>
          <p:nvGrpSpPr>
            <p:cNvPr id="310" name="Google Shape;310;p25"/>
            <p:cNvGrpSpPr/>
            <p:nvPr/>
          </p:nvGrpSpPr>
          <p:grpSpPr>
            <a:xfrm>
              <a:off x="12694247" y="2920355"/>
              <a:ext cx="2356051" cy="694995"/>
              <a:chOff x="12682647" y="2997255"/>
              <a:chExt cx="2356051" cy="694995"/>
            </a:xfrm>
          </p:grpSpPr>
          <p:sp>
            <p:nvSpPr>
              <p:cNvPr id="311" name="Google Shape;311;p25"/>
              <p:cNvSpPr/>
              <p:nvPr/>
            </p:nvSpPr>
            <p:spPr>
              <a:xfrm>
                <a:off x="12788098" y="3109050"/>
                <a:ext cx="2250600" cy="583200"/>
              </a:xfrm>
              <a:prstGeom prst="roundRect">
                <a:avLst>
                  <a:gd fmla="val 16667" name="adj"/>
                </a:avLst>
              </a:prstGeom>
              <a:noFill/>
              <a:ln cap="flat" cmpd="sng" w="952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change in mental status</a:t>
                </a:r>
                <a:r>
                  <a:rPr b="1" baseline="30000" lang="ar" sz="1200">
                    <a:solidFill>
                      <a:schemeClr val="dk1"/>
                    </a:solidFill>
                    <a:latin typeface="Mada"/>
                    <a:ea typeface="Mada"/>
                    <a:cs typeface="Mada"/>
                    <a:sym typeface="Mada"/>
                  </a:rPr>
                  <a:t>1</a:t>
                </a:r>
                <a:r>
                  <a:rPr b="1" lang="ar" sz="1200">
                    <a:solidFill>
                      <a:srgbClr val="CC0000"/>
                    </a:solidFill>
                    <a:latin typeface="Mada"/>
                    <a:ea typeface="Mada"/>
                    <a:cs typeface="Mada"/>
                    <a:sym typeface="Mada"/>
                  </a:rPr>
                  <a:t> </a:t>
                </a:r>
                <a:endParaRPr sz="1200">
                  <a:latin typeface="Mada"/>
                  <a:ea typeface="Mada"/>
                  <a:cs typeface="Mada"/>
                  <a:sym typeface="Mada"/>
                </a:endParaRPr>
              </a:p>
            </p:txBody>
          </p:sp>
          <p:sp>
            <p:nvSpPr>
              <p:cNvPr id="312" name="Google Shape;312;p25"/>
              <p:cNvSpPr/>
              <p:nvPr/>
            </p:nvSpPr>
            <p:spPr>
              <a:xfrm>
                <a:off x="12682647" y="2997255"/>
                <a:ext cx="359700" cy="360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Average"/>
                    <a:ea typeface="Average"/>
                    <a:cs typeface="Average"/>
                    <a:sym typeface="Average"/>
                  </a:rPr>
                  <a:t>6</a:t>
                </a:r>
                <a:endParaRPr b="1" sz="2000">
                  <a:solidFill>
                    <a:srgbClr val="FFFFFF"/>
                  </a:solidFill>
                  <a:latin typeface="Average"/>
                  <a:ea typeface="Average"/>
                  <a:cs typeface="Average"/>
                  <a:sym typeface="Average"/>
                </a:endParaRPr>
              </a:p>
            </p:txBody>
          </p:sp>
        </p:grpSp>
        <p:sp>
          <p:nvSpPr>
            <p:cNvPr id="313" name="Google Shape;313;p25"/>
            <p:cNvSpPr/>
            <p:nvPr/>
          </p:nvSpPr>
          <p:spPr>
            <a:xfrm>
              <a:off x="10489873" y="3053153"/>
              <a:ext cx="2042400" cy="562200"/>
            </a:xfrm>
            <a:prstGeom prst="roundRect">
              <a:avLst>
                <a:gd fmla="val 16667" name="adj"/>
              </a:avLst>
            </a:prstGeom>
            <a:noFill/>
            <a:ln cap="flat" cmpd="sng" w="952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H</a:t>
              </a:r>
              <a:r>
                <a:rPr b="1" lang="ar" sz="1200">
                  <a:solidFill>
                    <a:schemeClr val="dk1"/>
                  </a:solidFill>
                  <a:latin typeface="Mada"/>
                  <a:ea typeface="Mada"/>
                  <a:cs typeface="Mada"/>
                  <a:sym typeface="Mada"/>
                </a:rPr>
                <a:t>ypothermia</a:t>
              </a:r>
              <a:r>
                <a:rPr b="1" baseline="30000" lang="ar" sz="1200">
                  <a:solidFill>
                    <a:schemeClr val="dk1"/>
                  </a:solidFill>
                  <a:latin typeface="Mada"/>
                  <a:ea typeface="Mada"/>
                  <a:cs typeface="Mada"/>
                  <a:sym typeface="Mada"/>
                </a:rPr>
                <a:t>1</a:t>
              </a:r>
              <a:endParaRPr b="1" sz="1200">
                <a:solidFill>
                  <a:schemeClr val="dk1"/>
                </a:solidFill>
                <a:latin typeface="Mada"/>
                <a:ea typeface="Mada"/>
                <a:cs typeface="Mada"/>
                <a:sym typeface="Mada"/>
              </a:endParaRPr>
            </a:p>
          </p:txBody>
        </p:sp>
        <p:sp>
          <p:nvSpPr>
            <p:cNvPr id="314" name="Google Shape;314;p25"/>
            <p:cNvSpPr/>
            <p:nvPr/>
          </p:nvSpPr>
          <p:spPr>
            <a:xfrm>
              <a:off x="10396034" y="2941342"/>
              <a:ext cx="359700" cy="360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Average"/>
                  <a:ea typeface="Average"/>
                  <a:cs typeface="Average"/>
                  <a:sym typeface="Average"/>
                </a:rPr>
                <a:t>5</a:t>
              </a:r>
              <a:endParaRPr b="1" sz="2000">
                <a:solidFill>
                  <a:srgbClr val="FFFFFF"/>
                </a:solidFill>
                <a:latin typeface="Average"/>
                <a:ea typeface="Average"/>
                <a:cs typeface="Average"/>
                <a:sym typeface="Average"/>
              </a:endParaRPr>
            </a:p>
          </p:txBody>
        </p:sp>
      </p:grpSp>
      <p:grpSp>
        <p:nvGrpSpPr>
          <p:cNvPr id="315" name="Google Shape;315;p25"/>
          <p:cNvGrpSpPr/>
          <p:nvPr/>
        </p:nvGrpSpPr>
        <p:grpSpPr>
          <a:xfrm>
            <a:off x="329547" y="2847655"/>
            <a:ext cx="3450453" cy="1475595"/>
            <a:chOff x="329547" y="2847655"/>
            <a:chExt cx="3450453" cy="1475595"/>
          </a:xfrm>
        </p:grpSpPr>
        <p:sp>
          <p:nvSpPr>
            <p:cNvPr id="316" name="Google Shape;316;p25"/>
            <p:cNvSpPr/>
            <p:nvPr/>
          </p:nvSpPr>
          <p:spPr>
            <a:xfrm>
              <a:off x="435000" y="2959450"/>
              <a:ext cx="3345000" cy="1363800"/>
            </a:xfrm>
            <a:prstGeom prst="roundRect">
              <a:avLst>
                <a:gd fmla="val 16667" name="adj"/>
              </a:avLst>
            </a:prstGeom>
            <a:noFill/>
            <a:ln cap="flat" cmpd="sng" w="952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Nausea and Vomiting</a:t>
              </a:r>
              <a:endParaRPr b="1"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 </a:t>
              </a:r>
              <a:r>
                <a:rPr lang="ar" sz="1200">
                  <a:solidFill>
                    <a:srgbClr val="1C4588"/>
                  </a:solidFill>
                  <a:latin typeface="Mada"/>
                  <a:ea typeface="Mada"/>
                  <a:cs typeface="Mada"/>
                  <a:sym typeface="Mada"/>
                </a:rPr>
                <a:t>Ketone bodies are nauseating and many people will vomit, worsening the dehydration and electrolyte loss further. </a:t>
              </a:r>
              <a:endParaRPr sz="1200">
                <a:solidFill>
                  <a:srgbClr val="1C4587"/>
                </a:solidFill>
                <a:latin typeface="Mada"/>
                <a:ea typeface="Mada"/>
                <a:cs typeface="Mada"/>
                <a:sym typeface="Mada"/>
              </a:endParaRPr>
            </a:p>
          </p:txBody>
        </p:sp>
        <p:sp>
          <p:nvSpPr>
            <p:cNvPr id="317" name="Google Shape;317;p25"/>
            <p:cNvSpPr/>
            <p:nvPr/>
          </p:nvSpPr>
          <p:spPr>
            <a:xfrm>
              <a:off x="329547" y="2847655"/>
              <a:ext cx="359700" cy="360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Average"/>
                  <a:ea typeface="Average"/>
                  <a:cs typeface="Average"/>
                  <a:sym typeface="Average"/>
                </a:rPr>
                <a:t>7</a:t>
              </a:r>
              <a:endParaRPr b="1" sz="2000">
                <a:solidFill>
                  <a:srgbClr val="FFFFFF"/>
                </a:solidFill>
                <a:latin typeface="Average"/>
                <a:ea typeface="Average"/>
                <a:cs typeface="Average"/>
                <a:sym typeface="Average"/>
              </a:endParaRPr>
            </a:p>
          </p:txBody>
        </p:sp>
      </p:grpSp>
      <p:grpSp>
        <p:nvGrpSpPr>
          <p:cNvPr id="318" name="Google Shape;318;p25"/>
          <p:cNvGrpSpPr/>
          <p:nvPr/>
        </p:nvGrpSpPr>
        <p:grpSpPr>
          <a:xfrm>
            <a:off x="3904147" y="2864705"/>
            <a:ext cx="3450453" cy="1458495"/>
            <a:chOff x="329547" y="2847655"/>
            <a:chExt cx="3450453" cy="1458495"/>
          </a:xfrm>
        </p:grpSpPr>
        <p:sp>
          <p:nvSpPr>
            <p:cNvPr id="319" name="Google Shape;319;p25"/>
            <p:cNvSpPr/>
            <p:nvPr/>
          </p:nvSpPr>
          <p:spPr>
            <a:xfrm>
              <a:off x="435000" y="2959450"/>
              <a:ext cx="3345000" cy="1346700"/>
            </a:xfrm>
            <a:prstGeom prst="roundRect">
              <a:avLst>
                <a:gd fmla="val 16667" name="adj"/>
              </a:avLst>
            </a:prstGeom>
            <a:noFill/>
            <a:ln cap="flat" cmpd="sng" w="952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Deep labored breathing</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a:t>
              </a:r>
              <a:r>
                <a:rPr b="1" lang="ar" sz="1200">
                  <a:solidFill>
                    <a:schemeClr val="dk1"/>
                  </a:solidFill>
                  <a:latin typeface="Mada"/>
                  <a:ea typeface="Mada"/>
                  <a:cs typeface="Mada"/>
                  <a:sym typeface="Mada"/>
                </a:rPr>
                <a:t>Kussmaul respiration</a:t>
              </a:r>
              <a:r>
                <a:rPr b="1" baseline="30000" lang="ar" sz="1200">
                  <a:solidFill>
                    <a:schemeClr val="dk1"/>
                  </a:solidFill>
                  <a:latin typeface="Mada"/>
                  <a:ea typeface="Mada"/>
                  <a:cs typeface="Mada"/>
                  <a:sym typeface="Mada"/>
                </a:rPr>
                <a:t>1 </a:t>
              </a:r>
              <a:r>
                <a:rPr b="1" lang="ar"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0" lvl="0" marL="0" rtl="0" algn="ctr">
                <a:lnSpc>
                  <a:spcPct val="115000"/>
                </a:lnSpc>
                <a:spcBef>
                  <a:spcPts val="0"/>
                </a:spcBef>
                <a:spcAft>
                  <a:spcPts val="0"/>
                </a:spcAft>
                <a:buClr>
                  <a:schemeClr val="dk1"/>
                </a:buClr>
                <a:buSzPts val="1100"/>
                <a:buFont typeface="Arial"/>
                <a:buNone/>
              </a:pPr>
              <a:r>
                <a:rPr lang="ar" sz="1200">
                  <a:solidFill>
                    <a:srgbClr val="1C4588"/>
                  </a:solidFill>
                  <a:latin typeface="Mada"/>
                  <a:ea typeface="Mada"/>
                  <a:cs typeface="Mada"/>
                  <a:sym typeface="Mada"/>
                </a:rPr>
                <a:t>Although hyperventilation may be present, it becomes </a:t>
              </a:r>
              <a:r>
                <a:rPr b="1" lang="ar" sz="1200">
                  <a:solidFill>
                    <a:srgbClr val="1C4588"/>
                  </a:solidFill>
                  <a:latin typeface="Mada"/>
                  <a:ea typeface="Mada"/>
                  <a:cs typeface="Mada"/>
                  <a:sym typeface="Mada"/>
                </a:rPr>
                <a:t>less marked in very severe acidosis,</a:t>
              </a:r>
              <a:r>
                <a:rPr lang="ar" sz="1200">
                  <a:solidFill>
                    <a:srgbClr val="1C4588"/>
                  </a:solidFill>
                  <a:latin typeface="Mada"/>
                  <a:ea typeface="Mada"/>
                  <a:cs typeface="Mada"/>
                  <a:sym typeface="Mada"/>
                </a:rPr>
                <a:t> owing to respiratory depression.</a:t>
              </a:r>
              <a:endParaRPr sz="1200">
                <a:solidFill>
                  <a:srgbClr val="1C4587"/>
                </a:solidFill>
                <a:latin typeface="Mada"/>
                <a:ea typeface="Mada"/>
                <a:cs typeface="Mada"/>
                <a:sym typeface="Mada"/>
              </a:endParaRPr>
            </a:p>
          </p:txBody>
        </p:sp>
        <p:sp>
          <p:nvSpPr>
            <p:cNvPr id="320" name="Google Shape;320;p25"/>
            <p:cNvSpPr/>
            <p:nvPr/>
          </p:nvSpPr>
          <p:spPr>
            <a:xfrm>
              <a:off x="329547" y="2847655"/>
              <a:ext cx="359700" cy="360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Average"/>
                  <a:ea typeface="Average"/>
                  <a:cs typeface="Average"/>
                  <a:sym typeface="Average"/>
                </a:rPr>
                <a:t>8</a:t>
              </a:r>
              <a:endParaRPr b="1" sz="2000">
                <a:solidFill>
                  <a:srgbClr val="FFFFFF"/>
                </a:solidFill>
                <a:latin typeface="Average"/>
                <a:ea typeface="Average"/>
                <a:cs typeface="Average"/>
                <a:sym typeface="Average"/>
              </a:endParaRPr>
            </a:p>
          </p:txBody>
        </p:sp>
      </p:grpSp>
      <p:grpSp>
        <p:nvGrpSpPr>
          <p:cNvPr id="321" name="Google Shape;321;p25"/>
          <p:cNvGrpSpPr/>
          <p:nvPr/>
        </p:nvGrpSpPr>
        <p:grpSpPr>
          <a:xfrm>
            <a:off x="247509" y="4383455"/>
            <a:ext cx="3450466" cy="1972695"/>
            <a:chOff x="329547" y="2847655"/>
            <a:chExt cx="3450466" cy="1972695"/>
          </a:xfrm>
        </p:grpSpPr>
        <p:sp>
          <p:nvSpPr>
            <p:cNvPr id="322" name="Google Shape;322;p25"/>
            <p:cNvSpPr/>
            <p:nvPr/>
          </p:nvSpPr>
          <p:spPr>
            <a:xfrm>
              <a:off x="435013" y="2959450"/>
              <a:ext cx="3345000" cy="1860900"/>
            </a:xfrm>
            <a:prstGeom prst="roundRect">
              <a:avLst>
                <a:gd fmla="val 16667" name="adj"/>
              </a:avLst>
            </a:prstGeom>
            <a:noFill/>
            <a:ln cap="flat" cmpd="sng" w="952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Dehydration </a:t>
              </a:r>
              <a:r>
                <a:rPr b="1" baseline="30000" lang="ar" sz="1200">
                  <a:solidFill>
                    <a:schemeClr val="dk1"/>
                  </a:solidFill>
                  <a:latin typeface="Mada"/>
                  <a:ea typeface="Mada"/>
                  <a:cs typeface="Mada"/>
                  <a:sym typeface="Mada"/>
                </a:rPr>
                <a:t>1</a:t>
              </a:r>
              <a:endParaRPr b="1"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200">
                  <a:solidFill>
                    <a:srgbClr val="1C4588"/>
                  </a:solidFill>
                  <a:latin typeface="Mada"/>
                  <a:ea typeface="Mada"/>
                  <a:cs typeface="Mada"/>
                  <a:sym typeface="Mada"/>
                </a:rPr>
                <a:t>Occurs during ketoacidosis as a</a:t>
              </a:r>
              <a:r>
                <a:rPr b="1" lang="ar" sz="1200">
                  <a:solidFill>
                    <a:srgbClr val="1C4588"/>
                  </a:solidFill>
                  <a:latin typeface="Mada"/>
                  <a:ea typeface="Mada"/>
                  <a:cs typeface="Mada"/>
                  <a:sym typeface="Mada"/>
                </a:rPr>
                <a:t> consequence of two parallel processes.</a:t>
              </a:r>
              <a:r>
                <a:rPr lang="ar"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0" lvl="0" marL="0" rtl="0" algn="ctr">
                <a:lnSpc>
                  <a:spcPct val="115000"/>
                </a:lnSpc>
                <a:spcBef>
                  <a:spcPts val="0"/>
                </a:spcBef>
                <a:spcAft>
                  <a:spcPts val="0"/>
                </a:spcAft>
                <a:buClr>
                  <a:schemeClr val="dk1"/>
                </a:buClr>
                <a:buSzPts val="1100"/>
                <a:buFont typeface="Arial"/>
                <a:buNone/>
              </a:pPr>
              <a:r>
                <a:rPr b="1" lang="ar" sz="1200">
                  <a:solidFill>
                    <a:srgbClr val="1C4588"/>
                  </a:solidFill>
                  <a:latin typeface="Mada"/>
                  <a:ea typeface="Mada"/>
                  <a:cs typeface="Mada"/>
                  <a:sym typeface="Mada"/>
                </a:rPr>
                <a:t>Hyperglycemia</a:t>
              </a:r>
              <a:r>
                <a:rPr lang="ar" sz="1200">
                  <a:solidFill>
                    <a:srgbClr val="1C4588"/>
                  </a:solidFill>
                  <a:latin typeface="Mada"/>
                  <a:ea typeface="Mada"/>
                  <a:cs typeface="Mada"/>
                  <a:sym typeface="Mada"/>
                </a:rPr>
                <a:t> results in osmotic diuresis, and hyperketonemia results in acidosis and vomiting. </a:t>
              </a:r>
              <a:endParaRPr sz="1200">
                <a:solidFill>
                  <a:srgbClr val="1C4588"/>
                </a:solidFill>
                <a:latin typeface="Mada"/>
                <a:ea typeface="Mada"/>
                <a:cs typeface="Mada"/>
                <a:sym typeface="Mada"/>
              </a:endParaRPr>
            </a:p>
            <a:p>
              <a:pPr indent="0" lvl="0" marL="0" rtl="0" algn="ctr">
                <a:lnSpc>
                  <a:spcPct val="115000"/>
                </a:lnSpc>
                <a:spcBef>
                  <a:spcPts val="0"/>
                </a:spcBef>
                <a:spcAft>
                  <a:spcPts val="0"/>
                </a:spcAft>
                <a:buClr>
                  <a:schemeClr val="dk1"/>
                </a:buClr>
                <a:buSzPts val="1100"/>
                <a:buFont typeface="Arial"/>
                <a:buNone/>
              </a:pPr>
              <a:r>
                <a:rPr b="1" lang="ar" sz="1200">
                  <a:solidFill>
                    <a:srgbClr val="1C4588"/>
                  </a:solidFill>
                  <a:latin typeface="Mada"/>
                  <a:ea typeface="Mada"/>
                  <a:cs typeface="Mada"/>
                  <a:sym typeface="Mada"/>
                </a:rPr>
                <a:t>Renal hypoperfusion </a:t>
              </a:r>
              <a:r>
                <a:rPr lang="ar" sz="1200">
                  <a:solidFill>
                    <a:srgbClr val="1C4588"/>
                  </a:solidFill>
                  <a:latin typeface="Mada"/>
                  <a:ea typeface="Mada"/>
                  <a:cs typeface="Mada"/>
                  <a:sym typeface="Mada"/>
                </a:rPr>
                <a:t>then occurs and a vicious circle is established as the kidney becomes less able to compensate.</a:t>
              </a:r>
              <a:endParaRPr sz="1200">
                <a:solidFill>
                  <a:srgbClr val="1C4587"/>
                </a:solidFill>
                <a:latin typeface="Mada"/>
                <a:ea typeface="Mada"/>
                <a:cs typeface="Mada"/>
                <a:sym typeface="Mada"/>
              </a:endParaRPr>
            </a:p>
          </p:txBody>
        </p:sp>
        <p:sp>
          <p:nvSpPr>
            <p:cNvPr id="323" name="Google Shape;323;p25"/>
            <p:cNvSpPr/>
            <p:nvPr/>
          </p:nvSpPr>
          <p:spPr>
            <a:xfrm>
              <a:off x="329547" y="2847655"/>
              <a:ext cx="359700" cy="360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Average"/>
                  <a:ea typeface="Average"/>
                  <a:cs typeface="Average"/>
                  <a:sym typeface="Average"/>
                </a:rPr>
                <a:t>9</a:t>
              </a:r>
              <a:endParaRPr b="1" sz="2000">
                <a:solidFill>
                  <a:srgbClr val="FFFFFF"/>
                </a:solidFill>
                <a:latin typeface="Average"/>
                <a:ea typeface="Average"/>
                <a:cs typeface="Average"/>
                <a:sym typeface="Average"/>
              </a:endParaRPr>
            </a:p>
          </p:txBody>
        </p:sp>
      </p:grpSp>
      <p:grpSp>
        <p:nvGrpSpPr>
          <p:cNvPr id="324" name="Google Shape;324;p25"/>
          <p:cNvGrpSpPr/>
          <p:nvPr/>
        </p:nvGrpSpPr>
        <p:grpSpPr>
          <a:xfrm>
            <a:off x="3904150" y="4383450"/>
            <a:ext cx="3450450" cy="1972700"/>
            <a:chOff x="329550" y="2847650"/>
            <a:chExt cx="3450450" cy="1972700"/>
          </a:xfrm>
        </p:grpSpPr>
        <p:sp>
          <p:nvSpPr>
            <p:cNvPr id="325" name="Google Shape;325;p25"/>
            <p:cNvSpPr/>
            <p:nvPr/>
          </p:nvSpPr>
          <p:spPr>
            <a:xfrm>
              <a:off x="435000" y="2959450"/>
              <a:ext cx="3345000" cy="1860900"/>
            </a:xfrm>
            <a:prstGeom prst="roundRect">
              <a:avLst>
                <a:gd fmla="val 16667" name="adj"/>
              </a:avLst>
            </a:prstGeom>
            <a:noFill/>
            <a:ln cap="flat" cmpd="sng" w="952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1C4588"/>
                  </a:solidFill>
                  <a:latin typeface="Mada"/>
                  <a:ea typeface="Mada"/>
                  <a:cs typeface="Mada"/>
                  <a:sym typeface="Mada"/>
                </a:rPr>
                <a:t>Odur</a:t>
              </a:r>
              <a:endParaRPr b="1" sz="1200">
                <a:solidFill>
                  <a:srgbClr val="1C4588"/>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200">
                  <a:solidFill>
                    <a:srgbClr val="1C4588"/>
                  </a:solidFill>
                  <a:latin typeface="Mada"/>
                  <a:ea typeface="Mada"/>
                  <a:cs typeface="Mada"/>
                  <a:sym typeface="Mada"/>
                </a:rPr>
                <a:t> </a:t>
              </a:r>
              <a:r>
                <a:rPr lang="ar" sz="1200">
                  <a:solidFill>
                    <a:srgbClr val="1C4588"/>
                  </a:solidFill>
                  <a:latin typeface="Mada"/>
                  <a:ea typeface="Mada"/>
                  <a:cs typeface="Mada"/>
                  <a:sym typeface="Mada"/>
                </a:rPr>
                <a:t>The excess ketones are excreted in the urine but also appear in the breath, producing a distinctive smell similar to that of acetone. Smell of ketones on the breath allows an instant diagnosis to be made by those able to detect the odour.</a:t>
              </a:r>
              <a:endParaRPr sz="1200">
                <a:solidFill>
                  <a:srgbClr val="1C4587"/>
                </a:solidFill>
                <a:latin typeface="Mada"/>
                <a:ea typeface="Mada"/>
                <a:cs typeface="Mada"/>
                <a:sym typeface="Mada"/>
              </a:endParaRPr>
            </a:p>
          </p:txBody>
        </p:sp>
        <p:sp>
          <p:nvSpPr>
            <p:cNvPr id="326" name="Google Shape;326;p25"/>
            <p:cNvSpPr/>
            <p:nvPr/>
          </p:nvSpPr>
          <p:spPr>
            <a:xfrm>
              <a:off x="329550" y="2847650"/>
              <a:ext cx="453600" cy="360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Average"/>
                  <a:ea typeface="Average"/>
                  <a:cs typeface="Average"/>
                  <a:sym typeface="Average"/>
                </a:rPr>
                <a:t>10</a:t>
              </a:r>
              <a:endParaRPr b="1" sz="1800">
                <a:solidFill>
                  <a:srgbClr val="FFFFFF"/>
                </a:solidFill>
                <a:latin typeface="Average"/>
                <a:ea typeface="Average"/>
                <a:cs typeface="Average"/>
                <a:sym typeface="Average"/>
              </a:endParaRPr>
            </a:p>
          </p:txBody>
        </p:sp>
      </p:grpSp>
      <p:cxnSp>
        <p:nvCxnSpPr>
          <p:cNvPr id="327" name="Google Shape;327;p25"/>
          <p:cNvCxnSpPr/>
          <p:nvPr/>
        </p:nvCxnSpPr>
        <p:spPr>
          <a:xfrm rot="10800000">
            <a:off x="-26387" y="10331725"/>
            <a:ext cx="7612800" cy="0"/>
          </a:xfrm>
          <a:prstGeom prst="straightConnector1">
            <a:avLst/>
          </a:prstGeom>
          <a:noFill/>
          <a:ln cap="flat" cmpd="sng" w="28575">
            <a:solidFill>
              <a:schemeClr val="accent3"/>
            </a:solidFill>
            <a:prstDash val="dot"/>
            <a:round/>
            <a:headEnd len="med" w="med" type="none"/>
            <a:tailEnd len="med" w="med" type="none"/>
          </a:ln>
        </p:spPr>
      </p:cxnSp>
      <p:sp>
        <p:nvSpPr>
          <p:cNvPr id="328" name="Google Shape;328;p25"/>
          <p:cNvSpPr txBox="1"/>
          <p:nvPr/>
        </p:nvSpPr>
        <p:spPr>
          <a:xfrm>
            <a:off x="0" y="1033342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1C4587"/>
                </a:solidFill>
                <a:latin typeface="Mada"/>
                <a:ea typeface="Mada"/>
                <a:cs typeface="Mada"/>
                <a:sym typeface="Mada"/>
              </a:rPr>
              <a:t>1.In</a:t>
            </a:r>
            <a:r>
              <a:rPr lang="ar" sz="1200">
                <a:solidFill>
                  <a:srgbClr val="1C4588"/>
                </a:solidFill>
                <a:latin typeface="Mada"/>
                <a:ea typeface="Mada"/>
                <a:cs typeface="Mada"/>
                <a:sym typeface="Mada"/>
              </a:rPr>
              <a:t> severe cases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6"/>
          <p:cNvSpPr txBox="1"/>
          <p:nvPr/>
        </p:nvSpPr>
        <p:spPr>
          <a:xfrm>
            <a:off x="849725" y="3650075"/>
            <a:ext cx="6362100" cy="30831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accent6"/>
              </a:buClr>
              <a:buSzPts val="1200"/>
              <a:buFont typeface="Mada"/>
              <a:buChar char="●"/>
            </a:pPr>
            <a:r>
              <a:rPr b="1" lang="ar" sz="1200">
                <a:solidFill>
                  <a:schemeClr val="accent6"/>
                </a:solidFill>
                <a:latin typeface="Mada"/>
                <a:ea typeface="Mada"/>
                <a:cs typeface="Mada"/>
                <a:sym typeface="Mada"/>
              </a:rPr>
              <a:t>IVF is the most critical step.</a:t>
            </a:r>
            <a:r>
              <a:rPr lang="ar" sz="1200">
                <a:solidFill>
                  <a:schemeClr val="accent6"/>
                </a:solidFill>
                <a:latin typeface="Mada"/>
                <a:ea typeface="Mada"/>
                <a:cs typeface="Mada"/>
                <a:sym typeface="Mada"/>
              </a:rPr>
              <a:t> </a:t>
            </a:r>
            <a:endParaRPr sz="1200">
              <a:solidFill>
                <a:schemeClr val="accent6"/>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Water deficit is ~ 100ml/kg of body weight </a:t>
            </a:r>
            <a:r>
              <a:rPr lang="ar" sz="1200">
                <a:solidFill>
                  <a:srgbClr val="1C4587"/>
                </a:solidFill>
                <a:latin typeface="Mada"/>
                <a:ea typeface="Mada"/>
                <a:cs typeface="Mada"/>
                <a:sym typeface="Mada"/>
              </a:rPr>
              <a:t>equivalent to 7.5 litres in a 75kg adult. </a:t>
            </a:r>
            <a:r>
              <a:rPr lang="ar" sz="1200">
                <a:solidFill>
                  <a:srgbClr val="6AA84F"/>
                </a:solidFill>
                <a:latin typeface="Mada"/>
                <a:ea typeface="Mada"/>
                <a:cs typeface="Mada"/>
                <a:sym typeface="Mada"/>
              </a:rPr>
              <a:t>Considered a large deficit.</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Isotonic saline </a:t>
            </a:r>
            <a:r>
              <a:rPr lang="ar" sz="1200">
                <a:solidFill>
                  <a:srgbClr val="1C4588"/>
                </a:solidFill>
                <a:latin typeface="Mada"/>
                <a:ea typeface="Mada"/>
                <a:cs typeface="Mada"/>
                <a:sym typeface="Mada"/>
              </a:rPr>
              <a:t>(0.9% sodium chloride)</a:t>
            </a:r>
            <a:r>
              <a:rPr lang="ar" sz="1200">
                <a:solidFill>
                  <a:schemeClr val="dk1"/>
                </a:solidFill>
                <a:latin typeface="Mada"/>
                <a:ea typeface="Mada"/>
                <a:cs typeface="Mada"/>
                <a:sym typeface="Mada"/>
              </a:rPr>
              <a:t> </a:t>
            </a:r>
            <a:r>
              <a:rPr lang="ar" sz="1200">
                <a:latin typeface="Mada"/>
                <a:ea typeface="Mada"/>
                <a:cs typeface="Mada"/>
                <a:sym typeface="Mada"/>
              </a:rPr>
              <a:t>@ 500-1000 ml/hr during the 1st 2-4 h, </a:t>
            </a:r>
            <a:r>
              <a:rPr lang="ar" sz="1200">
                <a:solidFill>
                  <a:schemeClr val="dk1"/>
                </a:solidFill>
                <a:latin typeface="Mada"/>
                <a:ea typeface="Mada"/>
                <a:cs typeface="Mada"/>
                <a:sym typeface="Mada"/>
              </a:rPr>
              <a:t>Followed by isotonic saline 250—500 ml/h.</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Once the plasma glucose is </a:t>
            </a:r>
            <a:r>
              <a:rPr b="1" lang="ar" sz="1200">
                <a:solidFill>
                  <a:schemeClr val="dk1"/>
                </a:solidFill>
                <a:latin typeface="Mada"/>
                <a:ea typeface="Mada"/>
                <a:cs typeface="Mada"/>
                <a:sym typeface="Mada"/>
              </a:rPr>
              <a:t>~250</a:t>
            </a:r>
            <a:r>
              <a:rPr lang="ar" sz="1200">
                <a:solidFill>
                  <a:schemeClr val="dk1"/>
                </a:solidFill>
                <a:latin typeface="Mada"/>
                <a:ea typeface="Mada"/>
                <a:cs typeface="Mada"/>
                <a:sym typeface="Mada"/>
              </a:rPr>
              <a:t> mg/dl, </a:t>
            </a:r>
            <a:r>
              <a:rPr b="1" lang="ar" sz="1200">
                <a:solidFill>
                  <a:schemeClr val="dk1"/>
                </a:solidFill>
                <a:latin typeface="Mada"/>
                <a:ea typeface="Mada"/>
                <a:cs typeface="Mada"/>
                <a:sym typeface="Mada"/>
              </a:rPr>
              <a:t>switch IVF to D5% IVF</a:t>
            </a:r>
            <a:r>
              <a:rPr lang="ar" sz="1200">
                <a:solidFill>
                  <a:schemeClr val="dk1"/>
                </a:solidFill>
                <a:latin typeface="Mada"/>
                <a:ea typeface="Mada"/>
                <a:cs typeface="Mada"/>
                <a:sym typeface="Mada"/>
              </a:rPr>
              <a:t>. </a:t>
            </a:r>
            <a:r>
              <a:rPr lang="ar" sz="1200">
                <a:solidFill>
                  <a:srgbClr val="1C4588"/>
                </a:solidFill>
                <a:latin typeface="Mada"/>
                <a:ea typeface="Mada"/>
                <a:cs typeface="Mada"/>
                <a:sym typeface="Mada"/>
              </a:rPr>
              <a:t>If the plasma sodium is greater than 155 mmol/L, 0.45% saline may be used initially.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solidFill>
                  <a:srgbClr val="1C4587"/>
                </a:solidFill>
                <a:latin typeface="Mada"/>
                <a:ea typeface="Mada"/>
                <a:cs typeface="Mada"/>
                <a:sym typeface="Mada"/>
              </a:rPr>
              <a:t>Hartmann's solution is an acceptable alternative,</a:t>
            </a:r>
            <a:r>
              <a:rPr lang="ar" sz="1200">
                <a:solidFill>
                  <a:srgbClr val="1C4587"/>
                </a:solidFill>
                <a:latin typeface="Mada"/>
                <a:ea typeface="Mada"/>
                <a:cs typeface="Mada"/>
                <a:sym typeface="Mada"/>
              </a:rPr>
              <a:t>(potassium cannot added to Hartmann's solution). </a:t>
            </a:r>
            <a:endParaRPr sz="1200">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The aim of the first few litres of fluid is to correct any hypotension, replenish the intravascular deficit, and counteract the effects of the osmotic diuresis with correction of the electrolyte disturbance. </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Over-rapid fluid </a:t>
            </a:r>
            <a:r>
              <a:rPr lang="ar" sz="1200">
                <a:solidFill>
                  <a:srgbClr val="1C4587"/>
                </a:solidFill>
                <a:latin typeface="Mada"/>
                <a:ea typeface="Mada"/>
                <a:cs typeface="Mada"/>
                <a:sym typeface="Mada"/>
              </a:rPr>
              <a:t>replace- may lead to</a:t>
            </a:r>
            <a:r>
              <a:rPr b="1" lang="ar" sz="1200">
                <a:solidFill>
                  <a:srgbClr val="1C4587"/>
                </a:solidFill>
                <a:latin typeface="Mada"/>
                <a:ea typeface="Mada"/>
                <a:cs typeface="Mada"/>
                <a:sym typeface="Mada"/>
              </a:rPr>
              <a:t> cerebral oedema</a:t>
            </a:r>
            <a:r>
              <a:rPr lang="ar" sz="1200">
                <a:solidFill>
                  <a:srgbClr val="1C4587"/>
                </a:solidFill>
                <a:latin typeface="Mada"/>
                <a:ea typeface="Mada"/>
                <a:cs typeface="Mada"/>
                <a:sym typeface="Mada"/>
              </a:rPr>
              <a:t>. The rate and volume of fluid replacement need to be modified in older people and in those with renal or heart failure.</a:t>
            </a:r>
            <a:endParaRPr sz="1200">
              <a:latin typeface="Mada"/>
              <a:ea typeface="Mada"/>
              <a:cs typeface="Mada"/>
              <a:sym typeface="Mada"/>
            </a:endParaRPr>
          </a:p>
        </p:txBody>
      </p:sp>
      <p:sp>
        <p:nvSpPr>
          <p:cNvPr id="334" name="Google Shape;334;p26"/>
          <p:cNvSpPr txBox="1"/>
          <p:nvPr/>
        </p:nvSpPr>
        <p:spPr>
          <a:xfrm>
            <a:off x="218250" y="1468500"/>
            <a:ext cx="7123500" cy="17724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Aggressive rehydration + Lowering glucose  + Cessation of ketogenesis + Correcting electrolyte imbalances.</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Most patients with DKA are </a:t>
            </a:r>
            <a:r>
              <a:rPr b="1" lang="ar" sz="1200">
                <a:latin typeface="Mada"/>
                <a:ea typeface="Mada"/>
                <a:cs typeface="Mada"/>
                <a:sym typeface="Mada"/>
              </a:rPr>
              <a:t>treated in ICU</a:t>
            </a:r>
            <a:r>
              <a:rPr lang="ar" sz="1200">
                <a:latin typeface="Mada"/>
                <a:ea typeface="Mada"/>
                <a:cs typeface="Mada"/>
                <a:sym typeface="Mada"/>
              </a:rPr>
              <a:t>, it is </a:t>
            </a:r>
            <a:r>
              <a:rPr lang="ar" sz="1200">
                <a:solidFill>
                  <a:schemeClr val="dk1"/>
                </a:solidFill>
                <a:latin typeface="Mada"/>
                <a:ea typeface="Mada"/>
                <a:cs typeface="Mada"/>
                <a:sym typeface="Mada"/>
              </a:rPr>
              <a:t>associated with increased mortality.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Alegreya"/>
              <a:buChar char="❖"/>
            </a:pPr>
            <a:r>
              <a:rPr b="1" lang="ar" sz="1200">
                <a:solidFill>
                  <a:srgbClr val="1C4588"/>
                </a:solidFill>
                <a:latin typeface="Mada"/>
                <a:ea typeface="Mada"/>
                <a:cs typeface="Mada"/>
                <a:sym typeface="Mada"/>
              </a:rPr>
              <a:t>The aim of treatment:</a:t>
            </a:r>
            <a:endParaRPr b="1" sz="1200">
              <a:solidFill>
                <a:srgbClr val="1C4588"/>
              </a:solidFill>
              <a:latin typeface="Mada"/>
              <a:ea typeface="Mada"/>
              <a:cs typeface="Mada"/>
              <a:sym typeface="Mada"/>
            </a:endParaRPr>
          </a:p>
          <a:p>
            <a:pPr indent="-304800" lvl="0" marL="914400" rtl="0" algn="l">
              <a:spcBef>
                <a:spcPts val="0"/>
              </a:spcBef>
              <a:spcAft>
                <a:spcPts val="0"/>
              </a:spcAft>
              <a:buClr>
                <a:schemeClr val="dk1"/>
              </a:buClr>
              <a:buSzPts val="1200"/>
              <a:buFont typeface="Alegreya"/>
              <a:buChar char="❖"/>
            </a:pPr>
            <a:r>
              <a:rPr lang="ar" sz="1200">
                <a:solidFill>
                  <a:srgbClr val="1C4588"/>
                </a:solidFill>
                <a:latin typeface="Mada"/>
                <a:ea typeface="Mada"/>
                <a:cs typeface="Mada"/>
                <a:sym typeface="Mada"/>
              </a:rPr>
              <a:t>lower the blood ketone concentration by 0.5 mmol/L per hour</a:t>
            </a:r>
            <a:endParaRPr sz="1200">
              <a:solidFill>
                <a:srgbClr val="1C4588"/>
              </a:solidFill>
              <a:latin typeface="Mada"/>
              <a:ea typeface="Mada"/>
              <a:cs typeface="Mada"/>
              <a:sym typeface="Mada"/>
            </a:endParaRPr>
          </a:p>
          <a:p>
            <a:pPr indent="-304800" lvl="0" marL="914400" rtl="0" algn="l">
              <a:spcBef>
                <a:spcPts val="0"/>
              </a:spcBef>
              <a:spcAft>
                <a:spcPts val="0"/>
              </a:spcAft>
              <a:buClr>
                <a:schemeClr val="dk1"/>
              </a:buClr>
              <a:buSzPts val="1200"/>
              <a:buFont typeface="Alegreya"/>
              <a:buChar char="❖"/>
            </a:pPr>
            <a:r>
              <a:rPr lang="ar" sz="1200">
                <a:solidFill>
                  <a:srgbClr val="1C4588"/>
                </a:solidFill>
                <a:latin typeface="Mada"/>
                <a:ea typeface="Mada"/>
                <a:cs typeface="Mada"/>
                <a:sym typeface="Mada"/>
              </a:rPr>
              <a:t>increase the venous bicarbonate by 3.0 mmol/L per hour </a:t>
            </a:r>
            <a:endParaRPr sz="1200">
              <a:solidFill>
                <a:srgbClr val="1C4588"/>
              </a:solidFill>
              <a:latin typeface="Mada"/>
              <a:ea typeface="Mada"/>
              <a:cs typeface="Mada"/>
              <a:sym typeface="Mada"/>
            </a:endParaRPr>
          </a:p>
          <a:p>
            <a:pPr indent="-304800" lvl="0" marL="914400" rtl="0" algn="l">
              <a:spcBef>
                <a:spcPts val="0"/>
              </a:spcBef>
              <a:spcAft>
                <a:spcPts val="0"/>
              </a:spcAft>
              <a:buClr>
                <a:schemeClr val="dk1"/>
              </a:buClr>
              <a:buSzPts val="1200"/>
              <a:buFont typeface="Alegreya"/>
              <a:buChar char="❖"/>
            </a:pPr>
            <a:r>
              <a:rPr lang="ar" sz="1200">
                <a:solidFill>
                  <a:srgbClr val="1C4588"/>
                </a:solidFill>
                <a:latin typeface="Mada"/>
                <a:ea typeface="Mada"/>
                <a:cs typeface="Mada"/>
                <a:sym typeface="Mada"/>
              </a:rPr>
              <a:t>reduce capillary blood glucose by 3.0 mmol/L per hour (50mg/dL per hour) </a:t>
            </a:r>
            <a:endParaRPr sz="1200">
              <a:solidFill>
                <a:srgbClr val="1C4588"/>
              </a:solidFill>
              <a:latin typeface="Mada"/>
              <a:ea typeface="Mada"/>
              <a:cs typeface="Mada"/>
              <a:sym typeface="Mada"/>
            </a:endParaRPr>
          </a:p>
          <a:p>
            <a:pPr indent="-304800" lvl="0" marL="914400" rtl="0" algn="l">
              <a:spcBef>
                <a:spcPts val="0"/>
              </a:spcBef>
              <a:spcAft>
                <a:spcPts val="0"/>
              </a:spcAft>
              <a:buClr>
                <a:schemeClr val="dk1"/>
              </a:buClr>
              <a:buSzPts val="1200"/>
              <a:buFont typeface="Alegreya"/>
              <a:buChar char="❖"/>
            </a:pPr>
            <a:r>
              <a:rPr lang="ar" sz="1200">
                <a:solidFill>
                  <a:srgbClr val="1C4588"/>
                </a:solidFill>
                <a:latin typeface="Mada"/>
                <a:ea typeface="Mada"/>
                <a:cs typeface="Mada"/>
                <a:sym typeface="Mada"/>
              </a:rPr>
              <a:t>Maintaining potassium between 4.0 and 5.5mmol/L.</a:t>
            </a:r>
            <a:endParaRPr sz="1200">
              <a:solidFill>
                <a:schemeClr val="dk1"/>
              </a:solidFill>
              <a:latin typeface="Mada"/>
              <a:ea typeface="Mada"/>
              <a:cs typeface="Mada"/>
              <a:sym typeface="Mada"/>
            </a:endParaRPr>
          </a:p>
        </p:txBody>
      </p:sp>
      <p:grpSp>
        <p:nvGrpSpPr>
          <p:cNvPr id="335" name="Google Shape;335;p26"/>
          <p:cNvGrpSpPr/>
          <p:nvPr/>
        </p:nvGrpSpPr>
        <p:grpSpPr>
          <a:xfrm>
            <a:off x="218243" y="3337130"/>
            <a:ext cx="3764040" cy="562185"/>
            <a:chOff x="361705" y="3033805"/>
            <a:chExt cx="3764040" cy="562185"/>
          </a:xfrm>
        </p:grpSpPr>
        <p:sp>
          <p:nvSpPr>
            <p:cNvPr id="336" name="Google Shape;336;p26"/>
            <p:cNvSpPr/>
            <p:nvPr/>
          </p:nvSpPr>
          <p:spPr>
            <a:xfrm>
              <a:off x="361705" y="3033805"/>
              <a:ext cx="657477" cy="562185"/>
            </a:xfrm>
            <a:custGeom>
              <a:rect b="b" l="l" r="r" t="t"/>
              <a:pathLst>
                <a:path extrusionOk="0" h="27521" w="27521">
                  <a:moveTo>
                    <a:pt x="13745" y="1"/>
                  </a:moveTo>
                  <a:cubicBezTo>
                    <a:pt x="6144" y="1"/>
                    <a:pt x="0" y="6176"/>
                    <a:pt x="0" y="13776"/>
                  </a:cubicBezTo>
                  <a:cubicBezTo>
                    <a:pt x="0" y="21377"/>
                    <a:pt x="6144" y="27521"/>
                    <a:pt x="13745" y="27521"/>
                  </a:cubicBezTo>
                  <a:cubicBezTo>
                    <a:pt x="21345" y="27521"/>
                    <a:pt x="27521" y="21377"/>
                    <a:pt x="27521" y="13776"/>
                  </a:cubicBezTo>
                  <a:cubicBezTo>
                    <a:pt x="27521" y="6176"/>
                    <a:pt x="21345" y="1"/>
                    <a:pt x="137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6"/>
            <p:cNvSpPr/>
            <p:nvPr/>
          </p:nvSpPr>
          <p:spPr>
            <a:xfrm>
              <a:off x="729400" y="3059777"/>
              <a:ext cx="3396346" cy="274097"/>
            </a:xfrm>
            <a:custGeom>
              <a:rect b="b" l="l" r="r" t="t"/>
              <a:pathLst>
                <a:path extrusionOk="0" h="9819" w="86647">
                  <a:moveTo>
                    <a:pt x="0" y="1"/>
                  </a:moveTo>
                  <a:lnTo>
                    <a:pt x="1837" y="2376"/>
                  </a:lnTo>
                  <a:lnTo>
                    <a:pt x="7601" y="9818"/>
                  </a:lnTo>
                  <a:lnTo>
                    <a:pt x="82562" y="9818"/>
                  </a:lnTo>
                  <a:lnTo>
                    <a:pt x="85633" y="2376"/>
                  </a:lnTo>
                  <a:lnTo>
                    <a:pt x="866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ar" sz="1100">
                  <a:solidFill>
                    <a:schemeClr val="dk1"/>
                  </a:solidFill>
                  <a:latin typeface="Mada"/>
                  <a:ea typeface="Mada"/>
                  <a:cs typeface="Mada"/>
                  <a:sym typeface="Mada"/>
                </a:rPr>
                <a:t>Rehydration</a:t>
              </a:r>
              <a:endParaRPr>
                <a:latin typeface="Mada"/>
                <a:ea typeface="Mada"/>
                <a:cs typeface="Mada"/>
                <a:sym typeface="Mada"/>
              </a:endParaRPr>
            </a:p>
          </p:txBody>
        </p:sp>
      </p:grpSp>
      <p:sp>
        <p:nvSpPr>
          <p:cNvPr id="338" name="Google Shape;338;p26"/>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339" name="Google Shape;339;p26"/>
          <p:cNvSpPr txBox="1"/>
          <p:nvPr/>
        </p:nvSpPr>
        <p:spPr>
          <a:xfrm>
            <a:off x="287100" y="921665"/>
            <a:ext cx="4140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Management of DKA</a:t>
            </a:r>
            <a:endParaRPr b="1" baseline="30000" sz="2200">
              <a:highlight>
                <a:schemeClr val="accent4"/>
              </a:highlight>
              <a:latin typeface="Mada"/>
              <a:ea typeface="Mada"/>
              <a:cs typeface="Mada"/>
              <a:sym typeface="Mada"/>
            </a:endParaRPr>
          </a:p>
        </p:txBody>
      </p:sp>
      <p:pic>
        <p:nvPicPr>
          <p:cNvPr id="340" name="Google Shape;340;p26"/>
          <p:cNvPicPr preferRelativeResize="0"/>
          <p:nvPr/>
        </p:nvPicPr>
        <p:blipFill>
          <a:blip r:embed="rId3">
            <a:alphaModFix/>
          </a:blip>
          <a:stretch>
            <a:fillRect/>
          </a:stretch>
        </p:blipFill>
        <p:spPr>
          <a:xfrm>
            <a:off x="9947557" y="0"/>
            <a:ext cx="4738837" cy="10692001"/>
          </a:xfrm>
          <a:prstGeom prst="rect">
            <a:avLst/>
          </a:prstGeom>
          <a:noFill/>
          <a:ln>
            <a:noFill/>
          </a:ln>
        </p:spPr>
      </p:pic>
      <p:sp>
        <p:nvSpPr>
          <p:cNvPr id="341" name="Google Shape;341;p26"/>
          <p:cNvSpPr txBox="1"/>
          <p:nvPr/>
        </p:nvSpPr>
        <p:spPr>
          <a:xfrm>
            <a:off x="158450" y="10540288"/>
            <a:ext cx="7560000" cy="9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dk1"/>
              </a:solidFill>
            </a:endParaRPr>
          </a:p>
        </p:txBody>
      </p:sp>
      <p:sp>
        <p:nvSpPr>
          <p:cNvPr id="342" name="Google Shape;342;p26"/>
          <p:cNvSpPr txBox="1"/>
          <p:nvPr/>
        </p:nvSpPr>
        <p:spPr>
          <a:xfrm>
            <a:off x="15220091" y="921675"/>
            <a:ext cx="5952600" cy="9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rgbClr val="1C4587"/>
                </a:solidFill>
                <a:latin typeface="Mada"/>
                <a:ea typeface="Mada"/>
                <a:cs typeface="Mada"/>
                <a:sym typeface="Mada"/>
              </a:rPr>
              <a:t>Management</a:t>
            </a:r>
            <a:endParaRPr b="1" sz="1200">
              <a:solidFill>
                <a:srgbClr val="1C4587"/>
              </a:solidFill>
              <a:latin typeface="Mada"/>
              <a:ea typeface="Mada"/>
              <a:cs typeface="Mada"/>
              <a:sym typeface="Mada"/>
            </a:endParaRPr>
          </a:p>
          <a:p>
            <a:pPr indent="0" lvl="0" marL="0" rtl="0" algn="l">
              <a:spcBef>
                <a:spcPts val="0"/>
              </a:spcBef>
              <a:spcAft>
                <a:spcPts val="0"/>
              </a:spcAft>
              <a:buNone/>
            </a:pPr>
            <a:r>
              <a:t/>
            </a:r>
            <a:endParaRPr b="1"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Replacement of the fluid losses</a:t>
            </a:r>
            <a:endParaRPr b="1"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 </a:t>
            </a:r>
            <a:r>
              <a:rPr b="1" lang="ar" sz="1200">
                <a:solidFill>
                  <a:srgbClr val="1C4587"/>
                </a:solidFill>
                <a:latin typeface="Mada"/>
                <a:ea typeface="Mada"/>
                <a:cs typeface="Mada"/>
                <a:sym typeface="Mada"/>
              </a:rPr>
              <a:t>The replacement fluid of choice is 0.9% sodium chloride</a:t>
            </a:r>
            <a:r>
              <a:rPr lang="ar" sz="1200">
                <a:solidFill>
                  <a:srgbClr val="1C4587"/>
                </a:solidFill>
                <a:latin typeface="Mada"/>
                <a:ea typeface="Mada"/>
                <a:cs typeface="Mada"/>
                <a:sym typeface="Mada"/>
              </a:rPr>
              <a:t> but</a:t>
            </a:r>
            <a:r>
              <a:rPr b="1" lang="ar" sz="1200">
                <a:solidFill>
                  <a:srgbClr val="1C4587"/>
                </a:solidFill>
                <a:latin typeface="Mada"/>
                <a:ea typeface="Mada"/>
                <a:cs typeface="Mada"/>
                <a:sym typeface="Mada"/>
              </a:rPr>
              <a:t> Hartmann's solution is an acceptable alternative</a:t>
            </a:r>
            <a:r>
              <a:rPr lang="ar" sz="1200">
                <a:solidFill>
                  <a:srgbClr val="1C4587"/>
                </a:solidFill>
                <a:latin typeface="Mada"/>
                <a:ea typeface="Mada"/>
                <a:cs typeface="Mada"/>
                <a:sym typeface="Mada"/>
              </a:rPr>
              <a:t> (potassium cannot added to Hartmann's solution). </a:t>
            </a:r>
            <a:endParaRPr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The aim of the first few litres of fluid is to correct any hypotension, replenish the intravascular deficit, and counteract the effects of the osmotic diuresis with correction of the electrolyte disturbance. </a:t>
            </a:r>
            <a:r>
              <a:rPr b="1" lang="ar" sz="1200">
                <a:solidFill>
                  <a:srgbClr val="1C4587"/>
                </a:solidFill>
                <a:latin typeface="Mada"/>
                <a:ea typeface="Mada"/>
                <a:cs typeface="Mada"/>
                <a:sym typeface="Mada"/>
              </a:rPr>
              <a:t>Over-rapid fluid </a:t>
            </a:r>
            <a:r>
              <a:rPr lang="ar" sz="1200">
                <a:solidFill>
                  <a:srgbClr val="1C4587"/>
                </a:solidFill>
                <a:latin typeface="Mada"/>
                <a:ea typeface="Mada"/>
                <a:cs typeface="Mada"/>
                <a:sym typeface="Mada"/>
              </a:rPr>
              <a:t>replace- may lead to</a:t>
            </a:r>
            <a:r>
              <a:rPr b="1" lang="ar" sz="1200">
                <a:solidFill>
                  <a:srgbClr val="1C4587"/>
                </a:solidFill>
                <a:latin typeface="Mada"/>
                <a:ea typeface="Mada"/>
                <a:cs typeface="Mada"/>
                <a:sym typeface="Mada"/>
              </a:rPr>
              <a:t> cerebral oedema</a:t>
            </a:r>
            <a:r>
              <a:rPr lang="ar" sz="1200">
                <a:solidFill>
                  <a:srgbClr val="1C4587"/>
                </a:solidFill>
                <a:latin typeface="Mada"/>
                <a:ea typeface="Mada"/>
                <a:cs typeface="Mada"/>
                <a:sym typeface="Mada"/>
              </a:rPr>
              <a:t>. The rate and volume of fluid replacement need to be modified in older people and in those with renal or heart failure.</a:t>
            </a:r>
            <a:endParaRPr sz="1200">
              <a:solidFill>
                <a:srgbClr val="1C4587"/>
              </a:solidFill>
              <a:latin typeface="Mada"/>
              <a:ea typeface="Mada"/>
              <a:cs typeface="Mada"/>
              <a:sym typeface="Mada"/>
            </a:endParaRPr>
          </a:p>
          <a:p>
            <a:pPr indent="0" lvl="0" marL="0" rtl="0" algn="l">
              <a:spcBef>
                <a:spcPts val="0"/>
              </a:spcBef>
              <a:spcAft>
                <a:spcPts val="0"/>
              </a:spcAft>
              <a:buNone/>
            </a:pPr>
            <a:r>
              <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Replacement of the electrolyte losses </a:t>
            </a:r>
            <a:endParaRPr b="1"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After the initiation of treatment with insulin, </a:t>
            </a:r>
            <a:r>
              <a:rPr b="1" lang="ar" sz="1200">
                <a:solidFill>
                  <a:srgbClr val="1C4587"/>
                </a:solidFill>
                <a:latin typeface="Mada"/>
                <a:ea typeface="Mada"/>
                <a:cs typeface="Mada"/>
                <a:sym typeface="Mada"/>
              </a:rPr>
              <a:t>potassium levels can fall rapidly</a:t>
            </a:r>
            <a:r>
              <a:rPr lang="ar" sz="1200">
                <a:solidFill>
                  <a:srgbClr val="1C4587"/>
                </a:solidFill>
                <a:latin typeface="Mada"/>
                <a:ea typeface="Mada"/>
                <a:cs typeface="Mada"/>
                <a:sym typeface="Mada"/>
              </a:rPr>
              <a:t> as insulin promotes potassium uptake by the cells. Commercially, 0.9% sodium chloride is available with premixed potassium chloride mmol/L (0.3%) allowing the potassium to be replaced safely.</a:t>
            </a:r>
            <a:endParaRPr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 Hypokalaemia and hyperkalaemia are potentially life-threatening conditions during the management of DKA and so potassium levels should be monitored frequently. </a:t>
            </a:r>
            <a:endParaRPr sz="1200">
              <a:solidFill>
                <a:srgbClr val="1C4587"/>
              </a:solidFill>
              <a:latin typeface="Mada"/>
              <a:ea typeface="Mada"/>
              <a:cs typeface="Mada"/>
              <a:sym typeface="Mada"/>
            </a:endParaRPr>
          </a:p>
          <a:p>
            <a:pPr indent="0" lvl="0" marL="0" rtl="0" algn="l">
              <a:spcBef>
                <a:spcPts val="0"/>
              </a:spcBef>
              <a:spcAft>
                <a:spcPts val="0"/>
              </a:spcAft>
              <a:buNone/>
            </a:pPr>
            <a:r>
              <a:rPr b="1" lang="ar" sz="1200">
                <a:solidFill>
                  <a:srgbClr val="1C4587"/>
                </a:solidFill>
                <a:latin typeface="Mada"/>
                <a:ea typeface="Mada"/>
                <a:cs typeface="Mada"/>
                <a:sym typeface="Mada"/>
              </a:rPr>
              <a:t>Hyperchloraemic acidosis</a:t>
            </a:r>
            <a:r>
              <a:rPr lang="ar" sz="1200">
                <a:solidFill>
                  <a:srgbClr val="1C4587"/>
                </a:solidFill>
                <a:latin typeface="Mada"/>
                <a:ea typeface="Mada"/>
                <a:cs typeface="Mada"/>
                <a:sym typeface="Mada"/>
              </a:rPr>
              <a:t> may develop during treatment since large variety of negatively charged electrolytes are lost in DKA, which are replaced with chloride. </a:t>
            </a:r>
            <a:endParaRPr sz="1200">
              <a:solidFill>
                <a:srgbClr val="1C4587"/>
              </a:solidFill>
              <a:latin typeface="Mada"/>
              <a:ea typeface="Mada"/>
              <a:cs typeface="Mada"/>
              <a:sym typeface="Mada"/>
            </a:endParaRPr>
          </a:p>
          <a:p>
            <a:pPr indent="0" lvl="0" marL="0" rtl="0" algn="l">
              <a:spcBef>
                <a:spcPts val="0"/>
              </a:spcBef>
              <a:spcAft>
                <a:spcPts val="0"/>
              </a:spcAft>
              <a:buNone/>
            </a:pPr>
            <a:r>
              <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Restoration of the acid-base balance</a:t>
            </a:r>
            <a:r>
              <a:rPr lang="ar" sz="1200">
                <a:solidFill>
                  <a:srgbClr val="1C4587"/>
                </a:solidFill>
                <a:latin typeface="Mada"/>
                <a:ea typeface="Mada"/>
                <a:cs typeface="Mada"/>
                <a:sym typeface="Mada"/>
              </a:rPr>
              <a:t> </a:t>
            </a:r>
            <a:endParaRPr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In most cases, once the circulating volume is restored, the metabolic acidosis will rapidly compensate. Bicarbonate is seldom indicated because it is implicated in the</a:t>
            </a:r>
            <a:r>
              <a:rPr b="1" lang="ar" sz="1200">
                <a:solidFill>
                  <a:srgbClr val="1C4587"/>
                </a:solidFill>
                <a:latin typeface="Mada"/>
                <a:ea typeface="Mada"/>
                <a:cs typeface="Mada"/>
                <a:sym typeface="Mada"/>
              </a:rPr>
              <a:t> development of cerebral oedema</a:t>
            </a:r>
            <a:r>
              <a:rPr lang="ar" sz="1200">
                <a:solidFill>
                  <a:srgbClr val="1C4587"/>
                </a:solidFill>
                <a:latin typeface="Mada"/>
                <a:ea typeface="Mada"/>
                <a:cs typeface="Mada"/>
                <a:sym typeface="Mada"/>
              </a:rPr>
              <a:t> and may cause a paradoxical increase in CSF acidosis. It is </a:t>
            </a:r>
            <a:r>
              <a:rPr b="1" lang="ar" sz="1200">
                <a:solidFill>
                  <a:srgbClr val="CC0000"/>
                </a:solidFill>
                <a:latin typeface="Mada"/>
                <a:ea typeface="Mada"/>
                <a:cs typeface="Mada"/>
                <a:sym typeface="Mada"/>
              </a:rPr>
              <a:t>used only if the pH is &lt;7.0 ([H*] &gt;100 nmol/L)</a:t>
            </a:r>
            <a:r>
              <a:rPr lang="ar" sz="1200">
                <a:solidFill>
                  <a:srgbClr val="1C4587"/>
                </a:solidFill>
                <a:latin typeface="Mada"/>
                <a:ea typeface="Mada"/>
                <a:cs typeface="Mada"/>
                <a:sym typeface="Mada"/>
              </a:rPr>
              <a:t>.</a:t>
            </a:r>
            <a:endParaRPr sz="1200">
              <a:solidFill>
                <a:srgbClr val="1C4587"/>
              </a:solidFill>
              <a:latin typeface="Mada"/>
              <a:ea typeface="Mada"/>
              <a:cs typeface="Mada"/>
              <a:sym typeface="Mada"/>
            </a:endParaRPr>
          </a:p>
          <a:p>
            <a:pPr indent="0" lvl="0" marL="0" rtl="0" algn="l">
              <a:spcBef>
                <a:spcPts val="0"/>
              </a:spcBef>
              <a:spcAft>
                <a:spcPts val="0"/>
              </a:spcAft>
              <a:buNone/>
            </a:pPr>
            <a:r>
              <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 Insulin replacement</a:t>
            </a:r>
            <a:endParaRPr b="1"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 Insulin should be given by an intravenous infusion using a fixed rate 0.1 units/kg per hour (typically 6-10 units per hour). This modest insulin dose is sufficient to suppress ketogenesis, lower the glucose and correct the electrolyte disturbance. </a:t>
            </a:r>
            <a:endParaRPr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As the intravenous insulin should be continued until the keto- sis has resolved, intravenous glucose alongside the 0.9% sodium chloride is often needed to prevent hypoglycaemia; 10% glucose is recommended once the blood glucose falls below 14.0mmol/L (250 mg/dL) and should be continued until the person is eating and drinking normally.</a:t>
            </a:r>
            <a:endParaRPr sz="1200">
              <a:solidFill>
                <a:srgbClr val="1C4587"/>
              </a:solidFill>
              <a:latin typeface="Mada"/>
              <a:ea typeface="Mada"/>
              <a:cs typeface="Mada"/>
              <a:sym typeface="Mada"/>
            </a:endParaRPr>
          </a:p>
          <a:p>
            <a:pPr indent="0" lvl="0" marL="0" rtl="0" algn="l">
              <a:spcBef>
                <a:spcPts val="0"/>
              </a:spcBef>
              <a:spcAft>
                <a:spcPts val="0"/>
              </a:spcAft>
              <a:buNone/>
            </a:pPr>
            <a:r>
              <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Seeking the underlying cause</a:t>
            </a:r>
            <a:r>
              <a:rPr lang="ar" sz="1200">
                <a:solidFill>
                  <a:srgbClr val="1C4587"/>
                </a:solidFill>
                <a:latin typeface="Mada"/>
                <a:ea typeface="Mada"/>
                <a:cs typeface="Mada"/>
                <a:sym typeface="Mada"/>
              </a:rPr>
              <a:t> </a:t>
            </a:r>
            <a:endParaRPr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Physical examination may reveal a source of infection. </a:t>
            </a:r>
            <a:endParaRPr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Two common markers of infection are misleading: fever is unusual, even when infection is present; and polymorpholeucocytosis is present, even in the absence of infection. </a:t>
            </a:r>
            <a:endParaRPr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Relevant investigations include a</a:t>
            </a:r>
            <a:r>
              <a:rPr b="1" lang="ar" sz="1200">
                <a:solidFill>
                  <a:srgbClr val="1C4587"/>
                </a:solidFill>
                <a:latin typeface="Mada"/>
                <a:ea typeface="Mada"/>
                <a:cs typeface="Mada"/>
                <a:sym typeface="Mada"/>
              </a:rPr>
              <a:t> chest X-ray, urine and blood cultures, and an electrocardiogram (to exclude myocardial infarction)</a:t>
            </a:r>
            <a:r>
              <a:rPr lang="ar" sz="1200">
                <a:solidFill>
                  <a:srgbClr val="1C4587"/>
                </a:solidFill>
                <a:latin typeface="Mada"/>
                <a:ea typeface="Mada"/>
                <a:cs typeface="Mada"/>
                <a:sym typeface="Mada"/>
              </a:rPr>
              <a:t>.</a:t>
            </a:r>
            <a:endParaRPr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 If infection is suspected, broad-spectrum anti- biotics are started once the appropriate cultures have been taken. </a:t>
            </a:r>
            <a:endParaRPr sz="1200">
              <a:solidFill>
                <a:srgbClr val="1C4587"/>
              </a:solidFill>
              <a:latin typeface="Mada"/>
              <a:ea typeface="Mada"/>
              <a:cs typeface="Mada"/>
              <a:sym typeface="Mada"/>
            </a:endParaRPr>
          </a:p>
          <a:p>
            <a:pPr indent="0" lvl="0" marL="0" rtl="0" algn="l">
              <a:spcBef>
                <a:spcPts val="0"/>
              </a:spcBef>
              <a:spcAft>
                <a:spcPts val="0"/>
              </a:spcAft>
              <a:buNone/>
            </a:pPr>
            <a:r>
              <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Other measures </a:t>
            </a:r>
            <a:endParaRPr b="1"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if no urine is passed within 2-4 hours of admission, the insertion of a urinary catheter should be considered. </a:t>
            </a:r>
            <a:endParaRPr sz="1200">
              <a:solidFill>
                <a:srgbClr val="1C4587"/>
              </a:solidFill>
              <a:latin typeface="Mada"/>
              <a:ea typeface="Mada"/>
              <a:cs typeface="Mada"/>
              <a:sym typeface="Mada"/>
            </a:endParaRPr>
          </a:p>
          <a:p>
            <a:pPr indent="0" lvl="0" marL="0" rtl="0" algn="l">
              <a:spcBef>
                <a:spcPts val="0"/>
              </a:spcBef>
              <a:spcAft>
                <a:spcPts val="0"/>
              </a:spcAft>
              <a:buNone/>
            </a:pPr>
            <a:r>
              <a:rPr lang="ar" sz="1200">
                <a:solidFill>
                  <a:srgbClr val="1C4587"/>
                </a:solidFill>
                <a:latin typeface="Mada"/>
                <a:ea typeface="Mada"/>
                <a:cs typeface="Mada"/>
                <a:sym typeface="Mada"/>
              </a:rPr>
              <a:t> The dehydration, increased blood viscosity and coagulability  DKA increase the risk of a potentially fatal thromboembolism and so thromboprophylaxis with low-molecular-weight heparin should be considered in older or high-risk individuals unless contraindicated.</a:t>
            </a:r>
            <a:endParaRPr sz="1200">
              <a:solidFill>
                <a:srgbClr val="1C4587"/>
              </a:solidFill>
              <a:latin typeface="Mada"/>
              <a:ea typeface="Mada"/>
              <a:cs typeface="Mada"/>
              <a:sym typeface="Mada"/>
            </a:endParaRPr>
          </a:p>
        </p:txBody>
      </p:sp>
      <p:cxnSp>
        <p:nvCxnSpPr>
          <p:cNvPr id="343" name="Google Shape;343;p26"/>
          <p:cNvCxnSpPr/>
          <p:nvPr/>
        </p:nvCxnSpPr>
        <p:spPr>
          <a:xfrm flipH="1">
            <a:off x="534893" y="3566448"/>
            <a:ext cx="4500" cy="5972100"/>
          </a:xfrm>
          <a:prstGeom prst="straightConnector1">
            <a:avLst/>
          </a:prstGeom>
          <a:noFill/>
          <a:ln cap="flat" cmpd="sng" w="38100">
            <a:solidFill>
              <a:schemeClr val="accent2"/>
            </a:solidFill>
            <a:prstDash val="solid"/>
            <a:round/>
            <a:headEnd len="med" w="med" type="none"/>
            <a:tailEnd len="med" w="med" type="oval"/>
          </a:ln>
        </p:spPr>
      </p:cxnSp>
      <p:sp>
        <p:nvSpPr>
          <p:cNvPr id="344" name="Google Shape;344;p26"/>
          <p:cNvSpPr/>
          <p:nvPr/>
        </p:nvSpPr>
        <p:spPr>
          <a:xfrm>
            <a:off x="241401" y="3357836"/>
            <a:ext cx="608311" cy="520799"/>
          </a:xfrm>
          <a:custGeom>
            <a:rect b="b" l="l" r="r" t="t"/>
            <a:pathLst>
              <a:path extrusionOk="0" h="25495" w="25463">
                <a:moveTo>
                  <a:pt x="12732" y="1"/>
                </a:moveTo>
                <a:cubicBezTo>
                  <a:pt x="5701" y="1"/>
                  <a:pt x="1" y="5701"/>
                  <a:pt x="1" y="12763"/>
                </a:cubicBezTo>
                <a:cubicBezTo>
                  <a:pt x="1" y="19794"/>
                  <a:pt x="5701" y="25494"/>
                  <a:pt x="12732" y="25494"/>
                </a:cubicBezTo>
                <a:cubicBezTo>
                  <a:pt x="19762" y="25494"/>
                  <a:pt x="25463" y="19794"/>
                  <a:pt x="25463" y="12763"/>
                </a:cubicBezTo>
                <a:cubicBezTo>
                  <a:pt x="25463" y="5701"/>
                  <a:pt x="19762" y="1"/>
                  <a:pt x="127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latin typeface="Mada"/>
                <a:ea typeface="Mada"/>
                <a:cs typeface="Mada"/>
                <a:sym typeface="Mada"/>
              </a:rPr>
              <a:t>1</a:t>
            </a:r>
            <a:endParaRPr b="1" sz="1500">
              <a:latin typeface="Mada"/>
              <a:ea typeface="Mada"/>
              <a:cs typeface="Mada"/>
              <a:sym typeface="Mada"/>
            </a:endParaRPr>
          </a:p>
        </p:txBody>
      </p:sp>
      <p:pic>
        <p:nvPicPr>
          <p:cNvPr id="345" name="Google Shape;345;p26"/>
          <p:cNvPicPr preferRelativeResize="0"/>
          <p:nvPr/>
        </p:nvPicPr>
        <p:blipFill rotWithShape="1">
          <a:blip r:embed="rId4">
            <a:alphaModFix/>
          </a:blip>
          <a:srcRect b="0" l="12356" r="3926" t="0"/>
          <a:stretch/>
        </p:blipFill>
        <p:spPr>
          <a:xfrm>
            <a:off x="1492725" y="6878525"/>
            <a:ext cx="2733599" cy="2660025"/>
          </a:xfrm>
          <a:prstGeom prst="rect">
            <a:avLst/>
          </a:prstGeom>
          <a:noFill/>
          <a:ln cap="flat" cmpd="sng" w="19050">
            <a:solidFill>
              <a:srgbClr val="CC0000"/>
            </a:solidFill>
            <a:prstDash val="solid"/>
            <a:round/>
            <a:headEnd len="sm" w="sm" type="none"/>
            <a:tailEnd len="sm" w="sm" type="none"/>
          </a:ln>
        </p:spPr>
      </p:pic>
      <p:sp>
        <p:nvSpPr>
          <p:cNvPr id="346" name="Google Shape;346;p26"/>
          <p:cNvSpPr txBox="1"/>
          <p:nvPr/>
        </p:nvSpPr>
        <p:spPr>
          <a:xfrm>
            <a:off x="1492725" y="38050"/>
            <a:ext cx="50853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latin typeface="Mada"/>
                <a:ea typeface="Mada"/>
                <a:cs typeface="Mada"/>
                <a:sym typeface="Mada"/>
              </a:rPr>
              <a:t>DKA</a:t>
            </a:r>
            <a:endParaRPr b="1" sz="2600">
              <a:latin typeface="Mada"/>
              <a:ea typeface="Mada"/>
              <a:cs typeface="Mada"/>
              <a:sym typeface="Mada"/>
            </a:endParaRPr>
          </a:p>
        </p:txBody>
      </p:sp>
      <p:sp>
        <p:nvSpPr>
          <p:cNvPr id="347" name="Google Shape;347;p26"/>
          <p:cNvSpPr txBox="1"/>
          <p:nvPr/>
        </p:nvSpPr>
        <p:spPr>
          <a:xfrm>
            <a:off x="4338525" y="6878525"/>
            <a:ext cx="2859900" cy="2660100"/>
          </a:xfrm>
          <a:prstGeom prst="rect">
            <a:avLst/>
          </a:prstGeom>
          <a:noFill/>
          <a:ln cap="flat" cmpd="sng" w="19050">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198600" lvl="0" marL="2448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S</a:t>
            </a:r>
            <a:r>
              <a:rPr lang="ar" sz="1200">
                <a:solidFill>
                  <a:srgbClr val="6AA84F"/>
                </a:solidFill>
                <a:latin typeface="Mada"/>
                <a:ea typeface="Mada"/>
                <a:cs typeface="Mada"/>
                <a:sym typeface="Mada"/>
              </a:rPr>
              <a:t>tart with normal saline and after 1-2 hours evaluate serum NA</a:t>
            </a:r>
            <a:r>
              <a:rPr baseline="30000" lang="ar" sz="1200">
                <a:solidFill>
                  <a:srgbClr val="6AA84F"/>
                </a:solidFill>
                <a:latin typeface="Mada"/>
                <a:ea typeface="Mada"/>
                <a:cs typeface="Mada"/>
                <a:sym typeface="Mada"/>
              </a:rPr>
              <a:t>+ </a:t>
            </a:r>
            <a:endParaRPr baseline="30000" sz="1200">
              <a:solidFill>
                <a:srgbClr val="6AA84F"/>
              </a:solidFill>
              <a:latin typeface="Mada"/>
              <a:ea typeface="Mada"/>
              <a:cs typeface="Mada"/>
              <a:sym typeface="Mada"/>
            </a:endParaRPr>
          </a:p>
          <a:p>
            <a:pPr indent="-198600" lvl="0" marL="2448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low</a:t>
            </a:r>
            <a:r>
              <a:rPr lang="ar" sz="1200">
                <a:solidFill>
                  <a:srgbClr val="6AA84F"/>
                </a:solidFill>
                <a:latin typeface="Mada"/>
                <a:ea typeface="Mada"/>
                <a:cs typeface="Mada"/>
                <a:sym typeface="Mada"/>
              </a:rPr>
              <a:t>? </a:t>
            </a:r>
            <a:r>
              <a:rPr lang="ar" sz="1200">
                <a:solidFill>
                  <a:srgbClr val="6AA84F"/>
                </a:solidFill>
                <a:latin typeface="Mada"/>
                <a:ea typeface="Mada"/>
                <a:cs typeface="Mada"/>
                <a:sym typeface="Mada"/>
              </a:rPr>
              <a:t>continue</a:t>
            </a:r>
            <a:r>
              <a:rPr lang="ar" sz="1200">
                <a:solidFill>
                  <a:srgbClr val="6AA84F"/>
                </a:solidFill>
                <a:latin typeface="Mada"/>
                <a:ea typeface="Mada"/>
                <a:cs typeface="Mada"/>
                <a:sym typeface="Mada"/>
              </a:rPr>
              <a:t> with normal saline. </a:t>
            </a:r>
            <a:endParaRPr sz="1200">
              <a:solidFill>
                <a:srgbClr val="6AA84F"/>
              </a:solidFill>
              <a:latin typeface="Mada"/>
              <a:ea typeface="Mada"/>
              <a:cs typeface="Mada"/>
              <a:sym typeface="Mada"/>
            </a:endParaRPr>
          </a:p>
          <a:p>
            <a:pPr indent="-198600" lvl="0" marL="2448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H</a:t>
            </a:r>
            <a:r>
              <a:rPr b="1" lang="ar" sz="1200">
                <a:solidFill>
                  <a:srgbClr val="6AA84F"/>
                </a:solidFill>
                <a:latin typeface="Mada"/>
                <a:ea typeface="Mada"/>
                <a:cs typeface="Mada"/>
                <a:sym typeface="Mada"/>
              </a:rPr>
              <a:t>igh or normal? </a:t>
            </a:r>
            <a:r>
              <a:rPr lang="ar" sz="1200">
                <a:solidFill>
                  <a:srgbClr val="6AA84F"/>
                </a:solidFill>
                <a:latin typeface="Mada"/>
                <a:ea typeface="Mada"/>
                <a:cs typeface="Mada"/>
                <a:sym typeface="Mada"/>
              </a:rPr>
              <a:t>shift to half normal saline.</a:t>
            </a:r>
            <a:endParaRPr sz="1200">
              <a:solidFill>
                <a:srgbClr val="6AA84F"/>
              </a:solidFill>
              <a:latin typeface="Mada"/>
              <a:ea typeface="Mada"/>
              <a:cs typeface="Mada"/>
              <a:sym typeface="Mada"/>
            </a:endParaRPr>
          </a:p>
          <a:p>
            <a:pPr indent="-198600" lvl="0" marL="2448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In both cases continue IVF </a:t>
            </a:r>
            <a:r>
              <a:rPr lang="ar" sz="1200">
                <a:solidFill>
                  <a:srgbClr val="6AA84F"/>
                </a:solidFill>
                <a:latin typeface="Mada"/>
                <a:ea typeface="Mada"/>
                <a:cs typeface="Mada"/>
                <a:sym typeface="Mada"/>
              </a:rPr>
              <a:t>until </a:t>
            </a:r>
            <a:r>
              <a:rPr lang="ar" sz="1200">
                <a:solidFill>
                  <a:srgbClr val="6AA84F"/>
                </a:solidFill>
                <a:latin typeface="Mada"/>
                <a:ea typeface="Mada"/>
                <a:cs typeface="Mada"/>
                <a:sym typeface="Mada"/>
              </a:rPr>
              <a:t>the blood glucose reaches 250 mg/dL, now change to 5% dextrose with half normal saline as </a:t>
            </a:r>
            <a:r>
              <a:rPr lang="ar" sz="1200">
                <a:solidFill>
                  <a:srgbClr val="6AA84F"/>
                </a:solidFill>
                <a:latin typeface="Mada"/>
                <a:ea typeface="Mada"/>
                <a:cs typeface="Mada"/>
                <a:sym typeface="Mada"/>
              </a:rPr>
              <a:t>maintenance </a:t>
            </a:r>
            <a:r>
              <a:rPr lang="ar" sz="1200">
                <a:solidFill>
                  <a:srgbClr val="6AA84F"/>
                </a:solidFill>
                <a:latin typeface="Mada"/>
                <a:ea typeface="Mada"/>
                <a:cs typeface="Mada"/>
                <a:sym typeface="Mada"/>
              </a:rPr>
              <a:t>fluid . </a:t>
            </a:r>
            <a:endParaRPr sz="1200">
              <a:solidFill>
                <a:srgbClr val="6AA84F"/>
              </a:solidFill>
              <a:latin typeface="Mada"/>
              <a:ea typeface="Mada"/>
              <a:cs typeface="Mada"/>
              <a:sym typeface="Mada"/>
            </a:endParaRPr>
          </a:p>
          <a:p>
            <a:pPr indent="-198600" lvl="0" marL="2448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We don’t want to overcorrect hyperglycemia and cause hypoglycemia.</a:t>
            </a:r>
            <a:endParaRPr sz="1200">
              <a:solidFill>
                <a:srgbClr val="6AA84F"/>
              </a:solidFill>
              <a:latin typeface="Mada"/>
              <a:ea typeface="Mada"/>
              <a:cs typeface="Mada"/>
              <a:sym typeface="Mada"/>
            </a:endParaRPr>
          </a:p>
        </p:txBody>
      </p:sp>
      <p:grpSp>
        <p:nvGrpSpPr>
          <p:cNvPr id="348" name="Google Shape;348;p26"/>
          <p:cNvGrpSpPr/>
          <p:nvPr/>
        </p:nvGrpSpPr>
        <p:grpSpPr>
          <a:xfrm>
            <a:off x="-1436629" y="3343238"/>
            <a:ext cx="195098" cy="1203318"/>
            <a:chOff x="297753" y="7450495"/>
            <a:chExt cx="397510" cy="2076477"/>
          </a:xfrm>
        </p:grpSpPr>
        <p:grpSp>
          <p:nvGrpSpPr>
            <p:cNvPr id="349" name="Google Shape;349;p26"/>
            <p:cNvGrpSpPr/>
            <p:nvPr/>
          </p:nvGrpSpPr>
          <p:grpSpPr>
            <a:xfrm rot="5400000">
              <a:off x="164520" y="8273085"/>
              <a:ext cx="674960" cy="386525"/>
              <a:chOff x="2842489" y="2496277"/>
              <a:chExt cx="1782307" cy="877071"/>
            </a:xfrm>
          </p:grpSpPr>
          <p:sp>
            <p:nvSpPr>
              <p:cNvPr id="350" name="Google Shape;350;p26"/>
              <p:cNvSpPr/>
              <p:nvPr/>
            </p:nvSpPr>
            <p:spPr>
              <a:xfrm>
                <a:off x="2882235" y="2952152"/>
                <a:ext cx="330352" cy="395812"/>
              </a:xfrm>
              <a:custGeom>
                <a:rect b="b" l="l" r="r" t="t"/>
                <a:pathLst>
                  <a:path extrusionOk="0" h="19803" w="14429">
                    <a:moveTo>
                      <a:pt x="13487" y="0"/>
                    </a:moveTo>
                    <a:cubicBezTo>
                      <a:pt x="13189" y="0"/>
                      <a:pt x="12991" y="99"/>
                      <a:pt x="12793" y="298"/>
                    </a:cubicBezTo>
                    <a:lnTo>
                      <a:pt x="12793" y="347"/>
                    </a:lnTo>
                    <a:cubicBezTo>
                      <a:pt x="12148" y="1190"/>
                      <a:pt x="11504" y="1983"/>
                      <a:pt x="10859" y="2826"/>
                    </a:cubicBezTo>
                    <a:cubicBezTo>
                      <a:pt x="10264" y="3669"/>
                      <a:pt x="9669" y="4462"/>
                      <a:pt x="9124" y="5305"/>
                    </a:cubicBezTo>
                    <a:cubicBezTo>
                      <a:pt x="9173" y="5206"/>
                      <a:pt x="9223" y="5157"/>
                      <a:pt x="9272" y="5057"/>
                    </a:cubicBezTo>
                    <a:lnTo>
                      <a:pt x="9272" y="5057"/>
                    </a:lnTo>
                    <a:cubicBezTo>
                      <a:pt x="8231" y="6545"/>
                      <a:pt x="7239" y="8032"/>
                      <a:pt x="6248" y="9520"/>
                    </a:cubicBezTo>
                    <a:cubicBezTo>
                      <a:pt x="5801" y="10264"/>
                      <a:pt x="5405" y="10958"/>
                      <a:pt x="4958" y="11702"/>
                    </a:cubicBezTo>
                    <a:cubicBezTo>
                      <a:pt x="4760" y="12049"/>
                      <a:pt x="4512" y="12445"/>
                      <a:pt x="4314" y="12792"/>
                    </a:cubicBezTo>
                    <a:cubicBezTo>
                      <a:pt x="4066" y="13189"/>
                      <a:pt x="3818" y="13536"/>
                      <a:pt x="3620" y="13883"/>
                    </a:cubicBezTo>
                    <a:lnTo>
                      <a:pt x="3719" y="13685"/>
                    </a:lnTo>
                    <a:lnTo>
                      <a:pt x="3719" y="13685"/>
                    </a:lnTo>
                    <a:cubicBezTo>
                      <a:pt x="3173" y="14429"/>
                      <a:pt x="2628" y="15222"/>
                      <a:pt x="2033" y="15966"/>
                    </a:cubicBezTo>
                    <a:cubicBezTo>
                      <a:pt x="1785" y="16263"/>
                      <a:pt x="1537" y="16610"/>
                      <a:pt x="1240" y="16957"/>
                    </a:cubicBezTo>
                    <a:lnTo>
                      <a:pt x="843" y="17503"/>
                    </a:lnTo>
                    <a:cubicBezTo>
                      <a:pt x="694" y="17701"/>
                      <a:pt x="546" y="17899"/>
                      <a:pt x="347" y="18098"/>
                    </a:cubicBezTo>
                    <a:cubicBezTo>
                      <a:pt x="50" y="18445"/>
                      <a:pt x="0" y="18941"/>
                      <a:pt x="198" y="19337"/>
                    </a:cubicBezTo>
                    <a:cubicBezTo>
                      <a:pt x="347" y="19536"/>
                      <a:pt x="496" y="19684"/>
                      <a:pt x="744" y="19783"/>
                    </a:cubicBezTo>
                    <a:cubicBezTo>
                      <a:pt x="810" y="19797"/>
                      <a:pt x="877" y="19803"/>
                      <a:pt x="942" y="19803"/>
                    </a:cubicBezTo>
                    <a:cubicBezTo>
                      <a:pt x="1121" y="19803"/>
                      <a:pt x="1293" y="19757"/>
                      <a:pt x="1438" y="19684"/>
                    </a:cubicBezTo>
                    <a:cubicBezTo>
                      <a:pt x="1835" y="19288"/>
                      <a:pt x="2231" y="18841"/>
                      <a:pt x="2578" y="18346"/>
                    </a:cubicBezTo>
                    <a:cubicBezTo>
                      <a:pt x="2876" y="17949"/>
                      <a:pt x="3173" y="17602"/>
                      <a:pt x="3421" y="17255"/>
                    </a:cubicBezTo>
                    <a:cubicBezTo>
                      <a:pt x="4066" y="16461"/>
                      <a:pt x="4661" y="15619"/>
                      <a:pt x="5306" y="14776"/>
                    </a:cubicBezTo>
                    <a:cubicBezTo>
                      <a:pt x="5901" y="13883"/>
                      <a:pt x="6496" y="12891"/>
                      <a:pt x="7041" y="11999"/>
                    </a:cubicBezTo>
                    <a:cubicBezTo>
                      <a:pt x="7636" y="11057"/>
                      <a:pt x="8132" y="10313"/>
                      <a:pt x="8727" y="9470"/>
                    </a:cubicBezTo>
                    <a:lnTo>
                      <a:pt x="9669" y="8032"/>
                    </a:lnTo>
                    <a:cubicBezTo>
                      <a:pt x="10115" y="7388"/>
                      <a:pt x="10512" y="6842"/>
                      <a:pt x="10909" y="6247"/>
                    </a:cubicBezTo>
                    <a:cubicBezTo>
                      <a:pt x="11404" y="5504"/>
                      <a:pt x="11950" y="4859"/>
                      <a:pt x="12396" y="4115"/>
                    </a:cubicBezTo>
                    <a:cubicBezTo>
                      <a:pt x="12892" y="3421"/>
                      <a:pt x="13586" y="2578"/>
                      <a:pt x="14181" y="1835"/>
                    </a:cubicBezTo>
                    <a:cubicBezTo>
                      <a:pt x="14330" y="1636"/>
                      <a:pt x="14429" y="1339"/>
                      <a:pt x="14429" y="1091"/>
                    </a:cubicBezTo>
                    <a:cubicBezTo>
                      <a:pt x="14429" y="793"/>
                      <a:pt x="14330" y="496"/>
                      <a:pt x="14181" y="298"/>
                    </a:cubicBezTo>
                    <a:cubicBezTo>
                      <a:pt x="13983" y="99"/>
                      <a:pt x="13735" y="0"/>
                      <a:pt x="1348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6"/>
              <p:cNvSpPr/>
              <p:nvPr/>
            </p:nvSpPr>
            <p:spPr>
              <a:xfrm>
                <a:off x="2842489" y="2515105"/>
                <a:ext cx="373509" cy="467787"/>
              </a:xfrm>
              <a:custGeom>
                <a:rect b="b" l="l" r="r" t="t"/>
                <a:pathLst>
                  <a:path extrusionOk="0" h="23404" w="16314">
                    <a:moveTo>
                      <a:pt x="1092" y="0"/>
                    </a:moveTo>
                    <a:cubicBezTo>
                      <a:pt x="893" y="0"/>
                      <a:pt x="695" y="50"/>
                      <a:pt x="546" y="149"/>
                    </a:cubicBezTo>
                    <a:cubicBezTo>
                      <a:pt x="298" y="347"/>
                      <a:pt x="149" y="595"/>
                      <a:pt x="100" y="843"/>
                    </a:cubicBezTo>
                    <a:cubicBezTo>
                      <a:pt x="1" y="1140"/>
                      <a:pt x="50" y="1488"/>
                      <a:pt x="199" y="1735"/>
                    </a:cubicBezTo>
                    <a:cubicBezTo>
                      <a:pt x="298" y="1934"/>
                      <a:pt x="397" y="2132"/>
                      <a:pt x="546" y="2330"/>
                    </a:cubicBezTo>
                    <a:cubicBezTo>
                      <a:pt x="992" y="2925"/>
                      <a:pt x="1439" y="3669"/>
                      <a:pt x="1885" y="4314"/>
                    </a:cubicBezTo>
                    <a:cubicBezTo>
                      <a:pt x="2430" y="5157"/>
                      <a:pt x="3025" y="6000"/>
                      <a:pt x="3620" y="6842"/>
                    </a:cubicBezTo>
                    <a:cubicBezTo>
                      <a:pt x="4067" y="7437"/>
                      <a:pt x="4463" y="8082"/>
                      <a:pt x="4860" y="8677"/>
                    </a:cubicBezTo>
                    <a:cubicBezTo>
                      <a:pt x="5257" y="9322"/>
                      <a:pt x="5802" y="10115"/>
                      <a:pt x="6248" y="10809"/>
                    </a:cubicBezTo>
                    <a:cubicBezTo>
                      <a:pt x="6694" y="11503"/>
                      <a:pt x="7042" y="12098"/>
                      <a:pt x="7488" y="12693"/>
                    </a:cubicBezTo>
                    <a:cubicBezTo>
                      <a:pt x="7884" y="13338"/>
                      <a:pt x="8430" y="14082"/>
                      <a:pt x="8926" y="14776"/>
                    </a:cubicBezTo>
                    <a:cubicBezTo>
                      <a:pt x="9422" y="15470"/>
                      <a:pt x="9769" y="16065"/>
                      <a:pt x="10165" y="16709"/>
                    </a:cubicBezTo>
                    <a:cubicBezTo>
                      <a:pt x="10661" y="17503"/>
                      <a:pt x="11207" y="18296"/>
                      <a:pt x="11752" y="19089"/>
                    </a:cubicBezTo>
                    <a:cubicBezTo>
                      <a:pt x="12198" y="19784"/>
                      <a:pt x="12694" y="20379"/>
                      <a:pt x="13190" y="21023"/>
                    </a:cubicBezTo>
                    <a:cubicBezTo>
                      <a:pt x="13636" y="21618"/>
                      <a:pt x="14231" y="22362"/>
                      <a:pt x="14727" y="23056"/>
                    </a:cubicBezTo>
                    <a:cubicBezTo>
                      <a:pt x="14876" y="23254"/>
                      <a:pt x="15124" y="23403"/>
                      <a:pt x="15372" y="23403"/>
                    </a:cubicBezTo>
                    <a:cubicBezTo>
                      <a:pt x="15620" y="23403"/>
                      <a:pt x="15867" y="23254"/>
                      <a:pt x="16016" y="23056"/>
                    </a:cubicBezTo>
                    <a:cubicBezTo>
                      <a:pt x="16215" y="22858"/>
                      <a:pt x="16314" y="22610"/>
                      <a:pt x="16314" y="22312"/>
                    </a:cubicBezTo>
                    <a:lnTo>
                      <a:pt x="16264" y="22064"/>
                    </a:lnTo>
                    <a:cubicBezTo>
                      <a:pt x="16215" y="21866"/>
                      <a:pt x="16165" y="21717"/>
                      <a:pt x="16016" y="21569"/>
                    </a:cubicBezTo>
                    <a:cubicBezTo>
                      <a:pt x="15272" y="20478"/>
                      <a:pt x="14479" y="19436"/>
                      <a:pt x="13686" y="18346"/>
                    </a:cubicBezTo>
                    <a:cubicBezTo>
                      <a:pt x="12942" y="17255"/>
                      <a:pt x="12397" y="16362"/>
                      <a:pt x="11752" y="15321"/>
                    </a:cubicBezTo>
                    <a:cubicBezTo>
                      <a:pt x="11405" y="14776"/>
                      <a:pt x="11107" y="14230"/>
                      <a:pt x="10711" y="13734"/>
                    </a:cubicBezTo>
                    <a:cubicBezTo>
                      <a:pt x="10364" y="13189"/>
                      <a:pt x="10017" y="12693"/>
                      <a:pt x="9670" y="12148"/>
                    </a:cubicBezTo>
                    <a:cubicBezTo>
                      <a:pt x="8777" y="10908"/>
                      <a:pt x="7984" y="9570"/>
                      <a:pt x="7190" y="8280"/>
                    </a:cubicBezTo>
                    <a:lnTo>
                      <a:pt x="5901" y="6297"/>
                    </a:lnTo>
                    <a:cubicBezTo>
                      <a:pt x="5405" y="5553"/>
                      <a:pt x="4959" y="4859"/>
                      <a:pt x="4463" y="4165"/>
                    </a:cubicBezTo>
                    <a:cubicBezTo>
                      <a:pt x="3918" y="3372"/>
                      <a:pt x="3372" y="2578"/>
                      <a:pt x="2827" y="1735"/>
                    </a:cubicBezTo>
                    <a:lnTo>
                      <a:pt x="2827" y="1735"/>
                    </a:lnTo>
                    <a:lnTo>
                      <a:pt x="2529" y="1289"/>
                    </a:lnTo>
                    <a:cubicBezTo>
                      <a:pt x="2331" y="942"/>
                      <a:pt x="2083" y="645"/>
                      <a:pt x="1835" y="347"/>
                    </a:cubicBezTo>
                    <a:cubicBezTo>
                      <a:pt x="1687" y="198"/>
                      <a:pt x="1538" y="99"/>
                      <a:pt x="1339" y="50"/>
                    </a:cubicBezTo>
                    <a:cubicBezTo>
                      <a:pt x="1240" y="0"/>
                      <a:pt x="1191" y="0"/>
                      <a:pt x="10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6"/>
              <p:cNvSpPr/>
              <p:nvPr/>
            </p:nvSpPr>
            <p:spPr>
              <a:xfrm>
                <a:off x="2842489" y="2496277"/>
                <a:ext cx="1782307" cy="877071"/>
              </a:xfrm>
              <a:custGeom>
                <a:rect b="b" l="l" r="r" t="t"/>
                <a:pathLst>
                  <a:path extrusionOk="0" h="43881" w="77847">
                    <a:moveTo>
                      <a:pt x="42643" y="0"/>
                    </a:moveTo>
                    <a:cubicBezTo>
                      <a:pt x="40957" y="0"/>
                      <a:pt x="39221" y="0"/>
                      <a:pt x="37535" y="50"/>
                    </a:cubicBezTo>
                    <a:lnTo>
                      <a:pt x="37486" y="50"/>
                    </a:lnTo>
                    <a:cubicBezTo>
                      <a:pt x="36544" y="50"/>
                      <a:pt x="35651" y="50"/>
                      <a:pt x="34660" y="99"/>
                    </a:cubicBezTo>
                    <a:cubicBezTo>
                      <a:pt x="33668" y="149"/>
                      <a:pt x="32726" y="149"/>
                      <a:pt x="31784" y="198"/>
                    </a:cubicBezTo>
                    <a:cubicBezTo>
                      <a:pt x="29850" y="198"/>
                      <a:pt x="27916" y="198"/>
                      <a:pt x="25982" y="248"/>
                    </a:cubicBezTo>
                    <a:cubicBezTo>
                      <a:pt x="24049" y="297"/>
                      <a:pt x="22165" y="347"/>
                      <a:pt x="20231" y="397"/>
                    </a:cubicBezTo>
                    <a:cubicBezTo>
                      <a:pt x="19239" y="397"/>
                      <a:pt x="18347" y="397"/>
                      <a:pt x="17355" y="446"/>
                    </a:cubicBezTo>
                    <a:cubicBezTo>
                      <a:pt x="16363" y="496"/>
                      <a:pt x="15520" y="496"/>
                      <a:pt x="14529" y="595"/>
                    </a:cubicBezTo>
                    <a:cubicBezTo>
                      <a:pt x="13587" y="645"/>
                      <a:pt x="12694" y="694"/>
                      <a:pt x="11752" y="793"/>
                    </a:cubicBezTo>
                    <a:cubicBezTo>
                      <a:pt x="10860" y="892"/>
                      <a:pt x="9917" y="1041"/>
                      <a:pt x="9025" y="1091"/>
                    </a:cubicBezTo>
                    <a:lnTo>
                      <a:pt x="7042" y="1091"/>
                    </a:lnTo>
                    <a:cubicBezTo>
                      <a:pt x="6397" y="1091"/>
                      <a:pt x="5703" y="1041"/>
                      <a:pt x="5009" y="1041"/>
                    </a:cubicBezTo>
                    <a:lnTo>
                      <a:pt x="3025" y="942"/>
                    </a:lnTo>
                    <a:cubicBezTo>
                      <a:pt x="2331" y="892"/>
                      <a:pt x="1587" y="843"/>
                      <a:pt x="893" y="744"/>
                    </a:cubicBezTo>
                    <a:cubicBezTo>
                      <a:pt x="645" y="744"/>
                      <a:pt x="397" y="843"/>
                      <a:pt x="249" y="1041"/>
                    </a:cubicBezTo>
                    <a:cubicBezTo>
                      <a:pt x="100" y="1240"/>
                      <a:pt x="1" y="1487"/>
                      <a:pt x="1" y="1785"/>
                    </a:cubicBezTo>
                    <a:cubicBezTo>
                      <a:pt x="1" y="2033"/>
                      <a:pt x="100" y="2281"/>
                      <a:pt x="249" y="2479"/>
                    </a:cubicBezTo>
                    <a:lnTo>
                      <a:pt x="447" y="2628"/>
                    </a:lnTo>
                    <a:cubicBezTo>
                      <a:pt x="546" y="2727"/>
                      <a:pt x="744" y="2777"/>
                      <a:pt x="893" y="2777"/>
                    </a:cubicBezTo>
                    <a:cubicBezTo>
                      <a:pt x="1786" y="2925"/>
                      <a:pt x="2728" y="2925"/>
                      <a:pt x="3670" y="2975"/>
                    </a:cubicBezTo>
                    <a:cubicBezTo>
                      <a:pt x="4562" y="3025"/>
                      <a:pt x="5455" y="3074"/>
                      <a:pt x="6397" y="3124"/>
                    </a:cubicBezTo>
                    <a:cubicBezTo>
                      <a:pt x="6843" y="3149"/>
                      <a:pt x="7277" y="3161"/>
                      <a:pt x="7711" y="3161"/>
                    </a:cubicBezTo>
                    <a:cubicBezTo>
                      <a:pt x="8145" y="3161"/>
                      <a:pt x="8579" y="3149"/>
                      <a:pt x="9025" y="3124"/>
                    </a:cubicBezTo>
                    <a:cubicBezTo>
                      <a:pt x="9868" y="3074"/>
                      <a:pt x="10760" y="2925"/>
                      <a:pt x="11653" y="2777"/>
                    </a:cubicBezTo>
                    <a:cubicBezTo>
                      <a:pt x="13438" y="2529"/>
                      <a:pt x="15272" y="2380"/>
                      <a:pt x="17107" y="2330"/>
                    </a:cubicBezTo>
                    <a:cubicBezTo>
                      <a:pt x="18099" y="2330"/>
                      <a:pt x="19090" y="2281"/>
                      <a:pt x="20132" y="2231"/>
                    </a:cubicBezTo>
                    <a:lnTo>
                      <a:pt x="22809" y="2132"/>
                    </a:lnTo>
                    <a:cubicBezTo>
                      <a:pt x="24743" y="2082"/>
                      <a:pt x="26726" y="2033"/>
                      <a:pt x="28660" y="1983"/>
                    </a:cubicBezTo>
                    <a:lnTo>
                      <a:pt x="31486" y="1983"/>
                    </a:lnTo>
                    <a:cubicBezTo>
                      <a:pt x="32379" y="1983"/>
                      <a:pt x="33470" y="1934"/>
                      <a:pt x="34461" y="1884"/>
                    </a:cubicBezTo>
                    <a:cubicBezTo>
                      <a:pt x="35106" y="1868"/>
                      <a:pt x="35750" y="1862"/>
                      <a:pt x="36393" y="1862"/>
                    </a:cubicBezTo>
                    <a:cubicBezTo>
                      <a:pt x="37679" y="1862"/>
                      <a:pt x="38957" y="1884"/>
                      <a:pt x="40213" y="1884"/>
                    </a:cubicBezTo>
                    <a:lnTo>
                      <a:pt x="45816" y="1884"/>
                    </a:lnTo>
                    <a:cubicBezTo>
                      <a:pt x="47513" y="1884"/>
                      <a:pt x="49210" y="1865"/>
                      <a:pt x="50906" y="1865"/>
                    </a:cubicBezTo>
                    <a:cubicBezTo>
                      <a:pt x="53028" y="1865"/>
                      <a:pt x="55149" y="1895"/>
                      <a:pt x="57270" y="2033"/>
                    </a:cubicBezTo>
                    <a:cubicBezTo>
                      <a:pt x="57914" y="2082"/>
                      <a:pt x="58509" y="2132"/>
                      <a:pt x="59154" y="2231"/>
                    </a:cubicBezTo>
                    <a:cubicBezTo>
                      <a:pt x="59203" y="2231"/>
                      <a:pt x="59253" y="2231"/>
                      <a:pt x="59352" y="2281"/>
                    </a:cubicBezTo>
                    <a:cubicBezTo>
                      <a:pt x="59451" y="2380"/>
                      <a:pt x="59600" y="2479"/>
                      <a:pt x="59749" y="2578"/>
                    </a:cubicBezTo>
                    <a:lnTo>
                      <a:pt x="60393" y="3124"/>
                    </a:lnTo>
                    <a:cubicBezTo>
                      <a:pt x="61088" y="3719"/>
                      <a:pt x="61732" y="4363"/>
                      <a:pt x="62426" y="4958"/>
                    </a:cubicBezTo>
                    <a:cubicBezTo>
                      <a:pt x="63071" y="5603"/>
                      <a:pt x="63864" y="6347"/>
                      <a:pt x="64509" y="7090"/>
                    </a:cubicBezTo>
                    <a:cubicBezTo>
                      <a:pt x="65203" y="7834"/>
                      <a:pt x="65848" y="8627"/>
                      <a:pt x="66492" y="9371"/>
                    </a:cubicBezTo>
                    <a:cubicBezTo>
                      <a:pt x="67137" y="10164"/>
                      <a:pt x="67881" y="10958"/>
                      <a:pt x="68575" y="11751"/>
                    </a:cubicBezTo>
                    <a:cubicBezTo>
                      <a:pt x="69269" y="12544"/>
                      <a:pt x="69914" y="13239"/>
                      <a:pt x="70509" y="13982"/>
                    </a:cubicBezTo>
                    <a:cubicBezTo>
                      <a:pt x="71153" y="14726"/>
                      <a:pt x="71798" y="15569"/>
                      <a:pt x="72393" y="16362"/>
                    </a:cubicBezTo>
                    <a:cubicBezTo>
                      <a:pt x="73533" y="17850"/>
                      <a:pt x="74574" y="19387"/>
                      <a:pt x="75715" y="20924"/>
                    </a:cubicBezTo>
                    <a:cubicBezTo>
                      <a:pt x="75070" y="21469"/>
                      <a:pt x="74426" y="22015"/>
                      <a:pt x="73781" y="22560"/>
                    </a:cubicBezTo>
                    <a:cubicBezTo>
                      <a:pt x="73434" y="22907"/>
                      <a:pt x="73087" y="23205"/>
                      <a:pt x="72740" y="23552"/>
                    </a:cubicBezTo>
                    <a:cubicBezTo>
                      <a:pt x="72393" y="23899"/>
                      <a:pt x="72095" y="24295"/>
                      <a:pt x="71748" y="24643"/>
                    </a:cubicBezTo>
                    <a:cubicBezTo>
                      <a:pt x="71004" y="25436"/>
                      <a:pt x="70310" y="26180"/>
                      <a:pt x="69616" y="26874"/>
                    </a:cubicBezTo>
                    <a:cubicBezTo>
                      <a:pt x="69269" y="27221"/>
                      <a:pt x="68971" y="27568"/>
                      <a:pt x="68624" y="27915"/>
                    </a:cubicBezTo>
                    <a:cubicBezTo>
                      <a:pt x="68277" y="28213"/>
                      <a:pt x="67980" y="28560"/>
                      <a:pt x="67633" y="28857"/>
                    </a:cubicBezTo>
                    <a:cubicBezTo>
                      <a:pt x="66195" y="30245"/>
                      <a:pt x="64757" y="31535"/>
                      <a:pt x="63319" y="32873"/>
                    </a:cubicBezTo>
                    <a:cubicBezTo>
                      <a:pt x="62625" y="33518"/>
                      <a:pt x="61931" y="34162"/>
                      <a:pt x="61236" y="34807"/>
                    </a:cubicBezTo>
                    <a:cubicBezTo>
                      <a:pt x="60542" y="35501"/>
                      <a:pt x="59798" y="36195"/>
                      <a:pt x="59104" y="36840"/>
                    </a:cubicBezTo>
                    <a:cubicBezTo>
                      <a:pt x="58509" y="37385"/>
                      <a:pt x="57964" y="37881"/>
                      <a:pt x="57369" y="38377"/>
                    </a:cubicBezTo>
                    <a:cubicBezTo>
                      <a:pt x="56823" y="38922"/>
                      <a:pt x="56427" y="39319"/>
                      <a:pt x="55931" y="39765"/>
                    </a:cubicBezTo>
                    <a:lnTo>
                      <a:pt x="56129" y="39666"/>
                    </a:lnTo>
                    <a:lnTo>
                      <a:pt x="56129" y="39666"/>
                    </a:lnTo>
                    <a:cubicBezTo>
                      <a:pt x="55931" y="39815"/>
                      <a:pt x="55782" y="40013"/>
                      <a:pt x="55584" y="40162"/>
                    </a:cubicBezTo>
                    <a:lnTo>
                      <a:pt x="54691" y="40212"/>
                    </a:lnTo>
                    <a:cubicBezTo>
                      <a:pt x="54196" y="40311"/>
                      <a:pt x="53700" y="40360"/>
                      <a:pt x="53253" y="40410"/>
                    </a:cubicBezTo>
                    <a:cubicBezTo>
                      <a:pt x="52411" y="40559"/>
                      <a:pt x="51518" y="40707"/>
                      <a:pt x="50675" y="40856"/>
                    </a:cubicBezTo>
                    <a:cubicBezTo>
                      <a:pt x="48841" y="41104"/>
                      <a:pt x="46956" y="41253"/>
                      <a:pt x="45122" y="41352"/>
                    </a:cubicBezTo>
                    <a:cubicBezTo>
                      <a:pt x="43238" y="41501"/>
                      <a:pt x="41254" y="41501"/>
                      <a:pt x="39320" y="41501"/>
                    </a:cubicBezTo>
                    <a:cubicBezTo>
                      <a:pt x="36775" y="41501"/>
                      <a:pt x="34208" y="41479"/>
                      <a:pt x="31633" y="41479"/>
                    </a:cubicBezTo>
                    <a:cubicBezTo>
                      <a:pt x="30346" y="41479"/>
                      <a:pt x="29057" y="41484"/>
                      <a:pt x="27768" y="41501"/>
                    </a:cubicBezTo>
                    <a:cubicBezTo>
                      <a:pt x="26825" y="41501"/>
                      <a:pt x="25933" y="41550"/>
                      <a:pt x="24941" y="41550"/>
                    </a:cubicBezTo>
                    <a:cubicBezTo>
                      <a:pt x="23999" y="41600"/>
                      <a:pt x="23057" y="41600"/>
                      <a:pt x="22065" y="41600"/>
                    </a:cubicBezTo>
                    <a:cubicBezTo>
                      <a:pt x="20181" y="41600"/>
                      <a:pt x="18297" y="41600"/>
                      <a:pt x="16413" y="41649"/>
                    </a:cubicBezTo>
                    <a:lnTo>
                      <a:pt x="10661" y="41649"/>
                    </a:lnTo>
                    <a:cubicBezTo>
                      <a:pt x="9769" y="41649"/>
                      <a:pt x="8827" y="41600"/>
                      <a:pt x="7884" y="41600"/>
                    </a:cubicBezTo>
                    <a:cubicBezTo>
                      <a:pt x="6992" y="41550"/>
                      <a:pt x="6149" y="41600"/>
                      <a:pt x="5257" y="41501"/>
                    </a:cubicBezTo>
                    <a:cubicBezTo>
                      <a:pt x="4810" y="41501"/>
                      <a:pt x="4364" y="41451"/>
                      <a:pt x="3918" y="41402"/>
                    </a:cubicBezTo>
                    <a:lnTo>
                      <a:pt x="2877" y="41302"/>
                    </a:lnTo>
                    <a:lnTo>
                      <a:pt x="2728" y="41302"/>
                    </a:lnTo>
                    <a:cubicBezTo>
                      <a:pt x="2657" y="41282"/>
                      <a:pt x="2586" y="41272"/>
                      <a:pt x="2516" y="41272"/>
                    </a:cubicBezTo>
                    <a:cubicBezTo>
                      <a:pt x="2245" y="41272"/>
                      <a:pt x="1993" y="41423"/>
                      <a:pt x="1835" y="41699"/>
                    </a:cubicBezTo>
                    <a:cubicBezTo>
                      <a:pt x="1736" y="41897"/>
                      <a:pt x="1736" y="42145"/>
                      <a:pt x="1786" y="42344"/>
                    </a:cubicBezTo>
                    <a:cubicBezTo>
                      <a:pt x="1835" y="42591"/>
                      <a:pt x="1934" y="42740"/>
                      <a:pt x="2133" y="42889"/>
                    </a:cubicBezTo>
                    <a:cubicBezTo>
                      <a:pt x="2282" y="42988"/>
                      <a:pt x="2480" y="43038"/>
                      <a:pt x="2678" y="43087"/>
                    </a:cubicBezTo>
                    <a:lnTo>
                      <a:pt x="3571" y="43236"/>
                    </a:lnTo>
                    <a:lnTo>
                      <a:pt x="3372" y="43236"/>
                    </a:lnTo>
                    <a:cubicBezTo>
                      <a:pt x="4265" y="43385"/>
                      <a:pt x="5207" y="43484"/>
                      <a:pt x="6149" y="43534"/>
                    </a:cubicBezTo>
                    <a:cubicBezTo>
                      <a:pt x="6992" y="43534"/>
                      <a:pt x="7884" y="43583"/>
                      <a:pt x="8727" y="43633"/>
                    </a:cubicBezTo>
                    <a:lnTo>
                      <a:pt x="10116" y="43732"/>
                    </a:lnTo>
                    <a:lnTo>
                      <a:pt x="11554" y="43732"/>
                    </a:lnTo>
                    <a:cubicBezTo>
                      <a:pt x="12496" y="43732"/>
                      <a:pt x="13487" y="43781"/>
                      <a:pt x="14430" y="43831"/>
                    </a:cubicBezTo>
                    <a:cubicBezTo>
                      <a:pt x="16363" y="43881"/>
                      <a:pt x="18247" y="43881"/>
                      <a:pt x="20181" y="43881"/>
                    </a:cubicBezTo>
                    <a:lnTo>
                      <a:pt x="37436" y="43881"/>
                    </a:lnTo>
                    <a:cubicBezTo>
                      <a:pt x="39370" y="43881"/>
                      <a:pt x="41254" y="43881"/>
                      <a:pt x="43188" y="43781"/>
                    </a:cubicBezTo>
                    <a:cubicBezTo>
                      <a:pt x="45072" y="43732"/>
                      <a:pt x="46907" y="43583"/>
                      <a:pt x="48692" y="43335"/>
                    </a:cubicBezTo>
                    <a:cubicBezTo>
                      <a:pt x="50130" y="43186"/>
                      <a:pt x="51518" y="42939"/>
                      <a:pt x="52956" y="42691"/>
                    </a:cubicBezTo>
                    <a:cubicBezTo>
                      <a:pt x="53551" y="42591"/>
                      <a:pt x="54146" y="42492"/>
                      <a:pt x="54741" y="42393"/>
                    </a:cubicBezTo>
                    <a:cubicBezTo>
                      <a:pt x="55038" y="42344"/>
                      <a:pt x="55336" y="42294"/>
                      <a:pt x="55584" y="42244"/>
                    </a:cubicBezTo>
                    <a:cubicBezTo>
                      <a:pt x="55782" y="42195"/>
                      <a:pt x="55981" y="42145"/>
                      <a:pt x="56129" y="42046"/>
                    </a:cubicBezTo>
                    <a:cubicBezTo>
                      <a:pt x="56278" y="41947"/>
                      <a:pt x="56427" y="41798"/>
                      <a:pt x="56576" y="41649"/>
                    </a:cubicBezTo>
                    <a:cubicBezTo>
                      <a:pt x="56873" y="41402"/>
                      <a:pt x="57220" y="41154"/>
                      <a:pt x="57468" y="40856"/>
                    </a:cubicBezTo>
                    <a:lnTo>
                      <a:pt x="58460" y="39964"/>
                    </a:lnTo>
                    <a:cubicBezTo>
                      <a:pt x="59154" y="39319"/>
                      <a:pt x="59898" y="38625"/>
                      <a:pt x="60641" y="37980"/>
                    </a:cubicBezTo>
                    <a:cubicBezTo>
                      <a:pt x="61385" y="37286"/>
                      <a:pt x="62079" y="36592"/>
                      <a:pt x="62823" y="35947"/>
                    </a:cubicBezTo>
                    <a:lnTo>
                      <a:pt x="64856" y="33964"/>
                    </a:lnTo>
                    <a:cubicBezTo>
                      <a:pt x="66294" y="32625"/>
                      <a:pt x="67781" y="31386"/>
                      <a:pt x="69170" y="29997"/>
                    </a:cubicBezTo>
                    <a:cubicBezTo>
                      <a:pt x="69517" y="29700"/>
                      <a:pt x="69864" y="29353"/>
                      <a:pt x="70161" y="29006"/>
                    </a:cubicBezTo>
                    <a:cubicBezTo>
                      <a:pt x="70509" y="28708"/>
                      <a:pt x="70856" y="28361"/>
                      <a:pt x="71203" y="28014"/>
                    </a:cubicBezTo>
                    <a:cubicBezTo>
                      <a:pt x="71946" y="27320"/>
                      <a:pt x="72641" y="26576"/>
                      <a:pt x="73384" y="25833"/>
                    </a:cubicBezTo>
                    <a:cubicBezTo>
                      <a:pt x="73979" y="25188"/>
                      <a:pt x="74624" y="24593"/>
                      <a:pt x="75219" y="24048"/>
                    </a:cubicBezTo>
                    <a:lnTo>
                      <a:pt x="76359" y="23106"/>
                    </a:lnTo>
                    <a:lnTo>
                      <a:pt x="76905" y="22659"/>
                    </a:lnTo>
                    <a:cubicBezTo>
                      <a:pt x="77252" y="22312"/>
                      <a:pt x="77847" y="21965"/>
                      <a:pt x="77797" y="21321"/>
                    </a:cubicBezTo>
                    <a:cubicBezTo>
                      <a:pt x="77797" y="21023"/>
                      <a:pt x="77748" y="20775"/>
                      <a:pt x="77599" y="20527"/>
                    </a:cubicBezTo>
                    <a:cubicBezTo>
                      <a:pt x="77500" y="20378"/>
                      <a:pt x="77401" y="20230"/>
                      <a:pt x="77301" y="20081"/>
                    </a:cubicBezTo>
                    <a:lnTo>
                      <a:pt x="76855" y="19536"/>
                    </a:lnTo>
                    <a:cubicBezTo>
                      <a:pt x="76607" y="19139"/>
                      <a:pt x="76310" y="18742"/>
                      <a:pt x="76012" y="18346"/>
                    </a:cubicBezTo>
                    <a:cubicBezTo>
                      <a:pt x="74921" y="16759"/>
                      <a:pt x="73781" y="15172"/>
                      <a:pt x="72591" y="13635"/>
                    </a:cubicBezTo>
                    <a:cubicBezTo>
                      <a:pt x="71946" y="12743"/>
                      <a:pt x="71302" y="11949"/>
                      <a:pt x="70608" y="11156"/>
                    </a:cubicBezTo>
                    <a:cubicBezTo>
                      <a:pt x="69914" y="10412"/>
                      <a:pt x="69219" y="9669"/>
                      <a:pt x="68575" y="8925"/>
                    </a:cubicBezTo>
                    <a:cubicBezTo>
                      <a:pt x="67881" y="8132"/>
                      <a:pt x="67236" y="7338"/>
                      <a:pt x="66591" y="6594"/>
                    </a:cubicBezTo>
                    <a:cubicBezTo>
                      <a:pt x="65897" y="5801"/>
                      <a:pt x="65154" y="5008"/>
                      <a:pt x="64410" y="4264"/>
                    </a:cubicBezTo>
                    <a:cubicBezTo>
                      <a:pt x="63666" y="3520"/>
                      <a:pt x="63021" y="2975"/>
                      <a:pt x="62327" y="2281"/>
                    </a:cubicBezTo>
                    <a:cubicBezTo>
                      <a:pt x="61931" y="1934"/>
                      <a:pt x="61534" y="1587"/>
                      <a:pt x="61088" y="1240"/>
                    </a:cubicBezTo>
                    <a:cubicBezTo>
                      <a:pt x="60741" y="942"/>
                      <a:pt x="60344" y="744"/>
                      <a:pt x="59947" y="545"/>
                    </a:cubicBezTo>
                    <a:cubicBezTo>
                      <a:pt x="59798" y="496"/>
                      <a:pt x="59699" y="446"/>
                      <a:pt x="59600" y="446"/>
                    </a:cubicBezTo>
                    <a:cubicBezTo>
                      <a:pt x="59303" y="397"/>
                      <a:pt x="59055" y="347"/>
                      <a:pt x="58807" y="347"/>
                    </a:cubicBezTo>
                    <a:cubicBezTo>
                      <a:pt x="58410" y="297"/>
                      <a:pt x="57964" y="248"/>
                      <a:pt x="57518" y="248"/>
                    </a:cubicBezTo>
                    <a:cubicBezTo>
                      <a:pt x="56576" y="198"/>
                      <a:pt x="55633" y="149"/>
                      <a:pt x="54691" y="99"/>
                    </a:cubicBezTo>
                    <a:cubicBezTo>
                      <a:pt x="52758" y="50"/>
                      <a:pt x="50824" y="50"/>
                      <a:pt x="488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26"/>
            <p:cNvGrpSpPr/>
            <p:nvPr/>
          </p:nvGrpSpPr>
          <p:grpSpPr>
            <a:xfrm rot="5400000">
              <a:off x="141527" y="8976724"/>
              <a:ext cx="720956" cy="379540"/>
              <a:chOff x="4351201" y="2504192"/>
              <a:chExt cx="1903765" cy="861221"/>
            </a:xfrm>
          </p:grpSpPr>
          <p:sp>
            <p:nvSpPr>
              <p:cNvPr id="354" name="Google Shape;354;p26"/>
              <p:cNvSpPr/>
              <p:nvPr/>
            </p:nvSpPr>
            <p:spPr>
              <a:xfrm>
                <a:off x="4353467" y="2504192"/>
                <a:ext cx="1901498" cy="854725"/>
              </a:xfrm>
              <a:custGeom>
                <a:rect b="b" l="l" r="r" t="t"/>
                <a:pathLst>
                  <a:path extrusionOk="0" h="42763" w="83053">
                    <a:moveTo>
                      <a:pt x="61187" y="1"/>
                    </a:moveTo>
                    <a:lnTo>
                      <a:pt x="59947" y="50"/>
                    </a:lnTo>
                    <a:cubicBezTo>
                      <a:pt x="59005" y="100"/>
                      <a:pt x="58063" y="112"/>
                      <a:pt x="57121" y="112"/>
                    </a:cubicBezTo>
                    <a:cubicBezTo>
                      <a:pt x="56179" y="112"/>
                      <a:pt x="55236" y="100"/>
                      <a:pt x="54294" y="100"/>
                    </a:cubicBezTo>
                    <a:lnTo>
                      <a:pt x="48890" y="100"/>
                    </a:lnTo>
                    <a:cubicBezTo>
                      <a:pt x="45072" y="100"/>
                      <a:pt x="41254" y="100"/>
                      <a:pt x="37486" y="149"/>
                    </a:cubicBezTo>
                    <a:cubicBezTo>
                      <a:pt x="35552" y="199"/>
                      <a:pt x="33668" y="249"/>
                      <a:pt x="31783" y="298"/>
                    </a:cubicBezTo>
                    <a:cubicBezTo>
                      <a:pt x="30792" y="298"/>
                      <a:pt x="29800" y="298"/>
                      <a:pt x="28808" y="348"/>
                    </a:cubicBezTo>
                    <a:cubicBezTo>
                      <a:pt x="27866" y="397"/>
                      <a:pt x="27023" y="447"/>
                      <a:pt x="26131" y="496"/>
                    </a:cubicBezTo>
                    <a:cubicBezTo>
                      <a:pt x="24197" y="596"/>
                      <a:pt x="22313" y="695"/>
                      <a:pt x="20429" y="794"/>
                    </a:cubicBezTo>
                    <a:cubicBezTo>
                      <a:pt x="19487" y="844"/>
                      <a:pt x="18545" y="844"/>
                      <a:pt x="17553" y="893"/>
                    </a:cubicBezTo>
                    <a:cubicBezTo>
                      <a:pt x="16611" y="943"/>
                      <a:pt x="15718" y="992"/>
                      <a:pt x="14776" y="1042"/>
                    </a:cubicBezTo>
                    <a:cubicBezTo>
                      <a:pt x="13586" y="1091"/>
                      <a:pt x="12446" y="1141"/>
                      <a:pt x="11256" y="1191"/>
                    </a:cubicBezTo>
                    <a:cubicBezTo>
                      <a:pt x="10763" y="1211"/>
                      <a:pt x="10279" y="1223"/>
                      <a:pt x="9796" y="1223"/>
                    </a:cubicBezTo>
                    <a:cubicBezTo>
                      <a:pt x="9113" y="1223"/>
                      <a:pt x="8433" y="1199"/>
                      <a:pt x="7735" y="1141"/>
                    </a:cubicBezTo>
                    <a:lnTo>
                      <a:pt x="7636" y="1141"/>
                    </a:lnTo>
                    <a:cubicBezTo>
                      <a:pt x="7488" y="1091"/>
                      <a:pt x="7339" y="1042"/>
                      <a:pt x="7140" y="1042"/>
                    </a:cubicBezTo>
                    <a:cubicBezTo>
                      <a:pt x="6843" y="1042"/>
                      <a:pt x="6545" y="1240"/>
                      <a:pt x="6397" y="1538"/>
                    </a:cubicBezTo>
                    <a:cubicBezTo>
                      <a:pt x="6248" y="1885"/>
                      <a:pt x="6248" y="2281"/>
                      <a:pt x="6446" y="2629"/>
                    </a:cubicBezTo>
                    <a:cubicBezTo>
                      <a:pt x="6645" y="2926"/>
                      <a:pt x="6893" y="3224"/>
                      <a:pt x="7091" y="3521"/>
                    </a:cubicBezTo>
                    <a:cubicBezTo>
                      <a:pt x="7587" y="4265"/>
                      <a:pt x="8033" y="4959"/>
                      <a:pt x="8479" y="5703"/>
                    </a:cubicBezTo>
                    <a:cubicBezTo>
                      <a:pt x="8975" y="6546"/>
                      <a:pt x="9471" y="7339"/>
                      <a:pt x="9967" y="8132"/>
                    </a:cubicBezTo>
                    <a:cubicBezTo>
                      <a:pt x="10463" y="8975"/>
                      <a:pt x="11058" y="9868"/>
                      <a:pt x="11553" y="10711"/>
                    </a:cubicBezTo>
                    <a:cubicBezTo>
                      <a:pt x="12099" y="11603"/>
                      <a:pt x="12595" y="12347"/>
                      <a:pt x="13140" y="13140"/>
                    </a:cubicBezTo>
                    <a:cubicBezTo>
                      <a:pt x="13834" y="14132"/>
                      <a:pt x="14479" y="15123"/>
                      <a:pt x="15173" y="16115"/>
                    </a:cubicBezTo>
                    <a:cubicBezTo>
                      <a:pt x="15867" y="17057"/>
                      <a:pt x="16462" y="17850"/>
                      <a:pt x="17057" y="18743"/>
                    </a:cubicBezTo>
                    <a:cubicBezTo>
                      <a:pt x="17553" y="19437"/>
                      <a:pt x="17999" y="20131"/>
                      <a:pt x="18396" y="20875"/>
                    </a:cubicBezTo>
                    <a:cubicBezTo>
                      <a:pt x="18644" y="21272"/>
                      <a:pt x="18842" y="21619"/>
                      <a:pt x="19041" y="22015"/>
                    </a:cubicBezTo>
                    <a:cubicBezTo>
                      <a:pt x="19140" y="22214"/>
                      <a:pt x="19288" y="22462"/>
                      <a:pt x="19388" y="22660"/>
                    </a:cubicBezTo>
                    <a:lnTo>
                      <a:pt x="18941" y="23106"/>
                    </a:lnTo>
                    <a:cubicBezTo>
                      <a:pt x="18644" y="23453"/>
                      <a:pt x="18297" y="23751"/>
                      <a:pt x="17999" y="24098"/>
                    </a:cubicBezTo>
                    <a:cubicBezTo>
                      <a:pt x="17702" y="24445"/>
                      <a:pt x="17355" y="24842"/>
                      <a:pt x="17008" y="25189"/>
                    </a:cubicBezTo>
                    <a:lnTo>
                      <a:pt x="16016" y="26180"/>
                    </a:lnTo>
                    <a:cubicBezTo>
                      <a:pt x="15322" y="26874"/>
                      <a:pt x="14628" y="27569"/>
                      <a:pt x="13933" y="28213"/>
                    </a:cubicBezTo>
                    <a:cubicBezTo>
                      <a:pt x="13239" y="28907"/>
                      <a:pt x="12495" y="29552"/>
                      <a:pt x="11801" y="30246"/>
                    </a:cubicBezTo>
                    <a:cubicBezTo>
                      <a:pt x="11107" y="30940"/>
                      <a:pt x="10463" y="31585"/>
                      <a:pt x="9768" y="32279"/>
                    </a:cubicBezTo>
                    <a:cubicBezTo>
                      <a:pt x="9074" y="32973"/>
                      <a:pt x="8330" y="33717"/>
                      <a:pt x="7636" y="34411"/>
                    </a:cubicBezTo>
                    <a:cubicBezTo>
                      <a:pt x="6942" y="35155"/>
                      <a:pt x="6248" y="35799"/>
                      <a:pt x="5554" y="36444"/>
                    </a:cubicBezTo>
                    <a:cubicBezTo>
                      <a:pt x="4860" y="37088"/>
                      <a:pt x="4116" y="37783"/>
                      <a:pt x="3422" y="38477"/>
                    </a:cubicBezTo>
                    <a:cubicBezTo>
                      <a:pt x="2728" y="39171"/>
                      <a:pt x="2083" y="39865"/>
                      <a:pt x="1389" y="40460"/>
                    </a:cubicBezTo>
                    <a:cubicBezTo>
                      <a:pt x="1091" y="40708"/>
                      <a:pt x="794" y="40956"/>
                      <a:pt x="496" y="41204"/>
                    </a:cubicBezTo>
                    <a:cubicBezTo>
                      <a:pt x="149" y="41452"/>
                      <a:pt x="0" y="41948"/>
                      <a:pt x="248" y="42344"/>
                    </a:cubicBezTo>
                    <a:cubicBezTo>
                      <a:pt x="348" y="42609"/>
                      <a:pt x="601" y="42763"/>
                      <a:pt x="862" y="42763"/>
                    </a:cubicBezTo>
                    <a:cubicBezTo>
                      <a:pt x="992" y="42763"/>
                      <a:pt x="1124" y="42724"/>
                      <a:pt x="1240" y="42642"/>
                    </a:cubicBezTo>
                    <a:cubicBezTo>
                      <a:pt x="1686" y="42295"/>
                      <a:pt x="2133" y="41948"/>
                      <a:pt x="2529" y="41600"/>
                    </a:cubicBezTo>
                    <a:cubicBezTo>
                      <a:pt x="2926" y="41253"/>
                      <a:pt x="3273" y="40857"/>
                      <a:pt x="3620" y="40510"/>
                    </a:cubicBezTo>
                    <a:cubicBezTo>
                      <a:pt x="4314" y="39816"/>
                      <a:pt x="5008" y="39171"/>
                      <a:pt x="5703" y="38477"/>
                    </a:cubicBezTo>
                    <a:cubicBezTo>
                      <a:pt x="6397" y="37832"/>
                      <a:pt x="7140" y="37188"/>
                      <a:pt x="7785" y="36493"/>
                    </a:cubicBezTo>
                    <a:lnTo>
                      <a:pt x="9967" y="34361"/>
                    </a:lnTo>
                    <a:lnTo>
                      <a:pt x="12000" y="32279"/>
                    </a:lnTo>
                    <a:cubicBezTo>
                      <a:pt x="12694" y="31585"/>
                      <a:pt x="13388" y="30940"/>
                      <a:pt x="14082" y="30296"/>
                    </a:cubicBezTo>
                    <a:cubicBezTo>
                      <a:pt x="15470" y="28957"/>
                      <a:pt x="16908" y="27618"/>
                      <a:pt x="18297" y="26279"/>
                    </a:cubicBezTo>
                    <a:cubicBezTo>
                      <a:pt x="19189" y="25437"/>
                      <a:pt x="19933" y="24494"/>
                      <a:pt x="20826" y="23701"/>
                    </a:cubicBezTo>
                    <a:cubicBezTo>
                      <a:pt x="21123" y="23453"/>
                      <a:pt x="21321" y="23106"/>
                      <a:pt x="21321" y="22710"/>
                    </a:cubicBezTo>
                    <a:cubicBezTo>
                      <a:pt x="21272" y="22412"/>
                      <a:pt x="21173" y="22115"/>
                      <a:pt x="21024" y="21817"/>
                    </a:cubicBezTo>
                    <a:cubicBezTo>
                      <a:pt x="20875" y="21470"/>
                      <a:pt x="20677" y="21172"/>
                      <a:pt x="20528" y="20825"/>
                    </a:cubicBezTo>
                    <a:cubicBezTo>
                      <a:pt x="20181" y="20131"/>
                      <a:pt x="19834" y="19437"/>
                      <a:pt x="19437" y="18792"/>
                    </a:cubicBezTo>
                    <a:cubicBezTo>
                      <a:pt x="18594" y="17404"/>
                      <a:pt x="17702" y="16065"/>
                      <a:pt x="16760" y="14776"/>
                    </a:cubicBezTo>
                    <a:cubicBezTo>
                      <a:pt x="16264" y="13983"/>
                      <a:pt x="15718" y="13190"/>
                      <a:pt x="15173" y="12396"/>
                    </a:cubicBezTo>
                    <a:cubicBezTo>
                      <a:pt x="14677" y="11653"/>
                      <a:pt x="14082" y="10760"/>
                      <a:pt x="13537" y="9917"/>
                    </a:cubicBezTo>
                    <a:cubicBezTo>
                      <a:pt x="13041" y="9074"/>
                      <a:pt x="12495" y="8281"/>
                      <a:pt x="11950" y="7438"/>
                    </a:cubicBezTo>
                    <a:cubicBezTo>
                      <a:pt x="11752" y="7041"/>
                      <a:pt x="11504" y="6645"/>
                      <a:pt x="11256" y="6248"/>
                    </a:cubicBezTo>
                    <a:cubicBezTo>
                      <a:pt x="10958" y="5851"/>
                      <a:pt x="10661" y="5405"/>
                      <a:pt x="10413" y="4959"/>
                    </a:cubicBezTo>
                    <a:cubicBezTo>
                      <a:pt x="10016" y="4364"/>
                      <a:pt x="9570" y="3719"/>
                      <a:pt x="9173" y="3174"/>
                    </a:cubicBezTo>
                    <a:lnTo>
                      <a:pt x="9917" y="3174"/>
                    </a:lnTo>
                    <a:cubicBezTo>
                      <a:pt x="10859" y="3174"/>
                      <a:pt x="11801" y="3124"/>
                      <a:pt x="12743" y="3075"/>
                    </a:cubicBezTo>
                    <a:cubicBezTo>
                      <a:pt x="14628" y="2976"/>
                      <a:pt x="16512" y="2827"/>
                      <a:pt x="18396" y="2777"/>
                    </a:cubicBezTo>
                    <a:cubicBezTo>
                      <a:pt x="20280" y="2678"/>
                      <a:pt x="22214" y="2579"/>
                      <a:pt x="24148" y="2529"/>
                    </a:cubicBezTo>
                    <a:cubicBezTo>
                      <a:pt x="26081" y="2430"/>
                      <a:pt x="27866" y="2331"/>
                      <a:pt x="29701" y="2281"/>
                    </a:cubicBezTo>
                    <a:cubicBezTo>
                      <a:pt x="31585" y="2232"/>
                      <a:pt x="33568" y="2232"/>
                      <a:pt x="35453" y="2182"/>
                    </a:cubicBezTo>
                    <a:cubicBezTo>
                      <a:pt x="37386" y="2133"/>
                      <a:pt x="39171" y="2083"/>
                      <a:pt x="41056" y="2083"/>
                    </a:cubicBezTo>
                    <a:lnTo>
                      <a:pt x="57468" y="2083"/>
                    </a:lnTo>
                    <a:cubicBezTo>
                      <a:pt x="58261" y="2083"/>
                      <a:pt x="59005" y="2083"/>
                      <a:pt x="59798" y="2034"/>
                    </a:cubicBezTo>
                    <a:lnTo>
                      <a:pt x="60939" y="1984"/>
                    </a:lnTo>
                    <a:lnTo>
                      <a:pt x="61682" y="1984"/>
                    </a:lnTo>
                    <a:cubicBezTo>
                      <a:pt x="61980" y="2182"/>
                      <a:pt x="62277" y="2430"/>
                      <a:pt x="62575" y="2629"/>
                    </a:cubicBezTo>
                    <a:cubicBezTo>
                      <a:pt x="62872" y="2827"/>
                      <a:pt x="63219" y="3124"/>
                      <a:pt x="63567" y="3372"/>
                    </a:cubicBezTo>
                    <a:cubicBezTo>
                      <a:pt x="64261" y="3918"/>
                      <a:pt x="64905" y="4414"/>
                      <a:pt x="65599" y="5009"/>
                    </a:cubicBezTo>
                    <a:cubicBezTo>
                      <a:pt x="66988" y="6248"/>
                      <a:pt x="68376" y="7587"/>
                      <a:pt x="69715" y="8975"/>
                    </a:cubicBezTo>
                    <a:cubicBezTo>
                      <a:pt x="70459" y="9719"/>
                      <a:pt x="71153" y="10413"/>
                      <a:pt x="71847" y="11107"/>
                    </a:cubicBezTo>
                    <a:cubicBezTo>
                      <a:pt x="72591" y="11801"/>
                      <a:pt x="73285" y="12495"/>
                      <a:pt x="73979" y="13239"/>
                    </a:cubicBezTo>
                    <a:cubicBezTo>
                      <a:pt x="74624" y="13933"/>
                      <a:pt x="75268" y="14578"/>
                      <a:pt x="75913" y="15272"/>
                    </a:cubicBezTo>
                    <a:cubicBezTo>
                      <a:pt x="76607" y="15966"/>
                      <a:pt x="77152" y="16512"/>
                      <a:pt x="77797" y="17156"/>
                    </a:cubicBezTo>
                    <a:cubicBezTo>
                      <a:pt x="78392" y="17751"/>
                      <a:pt x="79037" y="18396"/>
                      <a:pt x="79632" y="19040"/>
                    </a:cubicBezTo>
                    <a:cubicBezTo>
                      <a:pt x="79929" y="19338"/>
                      <a:pt x="80227" y="19635"/>
                      <a:pt x="80524" y="19883"/>
                    </a:cubicBezTo>
                    <a:lnTo>
                      <a:pt x="80871" y="20230"/>
                    </a:lnTo>
                    <a:cubicBezTo>
                      <a:pt x="80722" y="20429"/>
                      <a:pt x="80524" y="20577"/>
                      <a:pt x="80375" y="20776"/>
                    </a:cubicBezTo>
                    <a:cubicBezTo>
                      <a:pt x="80078" y="21123"/>
                      <a:pt x="79780" y="21520"/>
                      <a:pt x="79483" y="21916"/>
                    </a:cubicBezTo>
                    <a:lnTo>
                      <a:pt x="77648" y="24296"/>
                    </a:lnTo>
                    <a:cubicBezTo>
                      <a:pt x="77053" y="25089"/>
                      <a:pt x="76458" y="25883"/>
                      <a:pt x="75814" y="26627"/>
                    </a:cubicBezTo>
                    <a:cubicBezTo>
                      <a:pt x="75169" y="27370"/>
                      <a:pt x="74574" y="28164"/>
                      <a:pt x="73929" y="28907"/>
                    </a:cubicBezTo>
                    <a:cubicBezTo>
                      <a:pt x="73235" y="29701"/>
                      <a:pt x="72591" y="30395"/>
                      <a:pt x="71946" y="31139"/>
                    </a:cubicBezTo>
                    <a:cubicBezTo>
                      <a:pt x="71252" y="31833"/>
                      <a:pt x="70657" y="32576"/>
                      <a:pt x="69963" y="33320"/>
                    </a:cubicBezTo>
                    <a:cubicBezTo>
                      <a:pt x="69318" y="34014"/>
                      <a:pt x="68624" y="34758"/>
                      <a:pt x="67979" y="35502"/>
                    </a:cubicBezTo>
                    <a:cubicBezTo>
                      <a:pt x="67285" y="36246"/>
                      <a:pt x="66740" y="36940"/>
                      <a:pt x="66095" y="37683"/>
                    </a:cubicBezTo>
                    <a:cubicBezTo>
                      <a:pt x="65699" y="38179"/>
                      <a:pt x="65252" y="38626"/>
                      <a:pt x="64856" y="39171"/>
                    </a:cubicBezTo>
                    <a:cubicBezTo>
                      <a:pt x="64459" y="39667"/>
                      <a:pt x="64162" y="40014"/>
                      <a:pt x="63864" y="40460"/>
                    </a:cubicBezTo>
                    <a:lnTo>
                      <a:pt x="63715" y="40658"/>
                    </a:lnTo>
                    <a:cubicBezTo>
                      <a:pt x="63616" y="40857"/>
                      <a:pt x="63616" y="41006"/>
                      <a:pt x="63616" y="41204"/>
                    </a:cubicBezTo>
                    <a:cubicBezTo>
                      <a:pt x="63616" y="41452"/>
                      <a:pt x="63715" y="41749"/>
                      <a:pt x="63864" y="41948"/>
                    </a:cubicBezTo>
                    <a:cubicBezTo>
                      <a:pt x="64038" y="42146"/>
                      <a:pt x="64285" y="42245"/>
                      <a:pt x="64533" y="42245"/>
                    </a:cubicBezTo>
                    <a:cubicBezTo>
                      <a:pt x="64781" y="42245"/>
                      <a:pt x="65029" y="42146"/>
                      <a:pt x="65203" y="41948"/>
                    </a:cubicBezTo>
                    <a:cubicBezTo>
                      <a:pt x="65451" y="41650"/>
                      <a:pt x="65649" y="41303"/>
                      <a:pt x="65897" y="41055"/>
                    </a:cubicBezTo>
                    <a:cubicBezTo>
                      <a:pt x="66145" y="40758"/>
                      <a:pt x="66492" y="40361"/>
                      <a:pt x="66789" y="40014"/>
                    </a:cubicBezTo>
                    <a:cubicBezTo>
                      <a:pt x="67384" y="39270"/>
                      <a:pt x="68029" y="38526"/>
                      <a:pt x="68674" y="37783"/>
                    </a:cubicBezTo>
                    <a:cubicBezTo>
                      <a:pt x="69318" y="37039"/>
                      <a:pt x="70012" y="36345"/>
                      <a:pt x="70657" y="35601"/>
                    </a:cubicBezTo>
                    <a:cubicBezTo>
                      <a:pt x="71302" y="34857"/>
                      <a:pt x="71946" y="34163"/>
                      <a:pt x="72591" y="33419"/>
                    </a:cubicBezTo>
                    <a:cubicBezTo>
                      <a:pt x="73235" y="32676"/>
                      <a:pt x="73929" y="31932"/>
                      <a:pt x="74624" y="31188"/>
                    </a:cubicBezTo>
                    <a:cubicBezTo>
                      <a:pt x="75318" y="30444"/>
                      <a:pt x="75863" y="29701"/>
                      <a:pt x="76508" y="28907"/>
                    </a:cubicBezTo>
                    <a:cubicBezTo>
                      <a:pt x="77103" y="28164"/>
                      <a:pt x="77747" y="27420"/>
                      <a:pt x="78342" y="26676"/>
                    </a:cubicBezTo>
                    <a:cubicBezTo>
                      <a:pt x="78987" y="25883"/>
                      <a:pt x="79582" y="25089"/>
                      <a:pt x="80177" y="24247"/>
                    </a:cubicBezTo>
                    <a:cubicBezTo>
                      <a:pt x="80475" y="23850"/>
                      <a:pt x="80722" y="23453"/>
                      <a:pt x="81070" y="23007"/>
                    </a:cubicBezTo>
                    <a:cubicBezTo>
                      <a:pt x="81367" y="22610"/>
                      <a:pt x="81665" y="22263"/>
                      <a:pt x="81962" y="21916"/>
                    </a:cubicBezTo>
                    <a:cubicBezTo>
                      <a:pt x="82111" y="21718"/>
                      <a:pt x="82260" y="21569"/>
                      <a:pt x="82408" y="21371"/>
                    </a:cubicBezTo>
                    <a:cubicBezTo>
                      <a:pt x="82557" y="21222"/>
                      <a:pt x="82607" y="21073"/>
                      <a:pt x="82755" y="20925"/>
                    </a:cubicBezTo>
                    <a:cubicBezTo>
                      <a:pt x="82954" y="20627"/>
                      <a:pt x="83053" y="20181"/>
                      <a:pt x="82954" y="19834"/>
                    </a:cubicBezTo>
                    <a:cubicBezTo>
                      <a:pt x="82904" y="19586"/>
                      <a:pt x="82755" y="19338"/>
                      <a:pt x="82557" y="19140"/>
                    </a:cubicBezTo>
                    <a:lnTo>
                      <a:pt x="82408" y="18941"/>
                    </a:lnTo>
                    <a:cubicBezTo>
                      <a:pt x="82210" y="18792"/>
                      <a:pt x="82061" y="18644"/>
                      <a:pt x="81912" y="18445"/>
                    </a:cubicBezTo>
                    <a:cubicBezTo>
                      <a:pt x="81218" y="17801"/>
                      <a:pt x="80574" y="17156"/>
                      <a:pt x="79929" y="16512"/>
                    </a:cubicBezTo>
                    <a:cubicBezTo>
                      <a:pt x="79285" y="15818"/>
                      <a:pt x="78541" y="15074"/>
                      <a:pt x="77847" y="14380"/>
                    </a:cubicBezTo>
                    <a:cubicBezTo>
                      <a:pt x="77152" y="13685"/>
                      <a:pt x="76458" y="12991"/>
                      <a:pt x="75764" y="12248"/>
                    </a:cubicBezTo>
                    <a:cubicBezTo>
                      <a:pt x="75070" y="11553"/>
                      <a:pt x="74326" y="10760"/>
                      <a:pt x="73582" y="10066"/>
                    </a:cubicBezTo>
                    <a:cubicBezTo>
                      <a:pt x="72839" y="9322"/>
                      <a:pt x="72144" y="8628"/>
                      <a:pt x="71450" y="7934"/>
                    </a:cubicBezTo>
                    <a:cubicBezTo>
                      <a:pt x="70756" y="7190"/>
                      <a:pt x="70062" y="6496"/>
                      <a:pt x="69368" y="5802"/>
                    </a:cubicBezTo>
                    <a:cubicBezTo>
                      <a:pt x="67930" y="4414"/>
                      <a:pt x="66393" y="3075"/>
                      <a:pt x="64856" y="1835"/>
                    </a:cubicBezTo>
                    <a:cubicBezTo>
                      <a:pt x="64459" y="1538"/>
                      <a:pt x="64062" y="1240"/>
                      <a:pt x="63666" y="943"/>
                    </a:cubicBezTo>
                    <a:lnTo>
                      <a:pt x="63120" y="546"/>
                    </a:lnTo>
                    <a:cubicBezTo>
                      <a:pt x="62872" y="397"/>
                      <a:pt x="62624" y="199"/>
                      <a:pt x="62327" y="100"/>
                    </a:cubicBezTo>
                    <a:cubicBezTo>
                      <a:pt x="62178" y="1"/>
                      <a:pt x="61980" y="1"/>
                      <a:pt x="61831" y="1"/>
                    </a:cubicBezTo>
                    <a:cubicBezTo>
                      <a:pt x="61633" y="1"/>
                      <a:pt x="61434" y="1"/>
                      <a:pt x="61286" y="50"/>
                    </a:cubicBezTo>
                    <a:lnTo>
                      <a:pt x="6118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6"/>
              <p:cNvSpPr/>
              <p:nvPr/>
            </p:nvSpPr>
            <p:spPr>
              <a:xfrm>
                <a:off x="4351201" y="3290081"/>
                <a:ext cx="1490556" cy="75333"/>
              </a:xfrm>
              <a:custGeom>
                <a:rect b="b" l="l" r="r" t="t"/>
                <a:pathLst>
                  <a:path extrusionOk="0" h="3769" w="65104">
                    <a:moveTo>
                      <a:pt x="37535" y="1"/>
                    </a:moveTo>
                    <a:cubicBezTo>
                      <a:pt x="36692" y="1"/>
                      <a:pt x="35849" y="50"/>
                      <a:pt x="35006" y="50"/>
                    </a:cubicBezTo>
                    <a:cubicBezTo>
                      <a:pt x="33221" y="50"/>
                      <a:pt x="31436" y="199"/>
                      <a:pt x="29651" y="298"/>
                    </a:cubicBezTo>
                    <a:cubicBezTo>
                      <a:pt x="27866" y="348"/>
                      <a:pt x="26180" y="497"/>
                      <a:pt x="24445" y="596"/>
                    </a:cubicBezTo>
                    <a:cubicBezTo>
                      <a:pt x="22710" y="695"/>
                      <a:pt x="20974" y="794"/>
                      <a:pt x="19239" y="844"/>
                    </a:cubicBezTo>
                    <a:cubicBezTo>
                      <a:pt x="18346" y="893"/>
                      <a:pt x="17503" y="943"/>
                      <a:pt x="16611" y="992"/>
                    </a:cubicBezTo>
                    <a:cubicBezTo>
                      <a:pt x="15718" y="1042"/>
                      <a:pt x="14925" y="1092"/>
                      <a:pt x="14082" y="1141"/>
                    </a:cubicBezTo>
                    <a:cubicBezTo>
                      <a:pt x="13239" y="1240"/>
                      <a:pt x="12297" y="1290"/>
                      <a:pt x="11454" y="1339"/>
                    </a:cubicBezTo>
                    <a:cubicBezTo>
                      <a:pt x="10562" y="1389"/>
                      <a:pt x="9768" y="1439"/>
                      <a:pt x="8876" y="1488"/>
                    </a:cubicBezTo>
                    <a:cubicBezTo>
                      <a:pt x="8033" y="1538"/>
                      <a:pt x="7140" y="1587"/>
                      <a:pt x="6248" y="1687"/>
                    </a:cubicBezTo>
                    <a:cubicBezTo>
                      <a:pt x="5355" y="1736"/>
                      <a:pt x="4562" y="1786"/>
                      <a:pt x="3669" y="1786"/>
                    </a:cubicBezTo>
                    <a:cubicBezTo>
                      <a:pt x="2727" y="1835"/>
                      <a:pt x="1736" y="1934"/>
                      <a:pt x="744" y="2034"/>
                    </a:cubicBezTo>
                    <a:cubicBezTo>
                      <a:pt x="546" y="2034"/>
                      <a:pt x="347" y="2133"/>
                      <a:pt x="199" y="2281"/>
                    </a:cubicBezTo>
                    <a:cubicBezTo>
                      <a:pt x="50" y="2430"/>
                      <a:pt x="0" y="2678"/>
                      <a:pt x="0" y="2876"/>
                    </a:cubicBezTo>
                    <a:cubicBezTo>
                      <a:pt x="0" y="3124"/>
                      <a:pt x="50" y="3323"/>
                      <a:pt x="199" y="3521"/>
                    </a:cubicBezTo>
                    <a:cubicBezTo>
                      <a:pt x="347" y="3670"/>
                      <a:pt x="546" y="3769"/>
                      <a:pt x="744" y="3769"/>
                    </a:cubicBezTo>
                    <a:cubicBezTo>
                      <a:pt x="1637" y="3670"/>
                      <a:pt x="2479" y="3620"/>
                      <a:pt x="3322" y="3571"/>
                    </a:cubicBezTo>
                    <a:cubicBezTo>
                      <a:pt x="4215" y="3521"/>
                      <a:pt x="5008" y="3521"/>
                      <a:pt x="5802" y="3471"/>
                    </a:cubicBezTo>
                    <a:cubicBezTo>
                      <a:pt x="6644" y="3422"/>
                      <a:pt x="7537" y="3372"/>
                      <a:pt x="8380" y="3323"/>
                    </a:cubicBezTo>
                    <a:cubicBezTo>
                      <a:pt x="9272" y="3323"/>
                      <a:pt x="10165" y="3224"/>
                      <a:pt x="11057" y="3224"/>
                    </a:cubicBezTo>
                    <a:cubicBezTo>
                      <a:pt x="12793" y="3124"/>
                      <a:pt x="14528" y="2976"/>
                      <a:pt x="16214" y="2926"/>
                    </a:cubicBezTo>
                    <a:cubicBezTo>
                      <a:pt x="17107" y="2876"/>
                      <a:pt x="17949" y="2827"/>
                      <a:pt x="18842" y="2777"/>
                    </a:cubicBezTo>
                    <a:cubicBezTo>
                      <a:pt x="19685" y="2777"/>
                      <a:pt x="20577" y="2728"/>
                      <a:pt x="21470" y="2678"/>
                    </a:cubicBezTo>
                    <a:cubicBezTo>
                      <a:pt x="23205" y="2579"/>
                      <a:pt x="24891" y="2529"/>
                      <a:pt x="26627" y="2430"/>
                    </a:cubicBezTo>
                    <a:cubicBezTo>
                      <a:pt x="28362" y="2331"/>
                      <a:pt x="30197" y="2232"/>
                      <a:pt x="31932" y="2182"/>
                    </a:cubicBezTo>
                    <a:cubicBezTo>
                      <a:pt x="32825" y="2133"/>
                      <a:pt x="33667" y="2083"/>
                      <a:pt x="34560" y="2083"/>
                    </a:cubicBezTo>
                    <a:cubicBezTo>
                      <a:pt x="35452" y="2034"/>
                      <a:pt x="36246" y="2034"/>
                      <a:pt x="37138" y="2034"/>
                    </a:cubicBezTo>
                    <a:cubicBezTo>
                      <a:pt x="38295" y="2034"/>
                      <a:pt x="39452" y="2012"/>
                      <a:pt x="40609" y="2012"/>
                    </a:cubicBezTo>
                    <a:cubicBezTo>
                      <a:pt x="41188" y="2012"/>
                      <a:pt x="41766" y="2017"/>
                      <a:pt x="42345" y="2034"/>
                    </a:cubicBezTo>
                    <a:cubicBezTo>
                      <a:pt x="44080" y="2083"/>
                      <a:pt x="45915" y="2182"/>
                      <a:pt x="47700" y="2232"/>
                    </a:cubicBezTo>
                    <a:cubicBezTo>
                      <a:pt x="48543" y="2232"/>
                      <a:pt x="49385" y="2281"/>
                      <a:pt x="50179" y="2281"/>
                    </a:cubicBezTo>
                    <a:cubicBezTo>
                      <a:pt x="50972" y="2281"/>
                      <a:pt x="51914" y="2281"/>
                      <a:pt x="52807" y="2331"/>
                    </a:cubicBezTo>
                    <a:cubicBezTo>
                      <a:pt x="54443" y="2331"/>
                      <a:pt x="56129" y="2381"/>
                      <a:pt x="57765" y="2480"/>
                    </a:cubicBezTo>
                    <a:cubicBezTo>
                      <a:pt x="58608" y="2529"/>
                      <a:pt x="59451" y="2529"/>
                      <a:pt x="60244" y="2529"/>
                    </a:cubicBezTo>
                    <a:cubicBezTo>
                      <a:pt x="61087" y="2579"/>
                      <a:pt x="61781" y="2579"/>
                      <a:pt x="62575" y="2678"/>
                    </a:cubicBezTo>
                    <a:lnTo>
                      <a:pt x="63368" y="2777"/>
                    </a:lnTo>
                    <a:lnTo>
                      <a:pt x="63715" y="2777"/>
                    </a:lnTo>
                    <a:cubicBezTo>
                      <a:pt x="63864" y="2827"/>
                      <a:pt x="64013" y="2827"/>
                      <a:pt x="64161" y="2827"/>
                    </a:cubicBezTo>
                    <a:cubicBezTo>
                      <a:pt x="64608" y="2827"/>
                      <a:pt x="64955" y="2529"/>
                      <a:pt x="65004" y="2133"/>
                    </a:cubicBezTo>
                    <a:cubicBezTo>
                      <a:pt x="65103" y="1835"/>
                      <a:pt x="65054" y="1587"/>
                      <a:pt x="64955" y="1339"/>
                    </a:cubicBezTo>
                    <a:cubicBezTo>
                      <a:pt x="64806" y="1141"/>
                      <a:pt x="64657" y="943"/>
                      <a:pt x="64409" y="893"/>
                    </a:cubicBezTo>
                    <a:cubicBezTo>
                      <a:pt x="64161" y="844"/>
                      <a:pt x="63913" y="844"/>
                      <a:pt x="63666" y="794"/>
                    </a:cubicBezTo>
                    <a:cubicBezTo>
                      <a:pt x="63418" y="794"/>
                      <a:pt x="63170" y="794"/>
                      <a:pt x="62971" y="744"/>
                    </a:cubicBezTo>
                    <a:cubicBezTo>
                      <a:pt x="62575" y="695"/>
                      <a:pt x="62178" y="645"/>
                      <a:pt x="61781" y="596"/>
                    </a:cubicBezTo>
                    <a:lnTo>
                      <a:pt x="60641" y="546"/>
                    </a:lnTo>
                    <a:cubicBezTo>
                      <a:pt x="59798" y="546"/>
                      <a:pt x="58955" y="497"/>
                      <a:pt x="58162" y="497"/>
                    </a:cubicBezTo>
                    <a:cubicBezTo>
                      <a:pt x="57319" y="447"/>
                      <a:pt x="56526" y="447"/>
                      <a:pt x="55732" y="397"/>
                    </a:cubicBezTo>
                    <a:cubicBezTo>
                      <a:pt x="54046" y="348"/>
                      <a:pt x="52311" y="348"/>
                      <a:pt x="50625" y="348"/>
                    </a:cubicBezTo>
                    <a:cubicBezTo>
                      <a:pt x="48939" y="348"/>
                      <a:pt x="47204" y="298"/>
                      <a:pt x="45468" y="199"/>
                    </a:cubicBezTo>
                    <a:cubicBezTo>
                      <a:pt x="43783" y="149"/>
                      <a:pt x="41948" y="50"/>
                      <a:pt x="40163" y="50"/>
                    </a:cubicBezTo>
                    <a:lnTo>
                      <a:pt x="37485" y="50"/>
                    </a:lnTo>
                    <a:lnTo>
                      <a:pt x="375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26"/>
            <p:cNvGrpSpPr/>
            <p:nvPr/>
          </p:nvGrpSpPr>
          <p:grpSpPr>
            <a:xfrm rot="5400000">
              <a:off x="175783" y="7572466"/>
              <a:ext cx="639706" cy="395766"/>
              <a:chOff x="1317911" y="2500235"/>
              <a:chExt cx="1689216" cy="898038"/>
            </a:xfrm>
          </p:grpSpPr>
          <p:sp>
            <p:nvSpPr>
              <p:cNvPr id="357" name="Google Shape;357;p26"/>
              <p:cNvSpPr/>
              <p:nvPr/>
            </p:nvSpPr>
            <p:spPr>
              <a:xfrm>
                <a:off x="1325855" y="2506171"/>
                <a:ext cx="355330" cy="408664"/>
              </a:xfrm>
              <a:custGeom>
                <a:rect b="b" l="l" r="r" t="t"/>
                <a:pathLst>
                  <a:path extrusionOk="0" h="20446" w="15520">
                    <a:moveTo>
                      <a:pt x="992" y="1"/>
                    </a:moveTo>
                    <a:cubicBezTo>
                      <a:pt x="843" y="1"/>
                      <a:pt x="645" y="50"/>
                      <a:pt x="546" y="150"/>
                    </a:cubicBezTo>
                    <a:cubicBezTo>
                      <a:pt x="99" y="447"/>
                      <a:pt x="0" y="992"/>
                      <a:pt x="248" y="1439"/>
                    </a:cubicBezTo>
                    <a:cubicBezTo>
                      <a:pt x="793" y="2430"/>
                      <a:pt x="1339" y="3372"/>
                      <a:pt x="1934" y="4364"/>
                    </a:cubicBezTo>
                    <a:cubicBezTo>
                      <a:pt x="2430" y="5207"/>
                      <a:pt x="2876" y="6099"/>
                      <a:pt x="3421" y="6893"/>
                    </a:cubicBezTo>
                    <a:cubicBezTo>
                      <a:pt x="3967" y="7736"/>
                      <a:pt x="4661" y="8678"/>
                      <a:pt x="5256" y="9521"/>
                    </a:cubicBezTo>
                    <a:cubicBezTo>
                      <a:pt x="5901" y="10413"/>
                      <a:pt x="6496" y="11256"/>
                      <a:pt x="7140" y="12099"/>
                    </a:cubicBezTo>
                    <a:cubicBezTo>
                      <a:pt x="7686" y="12843"/>
                      <a:pt x="8231" y="13537"/>
                      <a:pt x="8727" y="14231"/>
                    </a:cubicBezTo>
                    <a:cubicBezTo>
                      <a:pt x="9223" y="14975"/>
                      <a:pt x="9768" y="15619"/>
                      <a:pt x="10313" y="16264"/>
                    </a:cubicBezTo>
                    <a:cubicBezTo>
                      <a:pt x="10859" y="16859"/>
                      <a:pt x="11404" y="17603"/>
                      <a:pt x="11999" y="18247"/>
                    </a:cubicBezTo>
                    <a:lnTo>
                      <a:pt x="12892" y="19239"/>
                    </a:lnTo>
                    <a:lnTo>
                      <a:pt x="13288" y="19636"/>
                    </a:lnTo>
                    <a:cubicBezTo>
                      <a:pt x="13536" y="19983"/>
                      <a:pt x="13883" y="20280"/>
                      <a:pt x="14330" y="20429"/>
                    </a:cubicBezTo>
                    <a:cubicBezTo>
                      <a:pt x="14387" y="20440"/>
                      <a:pt x="14445" y="20446"/>
                      <a:pt x="14503" y="20446"/>
                    </a:cubicBezTo>
                    <a:cubicBezTo>
                      <a:pt x="14946" y="20446"/>
                      <a:pt x="15382" y="20124"/>
                      <a:pt x="15470" y="19685"/>
                    </a:cubicBezTo>
                    <a:cubicBezTo>
                      <a:pt x="15520" y="19388"/>
                      <a:pt x="15520" y="19090"/>
                      <a:pt x="15371" y="18842"/>
                    </a:cubicBezTo>
                    <a:lnTo>
                      <a:pt x="15222" y="18644"/>
                    </a:lnTo>
                    <a:cubicBezTo>
                      <a:pt x="15123" y="18545"/>
                      <a:pt x="15024" y="18446"/>
                      <a:pt x="14925" y="18396"/>
                    </a:cubicBezTo>
                    <a:cubicBezTo>
                      <a:pt x="14578" y="18049"/>
                      <a:pt x="14280" y="17702"/>
                      <a:pt x="13933" y="17355"/>
                    </a:cubicBezTo>
                    <a:cubicBezTo>
                      <a:pt x="13586" y="17008"/>
                      <a:pt x="13288" y="16611"/>
                      <a:pt x="12941" y="16264"/>
                    </a:cubicBezTo>
                    <a:cubicBezTo>
                      <a:pt x="12247" y="15471"/>
                      <a:pt x="11603" y="14677"/>
                      <a:pt x="10958" y="13884"/>
                    </a:cubicBezTo>
                    <a:cubicBezTo>
                      <a:pt x="10313" y="13091"/>
                      <a:pt x="9718" y="12248"/>
                      <a:pt x="9074" y="11405"/>
                    </a:cubicBezTo>
                    <a:cubicBezTo>
                      <a:pt x="8826" y="11058"/>
                      <a:pt x="8479" y="10661"/>
                      <a:pt x="8231" y="10314"/>
                    </a:cubicBezTo>
                    <a:cubicBezTo>
                      <a:pt x="7983" y="9917"/>
                      <a:pt x="7586" y="9422"/>
                      <a:pt x="7239" y="9025"/>
                    </a:cubicBezTo>
                    <a:cubicBezTo>
                      <a:pt x="6446" y="7884"/>
                      <a:pt x="5553" y="6843"/>
                      <a:pt x="4711" y="5703"/>
                    </a:cubicBezTo>
                    <a:cubicBezTo>
                      <a:pt x="4215" y="4910"/>
                      <a:pt x="3818" y="4067"/>
                      <a:pt x="3322" y="3224"/>
                    </a:cubicBezTo>
                    <a:cubicBezTo>
                      <a:pt x="2777" y="2331"/>
                      <a:pt x="2231" y="1389"/>
                      <a:pt x="1686" y="497"/>
                    </a:cubicBezTo>
                    <a:cubicBezTo>
                      <a:pt x="1587" y="298"/>
                      <a:pt x="1438" y="150"/>
                      <a:pt x="1190" y="50"/>
                    </a:cubicBezTo>
                    <a:cubicBezTo>
                      <a:pt x="1141" y="50"/>
                      <a:pt x="1041" y="1"/>
                      <a:pt x="9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
              <p:cNvSpPr/>
              <p:nvPr/>
            </p:nvSpPr>
            <p:spPr>
              <a:xfrm>
                <a:off x="1317911" y="2882775"/>
                <a:ext cx="1182916" cy="515498"/>
              </a:xfrm>
              <a:custGeom>
                <a:rect b="b" l="l" r="r" t="t"/>
                <a:pathLst>
                  <a:path extrusionOk="0" h="25791" w="51667">
                    <a:moveTo>
                      <a:pt x="14776" y="0"/>
                    </a:moveTo>
                    <a:cubicBezTo>
                      <a:pt x="14478" y="0"/>
                      <a:pt x="14181" y="199"/>
                      <a:pt x="14032" y="496"/>
                    </a:cubicBezTo>
                    <a:cubicBezTo>
                      <a:pt x="13536" y="1438"/>
                      <a:pt x="12991" y="2380"/>
                      <a:pt x="12445" y="3322"/>
                    </a:cubicBezTo>
                    <a:cubicBezTo>
                      <a:pt x="11900" y="4264"/>
                      <a:pt x="11404" y="5058"/>
                      <a:pt x="10908" y="5901"/>
                    </a:cubicBezTo>
                    <a:cubicBezTo>
                      <a:pt x="10413" y="6743"/>
                      <a:pt x="9818" y="7636"/>
                      <a:pt x="9322" y="8479"/>
                    </a:cubicBezTo>
                    <a:cubicBezTo>
                      <a:pt x="8776" y="9371"/>
                      <a:pt x="8231" y="10214"/>
                      <a:pt x="7636" y="11107"/>
                    </a:cubicBezTo>
                    <a:cubicBezTo>
                      <a:pt x="6793" y="12445"/>
                      <a:pt x="5900" y="13784"/>
                      <a:pt x="4958" y="15123"/>
                    </a:cubicBezTo>
                    <a:cubicBezTo>
                      <a:pt x="4661" y="15619"/>
                      <a:pt x="4363" y="16065"/>
                      <a:pt x="4016" y="16511"/>
                    </a:cubicBezTo>
                    <a:cubicBezTo>
                      <a:pt x="3719" y="16957"/>
                      <a:pt x="3471" y="17354"/>
                      <a:pt x="3173" y="17751"/>
                    </a:cubicBezTo>
                    <a:cubicBezTo>
                      <a:pt x="2628" y="18544"/>
                      <a:pt x="2083" y="19288"/>
                      <a:pt x="1488" y="20032"/>
                    </a:cubicBezTo>
                    <a:cubicBezTo>
                      <a:pt x="1140" y="20428"/>
                      <a:pt x="843" y="20875"/>
                      <a:pt x="496" y="21321"/>
                    </a:cubicBezTo>
                    <a:lnTo>
                      <a:pt x="347" y="21618"/>
                    </a:lnTo>
                    <a:lnTo>
                      <a:pt x="248" y="21717"/>
                    </a:lnTo>
                    <a:cubicBezTo>
                      <a:pt x="248" y="21767"/>
                      <a:pt x="198" y="21817"/>
                      <a:pt x="198" y="21866"/>
                    </a:cubicBezTo>
                    <a:lnTo>
                      <a:pt x="50" y="22213"/>
                    </a:lnTo>
                    <a:cubicBezTo>
                      <a:pt x="0" y="22362"/>
                      <a:pt x="0" y="22511"/>
                      <a:pt x="0" y="22709"/>
                    </a:cubicBezTo>
                    <a:lnTo>
                      <a:pt x="0" y="22957"/>
                    </a:lnTo>
                    <a:cubicBezTo>
                      <a:pt x="50" y="23106"/>
                      <a:pt x="99" y="23205"/>
                      <a:pt x="149" y="23304"/>
                    </a:cubicBezTo>
                    <a:cubicBezTo>
                      <a:pt x="248" y="23502"/>
                      <a:pt x="397" y="23651"/>
                      <a:pt x="545" y="23750"/>
                    </a:cubicBezTo>
                    <a:cubicBezTo>
                      <a:pt x="694" y="23849"/>
                      <a:pt x="893" y="23949"/>
                      <a:pt x="1041" y="23998"/>
                    </a:cubicBezTo>
                    <a:cubicBezTo>
                      <a:pt x="1587" y="24048"/>
                      <a:pt x="2083" y="24097"/>
                      <a:pt x="2628" y="24097"/>
                    </a:cubicBezTo>
                    <a:lnTo>
                      <a:pt x="3967" y="24097"/>
                    </a:lnTo>
                    <a:cubicBezTo>
                      <a:pt x="4413" y="24097"/>
                      <a:pt x="4909" y="24147"/>
                      <a:pt x="5355" y="24147"/>
                    </a:cubicBezTo>
                    <a:cubicBezTo>
                      <a:pt x="5851" y="24197"/>
                      <a:pt x="6347" y="24197"/>
                      <a:pt x="6843" y="24246"/>
                    </a:cubicBezTo>
                    <a:cubicBezTo>
                      <a:pt x="7735" y="24296"/>
                      <a:pt x="8677" y="24345"/>
                      <a:pt x="9570" y="24444"/>
                    </a:cubicBezTo>
                    <a:cubicBezTo>
                      <a:pt x="10561" y="24593"/>
                      <a:pt x="11553" y="24742"/>
                      <a:pt x="12545" y="24841"/>
                    </a:cubicBezTo>
                    <a:cubicBezTo>
                      <a:pt x="13536" y="24990"/>
                      <a:pt x="14330" y="25039"/>
                      <a:pt x="15272" y="25139"/>
                    </a:cubicBezTo>
                    <a:cubicBezTo>
                      <a:pt x="16164" y="25238"/>
                      <a:pt x="17205" y="25387"/>
                      <a:pt x="18197" y="25486"/>
                    </a:cubicBezTo>
                    <a:cubicBezTo>
                      <a:pt x="20032" y="25684"/>
                      <a:pt x="21966" y="25684"/>
                      <a:pt x="23850" y="25734"/>
                    </a:cubicBezTo>
                    <a:cubicBezTo>
                      <a:pt x="24966" y="25762"/>
                      <a:pt x="26033" y="25791"/>
                      <a:pt x="27098" y="25791"/>
                    </a:cubicBezTo>
                    <a:cubicBezTo>
                      <a:pt x="27878" y="25791"/>
                      <a:pt x="28656" y="25776"/>
                      <a:pt x="29453" y="25734"/>
                    </a:cubicBezTo>
                    <a:cubicBezTo>
                      <a:pt x="30246" y="25684"/>
                      <a:pt x="31039" y="25585"/>
                      <a:pt x="31833" y="25486"/>
                    </a:cubicBezTo>
                    <a:cubicBezTo>
                      <a:pt x="32626" y="25436"/>
                      <a:pt x="33618" y="25238"/>
                      <a:pt x="34461" y="25089"/>
                    </a:cubicBezTo>
                    <a:cubicBezTo>
                      <a:pt x="35353" y="24940"/>
                      <a:pt x="36246" y="24891"/>
                      <a:pt x="37188" y="24792"/>
                    </a:cubicBezTo>
                    <a:cubicBezTo>
                      <a:pt x="38080" y="24742"/>
                      <a:pt x="39072" y="24742"/>
                      <a:pt x="40014" y="24742"/>
                    </a:cubicBezTo>
                    <a:lnTo>
                      <a:pt x="42840" y="24692"/>
                    </a:lnTo>
                    <a:cubicBezTo>
                      <a:pt x="43832" y="24692"/>
                      <a:pt x="44774" y="24544"/>
                      <a:pt x="45716" y="24494"/>
                    </a:cubicBezTo>
                    <a:lnTo>
                      <a:pt x="48394" y="24296"/>
                    </a:lnTo>
                    <a:lnTo>
                      <a:pt x="49633" y="24197"/>
                    </a:lnTo>
                    <a:cubicBezTo>
                      <a:pt x="50079" y="24197"/>
                      <a:pt x="50575" y="24147"/>
                      <a:pt x="51021" y="24048"/>
                    </a:cubicBezTo>
                    <a:cubicBezTo>
                      <a:pt x="51418" y="23899"/>
                      <a:pt x="51666" y="23502"/>
                      <a:pt x="51666" y="23106"/>
                    </a:cubicBezTo>
                    <a:cubicBezTo>
                      <a:pt x="51666" y="22858"/>
                      <a:pt x="51567" y="22610"/>
                      <a:pt x="51369" y="22412"/>
                    </a:cubicBezTo>
                    <a:cubicBezTo>
                      <a:pt x="51220" y="22213"/>
                      <a:pt x="51021" y="22114"/>
                      <a:pt x="50774" y="22114"/>
                    </a:cubicBezTo>
                    <a:cubicBezTo>
                      <a:pt x="49881" y="22213"/>
                      <a:pt x="49038" y="22263"/>
                      <a:pt x="48146" y="22312"/>
                    </a:cubicBezTo>
                    <a:cubicBezTo>
                      <a:pt x="47253" y="22362"/>
                      <a:pt x="46261" y="22461"/>
                      <a:pt x="45369" y="22560"/>
                    </a:cubicBezTo>
                    <a:cubicBezTo>
                      <a:pt x="44427" y="22610"/>
                      <a:pt x="43485" y="22709"/>
                      <a:pt x="42592" y="22709"/>
                    </a:cubicBezTo>
                    <a:lnTo>
                      <a:pt x="39667" y="22808"/>
                    </a:lnTo>
                    <a:cubicBezTo>
                      <a:pt x="38526" y="22858"/>
                      <a:pt x="37386" y="22907"/>
                      <a:pt x="36196" y="23007"/>
                    </a:cubicBezTo>
                    <a:cubicBezTo>
                      <a:pt x="35056" y="23106"/>
                      <a:pt x="33766" y="23304"/>
                      <a:pt x="32576" y="23552"/>
                    </a:cubicBezTo>
                    <a:cubicBezTo>
                      <a:pt x="30742" y="23800"/>
                      <a:pt x="28957" y="23899"/>
                      <a:pt x="27122" y="23949"/>
                    </a:cubicBezTo>
                    <a:cubicBezTo>
                      <a:pt x="26180" y="23949"/>
                      <a:pt x="25238" y="23949"/>
                      <a:pt x="24296" y="23899"/>
                    </a:cubicBezTo>
                    <a:cubicBezTo>
                      <a:pt x="23354" y="23849"/>
                      <a:pt x="22461" y="23849"/>
                      <a:pt x="21569" y="23800"/>
                    </a:cubicBezTo>
                    <a:cubicBezTo>
                      <a:pt x="20528" y="23750"/>
                      <a:pt x="19536" y="23701"/>
                      <a:pt x="18544" y="23602"/>
                    </a:cubicBezTo>
                    <a:cubicBezTo>
                      <a:pt x="17553" y="23552"/>
                      <a:pt x="16660" y="23403"/>
                      <a:pt x="15768" y="23304"/>
                    </a:cubicBezTo>
                    <a:cubicBezTo>
                      <a:pt x="14875" y="23205"/>
                      <a:pt x="13933" y="23106"/>
                      <a:pt x="12991" y="22957"/>
                    </a:cubicBezTo>
                    <a:cubicBezTo>
                      <a:pt x="12049" y="22858"/>
                      <a:pt x="11107" y="22709"/>
                      <a:pt x="10214" y="22560"/>
                    </a:cubicBezTo>
                    <a:cubicBezTo>
                      <a:pt x="9421" y="22461"/>
                      <a:pt x="8677" y="22362"/>
                      <a:pt x="7933" y="22312"/>
                    </a:cubicBezTo>
                    <a:cubicBezTo>
                      <a:pt x="7140" y="22213"/>
                      <a:pt x="6495" y="22213"/>
                      <a:pt x="5801" y="22164"/>
                    </a:cubicBezTo>
                    <a:cubicBezTo>
                      <a:pt x="5107" y="22065"/>
                      <a:pt x="4363" y="22015"/>
                      <a:pt x="3570" y="22015"/>
                    </a:cubicBezTo>
                    <a:lnTo>
                      <a:pt x="2380" y="22015"/>
                    </a:lnTo>
                    <a:cubicBezTo>
                      <a:pt x="2876" y="21370"/>
                      <a:pt x="3421" y="20726"/>
                      <a:pt x="3917" y="20032"/>
                    </a:cubicBezTo>
                    <a:cubicBezTo>
                      <a:pt x="4512" y="19189"/>
                      <a:pt x="5058" y="18296"/>
                      <a:pt x="5653" y="17404"/>
                    </a:cubicBezTo>
                    <a:cubicBezTo>
                      <a:pt x="6248" y="16561"/>
                      <a:pt x="6793" y="15768"/>
                      <a:pt x="7338" y="14925"/>
                    </a:cubicBezTo>
                    <a:cubicBezTo>
                      <a:pt x="7933" y="14131"/>
                      <a:pt x="8429" y="13288"/>
                      <a:pt x="8975" y="12445"/>
                    </a:cubicBezTo>
                    <a:cubicBezTo>
                      <a:pt x="9520" y="11603"/>
                      <a:pt x="10065" y="10760"/>
                      <a:pt x="10561" y="9917"/>
                    </a:cubicBezTo>
                    <a:cubicBezTo>
                      <a:pt x="11107" y="9074"/>
                      <a:pt x="11702" y="8181"/>
                      <a:pt x="12247" y="7289"/>
                    </a:cubicBezTo>
                    <a:cubicBezTo>
                      <a:pt x="12743" y="6396"/>
                      <a:pt x="13239" y="5553"/>
                      <a:pt x="13735" y="4661"/>
                    </a:cubicBezTo>
                    <a:cubicBezTo>
                      <a:pt x="14230" y="3818"/>
                      <a:pt x="14776" y="2926"/>
                      <a:pt x="15272" y="1984"/>
                    </a:cubicBezTo>
                    <a:cubicBezTo>
                      <a:pt x="15371" y="1835"/>
                      <a:pt x="15470" y="1686"/>
                      <a:pt x="15569" y="1488"/>
                    </a:cubicBezTo>
                    <a:cubicBezTo>
                      <a:pt x="15768" y="1041"/>
                      <a:pt x="15668" y="446"/>
                      <a:pt x="15222" y="149"/>
                    </a:cubicBezTo>
                    <a:cubicBezTo>
                      <a:pt x="15123" y="50"/>
                      <a:pt x="14974" y="0"/>
                      <a:pt x="147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
              <p:cNvSpPr/>
              <p:nvPr/>
            </p:nvSpPr>
            <p:spPr>
              <a:xfrm>
                <a:off x="1323566" y="2500235"/>
                <a:ext cx="1361154" cy="98139"/>
              </a:xfrm>
              <a:custGeom>
                <a:rect b="b" l="l" r="r" t="t"/>
                <a:pathLst>
                  <a:path extrusionOk="0" h="4910" w="59452">
                    <a:moveTo>
                      <a:pt x="943" y="0"/>
                    </a:moveTo>
                    <a:cubicBezTo>
                      <a:pt x="794" y="0"/>
                      <a:pt x="646" y="50"/>
                      <a:pt x="497" y="149"/>
                    </a:cubicBezTo>
                    <a:cubicBezTo>
                      <a:pt x="298" y="298"/>
                      <a:pt x="150" y="496"/>
                      <a:pt x="100" y="744"/>
                    </a:cubicBezTo>
                    <a:cubicBezTo>
                      <a:pt x="1" y="992"/>
                      <a:pt x="51" y="1289"/>
                      <a:pt x="150" y="1537"/>
                    </a:cubicBezTo>
                    <a:cubicBezTo>
                      <a:pt x="298" y="1736"/>
                      <a:pt x="447" y="1884"/>
                      <a:pt x="695" y="1984"/>
                    </a:cubicBezTo>
                    <a:cubicBezTo>
                      <a:pt x="1687" y="2132"/>
                      <a:pt x="2728" y="2232"/>
                      <a:pt x="3720" y="2281"/>
                    </a:cubicBezTo>
                    <a:lnTo>
                      <a:pt x="6496" y="2281"/>
                    </a:lnTo>
                    <a:cubicBezTo>
                      <a:pt x="8331" y="2281"/>
                      <a:pt x="10166" y="2380"/>
                      <a:pt x="12000" y="2479"/>
                    </a:cubicBezTo>
                    <a:cubicBezTo>
                      <a:pt x="13835" y="2628"/>
                      <a:pt x="15719" y="2876"/>
                      <a:pt x="17553" y="2975"/>
                    </a:cubicBezTo>
                    <a:cubicBezTo>
                      <a:pt x="19438" y="3074"/>
                      <a:pt x="21371" y="3174"/>
                      <a:pt x="23256" y="3322"/>
                    </a:cubicBezTo>
                    <a:cubicBezTo>
                      <a:pt x="25189" y="3422"/>
                      <a:pt x="27123" y="3620"/>
                      <a:pt x="29007" y="3719"/>
                    </a:cubicBezTo>
                    <a:cubicBezTo>
                      <a:pt x="30941" y="3868"/>
                      <a:pt x="32726" y="4066"/>
                      <a:pt x="34610" y="4264"/>
                    </a:cubicBezTo>
                    <a:cubicBezTo>
                      <a:pt x="36445" y="4413"/>
                      <a:pt x="38329" y="4562"/>
                      <a:pt x="40213" y="4661"/>
                    </a:cubicBezTo>
                    <a:cubicBezTo>
                      <a:pt x="42097" y="4810"/>
                      <a:pt x="43932" y="4859"/>
                      <a:pt x="45767" y="4909"/>
                    </a:cubicBezTo>
                    <a:cubicBezTo>
                      <a:pt x="47651" y="4909"/>
                      <a:pt x="49485" y="4909"/>
                      <a:pt x="51369" y="4810"/>
                    </a:cubicBezTo>
                    <a:cubicBezTo>
                      <a:pt x="52312" y="4760"/>
                      <a:pt x="53204" y="4661"/>
                      <a:pt x="54146" y="4612"/>
                    </a:cubicBezTo>
                    <a:lnTo>
                      <a:pt x="56873" y="4413"/>
                    </a:lnTo>
                    <a:cubicBezTo>
                      <a:pt x="57468" y="4364"/>
                      <a:pt x="58014" y="4364"/>
                      <a:pt x="58609" y="4314"/>
                    </a:cubicBezTo>
                    <a:cubicBezTo>
                      <a:pt x="59055" y="4314"/>
                      <a:pt x="59452" y="3868"/>
                      <a:pt x="59402" y="3422"/>
                    </a:cubicBezTo>
                    <a:cubicBezTo>
                      <a:pt x="59452" y="2926"/>
                      <a:pt x="59105" y="2479"/>
                      <a:pt x="58658" y="2430"/>
                    </a:cubicBezTo>
                    <a:cubicBezTo>
                      <a:pt x="57766" y="2430"/>
                      <a:pt x="56873" y="2529"/>
                      <a:pt x="55981" y="2579"/>
                    </a:cubicBezTo>
                    <a:cubicBezTo>
                      <a:pt x="55088" y="2628"/>
                      <a:pt x="54196" y="2628"/>
                      <a:pt x="53303" y="2678"/>
                    </a:cubicBezTo>
                    <a:cubicBezTo>
                      <a:pt x="52411" y="2777"/>
                      <a:pt x="51419" y="2827"/>
                      <a:pt x="50527" y="2876"/>
                    </a:cubicBezTo>
                    <a:lnTo>
                      <a:pt x="47700" y="2876"/>
                    </a:lnTo>
                    <a:cubicBezTo>
                      <a:pt x="45816" y="2876"/>
                      <a:pt x="43882" y="2827"/>
                      <a:pt x="41949" y="2727"/>
                    </a:cubicBezTo>
                    <a:cubicBezTo>
                      <a:pt x="40064" y="2628"/>
                      <a:pt x="38180" y="2479"/>
                      <a:pt x="36346" y="2331"/>
                    </a:cubicBezTo>
                    <a:cubicBezTo>
                      <a:pt x="34461" y="2182"/>
                      <a:pt x="32627" y="1934"/>
                      <a:pt x="30693" y="1785"/>
                    </a:cubicBezTo>
                    <a:cubicBezTo>
                      <a:pt x="28809" y="1637"/>
                      <a:pt x="27074" y="1537"/>
                      <a:pt x="25289" y="1389"/>
                    </a:cubicBezTo>
                    <a:cubicBezTo>
                      <a:pt x="23454" y="1240"/>
                      <a:pt x="21570" y="1091"/>
                      <a:pt x="19686" y="992"/>
                    </a:cubicBezTo>
                    <a:cubicBezTo>
                      <a:pt x="18744" y="942"/>
                      <a:pt x="17801" y="893"/>
                      <a:pt x="16859" y="843"/>
                    </a:cubicBezTo>
                    <a:cubicBezTo>
                      <a:pt x="15868" y="744"/>
                      <a:pt x="14876" y="645"/>
                      <a:pt x="13884" y="595"/>
                    </a:cubicBezTo>
                    <a:cubicBezTo>
                      <a:pt x="12050" y="397"/>
                      <a:pt x="10166" y="298"/>
                      <a:pt x="8331" y="199"/>
                    </a:cubicBezTo>
                    <a:lnTo>
                      <a:pt x="5802" y="199"/>
                    </a:lnTo>
                    <a:cubicBezTo>
                      <a:pt x="5141" y="199"/>
                      <a:pt x="4458" y="221"/>
                      <a:pt x="3782" y="221"/>
                    </a:cubicBezTo>
                    <a:cubicBezTo>
                      <a:pt x="3444" y="221"/>
                      <a:pt x="3108" y="215"/>
                      <a:pt x="2778" y="199"/>
                    </a:cubicBezTo>
                    <a:cubicBezTo>
                      <a:pt x="2232" y="149"/>
                      <a:pt x="1736" y="99"/>
                      <a:pt x="1241" y="50"/>
                    </a:cubicBezTo>
                    <a:lnTo>
                      <a:pt x="9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6"/>
              <p:cNvSpPr/>
              <p:nvPr/>
            </p:nvSpPr>
            <p:spPr>
              <a:xfrm>
                <a:off x="2446314" y="2550783"/>
                <a:ext cx="560813" cy="817609"/>
              </a:xfrm>
              <a:custGeom>
                <a:rect b="b" l="l" r="r" t="t"/>
                <a:pathLst>
                  <a:path extrusionOk="0" h="40906" w="24495">
                    <a:moveTo>
                      <a:pt x="1140" y="38675"/>
                    </a:moveTo>
                    <a:lnTo>
                      <a:pt x="1190" y="38724"/>
                    </a:lnTo>
                    <a:lnTo>
                      <a:pt x="942" y="38724"/>
                    </a:lnTo>
                    <a:lnTo>
                      <a:pt x="1140" y="38675"/>
                    </a:lnTo>
                    <a:close/>
                    <a:moveTo>
                      <a:pt x="9619" y="0"/>
                    </a:moveTo>
                    <a:cubicBezTo>
                      <a:pt x="9421" y="0"/>
                      <a:pt x="9272" y="50"/>
                      <a:pt x="9123" y="149"/>
                    </a:cubicBezTo>
                    <a:lnTo>
                      <a:pt x="9074" y="198"/>
                    </a:lnTo>
                    <a:cubicBezTo>
                      <a:pt x="8876" y="347"/>
                      <a:pt x="8727" y="545"/>
                      <a:pt x="8677" y="793"/>
                    </a:cubicBezTo>
                    <a:cubicBezTo>
                      <a:pt x="8578" y="1091"/>
                      <a:pt x="8628" y="1388"/>
                      <a:pt x="8776" y="1636"/>
                    </a:cubicBezTo>
                    <a:cubicBezTo>
                      <a:pt x="9421" y="2678"/>
                      <a:pt x="10016" y="3719"/>
                      <a:pt x="10661" y="4710"/>
                    </a:cubicBezTo>
                    <a:cubicBezTo>
                      <a:pt x="11355" y="5752"/>
                      <a:pt x="11950" y="6743"/>
                      <a:pt x="12693" y="7685"/>
                    </a:cubicBezTo>
                    <a:cubicBezTo>
                      <a:pt x="13437" y="8627"/>
                      <a:pt x="14181" y="9569"/>
                      <a:pt x="14925" y="10512"/>
                    </a:cubicBezTo>
                    <a:cubicBezTo>
                      <a:pt x="15668" y="11454"/>
                      <a:pt x="16363" y="12396"/>
                      <a:pt x="17106" y="13338"/>
                    </a:cubicBezTo>
                    <a:cubicBezTo>
                      <a:pt x="17999" y="14429"/>
                      <a:pt x="18991" y="15519"/>
                      <a:pt x="19833" y="16660"/>
                    </a:cubicBezTo>
                    <a:cubicBezTo>
                      <a:pt x="20230" y="17255"/>
                      <a:pt x="20676" y="17800"/>
                      <a:pt x="21123" y="18346"/>
                    </a:cubicBezTo>
                    <a:cubicBezTo>
                      <a:pt x="21321" y="18643"/>
                      <a:pt x="21519" y="18891"/>
                      <a:pt x="21767" y="19139"/>
                    </a:cubicBezTo>
                    <a:cubicBezTo>
                      <a:pt x="21966" y="19436"/>
                      <a:pt x="22114" y="19585"/>
                      <a:pt x="22313" y="19784"/>
                    </a:cubicBezTo>
                    <a:cubicBezTo>
                      <a:pt x="22263" y="20081"/>
                      <a:pt x="22164" y="20428"/>
                      <a:pt x="22015" y="20726"/>
                    </a:cubicBezTo>
                    <a:cubicBezTo>
                      <a:pt x="21767" y="21370"/>
                      <a:pt x="21470" y="22015"/>
                      <a:pt x="21172" y="22659"/>
                    </a:cubicBezTo>
                    <a:cubicBezTo>
                      <a:pt x="20825" y="23304"/>
                      <a:pt x="20428" y="23899"/>
                      <a:pt x="20032" y="24494"/>
                    </a:cubicBezTo>
                    <a:cubicBezTo>
                      <a:pt x="18693" y="26378"/>
                      <a:pt x="17305" y="28213"/>
                      <a:pt x="15966" y="29998"/>
                    </a:cubicBezTo>
                    <a:cubicBezTo>
                      <a:pt x="15272" y="30940"/>
                      <a:pt x="14578" y="31882"/>
                      <a:pt x="13933" y="32774"/>
                    </a:cubicBezTo>
                    <a:cubicBezTo>
                      <a:pt x="13288" y="33766"/>
                      <a:pt x="12594" y="34658"/>
                      <a:pt x="11851" y="35501"/>
                    </a:cubicBezTo>
                    <a:cubicBezTo>
                      <a:pt x="11305" y="36146"/>
                      <a:pt x="10760" y="36741"/>
                      <a:pt x="10165" y="37237"/>
                    </a:cubicBezTo>
                    <a:cubicBezTo>
                      <a:pt x="9966" y="37435"/>
                      <a:pt x="9718" y="37584"/>
                      <a:pt x="9471" y="37732"/>
                    </a:cubicBezTo>
                    <a:cubicBezTo>
                      <a:pt x="9371" y="37782"/>
                      <a:pt x="9223" y="37832"/>
                      <a:pt x="9074" y="37832"/>
                    </a:cubicBezTo>
                    <a:cubicBezTo>
                      <a:pt x="8826" y="37832"/>
                      <a:pt x="8578" y="37832"/>
                      <a:pt x="8330" y="37881"/>
                    </a:cubicBezTo>
                    <a:cubicBezTo>
                      <a:pt x="7983" y="37881"/>
                      <a:pt x="7586" y="37931"/>
                      <a:pt x="7239" y="37980"/>
                    </a:cubicBezTo>
                    <a:cubicBezTo>
                      <a:pt x="6495" y="38080"/>
                      <a:pt x="5752" y="38129"/>
                      <a:pt x="5058" y="38228"/>
                    </a:cubicBezTo>
                    <a:cubicBezTo>
                      <a:pt x="4314" y="38278"/>
                      <a:pt x="3669" y="38327"/>
                      <a:pt x="3025" y="38427"/>
                    </a:cubicBezTo>
                    <a:lnTo>
                      <a:pt x="1983" y="38526"/>
                    </a:lnTo>
                    <a:lnTo>
                      <a:pt x="1289" y="38625"/>
                    </a:lnTo>
                    <a:lnTo>
                      <a:pt x="1091" y="38625"/>
                    </a:lnTo>
                    <a:cubicBezTo>
                      <a:pt x="793" y="38625"/>
                      <a:pt x="545" y="38724"/>
                      <a:pt x="397" y="38922"/>
                    </a:cubicBezTo>
                    <a:cubicBezTo>
                      <a:pt x="0" y="39369"/>
                      <a:pt x="0" y="40063"/>
                      <a:pt x="397" y="40509"/>
                    </a:cubicBezTo>
                    <a:cubicBezTo>
                      <a:pt x="496" y="40608"/>
                      <a:pt x="595" y="40707"/>
                      <a:pt x="694" y="40757"/>
                    </a:cubicBezTo>
                    <a:lnTo>
                      <a:pt x="942" y="40856"/>
                    </a:lnTo>
                    <a:lnTo>
                      <a:pt x="1240" y="40906"/>
                    </a:lnTo>
                    <a:lnTo>
                      <a:pt x="1488" y="40906"/>
                    </a:lnTo>
                    <a:lnTo>
                      <a:pt x="2033" y="40856"/>
                    </a:lnTo>
                    <a:lnTo>
                      <a:pt x="3322" y="40757"/>
                    </a:lnTo>
                    <a:cubicBezTo>
                      <a:pt x="4314" y="40658"/>
                      <a:pt x="5256" y="40608"/>
                      <a:pt x="6198" y="40509"/>
                    </a:cubicBezTo>
                    <a:lnTo>
                      <a:pt x="7636" y="40360"/>
                    </a:lnTo>
                    <a:cubicBezTo>
                      <a:pt x="8082" y="40311"/>
                      <a:pt x="8528" y="40311"/>
                      <a:pt x="8975" y="40261"/>
                    </a:cubicBezTo>
                    <a:cubicBezTo>
                      <a:pt x="9322" y="40261"/>
                      <a:pt x="9669" y="40162"/>
                      <a:pt x="9966" y="40013"/>
                    </a:cubicBezTo>
                    <a:cubicBezTo>
                      <a:pt x="10313" y="39864"/>
                      <a:pt x="10661" y="39716"/>
                      <a:pt x="10958" y="39468"/>
                    </a:cubicBezTo>
                    <a:cubicBezTo>
                      <a:pt x="11751" y="38774"/>
                      <a:pt x="12495" y="38030"/>
                      <a:pt x="13239" y="37237"/>
                    </a:cubicBezTo>
                    <a:cubicBezTo>
                      <a:pt x="13983" y="36394"/>
                      <a:pt x="14677" y="35452"/>
                      <a:pt x="15321" y="34510"/>
                    </a:cubicBezTo>
                    <a:cubicBezTo>
                      <a:pt x="16660" y="32625"/>
                      <a:pt x="18098" y="30791"/>
                      <a:pt x="19486" y="28956"/>
                    </a:cubicBezTo>
                    <a:cubicBezTo>
                      <a:pt x="20181" y="28014"/>
                      <a:pt x="20875" y="27072"/>
                      <a:pt x="21519" y="26130"/>
                    </a:cubicBezTo>
                    <a:cubicBezTo>
                      <a:pt x="21866" y="25684"/>
                      <a:pt x="22213" y="25188"/>
                      <a:pt x="22511" y="24692"/>
                    </a:cubicBezTo>
                    <a:cubicBezTo>
                      <a:pt x="22858" y="24147"/>
                      <a:pt x="23106" y="23651"/>
                      <a:pt x="23354" y="23155"/>
                    </a:cubicBezTo>
                    <a:cubicBezTo>
                      <a:pt x="23651" y="22560"/>
                      <a:pt x="23899" y="21916"/>
                      <a:pt x="24098" y="21271"/>
                    </a:cubicBezTo>
                    <a:cubicBezTo>
                      <a:pt x="24197" y="21023"/>
                      <a:pt x="24296" y="20775"/>
                      <a:pt x="24346" y="20527"/>
                    </a:cubicBezTo>
                    <a:cubicBezTo>
                      <a:pt x="24395" y="20329"/>
                      <a:pt x="24445" y="20131"/>
                      <a:pt x="24445" y="19883"/>
                    </a:cubicBezTo>
                    <a:cubicBezTo>
                      <a:pt x="24494" y="19684"/>
                      <a:pt x="24494" y="19486"/>
                      <a:pt x="24445" y="19288"/>
                    </a:cubicBezTo>
                    <a:cubicBezTo>
                      <a:pt x="24395" y="19089"/>
                      <a:pt x="24296" y="18841"/>
                      <a:pt x="24197" y="18643"/>
                    </a:cubicBezTo>
                    <a:lnTo>
                      <a:pt x="23949" y="18296"/>
                    </a:lnTo>
                    <a:lnTo>
                      <a:pt x="23850" y="18098"/>
                    </a:lnTo>
                    <a:cubicBezTo>
                      <a:pt x="23106" y="17304"/>
                      <a:pt x="22412" y="16461"/>
                      <a:pt x="21767" y="15619"/>
                    </a:cubicBezTo>
                    <a:cubicBezTo>
                      <a:pt x="21123" y="14776"/>
                      <a:pt x="20379" y="13834"/>
                      <a:pt x="19635" y="12991"/>
                    </a:cubicBezTo>
                    <a:cubicBezTo>
                      <a:pt x="18891" y="12148"/>
                      <a:pt x="18148" y="11206"/>
                      <a:pt x="17404" y="10264"/>
                    </a:cubicBezTo>
                    <a:cubicBezTo>
                      <a:pt x="15966" y="8429"/>
                      <a:pt x="14429" y="6644"/>
                      <a:pt x="13090" y="4710"/>
                    </a:cubicBezTo>
                    <a:cubicBezTo>
                      <a:pt x="12693" y="4066"/>
                      <a:pt x="12247" y="3471"/>
                      <a:pt x="11851" y="2826"/>
                    </a:cubicBezTo>
                    <a:cubicBezTo>
                      <a:pt x="11355" y="2083"/>
                      <a:pt x="10908" y="1289"/>
                      <a:pt x="10413" y="545"/>
                    </a:cubicBezTo>
                    <a:cubicBezTo>
                      <a:pt x="10313" y="298"/>
                      <a:pt x="10115" y="149"/>
                      <a:pt x="9867" y="50"/>
                    </a:cubicBezTo>
                    <a:cubicBezTo>
                      <a:pt x="9768" y="0"/>
                      <a:pt x="9669" y="0"/>
                      <a:pt x="96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1" name="Google Shape;361;p26"/>
          <p:cNvGrpSpPr/>
          <p:nvPr/>
        </p:nvGrpSpPr>
        <p:grpSpPr>
          <a:xfrm>
            <a:off x="-1452861" y="3467849"/>
            <a:ext cx="235878" cy="927173"/>
            <a:chOff x="264681" y="7665527"/>
            <a:chExt cx="480600" cy="1599953"/>
          </a:xfrm>
        </p:grpSpPr>
        <p:sp>
          <p:nvSpPr>
            <p:cNvPr id="362" name="Google Shape;362;p26"/>
            <p:cNvSpPr txBox="1"/>
            <p:nvPr/>
          </p:nvSpPr>
          <p:spPr>
            <a:xfrm>
              <a:off x="264681" y="7665527"/>
              <a:ext cx="480600" cy="1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solidFill>
                    <a:schemeClr val="accent1"/>
                  </a:solidFill>
                  <a:latin typeface="Neucha"/>
                  <a:ea typeface="Neucha"/>
                  <a:cs typeface="Neucha"/>
                  <a:sym typeface="Neucha"/>
                </a:rPr>
                <a:t>1</a:t>
              </a:r>
              <a:endParaRPr b="1" sz="1500">
                <a:solidFill>
                  <a:schemeClr val="accent1"/>
                </a:solidFill>
                <a:latin typeface="Neucha"/>
                <a:ea typeface="Neucha"/>
                <a:cs typeface="Neucha"/>
                <a:sym typeface="Neucha"/>
              </a:endParaRPr>
            </a:p>
          </p:txBody>
        </p:sp>
        <p:sp>
          <p:nvSpPr>
            <p:cNvPr id="363" name="Google Shape;363;p26"/>
            <p:cNvSpPr txBox="1"/>
            <p:nvPr/>
          </p:nvSpPr>
          <p:spPr>
            <a:xfrm>
              <a:off x="264681" y="8366203"/>
              <a:ext cx="480600" cy="1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solidFill>
                    <a:schemeClr val="accent1"/>
                  </a:solidFill>
                  <a:latin typeface="Neucha"/>
                  <a:ea typeface="Neucha"/>
                  <a:cs typeface="Neucha"/>
                  <a:sym typeface="Neucha"/>
                </a:rPr>
                <a:t>2</a:t>
              </a:r>
              <a:endParaRPr b="1" sz="1500">
                <a:solidFill>
                  <a:schemeClr val="accent1"/>
                </a:solidFill>
                <a:latin typeface="Neucha"/>
                <a:ea typeface="Neucha"/>
                <a:cs typeface="Neucha"/>
                <a:sym typeface="Neucha"/>
              </a:endParaRPr>
            </a:p>
          </p:txBody>
        </p:sp>
        <p:sp>
          <p:nvSpPr>
            <p:cNvPr id="364" name="Google Shape;364;p26"/>
            <p:cNvSpPr txBox="1"/>
            <p:nvPr/>
          </p:nvSpPr>
          <p:spPr>
            <a:xfrm>
              <a:off x="264681" y="9066880"/>
              <a:ext cx="480600" cy="1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solidFill>
                    <a:schemeClr val="accent1"/>
                  </a:solidFill>
                  <a:latin typeface="Neucha"/>
                  <a:ea typeface="Neucha"/>
                  <a:cs typeface="Neucha"/>
                  <a:sym typeface="Neucha"/>
                </a:rPr>
                <a:t>3</a:t>
              </a:r>
              <a:endParaRPr b="1" sz="1500">
                <a:solidFill>
                  <a:schemeClr val="accent1"/>
                </a:solidFill>
                <a:latin typeface="Neucha"/>
                <a:ea typeface="Neucha"/>
                <a:cs typeface="Neucha"/>
                <a:sym typeface="Neuch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cxnSp>
        <p:nvCxnSpPr>
          <p:cNvPr id="369" name="Google Shape;369;p27"/>
          <p:cNvCxnSpPr/>
          <p:nvPr/>
        </p:nvCxnSpPr>
        <p:spPr>
          <a:xfrm flipH="1">
            <a:off x="518350" y="1599500"/>
            <a:ext cx="8400" cy="8872500"/>
          </a:xfrm>
          <a:prstGeom prst="straightConnector1">
            <a:avLst/>
          </a:prstGeom>
          <a:noFill/>
          <a:ln cap="flat" cmpd="sng" w="38100">
            <a:solidFill>
              <a:schemeClr val="accent2"/>
            </a:solidFill>
            <a:prstDash val="solid"/>
            <a:round/>
            <a:headEnd len="med" w="med" type="none"/>
            <a:tailEnd len="med" w="med" type="oval"/>
          </a:ln>
        </p:spPr>
      </p:cxnSp>
      <p:sp>
        <p:nvSpPr>
          <p:cNvPr id="370" name="Google Shape;370;p27"/>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371" name="Google Shape;371;p2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72" name="Google Shape;372;p27"/>
          <p:cNvSpPr txBox="1"/>
          <p:nvPr/>
        </p:nvSpPr>
        <p:spPr>
          <a:xfrm>
            <a:off x="766200" y="1751950"/>
            <a:ext cx="6012000" cy="2814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accent6"/>
              </a:buClr>
              <a:buSzPts val="1200"/>
              <a:buFont typeface="Mada"/>
              <a:buChar char="●"/>
            </a:pPr>
            <a:r>
              <a:rPr b="1" lang="ar" sz="1200">
                <a:solidFill>
                  <a:schemeClr val="accent6"/>
                </a:solidFill>
                <a:latin typeface="Mada"/>
                <a:ea typeface="Mada"/>
                <a:cs typeface="Mada"/>
                <a:sym typeface="Mada"/>
              </a:rPr>
              <a:t>Insulin is the next step after IVF</a:t>
            </a:r>
            <a:endParaRPr b="1" sz="1200">
              <a:solidFill>
                <a:schemeClr val="accent6"/>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Reduces </a:t>
            </a:r>
            <a:r>
              <a:rPr lang="ar" sz="1200">
                <a:latin typeface="Mada"/>
                <a:ea typeface="Mada"/>
                <a:cs typeface="Mada"/>
                <a:sym typeface="Mada"/>
              </a:rPr>
              <a:t>serum glucose, </a:t>
            </a:r>
            <a:r>
              <a:rPr b="1" lang="ar" sz="1200">
                <a:latin typeface="Mada"/>
                <a:ea typeface="Mada"/>
                <a:cs typeface="Mada"/>
                <a:sym typeface="Mada"/>
              </a:rPr>
              <a:t>suppresses </a:t>
            </a:r>
            <a:r>
              <a:rPr lang="ar" sz="1200">
                <a:latin typeface="Mada"/>
                <a:ea typeface="Mada"/>
                <a:cs typeface="Mada"/>
                <a:sym typeface="Mada"/>
              </a:rPr>
              <a:t>ketogenesis, </a:t>
            </a:r>
            <a:r>
              <a:rPr lang="ar" sz="1200">
                <a:solidFill>
                  <a:srgbClr val="1C4588"/>
                </a:solidFill>
                <a:latin typeface="Mada"/>
                <a:ea typeface="Mada"/>
                <a:cs typeface="Mada"/>
                <a:sym typeface="Mada"/>
              </a:rPr>
              <a:t>and </a:t>
            </a:r>
            <a:r>
              <a:rPr b="1" lang="ar" sz="1200">
                <a:solidFill>
                  <a:srgbClr val="1C4588"/>
                </a:solidFill>
                <a:latin typeface="Mada"/>
                <a:ea typeface="Mada"/>
                <a:cs typeface="Mada"/>
                <a:sym typeface="Mada"/>
              </a:rPr>
              <a:t>correct </a:t>
            </a:r>
            <a:r>
              <a:rPr lang="ar" sz="1200">
                <a:solidFill>
                  <a:srgbClr val="1C4588"/>
                </a:solidFill>
                <a:latin typeface="Mada"/>
                <a:ea typeface="Mada"/>
                <a:cs typeface="Mada"/>
                <a:sym typeface="Mada"/>
              </a:rPr>
              <a:t>the electrolyte disturbance.</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Most of the time: we use IV insulin infusion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Mild DKA can be treated with subcutaneous insulin </a:t>
            </a:r>
            <a:r>
              <a:rPr lang="ar" sz="1200">
                <a:solidFill>
                  <a:srgbClr val="6AA84F"/>
                </a:solidFill>
                <a:latin typeface="Mada"/>
                <a:ea typeface="Mada"/>
                <a:cs typeface="Mada"/>
                <a:sym typeface="Mada"/>
              </a:rPr>
              <a:t>(rarely)</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Most protocols: IV insulin bolus → 0.1 unit/kg</a:t>
            </a:r>
            <a:r>
              <a:rPr lang="ar" sz="1200">
                <a:solidFill>
                  <a:srgbClr val="1C4587"/>
                </a:solidFill>
                <a:latin typeface="Mada"/>
                <a:ea typeface="Mada"/>
                <a:cs typeface="Mada"/>
                <a:sym typeface="Mada"/>
              </a:rPr>
              <a:t>/hour   </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Followed by: IV insulin infusion → 0.1 unit/kg/h </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A rapid decrease in blood glucose should be avoided, as this might precipitate hypoglycaemia and the serious complication of</a:t>
            </a:r>
            <a:r>
              <a:rPr lang="ar" sz="1200">
                <a:solidFill>
                  <a:srgbClr val="1C4588"/>
                </a:solidFill>
                <a:latin typeface="Mada"/>
                <a:ea typeface="Mada"/>
                <a:cs typeface="Mada"/>
                <a:sym typeface="Mada"/>
              </a:rPr>
              <a:t> cerebral oedema, particularly in children</a:t>
            </a:r>
            <a:r>
              <a:rPr lang="ar"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Failure of blood glucose to fall within 1 hour of commencing insulin infusion should lead to a re-assessment of insulin dose.</a:t>
            </a:r>
            <a:endParaRPr sz="1200">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Should be continued until the ketosis has resolved.</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 Once the person is able to eat and keep food down, </a:t>
            </a:r>
            <a:endParaRPr sz="1200">
              <a:solidFill>
                <a:srgbClr val="1C4588"/>
              </a:solidFill>
              <a:latin typeface="Mada"/>
              <a:ea typeface="Mada"/>
              <a:cs typeface="Mada"/>
              <a:sym typeface="Mada"/>
            </a:endParaRPr>
          </a:p>
          <a:p>
            <a:pPr indent="0" lvl="0" marL="457200" rtl="0" algn="l">
              <a:lnSpc>
                <a:spcPct val="115000"/>
              </a:lnSpc>
              <a:spcBef>
                <a:spcPts val="0"/>
              </a:spcBef>
              <a:spcAft>
                <a:spcPts val="0"/>
              </a:spcAft>
              <a:buNone/>
            </a:pPr>
            <a:r>
              <a:rPr lang="ar" sz="1200">
                <a:solidFill>
                  <a:srgbClr val="1C4588"/>
                </a:solidFill>
                <a:latin typeface="Mada"/>
                <a:ea typeface="Mada"/>
                <a:cs typeface="Mada"/>
                <a:sym typeface="Mada"/>
              </a:rPr>
              <a:t>subcutaneous insulin treatment should be resumed or </a:t>
            </a:r>
            <a:endParaRPr sz="1200">
              <a:solidFill>
                <a:srgbClr val="1C4588"/>
              </a:solidFill>
              <a:latin typeface="Mada"/>
              <a:ea typeface="Mada"/>
              <a:cs typeface="Mada"/>
              <a:sym typeface="Mada"/>
            </a:endParaRPr>
          </a:p>
          <a:p>
            <a:pPr indent="0" lvl="0" marL="457200" rtl="0" algn="l">
              <a:lnSpc>
                <a:spcPct val="115000"/>
              </a:lnSpc>
              <a:spcBef>
                <a:spcPts val="0"/>
              </a:spcBef>
              <a:spcAft>
                <a:spcPts val="0"/>
              </a:spcAft>
              <a:buNone/>
            </a:pPr>
            <a:r>
              <a:rPr lang="ar" sz="1200">
                <a:solidFill>
                  <a:srgbClr val="1C4588"/>
                </a:solidFill>
                <a:latin typeface="Mada"/>
                <a:ea typeface="Mada"/>
                <a:cs typeface="Mada"/>
                <a:sym typeface="Mada"/>
              </a:rPr>
              <a:t>initiated.</a:t>
            </a:r>
            <a:endParaRPr sz="1200">
              <a:latin typeface="Mada"/>
              <a:ea typeface="Mada"/>
              <a:cs typeface="Mada"/>
              <a:sym typeface="Mada"/>
            </a:endParaRPr>
          </a:p>
        </p:txBody>
      </p:sp>
      <p:grpSp>
        <p:nvGrpSpPr>
          <p:cNvPr id="373" name="Google Shape;373;p27"/>
          <p:cNvGrpSpPr/>
          <p:nvPr/>
        </p:nvGrpSpPr>
        <p:grpSpPr>
          <a:xfrm>
            <a:off x="194105" y="1420114"/>
            <a:ext cx="2470371" cy="562185"/>
            <a:chOff x="287105" y="6481504"/>
            <a:chExt cx="2470371" cy="562185"/>
          </a:xfrm>
        </p:grpSpPr>
        <p:grpSp>
          <p:nvGrpSpPr>
            <p:cNvPr id="374" name="Google Shape;374;p27"/>
            <p:cNvGrpSpPr/>
            <p:nvPr/>
          </p:nvGrpSpPr>
          <p:grpSpPr>
            <a:xfrm>
              <a:off x="287105" y="6481504"/>
              <a:ext cx="2470371" cy="562185"/>
              <a:chOff x="287105" y="6481504"/>
              <a:chExt cx="2470371" cy="562185"/>
            </a:xfrm>
          </p:grpSpPr>
          <p:sp>
            <p:nvSpPr>
              <p:cNvPr id="375" name="Google Shape;375;p27"/>
              <p:cNvSpPr/>
              <p:nvPr/>
            </p:nvSpPr>
            <p:spPr>
              <a:xfrm>
                <a:off x="287105" y="6481504"/>
                <a:ext cx="657477" cy="562185"/>
              </a:xfrm>
              <a:custGeom>
                <a:rect b="b" l="l" r="r" t="t"/>
                <a:pathLst>
                  <a:path extrusionOk="0" h="27521" w="27521">
                    <a:moveTo>
                      <a:pt x="13745" y="1"/>
                    </a:moveTo>
                    <a:cubicBezTo>
                      <a:pt x="6144" y="1"/>
                      <a:pt x="0" y="6176"/>
                      <a:pt x="0" y="13776"/>
                    </a:cubicBezTo>
                    <a:cubicBezTo>
                      <a:pt x="0" y="21377"/>
                      <a:pt x="6144" y="27521"/>
                      <a:pt x="13745" y="27521"/>
                    </a:cubicBezTo>
                    <a:cubicBezTo>
                      <a:pt x="21345" y="27521"/>
                      <a:pt x="27521" y="21377"/>
                      <a:pt x="27521" y="13776"/>
                    </a:cubicBezTo>
                    <a:cubicBezTo>
                      <a:pt x="27521" y="6176"/>
                      <a:pt x="21345" y="1"/>
                      <a:pt x="137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7"/>
              <p:cNvSpPr/>
              <p:nvPr/>
            </p:nvSpPr>
            <p:spPr>
              <a:xfrm>
                <a:off x="746400" y="6505600"/>
                <a:ext cx="2011077" cy="274097"/>
              </a:xfrm>
              <a:custGeom>
                <a:rect b="b" l="l" r="r" t="t"/>
                <a:pathLst>
                  <a:path extrusionOk="0" h="9819" w="86647">
                    <a:moveTo>
                      <a:pt x="0" y="1"/>
                    </a:moveTo>
                    <a:lnTo>
                      <a:pt x="1837" y="2376"/>
                    </a:lnTo>
                    <a:lnTo>
                      <a:pt x="7601" y="9818"/>
                    </a:lnTo>
                    <a:lnTo>
                      <a:pt x="82562" y="9818"/>
                    </a:lnTo>
                    <a:lnTo>
                      <a:pt x="85633" y="2376"/>
                    </a:lnTo>
                    <a:lnTo>
                      <a:pt x="866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ar" sz="1100">
                    <a:latin typeface="Mada"/>
                    <a:ea typeface="Mada"/>
                    <a:cs typeface="Mada"/>
                    <a:sym typeface="Mada"/>
                  </a:rPr>
                  <a:t>Insulin</a:t>
                </a:r>
                <a:endParaRPr>
                  <a:latin typeface="Mada"/>
                  <a:ea typeface="Mada"/>
                  <a:cs typeface="Mada"/>
                  <a:sym typeface="Mada"/>
                </a:endParaRPr>
              </a:p>
            </p:txBody>
          </p:sp>
        </p:grpSp>
        <p:sp>
          <p:nvSpPr>
            <p:cNvPr id="377" name="Google Shape;377;p27"/>
            <p:cNvSpPr/>
            <p:nvPr/>
          </p:nvSpPr>
          <p:spPr>
            <a:xfrm>
              <a:off x="317121" y="6502190"/>
              <a:ext cx="608311" cy="520799"/>
            </a:xfrm>
            <a:custGeom>
              <a:rect b="b" l="l" r="r" t="t"/>
              <a:pathLst>
                <a:path extrusionOk="0" h="25495" w="25463">
                  <a:moveTo>
                    <a:pt x="12732" y="1"/>
                  </a:moveTo>
                  <a:cubicBezTo>
                    <a:pt x="5701" y="1"/>
                    <a:pt x="1" y="5701"/>
                    <a:pt x="1" y="12763"/>
                  </a:cubicBezTo>
                  <a:cubicBezTo>
                    <a:pt x="1" y="19794"/>
                    <a:pt x="5701" y="25494"/>
                    <a:pt x="12732" y="25494"/>
                  </a:cubicBezTo>
                  <a:cubicBezTo>
                    <a:pt x="19762" y="25494"/>
                    <a:pt x="25463" y="19794"/>
                    <a:pt x="25463" y="12763"/>
                  </a:cubicBezTo>
                  <a:cubicBezTo>
                    <a:pt x="25463" y="5701"/>
                    <a:pt x="19762" y="1"/>
                    <a:pt x="127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latin typeface="Mada"/>
                  <a:ea typeface="Mada"/>
                  <a:cs typeface="Mada"/>
                  <a:sym typeface="Mada"/>
                </a:rPr>
                <a:t>2</a:t>
              </a:r>
              <a:endParaRPr b="1" sz="1500">
                <a:latin typeface="Mada"/>
                <a:ea typeface="Mada"/>
                <a:cs typeface="Mada"/>
                <a:sym typeface="Mada"/>
              </a:endParaRPr>
            </a:p>
          </p:txBody>
        </p:sp>
      </p:grpSp>
      <p:sp>
        <p:nvSpPr>
          <p:cNvPr id="378" name="Google Shape;378;p27"/>
          <p:cNvSpPr txBox="1"/>
          <p:nvPr/>
        </p:nvSpPr>
        <p:spPr>
          <a:xfrm>
            <a:off x="815400" y="5868575"/>
            <a:ext cx="6539100" cy="41808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DKA is associated with total-body K+ deficit</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Serum</a:t>
            </a:r>
            <a:r>
              <a:rPr b="1" lang="ar" sz="1200">
                <a:latin typeface="Mada"/>
                <a:ea typeface="Mada"/>
                <a:cs typeface="Mada"/>
                <a:sym typeface="Mada"/>
              </a:rPr>
              <a:t> K+</a:t>
            </a:r>
            <a:r>
              <a:rPr lang="ar" sz="1200">
                <a:latin typeface="Mada"/>
                <a:ea typeface="Mada"/>
                <a:cs typeface="Mada"/>
                <a:sym typeface="Mada"/>
              </a:rPr>
              <a:t> is often </a:t>
            </a:r>
            <a:r>
              <a:rPr b="1" lang="ar" sz="1200">
                <a:latin typeface="Mada"/>
                <a:ea typeface="Mada"/>
                <a:cs typeface="Mada"/>
                <a:sym typeface="Mada"/>
              </a:rPr>
              <a:t>normal </a:t>
            </a:r>
            <a:r>
              <a:rPr lang="ar" sz="1200">
                <a:latin typeface="Mada"/>
                <a:ea typeface="Mada"/>
                <a:cs typeface="Mada"/>
                <a:sym typeface="Mada"/>
              </a:rPr>
              <a:t>or </a:t>
            </a:r>
            <a:r>
              <a:rPr b="1" lang="ar" sz="1200">
                <a:latin typeface="Mada"/>
                <a:ea typeface="Mada"/>
                <a:cs typeface="Mada"/>
                <a:sym typeface="Mada"/>
              </a:rPr>
              <a:t>high </a:t>
            </a:r>
            <a:r>
              <a:rPr lang="ar" sz="1200">
                <a:latin typeface="Mada"/>
                <a:ea typeface="Mada"/>
                <a:cs typeface="Mada"/>
                <a:sym typeface="Mada"/>
              </a:rPr>
              <a:t>(do not get fooled!)</a:t>
            </a:r>
            <a:r>
              <a:rPr baseline="30000" lang="ar" sz="1200">
                <a:latin typeface="Mada"/>
                <a:ea typeface="Mada"/>
                <a:cs typeface="Mada"/>
                <a:sym typeface="Mada"/>
              </a:rPr>
              <a:t> </a:t>
            </a:r>
            <a:r>
              <a:rPr lang="ar" sz="1200">
                <a:latin typeface="Mada"/>
                <a:ea typeface="Mada"/>
                <a:cs typeface="Mada"/>
                <a:sym typeface="Mada"/>
              </a:rPr>
              <a:t>.</a:t>
            </a:r>
            <a:endParaRPr sz="1200">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K+ Shift</a:t>
            </a:r>
            <a:r>
              <a:rPr lang="ar" sz="1200">
                <a:solidFill>
                  <a:schemeClr val="dk1"/>
                </a:solidFill>
                <a:latin typeface="Mada"/>
                <a:ea typeface="Mada"/>
                <a:cs typeface="Mada"/>
                <a:sym typeface="Mada"/>
              </a:rPr>
              <a:t> from </a:t>
            </a:r>
            <a:r>
              <a:rPr b="1" lang="ar" sz="1200">
                <a:solidFill>
                  <a:schemeClr val="dk1"/>
                </a:solidFill>
                <a:latin typeface="Mada"/>
                <a:ea typeface="Mada"/>
                <a:cs typeface="Mada"/>
                <a:sym typeface="Mada"/>
              </a:rPr>
              <a:t>intracellular </a:t>
            </a:r>
            <a:r>
              <a:rPr lang="ar" sz="1200">
                <a:solidFill>
                  <a:schemeClr val="dk1"/>
                </a:solidFill>
                <a:latin typeface="Mada"/>
                <a:ea typeface="Mada"/>
                <a:cs typeface="Mada"/>
                <a:sym typeface="Mada"/>
              </a:rPr>
              <a:t>to </a:t>
            </a:r>
            <a:r>
              <a:rPr b="1" lang="ar" sz="1200">
                <a:solidFill>
                  <a:schemeClr val="dk1"/>
                </a:solidFill>
                <a:latin typeface="Mada"/>
                <a:ea typeface="Mada"/>
                <a:cs typeface="Mada"/>
                <a:sym typeface="Mada"/>
              </a:rPr>
              <a:t>extracellular </a:t>
            </a:r>
            <a:r>
              <a:rPr lang="ar" sz="1200">
                <a:solidFill>
                  <a:schemeClr val="dk1"/>
                </a:solidFill>
                <a:latin typeface="Mada"/>
                <a:ea typeface="Mada"/>
                <a:cs typeface="Mada"/>
                <a:sym typeface="Mada"/>
              </a:rPr>
              <a:t>compartment </a:t>
            </a:r>
            <a:r>
              <a:rPr b="1" lang="ar" sz="1200">
                <a:solidFill>
                  <a:schemeClr val="dk1"/>
                </a:solidFill>
                <a:latin typeface="Mada"/>
                <a:ea typeface="Mada"/>
                <a:cs typeface="Mada"/>
                <a:sym typeface="Mada"/>
              </a:rPr>
              <a:t>with acidosis</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(serum </a:t>
            </a:r>
            <a:r>
              <a:rPr lang="ar" sz="1200">
                <a:solidFill>
                  <a:srgbClr val="6AA84F"/>
                </a:solidFill>
                <a:latin typeface="Mada"/>
                <a:ea typeface="Mada"/>
                <a:cs typeface="Mada"/>
                <a:sym typeface="Mada"/>
              </a:rPr>
              <a:t>K+ </a:t>
            </a:r>
            <a:r>
              <a:rPr lang="ar" sz="1200">
                <a:solidFill>
                  <a:srgbClr val="6AA84F"/>
                </a:solidFill>
                <a:latin typeface="Mada"/>
                <a:ea typeface="Mada"/>
                <a:cs typeface="Mada"/>
                <a:sym typeface="Mada"/>
              </a:rPr>
              <a:t>looks falsely normal). </a:t>
            </a:r>
            <a:r>
              <a:rPr lang="ar" sz="1200">
                <a:solidFill>
                  <a:srgbClr val="6AA84F"/>
                </a:solidFill>
                <a:latin typeface="Mada"/>
                <a:ea typeface="Mada"/>
                <a:cs typeface="Mada"/>
                <a:sym typeface="Mada"/>
              </a:rPr>
              <a:t>M</a:t>
            </a:r>
            <a:r>
              <a:rPr lang="ar" sz="1200">
                <a:solidFill>
                  <a:srgbClr val="6AA84F"/>
                </a:solidFill>
                <a:latin typeface="Mada"/>
                <a:ea typeface="Mada"/>
                <a:cs typeface="Mada"/>
                <a:sym typeface="Mada"/>
              </a:rPr>
              <a:t>e</a:t>
            </a:r>
            <a:r>
              <a:rPr lang="ar" sz="1200">
                <a:solidFill>
                  <a:srgbClr val="6AA84F"/>
                </a:solidFill>
                <a:latin typeface="Mada"/>
                <a:ea typeface="Mada"/>
                <a:cs typeface="Mada"/>
                <a:sym typeface="Mada"/>
              </a:rPr>
              <a:t>tabolic acidosis causes hyperkalaemia as potassium is exchanged for hydrogen ions moving into the cell. As insulin promotes the co-transport of potassium along with glucose into cells</a:t>
            </a:r>
            <a:r>
              <a:rPr lang="ar" sz="1200">
                <a:solidFill>
                  <a:srgbClr val="6AA84F"/>
                </a:solidFill>
                <a:latin typeface="Mada"/>
                <a:ea typeface="Mada"/>
                <a:cs typeface="Mada"/>
                <a:sym typeface="Mada"/>
              </a:rPr>
              <a:t>.</a:t>
            </a:r>
            <a:r>
              <a:rPr lang="ar" sz="1200">
                <a:solidFill>
                  <a:srgbClr val="6AA84F"/>
                </a:solidFill>
                <a:latin typeface="Mada"/>
                <a:ea typeface="Mada"/>
                <a:cs typeface="Mada"/>
                <a:sym typeface="Mada"/>
              </a:rPr>
              <a:t> Although serum potassium may be elevated, there is a severe whole-body potassium deficiency</a:t>
            </a:r>
            <a:r>
              <a:rPr lang="ar" sz="1200">
                <a:solidFill>
                  <a:srgbClr val="6AA84F"/>
                </a:solidFill>
                <a:latin typeface="Mada"/>
                <a:ea typeface="Mada"/>
                <a:cs typeface="Mada"/>
                <a:sym typeface="Mada"/>
              </a:rPr>
              <a:t> </a:t>
            </a:r>
            <a:r>
              <a:rPr lang="ar" sz="1200">
                <a:solidFill>
                  <a:srgbClr val="1C4587"/>
                </a:solidFill>
                <a:latin typeface="Mada"/>
                <a:ea typeface="Mada"/>
                <a:cs typeface="Mada"/>
                <a:sym typeface="Mada"/>
              </a:rPr>
              <a:t>as significant quantities of potassium are lost in vomit and urine.</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Insulin therapy moves K+ back into the cells </a:t>
            </a:r>
            <a:r>
              <a:rPr b="1" lang="ar" sz="1200">
                <a:solidFill>
                  <a:srgbClr val="CC0000"/>
                </a:solidFill>
                <a:latin typeface="Mada"/>
                <a:ea typeface="Mada"/>
                <a:cs typeface="Mada"/>
                <a:sym typeface="Mada"/>
              </a:rPr>
              <a:t> (watch for a drop in K+).</a:t>
            </a:r>
            <a:endParaRPr b="1" sz="1200">
              <a:solidFill>
                <a:srgbClr val="CC0000"/>
              </a:solidFill>
              <a:latin typeface="Mada"/>
              <a:ea typeface="Mada"/>
              <a:cs typeface="Mada"/>
              <a:sym typeface="Mada"/>
            </a:endParaRPr>
          </a:p>
          <a:p>
            <a:pPr indent="-304800" lvl="1" marL="914400" rtl="0" algn="l">
              <a:lnSpc>
                <a:spcPct val="115000"/>
              </a:lnSpc>
              <a:spcBef>
                <a:spcPts val="0"/>
              </a:spcBef>
              <a:spcAft>
                <a:spcPts val="0"/>
              </a:spcAft>
              <a:buSzPts val="1200"/>
              <a:buChar char="○"/>
            </a:pPr>
            <a:r>
              <a:rPr lang="ar" sz="1200">
                <a:latin typeface="Alegreya"/>
                <a:ea typeface="Alegreya"/>
                <a:cs typeface="Alegreya"/>
                <a:sym typeface="Alegreya"/>
              </a:rPr>
              <a:t> </a:t>
            </a:r>
            <a:r>
              <a:rPr lang="ar" sz="1200">
                <a:solidFill>
                  <a:srgbClr val="1C4588"/>
                </a:solidFill>
                <a:latin typeface="Mada"/>
                <a:ea typeface="Mada"/>
                <a:cs typeface="Mada"/>
                <a:sym typeface="Mada"/>
              </a:rPr>
              <a:t>After the initiation of treatment with insulin, potassium levels can fall rapidly. So commercially, </a:t>
            </a:r>
            <a:r>
              <a:rPr lang="ar" sz="1200">
                <a:solidFill>
                  <a:srgbClr val="6AA84F"/>
                </a:solidFill>
                <a:latin typeface="Mada"/>
                <a:ea typeface="Mada"/>
                <a:cs typeface="Mada"/>
                <a:sym typeface="Mada"/>
              </a:rPr>
              <a:t>0.9% sodium chloride is available with premixed potassium chloride</a:t>
            </a:r>
            <a:r>
              <a:rPr lang="ar" sz="1200">
                <a:solidFill>
                  <a:srgbClr val="1C4588"/>
                </a:solidFill>
                <a:latin typeface="Mada"/>
                <a:ea typeface="Mada"/>
                <a:cs typeface="Mada"/>
                <a:sym typeface="Mada"/>
              </a:rPr>
              <a:t> (40mmol/L (0.3%) allowing the potassium to be replaced safely.</a:t>
            </a:r>
            <a:endParaRPr sz="1200">
              <a:solidFill>
                <a:srgbClr val="1C4588"/>
              </a:solidFill>
              <a:latin typeface="Mada"/>
              <a:ea typeface="Mada"/>
              <a:cs typeface="Mada"/>
              <a:sym typeface="Mada"/>
            </a:endParaRPr>
          </a:p>
          <a:p>
            <a:pPr indent="-304800" lvl="1" marL="914400" rtl="0" algn="l">
              <a:lnSpc>
                <a:spcPct val="115000"/>
              </a:lnSpc>
              <a:spcBef>
                <a:spcPts val="0"/>
              </a:spcBef>
              <a:spcAft>
                <a:spcPts val="0"/>
              </a:spcAft>
              <a:buClr>
                <a:srgbClr val="999999"/>
              </a:buClr>
              <a:buSzPts val="1200"/>
              <a:buFont typeface="Mada"/>
              <a:buChar char="○"/>
            </a:pPr>
            <a:r>
              <a:rPr lang="ar" sz="1200">
                <a:solidFill>
                  <a:srgbClr val="999999"/>
                </a:solidFill>
                <a:latin typeface="Mada"/>
                <a:ea typeface="Mada"/>
                <a:cs typeface="Mada"/>
                <a:sym typeface="Mada"/>
              </a:rPr>
              <a:t>We add k to the IV fluid even when serum k is normal (it should be high due to the shifting so don’t miss this!) as it is not a reflection of total body k.</a:t>
            </a:r>
            <a:endParaRPr sz="1200">
              <a:solidFill>
                <a:srgbClr val="999999"/>
              </a:solidFill>
              <a:latin typeface="Mada"/>
              <a:ea typeface="Mada"/>
              <a:cs typeface="Mada"/>
              <a:sym typeface="Mada"/>
            </a:endParaRPr>
          </a:p>
          <a:p>
            <a:pPr indent="-304800" lvl="0" marL="457200" rtl="0" algn="l">
              <a:lnSpc>
                <a:spcPct val="115000"/>
              </a:lnSpc>
              <a:spcBef>
                <a:spcPts val="0"/>
              </a:spcBef>
              <a:spcAft>
                <a:spcPts val="0"/>
              </a:spcAft>
              <a:buSzPts val="1200"/>
              <a:buChar char="●"/>
            </a:pPr>
            <a:r>
              <a:rPr lang="ar" sz="1200">
                <a:latin typeface="Mada"/>
                <a:ea typeface="Mada"/>
                <a:cs typeface="Mada"/>
                <a:sym typeface="Mada"/>
              </a:rPr>
              <a:t>K+ replacement starts early (when K+ is normal), and the </a:t>
            </a:r>
            <a:r>
              <a:rPr lang="ar" sz="1200">
                <a:solidFill>
                  <a:schemeClr val="dk1"/>
                </a:solidFill>
                <a:latin typeface="Mada"/>
                <a:ea typeface="Mada"/>
                <a:cs typeface="Mada"/>
                <a:sym typeface="Mada"/>
              </a:rPr>
              <a:t>rate of K infusion depends on K+ level and eGFR.</a:t>
            </a:r>
            <a:r>
              <a:rPr lang="ar" sz="1200">
                <a:solidFill>
                  <a:schemeClr val="dk1"/>
                </a:solidFill>
                <a:latin typeface="Alegreya"/>
                <a:ea typeface="Alegreya"/>
                <a:cs typeface="Alegreya"/>
                <a:sym typeface="Alegreya"/>
              </a:rPr>
              <a:t> </a:t>
            </a:r>
            <a:r>
              <a:rPr lang="ar" sz="1200">
                <a:latin typeface="Alegreya"/>
                <a:ea typeface="Alegreya"/>
                <a:cs typeface="Alegreya"/>
                <a:sym typeface="Alegreya"/>
              </a:rPr>
              <a:t> </a:t>
            </a:r>
            <a:endParaRPr sz="1200">
              <a:latin typeface="Alegreya"/>
              <a:ea typeface="Alegreya"/>
              <a:cs typeface="Alegreya"/>
              <a:sym typeface="Alegreya"/>
            </a:endParaRPr>
          </a:p>
          <a:p>
            <a:pPr indent="-304800" lvl="0" marL="457200" rtl="0" algn="l">
              <a:lnSpc>
                <a:spcPct val="115000"/>
              </a:lnSpc>
              <a:spcBef>
                <a:spcPts val="0"/>
              </a:spcBef>
              <a:spcAft>
                <a:spcPts val="0"/>
              </a:spcAft>
              <a:buSzPts val="1200"/>
              <a:buChar char="●"/>
            </a:pPr>
            <a:r>
              <a:rPr lang="ar" sz="1200">
                <a:latin typeface="Mada"/>
                <a:ea typeface="Mada"/>
                <a:cs typeface="Mada"/>
                <a:sym typeface="Mada"/>
              </a:rPr>
              <a:t>Phosphate replacement is almost never required</a:t>
            </a:r>
            <a:endParaRPr sz="1200">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Hyperchloraemic acidosis may develop during treatment since a large variety of negatively charged electrolytes are lost in DKA, which are replaced with chloride.</a:t>
            </a:r>
            <a:endParaRPr sz="1200">
              <a:latin typeface="Alegreya"/>
              <a:ea typeface="Alegreya"/>
              <a:cs typeface="Alegreya"/>
              <a:sym typeface="Alegreya"/>
            </a:endParaRPr>
          </a:p>
        </p:txBody>
      </p:sp>
      <p:grpSp>
        <p:nvGrpSpPr>
          <p:cNvPr id="379" name="Google Shape;379;p27"/>
          <p:cNvGrpSpPr/>
          <p:nvPr/>
        </p:nvGrpSpPr>
        <p:grpSpPr>
          <a:xfrm>
            <a:off x="194108" y="5346008"/>
            <a:ext cx="2470371" cy="562185"/>
            <a:chOff x="287105" y="6481504"/>
            <a:chExt cx="2470371" cy="562185"/>
          </a:xfrm>
        </p:grpSpPr>
        <p:grpSp>
          <p:nvGrpSpPr>
            <p:cNvPr id="380" name="Google Shape;380;p27"/>
            <p:cNvGrpSpPr/>
            <p:nvPr/>
          </p:nvGrpSpPr>
          <p:grpSpPr>
            <a:xfrm>
              <a:off x="287105" y="6481504"/>
              <a:ext cx="2470371" cy="562185"/>
              <a:chOff x="287105" y="6481504"/>
              <a:chExt cx="2470371" cy="562185"/>
            </a:xfrm>
          </p:grpSpPr>
          <p:sp>
            <p:nvSpPr>
              <p:cNvPr id="381" name="Google Shape;381;p27"/>
              <p:cNvSpPr/>
              <p:nvPr/>
            </p:nvSpPr>
            <p:spPr>
              <a:xfrm>
                <a:off x="287105" y="6481504"/>
                <a:ext cx="657477" cy="562185"/>
              </a:xfrm>
              <a:custGeom>
                <a:rect b="b" l="l" r="r" t="t"/>
                <a:pathLst>
                  <a:path extrusionOk="0" h="27521" w="27521">
                    <a:moveTo>
                      <a:pt x="13745" y="1"/>
                    </a:moveTo>
                    <a:cubicBezTo>
                      <a:pt x="6144" y="1"/>
                      <a:pt x="0" y="6176"/>
                      <a:pt x="0" y="13776"/>
                    </a:cubicBezTo>
                    <a:cubicBezTo>
                      <a:pt x="0" y="21377"/>
                      <a:pt x="6144" y="27521"/>
                      <a:pt x="13745" y="27521"/>
                    </a:cubicBezTo>
                    <a:cubicBezTo>
                      <a:pt x="21345" y="27521"/>
                      <a:pt x="27521" y="21377"/>
                      <a:pt x="27521" y="13776"/>
                    </a:cubicBezTo>
                    <a:cubicBezTo>
                      <a:pt x="27521" y="6176"/>
                      <a:pt x="21345" y="1"/>
                      <a:pt x="137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7"/>
              <p:cNvSpPr/>
              <p:nvPr/>
            </p:nvSpPr>
            <p:spPr>
              <a:xfrm>
                <a:off x="746400" y="6505600"/>
                <a:ext cx="2011077" cy="274097"/>
              </a:xfrm>
              <a:custGeom>
                <a:rect b="b" l="l" r="r" t="t"/>
                <a:pathLst>
                  <a:path extrusionOk="0" h="9819" w="86647">
                    <a:moveTo>
                      <a:pt x="0" y="1"/>
                    </a:moveTo>
                    <a:lnTo>
                      <a:pt x="1837" y="2376"/>
                    </a:lnTo>
                    <a:lnTo>
                      <a:pt x="7601" y="9818"/>
                    </a:lnTo>
                    <a:lnTo>
                      <a:pt x="82562" y="9818"/>
                    </a:lnTo>
                    <a:lnTo>
                      <a:pt x="85633" y="2376"/>
                    </a:lnTo>
                    <a:lnTo>
                      <a:pt x="866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ar" sz="1100">
                    <a:latin typeface="Mada"/>
                    <a:ea typeface="Mada"/>
                    <a:cs typeface="Mada"/>
                    <a:sym typeface="Mada"/>
                  </a:rPr>
                  <a:t>Electrolytes</a:t>
                </a:r>
                <a:endParaRPr>
                  <a:latin typeface="Mada"/>
                  <a:ea typeface="Mada"/>
                  <a:cs typeface="Mada"/>
                  <a:sym typeface="Mada"/>
                </a:endParaRPr>
              </a:p>
            </p:txBody>
          </p:sp>
        </p:grpSp>
        <p:sp>
          <p:nvSpPr>
            <p:cNvPr id="383" name="Google Shape;383;p27"/>
            <p:cNvSpPr/>
            <p:nvPr/>
          </p:nvSpPr>
          <p:spPr>
            <a:xfrm>
              <a:off x="317121" y="6502190"/>
              <a:ext cx="608311" cy="520799"/>
            </a:xfrm>
            <a:custGeom>
              <a:rect b="b" l="l" r="r" t="t"/>
              <a:pathLst>
                <a:path extrusionOk="0" h="25495" w="25463">
                  <a:moveTo>
                    <a:pt x="12732" y="1"/>
                  </a:moveTo>
                  <a:cubicBezTo>
                    <a:pt x="5701" y="1"/>
                    <a:pt x="1" y="5701"/>
                    <a:pt x="1" y="12763"/>
                  </a:cubicBezTo>
                  <a:cubicBezTo>
                    <a:pt x="1" y="19794"/>
                    <a:pt x="5701" y="25494"/>
                    <a:pt x="12732" y="25494"/>
                  </a:cubicBezTo>
                  <a:cubicBezTo>
                    <a:pt x="19762" y="25494"/>
                    <a:pt x="25463" y="19794"/>
                    <a:pt x="25463" y="12763"/>
                  </a:cubicBezTo>
                  <a:cubicBezTo>
                    <a:pt x="25463" y="5701"/>
                    <a:pt x="19762" y="1"/>
                    <a:pt x="127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latin typeface="Mada"/>
                  <a:ea typeface="Mada"/>
                  <a:cs typeface="Mada"/>
                  <a:sym typeface="Mada"/>
                </a:rPr>
                <a:t>3</a:t>
              </a:r>
              <a:endParaRPr b="1" sz="1500">
                <a:latin typeface="Mada"/>
                <a:ea typeface="Mada"/>
                <a:cs typeface="Mada"/>
                <a:sym typeface="Mada"/>
              </a:endParaRPr>
            </a:p>
          </p:txBody>
        </p:sp>
      </p:grpSp>
      <p:sp>
        <p:nvSpPr>
          <p:cNvPr id="384" name="Google Shape;384;p27"/>
          <p:cNvSpPr txBox="1"/>
          <p:nvPr/>
        </p:nvSpPr>
        <p:spPr>
          <a:xfrm>
            <a:off x="247500" y="904850"/>
            <a:ext cx="47505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Management of DKA (cont)</a:t>
            </a:r>
            <a:endParaRPr b="1" sz="2200">
              <a:highlight>
                <a:schemeClr val="accent4"/>
              </a:highlight>
              <a:latin typeface="Mada"/>
              <a:ea typeface="Mada"/>
              <a:cs typeface="Mada"/>
              <a:sym typeface="Mada"/>
            </a:endParaRPr>
          </a:p>
        </p:txBody>
      </p:sp>
      <p:pic>
        <p:nvPicPr>
          <p:cNvPr id="385" name="Google Shape;385;p27"/>
          <p:cNvPicPr preferRelativeResize="0"/>
          <p:nvPr/>
        </p:nvPicPr>
        <p:blipFill rotWithShape="1">
          <a:blip r:embed="rId3">
            <a:alphaModFix/>
          </a:blip>
          <a:srcRect b="0" l="0" r="1951" t="2439"/>
          <a:stretch/>
        </p:blipFill>
        <p:spPr>
          <a:xfrm>
            <a:off x="5110575" y="4216500"/>
            <a:ext cx="2128576" cy="2057400"/>
          </a:xfrm>
          <a:prstGeom prst="rect">
            <a:avLst/>
          </a:prstGeom>
          <a:noFill/>
          <a:ln cap="flat" cmpd="sng" w="19050">
            <a:solidFill>
              <a:srgbClr val="CC0000"/>
            </a:solidFill>
            <a:prstDash val="solid"/>
            <a:round/>
            <a:headEnd len="sm" w="sm" type="none"/>
            <a:tailEnd len="sm" w="sm" type="none"/>
          </a:ln>
        </p:spPr>
      </p:pic>
      <p:sp>
        <p:nvSpPr>
          <p:cNvPr id="386" name="Google Shape;386;p27"/>
          <p:cNvSpPr txBox="1"/>
          <p:nvPr/>
        </p:nvSpPr>
        <p:spPr>
          <a:xfrm>
            <a:off x="1492725" y="38050"/>
            <a:ext cx="50853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latin typeface="Mada"/>
                <a:ea typeface="Mada"/>
                <a:cs typeface="Mada"/>
                <a:sym typeface="Mada"/>
              </a:rPr>
              <a:t>DKA</a:t>
            </a:r>
            <a:endParaRPr b="1" sz="2600">
              <a:latin typeface="Mada"/>
              <a:ea typeface="Mada"/>
              <a:cs typeface="Mada"/>
              <a:sym typeface="Mada"/>
            </a:endParaRPr>
          </a:p>
        </p:txBody>
      </p:sp>
      <p:sp>
        <p:nvSpPr>
          <p:cNvPr id="387" name="Google Shape;387;p27"/>
          <p:cNvSpPr txBox="1"/>
          <p:nvPr/>
        </p:nvSpPr>
        <p:spPr>
          <a:xfrm>
            <a:off x="-5252000" y="352165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t>We add k to the IV fluid even when serum k is normal (it should be high due to the shifting so don’t miss this!) (it is not a reflection of total body k). Because when we give them insulin the levels may drop.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cxnSp>
        <p:nvCxnSpPr>
          <p:cNvPr id="392" name="Google Shape;392;p28"/>
          <p:cNvCxnSpPr/>
          <p:nvPr/>
        </p:nvCxnSpPr>
        <p:spPr>
          <a:xfrm>
            <a:off x="526750" y="1784350"/>
            <a:ext cx="0" cy="4363200"/>
          </a:xfrm>
          <a:prstGeom prst="straightConnector1">
            <a:avLst/>
          </a:prstGeom>
          <a:noFill/>
          <a:ln cap="flat" cmpd="sng" w="38100">
            <a:solidFill>
              <a:schemeClr val="accent2"/>
            </a:solidFill>
            <a:prstDash val="solid"/>
            <a:round/>
            <a:headEnd len="med" w="med" type="none"/>
            <a:tailEnd len="med" w="med" type="oval"/>
          </a:ln>
        </p:spPr>
      </p:cxnSp>
      <p:sp>
        <p:nvSpPr>
          <p:cNvPr id="393" name="Google Shape;393;p28"/>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394" name="Google Shape;394;p28"/>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95" name="Google Shape;395;p28"/>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DKA</a:t>
            </a:r>
            <a:endParaRPr b="1" sz="2600">
              <a:latin typeface="Mada"/>
              <a:ea typeface="Mada"/>
              <a:cs typeface="Mada"/>
              <a:sym typeface="Mada"/>
            </a:endParaRPr>
          </a:p>
        </p:txBody>
      </p:sp>
      <p:sp>
        <p:nvSpPr>
          <p:cNvPr id="396" name="Google Shape;396;p28"/>
          <p:cNvSpPr txBox="1"/>
          <p:nvPr/>
        </p:nvSpPr>
        <p:spPr>
          <a:xfrm>
            <a:off x="792838" y="1764850"/>
            <a:ext cx="6493500" cy="1155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Consider bicarbonate infusion if pH &lt;7</a:t>
            </a:r>
            <a:endParaRPr b="1" sz="1200">
              <a:solidFill>
                <a:srgbClr val="CC0000"/>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In most cases, once the circulating volume is restored, the metabolic acidosis will rapidly compensate. Bicarbonate is seldom indicated because it is implicated in the</a:t>
            </a:r>
            <a:r>
              <a:rPr b="1" lang="ar" sz="1200">
                <a:solidFill>
                  <a:srgbClr val="1C4587"/>
                </a:solidFill>
                <a:latin typeface="Mada"/>
                <a:ea typeface="Mada"/>
                <a:cs typeface="Mada"/>
                <a:sym typeface="Mada"/>
              </a:rPr>
              <a:t> development of cerebral oedema</a:t>
            </a:r>
            <a:r>
              <a:rPr lang="ar" sz="1200">
                <a:solidFill>
                  <a:srgbClr val="1C4587"/>
                </a:solidFill>
                <a:latin typeface="Mada"/>
                <a:ea typeface="Mada"/>
                <a:cs typeface="Mada"/>
                <a:sym typeface="Mada"/>
              </a:rPr>
              <a:t> and may cause a paradoxical increase in CSF acidosis.</a:t>
            </a:r>
            <a:endParaRPr/>
          </a:p>
        </p:txBody>
      </p:sp>
      <p:grpSp>
        <p:nvGrpSpPr>
          <p:cNvPr id="397" name="Google Shape;397;p28"/>
          <p:cNvGrpSpPr/>
          <p:nvPr/>
        </p:nvGrpSpPr>
        <p:grpSpPr>
          <a:xfrm>
            <a:off x="183516" y="1475340"/>
            <a:ext cx="3310767" cy="562185"/>
            <a:chOff x="307816" y="7756470"/>
            <a:chExt cx="3310767" cy="562185"/>
          </a:xfrm>
        </p:grpSpPr>
        <p:grpSp>
          <p:nvGrpSpPr>
            <p:cNvPr id="398" name="Google Shape;398;p28"/>
            <p:cNvGrpSpPr/>
            <p:nvPr/>
          </p:nvGrpSpPr>
          <p:grpSpPr>
            <a:xfrm>
              <a:off x="307816" y="7756470"/>
              <a:ext cx="3310767" cy="562185"/>
              <a:chOff x="307816" y="7756470"/>
              <a:chExt cx="3310767" cy="562185"/>
            </a:xfrm>
          </p:grpSpPr>
          <p:sp>
            <p:nvSpPr>
              <p:cNvPr id="399" name="Google Shape;399;p28"/>
              <p:cNvSpPr/>
              <p:nvPr/>
            </p:nvSpPr>
            <p:spPr>
              <a:xfrm>
                <a:off x="307816" y="7756470"/>
                <a:ext cx="657477" cy="562185"/>
              </a:xfrm>
              <a:custGeom>
                <a:rect b="b" l="l" r="r" t="t"/>
                <a:pathLst>
                  <a:path extrusionOk="0" h="27521" w="27521">
                    <a:moveTo>
                      <a:pt x="13745" y="1"/>
                    </a:moveTo>
                    <a:cubicBezTo>
                      <a:pt x="6144" y="1"/>
                      <a:pt x="0" y="6176"/>
                      <a:pt x="0" y="13776"/>
                    </a:cubicBezTo>
                    <a:cubicBezTo>
                      <a:pt x="0" y="21377"/>
                      <a:pt x="6144" y="27521"/>
                      <a:pt x="13745" y="27521"/>
                    </a:cubicBezTo>
                    <a:cubicBezTo>
                      <a:pt x="21345" y="27521"/>
                      <a:pt x="27521" y="21377"/>
                      <a:pt x="27521" y="13776"/>
                    </a:cubicBezTo>
                    <a:cubicBezTo>
                      <a:pt x="27521" y="6176"/>
                      <a:pt x="21345" y="1"/>
                      <a:pt x="137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8"/>
              <p:cNvSpPr/>
              <p:nvPr/>
            </p:nvSpPr>
            <p:spPr>
              <a:xfrm>
                <a:off x="679518" y="7777252"/>
                <a:ext cx="2939066" cy="274097"/>
              </a:xfrm>
              <a:custGeom>
                <a:rect b="b" l="l" r="r" t="t"/>
                <a:pathLst>
                  <a:path extrusionOk="0" h="9819" w="86647">
                    <a:moveTo>
                      <a:pt x="0" y="1"/>
                    </a:moveTo>
                    <a:lnTo>
                      <a:pt x="1837" y="2376"/>
                    </a:lnTo>
                    <a:lnTo>
                      <a:pt x="7601" y="9818"/>
                    </a:lnTo>
                    <a:lnTo>
                      <a:pt x="82562" y="9818"/>
                    </a:lnTo>
                    <a:lnTo>
                      <a:pt x="85633" y="2376"/>
                    </a:lnTo>
                    <a:lnTo>
                      <a:pt x="866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1C4587"/>
                    </a:solidFill>
                    <a:latin typeface="Mada"/>
                    <a:ea typeface="Mada"/>
                    <a:cs typeface="Mada"/>
                    <a:sym typeface="Mada"/>
                  </a:rPr>
                  <a:t>Restoration of the acid-base balance</a:t>
                </a:r>
                <a:r>
                  <a:rPr lang="ar" sz="1200">
                    <a:solidFill>
                      <a:srgbClr val="1C4587"/>
                    </a:solidFill>
                    <a:latin typeface="Mada"/>
                    <a:ea typeface="Mada"/>
                    <a:cs typeface="Mada"/>
                    <a:sym typeface="Mada"/>
                  </a:rPr>
                  <a:t> </a:t>
                </a:r>
                <a:endParaRPr>
                  <a:latin typeface="Mada"/>
                  <a:ea typeface="Mada"/>
                  <a:cs typeface="Mada"/>
                  <a:sym typeface="Mada"/>
                </a:endParaRPr>
              </a:p>
            </p:txBody>
          </p:sp>
        </p:grpSp>
        <p:sp>
          <p:nvSpPr>
            <p:cNvPr id="401" name="Google Shape;401;p28"/>
            <p:cNvSpPr/>
            <p:nvPr/>
          </p:nvSpPr>
          <p:spPr>
            <a:xfrm>
              <a:off x="330209" y="7777156"/>
              <a:ext cx="608311" cy="520799"/>
            </a:xfrm>
            <a:custGeom>
              <a:rect b="b" l="l" r="r" t="t"/>
              <a:pathLst>
                <a:path extrusionOk="0" h="25495" w="25463">
                  <a:moveTo>
                    <a:pt x="12732" y="1"/>
                  </a:moveTo>
                  <a:cubicBezTo>
                    <a:pt x="5701" y="1"/>
                    <a:pt x="1" y="5701"/>
                    <a:pt x="1" y="12763"/>
                  </a:cubicBezTo>
                  <a:cubicBezTo>
                    <a:pt x="1" y="19794"/>
                    <a:pt x="5701" y="25494"/>
                    <a:pt x="12732" y="25494"/>
                  </a:cubicBezTo>
                  <a:cubicBezTo>
                    <a:pt x="19762" y="25494"/>
                    <a:pt x="25463" y="19794"/>
                    <a:pt x="25463" y="12763"/>
                  </a:cubicBezTo>
                  <a:cubicBezTo>
                    <a:pt x="25463" y="5701"/>
                    <a:pt x="19762" y="1"/>
                    <a:pt x="127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solidFill>
                    <a:srgbClr val="1C4587"/>
                  </a:solidFill>
                  <a:latin typeface="Mada"/>
                  <a:ea typeface="Mada"/>
                  <a:cs typeface="Mada"/>
                  <a:sym typeface="Mada"/>
                </a:rPr>
                <a:t>4</a:t>
              </a:r>
              <a:endParaRPr b="1" sz="1500">
                <a:solidFill>
                  <a:srgbClr val="1C4587"/>
                </a:solidFill>
                <a:latin typeface="Mada"/>
                <a:ea typeface="Mada"/>
                <a:cs typeface="Mada"/>
                <a:sym typeface="Mada"/>
              </a:endParaRPr>
            </a:p>
          </p:txBody>
        </p:sp>
      </p:grpSp>
      <p:sp>
        <p:nvSpPr>
          <p:cNvPr id="402" name="Google Shape;402;p28"/>
          <p:cNvSpPr txBox="1"/>
          <p:nvPr/>
        </p:nvSpPr>
        <p:spPr>
          <a:xfrm>
            <a:off x="287100" y="921665"/>
            <a:ext cx="4140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Management of DKA</a:t>
            </a:r>
            <a:endParaRPr b="1" baseline="30000" sz="2200">
              <a:highlight>
                <a:schemeClr val="accent4"/>
              </a:highlight>
              <a:latin typeface="Mada"/>
              <a:ea typeface="Mada"/>
              <a:cs typeface="Mada"/>
              <a:sym typeface="Mada"/>
            </a:endParaRPr>
          </a:p>
        </p:txBody>
      </p:sp>
      <p:grpSp>
        <p:nvGrpSpPr>
          <p:cNvPr id="403" name="Google Shape;403;p28"/>
          <p:cNvGrpSpPr/>
          <p:nvPr/>
        </p:nvGrpSpPr>
        <p:grpSpPr>
          <a:xfrm>
            <a:off x="183520" y="2686737"/>
            <a:ext cx="2897779" cy="562185"/>
            <a:chOff x="345333" y="1411387"/>
            <a:chExt cx="2897779" cy="562185"/>
          </a:xfrm>
        </p:grpSpPr>
        <p:sp>
          <p:nvSpPr>
            <p:cNvPr id="404" name="Google Shape;404;p28"/>
            <p:cNvSpPr/>
            <p:nvPr/>
          </p:nvSpPr>
          <p:spPr>
            <a:xfrm>
              <a:off x="345333" y="1411387"/>
              <a:ext cx="657477" cy="562185"/>
            </a:xfrm>
            <a:custGeom>
              <a:rect b="b" l="l" r="r" t="t"/>
              <a:pathLst>
                <a:path extrusionOk="0" h="27521" w="27521">
                  <a:moveTo>
                    <a:pt x="13745" y="1"/>
                  </a:moveTo>
                  <a:cubicBezTo>
                    <a:pt x="6144" y="1"/>
                    <a:pt x="0" y="6176"/>
                    <a:pt x="0" y="13776"/>
                  </a:cubicBezTo>
                  <a:cubicBezTo>
                    <a:pt x="0" y="21377"/>
                    <a:pt x="6144" y="27521"/>
                    <a:pt x="13745" y="27521"/>
                  </a:cubicBezTo>
                  <a:cubicBezTo>
                    <a:pt x="21345" y="27521"/>
                    <a:pt x="27521" y="21377"/>
                    <a:pt x="27521" y="13776"/>
                  </a:cubicBezTo>
                  <a:cubicBezTo>
                    <a:pt x="27521" y="6176"/>
                    <a:pt x="21345" y="1"/>
                    <a:pt x="137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8"/>
            <p:cNvSpPr/>
            <p:nvPr/>
          </p:nvSpPr>
          <p:spPr>
            <a:xfrm>
              <a:off x="762625" y="1451061"/>
              <a:ext cx="2480487" cy="274097"/>
            </a:xfrm>
            <a:custGeom>
              <a:rect b="b" l="l" r="r" t="t"/>
              <a:pathLst>
                <a:path extrusionOk="0" h="9819" w="86647">
                  <a:moveTo>
                    <a:pt x="0" y="1"/>
                  </a:moveTo>
                  <a:lnTo>
                    <a:pt x="1837" y="2376"/>
                  </a:lnTo>
                  <a:lnTo>
                    <a:pt x="7601" y="9818"/>
                  </a:lnTo>
                  <a:lnTo>
                    <a:pt x="82562" y="9818"/>
                  </a:lnTo>
                  <a:lnTo>
                    <a:pt x="85633" y="2376"/>
                  </a:lnTo>
                  <a:lnTo>
                    <a:pt x="866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1C4587"/>
                  </a:solidFill>
                  <a:latin typeface="Mada"/>
                  <a:ea typeface="Mada"/>
                  <a:cs typeface="Mada"/>
                  <a:sym typeface="Mada"/>
                </a:rPr>
                <a:t>Seeking the underlying cause</a:t>
              </a:r>
              <a:r>
                <a:rPr lang="ar" sz="1200">
                  <a:solidFill>
                    <a:srgbClr val="1C4587"/>
                  </a:solidFill>
                  <a:latin typeface="Mada"/>
                  <a:ea typeface="Mada"/>
                  <a:cs typeface="Mada"/>
                  <a:sym typeface="Mada"/>
                </a:rPr>
                <a:t> </a:t>
              </a:r>
              <a:endParaRPr>
                <a:latin typeface="Mada"/>
                <a:ea typeface="Mada"/>
                <a:cs typeface="Mada"/>
                <a:sym typeface="Mada"/>
              </a:endParaRPr>
            </a:p>
          </p:txBody>
        </p:sp>
      </p:grpSp>
      <p:sp>
        <p:nvSpPr>
          <p:cNvPr id="406" name="Google Shape;406;p28"/>
          <p:cNvSpPr txBox="1"/>
          <p:nvPr/>
        </p:nvSpPr>
        <p:spPr>
          <a:xfrm>
            <a:off x="820013" y="2997600"/>
            <a:ext cx="6493500" cy="16398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Physical examination may reveal a source of infection. </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Two common markers of infection are misleading:</a:t>
            </a:r>
            <a:endParaRPr b="1"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 fever is unusual: </a:t>
            </a:r>
            <a:r>
              <a:rPr lang="ar" sz="1200">
                <a:solidFill>
                  <a:srgbClr val="1C4587"/>
                </a:solidFill>
                <a:latin typeface="Mada"/>
                <a:ea typeface="Mada"/>
                <a:cs typeface="Mada"/>
                <a:sym typeface="Mada"/>
              </a:rPr>
              <a:t>even when infection is present</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 </a:t>
            </a:r>
            <a:r>
              <a:rPr b="1" lang="ar" sz="1200">
                <a:solidFill>
                  <a:srgbClr val="1C4587"/>
                </a:solidFill>
                <a:latin typeface="Mada"/>
                <a:ea typeface="Mada"/>
                <a:cs typeface="Mada"/>
                <a:sym typeface="Mada"/>
              </a:rPr>
              <a:t>polymorpholeucocytosis is present</a:t>
            </a:r>
            <a:r>
              <a:rPr lang="ar" sz="1200">
                <a:solidFill>
                  <a:srgbClr val="1C4587"/>
                </a:solidFill>
                <a:latin typeface="Mada"/>
                <a:ea typeface="Mada"/>
                <a:cs typeface="Mada"/>
                <a:sym typeface="Mada"/>
              </a:rPr>
              <a:t>: even in the absence of infection. </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Relevant investigations include a</a:t>
            </a:r>
            <a:r>
              <a:rPr b="1" lang="ar" sz="1200">
                <a:solidFill>
                  <a:srgbClr val="1C4587"/>
                </a:solidFill>
                <a:latin typeface="Mada"/>
                <a:ea typeface="Mada"/>
                <a:cs typeface="Mada"/>
                <a:sym typeface="Mada"/>
              </a:rPr>
              <a:t> chest X-ray, urine and blood cultures, and an electrocardiogram (to exclude myocardial infarction)</a:t>
            </a:r>
            <a:r>
              <a:rPr lang="ar" sz="1200">
                <a:solidFill>
                  <a:srgbClr val="1C4587"/>
                </a:solidFill>
                <a:latin typeface="Mada"/>
                <a:ea typeface="Mada"/>
                <a:cs typeface="Mada"/>
                <a:sym typeface="Mada"/>
              </a:rPr>
              <a:t>.</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 If infection is suspected, broad-spectrum antibiotics are started once the appropriate cultures have been taken. </a:t>
            </a:r>
            <a:endParaRPr/>
          </a:p>
        </p:txBody>
      </p:sp>
      <p:sp>
        <p:nvSpPr>
          <p:cNvPr id="407" name="Google Shape;407;p28"/>
          <p:cNvSpPr txBox="1"/>
          <p:nvPr/>
        </p:nvSpPr>
        <p:spPr>
          <a:xfrm>
            <a:off x="820013" y="4895150"/>
            <a:ext cx="6556500" cy="14169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1C4587"/>
              </a:buClr>
              <a:buSzPts val="1200"/>
              <a:buFont typeface="Mada"/>
              <a:buChar char="●"/>
            </a:pPr>
            <a:r>
              <a:rPr lang="ar" sz="1200">
                <a:solidFill>
                  <a:srgbClr val="1C4588"/>
                </a:solidFill>
                <a:latin typeface="Mada"/>
                <a:ea typeface="Mada"/>
                <a:cs typeface="Mada"/>
                <a:sym typeface="Mada"/>
              </a:rPr>
              <a:t>it is unlikely that they will pass urine for several hours after the initiation of fluid replacement. </a:t>
            </a:r>
            <a:r>
              <a:rPr b="1" lang="ar" sz="1200">
                <a:solidFill>
                  <a:srgbClr val="1C4588"/>
                </a:solidFill>
                <a:latin typeface="Mada"/>
                <a:ea typeface="Mada"/>
                <a:cs typeface="Mada"/>
                <a:sym typeface="Mada"/>
              </a:rPr>
              <a:t>However,</a:t>
            </a:r>
            <a:r>
              <a:rPr lang="ar" sz="1200">
                <a:solidFill>
                  <a:srgbClr val="1C4588"/>
                </a:solidFill>
                <a:latin typeface="Mada"/>
                <a:ea typeface="Mada"/>
                <a:cs typeface="Mada"/>
                <a:sym typeface="Mada"/>
              </a:rPr>
              <a:t> if no urine is passed within 2–4 hours of admission, the insertion of a urinary catheter should be considered.</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Dehydration, increased blood viscosity and coagulability of DKA increase the risk of a potentially fatal thromboembolism and so thromboprophylaxis with low-molecular-weight heparin should be considered in older or high-risk individuals unless contraindicated.</a:t>
            </a:r>
            <a:endParaRPr sz="1200">
              <a:solidFill>
                <a:srgbClr val="1C4588"/>
              </a:solidFill>
              <a:latin typeface="Alegreya"/>
              <a:ea typeface="Alegreya"/>
              <a:cs typeface="Alegreya"/>
              <a:sym typeface="Alegreya"/>
            </a:endParaRPr>
          </a:p>
        </p:txBody>
      </p:sp>
      <p:sp>
        <p:nvSpPr>
          <p:cNvPr id="408" name="Google Shape;408;p28"/>
          <p:cNvSpPr/>
          <p:nvPr/>
        </p:nvSpPr>
        <p:spPr>
          <a:xfrm>
            <a:off x="211700" y="2707414"/>
            <a:ext cx="608311" cy="520799"/>
          </a:xfrm>
          <a:custGeom>
            <a:rect b="b" l="l" r="r" t="t"/>
            <a:pathLst>
              <a:path extrusionOk="0" h="25495" w="25463">
                <a:moveTo>
                  <a:pt x="12732" y="1"/>
                </a:moveTo>
                <a:cubicBezTo>
                  <a:pt x="5701" y="1"/>
                  <a:pt x="1" y="5701"/>
                  <a:pt x="1" y="12763"/>
                </a:cubicBezTo>
                <a:cubicBezTo>
                  <a:pt x="1" y="19794"/>
                  <a:pt x="5701" y="25494"/>
                  <a:pt x="12732" y="25494"/>
                </a:cubicBezTo>
                <a:cubicBezTo>
                  <a:pt x="19762" y="25494"/>
                  <a:pt x="25463" y="19794"/>
                  <a:pt x="25463" y="12763"/>
                </a:cubicBezTo>
                <a:cubicBezTo>
                  <a:pt x="25463" y="5701"/>
                  <a:pt x="19762" y="1"/>
                  <a:pt x="127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latin typeface="Mada"/>
                <a:ea typeface="Mada"/>
                <a:cs typeface="Mada"/>
                <a:sym typeface="Mada"/>
              </a:rPr>
              <a:t>5</a:t>
            </a:r>
            <a:endParaRPr b="1" sz="1500">
              <a:latin typeface="Mada"/>
              <a:ea typeface="Mada"/>
              <a:cs typeface="Mada"/>
              <a:sym typeface="Mada"/>
            </a:endParaRPr>
          </a:p>
        </p:txBody>
      </p:sp>
      <p:grpSp>
        <p:nvGrpSpPr>
          <p:cNvPr id="409" name="Google Shape;409;p28"/>
          <p:cNvGrpSpPr/>
          <p:nvPr/>
        </p:nvGrpSpPr>
        <p:grpSpPr>
          <a:xfrm>
            <a:off x="211695" y="4631020"/>
            <a:ext cx="2470371" cy="562185"/>
            <a:chOff x="287105" y="6481504"/>
            <a:chExt cx="2470371" cy="562185"/>
          </a:xfrm>
        </p:grpSpPr>
        <p:grpSp>
          <p:nvGrpSpPr>
            <p:cNvPr id="410" name="Google Shape;410;p28"/>
            <p:cNvGrpSpPr/>
            <p:nvPr/>
          </p:nvGrpSpPr>
          <p:grpSpPr>
            <a:xfrm>
              <a:off x="287105" y="6481504"/>
              <a:ext cx="2470371" cy="562185"/>
              <a:chOff x="287105" y="6481504"/>
              <a:chExt cx="2470371" cy="562185"/>
            </a:xfrm>
          </p:grpSpPr>
          <p:sp>
            <p:nvSpPr>
              <p:cNvPr id="411" name="Google Shape;411;p28"/>
              <p:cNvSpPr/>
              <p:nvPr/>
            </p:nvSpPr>
            <p:spPr>
              <a:xfrm>
                <a:off x="287105" y="6481504"/>
                <a:ext cx="657477" cy="562185"/>
              </a:xfrm>
              <a:custGeom>
                <a:rect b="b" l="l" r="r" t="t"/>
                <a:pathLst>
                  <a:path extrusionOk="0" h="27521" w="27521">
                    <a:moveTo>
                      <a:pt x="13745" y="1"/>
                    </a:moveTo>
                    <a:cubicBezTo>
                      <a:pt x="6144" y="1"/>
                      <a:pt x="0" y="6176"/>
                      <a:pt x="0" y="13776"/>
                    </a:cubicBezTo>
                    <a:cubicBezTo>
                      <a:pt x="0" y="21377"/>
                      <a:pt x="6144" y="27521"/>
                      <a:pt x="13745" y="27521"/>
                    </a:cubicBezTo>
                    <a:cubicBezTo>
                      <a:pt x="21345" y="27521"/>
                      <a:pt x="27521" y="21377"/>
                      <a:pt x="27521" y="13776"/>
                    </a:cubicBezTo>
                    <a:cubicBezTo>
                      <a:pt x="27521" y="6176"/>
                      <a:pt x="21345" y="1"/>
                      <a:pt x="137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8"/>
              <p:cNvSpPr/>
              <p:nvPr/>
            </p:nvSpPr>
            <p:spPr>
              <a:xfrm>
                <a:off x="746400" y="6505600"/>
                <a:ext cx="2011077" cy="274097"/>
              </a:xfrm>
              <a:custGeom>
                <a:rect b="b" l="l" r="r" t="t"/>
                <a:pathLst>
                  <a:path extrusionOk="0" h="9819" w="86647">
                    <a:moveTo>
                      <a:pt x="0" y="1"/>
                    </a:moveTo>
                    <a:lnTo>
                      <a:pt x="1837" y="2376"/>
                    </a:lnTo>
                    <a:lnTo>
                      <a:pt x="7601" y="9818"/>
                    </a:lnTo>
                    <a:lnTo>
                      <a:pt x="82562" y="9818"/>
                    </a:lnTo>
                    <a:lnTo>
                      <a:pt x="85633" y="2376"/>
                    </a:lnTo>
                    <a:lnTo>
                      <a:pt x="866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ar" sz="1200">
                    <a:solidFill>
                      <a:srgbClr val="1C4587"/>
                    </a:solidFill>
                    <a:latin typeface="Mada"/>
                    <a:ea typeface="Mada"/>
                    <a:cs typeface="Mada"/>
                    <a:sym typeface="Mada"/>
                  </a:rPr>
                  <a:t>O</a:t>
                </a:r>
                <a:r>
                  <a:rPr b="1" lang="ar" sz="1200">
                    <a:solidFill>
                      <a:srgbClr val="1C4587"/>
                    </a:solidFill>
                    <a:latin typeface="Mada"/>
                    <a:ea typeface="Mada"/>
                    <a:cs typeface="Mada"/>
                    <a:sym typeface="Mada"/>
                  </a:rPr>
                  <a:t>ther measures</a:t>
                </a:r>
                <a:endParaRPr>
                  <a:latin typeface="Mada"/>
                  <a:ea typeface="Mada"/>
                  <a:cs typeface="Mada"/>
                  <a:sym typeface="Mada"/>
                </a:endParaRPr>
              </a:p>
            </p:txBody>
          </p:sp>
        </p:grpSp>
        <p:sp>
          <p:nvSpPr>
            <p:cNvPr id="413" name="Google Shape;413;p28"/>
            <p:cNvSpPr/>
            <p:nvPr/>
          </p:nvSpPr>
          <p:spPr>
            <a:xfrm>
              <a:off x="317121" y="6502190"/>
              <a:ext cx="608311" cy="520799"/>
            </a:xfrm>
            <a:custGeom>
              <a:rect b="b" l="l" r="r" t="t"/>
              <a:pathLst>
                <a:path extrusionOk="0" h="25495" w="25463">
                  <a:moveTo>
                    <a:pt x="12732" y="1"/>
                  </a:moveTo>
                  <a:cubicBezTo>
                    <a:pt x="5701" y="1"/>
                    <a:pt x="1" y="5701"/>
                    <a:pt x="1" y="12763"/>
                  </a:cubicBezTo>
                  <a:cubicBezTo>
                    <a:pt x="1" y="19794"/>
                    <a:pt x="5701" y="25494"/>
                    <a:pt x="12732" y="25494"/>
                  </a:cubicBezTo>
                  <a:cubicBezTo>
                    <a:pt x="19762" y="25494"/>
                    <a:pt x="25463" y="19794"/>
                    <a:pt x="25463" y="12763"/>
                  </a:cubicBezTo>
                  <a:cubicBezTo>
                    <a:pt x="25463" y="5701"/>
                    <a:pt x="19762" y="1"/>
                    <a:pt x="127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latin typeface="Mada"/>
                  <a:ea typeface="Mada"/>
                  <a:cs typeface="Mada"/>
                  <a:sym typeface="Mada"/>
                </a:rPr>
                <a:t>6</a:t>
              </a:r>
              <a:endParaRPr b="1" sz="1500">
                <a:latin typeface="Mada"/>
                <a:ea typeface="Mada"/>
                <a:cs typeface="Mada"/>
                <a:sym typeface="Mada"/>
              </a:endParaRPr>
            </a:p>
          </p:txBody>
        </p:sp>
      </p:grpSp>
      <p:cxnSp>
        <p:nvCxnSpPr>
          <p:cNvPr id="414" name="Google Shape;414;p28"/>
          <p:cNvCxnSpPr/>
          <p:nvPr/>
        </p:nvCxnSpPr>
        <p:spPr>
          <a:xfrm flipH="1" rot="10800000">
            <a:off x="1237363" y="690030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15" name="Google Shape;415;p28"/>
          <p:cNvSpPr txBox="1"/>
          <p:nvPr/>
        </p:nvSpPr>
        <p:spPr>
          <a:xfrm>
            <a:off x="705462" y="6305088"/>
            <a:ext cx="61491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Hyperglycemic Hyperosmolar State</a:t>
            </a:r>
            <a:endParaRPr b="1" sz="2600">
              <a:latin typeface="Mada"/>
              <a:ea typeface="Mada"/>
              <a:cs typeface="Mada"/>
              <a:sym typeface="Mada"/>
            </a:endParaRPr>
          </a:p>
        </p:txBody>
      </p:sp>
      <p:sp>
        <p:nvSpPr>
          <p:cNvPr id="416" name="Google Shape;416;p28"/>
          <p:cNvSpPr/>
          <p:nvPr/>
        </p:nvSpPr>
        <p:spPr>
          <a:xfrm>
            <a:off x="211700" y="7222800"/>
            <a:ext cx="3954636" cy="462294"/>
          </a:xfrm>
          <a:prstGeom prst="flowChartTerminator">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grpSp>
        <p:nvGrpSpPr>
          <p:cNvPr id="417" name="Google Shape;417;p28"/>
          <p:cNvGrpSpPr/>
          <p:nvPr/>
        </p:nvGrpSpPr>
        <p:grpSpPr>
          <a:xfrm>
            <a:off x="304625" y="7222788"/>
            <a:ext cx="4484314" cy="462300"/>
            <a:chOff x="599403" y="1511300"/>
            <a:chExt cx="4484314" cy="462300"/>
          </a:xfrm>
        </p:grpSpPr>
        <p:sp>
          <p:nvSpPr>
            <p:cNvPr id="418" name="Google Shape;418;p28"/>
            <p:cNvSpPr txBox="1"/>
            <p:nvPr/>
          </p:nvSpPr>
          <p:spPr>
            <a:xfrm>
              <a:off x="1038517" y="1511300"/>
              <a:ext cx="4045200" cy="4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Mada"/>
                  <a:ea typeface="Mada"/>
                  <a:cs typeface="Mada"/>
                  <a:sym typeface="Mada"/>
                </a:rPr>
                <a:t>Hyperglycemic Hyperosmolar State (HHS)</a:t>
              </a:r>
              <a:endParaRPr b="1">
                <a:latin typeface="Mada"/>
                <a:ea typeface="Mada"/>
                <a:cs typeface="Mada"/>
                <a:sym typeface="Mada"/>
              </a:endParaRPr>
            </a:p>
            <a:p>
              <a:pPr indent="0" lvl="0" marL="0" rtl="0" algn="l">
                <a:spcBef>
                  <a:spcPts val="0"/>
                </a:spcBef>
                <a:spcAft>
                  <a:spcPts val="0"/>
                </a:spcAft>
                <a:buNone/>
              </a:pPr>
              <a:r>
                <a:t/>
              </a:r>
              <a:endParaRPr b="1">
                <a:latin typeface="Alegreya"/>
                <a:ea typeface="Alegreya"/>
                <a:cs typeface="Alegreya"/>
                <a:sym typeface="Alegreya"/>
              </a:endParaRPr>
            </a:p>
            <a:p>
              <a:pPr indent="0" lvl="0" marL="0" rtl="0" algn="l">
                <a:spcBef>
                  <a:spcPts val="0"/>
                </a:spcBef>
                <a:spcAft>
                  <a:spcPts val="0"/>
                </a:spcAft>
                <a:buNone/>
              </a:pPr>
              <a:r>
                <a:t/>
              </a:r>
              <a:endParaRPr>
                <a:latin typeface="Alegreya"/>
                <a:ea typeface="Alegreya"/>
                <a:cs typeface="Alegreya"/>
                <a:sym typeface="Alegreya"/>
              </a:endParaRPr>
            </a:p>
          </p:txBody>
        </p:sp>
        <p:sp>
          <p:nvSpPr>
            <p:cNvPr id="419" name="Google Shape;419;p28"/>
            <p:cNvSpPr/>
            <p:nvPr/>
          </p:nvSpPr>
          <p:spPr>
            <a:xfrm>
              <a:off x="599413" y="1561428"/>
              <a:ext cx="500100" cy="3507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8"/>
            <p:cNvSpPr txBox="1"/>
            <p:nvPr/>
          </p:nvSpPr>
          <p:spPr>
            <a:xfrm>
              <a:off x="599403" y="1511313"/>
              <a:ext cx="500100" cy="41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2</a:t>
              </a:r>
              <a:endParaRPr sz="1800">
                <a:solidFill>
                  <a:srgbClr val="FFFFFF"/>
                </a:solidFill>
                <a:latin typeface="Mada"/>
                <a:ea typeface="Mada"/>
                <a:cs typeface="Mada"/>
                <a:sym typeface="Mada"/>
              </a:endParaRPr>
            </a:p>
          </p:txBody>
        </p:sp>
      </p:grpSp>
      <p:sp>
        <p:nvSpPr>
          <p:cNvPr id="421" name="Google Shape;421;p28"/>
          <p:cNvSpPr txBox="1"/>
          <p:nvPr/>
        </p:nvSpPr>
        <p:spPr>
          <a:xfrm>
            <a:off x="211700" y="7772800"/>
            <a:ext cx="7149300" cy="2269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Alegreya"/>
              <a:buChar char="★"/>
            </a:pPr>
            <a:r>
              <a:rPr lang="ar" sz="1200">
                <a:latin typeface="Mada"/>
                <a:ea typeface="Mada"/>
                <a:cs typeface="Mada"/>
                <a:sym typeface="Mada"/>
              </a:rPr>
              <a:t>Status of </a:t>
            </a:r>
            <a:r>
              <a:rPr b="1" lang="ar" sz="1200">
                <a:latin typeface="Mada"/>
                <a:ea typeface="Mada"/>
                <a:cs typeface="Mada"/>
                <a:sym typeface="Mada"/>
              </a:rPr>
              <a:t>severe hyperglycemia</a:t>
            </a:r>
            <a:r>
              <a:rPr lang="ar" sz="1200">
                <a:latin typeface="Mada"/>
                <a:ea typeface="Mada"/>
                <a:cs typeface="Mada"/>
                <a:sym typeface="Mada"/>
              </a:rPr>
              <a:t> due to insulin resistance </a:t>
            </a:r>
            <a:r>
              <a:rPr lang="ar" sz="1200">
                <a:solidFill>
                  <a:srgbClr val="6AA84F"/>
                </a:solidFill>
                <a:latin typeface="Mada"/>
                <a:ea typeface="Mada"/>
                <a:cs typeface="Mada"/>
                <a:sym typeface="Mada"/>
              </a:rPr>
              <a:t>(not absolute insulin deficiency)</a:t>
            </a:r>
            <a:r>
              <a:rPr lang="ar" sz="1200">
                <a:latin typeface="Mada"/>
                <a:ea typeface="Mada"/>
                <a:cs typeface="Mada"/>
                <a:sym typeface="Mada"/>
              </a:rPr>
              <a:t>  &amp;</a:t>
            </a:r>
            <a:r>
              <a:rPr lang="ar" sz="1200">
                <a:latin typeface="Alegreya"/>
                <a:ea typeface="Alegreya"/>
                <a:cs typeface="Alegreya"/>
                <a:sym typeface="Alegreya"/>
              </a:rPr>
              <a:t> </a:t>
            </a:r>
            <a:r>
              <a:rPr lang="ar" sz="1200">
                <a:latin typeface="Mada"/>
                <a:ea typeface="Mada"/>
                <a:cs typeface="Mada"/>
                <a:sym typeface="Mada"/>
              </a:rPr>
              <a:t>relative insulin deficiency resulting in </a:t>
            </a:r>
            <a:r>
              <a:rPr b="1" lang="ar" sz="1200">
                <a:latin typeface="Mada"/>
                <a:ea typeface="Mada"/>
                <a:cs typeface="Mada"/>
                <a:sym typeface="Mada"/>
              </a:rPr>
              <a:t>increased serum osmolality.</a:t>
            </a:r>
            <a:endParaRPr b="1" sz="1200">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S</a:t>
            </a:r>
            <a:r>
              <a:rPr lang="ar" sz="1200">
                <a:solidFill>
                  <a:srgbClr val="1C4588"/>
                </a:solidFill>
                <a:latin typeface="Mada"/>
                <a:ea typeface="Mada"/>
                <a:cs typeface="Mada"/>
                <a:sym typeface="Mada"/>
              </a:rPr>
              <a:t>evere hyperglycemia develops without significant ketosis, is the characteristic metabolic emergency of</a:t>
            </a:r>
            <a:r>
              <a:rPr b="1" lang="ar" sz="1200">
                <a:solidFill>
                  <a:srgbClr val="1C4588"/>
                </a:solidFill>
                <a:latin typeface="Mada"/>
                <a:ea typeface="Mada"/>
                <a:cs typeface="Mada"/>
                <a:sym typeface="Mada"/>
              </a:rPr>
              <a:t> </a:t>
            </a:r>
            <a:r>
              <a:rPr b="1" lang="ar" sz="1200">
                <a:solidFill>
                  <a:srgbClr val="CC0000"/>
                </a:solidFill>
                <a:latin typeface="Mada"/>
                <a:ea typeface="Mada"/>
                <a:cs typeface="Mada"/>
                <a:sym typeface="Mada"/>
              </a:rPr>
              <a:t>uncontrolled type 2 diabetes</a:t>
            </a:r>
            <a:r>
              <a:rPr b="1" lang="ar" sz="1200">
                <a:solidFill>
                  <a:srgbClr val="1C4588"/>
                </a:solidFill>
                <a:latin typeface="Mada"/>
                <a:ea typeface="Mada"/>
                <a:cs typeface="Mada"/>
                <a:sym typeface="Mada"/>
              </a:rPr>
              <a:t>.</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Alegreya"/>
              <a:buChar char="★"/>
            </a:pPr>
            <a:r>
              <a:rPr lang="ar" sz="1200">
                <a:solidFill>
                  <a:srgbClr val="1C4588"/>
                </a:solidFill>
                <a:latin typeface="Mada"/>
                <a:ea typeface="Mada"/>
                <a:cs typeface="Mada"/>
                <a:sym typeface="Mada"/>
              </a:rPr>
              <a:t>Although typically occurring in</a:t>
            </a:r>
            <a:r>
              <a:rPr b="1" lang="ar" sz="1200">
                <a:solidFill>
                  <a:srgbClr val="1C4588"/>
                </a:solidFill>
                <a:latin typeface="Mada"/>
                <a:ea typeface="Mada"/>
                <a:cs typeface="Mada"/>
                <a:sym typeface="Mada"/>
              </a:rPr>
              <a:t> older patients</a:t>
            </a:r>
            <a:r>
              <a:rPr lang="ar" sz="1200">
                <a:solidFill>
                  <a:srgbClr val="1C4588"/>
                </a:solidFill>
                <a:latin typeface="Mada"/>
                <a:ea typeface="Mada"/>
                <a:cs typeface="Mada"/>
                <a:sym typeface="Mada"/>
              </a:rPr>
              <a:t>, HHS is increasingly seen in younger adults.</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People present in middle or later life, often with previously undiagnosed diabetes.</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Precipitating factors include consumption of glucose-rich fluids, concurrent medication such as thiazide diuretics or steroids.</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Evidence of underlying illness, such as pneumonia or pyelonephritis, may be present.</a:t>
            </a:r>
            <a:endParaRPr sz="1200">
              <a:solidFill>
                <a:srgbClr val="1C4588"/>
              </a:solidFill>
              <a:latin typeface="Mada"/>
              <a:ea typeface="Mada"/>
              <a:cs typeface="Mada"/>
              <a:sym typeface="Mada"/>
            </a:endParaRPr>
          </a:p>
          <a:p>
            <a:pPr indent="0" lvl="0" marL="457200" rtl="0" algn="l">
              <a:spcBef>
                <a:spcPts val="0"/>
              </a:spcBef>
              <a:spcAft>
                <a:spcPts val="0"/>
              </a:spcAft>
              <a:buNone/>
            </a:pPr>
            <a:r>
              <a:t/>
            </a:r>
            <a:endParaRPr sz="1200">
              <a:solidFill>
                <a:srgbClr val="1C4588"/>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427" name="Google Shape;427;p29"/>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HHS</a:t>
            </a:r>
            <a:endParaRPr b="1" sz="2600">
              <a:latin typeface="Mada"/>
              <a:ea typeface="Mada"/>
              <a:cs typeface="Mada"/>
              <a:sym typeface="Mada"/>
            </a:endParaRPr>
          </a:p>
        </p:txBody>
      </p:sp>
      <p:sp>
        <p:nvSpPr>
          <p:cNvPr id="428" name="Google Shape;428;p29"/>
          <p:cNvSpPr txBox="1"/>
          <p:nvPr/>
        </p:nvSpPr>
        <p:spPr>
          <a:xfrm>
            <a:off x="9453434" y="5"/>
            <a:ext cx="7194600" cy="659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1C4588"/>
                </a:solidFill>
                <a:latin typeface="Mada"/>
                <a:ea typeface="Mada"/>
                <a:cs typeface="Mada"/>
                <a:sym typeface="Mada"/>
              </a:rPr>
              <a:t>hyperglycemic hyperosmolar state:</a:t>
            </a:r>
            <a:endParaRPr sz="1200">
              <a:solidFill>
                <a:srgbClr val="1C4588"/>
              </a:solidFill>
              <a:latin typeface="Mada"/>
              <a:ea typeface="Mada"/>
              <a:cs typeface="Mada"/>
              <a:sym typeface="Mada"/>
            </a:endParaRPr>
          </a:p>
          <a:p>
            <a:pPr indent="-304800" lvl="0" marL="457200" rtl="0" algn="l">
              <a:lnSpc>
                <a:spcPct val="115000"/>
              </a:lnSpc>
              <a:spcBef>
                <a:spcPts val="1200"/>
              </a:spcBef>
              <a:spcAft>
                <a:spcPts val="0"/>
              </a:spcAft>
              <a:buClr>
                <a:srgbClr val="1C4588"/>
              </a:buClr>
              <a:buSzPts val="1200"/>
              <a:buFont typeface="Mada"/>
              <a:buChar char="-"/>
            </a:pPr>
            <a:r>
              <a:rPr lang="ar" sz="1200">
                <a:solidFill>
                  <a:srgbClr val="1C4588"/>
                </a:solidFill>
                <a:latin typeface="Mada"/>
                <a:ea typeface="Mada"/>
                <a:cs typeface="Mada"/>
                <a:sym typeface="Mada"/>
              </a:rPr>
              <a:t>severe hyperglycaemia develops without significant ketosis, is the characteristic metabolic emergency of uncontrolled type 2 diabetes.✅</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Although typically occurring in older patients, HHS is increasingly seen in younger adults.✅</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People present in middle or later life, often with previously undiagnosed diabetes.✅</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precipitating factors include consumption of glucose-rich fluids, concurrent medication such as thiazide diuretics or steroids.✅</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ketogenesis is minimal because small amount of insulin is released to blunt counterregulatory hormone release (glucagon) and thus ketones are not produced in excess as they are in DKA✅</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The biochemical differences may partly be explained as follows:✅</a:t>
            </a:r>
            <a:endParaRPr sz="1200">
              <a:solidFill>
                <a:srgbClr val="1C4588"/>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Age. Old people experience thirst less acutely and become dehydrated more readily. In addition, the mild renal impairment associated with age results in increased urinary losses of </a:t>
            </a:r>
            <a:r>
              <a:rPr lang="ar" sz="1200">
                <a:solidFill>
                  <a:srgbClr val="1C4588"/>
                </a:solidFill>
                <a:latin typeface="Mada"/>
                <a:ea typeface="Mada"/>
                <a:cs typeface="Mada"/>
                <a:sym typeface="Mada"/>
              </a:rPr>
              <a:t>fluid</a:t>
            </a:r>
            <a:r>
              <a:rPr lang="ar" sz="1200">
                <a:solidFill>
                  <a:srgbClr val="1C4588"/>
                </a:solidFill>
                <a:latin typeface="Mada"/>
                <a:ea typeface="Mada"/>
                <a:cs typeface="Mada"/>
                <a:sym typeface="Mada"/>
              </a:rPr>
              <a:t> and electrolytes.</a:t>
            </a:r>
            <a:endParaRPr sz="1200">
              <a:solidFill>
                <a:srgbClr val="1C4588"/>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The degree of insulin deficiency. This is less severe in the hyperosmolar hyperglycaemic state. Endogenous insulin levels are suficient to inhibit hepatic ketogenesis but insuficient to	inhibit hepatic glucose production. </a:t>
            </a:r>
            <a:endParaRPr sz="1200">
              <a:solidFill>
                <a:srgbClr val="1C4588"/>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1200">
              <a:solidFill>
                <a:srgbClr val="1C4588"/>
              </a:solidFill>
              <a:latin typeface="Mada"/>
              <a:ea typeface="Mada"/>
              <a:cs typeface="Mada"/>
              <a:sym typeface="Mada"/>
            </a:endParaRPr>
          </a:p>
          <a:p>
            <a:pPr indent="-304800" lvl="0" marL="457200" rtl="0" algn="l">
              <a:lnSpc>
                <a:spcPct val="115000"/>
              </a:lnSpc>
              <a:spcBef>
                <a:spcPts val="1200"/>
              </a:spcBef>
              <a:spcAft>
                <a:spcPts val="0"/>
              </a:spcAft>
              <a:buClr>
                <a:srgbClr val="1C4588"/>
              </a:buClr>
              <a:buSzPts val="1200"/>
              <a:buFont typeface="Mada"/>
              <a:buChar char="-"/>
            </a:pPr>
            <a:r>
              <a:rPr b="1" lang="ar" sz="1200">
                <a:solidFill>
                  <a:srgbClr val="1C4588"/>
                </a:solidFill>
                <a:latin typeface="Mada"/>
                <a:ea typeface="Mada"/>
                <a:cs typeface="Mada"/>
                <a:sym typeface="Mada"/>
              </a:rPr>
              <a:t>clinical feature: ✅</a:t>
            </a:r>
            <a:endParaRPr b="1" sz="1200">
              <a:solidFill>
                <a:srgbClr val="1C4588"/>
              </a:solidFill>
              <a:latin typeface="Mada"/>
              <a:ea typeface="Mada"/>
              <a:cs typeface="Mada"/>
              <a:sym typeface="Mada"/>
            </a:endParaRPr>
          </a:p>
          <a:p>
            <a:pPr indent="-304800" lvl="1" marL="9144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G</a:t>
            </a:r>
            <a:endParaRPr sz="1200">
              <a:solidFill>
                <a:srgbClr val="1C4588"/>
              </a:solidFill>
              <a:latin typeface="Mada"/>
              <a:ea typeface="Mada"/>
              <a:cs typeface="Mada"/>
              <a:sym typeface="Mada"/>
            </a:endParaRPr>
          </a:p>
          <a:p>
            <a:pPr indent="-304800" lvl="1" marL="9144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Evidence of underlying illness, such as pneumonia or pyelonephritis, may be present,</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Char char="-"/>
            </a:pPr>
            <a:r>
              <a:rPr b="1" lang="ar" sz="1200">
                <a:solidFill>
                  <a:srgbClr val="1C4588"/>
                </a:solidFill>
                <a:latin typeface="Mada"/>
                <a:ea typeface="Mada"/>
                <a:cs typeface="Mada"/>
                <a:sym typeface="Mada"/>
              </a:rPr>
              <a:t>investigation: </a:t>
            </a:r>
            <a:r>
              <a:rPr lang="ar"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Char char="-"/>
            </a:pPr>
            <a:r>
              <a:rPr lang="ar" sz="1200">
                <a:solidFill>
                  <a:srgbClr val="1C4588"/>
                </a:solidFill>
                <a:latin typeface="Mada"/>
                <a:ea typeface="Mada"/>
                <a:cs typeface="Mada"/>
                <a:sym typeface="Mada"/>
              </a:rPr>
              <a:t>hypovolaemia</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Char char="-"/>
            </a:pPr>
            <a:r>
              <a:rPr lang="ar" sz="1200">
                <a:solidFill>
                  <a:srgbClr val="1C4588"/>
                </a:solidFill>
                <a:latin typeface="Mada"/>
                <a:ea typeface="Mada"/>
                <a:cs typeface="Mada"/>
                <a:sym typeface="Mada"/>
              </a:rPr>
              <a:t>severe hyperglycaemia (&gt; 30 mmol/L (600 mg/dL)) </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Char char="-"/>
            </a:pPr>
            <a:r>
              <a:rPr lang="ar" sz="1200">
                <a:solidFill>
                  <a:srgbClr val="1C4588"/>
                </a:solidFill>
                <a:latin typeface="Mada"/>
                <a:ea typeface="Mada"/>
                <a:cs typeface="Mada"/>
                <a:sym typeface="Mada"/>
              </a:rPr>
              <a:t>hyperosmolality (serum osmolality &gt;320 mOsmol/kg)</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Char char="-"/>
            </a:pPr>
            <a:r>
              <a:rPr lang="ar" sz="1200">
                <a:solidFill>
                  <a:srgbClr val="1C4588"/>
                </a:solidFill>
                <a:latin typeface="Mada"/>
                <a:ea typeface="Mada"/>
                <a:cs typeface="Mada"/>
                <a:sym typeface="Mada"/>
              </a:rPr>
              <a:t>without significant ketonaemia (&lt;3 mmol/L) or acidosis (pH &gt;7.3 (H+ &lt;50 nmol/L), bicarbonate &gt;15 mmol/L).</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glycosuria, leading to an osmotic diuresis with loss of water, sodium, potassium and other electrolytes.. </a:t>
            </a:r>
            <a:endParaRPr sz="1200">
              <a:solidFill>
                <a:srgbClr val="1C4588"/>
              </a:solidFill>
              <a:latin typeface="Mada"/>
              <a:ea typeface="Mada"/>
              <a:cs typeface="Mada"/>
              <a:sym typeface="Mada"/>
            </a:endParaRPr>
          </a:p>
          <a:p>
            <a:pPr indent="0" lvl="0" marL="0" rtl="0" algn="l">
              <a:lnSpc>
                <a:spcPct val="115000"/>
              </a:lnSpc>
              <a:spcBef>
                <a:spcPts val="1200"/>
              </a:spcBef>
              <a:spcAft>
                <a:spcPts val="1200"/>
              </a:spcAft>
              <a:buNone/>
            </a:pPr>
            <a:r>
              <a:t/>
            </a:r>
            <a:endParaRPr sz="1200">
              <a:solidFill>
                <a:srgbClr val="1C4588"/>
              </a:solidFill>
              <a:latin typeface="Mada"/>
              <a:ea typeface="Mada"/>
              <a:cs typeface="Mada"/>
              <a:sym typeface="Mada"/>
            </a:endParaRPr>
          </a:p>
        </p:txBody>
      </p:sp>
      <p:sp>
        <p:nvSpPr>
          <p:cNvPr id="429" name="Google Shape;429;p29"/>
          <p:cNvSpPr txBox="1"/>
          <p:nvPr/>
        </p:nvSpPr>
        <p:spPr>
          <a:xfrm>
            <a:off x="-9084176" y="-369851"/>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t>the	most	important	aspect	of	management	is	luid	 replacement; 0.9% sodium chloride is the treatment of choice, but 0.45% sodium chloride may be considered if the osmolality is not declining despite adequate luid balance. The rate of fall of plasma sodium	 should	 not	 exceed	 10	mmol/L	 in	 24	 hours	 because	 the	 resultant change in osmolality may cause cerebral damage.</a:t>
            </a:r>
            <a:endParaRPr/>
          </a:p>
          <a:p>
            <a:pPr indent="0" lvl="0" marL="0" rtl="0" algn="l">
              <a:spcBef>
                <a:spcPts val="0"/>
              </a:spcBef>
              <a:spcAft>
                <a:spcPts val="0"/>
              </a:spcAft>
              <a:buNone/>
            </a:pPr>
            <a:r>
              <a:rPr lang="ar"/>
              <a:t>Fluid	replacement	is	often	enough	to	lower	the	glucose	but	insu-</a:t>
            </a:r>
            <a:endParaRPr/>
          </a:p>
          <a:p>
            <a:pPr indent="0" lvl="0" marL="0" rtl="0" algn="l">
              <a:spcBef>
                <a:spcPts val="0"/>
              </a:spcBef>
              <a:spcAft>
                <a:spcPts val="0"/>
              </a:spcAft>
              <a:buNone/>
            </a:pPr>
            <a:r>
              <a:rPr lang="ar"/>
              <a:t>lin	(0.05	units/kg	per	hour)	should	be	used	if	the	glucose	is	no	longer	 falling	with	luids	alone	or	if	the	patient	develops	signiicant	keto-</a:t>
            </a:r>
            <a:endParaRPr/>
          </a:p>
          <a:p>
            <a:pPr indent="0" lvl="0" marL="0" rtl="0" algn="l">
              <a:spcBef>
                <a:spcPts val="0"/>
              </a:spcBef>
              <a:spcAft>
                <a:spcPts val="0"/>
              </a:spcAft>
              <a:buNone/>
            </a:pPr>
            <a:r>
              <a:rPr lang="ar"/>
              <a:t>naemia, when the diagnosis should be reconsidered. Many patients are extremely sensitive to insulin and the glucose concentration may fall rapidly with the initiation of insulin. In order to prevent cerebral damage,	the	fall	in	blood	glucose	should	be	no	more	than	5	mmol/L	 per	hour	(90	mg/dL	per	hour).</a:t>
            </a:r>
            <a:endParaRPr/>
          </a:p>
          <a:p>
            <a:pPr indent="0" lvl="0" marL="0" rtl="0" algn="l">
              <a:spcBef>
                <a:spcPts val="0"/>
              </a:spcBef>
              <a:spcAft>
                <a:spcPts val="0"/>
              </a:spcAft>
              <a:buNone/>
            </a:pPr>
            <a:r>
              <a:rPr lang="ar"/>
              <a:t>Prophylactic low- molecular- weight heparin should be given. </a:t>
            </a:r>
            <a:endParaRPr/>
          </a:p>
        </p:txBody>
      </p:sp>
      <p:sp>
        <p:nvSpPr>
          <p:cNvPr id="430" name="Google Shape;430;p29"/>
          <p:cNvSpPr txBox="1"/>
          <p:nvPr/>
        </p:nvSpPr>
        <p:spPr>
          <a:xfrm>
            <a:off x="240800" y="1300375"/>
            <a:ext cx="7114800" cy="25899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10 times higher mortality than DKA</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Slower development (over several days)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No ketosis </a:t>
            </a:r>
            <a:r>
              <a:rPr lang="ar" sz="1200">
                <a:solidFill>
                  <a:srgbClr val="1C4587"/>
                </a:solidFill>
                <a:latin typeface="Mada"/>
                <a:ea typeface="Mada"/>
                <a:cs typeface="Mada"/>
                <a:sym typeface="Mada"/>
              </a:rPr>
              <a:t>or minimal ketosis</a:t>
            </a:r>
            <a:endParaRPr sz="1200">
              <a:solidFill>
                <a:schemeClr val="dk1"/>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The degree of insulin deficiency is less severe. Endogenous insulin levels are sufficient to inhibit hepatic ketogenesis but insufficient to inhibit hepatic glucose production. </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Alegreya"/>
              <a:buChar char="★"/>
            </a:pPr>
            <a:r>
              <a:rPr lang="ar" sz="1200">
                <a:solidFill>
                  <a:schemeClr val="dk1"/>
                </a:solidFill>
                <a:latin typeface="Mada"/>
                <a:ea typeface="Mada"/>
                <a:cs typeface="Mada"/>
                <a:sym typeface="Mada"/>
              </a:rPr>
              <a:t>Higher serum glucose level than DKA</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More severe dehydration &amp; higher plasma osmolality than DKA</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rgbClr val="1C4588"/>
                </a:solidFill>
                <a:latin typeface="Mada"/>
                <a:ea typeface="Mada"/>
                <a:cs typeface="Mada"/>
                <a:sym typeface="Mada"/>
              </a:rPr>
              <a:t>Old people experience thirst less acutely and become dehydrated more readily. </a:t>
            </a:r>
            <a:endParaRPr sz="1200">
              <a:solidFill>
                <a:srgbClr val="1C4588"/>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rgbClr val="1C4588"/>
                </a:solidFill>
                <a:latin typeface="Mada"/>
                <a:ea typeface="Mada"/>
                <a:cs typeface="Mada"/>
                <a:sym typeface="Mada"/>
              </a:rPr>
              <a:t>In addition, the mild renal impairment associated with age results in increased urinary losses of fluid and electrolytes.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Gradual worsening of polydipsia, polyuria, &amp; weight loss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Impaired consciousness is more common than DKA</a:t>
            </a:r>
            <a:endParaRPr sz="1200">
              <a:solidFill>
                <a:srgbClr val="1C4588"/>
              </a:solidFill>
              <a:latin typeface="Mada"/>
              <a:ea typeface="Mada"/>
              <a:cs typeface="Mada"/>
              <a:sym typeface="Mada"/>
            </a:endParaRPr>
          </a:p>
        </p:txBody>
      </p:sp>
      <p:sp>
        <p:nvSpPr>
          <p:cNvPr id="431" name="Google Shape;431;p29"/>
          <p:cNvSpPr txBox="1"/>
          <p:nvPr/>
        </p:nvSpPr>
        <p:spPr>
          <a:xfrm>
            <a:off x="240811" y="908386"/>
            <a:ext cx="4140600" cy="450600"/>
          </a:xfrm>
          <a:prstGeom prst="rect">
            <a:avLst/>
          </a:prstGeom>
          <a:noFill/>
          <a:ln>
            <a:noFill/>
          </a:ln>
        </p:spPr>
        <p:txBody>
          <a:bodyPr anchorCtr="0" anchor="b"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How </a:t>
            </a:r>
            <a:r>
              <a:rPr b="1" lang="ar" sz="2200">
                <a:highlight>
                  <a:schemeClr val="accent4"/>
                </a:highlight>
                <a:latin typeface="Mada"/>
                <a:ea typeface="Mada"/>
                <a:cs typeface="Mada"/>
                <a:sym typeface="Mada"/>
              </a:rPr>
              <a:t>HHS differs from DKA?</a:t>
            </a:r>
            <a:endParaRPr b="1" sz="2200">
              <a:highlight>
                <a:schemeClr val="accent4"/>
              </a:highlight>
              <a:latin typeface="Mada"/>
              <a:ea typeface="Mada"/>
              <a:cs typeface="Mada"/>
              <a:sym typeface="Mada"/>
            </a:endParaRPr>
          </a:p>
        </p:txBody>
      </p:sp>
      <p:sp>
        <p:nvSpPr>
          <p:cNvPr id="432" name="Google Shape;432;p29"/>
          <p:cNvSpPr txBox="1"/>
          <p:nvPr/>
        </p:nvSpPr>
        <p:spPr>
          <a:xfrm>
            <a:off x="7560000" y="2293000"/>
            <a:ext cx="3000000" cy="10065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Dehydration, and stupor or coma. Impaired consciousness is directly related </a:t>
            </a:r>
            <a:endParaRPr sz="1200">
              <a:solidFill>
                <a:srgbClr val="1C4587"/>
              </a:solidFill>
              <a:latin typeface="Mada"/>
              <a:ea typeface="Mada"/>
              <a:cs typeface="Mada"/>
              <a:sym typeface="Mada"/>
            </a:endParaRPr>
          </a:p>
          <a:p>
            <a:pPr indent="0" lvl="0" marL="457200" rtl="0" algn="l">
              <a:lnSpc>
                <a:spcPct val="115000"/>
              </a:lnSpc>
              <a:spcBef>
                <a:spcPts val="0"/>
              </a:spcBef>
              <a:spcAft>
                <a:spcPts val="0"/>
              </a:spcAft>
              <a:buNone/>
            </a:pPr>
            <a:r>
              <a:rPr lang="ar" sz="1200">
                <a:solidFill>
                  <a:srgbClr val="1C4587"/>
                </a:solidFill>
                <a:latin typeface="Mada"/>
                <a:ea typeface="Mada"/>
                <a:cs typeface="Mada"/>
                <a:sym typeface="Mada"/>
              </a:rPr>
              <a:t>to the degree of hyperosmolality </a:t>
            </a:r>
            <a:endParaRPr sz="1200">
              <a:solidFill>
                <a:srgbClr val="1C4587"/>
              </a:solidFill>
              <a:latin typeface="Mada"/>
              <a:ea typeface="Mada"/>
              <a:cs typeface="Mada"/>
              <a:sym typeface="Mada"/>
            </a:endParaRPr>
          </a:p>
        </p:txBody>
      </p:sp>
      <p:sp>
        <p:nvSpPr>
          <p:cNvPr id="433" name="Google Shape;433;p29"/>
          <p:cNvSpPr/>
          <p:nvPr/>
        </p:nvSpPr>
        <p:spPr>
          <a:xfrm>
            <a:off x="215888" y="3882700"/>
            <a:ext cx="3627000" cy="325800"/>
          </a:xfrm>
          <a:prstGeom prst="roundRect">
            <a:avLst>
              <a:gd fmla="val 16667" name="adj"/>
            </a:avLst>
          </a:prstGeom>
          <a:solidFill>
            <a:schemeClr val="accent3"/>
          </a:solidFill>
          <a:ln cap="flat" cmpd="sng" w="9525">
            <a:solidFill>
              <a:schemeClr val="accent2"/>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1600">
                <a:solidFill>
                  <a:srgbClr val="FFFFFF"/>
                </a:solidFill>
                <a:latin typeface="Mada"/>
                <a:ea typeface="Mada"/>
                <a:cs typeface="Mada"/>
                <a:sym typeface="Mada"/>
              </a:rPr>
              <a:t>Pathophysiology of HHS</a:t>
            </a:r>
            <a:endParaRPr sz="1600">
              <a:solidFill>
                <a:srgbClr val="FFFFFF"/>
              </a:solidFill>
              <a:latin typeface="Mada"/>
              <a:ea typeface="Mada"/>
              <a:cs typeface="Mada"/>
              <a:sym typeface="Mada"/>
            </a:endParaRPr>
          </a:p>
        </p:txBody>
      </p:sp>
      <p:cxnSp>
        <p:nvCxnSpPr>
          <p:cNvPr id="434" name="Google Shape;434;p29"/>
          <p:cNvCxnSpPr>
            <a:endCxn id="435" idx="1"/>
          </p:cNvCxnSpPr>
          <p:nvPr/>
        </p:nvCxnSpPr>
        <p:spPr>
          <a:xfrm flipH="1" rot="10800000">
            <a:off x="585801" y="4604902"/>
            <a:ext cx="351600" cy="14700"/>
          </a:xfrm>
          <a:prstGeom prst="straightConnector1">
            <a:avLst/>
          </a:prstGeom>
          <a:noFill/>
          <a:ln cap="flat" cmpd="sng" w="9525">
            <a:solidFill>
              <a:schemeClr val="accent2"/>
            </a:solidFill>
            <a:prstDash val="lgDash"/>
            <a:round/>
            <a:headEnd len="med" w="med" type="none"/>
            <a:tailEnd len="med" w="med" type="none"/>
          </a:ln>
        </p:spPr>
      </p:cxnSp>
      <p:cxnSp>
        <p:nvCxnSpPr>
          <p:cNvPr id="436" name="Google Shape;436;p29"/>
          <p:cNvCxnSpPr>
            <a:endCxn id="437" idx="1"/>
          </p:cNvCxnSpPr>
          <p:nvPr/>
        </p:nvCxnSpPr>
        <p:spPr>
          <a:xfrm flipH="1" rot="10800000">
            <a:off x="585900" y="5145541"/>
            <a:ext cx="358200" cy="9300"/>
          </a:xfrm>
          <a:prstGeom prst="straightConnector1">
            <a:avLst/>
          </a:prstGeom>
          <a:noFill/>
          <a:ln cap="flat" cmpd="sng" w="9525">
            <a:solidFill>
              <a:schemeClr val="accent2"/>
            </a:solidFill>
            <a:prstDash val="lgDash"/>
            <a:round/>
            <a:headEnd len="med" w="med" type="none"/>
            <a:tailEnd len="med" w="med" type="none"/>
          </a:ln>
        </p:spPr>
      </p:cxnSp>
      <p:cxnSp>
        <p:nvCxnSpPr>
          <p:cNvPr id="438" name="Google Shape;438;p29"/>
          <p:cNvCxnSpPr/>
          <p:nvPr/>
        </p:nvCxnSpPr>
        <p:spPr>
          <a:xfrm flipH="1">
            <a:off x="558675" y="4238150"/>
            <a:ext cx="33900" cy="1966200"/>
          </a:xfrm>
          <a:prstGeom prst="straightConnector1">
            <a:avLst/>
          </a:prstGeom>
          <a:noFill/>
          <a:ln cap="flat" cmpd="sng" w="9525">
            <a:solidFill>
              <a:schemeClr val="accent2"/>
            </a:solidFill>
            <a:prstDash val="lgDash"/>
            <a:round/>
            <a:headEnd len="med" w="med" type="none"/>
            <a:tailEnd len="med" w="med" type="none"/>
          </a:ln>
        </p:spPr>
      </p:cxnSp>
      <p:grpSp>
        <p:nvGrpSpPr>
          <p:cNvPr id="439" name="Google Shape;439;p29"/>
          <p:cNvGrpSpPr/>
          <p:nvPr/>
        </p:nvGrpSpPr>
        <p:grpSpPr>
          <a:xfrm>
            <a:off x="937399" y="4422086"/>
            <a:ext cx="6406690" cy="1954671"/>
            <a:chOff x="962325" y="4688180"/>
            <a:chExt cx="5435386" cy="2041645"/>
          </a:xfrm>
        </p:grpSpPr>
        <p:sp>
          <p:nvSpPr>
            <p:cNvPr id="437" name="Google Shape;437;p29"/>
            <p:cNvSpPr txBox="1"/>
            <p:nvPr/>
          </p:nvSpPr>
          <p:spPr>
            <a:xfrm>
              <a:off x="968010" y="5218525"/>
              <a:ext cx="5424000" cy="450600"/>
            </a:xfrm>
            <a:prstGeom prst="rect">
              <a:avLst/>
            </a:prstGeom>
            <a:noFill/>
            <a:ln cap="flat" cmpd="sng" w="9525">
              <a:solidFill>
                <a:schemeClr val="accent2"/>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Less activation of the hormone-sensitive lipase in adipose tissues &amp; less free fatty acid production compared to DKA</a:t>
              </a:r>
              <a:endParaRPr sz="1200">
                <a:latin typeface="Mada"/>
                <a:ea typeface="Mada"/>
                <a:cs typeface="Mada"/>
                <a:sym typeface="Mada"/>
              </a:endParaRPr>
            </a:p>
          </p:txBody>
        </p:sp>
        <p:sp>
          <p:nvSpPr>
            <p:cNvPr id="435" name="Google Shape;435;p29"/>
            <p:cNvSpPr txBox="1"/>
            <p:nvPr/>
          </p:nvSpPr>
          <p:spPr>
            <a:xfrm>
              <a:off x="962326" y="4688180"/>
              <a:ext cx="5424000" cy="381900"/>
            </a:xfrm>
            <a:prstGeom prst="rect">
              <a:avLst/>
            </a:prstGeom>
            <a:noFill/>
            <a:ln cap="flat" cmpd="sng" w="9525">
              <a:solidFill>
                <a:schemeClr val="accent2"/>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Results from </a:t>
              </a:r>
              <a:r>
                <a:rPr b="1" lang="ar" sz="1200">
                  <a:latin typeface="Mada"/>
                  <a:ea typeface="Mada"/>
                  <a:cs typeface="Mada"/>
                  <a:sym typeface="Mada"/>
                </a:rPr>
                <a:t>relative</a:t>
              </a:r>
              <a:r>
                <a:rPr lang="ar" sz="1200">
                  <a:latin typeface="Mada"/>
                  <a:ea typeface="Mada"/>
                  <a:cs typeface="Mada"/>
                  <a:sym typeface="Mada"/>
                </a:rPr>
                <a:t> insulin deficiency</a:t>
              </a:r>
              <a:r>
                <a:rPr lang="ar" sz="1200">
                  <a:solidFill>
                    <a:srgbClr val="6AA84F"/>
                  </a:solidFill>
                  <a:latin typeface="Mada"/>
                  <a:ea typeface="Mada"/>
                  <a:cs typeface="Mada"/>
                  <a:sym typeface="Mada"/>
                </a:rPr>
                <a:t> </a:t>
              </a:r>
              <a:r>
                <a:rPr lang="ar" sz="1200">
                  <a:latin typeface="Mada"/>
                  <a:ea typeface="Mada"/>
                  <a:cs typeface="Mada"/>
                  <a:sym typeface="Mada"/>
                </a:rPr>
                <a:t>(there is some detectable insulin) </a:t>
              </a:r>
              <a:endParaRPr sz="1200">
                <a:latin typeface="Mada"/>
                <a:ea typeface="Mada"/>
                <a:cs typeface="Mada"/>
                <a:sym typeface="Mada"/>
              </a:endParaRPr>
            </a:p>
          </p:txBody>
        </p:sp>
        <p:sp>
          <p:nvSpPr>
            <p:cNvPr id="440" name="Google Shape;440;p29"/>
            <p:cNvSpPr txBox="1"/>
            <p:nvPr/>
          </p:nvSpPr>
          <p:spPr>
            <a:xfrm>
              <a:off x="968011" y="5817575"/>
              <a:ext cx="5429700" cy="381900"/>
            </a:xfrm>
            <a:prstGeom prst="rect">
              <a:avLst/>
            </a:prstGeom>
            <a:noFill/>
            <a:ln cap="flat" cmpd="sng" w="9525">
              <a:solidFill>
                <a:schemeClr val="accent2"/>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No ketones production but higher serum glucose than in those with DKA</a:t>
              </a:r>
              <a:endParaRPr sz="1200">
                <a:latin typeface="Mada"/>
                <a:ea typeface="Mada"/>
                <a:cs typeface="Mada"/>
                <a:sym typeface="Mada"/>
              </a:endParaRPr>
            </a:p>
          </p:txBody>
        </p:sp>
        <p:sp>
          <p:nvSpPr>
            <p:cNvPr id="441" name="Google Shape;441;p29"/>
            <p:cNvSpPr txBox="1"/>
            <p:nvPr/>
          </p:nvSpPr>
          <p:spPr>
            <a:xfrm>
              <a:off x="962325" y="6347925"/>
              <a:ext cx="5424000" cy="381900"/>
            </a:xfrm>
            <a:prstGeom prst="rect">
              <a:avLst/>
            </a:prstGeom>
            <a:noFill/>
            <a:ln cap="flat" cmpd="sng" w="9525">
              <a:solidFill>
                <a:schemeClr val="accent2"/>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Severe dehydration and plasma hyperosmolality lead to impaired consciousness</a:t>
              </a:r>
              <a:endParaRPr sz="1200">
                <a:latin typeface="Mada"/>
                <a:ea typeface="Mada"/>
                <a:cs typeface="Mada"/>
                <a:sym typeface="Mada"/>
              </a:endParaRPr>
            </a:p>
          </p:txBody>
        </p:sp>
      </p:grpSp>
      <p:cxnSp>
        <p:nvCxnSpPr>
          <p:cNvPr id="442" name="Google Shape;442;p29"/>
          <p:cNvCxnSpPr/>
          <p:nvPr/>
        </p:nvCxnSpPr>
        <p:spPr>
          <a:xfrm>
            <a:off x="549905" y="6189129"/>
            <a:ext cx="415200" cy="1200"/>
          </a:xfrm>
          <a:prstGeom prst="straightConnector1">
            <a:avLst/>
          </a:prstGeom>
          <a:noFill/>
          <a:ln cap="flat" cmpd="sng" w="9525">
            <a:solidFill>
              <a:schemeClr val="accent2"/>
            </a:solidFill>
            <a:prstDash val="lgDash"/>
            <a:round/>
            <a:headEnd len="med" w="med" type="none"/>
            <a:tailEnd len="med" w="med" type="none"/>
          </a:ln>
        </p:spPr>
      </p:cxnSp>
      <p:cxnSp>
        <p:nvCxnSpPr>
          <p:cNvPr id="443" name="Google Shape;443;p29"/>
          <p:cNvCxnSpPr>
            <a:endCxn id="440" idx="1"/>
          </p:cNvCxnSpPr>
          <p:nvPr/>
        </p:nvCxnSpPr>
        <p:spPr>
          <a:xfrm flipH="1" rot="10800000">
            <a:off x="573302" y="5686185"/>
            <a:ext cx="370800" cy="3300"/>
          </a:xfrm>
          <a:prstGeom prst="straightConnector1">
            <a:avLst/>
          </a:prstGeom>
          <a:noFill/>
          <a:ln cap="flat" cmpd="sng" w="9525">
            <a:solidFill>
              <a:schemeClr val="accent2"/>
            </a:solidFill>
            <a:prstDash val="lgDash"/>
            <a:round/>
            <a:headEnd len="med" w="med" type="none"/>
            <a:tailEnd len="med" w="med" type="none"/>
          </a:ln>
        </p:spPr>
      </p:cxnSp>
      <p:sp>
        <p:nvSpPr>
          <p:cNvPr id="444" name="Google Shape;444;p29"/>
          <p:cNvSpPr/>
          <p:nvPr/>
        </p:nvSpPr>
        <p:spPr>
          <a:xfrm>
            <a:off x="-2374901" y="12250681"/>
            <a:ext cx="1021800" cy="305700"/>
          </a:xfrm>
          <a:prstGeom prst="rect">
            <a:avLst/>
          </a:prstGeom>
          <a:noFill/>
          <a:ln cap="flat" cmpd="sng" w="9525">
            <a:solidFill>
              <a:schemeClr val="accent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t/>
            </a:r>
            <a:endParaRPr sz="1200">
              <a:latin typeface="Mada"/>
              <a:ea typeface="Mada"/>
              <a:cs typeface="Mada"/>
              <a:sym typeface="Mada"/>
            </a:endParaRPr>
          </a:p>
        </p:txBody>
      </p:sp>
      <p:sp>
        <p:nvSpPr>
          <p:cNvPr id="445" name="Google Shape;445;p29"/>
          <p:cNvSpPr/>
          <p:nvPr/>
        </p:nvSpPr>
        <p:spPr>
          <a:xfrm>
            <a:off x="479025" y="6915625"/>
            <a:ext cx="3322500" cy="2716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lang="ar" sz="1200">
                <a:solidFill>
                  <a:srgbClr val="1C4588"/>
                </a:solidFill>
                <a:latin typeface="Mada"/>
                <a:ea typeface="Mada"/>
                <a:cs typeface="Mada"/>
                <a:sym typeface="Mada"/>
              </a:rPr>
              <a:t>Severe hyperglycemia (&gt; 30 mmol/L (600 mg/dL)</a:t>
            </a:r>
            <a:endParaRPr sz="1200">
              <a:solidFill>
                <a:srgbClr val="1C4588"/>
              </a:solidFill>
              <a:latin typeface="Mada"/>
              <a:ea typeface="Mada"/>
              <a:cs typeface="Mada"/>
              <a:sym typeface="Mada"/>
            </a:endParaRPr>
          </a:p>
          <a:p>
            <a:pPr indent="0" lvl="0" marL="0" rtl="0" algn="l">
              <a:lnSpc>
                <a:spcPct val="100000"/>
              </a:lnSpc>
              <a:spcBef>
                <a:spcPts val="1200"/>
              </a:spcBef>
              <a:spcAft>
                <a:spcPts val="0"/>
              </a:spcAft>
              <a:buClr>
                <a:schemeClr val="dk1"/>
              </a:buClr>
              <a:buSzPts val="1100"/>
              <a:buFont typeface="Arial"/>
              <a:buNone/>
            </a:pPr>
            <a:r>
              <a:rPr lang="ar" sz="1200">
                <a:solidFill>
                  <a:srgbClr val="1C4588"/>
                </a:solidFill>
                <a:latin typeface="Mada"/>
                <a:ea typeface="Mada"/>
                <a:cs typeface="Mada"/>
                <a:sym typeface="Mada"/>
              </a:rPr>
              <a:t>Hyperosmolality (serum osmolality &gt;320 mOsmol/kg)</a:t>
            </a:r>
            <a:endParaRPr sz="1200">
              <a:solidFill>
                <a:srgbClr val="1C4588"/>
              </a:solidFill>
              <a:latin typeface="Mada"/>
              <a:ea typeface="Mada"/>
              <a:cs typeface="Mada"/>
              <a:sym typeface="Mada"/>
            </a:endParaRPr>
          </a:p>
          <a:p>
            <a:pPr indent="0" lvl="0" marL="0" rtl="0" algn="l">
              <a:lnSpc>
                <a:spcPct val="100000"/>
              </a:lnSpc>
              <a:spcBef>
                <a:spcPts val="1200"/>
              </a:spcBef>
              <a:spcAft>
                <a:spcPts val="0"/>
              </a:spcAft>
              <a:buClr>
                <a:schemeClr val="dk1"/>
              </a:buClr>
              <a:buSzPts val="1100"/>
              <a:buFont typeface="Arial"/>
              <a:buNone/>
            </a:pPr>
            <a:r>
              <a:rPr lang="ar" sz="1200">
                <a:solidFill>
                  <a:srgbClr val="1C4588"/>
                </a:solidFill>
                <a:latin typeface="Mada"/>
                <a:ea typeface="Mada"/>
                <a:cs typeface="Mada"/>
                <a:sym typeface="Mada"/>
              </a:rPr>
              <a:t>Without significant ketonaemia (&lt;3 mmol/L) or acidosis (pH &gt;7.3 (H+ &lt;50 nmol/L), bicarbonate &gt;15 mmol/L)</a:t>
            </a:r>
            <a:endParaRPr sz="1200">
              <a:solidFill>
                <a:srgbClr val="1C4588"/>
              </a:solidFill>
              <a:latin typeface="Mada"/>
              <a:ea typeface="Mada"/>
              <a:cs typeface="Mada"/>
              <a:sym typeface="Mada"/>
            </a:endParaRPr>
          </a:p>
          <a:p>
            <a:pPr indent="0" lvl="0" marL="0" rtl="0" algn="l">
              <a:lnSpc>
                <a:spcPct val="100000"/>
              </a:lnSpc>
              <a:spcBef>
                <a:spcPts val="1200"/>
              </a:spcBef>
              <a:spcAft>
                <a:spcPts val="0"/>
              </a:spcAft>
              <a:buClr>
                <a:schemeClr val="dk1"/>
              </a:buClr>
              <a:buSzPts val="1100"/>
              <a:buFont typeface="Arial"/>
              <a:buNone/>
            </a:pPr>
            <a:r>
              <a:rPr lang="ar" sz="1200">
                <a:solidFill>
                  <a:srgbClr val="1C4588"/>
                </a:solidFill>
                <a:latin typeface="Mada"/>
                <a:ea typeface="Mada"/>
                <a:cs typeface="Mada"/>
                <a:sym typeface="Mada"/>
              </a:rPr>
              <a:t>Glycosuria, leading to an osmotic diuresis with loss of water, sodium, potassium and other electrolytes</a:t>
            </a:r>
            <a:endParaRPr sz="1200">
              <a:solidFill>
                <a:srgbClr val="1C4588"/>
              </a:solidFill>
              <a:latin typeface="Mada"/>
              <a:ea typeface="Mada"/>
              <a:cs typeface="Mada"/>
              <a:sym typeface="Mada"/>
            </a:endParaRPr>
          </a:p>
          <a:p>
            <a:pPr indent="0" lvl="0" marL="0" rtl="0" algn="l">
              <a:lnSpc>
                <a:spcPct val="100000"/>
              </a:lnSpc>
              <a:spcBef>
                <a:spcPts val="1200"/>
              </a:spcBef>
              <a:spcAft>
                <a:spcPts val="1200"/>
              </a:spcAft>
              <a:buClr>
                <a:schemeClr val="dk1"/>
              </a:buClr>
              <a:buSzPts val="1100"/>
              <a:buFont typeface="Arial"/>
              <a:buNone/>
            </a:pPr>
            <a:r>
              <a:rPr lang="ar" sz="1200">
                <a:solidFill>
                  <a:srgbClr val="1C4588"/>
                </a:solidFill>
                <a:latin typeface="Mada"/>
                <a:ea typeface="Mada"/>
                <a:cs typeface="Mada"/>
                <a:sym typeface="Mada"/>
              </a:rPr>
              <a:t>Hypovolemia</a:t>
            </a:r>
            <a:endParaRPr sz="1200">
              <a:solidFill>
                <a:srgbClr val="1C4588"/>
              </a:solidFill>
              <a:latin typeface="Mada"/>
              <a:ea typeface="Mada"/>
              <a:cs typeface="Mada"/>
              <a:sym typeface="Mada"/>
            </a:endParaRPr>
          </a:p>
        </p:txBody>
      </p:sp>
      <p:sp>
        <p:nvSpPr>
          <p:cNvPr id="446" name="Google Shape;446;p29"/>
          <p:cNvSpPr/>
          <p:nvPr/>
        </p:nvSpPr>
        <p:spPr>
          <a:xfrm>
            <a:off x="1006175" y="11020463"/>
            <a:ext cx="3601500" cy="366300"/>
          </a:xfrm>
          <a:prstGeom prst="rect">
            <a:avLst/>
          </a:prstGeom>
          <a:noFill/>
          <a:ln cap="flat" cmpd="sng" w="9525">
            <a:solidFill>
              <a:schemeClr val="accent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1200"/>
              </a:spcAft>
              <a:buNone/>
            </a:pPr>
            <a:r>
              <a:t/>
            </a:r>
            <a:endParaRPr sz="1200">
              <a:latin typeface="Mada"/>
              <a:ea typeface="Mada"/>
              <a:cs typeface="Mada"/>
              <a:sym typeface="Mada"/>
            </a:endParaRPr>
          </a:p>
        </p:txBody>
      </p:sp>
      <p:sp>
        <p:nvSpPr>
          <p:cNvPr id="447" name="Google Shape;447;p29"/>
          <p:cNvSpPr/>
          <p:nvPr/>
        </p:nvSpPr>
        <p:spPr>
          <a:xfrm>
            <a:off x="-2374900" y="11427104"/>
            <a:ext cx="7024800" cy="366300"/>
          </a:xfrm>
          <a:prstGeom prst="rect">
            <a:avLst/>
          </a:prstGeom>
          <a:noFill/>
          <a:ln cap="flat" cmpd="sng" w="9525">
            <a:solidFill>
              <a:schemeClr val="accent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t/>
            </a:r>
            <a:endParaRPr sz="1200">
              <a:latin typeface="Mada"/>
              <a:ea typeface="Mada"/>
              <a:cs typeface="Mada"/>
              <a:sym typeface="Mada"/>
            </a:endParaRPr>
          </a:p>
        </p:txBody>
      </p:sp>
      <p:sp>
        <p:nvSpPr>
          <p:cNvPr id="448" name="Google Shape;448;p29"/>
          <p:cNvSpPr/>
          <p:nvPr/>
        </p:nvSpPr>
        <p:spPr>
          <a:xfrm>
            <a:off x="-2374900" y="11848125"/>
            <a:ext cx="6723000" cy="366300"/>
          </a:xfrm>
          <a:prstGeom prst="rect">
            <a:avLst/>
          </a:prstGeom>
          <a:noFill/>
          <a:ln cap="flat" cmpd="sng" w="9525">
            <a:solidFill>
              <a:schemeClr val="accent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t/>
            </a:r>
            <a:endParaRPr sz="1200">
              <a:latin typeface="Mada"/>
              <a:ea typeface="Mada"/>
              <a:cs typeface="Mada"/>
              <a:sym typeface="Mada"/>
            </a:endParaRPr>
          </a:p>
        </p:txBody>
      </p:sp>
      <p:grpSp>
        <p:nvGrpSpPr>
          <p:cNvPr id="449" name="Google Shape;449;p29"/>
          <p:cNvGrpSpPr/>
          <p:nvPr/>
        </p:nvGrpSpPr>
        <p:grpSpPr>
          <a:xfrm>
            <a:off x="3742597" y="7351616"/>
            <a:ext cx="3601468" cy="1700491"/>
            <a:chOff x="520100" y="4518850"/>
            <a:chExt cx="5220275" cy="1757250"/>
          </a:xfrm>
        </p:grpSpPr>
        <p:pic>
          <p:nvPicPr>
            <p:cNvPr id="450" name="Google Shape;450;p29"/>
            <p:cNvPicPr preferRelativeResize="0"/>
            <p:nvPr/>
          </p:nvPicPr>
          <p:blipFill rotWithShape="1">
            <a:blip r:embed="rId3">
              <a:alphaModFix/>
            </a:blip>
            <a:srcRect b="1816" l="1728" r="1699" t="0"/>
            <a:stretch/>
          </p:blipFill>
          <p:spPr>
            <a:xfrm>
              <a:off x="520100" y="4518850"/>
              <a:ext cx="5220273" cy="1757250"/>
            </a:xfrm>
            <a:prstGeom prst="rect">
              <a:avLst/>
            </a:prstGeom>
            <a:noFill/>
            <a:ln>
              <a:noFill/>
            </a:ln>
          </p:spPr>
        </p:pic>
        <p:sp>
          <p:nvSpPr>
            <p:cNvPr id="451" name="Google Shape;451;p29"/>
            <p:cNvSpPr/>
            <p:nvPr/>
          </p:nvSpPr>
          <p:spPr>
            <a:xfrm>
              <a:off x="4909675" y="4519000"/>
              <a:ext cx="830700" cy="1757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2" name="Google Shape;452;p29"/>
          <p:cNvSpPr txBox="1"/>
          <p:nvPr/>
        </p:nvSpPr>
        <p:spPr>
          <a:xfrm>
            <a:off x="240812" y="6552234"/>
            <a:ext cx="4140600" cy="450600"/>
          </a:xfrm>
          <a:prstGeom prst="rect">
            <a:avLst/>
          </a:prstGeom>
          <a:noFill/>
          <a:ln>
            <a:noFill/>
          </a:ln>
        </p:spPr>
        <p:txBody>
          <a:bodyPr anchorCtr="0" anchor="b"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Laboratory Findings in HHS</a:t>
            </a:r>
            <a:endParaRPr b="1" sz="2200">
              <a:highlight>
                <a:schemeClr val="accent4"/>
              </a:highlight>
              <a:latin typeface="Mada"/>
              <a:ea typeface="Mada"/>
              <a:cs typeface="Mada"/>
              <a:sym typeface="Mada"/>
            </a:endParaRPr>
          </a:p>
        </p:txBody>
      </p:sp>
      <p:grpSp>
        <p:nvGrpSpPr>
          <p:cNvPr id="453" name="Google Shape;453;p29"/>
          <p:cNvGrpSpPr/>
          <p:nvPr/>
        </p:nvGrpSpPr>
        <p:grpSpPr>
          <a:xfrm>
            <a:off x="-3283428" y="7966047"/>
            <a:ext cx="397510" cy="1700427"/>
            <a:chOff x="297753" y="7450495"/>
            <a:chExt cx="397510" cy="2076477"/>
          </a:xfrm>
        </p:grpSpPr>
        <p:grpSp>
          <p:nvGrpSpPr>
            <p:cNvPr id="454" name="Google Shape;454;p29"/>
            <p:cNvGrpSpPr/>
            <p:nvPr/>
          </p:nvGrpSpPr>
          <p:grpSpPr>
            <a:xfrm rot="5400000">
              <a:off x="164520" y="8273085"/>
              <a:ext cx="674960" cy="386525"/>
              <a:chOff x="2842489" y="2496277"/>
              <a:chExt cx="1782307" cy="877071"/>
            </a:xfrm>
          </p:grpSpPr>
          <p:sp>
            <p:nvSpPr>
              <p:cNvPr id="455" name="Google Shape;455;p29"/>
              <p:cNvSpPr/>
              <p:nvPr/>
            </p:nvSpPr>
            <p:spPr>
              <a:xfrm>
                <a:off x="2882235" y="2952152"/>
                <a:ext cx="330352" cy="395812"/>
              </a:xfrm>
              <a:custGeom>
                <a:rect b="b" l="l" r="r" t="t"/>
                <a:pathLst>
                  <a:path extrusionOk="0" h="19803" w="14429">
                    <a:moveTo>
                      <a:pt x="13487" y="0"/>
                    </a:moveTo>
                    <a:cubicBezTo>
                      <a:pt x="13189" y="0"/>
                      <a:pt x="12991" y="99"/>
                      <a:pt x="12793" y="298"/>
                    </a:cubicBezTo>
                    <a:lnTo>
                      <a:pt x="12793" y="347"/>
                    </a:lnTo>
                    <a:cubicBezTo>
                      <a:pt x="12148" y="1190"/>
                      <a:pt x="11504" y="1983"/>
                      <a:pt x="10859" y="2826"/>
                    </a:cubicBezTo>
                    <a:cubicBezTo>
                      <a:pt x="10264" y="3669"/>
                      <a:pt x="9669" y="4462"/>
                      <a:pt x="9124" y="5305"/>
                    </a:cubicBezTo>
                    <a:cubicBezTo>
                      <a:pt x="9173" y="5206"/>
                      <a:pt x="9223" y="5157"/>
                      <a:pt x="9272" y="5057"/>
                    </a:cubicBezTo>
                    <a:lnTo>
                      <a:pt x="9272" y="5057"/>
                    </a:lnTo>
                    <a:cubicBezTo>
                      <a:pt x="8231" y="6545"/>
                      <a:pt x="7239" y="8032"/>
                      <a:pt x="6248" y="9520"/>
                    </a:cubicBezTo>
                    <a:cubicBezTo>
                      <a:pt x="5801" y="10264"/>
                      <a:pt x="5405" y="10958"/>
                      <a:pt x="4958" y="11702"/>
                    </a:cubicBezTo>
                    <a:cubicBezTo>
                      <a:pt x="4760" y="12049"/>
                      <a:pt x="4512" y="12445"/>
                      <a:pt x="4314" y="12792"/>
                    </a:cubicBezTo>
                    <a:cubicBezTo>
                      <a:pt x="4066" y="13189"/>
                      <a:pt x="3818" y="13536"/>
                      <a:pt x="3620" y="13883"/>
                    </a:cubicBezTo>
                    <a:lnTo>
                      <a:pt x="3719" y="13685"/>
                    </a:lnTo>
                    <a:lnTo>
                      <a:pt x="3719" y="13685"/>
                    </a:lnTo>
                    <a:cubicBezTo>
                      <a:pt x="3173" y="14429"/>
                      <a:pt x="2628" y="15222"/>
                      <a:pt x="2033" y="15966"/>
                    </a:cubicBezTo>
                    <a:cubicBezTo>
                      <a:pt x="1785" y="16263"/>
                      <a:pt x="1537" y="16610"/>
                      <a:pt x="1240" y="16957"/>
                    </a:cubicBezTo>
                    <a:lnTo>
                      <a:pt x="843" y="17503"/>
                    </a:lnTo>
                    <a:cubicBezTo>
                      <a:pt x="694" y="17701"/>
                      <a:pt x="546" y="17899"/>
                      <a:pt x="347" y="18098"/>
                    </a:cubicBezTo>
                    <a:cubicBezTo>
                      <a:pt x="50" y="18445"/>
                      <a:pt x="0" y="18941"/>
                      <a:pt x="198" y="19337"/>
                    </a:cubicBezTo>
                    <a:cubicBezTo>
                      <a:pt x="347" y="19536"/>
                      <a:pt x="496" y="19684"/>
                      <a:pt x="744" y="19783"/>
                    </a:cubicBezTo>
                    <a:cubicBezTo>
                      <a:pt x="810" y="19797"/>
                      <a:pt x="877" y="19803"/>
                      <a:pt x="942" y="19803"/>
                    </a:cubicBezTo>
                    <a:cubicBezTo>
                      <a:pt x="1121" y="19803"/>
                      <a:pt x="1293" y="19757"/>
                      <a:pt x="1438" y="19684"/>
                    </a:cubicBezTo>
                    <a:cubicBezTo>
                      <a:pt x="1835" y="19288"/>
                      <a:pt x="2231" y="18841"/>
                      <a:pt x="2578" y="18346"/>
                    </a:cubicBezTo>
                    <a:cubicBezTo>
                      <a:pt x="2876" y="17949"/>
                      <a:pt x="3173" y="17602"/>
                      <a:pt x="3421" y="17255"/>
                    </a:cubicBezTo>
                    <a:cubicBezTo>
                      <a:pt x="4066" y="16461"/>
                      <a:pt x="4661" y="15619"/>
                      <a:pt x="5306" y="14776"/>
                    </a:cubicBezTo>
                    <a:cubicBezTo>
                      <a:pt x="5901" y="13883"/>
                      <a:pt x="6496" y="12891"/>
                      <a:pt x="7041" y="11999"/>
                    </a:cubicBezTo>
                    <a:cubicBezTo>
                      <a:pt x="7636" y="11057"/>
                      <a:pt x="8132" y="10313"/>
                      <a:pt x="8727" y="9470"/>
                    </a:cubicBezTo>
                    <a:lnTo>
                      <a:pt x="9669" y="8032"/>
                    </a:lnTo>
                    <a:cubicBezTo>
                      <a:pt x="10115" y="7388"/>
                      <a:pt x="10512" y="6842"/>
                      <a:pt x="10909" y="6247"/>
                    </a:cubicBezTo>
                    <a:cubicBezTo>
                      <a:pt x="11404" y="5504"/>
                      <a:pt x="11950" y="4859"/>
                      <a:pt x="12396" y="4115"/>
                    </a:cubicBezTo>
                    <a:cubicBezTo>
                      <a:pt x="12892" y="3421"/>
                      <a:pt x="13586" y="2578"/>
                      <a:pt x="14181" y="1835"/>
                    </a:cubicBezTo>
                    <a:cubicBezTo>
                      <a:pt x="14330" y="1636"/>
                      <a:pt x="14429" y="1339"/>
                      <a:pt x="14429" y="1091"/>
                    </a:cubicBezTo>
                    <a:cubicBezTo>
                      <a:pt x="14429" y="793"/>
                      <a:pt x="14330" y="496"/>
                      <a:pt x="14181" y="298"/>
                    </a:cubicBezTo>
                    <a:cubicBezTo>
                      <a:pt x="13983" y="99"/>
                      <a:pt x="13735" y="0"/>
                      <a:pt x="13487" y="0"/>
                    </a:cubicBezTo>
                    <a:close/>
                  </a:path>
                </a:pathLst>
              </a:custGeom>
              <a:solidFill>
                <a:srgbClr val="509E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9"/>
              <p:cNvSpPr/>
              <p:nvPr/>
            </p:nvSpPr>
            <p:spPr>
              <a:xfrm>
                <a:off x="2842489" y="2515105"/>
                <a:ext cx="373509" cy="467787"/>
              </a:xfrm>
              <a:custGeom>
                <a:rect b="b" l="l" r="r" t="t"/>
                <a:pathLst>
                  <a:path extrusionOk="0" h="23404" w="16314">
                    <a:moveTo>
                      <a:pt x="1092" y="0"/>
                    </a:moveTo>
                    <a:cubicBezTo>
                      <a:pt x="893" y="0"/>
                      <a:pt x="695" y="50"/>
                      <a:pt x="546" y="149"/>
                    </a:cubicBezTo>
                    <a:cubicBezTo>
                      <a:pt x="298" y="347"/>
                      <a:pt x="149" y="595"/>
                      <a:pt x="100" y="843"/>
                    </a:cubicBezTo>
                    <a:cubicBezTo>
                      <a:pt x="1" y="1140"/>
                      <a:pt x="50" y="1488"/>
                      <a:pt x="199" y="1735"/>
                    </a:cubicBezTo>
                    <a:cubicBezTo>
                      <a:pt x="298" y="1934"/>
                      <a:pt x="397" y="2132"/>
                      <a:pt x="546" y="2330"/>
                    </a:cubicBezTo>
                    <a:cubicBezTo>
                      <a:pt x="992" y="2925"/>
                      <a:pt x="1439" y="3669"/>
                      <a:pt x="1885" y="4314"/>
                    </a:cubicBezTo>
                    <a:cubicBezTo>
                      <a:pt x="2430" y="5157"/>
                      <a:pt x="3025" y="6000"/>
                      <a:pt x="3620" y="6842"/>
                    </a:cubicBezTo>
                    <a:cubicBezTo>
                      <a:pt x="4067" y="7437"/>
                      <a:pt x="4463" y="8082"/>
                      <a:pt x="4860" y="8677"/>
                    </a:cubicBezTo>
                    <a:cubicBezTo>
                      <a:pt x="5257" y="9322"/>
                      <a:pt x="5802" y="10115"/>
                      <a:pt x="6248" y="10809"/>
                    </a:cubicBezTo>
                    <a:cubicBezTo>
                      <a:pt x="6694" y="11503"/>
                      <a:pt x="7042" y="12098"/>
                      <a:pt x="7488" y="12693"/>
                    </a:cubicBezTo>
                    <a:cubicBezTo>
                      <a:pt x="7884" y="13338"/>
                      <a:pt x="8430" y="14082"/>
                      <a:pt x="8926" y="14776"/>
                    </a:cubicBezTo>
                    <a:cubicBezTo>
                      <a:pt x="9422" y="15470"/>
                      <a:pt x="9769" y="16065"/>
                      <a:pt x="10165" y="16709"/>
                    </a:cubicBezTo>
                    <a:cubicBezTo>
                      <a:pt x="10661" y="17503"/>
                      <a:pt x="11207" y="18296"/>
                      <a:pt x="11752" y="19089"/>
                    </a:cubicBezTo>
                    <a:cubicBezTo>
                      <a:pt x="12198" y="19784"/>
                      <a:pt x="12694" y="20379"/>
                      <a:pt x="13190" y="21023"/>
                    </a:cubicBezTo>
                    <a:cubicBezTo>
                      <a:pt x="13636" y="21618"/>
                      <a:pt x="14231" y="22362"/>
                      <a:pt x="14727" y="23056"/>
                    </a:cubicBezTo>
                    <a:cubicBezTo>
                      <a:pt x="14876" y="23254"/>
                      <a:pt x="15124" y="23403"/>
                      <a:pt x="15372" y="23403"/>
                    </a:cubicBezTo>
                    <a:cubicBezTo>
                      <a:pt x="15620" y="23403"/>
                      <a:pt x="15867" y="23254"/>
                      <a:pt x="16016" y="23056"/>
                    </a:cubicBezTo>
                    <a:cubicBezTo>
                      <a:pt x="16215" y="22858"/>
                      <a:pt x="16314" y="22610"/>
                      <a:pt x="16314" y="22312"/>
                    </a:cubicBezTo>
                    <a:lnTo>
                      <a:pt x="16264" y="22064"/>
                    </a:lnTo>
                    <a:cubicBezTo>
                      <a:pt x="16215" y="21866"/>
                      <a:pt x="16165" y="21717"/>
                      <a:pt x="16016" y="21569"/>
                    </a:cubicBezTo>
                    <a:cubicBezTo>
                      <a:pt x="15272" y="20478"/>
                      <a:pt x="14479" y="19436"/>
                      <a:pt x="13686" y="18346"/>
                    </a:cubicBezTo>
                    <a:cubicBezTo>
                      <a:pt x="12942" y="17255"/>
                      <a:pt x="12397" y="16362"/>
                      <a:pt x="11752" y="15321"/>
                    </a:cubicBezTo>
                    <a:cubicBezTo>
                      <a:pt x="11405" y="14776"/>
                      <a:pt x="11107" y="14230"/>
                      <a:pt x="10711" y="13734"/>
                    </a:cubicBezTo>
                    <a:cubicBezTo>
                      <a:pt x="10364" y="13189"/>
                      <a:pt x="10017" y="12693"/>
                      <a:pt x="9670" y="12148"/>
                    </a:cubicBezTo>
                    <a:cubicBezTo>
                      <a:pt x="8777" y="10908"/>
                      <a:pt x="7984" y="9570"/>
                      <a:pt x="7190" y="8280"/>
                    </a:cubicBezTo>
                    <a:lnTo>
                      <a:pt x="5901" y="6297"/>
                    </a:lnTo>
                    <a:cubicBezTo>
                      <a:pt x="5405" y="5553"/>
                      <a:pt x="4959" y="4859"/>
                      <a:pt x="4463" y="4165"/>
                    </a:cubicBezTo>
                    <a:cubicBezTo>
                      <a:pt x="3918" y="3372"/>
                      <a:pt x="3372" y="2578"/>
                      <a:pt x="2827" y="1735"/>
                    </a:cubicBezTo>
                    <a:lnTo>
                      <a:pt x="2827" y="1735"/>
                    </a:lnTo>
                    <a:lnTo>
                      <a:pt x="2529" y="1289"/>
                    </a:lnTo>
                    <a:cubicBezTo>
                      <a:pt x="2331" y="942"/>
                      <a:pt x="2083" y="645"/>
                      <a:pt x="1835" y="347"/>
                    </a:cubicBezTo>
                    <a:cubicBezTo>
                      <a:pt x="1687" y="198"/>
                      <a:pt x="1538" y="99"/>
                      <a:pt x="1339" y="50"/>
                    </a:cubicBezTo>
                    <a:cubicBezTo>
                      <a:pt x="1240" y="0"/>
                      <a:pt x="1191" y="0"/>
                      <a:pt x="1092" y="0"/>
                    </a:cubicBezTo>
                    <a:close/>
                  </a:path>
                </a:pathLst>
              </a:custGeom>
              <a:solidFill>
                <a:srgbClr val="509E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9"/>
              <p:cNvSpPr/>
              <p:nvPr/>
            </p:nvSpPr>
            <p:spPr>
              <a:xfrm>
                <a:off x="2842489" y="2496277"/>
                <a:ext cx="1782307" cy="877071"/>
              </a:xfrm>
              <a:custGeom>
                <a:rect b="b" l="l" r="r" t="t"/>
                <a:pathLst>
                  <a:path extrusionOk="0" h="43881" w="77847">
                    <a:moveTo>
                      <a:pt x="42643" y="0"/>
                    </a:moveTo>
                    <a:cubicBezTo>
                      <a:pt x="40957" y="0"/>
                      <a:pt x="39221" y="0"/>
                      <a:pt x="37535" y="50"/>
                    </a:cubicBezTo>
                    <a:lnTo>
                      <a:pt x="37486" y="50"/>
                    </a:lnTo>
                    <a:cubicBezTo>
                      <a:pt x="36544" y="50"/>
                      <a:pt x="35651" y="50"/>
                      <a:pt x="34660" y="99"/>
                    </a:cubicBezTo>
                    <a:cubicBezTo>
                      <a:pt x="33668" y="149"/>
                      <a:pt x="32726" y="149"/>
                      <a:pt x="31784" y="198"/>
                    </a:cubicBezTo>
                    <a:cubicBezTo>
                      <a:pt x="29850" y="198"/>
                      <a:pt x="27916" y="198"/>
                      <a:pt x="25982" y="248"/>
                    </a:cubicBezTo>
                    <a:cubicBezTo>
                      <a:pt x="24049" y="297"/>
                      <a:pt x="22165" y="347"/>
                      <a:pt x="20231" y="397"/>
                    </a:cubicBezTo>
                    <a:cubicBezTo>
                      <a:pt x="19239" y="397"/>
                      <a:pt x="18347" y="397"/>
                      <a:pt x="17355" y="446"/>
                    </a:cubicBezTo>
                    <a:cubicBezTo>
                      <a:pt x="16363" y="496"/>
                      <a:pt x="15520" y="496"/>
                      <a:pt x="14529" y="595"/>
                    </a:cubicBezTo>
                    <a:cubicBezTo>
                      <a:pt x="13587" y="645"/>
                      <a:pt x="12694" y="694"/>
                      <a:pt x="11752" y="793"/>
                    </a:cubicBezTo>
                    <a:cubicBezTo>
                      <a:pt x="10860" y="892"/>
                      <a:pt x="9917" y="1041"/>
                      <a:pt x="9025" y="1091"/>
                    </a:cubicBezTo>
                    <a:lnTo>
                      <a:pt x="7042" y="1091"/>
                    </a:lnTo>
                    <a:cubicBezTo>
                      <a:pt x="6397" y="1091"/>
                      <a:pt x="5703" y="1041"/>
                      <a:pt x="5009" y="1041"/>
                    </a:cubicBezTo>
                    <a:lnTo>
                      <a:pt x="3025" y="942"/>
                    </a:lnTo>
                    <a:cubicBezTo>
                      <a:pt x="2331" y="892"/>
                      <a:pt x="1587" y="843"/>
                      <a:pt x="893" y="744"/>
                    </a:cubicBezTo>
                    <a:cubicBezTo>
                      <a:pt x="645" y="744"/>
                      <a:pt x="397" y="843"/>
                      <a:pt x="249" y="1041"/>
                    </a:cubicBezTo>
                    <a:cubicBezTo>
                      <a:pt x="100" y="1240"/>
                      <a:pt x="1" y="1487"/>
                      <a:pt x="1" y="1785"/>
                    </a:cubicBezTo>
                    <a:cubicBezTo>
                      <a:pt x="1" y="2033"/>
                      <a:pt x="100" y="2281"/>
                      <a:pt x="249" y="2479"/>
                    </a:cubicBezTo>
                    <a:lnTo>
                      <a:pt x="447" y="2628"/>
                    </a:lnTo>
                    <a:cubicBezTo>
                      <a:pt x="546" y="2727"/>
                      <a:pt x="744" y="2777"/>
                      <a:pt x="893" y="2777"/>
                    </a:cubicBezTo>
                    <a:cubicBezTo>
                      <a:pt x="1786" y="2925"/>
                      <a:pt x="2728" y="2925"/>
                      <a:pt x="3670" y="2975"/>
                    </a:cubicBezTo>
                    <a:cubicBezTo>
                      <a:pt x="4562" y="3025"/>
                      <a:pt x="5455" y="3074"/>
                      <a:pt x="6397" y="3124"/>
                    </a:cubicBezTo>
                    <a:cubicBezTo>
                      <a:pt x="6843" y="3149"/>
                      <a:pt x="7277" y="3161"/>
                      <a:pt x="7711" y="3161"/>
                    </a:cubicBezTo>
                    <a:cubicBezTo>
                      <a:pt x="8145" y="3161"/>
                      <a:pt x="8579" y="3149"/>
                      <a:pt x="9025" y="3124"/>
                    </a:cubicBezTo>
                    <a:cubicBezTo>
                      <a:pt x="9868" y="3074"/>
                      <a:pt x="10760" y="2925"/>
                      <a:pt x="11653" y="2777"/>
                    </a:cubicBezTo>
                    <a:cubicBezTo>
                      <a:pt x="13438" y="2529"/>
                      <a:pt x="15272" y="2380"/>
                      <a:pt x="17107" y="2330"/>
                    </a:cubicBezTo>
                    <a:cubicBezTo>
                      <a:pt x="18099" y="2330"/>
                      <a:pt x="19090" y="2281"/>
                      <a:pt x="20132" y="2231"/>
                    </a:cubicBezTo>
                    <a:lnTo>
                      <a:pt x="22809" y="2132"/>
                    </a:lnTo>
                    <a:cubicBezTo>
                      <a:pt x="24743" y="2082"/>
                      <a:pt x="26726" y="2033"/>
                      <a:pt x="28660" y="1983"/>
                    </a:cubicBezTo>
                    <a:lnTo>
                      <a:pt x="31486" y="1983"/>
                    </a:lnTo>
                    <a:cubicBezTo>
                      <a:pt x="32379" y="1983"/>
                      <a:pt x="33470" y="1934"/>
                      <a:pt x="34461" y="1884"/>
                    </a:cubicBezTo>
                    <a:cubicBezTo>
                      <a:pt x="35106" y="1868"/>
                      <a:pt x="35750" y="1862"/>
                      <a:pt x="36393" y="1862"/>
                    </a:cubicBezTo>
                    <a:cubicBezTo>
                      <a:pt x="37679" y="1862"/>
                      <a:pt x="38957" y="1884"/>
                      <a:pt x="40213" y="1884"/>
                    </a:cubicBezTo>
                    <a:lnTo>
                      <a:pt x="45816" y="1884"/>
                    </a:lnTo>
                    <a:cubicBezTo>
                      <a:pt x="47513" y="1884"/>
                      <a:pt x="49210" y="1865"/>
                      <a:pt x="50906" y="1865"/>
                    </a:cubicBezTo>
                    <a:cubicBezTo>
                      <a:pt x="53028" y="1865"/>
                      <a:pt x="55149" y="1895"/>
                      <a:pt x="57270" y="2033"/>
                    </a:cubicBezTo>
                    <a:cubicBezTo>
                      <a:pt x="57914" y="2082"/>
                      <a:pt x="58509" y="2132"/>
                      <a:pt x="59154" y="2231"/>
                    </a:cubicBezTo>
                    <a:cubicBezTo>
                      <a:pt x="59203" y="2231"/>
                      <a:pt x="59253" y="2231"/>
                      <a:pt x="59352" y="2281"/>
                    </a:cubicBezTo>
                    <a:cubicBezTo>
                      <a:pt x="59451" y="2380"/>
                      <a:pt x="59600" y="2479"/>
                      <a:pt x="59749" y="2578"/>
                    </a:cubicBezTo>
                    <a:lnTo>
                      <a:pt x="60393" y="3124"/>
                    </a:lnTo>
                    <a:cubicBezTo>
                      <a:pt x="61088" y="3719"/>
                      <a:pt x="61732" y="4363"/>
                      <a:pt x="62426" y="4958"/>
                    </a:cubicBezTo>
                    <a:cubicBezTo>
                      <a:pt x="63071" y="5603"/>
                      <a:pt x="63864" y="6347"/>
                      <a:pt x="64509" y="7090"/>
                    </a:cubicBezTo>
                    <a:cubicBezTo>
                      <a:pt x="65203" y="7834"/>
                      <a:pt x="65848" y="8627"/>
                      <a:pt x="66492" y="9371"/>
                    </a:cubicBezTo>
                    <a:cubicBezTo>
                      <a:pt x="67137" y="10164"/>
                      <a:pt x="67881" y="10958"/>
                      <a:pt x="68575" y="11751"/>
                    </a:cubicBezTo>
                    <a:cubicBezTo>
                      <a:pt x="69269" y="12544"/>
                      <a:pt x="69914" y="13239"/>
                      <a:pt x="70509" y="13982"/>
                    </a:cubicBezTo>
                    <a:cubicBezTo>
                      <a:pt x="71153" y="14726"/>
                      <a:pt x="71798" y="15569"/>
                      <a:pt x="72393" y="16362"/>
                    </a:cubicBezTo>
                    <a:cubicBezTo>
                      <a:pt x="73533" y="17850"/>
                      <a:pt x="74574" y="19387"/>
                      <a:pt x="75715" y="20924"/>
                    </a:cubicBezTo>
                    <a:cubicBezTo>
                      <a:pt x="75070" y="21469"/>
                      <a:pt x="74426" y="22015"/>
                      <a:pt x="73781" y="22560"/>
                    </a:cubicBezTo>
                    <a:cubicBezTo>
                      <a:pt x="73434" y="22907"/>
                      <a:pt x="73087" y="23205"/>
                      <a:pt x="72740" y="23552"/>
                    </a:cubicBezTo>
                    <a:cubicBezTo>
                      <a:pt x="72393" y="23899"/>
                      <a:pt x="72095" y="24295"/>
                      <a:pt x="71748" y="24643"/>
                    </a:cubicBezTo>
                    <a:cubicBezTo>
                      <a:pt x="71004" y="25436"/>
                      <a:pt x="70310" y="26180"/>
                      <a:pt x="69616" y="26874"/>
                    </a:cubicBezTo>
                    <a:cubicBezTo>
                      <a:pt x="69269" y="27221"/>
                      <a:pt x="68971" y="27568"/>
                      <a:pt x="68624" y="27915"/>
                    </a:cubicBezTo>
                    <a:cubicBezTo>
                      <a:pt x="68277" y="28213"/>
                      <a:pt x="67980" y="28560"/>
                      <a:pt x="67633" y="28857"/>
                    </a:cubicBezTo>
                    <a:cubicBezTo>
                      <a:pt x="66195" y="30245"/>
                      <a:pt x="64757" y="31535"/>
                      <a:pt x="63319" y="32873"/>
                    </a:cubicBezTo>
                    <a:cubicBezTo>
                      <a:pt x="62625" y="33518"/>
                      <a:pt x="61931" y="34162"/>
                      <a:pt x="61236" y="34807"/>
                    </a:cubicBezTo>
                    <a:cubicBezTo>
                      <a:pt x="60542" y="35501"/>
                      <a:pt x="59798" y="36195"/>
                      <a:pt x="59104" y="36840"/>
                    </a:cubicBezTo>
                    <a:cubicBezTo>
                      <a:pt x="58509" y="37385"/>
                      <a:pt x="57964" y="37881"/>
                      <a:pt x="57369" y="38377"/>
                    </a:cubicBezTo>
                    <a:cubicBezTo>
                      <a:pt x="56823" y="38922"/>
                      <a:pt x="56427" y="39319"/>
                      <a:pt x="55931" y="39765"/>
                    </a:cubicBezTo>
                    <a:lnTo>
                      <a:pt x="56129" y="39666"/>
                    </a:lnTo>
                    <a:lnTo>
                      <a:pt x="56129" y="39666"/>
                    </a:lnTo>
                    <a:cubicBezTo>
                      <a:pt x="55931" y="39815"/>
                      <a:pt x="55782" y="40013"/>
                      <a:pt x="55584" y="40162"/>
                    </a:cubicBezTo>
                    <a:lnTo>
                      <a:pt x="54691" y="40212"/>
                    </a:lnTo>
                    <a:cubicBezTo>
                      <a:pt x="54196" y="40311"/>
                      <a:pt x="53700" y="40360"/>
                      <a:pt x="53253" y="40410"/>
                    </a:cubicBezTo>
                    <a:cubicBezTo>
                      <a:pt x="52411" y="40559"/>
                      <a:pt x="51518" y="40707"/>
                      <a:pt x="50675" y="40856"/>
                    </a:cubicBezTo>
                    <a:cubicBezTo>
                      <a:pt x="48841" y="41104"/>
                      <a:pt x="46956" y="41253"/>
                      <a:pt x="45122" y="41352"/>
                    </a:cubicBezTo>
                    <a:cubicBezTo>
                      <a:pt x="43238" y="41501"/>
                      <a:pt x="41254" y="41501"/>
                      <a:pt x="39320" y="41501"/>
                    </a:cubicBezTo>
                    <a:cubicBezTo>
                      <a:pt x="36775" y="41501"/>
                      <a:pt x="34208" y="41479"/>
                      <a:pt x="31633" y="41479"/>
                    </a:cubicBezTo>
                    <a:cubicBezTo>
                      <a:pt x="30346" y="41479"/>
                      <a:pt x="29057" y="41484"/>
                      <a:pt x="27768" y="41501"/>
                    </a:cubicBezTo>
                    <a:cubicBezTo>
                      <a:pt x="26825" y="41501"/>
                      <a:pt x="25933" y="41550"/>
                      <a:pt x="24941" y="41550"/>
                    </a:cubicBezTo>
                    <a:cubicBezTo>
                      <a:pt x="23999" y="41600"/>
                      <a:pt x="23057" y="41600"/>
                      <a:pt x="22065" y="41600"/>
                    </a:cubicBezTo>
                    <a:cubicBezTo>
                      <a:pt x="20181" y="41600"/>
                      <a:pt x="18297" y="41600"/>
                      <a:pt x="16413" y="41649"/>
                    </a:cubicBezTo>
                    <a:lnTo>
                      <a:pt x="10661" y="41649"/>
                    </a:lnTo>
                    <a:cubicBezTo>
                      <a:pt x="9769" y="41649"/>
                      <a:pt x="8827" y="41600"/>
                      <a:pt x="7884" y="41600"/>
                    </a:cubicBezTo>
                    <a:cubicBezTo>
                      <a:pt x="6992" y="41550"/>
                      <a:pt x="6149" y="41600"/>
                      <a:pt x="5257" y="41501"/>
                    </a:cubicBezTo>
                    <a:cubicBezTo>
                      <a:pt x="4810" y="41501"/>
                      <a:pt x="4364" y="41451"/>
                      <a:pt x="3918" y="41402"/>
                    </a:cubicBezTo>
                    <a:lnTo>
                      <a:pt x="2877" y="41302"/>
                    </a:lnTo>
                    <a:lnTo>
                      <a:pt x="2728" y="41302"/>
                    </a:lnTo>
                    <a:cubicBezTo>
                      <a:pt x="2657" y="41282"/>
                      <a:pt x="2586" y="41272"/>
                      <a:pt x="2516" y="41272"/>
                    </a:cubicBezTo>
                    <a:cubicBezTo>
                      <a:pt x="2245" y="41272"/>
                      <a:pt x="1993" y="41423"/>
                      <a:pt x="1835" y="41699"/>
                    </a:cubicBezTo>
                    <a:cubicBezTo>
                      <a:pt x="1736" y="41897"/>
                      <a:pt x="1736" y="42145"/>
                      <a:pt x="1786" y="42344"/>
                    </a:cubicBezTo>
                    <a:cubicBezTo>
                      <a:pt x="1835" y="42591"/>
                      <a:pt x="1934" y="42740"/>
                      <a:pt x="2133" y="42889"/>
                    </a:cubicBezTo>
                    <a:cubicBezTo>
                      <a:pt x="2282" y="42988"/>
                      <a:pt x="2480" y="43038"/>
                      <a:pt x="2678" y="43087"/>
                    </a:cubicBezTo>
                    <a:lnTo>
                      <a:pt x="3571" y="43236"/>
                    </a:lnTo>
                    <a:lnTo>
                      <a:pt x="3372" y="43236"/>
                    </a:lnTo>
                    <a:cubicBezTo>
                      <a:pt x="4265" y="43385"/>
                      <a:pt x="5207" y="43484"/>
                      <a:pt x="6149" y="43534"/>
                    </a:cubicBezTo>
                    <a:cubicBezTo>
                      <a:pt x="6992" y="43534"/>
                      <a:pt x="7884" y="43583"/>
                      <a:pt x="8727" y="43633"/>
                    </a:cubicBezTo>
                    <a:lnTo>
                      <a:pt x="10116" y="43732"/>
                    </a:lnTo>
                    <a:lnTo>
                      <a:pt x="11554" y="43732"/>
                    </a:lnTo>
                    <a:cubicBezTo>
                      <a:pt x="12496" y="43732"/>
                      <a:pt x="13487" y="43781"/>
                      <a:pt x="14430" y="43831"/>
                    </a:cubicBezTo>
                    <a:cubicBezTo>
                      <a:pt x="16363" y="43881"/>
                      <a:pt x="18247" y="43881"/>
                      <a:pt x="20181" y="43881"/>
                    </a:cubicBezTo>
                    <a:lnTo>
                      <a:pt x="37436" y="43881"/>
                    </a:lnTo>
                    <a:cubicBezTo>
                      <a:pt x="39370" y="43881"/>
                      <a:pt x="41254" y="43881"/>
                      <a:pt x="43188" y="43781"/>
                    </a:cubicBezTo>
                    <a:cubicBezTo>
                      <a:pt x="45072" y="43732"/>
                      <a:pt x="46907" y="43583"/>
                      <a:pt x="48692" y="43335"/>
                    </a:cubicBezTo>
                    <a:cubicBezTo>
                      <a:pt x="50130" y="43186"/>
                      <a:pt x="51518" y="42939"/>
                      <a:pt x="52956" y="42691"/>
                    </a:cubicBezTo>
                    <a:cubicBezTo>
                      <a:pt x="53551" y="42591"/>
                      <a:pt x="54146" y="42492"/>
                      <a:pt x="54741" y="42393"/>
                    </a:cubicBezTo>
                    <a:cubicBezTo>
                      <a:pt x="55038" y="42344"/>
                      <a:pt x="55336" y="42294"/>
                      <a:pt x="55584" y="42244"/>
                    </a:cubicBezTo>
                    <a:cubicBezTo>
                      <a:pt x="55782" y="42195"/>
                      <a:pt x="55981" y="42145"/>
                      <a:pt x="56129" y="42046"/>
                    </a:cubicBezTo>
                    <a:cubicBezTo>
                      <a:pt x="56278" y="41947"/>
                      <a:pt x="56427" y="41798"/>
                      <a:pt x="56576" y="41649"/>
                    </a:cubicBezTo>
                    <a:cubicBezTo>
                      <a:pt x="56873" y="41402"/>
                      <a:pt x="57220" y="41154"/>
                      <a:pt x="57468" y="40856"/>
                    </a:cubicBezTo>
                    <a:lnTo>
                      <a:pt x="58460" y="39964"/>
                    </a:lnTo>
                    <a:cubicBezTo>
                      <a:pt x="59154" y="39319"/>
                      <a:pt x="59898" y="38625"/>
                      <a:pt x="60641" y="37980"/>
                    </a:cubicBezTo>
                    <a:cubicBezTo>
                      <a:pt x="61385" y="37286"/>
                      <a:pt x="62079" y="36592"/>
                      <a:pt x="62823" y="35947"/>
                    </a:cubicBezTo>
                    <a:lnTo>
                      <a:pt x="64856" y="33964"/>
                    </a:lnTo>
                    <a:cubicBezTo>
                      <a:pt x="66294" y="32625"/>
                      <a:pt x="67781" y="31386"/>
                      <a:pt x="69170" y="29997"/>
                    </a:cubicBezTo>
                    <a:cubicBezTo>
                      <a:pt x="69517" y="29700"/>
                      <a:pt x="69864" y="29353"/>
                      <a:pt x="70161" y="29006"/>
                    </a:cubicBezTo>
                    <a:cubicBezTo>
                      <a:pt x="70509" y="28708"/>
                      <a:pt x="70856" y="28361"/>
                      <a:pt x="71203" y="28014"/>
                    </a:cubicBezTo>
                    <a:cubicBezTo>
                      <a:pt x="71946" y="27320"/>
                      <a:pt x="72641" y="26576"/>
                      <a:pt x="73384" y="25833"/>
                    </a:cubicBezTo>
                    <a:cubicBezTo>
                      <a:pt x="73979" y="25188"/>
                      <a:pt x="74624" y="24593"/>
                      <a:pt x="75219" y="24048"/>
                    </a:cubicBezTo>
                    <a:lnTo>
                      <a:pt x="76359" y="23106"/>
                    </a:lnTo>
                    <a:lnTo>
                      <a:pt x="76905" y="22659"/>
                    </a:lnTo>
                    <a:cubicBezTo>
                      <a:pt x="77252" y="22312"/>
                      <a:pt x="77847" y="21965"/>
                      <a:pt x="77797" y="21321"/>
                    </a:cubicBezTo>
                    <a:cubicBezTo>
                      <a:pt x="77797" y="21023"/>
                      <a:pt x="77748" y="20775"/>
                      <a:pt x="77599" y="20527"/>
                    </a:cubicBezTo>
                    <a:cubicBezTo>
                      <a:pt x="77500" y="20378"/>
                      <a:pt x="77401" y="20230"/>
                      <a:pt x="77301" y="20081"/>
                    </a:cubicBezTo>
                    <a:lnTo>
                      <a:pt x="76855" y="19536"/>
                    </a:lnTo>
                    <a:cubicBezTo>
                      <a:pt x="76607" y="19139"/>
                      <a:pt x="76310" y="18742"/>
                      <a:pt x="76012" y="18346"/>
                    </a:cubicBezTo>
                    <a:cubicBezTo>
                      <a:pt x="74921" y="16759"/>
                      <a:pt x="73781" y="15172"/>
                      <a:pt x="72591" y="13635"/>
                    </a:cubicBezTo>
                    <a:cubicBezTo>
                      <a:pt x="71946" y="12743"/>
                      <a:pt x="71302" y="11949"/>
                      <a:pt x="70608" y="11156"/>
                    </a:cubicBezTo>
                    <a:cubicBezTo>
                      <a:pt x="69914" y="10412"/>
                      <a:pt x="69219" y="9669"/>
                      <a:pt x="68575" y="8925"/>
                    </a:cubicBezTo>
                    <a:cubicBezTo>
                      <a:pt x="67881" y="8132"/>
                      <a:pt x="67236" y="7338"/>
                      <a:pt x="66591" y="6594"/>
                    </a:cubicBezTo>
                    <a:cubicBezTo>
                      <a:pt x="65897" y="5801"/>
                      <a:pt x="65154" y="5008"/>
                      <a:pt x="64410" y="4264"/>
                    </a:cubicBezTo>
                    <a:cubicBezTo>
                      <a:pt x="63666" y="3520"/>
                      <a:pt x="63021" y="2975"/>
                      <a:pt x="62327" y="2281"/>
                    </a:cubicBezTo>
                    <a:cubicBezTo>
                      <a:pt x="61931" y="1934"/>
                      <a:pt x="61534" y="1587"/>
                      <a:pt x="61088" y="1240"/>
                    </a:cubicBezTo>
                    <a:cubicBezTo>
                      <a:pt x="60741" y="942"/>
                      <a:pt x="60344" y="744"/>
                      <a:pt x="59947" y="545"/>
                    </a:cubicBezTo>
                    <a:cubicBezTo>
                      <a:pt x="59798" y="496"/>
                      <a:pt x="59699" y="446"/>
                      <a:pt x="59600" y="446"/>
                    </a:cubicBezTo>
                    <a:cubicBezTo>
                      <a:pt x="59303" y="397"/>
                      <a:pt x="59055" y="347"/>
                      <a:pt x="58807" y="347"/>
                    </a:cubicBezTo>
                    <a:cubicBezTo>
                      <a:pt x="58410" y="297"/>
                      <a:pt x="57964" y="248"/>
                      <a:pt x="57518" y="248"/>
                    </a:cubicBezTo>
                    <a:cubicBezTo>
                      <a:pt x="56576" y="198"/>
                      <a:pt x="55633" y="149"/>
                      <a:pt x="54691" y="99"/>
                    </a:cubicBezTo>
                    <a:cubicBezTo>
                      <a:pt x="52758" y="50"/>
                      <a:pt x="50824" y="50"/>
                      <a:pt x="48841" y="0"/>
                    </a:cubicBezTo>
                    <a:close/>
                  </a:path>
                </a:pathLst>
              </a:custGeom>
              <a:solidFill>
                <a:srgbClr val="509E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 name="Google Shape;458;p29"/>
            <p:cNvGrpSpPr/>
            <p:nvPr/>
          </p:nvGrpSpPr>
          <p:grpSpPr>
            <a:xfrm rot="5400000">
              <a:off x="141527" y="8976724"/>
              <a:ext cx="720956" cy="379540"/>
              <a:chOff x="4351201" y="2504192"/>
              <a:chExt cx="1903765" cy="861221"/>
            </a:xfrm>
          </p:grpSpPr>
          <p:sp>
            <p:nvSpPr>
              <p:cNvPr id="459" name="Google Shape;459;p29"/>
              <p:cNvSpPr/>
              <p:nvPr/>
            </p:nvSpPr>
            <p:spPr>
              <a:xfrm>
                <a:off x="4353467" y="2504192"/>
                <a:ext cx="1901498" cy="854725"/>
              </a:xfrm>
              <a:custGeom>
                <a:rect b="b" l="l" r="r" t="t"/>
                <a:pathLst>
                  <a:path extrusionOk="0" h="42763" w="83053">
                    <a:moveTo>
                      <a:pt x="61187" y="1"/>
                    </a:moveTo>
                    <a:lnTo>
                      <a:pt x="59947" y="50"/>
                    </a:lnTo>
                    <a:cubicBezTo>
                      <a:pt x="59005" y="100"/>
                      <a:pt x="58063" y="112"/>
                      <a:pt x="57121" y="112"/>
                    </a:cubicBezTo>
                    <a:cubicBezTo>
                      <a:pt x="56179" y="112"/>
                      <a:pt x="55236" y="100"/>
                      <a:pt x="54294" y="100"/>
                    </a:cubicBezTo>
                    <a:lnTo>
                      <a:pt x="48890" y="100"/>
                    </a:lnTo>
                    <a:cubicBezTo>
                      <a:pt x="45072" y="100"/>
                      <a:pt x="41254" y="100"/>
                      <a:pt x="37486" y="149"/>
                    </a:cubicBezTo>
                    <a:cubicBezTo>
                      <a:pt x="35552" y="199"/>
                      <a:pt x="33668" y="249"/>
                      <a:pt x="31783" y="298"/>
                    </a:cubicBezTo>
                    <a:cubicBezTo>
                      <a:pt x="30792" y="298"/>
                      <a:pt x="29800" y="298"/>
                      <a:pt x="28808" y="348"/>
                    </a:cubicBezTo>
                    <a:cubicBezTo>
                      <a:pt x="27866" y="397"/>
                      <a:pt x="27023" y="447"/>
                      <a:pt x="26131" y="496"/>
                    </a:cubicBezTo>
                    <a:cubicBezTo>
                      <a:pt x="24197" y="596"/>
                      <a:pt x="22313" y="695"/>
                      <a:pt x="20429" y="794"/>
                    </a:cubicBezTo>
                    <a:cubicBezTo>
                      <a:pt x="19487" y="844"/>
                      <a:pt x="18545" y="844"/>
                      <a:pt x="17553" y="893"/>
                    </a:cubicBezTo>
                    <a:cubicBezTo>
                      <a:pt x="16611" y="943"/>
                      <a:pt x="15718" y="992"/>
                      <a:pt x="14776" y="1042"/>
                    </a:cubicBezTo>
                    <a:cubicBezTo>
                      <a:pt x="13586" y="1091"/>
                      <a:pt x="12446" y="1141"/>
                      <a:pt x="11256" y="1191"/>
                    </a:cubicBezTo>
                    <a:cubicBezTo>
                      <a:pt x="10763" y="1211"/>
                      <a:pt x="10279" y="1223"/>
                      <a:pt x="9796" y="1223"/>
                    </a:cubicBezTo>
                    <a:cubicBezTo>
                      <a:pt x="9113" y="1223"/>
                      <a:pt x="8433" y="1199"/>
                      <a:pt x="7735" y="1141"/>
                    </a:cubicBezTo>
                    <a:lnTo>
                      <a:pt x="7636" y="1141"/>
                    </a:lnTo>
                    <a:cubicBezTo>
                      <a:pt x="7488" y="1091"/>
                      <a:pt x="7339" y="1042"/>
                      <a:pt x="7140" y="1042"/>
                    </a:cubicBezTo>
                    <a:cubicBezTo>
                      <a:pt x="6843" y="1042"/>
                      <a:pt x="6545" y="1240"/>
                      <a:pt x="6397" y="1538"/>
                    </a:cubicBezTo>
                    <a:cubicBezTo>
                      <a:pt x="6248" y="1885"/>
                      <a:pt x="6248" y="2281"/>
                      <a:pt x="6446" y="2629"/>
                    </a:cubicBezTo>
                    <a:cubicBezTo>
                      <a:pt x="6645" y="2926"/>
                      <a:pt x="6893" y="3224"/>
                      <a:pt x="7091" y="3521"/>
                    </a:cubicBezTo>
                    <a:cubicBezTo>
                      <a:pt x="7587" y="4265"/>
                      <a:pt x="8033" y="4959"/>
                      <a:pt x="8479" y="5703"/>
                    </a:cubicBezTo>
                    <a:cubicBezTo>
                      <a:pt x="8975" y="6546"/>
                      <a:pt x="9471" y="7339"/>
                      <a:pt x="9967" y="8132"/>
                    </a:cubicBezTo>
                    <a:cubicBezTo>
                      <a:pt x="10463" y="8975"/>
                      <a:pt x="11058" y="9868"/>
                      <a:pt x="11553" y="10711"/>
                    </a:cubicBezTo>
                    <a:cubicBezTo>
                      <a:pt x="12099" y="11603"/>
                      <a:pt x="12595" y="12347"/>
                      <a:pt x="13140" y="13140"/>
                    </a:cubicBezTo>
                    <a:cubicBezTo>
                      <a:pt x="13834" y="14132"/>
                      <a:pt x="14479" y="15123"/>
                      <a:pt x="15173" y="16115"/>
                    </a:cubicBezTo>
                    <a:cubicBezTo>
                      <a:pt x="15867" y="17057"/>
                      <a:pt x="16462" y="17850"/>
                      <a:pt x="17057" y="18743"/>
                    </a:cubicBezTo>
                    <a:cubicBezTo>
                      <a:pt x="17553" y="19437"/>
                      <a:pt x="17999" y="20131"/>
                      <a:pt x="18396" y="20875"/>
                    </a:cubicBezTo>
                    <a:cubicBezTo>
                      <a:pt x="18644" y="21272"/>
                      <a:pt x="18842" y="21619"/>
                      <a:pt x="19041" y="22015"/>
                    </a:cubicBezTo>
                    <a:cubicBezTo>
                      <a:pt x="19140" y="22214"/>
                      <a:pt x="19288" y="22462"/>
                      <a:pt x="19388" y="22660"/>
                    </a:cubicBezTo>
                    <a:lnTo>
                      <a:pt x="18941" y="23106"/>
                    </a:lnTo>
                    <a:cubicBezTo>
                      <a:pt x="18644" y="23453"/>
                      <a:pt x="18297" y="23751"/>
                      <a:pt x="17999" y="24098"/>
                    </a:cubicBezTo>
                    <a:cubicBezTo>
                      <a:pt x="17702" y="24445"/>
                      <a:pt x="17355" y="24842"/>
                      <a:pt x="17008" y="25189"/>
                    </a:cubicBezTo>
                    <a:lnTo>
                      <a:pt x="16016" y="26180"/>
                    </a:lnTo>
                    <a:cubicBezTo>
                      <a:pt x="15322" y="26874"/>
                      <a:pt x="14628" y="27569"/>
                      <a:pt x="13933" y="28213"/>
                    </a:cubicBezTo>
                    <a:cubicBezTo>
                      <a:pt x="13239" y="28907"/>
                      <a:pt x="12495" y="29552"/>
                      <a:pt x="11801" y="30246"/>
                    </a:cubicBezTo>
                    <a:cubicBezTo>
                      <a:pt x="11107" y="30940"/>
                      <a:pt x="10463" y="31585"/>
                      <a:pt x="9768" y="32279"/>
                    </a:cubicBezTo>
                    <a:cubicBezTo>
                      <a:pt x="9074" y="32973"/>
                      <a:pt x="8330" y="33717"/>
                      <a:pt x="7636" y="34411"/>
                    </a:cubicBezTo>
                    <a:cubicBezTo>
                      <a:pt x="6942" y="35155"/>
                      <a:pt x="6248" y="35799"/>
                      <a:pt x="5554" y="36444"/>
                    </a:cubicBezTo>
                    <a:cubicBezTo>
                      <a:pt x="4860" y="37088"/>
                      <a:pt x="4116" y="37783"/>
                      <a:pt x="3422" y="38477"/>
                    </a:cubicBezTo>
                    <a:cubicBezTo>
                      <a:pt x="2728" y="39171"/>
                      <a:pt x="2083" y="39865"/>
                      <a:pt x="1389" y="40460"/>
                    </a:cubicBezTo>
                    <a:cubicBezTo>
                      <a:pt x="1091" y="40708"/>
                      <a:pt x="794" y="40956"/>
                      <a:pt x="496" y="41204"/>
                    </a:cubicBezTo>
                    <a:cubicBezTo>
                      <a:pt x="149" y="41452"/>
                      <a:pt x="0" y="41948"/>
                      <a:pt x="248" y="42344"/>
                    </a:cubicBezTo>
                    <a:cubicBezTo>
                      <a:pt x="348" y="42609"/>
                      <a:pt x="601" y="42763"/>
                      <a:pt x="862" y="42763"/>
                    </a:cubicBezTo>
                    <a:cubicBezTo>
                      <a:pt x="992" y="42763"/>
                      <a:pt x="1124" y="42724"/>
                      <a:pt x="1240" y="42642"/>
                    </a:cubicBezTo>
                    <a:cubicBezTo>
                      <a:pt x="1686" y="42295"/>
                      <a:pt x="2133" y="41948"/>
                      <a:pt x="2529" y="41600"/>
                    </a:cubicBezTo>
                    <a:cubicBezTo>
                      <a:pt x="2926" y="41253"/>
                      <a:pt x="3273" y="40857"/>
                      <a:pt x="3620" y="40510"/>
                    </a:cubicBezTo>
                    <a:cubicBezTo>
                      <a:pt x="4314" y="39816"/>
                      <a:pt x="5008" y="39171"/>
                      <a:pt x="5703" y="38477"/>
                    </a:cubicBezTo>
                    <a:cubicBezTo>
                      <a:pt x="6397" y="37832"/>
                      <a:pt x="7140" y="37188"/>
                      <a:pt x="7785" y="36493"/>
                    </a:cubicBezTo>
                    <a:lnTo>
                      <a:pt x="9967" y="34361"/>
                    </a:lnTo>
                    <a:lnTo>
                      <a:pt x="12000" y="32279"/>
                    </a:lnTo>
                    <a:cubicBezTo>
                      <a:pt x="12694" y="31585"/>
                      <a:pt x="13388" y="30940"/>
                      <a:pt x="14082" y="30296"/>
                    </a:cubicBezTo>
                    <a:cubicBezTo>
                      <a:pt x="15470" y="28957"/>
                      <a:pt x="16908" y="27618"/>
                      <a:pt x="18297" y="26279"/>
                    </a:cubicBezTo>
                    <a:cubicBezTo>
                      <a:pt x="19189" y="25437"/>
                      <a:pt x="19933" y="24494"/>
                      <a:pt x="20826" y="23701"/>
                    </a:cubicBezTo>
                    <a:cubicBezTo>
                      <a:pt x="21123" y="23453"/>
                      <a:pt x="21321" y="23106"/>
                      <a:pt x="21321" y="22710"/>
                    </a:cubicBezTo>
                    <a:cubicBezTo>
                      <a:pt x="21272" y="22412"/>
                      <a:pt x="21173" y="22115"/>
                      <a:pt x="21024" y="21817"/>
                    </a:cubicBezTo>
                    <a:cubicBezTo>
                      <a:pt x="20875" y="21470"/>
                      <a:pt x="20677" y="21172"/>
                      <a:pt x="20528" y="20825"/>
                    </a:cubicBezTo>
                    <a:cubicBezTo>
                      <a:pt x="20181" y="20131"/>
                      <a:pt x="19834" y="19437"/>
                      <a:pt x="19437" y="18792"/>
                    </a:cubicBezTo>
                    <a:cubicBezTo>
                      <a:pt x="18594" y="17404"/>
                      <a:pt x="17702" y="16065"/>
                      <a:pt x="16760" y="14776"/>
                    </a:cubicBezTo>
                    <a:cubicBezTo>
                      <a:pt x="16264" y="13983"/>
                      <a:pt x="15718" y="13190"/>
                      <a:pt x="15173" y="12396"/>
                    </a:cubicBezTo>
                    <a:cubicBezTo>
                      <a:pt x="14677" y="11653"/>
                      <a:pt x="14082" y="10760"/>
                      <a:pt x="13537" y="9917"/>
                    </a:cubicBezTo>
                    <a:cubicBezTo>
                      <a:pt x="13041" y="9074"/>
                      <a:pt x="12495" y="8281"/>
                      <a:pt x="11950" y="7438"/>
                    </a:cubicBezTo>
                    <a:cubicBezTo>
                      <a:pt x="11752" y="7041"/>
                      <a:pt x="11504" y="6645"/>
                      <a:pt x="11256" y="6248"/>
                    </a:cubicBezTo>
                    <a:cubicBezTo>
                      <a:pt x="10958" y="5851"/>
                      <a:pt x="10661" y="5405"/>
                      <a:pt x="10413" y="4959"/>
                    </a:cubicBezTo>
                    <a:cubicBezTo>
                      <a:pt x="10016" y="4364"/>
                      <a:pt x="9570" y="3719"/>
                      <a:pt x="9173" y="3174"/>
                    </a:cubicBezTo>
                    <a:lnTo>
                      <a:pt x="9917" y="3174"/>
                    </a:lnTo>
                    <a:cubicBezTo>
                      <a:pt x="10859" y="3174"/>
                      <a:pt x="11801" y="3124"/>
                      <a:pt x="12743" y="3075"/>
                    </a:cubicBezTo>
                    <a:cubicBezTo>
                      <a:pt x="14628" y="2976"/>
                      <a:pt x="16512" y="2827"/>
                      <a:pt x="18396" y="2777"/>
                    </a:cubicBezTo>
                    <a:cubicBezTo>
                      <a:pt x="20280" y="2678"/>
                      <a:pt x="22214" y="2579"/>
                      <a:pt x="24148" y="2529"/>
                    </a:cubicBezTo>
                    <a:cubicBezTo>
                      <a:pt x="26081" y="2430"/>
                      <a:pt x="27866" y="2331"/>
                      <a:pt x="29701" y="2281"/>
                    </a:cubicBezTo>
                    <a:cubicBezTo>
                      <a:pt x="31585" y="2232"/>
                      <a:pt x="33568" y="2232"/>
                      <a:pt x="35453" y="2182"/>
                    </a:cubicBezTo>
                    <a:cubicBezTo>
                      <a:pt x="37386" y="2133"/>
                      <a:pt x="39171" y="2083"/>
                      <a:pt x="41056" y="2083"/>
                    </a:cubicBezTo>
                    <a:lnTo>
                      <a:pt x="57468" y="2083"/>
                    </a:lnTo>
                    <a:cubicBezTo>
                      <a:pt x="58261" y="2083"/>
                      <a:pt x="59005" y="2083"/>
                      <a:pt x="59798" y="2034"/>
                    </a:cubicBezTo>
                    <a:lnTo>
                      <a:pt x="60939" y="1984"/>
                    </a:lnTo>
                    <a:lnTo>
                      <a:pt x="61682" y="1984"/>
                    </a:lnTo>
                    <a:cubicBezTo>
                      <a:pt x="61980" y="2182"/>
                      <a:pt x="62277" y="2430"/>
                      <a:pt x="62575" y="2629"/>
                    </a:cubicBezTo>
                    <a:cubicBezTo>
                      <a:pt x="62872" y="2827"/>
                      <a:pt x="63219" y="3124"/>
                      <a:pt x="63567" y="3372"/>
                    </a:cubicBezTo>
                    <a:cubicBezTo>
                      <a:pt x="64261" y="3918"/>
                      <a:pt x="64905" y="4414"/>
                      <a:pt x="65599" y="5009"/>
                    </a:cubicBezTo>
                    <a:cubicBezTo>
                      <a:pt x="66988" y="6248"/>
                      <a:pt x="68376" y="7587"/>
                      <a:pt x="69715" y="8975"/>
                    </a:cubicBezTo>
                    <a:cubicBezTo>
                      <a:pt x="70459" y="9719"/>
                      <a:pt x="71153" y="10413"/>
                      <a:pt x="71847" y="11107"/>
                    </a:cubicBezTo>
                    <a:cubicBezTo>
                      <a:pt x="72591" y="11801"/>
                      <a:pt x="73285" y="12495"/>
                      <a:pt x="73979" y="13239"/>
                    </a:cubicBezTo>
                    <a:cubicBezTo>
                      <a:pt x="74624" y="13933"/>
                      <a:pt x="75268" y="14578"/>
                      <a:pt x="75913" y="15272"/>
                    </a:cubicBezTo>
                    <a:cubicBezTo>
                      <a:pt x="76607" y="15966"/>
                      <a:pt x="77152" y="16512"/>
                      <a:pt x="77797" y="17156"/>
                    </a:cubicBezTo>
                    <a:cubicBezTo>
                      <a:pt x="78392" y="17751"/>
                      <a:pt x="79037" y="18396"/>
                      <a:pt x="79632" y="19040"/>
                    </a:cubicBezTo>
                    <a:cubicBezTo>
                      <a:pt x="79929" y="19338"/>
                      <a:pt x="80227" y="19635"/>
                      <a:pt x="80524" y="19883"/>
                    </a:cubicBezTo>
                    <a:lnTo>
                      <a:pt x="80871" y="20230"/>
                    </a:lnTo>
                    <a:cubicBezTo>
                      <a:pt x="80722" y="20429"/>
                      <a:pt x="80524" y="20577"/>
                      <a:pt x="80375" y="20776"/>
                    </a:cubicBezTo>
                    <a:cubicBezTo>
                      <a:pt x="80078" y="21123"/>
                      <a:pt x="79780" y="21520"/>
                      <a:pt x="79483" y="21916"/>
                    </a:cubicBezTo>
                    <a:lnTo>
                      <a:pt x="77648" y="24296"/>
                    </a:lnTo>
                    <a:cubicBezTo>
                      <a:pt x="77053" y="25089"/>
                      <a:pt x="76458" y="25883"/>
                      <a:pt x="75814" y="26627"/>
                    </a:cubicBezTo>
                    <a:cubicBezTo>
                      <a:pt x="75169" y="27370"/>
                      <a:pt x="74574" y="28164"/>
                      <a:pt x="73929" y="28907"/>
                    </a:cubicBezTo>
                    <a:cubicBezTo>
                      <a:pt x="73235" y="29701"/>
                      <a:pt x="72591" y="30395"/>
                      <a:pt x="71946" y="31139"/>
                    </a:cubicBezTo>
                    <a:cubicBezTo>
                      <a:pt x="71252" y="31833"/>
                      <a:pt x="70657" y="32576"/>
                      <a:pt x="69963" y="33320"/>
                    </a:cubicBezTo>
                    <a:cubicBezTo>
                      <a:pt x="69318" y="34014"/>
                      <a:pt x="68624" y="34758"/>
                      <a:pt x="67979" y="35502"/>
                    </a:cubicBezTo>
                    <a:cubicBezTo>
                      <a:pt x="67285" y="36246"/>
                      <a:pt x="66740" y="36940"/>
                      <a:pt x="66095" y="37683"/>
                    </a:cubicBezTo>
                    <a:cubicBezTo>
                      <a:pt x="65699" y="38179"/>
                      <a:pt x="65252" y="38626"/>
                      <a:pt x="64856" y="39171"/>
                    </a:cubicBezTo>
                    <a:cubicBezTo>
                      <a:pt x="64459" y="39667"/>
                      <a:pt x="64162" y="40014"/>
                      <a:pt x="63864" y="40460"/>
                    </a:cubicBezTo>
                    <a:lnTo>
                      <a:pt x="63715" y="40658"/>
                    </a:lnTo>
                    <a:cubicBezTo>
                      <a:pt x="63616" y="40857"/>
                      <a:pt x="63616" y="41006"/>
                      <a:pt x="63616" y="41204"/>
                    </a:cubicBezTo>
                    <a:cubicBezTo>
                      <a:pt x="63616" y="41452"/>
                      <a:pt x="63715" y="41749"/>
                      <a:pt x="63864" y="41948"/>
                    </a:cubicBezTo>
                    <a:cubicBezTo>
                      <a:pt x="64038" y="42146"/>
                      <a:pt x="64285" y="42245"/>
                      <a:pt x="64533" y="42245"/>
                    </a:cubicBezTo>
                    <a:cubicBezTo>
                      <a:pt x="64781" y="42245"/>
                      <a:pt x="65029" y="42146"/>
                      <a:pt x="65203" y="41948"/>
                    </a:cubicBezTo>
                    <a:cubicBezTo>
                      <a:pt x="65451" y="41650"/>
                      <a:pt x="65649" y="41303"/>
                      <a:pt x="65897" y="41055"/>
                    </a:cubicBezTo>
                    <a:cubicBezTo>
                      <a:pt x="66145" y="40758"/>
                      <a:pt x="66492" y="40361"/>
                      <a:pt x="66789" y="40014"/>
                    </a:cubicBezTo>
                    <a:cubicBezTo>
                      <a:pt x="67384" y="39270"/>
                      <a:pt x="68029" y="38526"/>
                      <a:pt x="68674" y="37783"/>
                    </a:cubicBezTo>
                    <a:cubicBezTo>
                      <a:pt x="69318" y="37039"/>
                      <a:pt x="70012" y="36345"/>
                      <a:pt x="70657" y="35601"/>
                    </a:cubicBezTo>
                    <a:cubicBezTo>
                      <a:pt x="71302" y="34857"/>
                      <a:pt x="71946" y="34163"/>
                      <a:pt x="72591" y="33419"/>
                    </a:cubicBezTo>
                    <a:cubicBezTo>
                      <a:pt x="73235" y="32676"/>
                      <a:pt x="73929" y="31932"/>
                      <a:pt x="74624" y="31188"/>
                    </a:cubicBezTo>
                    <a:cubicBezTo>
                      <a:pt x="75318" y="30444"/>
                      <a:pt x="75863" y="29701"/>
                      <a:pt x="76508" y="28907"/>
                    </a:cubicBezTo>
                    <a:cubicBezTo>
                      <a:pt x="77103" y="28164"/>
                      <a:pt x="77747" y="27420"/>
                      <a:pt x="78342" y="26676"/>
                    </a:cubicBezTo>
                    <a:cubicBezTo>
                      <a:pt x="78987" y="25883"/>
                      <a:pt x="79582" y="25089"/>
                      <a:pt x="80177" y="24247"/>
                    </a:cubicBezTo>
                    <a:cubicBezTo>
                      <a:pt x="80475" y="23850"/>
                      <a:pt x="80722" y="23453"/>
                      <a:pt x="81070" y="23007"/>
                    </a:cubicBezTo>
                    <a:cubicBezTo>
                      <a:pt x="81367" y="22610"/>
                      <a:pt x="81665" y="22263"/>
                      <a:pt x="81962" y="21916"/>
                    </a:cubicBezTo>
                    <a:cubicBezTo>
                      <a:pt x="82111" y="21718"/>
                      <a:pt x="82260" y="21569"/>
                      <a:pt x="82408" y="21371"/>
                    </a:cubicBezTo>
                    <a:cubicBezTo>
                      <a:pt x="82557" y="21222"/>
                      <a:pt x="82607" y="21073"/>
                      <a:pt x="82755" y="20925"/>
                    </a:cubicBezTo>
                    <a:cubicBezTo>
                      <a:pt x="82954" y="20627"/>
                      <a:pt x="83053" y="20181"/>
                      <a:pt x="82954" y="19834"/>
                    </a:cubicBezTo>
                    <a:cubicBezTo>
                      <a:pt x="82904" y="19586"/>
                      <a:pt x="82755" y="19338"/>
                      <a:pt x="82557" y="19140"/>
                    </a:cubicBezTo>
                    <a:lnTo>
                      <a:pt x="82408" y="18941"/>
                    </a:lnTo>
                    <a:cubicBezTo>
                      <a:pt x="82210" y="18792"/>
                      <a:pt x="82061" y="18644"/>
                      <a:pt x="81912" y="18445"/>
                    </a:cubicBezTo>
                    <a:cubicBezTo>
                      <a:pt x="81218" y="17801"/>
                      <a:pt x="80574" y="17156"/>
                      <a:pt x="79929" y="16512"/>
                    </a:cubicBezTo>
                    <a:cubicBezTo>
                      <a:pt x="79285" y="15818"/>
                      <a:pt x="78541" y="15074"/>
                      <a:pt x="77847" y="14380"/>
                    </a:cubicBezTo>
                    <a:cubicBezTo>
                      <a:pt x="77152" y="13685"/>
                      <a:pt x="76458" y="12991"/>
                      <a:pt x="75764" y="12248"/>
                    </a:cubicBezTo>
                    <a:cubicBezTo>
                      <a:pt x="75070" y="11553"/>
                      <a:pt x="74326" y="10760"/>
                      <a:pt x="73582" y="10066"/>
                    </a:cubicBezTo>
                    <a:cubicBezTo>
                      <a:pt x="72839" y="9322"/>
                      <a:pt x="72144" y="8628"/>
                      <a:pt x="71450" y="7934"/>
                    </a:cubicBezTo>
                    <a:cubicBezTo>
                      <a:pt x="70756" y="7190"/>
                      <a:pt x="70062" y="6496"/>
                      <a:pt x="69368" y="5802"/>
                    </a:cubicBezTo>
                    <a:cubicBezTo>
                      <a:pt x="67930" y="4414"/>
                      <a:pt x="66393" y="3075"/>
                      <a:pt x="64856" y="1835"/>
                    </a:cubicBezTo>
                    <a:cubicBezTo>
                      <a:pt x="64459" y="1538"/>
                      <a:pt x="64062" y="1240"/>
                      <a:pt x="63666" y="943"/>
                    </a:cubicBezTo>
                    <a:lnTo>
                      <a:pt x="63120" y="546"/>
                    </a:lnTo>
                    <a:cubicBezTo>
                      <a:pt x="62872" y="397"/>
                      <a:pt x="62624" y="199"/>
                      <a:pt x="62327" y="100"/>
                    </a:cubicBezTo>
                    <a:cubicBezTo>
                      <a:pt x="62178" y="1"/>
                      <a:pt x="61980" y="1"/>
                      <a:pt x="61831" y="1"/>
                    </a:cubicBezTo>
                    <a:cubicBezTo>
                      <a:pt x="61633" y="1"/>
                      <a:pt x="61434" y="1"/>
                      <a:pt x="61286" y="50"/>
                    </a:cubicBezTo>
                    <a:lnTo>
                      <a:pt x="61187" y="1"/>
                    </a:lnTo>
                    <a:close/>
                  </a:path>
                </a:pathLst>
              </a:custGeom>
              <a:solidFill>
                <a:srgbClr val="509E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9"/>
              <p:cNvSpPr/>
              <p:nvPr/>
            </p:nvSpPr>
            <p:spPr>
              <a:xfrm>
                <a:off x="4351201" y="3290081"/>
                <a:ext cx="1490556" cy="75333"/>
              </a:xfrm>
              <a:custGeom>
                <a:rect b="b" l="l" r="r" t="t"/>
                <a:pathLst>
                  <a:path extrusionOk="0" h="3769" w="65104">
                    <a:moveTo>
                      <a:pt x="37535" y="1"/>
                    </a:moveTo>
                    <a:cubicBezTo>
                      <a:pt x="36692" y="1"/>
                      <a:pt x="35849" y="50"/>
                      <a:pt x="35006" y="50"/>
                    </a:cubicBezTo>
                    <a:cubicBezTo>
                      <a:pt x="33221" y="50"/>
                      <a:pt x="31436" y="199"/>
                      <a:pt x="29651" y="298"/>
                    </a:cubicBezTo>
                    <a:cubicBezTo>
                      <a:pt x="27866" y="348"/>
                      <a:pt x="26180" y="497"/>
                      <a:pt x="24445" y="596"/>
                    </a:cubicBezTo>
                    <a:cubicBezTo>
                      <a:pt x="22710" y="695"/>
                      <a:pt x="20974" y="794"/>
                      <a:pt x="19239" y="844"/>
                    </a:cubicBezTo>
                    <a:cubicBezTo>
                      <a:pt x="18346" y="893"/>
                      <a:pt x="17503" y="943"/>
                      <a:pt x="16611" y="992"/>
                    </a:cubicBezTo>
                    <a:cubicBezTo>
                      <a:pt x="15718" y="1042"/>
                      <a:pt x="14925" y="1092"/>
                      <a:pt x="14082" y="1141"/>
                    </a:cubicBezTo>
                    <a:cubicBezTo>
                      <a:pt x="13239" y="1240"/>
                      <a:pt x="12297" y="1290"/>
                      <a:pt x="11454" y="1339"/>
                    </a:cubicBezTo>
                    <a:cubicBezTo>
                      <a:pt x="10562" y="1389"/>
                      <a:pt x="9768" y="1439"/>
                      <a:pt x="8876" y="1488"/>
                    </a:cubicBezTo>
                    <a:cubicBezTo>
                      <a:pt x="8033" y="1538"/>
                      <a:pt x="7140" y="1587"/>
                      <a:pt x="6248" y="1687"/>
                    </a:cubicBezTo>
                    <a:cubicBezTo>
                      <a:pt x="5355" y="1736"/>
                      <a:pt x="4562" y="1786"/>
                      <a:pt x="3669" y="1786"/>
                    </a:cubicBezTo>
                    <a:cubicBezTo>
                      <a:pt x="2727" y="1835"/>
                      <a:pt x="1736" y="1934"/>
                      <a:pt x="744" y="2034"/>
                    </a:cubicBezTo>
                    <a:cubicBezTo>
                      <a:pt x="546" y="2034"/>
                      <a:pt x="347" y="2133"/>
                      <a:pt x="199" y="2281"/>
                    </a:cubicBezTo>
                    <a:cubicBezTo>
                      <a:pt x="50" y="2430"/>
                      <a:pt x="0" y="2678"/>
                      <a:pt x="0" y="2876"/>
                    </a:cubicBezTo>
                    <a:cubicBezTo>
                      <a:pt x="0" y="3124"/>
                      <a:pt x="50" y="3323"/>
                      <a:pt x="199" y="3521"/>
                    </a:cubicBezTo>
                    <a:cubicBezTo>
                      <a:pt x="347" y="3670"/>
                      <a:pt x="546" y="3769"/>
                      <a:pt x="744" y="3769"/>
                    </a:cubicBezTo>
                    <a:cubicBezTo>
                      <a:pt x="1637" y="3670"/>
                      <a:pt x="2479" y="3620"/>
                      <a:pt x="3322" y="3571"/>
                    </a:cubicBezTo>
                    <a:cubicBezTo>
                      <a:pt x="4215" y="3521"/>
                      <a:pt x="5008" y="3521"/>
                      <a:pt x="5802" y="3471"/>
                    </a:cubicBezTo>
                    <a:cubicBezTo>
                      <a:pt x="6644" y="3422"/>
                      <a:pt x="7537" y="3372"/>
                      <a:pt x="8380" y="3323"/>
                    </a:cubicBezTo>
                    <a:cubicBezTo>
                      <a:pt x="9272" y="3323"/>
                      <a:pt x="10165" y="3224"/>
                      <a:pt x="11057" y="3224"/>
                    </a:cubicBezTo>
                    <a:cubicBezTo>
                      <a:pt x="12793" y="3124"/>
                      <a:pt x="14528" y="2976"/>
                      <a:pt x="16214" y="2926"/>
                    </a:cubicBezTo>
                    <a:cubicBezTo>
                      <a:pt x="17107" y="2876"/>
                      <a:pt x="17949" y="2827"/>
                      <a:pt x="18842" y="2777"/>
                    </a:cubicBezTo>
                    <a:cubicBezTo>
                      <a:pt x="19685" y="2777"/>
                      <a:pt x="20577" y="2728"/>
                      <a:pt x="21470" y="2678"/>
                    </a:cubicBezTo>
                    <a:cubicBezTo>
                      <a:pt x="23205" y="2579"/>
                      <a:pt x="24891" y="2529"/>
                      <a:pt x="26627" y="2430"/>
                    </a:cubicBezTo>
                    <a:cubicBezTo>
                      <a:pt x="28362" y="2331"/>
                      <a:pt x="30197" y="2232"/>
                      <a:pt x="31932" y="2182"/>
                    </a:cubicBezTo>
                    <a:cubicBezTo>
                      <a:pt x="32825" y="2133"/>
                      <a:pt x="33667" y="2083"/>
                      <a:pt x="34560" y="2083"/>
                    </a:cubicBezTo>
                    <a:cubicBezTo>
                      <a:pt x="35452" y="2034"/>
                      <a:pt x="36246" y="2034"/>
                      <a:pt x="37138" y="2034"/>
                    </a:cubicBezTo>
                    <a:cubicBezTo>
                      <a:pt x="38295" y="2034"/>
                      <a:pt x="39452" y="2012"/>
                      <a:pt x="40609" y="2012"/>
                    </a:cubicBezTo>
                    <a:cubicBezTo>
                      <a:pt x="41188" y="2012"/>
                      <a:pt x="41766" y="2017"/>
                      <a:pt x="42345" y="2034"/>
                    </a:cubicBezTo>
                    <a:cubicBezTo>
                      <a:pt x="44080" y="2083"/>
                      <a:pt x="45915" y="2182"/>
                      <a:pt x="47700" y="2232"/>
                    </a:cubicBezTo>
                    <a:cubicBezTo>
                      <a:pt x="48543" y="2232"/>
                      <a:pt x="49385" y="2281"/>
                      <a:pt x="50179" y="2281"/>
                    </a:cubicBezTo>
                    <a:cubicBezTo>
                      <a:pt x="50972" y="2281"/>
                      <a:pt x="51914" y="2281"/>
                      <a:pt x="52807" y="2331"/>
                    </a:cubicBezTo>
                    <a:cubicBezTo>
                      <a:pt x="54443" y="2331"/>
                      <a:pt x="56129" y="2381"/>
                      <a:pt x="57765" y="2480"/>
                    </a:cubicBezTo>
                    <a:cubicBezTo>
                      <a:pt x="58608" y="2529"/>
                      <a:pt x="59451" y="2529"/>
                      <a:pt x="60244" y="2529"/>
                    </a:cubicBezTo>
                    <a:cubicBezTo>
                      <a:pt x="61087" y="2579"/>
                      <a:pt x="61781" y="2579"/>
                      <a:pt x="62575" y="2678"/>
                    </a:cubicBezTo>
                    <a:lnTo>
                      <a:pt x="63368" y="2777"/>
                    </a:lnTo>
                    <a:lnTo>
                      <a:pt x="63715" y="2777"/>
                    </a:lnTo>
                    <a:cubicBezTo>
                      <a:pt x="63864" y="2827"/>
                      <a:pt x="64013" y="2827"/>
                      <a:pt x="64161" y="2827"/>
                    </a:cubicBezTo>
                    <a:cubicBezTo>
                      <a:pt x="64608" y="2827"/>
                      <a:pt x="64955" y="2529"/>
                      <a:pt x="65004" y="2133"/>
                    </a:cubicBezTo>
                    <a:cubicBezTo>
                      <a:pt x="65103" y="1835"/>
                      <a:pt x="65054" y="1587"/>
                      <a:pt x="64955" y="1339"/>
                    </a:cubicBezTo>
                    <a:cubicBezTo>
                      <a:pt x="64806" y="1141"/>
                      <a:pt x="64657" y="943"/>
                      <a:pt x="64409" y="893"/>
                    </a:cubicBezTo>
                    <a:cubicBezTo>
                      <a:pt x="64161" y="844"/>
                      <a:pt x="63913" y="844"/>
                      <a:pt x="63666" y="794"/>
                    </a:cubicBezTo>
                    <a:cubicBezTo>
                      <a:pt x="63418" y="794"/>
                      <a:pt x="63170" y="794"/>
                      <a:pt x="62971" y="744"/>
                    </a:cubicBezTo>
                    <a:cubicBezTo>
                      <a:pt x="62575" y="695"/>
                      <a:pt x="62178" y="645"/>
                      <a:pt x="61781" y="596"/>
                    </a:cubicBezTo>
                    <a:lnTo>
                      <a:pt x="60641" y="546"/>
                    </a:lnTo>
                    <a:cubicBezTo>
                      <a:pt x="59798" y="546"/>
                      <a:pt x="58955" y="497"/>
                      <a:pt x="58162" y="497"/>
                    </a:cubicBezTo>
                    <a:cubicBezTo>
                      <a:pt x="57319" y="447"/>
                      <a:pt x="56526" y="447"/>
                      <a:pt x="55732" y="397"/>
                    </a:cubicBezTo>
                    <a:cubicBezTo>
                      <a:pt x="54046" y="348"/>
                      <a:pt x="52311" y="348"/>
                      <a:pt x="50625" y="348"/>
                    </a:cubicBezTo>
                    <a:cubicBezTo>
                      <a:pt x="48939" y="348"/>
                      <a:pt x="47204" y="298"/>
                      <a:pt x="45468" y="199"/>
                    </a:cubicBezTo>
                    <a:cubicBezTo>
                      <a:pt x="43783" y="149"/>
                      <a:pt x="41948" y="50"/>
                      <a:pt x="40163" y="50"/>
                    </a:cubicBezTo>
                    <a:lnTo>
                      <a:pt x="37485" y="50"/>
                    </a:lnTo>
                    <a:lnTo>
                      <a:pt x="37535" y="1"/>
                    </a:lnTo>
                    <a:close/>
                  </a:path>
                </a:pathLst>
              </a:custGeom>
              <a:solidFill>
                <a:srgbClr val="509E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29"/>
            <p:cNvGrpSpPr/>
            <p:nvPr/>
          </p:nvGrpSpPr>
          <p:grpSpPr>
            <a:xfrm rot="5400000">
              <a:off x="175783" y="7572466"/>
              <a:ext cx="639706" cy="395766"/>
              <a:chOff x="1317911" y="2500235"/>
              <a:chExt cx="1689216" cy="898038"/>
            </a:xfrm>
          </p:grpSpPr>
          <p:sp>
            <p:nvSpPr>
              <p:cNvPr id="462" name="Google Shape;462;p29"/>
              <p:cNvSpPr/>
              <p:nvPr/>
            </p:nvSpPr>
            <p:spPr>
              <a:xfrm>
                <a:off x="1325855" y="2506171"/>
                <a:ext cx="355330" cy="408664"/>
              </a:xfrm>
              <a:custGeom>
                <a:rect b="b" l="l" r="r" t="t"/>
                <a:pathLst>
                  <a:path extrusionOk="0" h="20446" w="15520">
                    <a:moveTo>
                      <a:pt x="992" y="1"/>
                    </a:moveTo>
                    <a:cubicBezTo>
                      <a:pt x="843" y="1"/>
                      <a:pt x="645" y="50"/>
                      <a:pt x="546" y="150"/>
                    </a:cubicBezTo>
                    <a:cubicBezTo>
                      <a:pt x="99" y="447"/>
                      <a:pt x="0" y="992"/>
                      <a:pt x="248" y="1439"/>
                    </a:cubicBezTo>
                    <a:cubicBezTo>
                      <a:pt x="793" y="2430"/>
                      <a:pt x="1339" y="3372"/>
                      <a:pt x="1934" y="4364"/>
                    </a:cubicBezTo>
                    <a:cubicBezTo>
                      <a:pt x="2430" y="5207"/>
                      <a:pt x="2876" y="6099"/>
                      <a:pt x="3421" y="6893"/>
                    </a:cubicBezTo>
                    <a:cubicBezTo>
                      <a:pt x="3967" y="7736"/>
                      <a:pt x="4661" y="8678"/>
                      <a:pt x="5256" y="9521"/>
                    </a:cubicBezTo>
                    <a:cubicBezTo>
                      <a:pt x="5901" y="10413"/>
                      <a:pt x="6496" y="11256"/>
                      <a:pt x="7140" y="12099"/>
                    </a:cubicBezTo>
                    <a:cubicBezTo>
                      <a:pt x="7686" y="12843"/>
                      <a:pt x="8231" y="13537"/>
                      <a:pt x="8727" y="14231"/>
                    </a:cubicBezTo>
                    <a:cubicBezTo>
                      <a:pt x="9223" y="14975"/>
                      <a:pt x="9768" y="15619"/>
                      <a:pt x="10313" y="16264"/>
                    </a:cubicBezTo>
                    <a:cubicBezTo>
                      <a:pt x="10859" y="16859"/>
                      <a:pt x="11404" y="17603"/>
                      <a:pt x="11999" y="18247"/>
                    </a:cubicBezTo>
                    <a:lnTo>
                      <a:pt x="12892" y="19239"/>
                    </a:lnTo>
                    <a:lnTo>
                      <a:pt x="13288" y="19636"/>
                    </a:lnTo>
                    <a:cubicBezTo>
                      <a:pt x="13536" y="19983"/>
                      <a:pt x="13883" y="20280"/>
                      <a:pt x="14330" y="20429"/>
                    </a:cubicBezTo>
                    <a:cubicBezTo>
                      <a:pt x="14387" y="20440"/>
                      <a:pt x="14445" y="20446"/>
                      <a:pt x="14503" y="20446"/>
                    </a:cubicBezTo>
                    <a:cubicBezTo>
                      <a:pt x="14946" y="20446"/>
                      <a:pt x="15382" y="20124"/>
                      <a:pt x="15470" y="19685"/>
                    </a:cubicBezTo>
                    <a:cubicBezTo>
                      <a:pt x="15520" y="19388"/>
                      <a:pt x="15520" y="19090"/>
                      <a:pt x="15371" y="18842"/>
                    </a:cubicBezTo>
                    <a:lnTo>
                      <a:pt x="15222" y="18644"/>
                    </a:lnTo>
                    <a:cubicBezTo>
                      <a:pt x="15123" y="18545"/>
                      <a:pt x="15024" y="18446"/>
                      <a:pt x="14925" y="18396"/>
                    </a:cubicBezTo>
                    <a:cubicBezTo>
                      <a:pt x="14578" y="18049"/>
                      <a:pt x="14280" y="17702"/>
                      <a:pt x="13933" y="17355"/>
                    </a:cubicBezTo>
                    <a:cubicBezTo>
                      <a:pt x="13586" y="17008"/>
                      <a:pt x="13288" y="16611"/>
                      <a:pt x="12941" y="16264"/>
                    </a:cubicBezTo>
                    <a:cubicBezTo>
                      <a:pt x="12247" y="15471"/>
                      <a:pt x="11603" y="14677"/>
                      <a:pt x="10958" y="13884"/>
                    </a:cubicBezTo>
                    <a:cubicBezTo>
                      <a:pt x="10313" y="13091"/>
                      <a:pt x="9718" y="12248"/>
                      <a:pt x="9074" y="11405"/>
                    </a:cubicBezTo>
                    <a:cubicBezTo>
                      <a:pt x="8826" y="11058"/>
                      <a:pt x="8479" y="10661"/>
                      <a:pt x="8231" y="10314"/>
                    </a:cubicBezTo>
                    <a:cubicBezTo>
                      <a:pt x="7983" y="9917"/>
                      <a:pt x="7586" y="9422"/>
                      <a:pt x="7239" y="9025"/>
                    </a:cubicBezTo>
                    <a:cubicBezTo>
                      <a:pt x="6446" y="7884"/>
                      <a:pt x="5553" y="6843"/>
                      <a:pt x="4711" y="5703"/>
                    </a:cubicBezTo>
                    <a:cubicBezTo>
                      <a:pt x="4215" y="4910"/>
                      <a:pt x="3818" y="4067"/>
                      <a:pt x="3322" y="3224"/>
                    </a:cubicBezTo>
                    <a:cubicBezTo>
                      <a:pt x="2777" y="2331"/>
                      <a:pt x="2231" y="1389"/>
                      <a:pt x="1686" y="497"/>
                    </a:cubicBezTo>
                    <a:cubicBezTo>
                      <a:pt x="1587" y="298"/>
                      <a:pt x="1438" y="150"/>
                      <a:pt x="1190" y="50"/>
                    </a:cubicBezTo>
                    <a:cubicBezTo>
                      <a:pt x="1141" y="50"/>
                      <a:pt x="1041" y="1"/>
                      <a:pt x="992" y="1"/>
                    </a:cubicBezTo>
                    <a:close/>
                  </a:path>
                </a:pathLst>
              </a:custGeom>
              <a:solidFill>
                <a:srgbClr val="509E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9"/>
              <p:cNvSpPr/>
              <p:nvPr/>
            </p:nvSpPr>
            <p:spPr>
              <a:xfrm>
                <a:off x="1317911" y="2882775"/>
                <a:ext cx="1182916" cy="515498"/>
              </a:xfrm>
              <a:custGeom>
                <a:rect b="b" l="l" r="r" t="t"/>
                <a:pathLst>
                  <a:path extrusionOk="0" h="25791" w="51667">
                    <a:moveTo>
                      <a:pt x="14776" y="0"/>
                    </a:moveTo>
                    <a:cubicBezTo>
                      <a:pt x="14478" y="0"/>
                      <a:pt x="14181" y="199"/>
                      <a:pt x="14032" y="496"/>
                    </a:cubicBezTo>
                    <a:cubicBezTo>
                      <a:pt x="13536" y="1438"/>
                      <a:pt x="12991" y="2380"/>
                      <a:pt x="12445" y="3322"/>
                    </a:cubicBezTo>
                    <a:cubicBezTo>
                      <a:pt x="11900" y="4264"/>
                      <a:pt x="11404" y="5058"/>
                      <a:pt x="10908" y="5901"/>
                    </a:cubicBezTo>
                    <a:cubicBezTo>
                      <a:pt x="10413" y="6743"/>
                      <a:pt x="9818" y="7636"/>
                      <a:pt x="9322" y="8479"/>
                    </a:cubicBezTo>
                    <a:cubicBezTo>
                      <a:pt x="8776" y="9371"/>
                      <a:pt x="8231" y="10214"/>
                      <a:pt x="7636" y="11107"/>
                    </a:cubicBezTo>
                    <a:cubicBezTo>
                      <a:pt x="6793" y="12445"/>
                      <a:pt x="5900" y="13784"/>
                      <a:pt x="4958" y="15123"/>
                    </a:cubicBezTo>
                    <a:cubicBezTo>
                      <a:pt x="4661" y="15619"/>
                      <a:pt x="4363" y="16065"/>
                      <a:pt x="4016" y="16511"/>
                    </a:cubicBezTo>
                    <a:cubicBezTo>
                      <a:pt x="3719" y="16957"/>
                      <a:pt x="3471" y="17354"/>
                      <a:pt x="3173" y="17751"/>
                    </a:cubicBezTo>
                    <a:cubicBezTo>
                      <a:pt x="2628" y="18544"/>
                      <a:pt x="2083" y="19288"/>
                      <a:pt x="1488" y="20032"/>
                    </a:cubicBezTo>
                    <a:cubicBezTo>
                      <a:pt x="1140" y="20428"/>
                      <a:pt x="843" y="20875"/>
                      <a:pt x="496" y="21321"/>
                    </a:cubicBezTo>
                    <a:lnTo>
                      <a:pt x="347" y="21618"/>
                    </a:lnTo>
                    <a:lnTo>
                      <a:pt x="248" y="21717"/>
                    </a:lnTo>
                    <a:cubicBezTo>
                      <a:pt x="248" y="21767"/>
                      <a:pt x="198" y="21817"/>
                      <a:pt x="198" y="21866"/>
                    </a:cubicBezTo>
                    <a:lnTo>
                      <a:pt x="50" y="22213"/>
                    </a:lnTo>
                    <a:cubicBezTo>
                      <a:pt x="0" y="22362"/>
                      <a:pt x="0" y="22511"/>
                      <a:pt x="0" y="22709"/>
                    </a:cubicBezTo>
                    <a:lnTo>
                      <a:pt x="0" y="22957"/>
                    </a:lnTo>
                    <a:cubicBezTo>
                      <a:pt x="50" y="23106"/>
                      <a:pt x="99" y="23205"/>
                      <a:pt x="149" y="23304"/>
                    </a:cubicBezTo>
                    <a:cubicBezTo>
                      <a:pt x="248" y="23502"/>
                      <a:pt x="397" y="23651"/>
                      <a:pt x="545" y="23750"/>
                    </a:cubicBezTo>
                    <a:cubicBezTo>
                      <a:pt x="694" y="23849"/>
                      <a:pt x="893" y="23949"/>
                      <a:pt x="1041" y="23998"/>
                    </a:cubicBezTo>
                    <a:cubicBezTo>
                      <a:pt x="1587" y="24048"/>
                      <a:pt x="2083" y="24097"/>
                      <a:pt x="2628" y="24097"/>
                    </a:cubicBezTo>
                    <a:lnTo>
                      <a:pt x="3967" y="24097"/>
                    </a:lnTo>
                    <a:cubicBezTo>
                      <a:pt x="4413" y="24097"/>
                      <a:pt x="4909" y="24147"/>
                      <a:pt x="5355" y="24147"/>
                    </a:cubicBezTo>
                    <a:cubicBezTo>
                      <a:pt x="5851" y="24197"/>
                      <a:pt x="6347" y="24197"/>
                      <a:pt x="6843" y="24246"/>
                    </a:cubicBezTo>
                    <a:cubicBezTo>
                      <a:pt x="7735" y="24296"/>
                      <a:pt x="8677" y="24345"/>
                      <a:pt x="9570" y="24444"/>
                    </a:cubicBezTo>
                    <a:cubicBezTo>
                      <a:pt x="10561" y="24593"/>
                      <a:pt x="11553" y="24742"/>
                      <a:pt x="12545" y="24841"/>
                    </a:cubicBezTo>
                    <a:cubicBezTo>
                      <a:pt x="13536" y="24990"/>
                      <a:pt x="14330" y="25039"/>
                      <a:pt x="15272" y="25139"/>
                    </a:cubicBezTo>
                    <a:cubicBezTo>
                      <a:pt x="16164" y="25238"/>
                      <a:pt x="17205" y="25387"/>
                      <a:pt x="18197" y="25486"/>
                    </a:cubicBezTo>
                    <a:cubicBezTo>
                      <a:pt x="20032" y="25684"/>
                      <a:pt x="21966" y="25684"/>
                      <a:pt x="23850" y="25734"/>
                    </a:cubicBezTo>
                    <a:cubicBezTo>
                      <a:pt x="24966" y="25762"/>
                      <a:pt x="26033" y="25791"/>
                      <a:pt x="27098" y="25791"/>
                    </a:cubicBezTo>
                    <a:cubicBezTo>
                      <a:pt x="27878" y="25791"/>
                      <a:pt x="28656" y="25776"/>
                      <a:pt x="29453" y="25734"/>
                    </a:cubicBezTo>
                    <a:cubicBezTo>
                      <a:pt x="30246" y="25684"/>
                      <a:pt x="31039" y="25585"/>
                      <a:pt x="31833" y="25486"/>
                    </a:cubicBezTo>
                    <a:cubicBezTo>
                      <a:pt x="32626" y="25436"/>
                      <a:pt x="33618" y="25238"/>
                      <a:pt x="34461" y="25089"/>
                    </a:cubicBezTo>
                    <a:cubicBezTo>
                      <a:pt x="35353" y="24940"/>
                      <a:pt x="36246" y="24891"/>
                      <a:pt x="37188" y="24792"/>
                    </a:cubicBezTo>
                    <a:cubicBezTo>
                      <a:pt x="38080" y="24742"/>
                      <a:pt x="39072" y="24742"/>
                      <a:pt x="40014" y="24742"/>
                    </a:cubicBezTo>
                    <a:lnTo>
                      <a:pt x="42840" y="24692"/>
                    </a:lnTo>
                    <a:cubicBezTo>
                      <a:pt x="43832" y="24692"/>
                      <a:pt x="44774" y="24544"/>
                      <a:pt x="45716" y="24494"/>
                    </a:cubicBezTo>
                    <a:lnTo>
                      <a:pt x="48394" y="24296"/>
                    </a:lnTo>
                    <a:lnTo>
                      <a:pt x="49633" y="24197"/>
                    </a:lnTo>
                    <a:cubicBezTo>
                      <a:pt x="50079" y="24197"/>
                      <a:pt x="50575" y="24147"/>
                      <a:pt x="51021" y="24048"/>
                    </a:cubicBezTo>
                    <a:cubicBezTo>
                      <a:pt x="51418" y="23899"/>
                      <a:pt x="51666" y="23502"/>
                      <a:pt x="51666" y="23106"/>
                    </a:cubicBezTo>
                    <a:cubicBezTo>
                      <a:pt x="51666" y="22858"/>
                      <a:pt x="51567" y="22610"/>
                      <a:pt x="51369" y="22412"/>
                    </a:cubicBezTo>
                    <a:cubicBezTo>
                      <a:pt x="51220" y="22213"/>
                      <a:pt x="51021" y="22114"/>
                      <a:pt x="50774" y="22114"/>
                    </a:cubicBezTo>
                    <a:cubicBezTo>
                      <a:pt x="49881" y="22213"/>
                      <a:pt x="49038" y="22263"/>
                      <a:pt x="48146" y="22312"/>
                    </a:cubicBezTo>
                    <a:cubicBezTo>
                      <a:pt x="47253" y="22362"/>
                      <a:pt x="46261" y="22461"/>
                      <a:pt x="45369" y="22560"/>
                    </a:cubicBezTo>
                    <a:cubicBezTo>
                      <a:pt x="44427" y="22610"/>
                      <a:pt x="43485" y="22709"/>
                      <a:pt x="42592" y="22709"/>
                    </a:cubicBezTo>
                    <a:lnTo>
                      <a:pt x="39667" y="22808"/>
                    </a:lnTo>
                    <a:cubicBezTo>
                      <a:pt x="38526" y="22858"/>
                      <a:pt x="37386" y="22907"/>
                      <a:pt x="36196" y="23007"/>
                    </a:cubicBezTo>
                    <a:cubicBezTo>
                      <a:pt x="35056" y="23106"/>
                      <a:pt x="33766" y="23304"/>
                      <a:pt x="32576" y="23552"/>
                    </a:cubicBezTo>
                    <a:cubicBezTo>
                      <a:pt x="30742" y="23800"/>
                      <a:pt x="28957" y="23899"/>
                      <a:pt x="27122" y="23949"/>
                    </a:cubicBezTo>
                    <a:cubicBezTo>
                      <a:pt x="26180" y="23949"/>
                      <a:pt x="25238" y="23949"/>
                      <a:pt x="24296" y="23899"/>
                    </a:cubicBezTo>
                    <a:cubicBezTo>
                      <a:pt x="23354" y="23849"/>
                      <a:pt x="22461" y="23849"/>
                      <a:pt x="21569" y="23800"/>
                    </a:cubicBezTo>
                    <a:cubicBezTo>
                      <a:pt x="20528" y="23750"/>
                      <a:pt x="19536" y="23701"/>
                      <a:pt x="18544" y="23602"/>
                    </a:cubicBezTo>
                    <a:cubicBezTo>
                      <a:pt x="17553" y="23552"/>
                      <a:pt x="16660" y="23403"/>
                      <a:pt x="15768" y="23304"/>
                    </a:cubicBezTo>
                    <a:cubicBezTo>
                      <a:pt x="14875" y="23205"/>
                      <a:pt x="13933" y="23106"/>
                      <a:pt x="12991" y="22957"/>
                    </a:cubicBezTo>
                    <a:cubicBezTo>
                      <a:pt x="12049" y="22858"/>
                      <a:pt x="11107" y="22709"/>
                      <a:pt x="10214" y="22560"/>
                    </a:cubicBezTo>
                    <a:cubicBezTo>
                      <a:pt x="9421" y="22461"/>
                      <a:pt x="8677" y="22362"/>
                      <a:pt x="7933" y="22312"/>
                    </a:cubicBezTo>
                    <a:cubicBezTo>
                      <a:pt x="7140" y="22213"/>
                      <a:pt x="6495" y="22213"/>
                      <a:pt x="5801" y="22164"/>
                    </a:cubicBezTo>
                    <a:cubicBezTo>
                      <a:pt x="5107" y="22065"/>
                      <a:pt x="4363" y="22015"/>
                      <a:pt x="3570" y="22015"/>
                    </a:cubicBezTo>
                    <a:lnTo>
                      <a:pt x="2380" y="22015"/>
                    </a:lnTo>
                    <a:cubicBezTo>
                      <a:pt x="2876" y="21370"/>
                      <a:pt x="3421" y="20726"/>
                      <a:pt x="3917" y="20032"/>
                    </a:cubicBezTo>
                    <a:cubicBezTo>
                      <a:pt x="4512" y="19189"/>
                      <a:pt x="5058" y="18296"/>
                      <a:pt x="5653" y="17404"/>
                    </a:cubicBezTo>
                    <a:cubicBezTo>
                      <a:pt x="6248" y="16561"/>
                      <a:pt x="6793" y="15768"/>
                      <a:pt x="7338" y="14925"/>
                    </a:cubicBezTo>
                    <a:cubicBezTo>
                      <a:pt x="7933" y="14131"/>
                      <a:pt x="8429" y="13288"/>
                      <a:pt x="8975" y="12445"/>
                    </a:cubicBezTo>
                    <a:cubicBezTo>
                      <a:pt x="9520" y="11603"/>
                      <a:pt x="10065" y="10760"/>
                      <a:pt x="10561" y="9917"/>
                    </a:cubicBezTo>
                    <a:cubicBezTo>
                      <a:pt x="11107" y="9074"/>
                      <a:pt x="11702" y="8181"/>
                      <a:pt x="12247" y="7289"/>
                    </a:cubicBezTo>
                    <a:cubicBezTo>
                      <a:pt x="12743" y="6396"/>
                      <a:pt x="13239" y="5553"/>
                      <a:pt x="13735" y="4661"/>
                    </a:cubicBezTo>
                    <a:cubicBezTo>
                      <a:pt x="14230" y="3818"/>
                      <a:pt x="14776" y="2926"/>
                      <a:pt x="15272" y="1984"/>
                    </a:cubicBezTo>
                    <a:cubicBezTo>
                      <a:pt x="15371" y="1835"/>
                      <a:pt x="15470" y="1686"/>
                      <a:pt x="15569" y="1488"/>
                    </a:cubicBezTo>
                    <a:cubicBezTo>
                      <a:pt x="15768" y="1041"/>
                      <a:pt x="15668" y="446"/>
                      <a:pt x="15222" y="149"/>
                    </a:cubicBezTo>
                    <a:cubicBezTo>
                      <a:pt x="15123" y="50"/>
                      <a:pt x="14974" y="0"/>
                      <a:pt x="14776" y="0"/>
                    </a:cubicBezTo>
                    <a:close/>
                  </a:path>
                </a:pathLst>
              </a:custGeom>
              <a:solidFill>
                <a:srgbClr val="509E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9"/>
              <p:cNvSpPr/>
              <p:nvPr/>
            </p:nvSpPr>
            <p:spPr>
              <a:xfrm>
                <a:off x="1323566" y="2500235"/>
                <a:ext cx="1361154" cy="98139"/>
              </a:xfrm>
              <a:custGeom>
                <a:rect b="b" l="l" r="r" t="t"/>
                <a:pathLst>
                  <a:path extrusionOk="0" h="4910" w="59452">
                    <a:moveTo>
                      <a:pt x="943" y="0"/>
                    </a:moveTo>
                    <a:cubicBezTo>
                      <a:pt x="794" y="0"/>
                      <a:pt x="646" y="50"/>
                      <a:pt x="497" y="149"/>
                    </a:cubicBezTo>
                    <a:cubicBezTo>
                      <a:pt x="298" y="298"/>
                      <a:pt x="150" y="496"/>
                      <a:pt x="100" y="744"/>
                    </a:cubicBezTo>
                    <a:cubicBezTo>
                      <a:pt x="1" y="992"/>
                      <a:pt x="51" y="1289"/>
                      <a:pt x="150" y="1537"/>
                    </a:cubicBezTo>
                    <a:cubicBezTo>
                      <a:pt x="298" y="1736"/>
                      <a:pt x="447" y="1884"/>
                      <a:pt x="695" y="1984"/>
                    </a:cubicBezTo>
                    <a:cubicBezTo>
                      <a:pt x="1687" y="2132"/>
                      <a:pt x="2728" y="2232"/>
                      <a:pt x="3720" y="2281"/>
                    </a:cubicBezTo>
                    <a:lnTo>
                      <a:pt x="6496" y="2281"/>
                    </a:lnTo>
                    <a:cubicBezTo>
                      <a:pt x="8331" y="2281"/>
                      <a:pt x="10166" y="2380"/>
                      <a:pt x="12000" y="2479"/>
                    </a:cubicBezTo>
                    <a:cubicBezTo>
                      <a:pt x="13835" y="2628"/>
                      <a:pt x="15719" y="2876"/>
                      <a:pt x="17553" y="2975"/>
                    </a:cubicBezTo>
                    <a:cubicBezTo>
                      <a:pt x="19438" y="3074"/>
                      <a:pt x="21371" y="3174"/>
                      <a:pt x="23256" y="3322"/>
                    </a:cubicBezTo>
                    <a:cubicBezTo>
                      <a:pt x="25189" y="3422"/>
                      <a:pt x="27123" y="3620"/>
                      <a:pt x="29007" y="3719"/>
                    </a:cubicBezTo>
                    <a:cubicBezTo>
                      <a:pt x="30941" y="3868"/>
                      <a:pt x="32726" y="4066"/>
                      <a:pt x="34610" y="4264"/>
                    </a:cubicBezTo>
                    <a:cubicBezTo>
                      <a:pt x="36445" y="4413"/>
                      <a:pt x="38329" y="4562"/>
                      <a:pt x="40213" y="4661"/>
                    </a:cubicBezTo>
                    <a:cubicBezTo>
                      <a:pt x="42097" y="4810"/>
                      <a:pt x="43932" y="4859"/>
                      <a:pt x="45767" y="4909"/>
                    </a:cubicBezTo>
                    <a:cubicBezTo>
                      <a:pt x="47651" y="4909"/>
                      <a:pt x="49485" y="4909"/>
                      <a:pt x="51369" y="4810"/>
                    </a:cubicBezTo>
                    <a:cubicBezTo>
                      <a:pt x="52312" y="4760"/>
                      <a:pt x="53204" y="4661"/>
                      <a:pt x="54146" y="4612"/>
                    </a:cubicBezTo>
                    <a:lnTo>
                      <a:pt x="56873" y="4413"/>
                    </a:lnTo>
                    <a:cubicBezTo>
                      <a:pt x="57468" y="4364"/>
                      <a:pt x="58014" y="4364"/>
                      <a:pt x="58609" y="4314"/>
                    </a:cubicBezTo>
                    <a:cubicBezTo>
                      <a:pt x="59055" y="4314"/>
                      <a:pt x="59452" y="3868"/>
                      <a:pt x="59402" y="3422"/>
                    </a:cubicBezTo>
                    <a:cubicBezTo>
                      <a:pt x="59452" y="2926"/>
                      <a:pt x="59105" y="2479"/>
                      <a:pt x="58658" y="2430"/>
                    </a:cubicBezTo>
                    <a:cubicBezTo>
                      <a:pt x="57766" y="2430"/>
                      <a:pt x="56873" y="2529"/>
                      <a:pt x="55981" y="2579"/>
                    </a:cubicBezTo>
                    <a:cubicBezTo>
                      <a:pt x="55088" y="2628"/>
                      <a:pt x="54196" y="2628"/>
                      <a:pt x="53303" y="2678"/>
                    </a:cubicBezTo>
                    <a:cubicBezTo>
                      <a:pt x="52411" y="2777"/>
                      <a:pt x="51419" y="2827"/>
                      <a:pt x="50527" y="2876"/>
                    </a:cubicBezTo>
                    <a:lnTo>
                      <a:pt x="47700" y="2876"/>
                    </a:lnTo>
                    <a:cubicBezTo>
                      <a:pt x="45816" y="2876"/>
                      <a:pt x="43882" y="2827"/>
                      <a:pt x="41949" y="2727"/>
                    </a:cubicBezTo>
                    <a:cubicBezTo>
                      <a:pt x="40064" y="2628"/>
                      <a:pt x="38180" y="2479"/>
                      <a:pt x="36346" y="2331"/>
                    </a:cubicBezTo>
                    <a:cubicBezTo>
                      <a:pt x="34461" y="2182"/>
                      <a:pt x="32627" y="1934"/>
                      <a:pt x="30693" y="1785"/>
                    </a:cubicBezTo>
                    <a:cubicBezTo>
                      <a:pt x="28809" y="1637"/>
                      <a:pt x="27074" y="1537"/>
                      <a:pt x="25289" y="1389"/>
                    </a:cubicBezTo>
                    <a:cubicBezTo>
                      <a:pt x="23454" y="1240"/>
                      <a:pt x="21570" y="1091"/>
                      <a:pt x="19686" y="992"/>
                    </a:cubicBezTo>
                    <a:cubicBezTo>
                      <a:pt x="18744" y="942"/>
                      <a:pt x="17801" y="893"/>
                      <a:pt x="16859" y="843"/>
                    </a:cubicBezTo>
                    <a:cubicBezTo>
                      <a:pt x="15868" y="744"/>
                      <a:pt x="14876" y="645"/>
                      <a:pt x="13884" y="595"/>
                    </a:cubicBezTo>
                    <a:cubicBezTo>
                      <a:pt x="12050" y="397"/>
                      <a:pt x="10166" y="298"/>
                      <a:pt x="8331" y="199"/>
                    </a:cubicBezTo>
                    <a:lnTo>
                      <a:pt x="5802" y="199"/>
                    </a:lnTo>
                    <a:cubicBezTo>
                      <a:pt x="5141" y="199"/>
                      <a:pt x="4458" y="221"/>
                      <a:pt x="3782" y="221"/>
                    </a:cubicBezTo>
                    <a:cubicBezTo>
                      <a:pt x="3444" y="221"/>
                      <a:pt x="3108" y="215"/>
                      <a:pt x="2778" y="199"/>
                    </a:cubicBezTo>
                    <a:cubicBezTo>
                      <a:pt x="2232" y="149"/>
                      <a:pt x="1736" y="99"/>
                      <a:pt x="1241" y="50"/>
                    </a:cubicBezTo>
                    <a:lnTo>
                      <a:pt x="943" y="0"/>
                    </a:lnTo>
                    <a:close/>
                  </a:path>
                </a:pathLst>
              </a:custGeom>
              <a:solidFill>
                <a:srgbClr val="509E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9"/>
              <p:cNvSpPr/>
              <p:nvPr/>
            </p:nvSpPr>
            <p:spPr>
              <a:xfrm>
                <a:off x="2446314" y="2550783"/>
                <a:ext cx="560813" cy="817609"/>
              </a:xfrm>
              <a:custGeom>
                <a:rect b="b" l="l" r="r" t="t"/>
                <a:pathLst>
                  <a:path extrusionOk="0" h="40906" w="24495">
                    <a:moveTo>
                      <a:pt x="1140" y="38675"/>
                    </a:moveTo>
                    <a:lnTo>
                      <a:pt x="1190" y="38724"/>
                    </a:lnTo>
                    <a:lnTo>
                      <a:pt x="942" y="38724"/>
                    </a:lnTo>
                    <a:lnTo>
                      <a:pt x="1140" y="38675"/>
                    </a:lnTo>
                    <a:close/>
                    <a:moveTo>
                      <a:pt x="9619" y="0"/>
                    </a:moveTo>
                    <a:cubicBezTo>
                      <a:pt x="9421" y="0"/>
                      <a:pt x="9272" y="50"/>
                      <a:pt x="9123" y="149"/>
                    </a:cubicBezTo>
                    <a:lnTo>
                      <a:pt x="9074" y="198"/>
                    </a:lnTo>
                    <a:cubicBezTo>
                      <a:pt x="8876" y="347"/>
                      <a:pt x="8727" y="545"/>
                      <a:pt x="8677" y="793"/>
                    </a:cubicBezTo>
                    <a:cubicBezTo>
                      <a:pt x="8578" y="1091"/>
                      <a:pt x="8628" y="1388"/>
                      <a:pt x="8776" y="1636"/>
                    </a:cubicBezTo>
                    <a:cubicBezTo>
                      <a:pt x="9421" y="2678"/>
                      <a:pt x="10016" y="3719"/>
                      <a:pt x="10661" y="4710"/>
                    </a:cubicBezTo>
                    <a:cubicBezTo>
                      <a:pt x="11355" y="5752"/>
                      <a:pt x="11950" y="6743"/>
                      <a:pt x="12693" y="7685"/>
                    </a:cubicBezTo>
                    <a:cubicBezTo>
                      <a:pt x="13437" y="8627"/>
                      <a:pt x="14181" y="9569"/>
                      <a:pt x="14925" y="10512"/>
                    </a:cubicBezTo>
                    <a:cubicBezTo>
                      <a:pt x="15668" y="11454"/>
                      <a:pt x="16363" y="12396"/>
                      <a:pt x="17106" y="13338"/>
                    </a:cubicBezTo>
                    <a:cubicBezTo>
                      <a:pt x="17999" y="14429"/>
                      <a:pt x="18991" y="15519"/>
                      <a:pt x="19833" y="16660"/>
                    </a:cubicBezTo>
                    <a:cubicBezTo>
                      <a:pt x="20230" y="17255"/>
                      <a:pt x="20676" y="17800"/>
                      <a:pt x="21123" y="18346"/>
                    </a:cubicBezTo>
                    <a:cubicBezTo>
                      <a:pt x="21321" y="18643"/>
                      <a:pt x="21519" y="18891"/>
                      <a:pt x="21767" y="19139"/>
                    </a:cubicBezTo>
                    <a:cubicBezTo>
                      <a:pt x="21966" y="19436"/>
                      <a:pt x="22114" y="19585"/>
                      <a:pt x="22313" y="19784"/>
                    </a:cubicBezTo>
                    <a:cubicBezTo>
                      <a:pt x="22263" y="20081"/>
                      <a:pt x="22164" y="20428"/>
                      <a:pt x="22015" y="20726"/>
                    </a:cubicBezTo>
                    <a:cubicBezTo>
                      <a:pt x="21767" y="21370"/>
                      <a:pt x="21470" y="22015"/>
                      <a:pt x="21172" y="22659"/>
                    </a:cubicBezTo>
                    <a:cubicBezTo>
                      <a:pt x="20825" y="23304"/>
                      <a:pt x="20428" y="23899"/>
                      <a:pt x="20032" y="24494"/>
                    </a:cubicBezTo>
                    <a:cubicBezTo>
                      <a:pt x="18693" y="26378"/>
                      <a:pt x="17305" y="28213"/>
                      <a:pt x="15966" y="29998"/>
                    </a:cubicBezTo>
                    <a:cubicBezTo>
                      <a:pt x="15272" y="30940"/>
                      <a:pt x="14578" y="31882"/>
                      <a:pt x="13933" y="32774"/>
                    </a:cubicBezTo>
                    <a:cubicBezTo>
                      <a:pt x="13288" y="33766"/>
                      <a:pt x="12594" y="34658"/>
                      <a:pt x="11851" y="35501"/>
                    </a:cubicBezTo>
                    <a:cubicBezTo>
                      <a:pt x="11305" y="36146"/>
                      <a:pt x="10760" y="36741"/>
                      <a:pt x="10165" y="37237"/>
                    </a:cubicBezTo>
                    <a:cubicBezTo>
                      <a:pt x="9966" y="37435"/>
                      <a:pt x="9718" y="37584"/>
                      <a:pt x="9471" y="37732"/>
                    </a:cubicBezTo>
                    <a:cubicBezTo>
                      <a:pt x="9371" y="37782"/>
                      <a:pt x="9223" y="37832"/>
                      <a:pt x="9074" y="37832"/>
                    </a:cubicBezTo>
                    <a:cubicBezTo>
                      <a:pt x="8826" y="37832"/>
                      <a:pt x="8578" y="37832"/>
                      <a:pt x="8330" y="37881"/>
                    </a:cubicBezTo>
                    <a:cubicBezTo>
                      <a:pt x="7983" y="37881"/>
                      <a:pt x="7586" y="37931"/>
                      <a:pt x="7239" y="37980"/>
                    </a:cubicBezTo>
                    <a:cubicBezTo>
                      <a:pt x="6495" y="38080"/>
                      <a:pt x="5752" y="38129"/>
                      <a:pt x="5058" y="38228"/>
                    </a:cubicBezTo>
                    <a:cubicBezTo>
                      <a:pt x="4314" y="38278"/>
                      <a:pt x="3669" y="38327"/>
                      <a:pt x="3025" y="38427"/>
                    </a:cubicBezTo>
                    <a:lnTo>
                      <a:pt x="1983" y="38526"/>
                    </a:lnTo>
                    <a:lnTo>
                      <a:pt x="1289" y="38625"/>
                    </a:lnTo>
                    <a:lnTo>
                      <a:pt x="1091" y="38625"/>
                    </a:lnTo>
                    <a:cubicBezTo>
                      <a:pt x="793" y="38625"/>
                      <a:pt x="545" y="38724"/>
                      <a:pt x="397" y="38922"/>
                    </a:cubicBezTo>
                    <a:cubicBezTo>
                      <a:pt x="0" y="39369"/>
                      <a:pt x="0" y="40063"/>
                      <a:pt x="397" y="40509"/>
                    </a:cubicBezTo>
                    <a:cubicBezTo>
                      <a:pt x="496" y="40608"/>
                      <a:pt x="595" y="40707"/>
                      <a:pt x="694" y="40757"/>
                    </a:cubicBezTo>
                    <a:lnTo>
                      <a:pt x="942" y="40856"/>
                    </a:lnTo>
                    <a:lnTo>
                      <a:pt x="1240" y="40906"/>
                    </a:lnTo>
                    <a:lnTo>
                      <a:pt x="1488" y="40906"/>
                    </a:lnTo>
                    <a:lnTo>
                      <a:pt x="2033" y="40856"/>
                    </a:lnTo>
                    <a:lnTo>
                      <a:pt x="3322" y="40757"/>
                    </a:lnTo>
                    <a:cubicBezTo>
                      <a:pt x="4314" y="40658"/>
                      <a:pt x="5256" y="40608"/>
                      <a:pt x="6198" y="40509"/>
                    </a:cubicBezTo>
                    <a:lnTo>
                      <a:pt x="7636" y="40360"/>
                    </a:lnTo>
                    <a:cubicBezTo>
                      <a:pt x="8082" y="40311"/>
                      <a:pt x="8528" y="40311"/>
                      <a:pt x="8975" y="40261"/>
                    </a:cubicBezTo>
                    <a:cubicBezTo>
                      <a:pt x="9322" y="40261"/>
                      <a:pt x="9669" y="40162"/>
                      <a:pt x="9966" y="40013"/>
                    </a:cubicBezTo>
                    <a:cubicBezTo>
                      <a:pt x="10313" y="39864"/>
                      <a:pt x="10661" y="39716"/>
                      <a:pt x="10958" y="39468"/>
                    </a:cubicBezTo>
                    <a:cubicBezTo>
                      <a:pt x="11751" y="38774"/>
                      <a:pt x="12495" y="38030"/>
                      <a:pt x="13239" y="37237"/>
                    </a:cubicBezTo>
                    <a:cubicBezTo>
                      <a:pt x="13983" y="36394"/>
                      <a:pt x="14677" y="35452"/>
                      <a:pt x="15321" y="34510"/>
                    </a:cubicBezTo>
                    <a:cubicBezTo>
                      <a:pt x="16660" y="32625"/>
                      <a:pt x="18098" y="30791"/>
                      <a:pt x="19486" y="28956"/>
                    </a:cubicBezTo>
                    <a:cubicBezTo>
                      <a:pt x="20181" y="28014"/>
                      <a:pt x="20875" y="27072"/>
                      <a:pt x="21519" y="26130"/>
                    </a:cubicBezTo>
                    <a:cubicBezTo>
                      <a:pt x="21866" y="25684"/>
                      <a:pt x="22213" y="25188"/>
                      <a:pt x="22511" y="24692"/>
                    </a:cubicBezTo>
                    <a:cubicBezTo>
                      <a:pt x="22858" y="24147"/>
                      <a:pt x="23106" y="23651"/>
                      <a:pt x="23354" y="23155"/>
                    </a:cubicBezTo>
                    <a:cubicBezTo>
                      <a:pt x="23651" y="22560"/>
                      <a:pt x="23899" y="21916"/>
                      <a:pt x="24098" y="21271"/>
                    </a:cubicBezTo>
                    <a:cubicBezTo>
                      <a:pt x="24197" y="21023"/>
                      <a:pt x="24296" y="20775"/>
                      <a:pt x="24346" y="20527"/>
                    </a:cubicBezTo>
                    <a:cubicBezTo>
                      <a:pt x="24395" y="20329"/>
                      <a:pt x="24445" y="20131"/>
                      <a:pt x="24445" y="19883"/>
                    </a:cubicBezTo>
                    <a:cubicBezTo>
                      <a:pt x="24494" y="19684"/>
                      <a:pt x="24494" y="19486"/>
                      <a:pt x="24445" y="19288"/>
                    </a:cubicBezTo>
                    <a:cubicBezTo>
                      <a:pt x="24395" y="19089"/>
                      <a:pt x="24296" y="18841"/>
                      <a:pt x="24197" y="18643"/>
                    </a:cubicBezTo>
                    <a:lnTo>
                      <a:pt x="23949" y="18296"/>
                    </a:lnTo>
                    <a:lnTo>
                      <a:pt x="23850" y="18098"/>
                    </a:lnTo>
                    <a:cubicBezTo>
                      <a:pt x="23106" y="17304"/>
                      <a:pt x="22412" y="16461"/>
                      <a:pt x="21767" y="15619"/>
                    </a:cubicBezTo>
                    <a:cubicBezTo>
                      <a:pt x="21123" y="14776"/>
                      <a:pt x="20379" y="13834"/>
                      <a:pt x="19635" y="12991"/>
                    </a:cubicBezTo>
                    <a:cubicBezTo>
                      <a:pt x="18891" y="12148"/>
                      <a:pt x="18148" y="11206"/>
                      <a:pt x="17404" y="10264"/>
                    </a:cubicBezTo>
                    <a:cubicBezTo>
                      <a:pt x="15966" y="8429"/>
                      <a:pt x="14429" y="6644"/>
                      <a:pt x="13090" y="4710"/>
                    </a:cubicBezTo>
                    <a:cubicBezTo>
                      <a:pt x="12693" y="4066"/>
                      <a:pt x="12247" y="3471"/>
                      <a:pt x="11851" y="2826"/>
                    </a:cubicBezTo>
                    <a:cubicBezTo>
                      <a:pt x="11355" y="2083"/>
                      <a:pt x="10908" y="1289"/>
                      <a:pt x="10413" y="545"/>
                    </a:cubicBezTo>
                    <a:cubicBezTo>
                      <a:pt x="10313" y="298"/>
                      <a:pt x="10115" y="149"/>
                      <a:pt x="9867" y="50"/>
                    </a:cubicBezTo>
                    <a:cubicBezTo>
                      <a:pt x="9768" y="0"/>
                      <a:pt x="9669" y="0"/>
                      <a:pt x="9619" y="0"/>
                    </a:cubicBezTo>
                    <a:close/>
                  </a:path>
                </a:pathLst>
              </a:custGeom>
              <a:solidFill>
                <a:srgbClr val="509E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6" name="Google Shape;466;p29"/>
          <p:cNvGrpSpPr/>
          <p:nvPr/>
        </p:nvGrpSpPr>
        <p:grpSpPr>
          <a:xfrm>
            <a:off x="-3316500" y="8142137"/>
            <a:ext cx="480600" cy="1310202"/>
            <a:chOff x="264681" y="7665527"/>
            <a:chExt cx="480600" cy="1599953"/>
          </a:xfrm>
        </p:grpSpPr>
        <p:sp>
          <p:nvSpPr>
            <p:cNvPr id="467" name="Google Shape;467;p29"/>
            <p:cNvSpPr txBox="1"/>
            <p:nvPr/>
          </p:nvSpPr>
          <p:spPr>
            <a:xfrm>
              <a:off x="264681" y="7665527"/>
              <a:ext cx="480600" cy="1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solidFill>
                    <a:srgbClr val="509EEA"/>
                  </a:solidFill>
                  <a:latin typeface="Neucha"/>
                  <a:ea typeface="Neucha"/>
                  <a:cs typeface="Neucha"/>
                  <a:sym typeface="Neucha"/>
                </a:rPr>
                <a:t>1</a:t>
              </a:r>
              <a:endParaRPr b="1" sz="3000">
                <a:solidFill>
                  <a:srgbClr val="509EEA"/>
                </a:solidFill>
                <a:latin typeface="Neucha"/>
                <a:ea typeface="Neucha"/>
                <a:cs typeface="Neucha"/>
                <a:sym typeface="Neucha"/>
              </a:endParaRPr>
            </a:p>
          </p:txBody>
        </p:sp>
        <p:sp>
          <p:nvSpPr>
            <p:cNvPr id="468" name="Google Shape;468;p29"/>
            <p:cNvSpPr txBox="1"/>
            <p:nvPr/>
          </p:nvSpPr>
          <p:spPr>
            <a:xfrm>
              <a:off x="264681" y="8366203"/>
              <a:ext cx="480600" cy="1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solidFill>
                    <a:srgbClr val="509EEA"/>
                  </a:solidFill>
                  <a:latin typeface="Neucha"/>
                  <a:ea typeface="Neucha"/>
                  <a:cs typeface="Neucha"/>
                  <a:sym typeface="Neucha"/>
                </a:rPr>
                <a:t>2</a:t>
              </a:r>
              <a:endParaRPr b="1" sz="3000">
                <a:solidFill>
                  <a:srgbClr val="509EEA"/>
                </a:solidFill>
                <a:latin typeface="Neucha"/>
                <a:ea typeface="Neucha"/>
                <a:cs typeface="Neucha"/>
                <a:sym typeface="Neucha"/>
              </a:endParaRPr>
            </a:p>
          </p:txBody>
        </p:sp>
        <p:sp>
          <p:nvSpPr>
            <p:cNvPr id="469" name="Google Shape;469;p29"/>
            <p:cNvSpPr txBox="1"/>
            <p:nvPr/>
          </p:nvSpPr>
          <p:spPr>
            <a:xfrm>
              <a:off x="264681" y="9066880"/>
              <a:ext cx="480600" cy="1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solidFill>
                    <a:srgbClr val="509EEA"/>
                  </a:solidFill>
                  <a:latin typeface="Neucha"/>
                  <a:ea typeface="Neucha"/>
                  <a:cs typeface="Neucha"/>
                  <a:sym typeface="Neucha"/>
                </a:rPr>
                <a:t>3</a:t>
              </a:r>
              <a:endParaRPr b="1" sz="3000">
                <a:solidFill>
                  <a:srgbClr val="509EEA"/>
                </a:solidFill>
                <a:latin typeface="Neucha"/>
                <a:ea typeface="Neucha"/>
                <a:cs typeface="Neucha"/>
                <a:sym typeface="Neucha"/>
              </a:endParaRPr>
            </a:p>
          </p:txBody>
        </p:sp>
      </p:grpSp>
      <p:sp>
        <p:nvSpPr>
          <p:cNvPr id="470" name="Google Shape;470;p29"/>
          <p:cNvSpPr txBox="1"/>
          <p:nvPr/>
        </p:nvSpPr>
        <p:spPr>
          <a:xfrm>
            <a:off x="-2913879" y="7966075"/>
            <a:ext cx="2119800" cy="41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ar" sz="1200">
                <a:solidFill>
                  <a:srgbClr val="000000"/>
                </a:solidFill>
                <a:latin typeface="Mada"/>
                <a:ea typeface="Mada"/>
                <a:cs typeface="Mada"/>
                <a:sym typeface="Mada"/>
              </a:rPr>
              <a:t>Frank pus is termed empyema</a:t>
            </a:r>
            <a:endParaRPr sz="1200">
              <a:solidFill>
                <a:srgbClr val="0A1533"/>
              </a:solidFill>
              <a:latin typeface="Roboto Condensed"/>
              <a:ea typeface="Roboto Condensed"/>
              <a:cs typeface="Roboto Condensed"/>
              <a:sym typeface="Roboto Condensed"/>
            </a:endParaRPr>
          </a:p>
        </p:txBody>
      </p:sp>
      <p:sp>
        <p:nvSpPr>
          <p:cNvPr id="471" name="Google Shape;471;p29"/>
          <p:cNvSpPr txBox="1"/>
          <p:nvPr/>
        </p:nvSpPr>
        <p:spPr>
          <a:xfrm>
            <a:off x="-2913879" y="8542445"/>
            <a:ext cx="1738800" cy="41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ar" sz="1200">
                <a:solidFill>
                  <a:srgbClr val="000000"/>
                </a:solidFill>
                <a:latin typeface="Mada"/>
                <a:ea typeface="Mada"/>
                <a:cs typeface="Mada"/>
                <a:sym typeface="Mada"/>
              </a:rPr>
              <a:t>blood is haemothorax</a:t>
            </a:r>
            <a:endParaRPr sz="1200">
              <a:solidFill>
                <a:srgbClr val="0A1533"/>
              </a:solidFill>
              <a:latin typeface="Roboto Condensed"/>
              <a:ea typeface="Roboto Condensed"/>
              <a:cs typeface="Roboto Condensed"/>
              <a:sym typeface="Roboto Condensed"/>
            </a:endParaRPr>
          </a:p>
        </p:txBody>
      </p:sp>
      <p:sp>
        <p:nvSpPr>
          <p:cNvPr id="472" name="Google Shape;472;p29"/>
          <p:cNvSpPr txBox="1"/>
          <p:nvPr/>
        </p:nvSpPr>
        <p:spPr>
          <a:xfrm>
            <a:off x="-2913879" y="9118828"/>
            <a:ext cx="2520600" cy="41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ar" sz="1200">
                <a:solidFill>
                  <a:srgbClr val="000000"/>
                </a:solidFill>
                <a:latin typeface="Mada"/>
                <a:ea typeface="Mada"/>
                <a:cs typeface="Mada"/>
                <a:sym typeface="Mada"/>
              </a:rPr>
              <a:t>chyle is a chylothorax </a:t>
            </a:r>
            <a:r>
              <a:rPr lang="ar" sz="1200">
                <a:solidFill>
                  <a:srgbClr val="1C4588"/>
                </a:solidFill>
                <a:latin typeface="Mada"/>
                <a:ea typeface="Mada"/>
                <a:cs typeface="Mada"/>
                <a:sym typeface="Mada"/>
              </a:rPr>
              <a:t>following trauma or infiltration by carcinoma. </a:t>
            </a:r>
            <a:endParaRPr sz="1200">
              <a:solidFill>
                <a:srgbClr val="0A1533"/>
              </a:solidFill>
              <a:latin typeface="Roboto Condensed"/>
              <a:ea typeface="Roboto Condensed"/>
              <a:cs typeface="Roboto Condensed"/>
              <a:sym typeface="Roboto Condensed"/>
            </a:endParaRPr>
          </a:p>
        </p:txBody>
      </p:sp>
      <p:cxnSp>
        <p:nvCxnSpPr>
          <p:cNvPr id="473" name="Google Shape;473;p29"/>
          <p:cNvCxnSpPr/>
          <p:nvPr/>
        </p:nvCxnSpPr>
        <p:spPr>
          <a:xfrm flipH="1">
            <a:off x="350510" y="6918021"/>
            <a:ext cx="10500" cy="2727900"/>
          </a:xfrm>
          <a:prstGeom prst="straightConnector1">
            <a:avLst/>
          </a:prstGeom>
          <a:noFill/>
          <a:ln cap="flat" cmpd="sng" w="19050">
            <a:solidFill>
              <a:schemeClr val="accent1"/>
            </a:solidFill>
            <a:prstDash val="solid"/>
            <a:round/>
            <a:headEnd len="med" w="med" type="oval"/>
            <a:tailEnd len="med" w="med" type="oval"/>
          </a:ln>
        </p:spPr>
      </p:cxnSp>
      <p:grpSp>
        <p:nvGrpSpPr>
          <p:cNvPr id="474" name="Google Shape;474;p29"/>
          <p:cNvGrpSpPr/>
          <p:nvPr/>
        </p:nvGrpSpPr>
        <p:grpSpPr>
          <a:xfrm>
            <a:off x="242407" y="7067517"/>
            <a:ext cx="236607" cy="225353"/>
            <a:chOff x="6414250" y="2415450"/>
            <a:chExt cx="312600" cy="312600"/>
          </a:xfrm>
        </p:grpSpPr>
        <p:sp>
          <p:nvSpPr>
            <p:cNvPr id="475" name="Google Shape;475;p29"/>
            <p:cNvSpPr/>
            <p:nvPr/>
          </p:nvSpPr>
          <p:spPr>
            <a:xfrm>
              <a:off x="6414250" y="2415450"/>
              <a:ext cx="312600" cy="31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29"/>
          <p:cNvGrpSpPr/>
          <p:nvPr/>
        </p:nvGrpSpPr>
        <p:grpSpPr>
          <a:xfrm>
            <a:off x="242407" y="7432339"/>
            <a:ext cx="236607" cy="225353"/>
            <a:chOff x="6414250" y="2415450"/>
            <a:chExt cx="312600" cy="312600"/>
          </a:xfrm>
        </p:grpSpPr>
        <p:sp>
          <p:nvSpPr>
            <p:cNvPr id="478" name="Google Shape;478;p29"/>
            <p:cNvSpPr/>
            <p:nvPr/>
          </p:nvSpPr>
          <p:spPr>
            <a:xfrm>
              <a:off x="6414250" y="2415450"/>
              <a:ext cx="312600" cy="31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 name="Google Shape;480;p29"/>
          <p:cNvGrpSpPr/>
          <p:nvPr/>
        </p:nvGrpSpPr>
        <p:grpSpPr>
          <a:xfrm>
            <a:off x="242407" y="7962867"/>
            <a:ext cx="236607" cy="225353"/>
            <a:chOff x="6414250" y="2415450"/>
            <a:chExt cx="312600" cy="312600"/>
          </a:xfrm>
        </p:grpSpPr>
        <p:sp>
          <p:nvSpPr>
            <p:cNvPr id="481" name="Google Shape;481;p29"/>
            <p:cNvSpPr/>
            <p:nvPr/>
          </p:nvSpPr>
          <p:spPr>
            <a:xfrm>
              <a:off x="6414250" y="2415450"/>
              <a:ext cx="312600" cy="31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29"/>
          <p:cNvGrpSpPr/>
          <p:nvPr/>
        </p:nvGrpSpPr>
        <p:grpSpPr>
          <a:xfrm>
            <a:off x="242407" y="8581117"/>
            <a:ext cx="236607" cy="225353"/>
            <a:chOff x="6414250" y="2415450"/>
            <a:chExt cx="312600" cy="312600"/>
          </a:xfrm>
        </p:grpSpPr>
        <p:sp>
          <p:nvSpPr>
            <p:cNvPr id="484" name="Google Shape;484;p29"/>
            <p:cNvSpPr/>
            <p:nvPr/>
          </p:nvSpPr>
          <p:spPr>
            <a:xfrm>
              <a:off x="6414250" y="2415450"/>
              <a:ext cx="312600" cy="31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29"/>
          <p:cNvGrpSpPr/>
          <p:nvPr/>
        </p:nvGrpSpPr>
        <p:grpSpPr>
          <a:xfrm>
            <a:off x="242407" y="9247305"/>
            <a:ext cx="236607" cy="225353"/>
            <a:chOff x="6414250" y="2415450"/>
            <a:chExt cx="312600" cy="312600"/>
          </a:xfrm>
        </p:grpSpPr>
        <p:sp>
          <p:nvSpPr>
            <p:cNvPr id="487" name="Google Shape;487;p29"/>
            <p:cNvSpPr/>
            <p:nvPr/>
          </p:nvSpPr>
          <p:spPr>
            <a:xfrm>
              <a:off x="6414250" y="2415450"/>
              <a:ext cx="312600" cy="31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9" name="Google Shape;489;p29"/>
          <p:cNvSpPr txBox="1"/>
          <p:nvPr/>
        </p:nvSpPr>
        <p:spPr>
          <a:xfrm>
            <a:off x="6652525" y="7732825"/>
            <a:ext cx="1021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800">
                <a:solidFill>
                  <a:srgbClr val="6AA84F"/>
                </a:solidFill>
                <a:latin typeface="Mada"/>
                <a:ea typeface="Mada"/>
                <a:cs typeface="Mada"/>
                <a:sym typeface="Mada"/>
              </a:rPr>
              <a:t>normal</a:t>
            </a:r>
            <a:endParaRPr sz="1000">
              <a:solidFill>
                <a:srgbClr val="6AA84F"/>
              </a:solidFill>
            </a:endParaRPr>
          </a:p>
        </p:txBody>
      </p:sp>
      <p:sp>
        <p:nvSpPr>
          <p:cNvPr id="490" name="Google Shape;490;p29"/>
          <p:cNvSpPr txBox="1"/>
          <p:nvPr/>
        </p:nvSpPr>
        <p:spPr>
          <a:xfrm>
            <a:off x="6652525" y="7880425"/>
            <a:ext cx="1021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800">
                <a:solidFill>
                  <a:srgbClr val="6AA84F"/>
                </a:solidFill>
                <a:latin typeface="Mada"/>
                <a:ea typeface="Mada"/>
                <a:cs typeface="Mada"/>
                <a:sym typeface="Mada"/>
              </a:rPr>
              <a:t>high</a:t>
            </a:r>
            <a:endParaRPr sz="1000">
              <a:solidFill>
                <a:srgbClr val="6AA84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A777A"/>
      </a:accent1>
      <a:accent2>
        <a:srgbClr val="77A9AD"/>
      </a:accent2>
      <a:accent3>
        <a:srgbClr val="B3CFD1"/>
      </a:accent3>
      <a:accent4>
        <a:srgbClr val="D0E0E3"/>
      </a:accent4>
      <a:accent5>
        <a:srgbClr val="000000"/>
      </a:accent5>
      <a:accent6>
        <a:srgbClr val="CEA32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A777A"/>
      </a:accent1>
      <a:accent2>
        <a:srgbClr val="77A9AD"/>
      </a:accent2>
      <a:accent3>
        <a:srgbClr val="B3CFD1"/>
      </a:accent3>
      <a:accent4>
        <a:srgbClr val="D0E0E3"/>
      </a:accent4>
      <a:accent5>
        <a:srgbClr val="000000"/>
      </a:accent5>
      <a:accent6>
        <a:srgbClr val="CEA32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